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64" r:id="rId3"/>
    <p:sldId id="265" r:id="rId4"/>
    <p:sldId id="267" r:id="rId5"/>
    <p:sldId id="275" r:id="rId6"/>
    <p:sldId id="266" r:id="rId7"/>
    <p:sldId id="268" r:id="rId8"/>
    <p:sldId id="269" r:id="rId9"/>
    <p:sldId id="270" r:id="rId10"/>
    <p:sldId id="272" r:id="rId11"/>
    <p:sldId id="271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BA"/>
    <a:srgbClr val="70B5C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38478-CC8C-4067-A4F0-8A4925E7C7B0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10B7E-5D92-4E1F-856C-B27ACEB9F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7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4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9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7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8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7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3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3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0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3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18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prolificinteractive/material-calenda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1894063" y="1727936"/>
            <a:ext cx="8431056" cy="3413187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20952079">
            <a:off x="2165621" y="2217444"/>
            <a:ext cx="6567335" cy="960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모바일 프로그래밍 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2019-2</a:t>
            </a:r>
            <a:endParaRPr lang="ko-KR" altLang="en-US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701272" y="1540879"/>
            <a:ext cx="8789456" cy="3776242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3E1E0C-8F37-4AA3-A7E5-4CB5D1EFB4C3}"/>
              </a:ext>
            </a:extLst>
          </p:cNvPr>
          <p:cNvSpPr/>
          <p:nvPr/>
        </p:nvSpPr>
        <p:spPr>
          <a:xfrm rot="20864491">
            <a:off x="2669738" y="2734054"/>
            <a:ext cx="5891225" cy="1392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FFCAB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Let’s</a:t>
            </a:r>
            <a:r>
              <a:rPr lang="en-US" altLang="ko-KR" sz="6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6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70B5C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Go</a:t>
            </a:r>
            <a:r>
              <a:rPr lang="en-US" altLang="ko-KR" sz="6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6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FFCAB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Home!</a:t>
            </a:r>
            <a:endParaRPr lang="ko-KR" altLang="en-US" sz="6000" b="1" kern="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FFCABA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F13B55-4FF1-43D7-AB17-AEA235D98FBD}"/>
              </a:ext>
            </a:extLst>
          </p:cNvPr>
          <p:cNvSpPr/>
          <p:nvPr/>
        </p:nvSpPr>
        <p:spPr>
          <a:xfrm rot="20941783">
            <a:off x="6036759" y="3448167"/>
            <a:ext cx="4191490" cy="527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2017103955 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컴퓨터공학과 권은령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CDB7F4-E604-4B41-8636-1932B7596D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7153">
            <a:off x="8605367" y="2284132"/>
            <a:ext cx="966094" cy="96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8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 9">
            <a:extLst>
              <a:ext uri="{FF2B5EF4-FFF2-40B4-BE49-F238E27FC236}">
                <a16:creationId xmlns:a16="http://schemas.microsoft.com/office/drawing/2014/main" id="{9343BBA0-6259-404F-AC50-49DAE0FB3A98}"/>
              </a:ext>
            </a:extLst>
          </p:cNvPr>
          <p:cNvSpPr/>
          <p:nvPr/>
        </p:nvSpPr>
        <p:spPr>
          <a:xfrm>
            <a:off x="-348792" y="3137859"/>
            <a:ext cx="4746322" cy="3987448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012" y="217170"/>
            <a:ext cx="11609976" cy="642366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03CD925-FF99-4C3F-B4F7-81D1F3DC135D}"/>
              </a:ext>
            </a:extLst>
          </p:cNvPr>
          <p:cNvSpPr/>
          <p:nvPr/>
        </p:nvSpPr>
        <p:spPr>
          <a:xfrm>
            <a:off x="1025962" y="238921"/>
            <a:ext cx="2326838" cy="721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결론 및 데모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7B393B1C-3B49-44B0-BF49-A718969A4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8" y="514478"/>
            <a:ext cx="309402" cy="3094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0147571-572A-4ED7-A9E8-76E39ADD9A6B}"/>
              </a:ext>
            </a:extLst>
          </p:cNvPr>
          <p:cNvSpPr/>
          <p:nvPr/>
        </p:nvSpPr>
        <p:spPr>
          <a:xfrm>
            <a:off x="825944" y="1109625"/>
            <a:ext cx="1483200" cy="244800"/>
          </a:xfrm>
          <a:prstGeom prst="rect">
            <a:avLst/>
          </a:prstGeom>
          <a:solidFill>
            <a:srgbClr val="70B5C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CBA276-1E80-461E-8170-36915E8DA499}"/>
              </a:ext>
            </a:extLst>
          </p:cNvPr>
          <p:cNvSpPr/>
          <p:nvPr/>
        </p:nvSpPr>
        <p:spPr>
          <a:xfrm>
            <a:off x="768260" y="852435"/>
            <a:ext cx="1654430" cy="553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 </a:t>
            </a: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데모 영상</a:t>
            </a:r>
          </a:p>
        </p:txBody>
      </p:sp>
    </p:spTree>
    <p:extLst>
      <p:ext uri="{BB962C8B-B14F-4D97-AF65-F5344CB8AC3E}">
        <p14:creationId xmlns:p14="http://schemas.microsoft.com/office/powerpoint/2010/main" val="189167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 9">
            <a:extLst>
              <a:ext uri="{FF2B5EF4-FFF2-40B4-BE49-F238E27FC236}">
                <a16:creationId xmlns:a16="http://schemas.microsoft.com/office/drawing/2014/main" id="{9343BBA0-6259-404F-AC50-49DAE0FB3A98}"/>
              </a:ext>
            </a:extLst>
          </p:cNvPr>
          <p:cNvSpPr/>
          <p:nvPr/>
        </p:nvSpPr>
        <p:spPr>
          <a:xfrm>
            <a:off x="-348792" y="3137859"/>
            <a:ext cx="4746322" cy="3987448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012" y="217170"/>
            <a:ext cx="11609976" cy="642366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BE21CD-1E08-4935-9E55-2BD0ED0A43A4}"/>
              </a:ext>
            </a:extLst>
          </p:cNvPr>
          <p:cNvGrpSpPr/>
          <p:nvPr/>
        </p:nvGrpSpPr>
        <p:grpSpPr>
          <a:xfrm>
            <a:off x="547735" y="358114"/>
            <a:ext cx="1654430" cy="553678"/>
            <a:chOff x="768260" y="852435"/>
            <a:chExt cx="1654430" cy="55367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0147571-572A-4ED7-A9E8-76E39ADD9A6B}"/>
                </a:ext>
              </a:extLst>
            </p:cNvPr>
            <p:cNvSpPr/>
            <p:nvPr/>
          </p:nvSpPr>
          <p:spPr>
            <a:xfrm>
              <a:off x="825944" y="1109625"/>
              <a:ext cx="1483200" cy="244800"/>
            </a:xfrm>
            <a:prstGeom prst="rect">
              <a:avLst/>
            </a:prstGeom>
            <a:solidFill>
              <a:srgbClr val="FFCAB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CBA276-1E80-461E-8170-36915E8DA499}"/>
                </a:ext>
              </a:extLst>
            </p:cNvPr>
            <p:cNvSpPr/>
            <p:nvPr/>
          </p:nvSpPr>
          <p:spPr>
            <a:xfrm>
              <a:off x="768260" y="852435"/>
              <a:ext cx="1654430" cy="5536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#  </a:t>
              </a:r>
              <a:r>
                <a:rPr lang="ko-KR" altLang="en-US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결과 리뷰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141454-1D09-4EBD-8F40-ED6C16087F9B}"/>
              </a:ext>
            </a:extLst>
          </p:cNvPr>
          <p:cNvSpPr/>
          <p:nvPr/>
        </p:nvSpPr>
        <p:spPr>
          <a:xfrm>
            <a:off x="1457796" y="1043309"/>
            <a:ext cx="8735197" cy="1300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안드로이드 스튜디오가 제공하는 다양한 기능 활용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API 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활용 능력 향상</a:t>
            </a:r>
            <a:endParaRPr lang="en-US" altLang="ko-KR" sz="10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열차정보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API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한계와 오류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372393-56D6-4702-AC10-83314FD5F6AC}"/>
              </a:ext>
            </a:extLst>
          </p:cNvPr>
          <p:cNvSpPr/>
          <p:nvPr/>
        </p:nvSpPr>
        <p:spPr>
          <a:xfrm>
            <a:off x="1457795" y="3691537"/>
            <a:ext cx="8735197" cy="885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API 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 대신 </a:t>
            </a:r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코레일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페이지 직접 </a:t>
            </a:r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크롤링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구현하지 못한 패스워드 잠금 화면 구현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F1FA5C-BDAB-4B25-A919-37F4FC133FE4}"/>
              </a:ext>
            </a:extLst>
          </p:cNvPr>
          <p:cNvGrpSpPr/>
          <p:nvPr/>
        </p:nvGrpSpPr>
        <p:grpSpPr>
          <a:xfrm>
            <a:off x="547735" y="3018285"/>
            <a:ext cx="1654430" cy="553678"/>
            <a:chOff x="768260" y="852435"/>
            <a:chExt cx="1654430" cy="55367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E58B54A-6FCA-4C54-852F-D6BE729690E5}"/>
                </a:ext>
              </a:extLst>
            </p:cNvPr>
            <p:cNvSpPr/>
            <p:nvPr/>
          </p:nvSpPr>
          <p:spPr>
            <a:xfrm>
              <a:off x="825944" y="1109625"/>
              <a:ext cx="1512000" cy="244800"/>
            </a:xfrm>
            <a:prstGeom prst="rect">
              <a:avLst/>
            </a:prstGeom>
            <a:solidFill>
              <a:srgbClr val="70B5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8D054B2-1AF5-4384-ADB0-B2F216C244DB}"/>
                </a:ext>
              </a:extLst>
            </p:cNvPr>
            <p:cNvSpPr/>
            <p:nvPr/>
          </p:nvSpPr>
          <p:spPr>
            <a:xfrm>
              <a:off x="768260" y="852435"/>
              <a:ext cx="1654430" cy="5536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#  </a:t>
              </a:r>
              <a:r>
                <a:rPr lang="ko-KR" altLang="en-US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개선할 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631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1894063" y="1727936"/>
            <a:ext cx="8431056" cy="3413187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701272" y="1540879"/>
            <a:ext cx="8789456" cy="3776242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3E1E0C-8F37-4AA3-A7E5-4CB5D1EFB4C3}"/>
              </a:ext>
            </a:extLst>
          </p:cNvPr>
          <p:cNvSpPr/>
          <p:nvPr/>
        </p:nvSpPr>
        <p:spPr>
          <a:xfrm rot="21076409">
            <a:off x="2379473" y="2241536"/>
            <a:ext cx="7187058" cy="19796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dist" latinLnBrk="0">
              <a:lnSpc>
                <a:spcPct val="150000"/>
              </a:lnSpc>
              <a:defRPr/>
            </a:pPr>
            <a:r>
              <a:rPr lang="en-US" altLang="ko-KR" sz="9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70B5C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</a:t>
            </a:r>
            <a:r>
              <a:rPr lang="en-US" altLang="ko-KR" sz="9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FFCAB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H</a:t>
            </a:r>
            <a:r>
              <a:rPr lang="en-US" altLang="ko-KR" sz="9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70B5C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</a:t>
            </a:r>
            <a:r>
              <a:rPr lang="en-US" altLang="ko-KR" sz="9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FFCAB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en-US" altLang="ko-KR" sz="9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70B5C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</a:t>
            </a:r>
            <a:r>
              <a:rPr lang="en-US" altLang="ko-KR" sz="9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FFCAB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Y</a:t>
            </a:r>
            <a:r>
              <a:rPr lang="en-US" altLang="ko-KR" sz="9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70B5C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O</a:t>
            </a:r>
            <a:r>
              <a:rPr lang="en-US" altLang="ko-KR" sz="9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FFCAB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U</a:t>
            </a:r>
            <a:r>
              <a:rPr lang="en-US" altLang="ko-KR" sz="9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70B5C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9000" b="1" kern="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70B5C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83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 9">
            <a:extLst>
              <a:ext uri="{FF2B5EF4-FFF2-40B4-BE49-F238E27FC236}">
                <a16:creationId xmlns:a16="http://schemas.microsoft.com/office/drawing/2014/main" id="{9343BBA0-6259-404F-AC50-49DAE0FB3A98}"/>
              </a:ext>
            </a:extLst>
          </p:cNvPr>
          <p:cNvSpPr/>
          <p:nvPr/>
        </p:nvSpPr>
        <p:spPr>
          <a:xfrm>
            <a:off x="-348792" y="3137859"/>
            <a:ext cx="4746322" cy="3987448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012" y="217170"/>
            <a:ext cx="11609976" cy="642366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25962" y="238921"/>
            <a:ext cx="890432" cy="721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656629" y="1884459"/>
            <a:ext cx="2148115" cy="3454400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459456" y="1722158"/>
            <a:ext cx="3103713" cy="3779002"/>
            <a:chOff x="4786212" y="2519001"/>
            <a:chExt cx="3103713" cy="3779002"/>
          </a:xfrm>
        </p:grpSpPr>
        <p:grpSp>
          <p:nvGrpSpPr>
            <p:cNvPr id="30" name="그룹 29"/>
            <p:cNvGrpSpPr/>
            <p:nvPr/>
          </p:nvGrpSpPr>
          <p:grpSpPr>
            <a:xfrm>
              <a:off x="5066839" y="2519001"/>
              <a:ext cx="2261834" cy="561252"/>
              <a:chOff x="5066839" y="2519001"/>
              <a:chExt cx="2261834" cy="561252"/>
            </a:xfrm>
          </p:grpSpPr>
          <p:sp>
            <p:nvSpPr>
              <p:cNvPr id="42" name="원호 41"/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cxnSp>
            <p:nvCxnSpPr>
              <p:cNvPr id="43" name="직선 연결선 42"/>
              <p:cNvCxnSpPr>
                <a:stCxn id="42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원호 30"/>
            <p:cNvSpPr/>
            <p:nvPr/>
          </p:nvSpPr>
          <p:spPr>
            <a:xfrm rot="5400000">
              <a:off x="6767421" y="5736751"/>
              <a:ext cx="561252" cy="561252"/>
            </a:xfrm>
            <a:prstGeom prst="arc">
              <a:avLst/>
            </a:prstGeom>
            <a:ln w="41275">
              <a:solidFill>
                <a:srgbClr val="EE92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cxnSp>
          <p:nvCxnSpPr>
            <p:cNvPr id="32" name="직선 연결선 31"/>
            <p:cNvCxnSpPr>
              <a:stCxn id="31" idx="0"/>
            </p:cNvCxnSpPr>
            <p:nvPr/>
          </p:nvCxnSpPr>
          <p:spPr>
            <a:xfrm flipV="1">
              <a:off x="7328673" y="2799627"/>
              <a:ext cx="0" cy="1368000"/>
            </a:xfrm>
            <a:prstGeom prst="line">
              <a:avLst/>
            </a:prstGeom>
            <a:ln w="41275">
              <a:solidFill>
                <a:srgbClr val="EE929D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/>
            <p:cNvGrpSpPr/>
            <p:nvPr/>
          </p:nvGrpSpPr>
          <p:grpSpPr>
            <a:xfrm flipH="1" flipV="1">
              <a:off x="4786213" y="5736751"/>
              <a:ext cx="2261834" cy="561252"/>
              <a:chOff x="5066839" y="2519001"/>
              <a:chExt cx="2261834" cy="561252"/>
            </a:xfrm>
          </p:grpSpPr>
          <p:sp>
            <p:nvSpPr>
              <p:cNvPr id="40" name="원호 39"/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cxnSp>
            <p:nvCxnSpPr>
              <p:cNvPr id="41" name="직선 연결선 40"/>
              <p:cNvCxnSpPr>
                <a:stCxn id="40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/>
            <p:cNvGrpSpPr/>
            <p:nvPr/>
          </p:nvGrpSpPr>
          <p:grpSpPr>
            <a:xfrm rot="16200000">
              <a:off x="3317650" y="3987563"/>
              <a:ext cx="3498376" cy="561252"/>
              <a:chOff x="3830297" y="2519001"/>
              <a:chExt cx="3498376" cy="561252"/>
            </a:xfrm>
          </p:grpSpPr>
          <p:sp>
            <p:nvSpPr>
              <p:cNvPr id="38" name="원호 37"/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cxnSp>
            <p:nvCxnSpPr>
              <p:cNvPr id="39" name="직선 연결선 38"/>
              <p:cNvCxnSpPr>
                <a:stCxn id="38" idx="0"/>
              </p:cNvCxnSpPr>
              <p:nvPr/>
            </p:nvCxnSpPr>
            <p:spPr>
              <a:xfrm rot="16200000" flipV="1">
                <a:off x="5439172" y="910126"/>
                <a:ext cx="0" cy="3217750"/>
              </a:xfrm>
              <a:prstGeom prst="line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직선 연결선 34"/>
            <p:cNvCxnSpPr>
              <a:stCxn id="31" idx="0"/>
              <a:endCxn id="37" idx="0"/>
            </p:cNvCxnSpPr>
            <p:nvPr/>
          </p:nvCxnSpPr>
          <p:spPr>
            <a:xfrm flipV="1">
              <a:off x="7328673" y="4702678"/>
              <a:ext cx="0" cy="1314699"/>
            </a:xfrm>
            <a:prstGeom prst="line">
              <a:avLst/>
            </a:prstGeom>
            <a:ln w="41275">
              <a:solidFill>
                <a:srgbClr val="EE92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원호 36"/>
            <p:cNvSpPr/>
            <p:nvPr/>
          </p:nvSpPr>
          <p:spPr>
            <a:xfrm rot="16200000">
              <a:off x="7328673" y="4422052"/>
              <a:ext cx="561252" cy="561252"/>
            </a:xfrm>
            <a:prstGeom prst="arc">
              <a:avLst>
                <a:gd name="adj1" fmla="val 16200000"/>
                <a:gd name="adj2" fmla="val 735352"/>
              </a:avLst>
            </a:prstGeom>
            <a:ln w="41275">
              <a:solidFill>
                <a:srgbClr val="EE929D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810681" y="1722157"/>
            <a:ext cx="3103713" cy="3779002"/>
            <a:chOff x="4786212" y="2519001"/>
            <a:chExt cx="3103713" cy="3779002"/>
          </a:xfrm>
        </p:grpSpPr>
        <p:grpSp>
          <p:nvGrpSpPr>
            <p:cNvPr id="45" name="그룹 44"/>
            <p:cNvGrpSpPr/>
            <p:nvPr/>
          </p:nvGrpSpPr>
          <p:grpSpPr>
            <a:xfrm>
              <a:off x="5066839" y="2519001"/>
              <a:ext cx="2261834" cy="561252"/>
              <a:chOff x="5066839" y="2519001"/>
              <a:chExt cx="2261834" cy="561252"/>
            </a:xfrm>
          </p:grpSpPr>
          <p:sp>
            <p:nvSpPr>
              <p:cNvPr id="56" name="원호 55"/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cxnSp>
            <p:nvCxnSpPr>
              <p:cNvPr id="57" name="직선 연결선 56"/>
              <p:cNvCxnSpPr>
                <a:stCxn id="56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원호 45"/>
            <p:cNvSpPr/>
            <p:nvPr/>
          </p:nvSpPr>
          <p:spPr>
            <a:xfrm rot="5400000">
              <a:off x="6767421" y="5736751"/>
              <a:ext cx="561252" cy="561252"/>
            </a:xfrm>
            <a:prstGeom prst="arc">
              <a:avLst/>
            </a:prstGeom>
            <a:ln w="41275">
              <a:solidFill>
                <a:srgbClr val="A6CF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cxnSp>
          <p:nvCxnSpPr>
            <p:cNvPr id="47" name="직선 연결선 46"/>
            <p:cNvCxnSpPr>
              <a:stCxn id="46" idx="0"/>
            </p:cNvCxnSpPr>
            <p:nvPr/>
          </p:nvCxnSpPr>
          <p:spPr>
            <a:xfrm flipV="1">
              <a:off x="7328673" y="2799627"/>
              <a:ext cx="0" cy="1368000"/>
            </a:xfrm>
            <a:prstGeom prst="line">
              <a:avLst/>
            </a:prstGeom>
            <a:ln w="41275">
              <a:solidFill>
                <a:srgbClr val="A6CFE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/>
            <p:cNvGrpSpPr/>
            <p:nvPr/>
          </p:nvGrpSpPr>
          <p:grpSpPr>
            <a:xfrm flipH="1" flipV="1">
              <a:off x="4786213" y="5736751"/>
              <a:ext cx="2261834" cy="561252"/>
              <a:chOff x="5066839" y="2519001"/>
              <a:chExt cx="2261834" cy="561252"/>
            </a:xfrm>
          </p:grpSpPr>
          <p:sp>
            <p:nvSpPr>
              <p:cNvPr id="54" name="원호 53"/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cxnSp>
            <p:nvCxnSpPr>
              <p:cNvPr id="55" name="직선 연결선 54"/>
              <p:cNvCxnSpPr>
                <a:stCxn id="54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 rot="16200000">
              <a:off x="3317650" y="3987563"/>
              <a:ext cx="3498376" cy="561252"/>
              <a:chOff x="3830297" y="2519001"/>
              <a:chExt cx="3498376" cy="561252"/>
            </a:xfrm>
          </p:grpSpPr>
          <p:sp>
            <p:nvSpPr>
              <p:cNvPr id="52" name="원호 51"/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cxnSp>
            <p:nvCxnSpPr>
              <p:cNvPr id="53" name="직선 연결선 52"/>
              <p:cNvCxnSpPr>
                <a:stCxn id="52" idx="0"/>
              </p:cNvCxnSpPr>
              <p:nvPr/>
            </p:nvCxnSpPr>
            <p:spPr>
              <a:xfrm rot="16200000" flipV="1">
                <a:off x="5439172" y="910126"/>
                <a:ext cx="0" cy="3217750"/>
              </a:xfrm>
              <a:prstGeom prst="line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직선 연결선 49"/>
            <p:cNvCxnSpPr>
              <a:stCxn id="46" idx="0"/>
              <a:endCxn id="51" idx="0"/>
            </p:cNvCxnSpPr>
            <p:nvPr/>
          </p:nvCxnSpPr>
          <p:spPr>
            <a:xfrm flipV="1">
              <a:off x="7328673" y="4702678"/>
              <a:ext cx="0" cy="1314699"/>
            </a:xfrm>
            <a:prstGeom prst="line">
              <a:avLst/>
            </a:prstGeom>
            <a:ln w="41275">
              <a:solidFill>
                <a:srgbClr val="A6CF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호 50"/>
            <p:cNvSpPr/>
            <p:nvPr/>
          </p:nvSpPr>
          <p:spPr>
            <a:xfrm rot="16200000">
              <a:off x="7328673" y="4422052"/>
              <a:ext cx="561252" cy="561252"/>
            </a:xfrm>
            <a:prstGeom prst="arc">
              <a:avLst>
                <a:gd name="adj1" fmla="val 16200000"/>
                <a:gd name="adj2" fmla="val 735352"/>
              </a:avLst>
            </a:prstGeom>
            <a:ln w="41275">
              <a:solidFill>
                <a:srgbClr val="A6CFE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8161905" y="1735706"/>
            <a:ext cx="2542462" cy="3779002"/>
          </a:xfrm>
          <a:prstGeom prst="roundRect">
            <a:avLst>
              <a:gd name="adj" fmla="val 10673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9" name="Freeform 11"/>
          <p:cNvSpPr>
            <a:spLocks noEditPoints="1"/>
          </p:cNvSpPr>
          <p:nvPr/>
        </p:nvSpPr>
        <p:spPr bwMode="auto">
          <a:xfrm>
            <a:off x="2506957" y="2374658"/>
            <a:ext cx="472966" cy="58066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007854" y="1876081"/>
            <a:ext cx="2148115" cy="3454400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359078" y="1876081"/>
            <a:ext cx="2148115" cy="3454400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>
              <a:lnSpc>
                <a:spcPct val="150000"/>
              </a:lnSpc>
            </a:pPr>
            <a:endParaRPr lang="ko-KR" altLang="en-US" sz="1050" dirty="0">
              <a:solidFill>
                <a:prstClr val="white">
                  <a:lumMod val="6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62" name="Group 14"/>
          <p:cNvGrpSpPr>
            <a:grpSpLocks noChangeAspect="1"/>
          </p:cNvGrpSpPr>
          <p:nvPr/>
        </p:nvGrpSpPr>
        <p:grpSpPr bwMode="auto">
          <a:xfrm>
            <a:off x="5816617" y="2422251"/>
            <a:ext cx="572460" cy="485585"/>
            <a:chOff x="3669" y="3943"/>
            <a:chExt cx="626" cy="53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3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65" name="Group 28"/>
          <p:cNvGrpSpPr>
            <a:grpSpLocks noChangeAspect="1"/>
          </p:cNvGrpSpPr>
          <p:nvPr/>
        </p:nvGrpSpPr>
        <p:grpSpPr bwMode="auto">
          <a:xfrm>
            <a:off x="9190208" y="2422251"/>
            <a:ext cx="512318" cy="448379"/>
            <a:chOff x="496" y="4251"/>
            <a:chExt cx="641" cy="56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F5E3F38-CEF3-4E3B-876C-5BFEB3E32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8" y="514478"/>
            <a:ext cx="309402" cy="309402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5C3D8CF6-71BC-49FF-84BC-6D0E72644AB1}"/>
              </a:ext>
            </a:extLst>
          </p:cNvPr>
          <p:cNvSpPr/>
          <p:nvPr/>
        </p:nvSpPr>
        <p:spPr>
          <a:xfrm>
            <a:off x="1965272" y="3321601"/>
            <a:ext cx="1556335" cy="511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기획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3992B43-E9BD-4CAB-85AD-2EF2B477D4E3}"/>
              </a:ext>
            </a:extLst>
          </p:cNvPr>
          <p:cNvSpPr/>
          <p:nvPr/>
        </p:nvSpPr>
        <p:spPr>
          <a:xfrm>
            <a:off x="1910394" y="3907994"/>
            <a:ext cx="155633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필요성 및  계기</a:t>
            </a:r>
            <a:endParaRPr lang="en-US" altLang="ko-KR" sz="170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89E984A-367A-4FCD-B102-6DE291767575}"/>
              </a:ext>
            </a:extLst>
          </p:cNvPr>
          <p:cNvSpPr/>
          <p:nvPr/>
        </p:nvSpPr>
        <p:spPr>
          <a:xfrm>
            <a:off x="5299574" y="3321601"/>
            <a:ext cx="1556335" cy="511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내용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A90125F-4459-4D4A-A408-E2DBEF68D5B1}"/>
              </a:ext>
            </a:extLst>
          </p:cNvPr>
          <p:cNvSpPr/>
          <p:nvPr/>
        </p:nvSpPr>
        <p:spPr>
          <a:xfrm>
            <a:off x="5252112" y="3828135"/>
            <a:ext cx="1556335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환경</a:t>
            </a:r>
            <a:endParaRPr lang="en-US" altLang="ko-KR" sz="170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 기능</a:t>
            </a:r>
            <a:endParaRPr lang="en-US" altLang="ko-KR" sz="170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C7AC0D3-743E-4FD1-87B9-7585E2880BE7}"/>
              </a:ext>
            </a:extLst>
          </p:cNvPr>
          <p:cNvSpPr/>
          <p:nvPr/>
        </p:nvSpPr>
        <p:spPr>
          <a:xfrm>
            <a:off x="8652614" y="3316392"/>
            <a:ext cx="1556335" cy="511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결론 및 데모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3878E9F-1552-43AF-AF29-725B26B1507C}"/>
              </a:ext>
            </a:extLst>
          </p:cNvPr>
          <p:cNvSpPr/>
          <p:nvPr/>
        </p:nvSpPr>
        <p:spPr>
          <a:xfrm>
            <a:off x="8617447" y="3813873"/>
            <a:ext cx="1556335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결과 리뷰</a:t>
            </a:r>
            <a:endParaRPr lang="en-US" altLang="ko-KR" sz="170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데모 영상</a:t>
            </a:r>
            <a:endParaRPr lang="en-US" altLang="ko-KR" sz="170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87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 9">
            <a:extLst>
              <a:ext uri="{FF2B5EF4-FFF2-40B4-BE49-F238E27FC236}">
                <a16:creationId xmlns:a16="http://schemas.microsoft.com/office/drawing/2014/main" id="{9343BBA0-6259-404F-AC50-49DAE0FB3A98}"/>
              </a:ext>
            </a:extLst>
          </p:cNvPr>
          <p:cNvSpPr/>
          <p:nvPr/>
        </p:nvSpPr>
        <p:spPr>
          <a:xfrm>
            <a:off x="-348792" y="3137859"/>
            <a:ext cx="4746322" cy="3987448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012" y="217170"/>
            <a:ext cx="11609976" cy="642366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03CD925-FF99-4C3F-B4F7-81D1F3DC135D}"/>
              </a:ext>
            </a:extLst>
          </p:cNvPr>
          <p:cNvSpPr/>
          <p:nvPr/>
        </p:nvSpPr>
        <p:spPr>
          <a:xfrm>
            <a:off x="1025962" y="238921"/>
            <a:ext cx="2326838" cy="721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000" b="1" kern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기획</a:t>
            </a:r>
            <a:endParaRPr lang="ko-KR" altLang="en-US" sz="3000" b="1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7B393B1C-3B49-44B0-BF49-A718969A4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8" y="514478"/>
            <a:ext cx="309402" cy="309402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B549F25F-68F7-4B2F-B19B-68A9B351441F}"/>
              </a:ext>
            </a:extLst>
          </p:cNvPr>
          <p:cNvSpPr/>
          <p:nvPr/>
        </p:nvSpPr>
        <p:spPr>
          <a:xfrm>
            <a:off x="892709" y="2848309"/>
            <a:ext cx="10406581" cy="511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각자의 일로 바쁜 현대인들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8EAA1B-9B3F-4802-B197-9C23B9490317}"/>
              </a:ext>
            </a:extLst>
          </p:cNvPr>
          <p:cNvGrpSpPr/>
          <p:nvPr/>
        </p:nvGrpSpPr>
        <p:grpSpPr>
          <a:xfrm>
            <a:off x="4894633" y="1693922"/>
            <a:ext cx="2402731" cy="1191854"/>
            <a:chOff x="4580410" y="1489788"/>
            <a:chExt cx="2706423" cy="134249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F00F86-AAA7-4A92-BE33-CBE73CE2A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0410" y="1489788"/>
              <a:ext cx="1278557" cy="127855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F43CD58-3A52-48D6-A79B-C159AEF83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275" y="1489788"/>
              <a:ext cx="1278558" cy="1342498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147571-572A-4ED7-A9E8-76E39ADD9A6B}"/>
              </a:ext>
            </a:extLst>
          </p:cNvPr>
          <p:cNvSpPr/>
          <p:nvPr/>
        </p:nvSpPr>
        <p:spPr>
          <a:xfrm>
            <a:off x="835371" y="1109880"/>
            <a:ext cx="2116709" cy="253322"/>
          </a:xfrm>
          <a:prstGeom prst="rect">
            <a:avLst/>
          </a:prstGeom>
          <a:solidFill>
            <a:srgbClr val="70B5C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CBA276-1E80-461E-8170-36915E8DA499}"/>
              </a:ext>
            </a:extLst>
          </p:cNvPr>
          <p:cNvSpPr/>
          <p:nvPr/>
        </p:nvSpPr>
        <p:spPr>
          <a:xfrm>
            <a:off x="768259" y="852435"/>
            <a:ext cx="2194859" cy="553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 </a:t>
            </a: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필요성 및 계기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141454-1D09-4EBD-8F40-ED6C16087F9B}"/>
              </a:ext>
            </a:extLst>
          </p:cNvPr>
          <p:cNvSpPr/>
          <p:nvPr/>
        </p:nvSpPr>
        <p:spPr>
          <a:xfrm>
            <a:off x="892707" y="3442459"/>
            <a:ext cx="10406581" cy="448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타지 생활을 하는 사람들이 각자의 이유로 집을 자주 찾아가지 못하는 현 상황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C1D3F11-29D1-4A80-86B0-B40685426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79" y="4197922"/>
            <a:ext cx="1441296" cy="144129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A5D066-E44A-4896-8869-F38FB44E16C0}"/>
              </a:ext>
            </a:extLst>
          </p:cNvPr>
          <p:cNvSpPr/>
          <p:nvPr/>
        </p:nvSpPr>
        <p:spPr>
          <a:xfrm>
            <a:off x="3352800" y="4398640"/>
            <a:ext cx="5711589" cy="106150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'</a:t>
            </a: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내가 오랫동안 집을 내려가지 </a:t>
            </a:r>
            <a:r>
              <a:rPr lang="ko-KR" altLang="en-US" sz="22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않았다라는</a:t>
            </a:r>
            <a:endParaRPr lang="en-US" altLang="ko-KR" sz="22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느낌을 받지 못해서</a:t>
            </a:r>
            <a:r>
              <a:rPr lang="en-US" altLang="ko-KR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 </a:t>
            </a: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아닐까</a:t>
            </a:r>
            <a:r>
              <a:rPr lang="en-US" altLang="ko-KR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22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6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 9">
            <a:extLst>
              <a:ext uri="{FF2B5EF4-FFF2-40B4-BE49-F238E27FC236}">
                <a16:creationId xmlns:a16="http://schemas.microsoft.com/office/drawing/2014/main" id="{9343BBA0-6259-404F-AC50-49DAE0FB3A98}"/>
              </a:ext>
            </a:extLst>
          </p:cNvPr>
          <p:cNvSpPr/>
          <p:nvPr/>
        </p:nvSpPr>
        <p:spPr>
          <a:xfrm>
            <a:off x="-348792" y="3137859"/>
            <a:ext cx="4746322" cy="3987448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012" y="217170"/>
            <a:ext cx="11609976" cy="642366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03CD925-FF99-4C3F-B4F7-81D1F3DC135D}"/>
              </a:ext>
            </a:extLst>
          </p:cNvPr>
          <p:cNvSpPr/>
          <p:nvPr/>
        </p:nvSpPr>
        <p:spPr>
          <a:xfrm>
            <a:off x="1025962" y="238921"/>
            <a:ext cx="2326838" cy="721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내용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7B393B1C-3B49-44B0-BF49-A718969A4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8" y="514478"/>
            <a:ext cx="309402" cy="3094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0147571-572A-4ED7-A9E8-76E39ADD9A6B}"/>
              </a:ext>
            </a:extLst>
          </p:cNvPr>
          <p:cNvSpPr/>
          <p:nvPr/>
        </p:nvSpPr>
        <p:spPr>
          <a:xfrm>
            <a:off x="818962" y="1120945"/>
            <a:ext cx="1440000" cy="241200"/>
          </a:xfrm>
          <a:prstGeom prst="rect">
            <a:avLst/>
          </a:prstGeom>
          <a:solidFill>
            <a:srgbClr val="FFCAB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CBA276-1E80-461E-8170-36915E8DA499}"/>
              </a:ext>
            </a:extLst>
          </p:cNvPr>
          <p:cNvSpPr/>
          <p:nvPr/>
        </p:nvSpPr>
        <p:spPr>
          <a:xfrm>
            <a:off x="768258" y="843007"/>
            <a:ext cx="3039813" cy="553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</a:t>
            </a: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환경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4FA88BE-13CC-426B-B3CE-4AE394803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102" y="3719185"/>
            <a:ext cx="900389" cy="900389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6C033393-A588-493E-B22E-9B43D113BDA5}"/>
              </a:ext>
            </a:extLst>
          </p:cNvPr>
          <p:cNvGrpSpPr/>
          <p:nvPr/>
        </p:nvGrpSpPr>
        <p:grpSpPr>
          <a:xfrm>
            <a:off x="1995333" y="2627234"/>
            <a:ext cx="8201333" cy="1091951"/>
            <a:chOff x="2168165" y="2688152"/>
            <a:chExt cx="8201333" cy="10919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4A276AE-9093-48B9-B436-EFB9F033D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165" y="2688152"/>
              <a:ext cx="1091951" cy="109195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4C0C961-A74F-45C1-9AF0-06BFCC88B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317" y="2712244"/>
              <a:ext cx="2319480" cy="1043766"/>
            </a:xfrm>
            <a:prstGeom prst="rect">
              <a:avLst/>
            </a:prstGeom>
          </p:spPr>
        </p:pic>
        <p:sp>
          <p:nvSpPr>
            <p:cNvPr id="13" name="더하기 기호 12">
              <a:extLst>
                <a:ext uri="{FF2B5EF4-FFF2-40B4-BE49-F238E27FC236}">
                  <a16:creationId xmlns:a16="http://schemas.microsoft.com/office/drawing/2014/main" id="{DE0CE771-36EE-4296-BF11-ED8B0D6FB70D}"/>
                </a:ext>
              </a:extLst>
            </p:cNvPr>
            <p:cNvSpPr/>
            <p:nvPr/>
          </p:nvSpPr>
          <p:spPr>
            <a:xfrm>
              <a:off x="3494020" y="3014263"/>
              <a:ext cx="486883" cy="512095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더하기 기호 18">
              <a:extLst>
                <a:ext uri="{FF2B5EF4-FFF2-40B4-BE49-F238E27FC236}">
                  <a16:creationId xmlns:a16="http://schemas.microsoft.com/office/drawing/2014/main" id="{04B2A7CA-9775-4B8E-8CF8-B7D723366C28}"/>
                </a:ext>
              </a:extLst>
            </p:cNvPr>
            <p:cNvSpPr/>
            <p:nvPr/>
          </p:nvSpPr>
          <p:spPr>
            <a:xfrm>
              <a:off x="6774341" y="3040319"/>
              <a:ext cx="486883" cy="512094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BB63D62-6D4B-4961-8049-9397D42F1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11998" y="2883811"/>
              <a:ext cx="2857500" cy="700632"/>
            </a:xfrm>
            <a:prstGeom prst="rect">
              <a:avLst/>
            </a:prstGeom>
          </p:spPr>
        </p:pic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581F376-F95B-43CB-B517-B6D7C8BA6CBD}"/>
              </a:ext>
            </a:extLst>
          </p:cNvPr>
          <p:cNvCxnSpPr>
            <a:cxnSpLocks/>
          </p:cNvCxnSpPr>
          <p:nvPr/>
        </p:nvCxnSpPr>
        <p:spPr>
          <a:xfrm>
            <a:off x="7579151" y="3589908"/>
            <a:ext cx="0" cy="59140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4C0C8C-5944-40FF-B13F-08202FE7505A}"/>
              </a:ext>
            </a:extLst>
          </p:cNvPr>
          <p:cNvCxnSpPr>
            <a:cxnSpLocks/>
          </p:cNvCxnSpPr>
          <p:nvPr/>
        </p:nvCxnSpPr>
        <p:spPr>
          <a:xfrm>
            <a:off x="7579151" y="4178807"/>
            <a:ext cx="1198192" cy="0"/>
          </a:xfrm>
          <a:prstGeom prst="straightConnector1">
            <a:avLst/>
          </a:prstGeom>
          <a:ln w="28575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24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 9">
            <a:extLst>
              <a:ext uri="{FF2B5EF4-FFF2-40B4-BE49-F238E27FC236}">
                <a16:creationId xmlns:a16="http://schemas.microsoft.com/office/drawing/2014/main" id="{9343BBA0-6259-404F-AC50-49DAE0FB3A98}"/>
              </a:ext>
            </a:extLst>
          </p:cNvPr>
          <p:cNvSpPr/>
          <p:nvPr/>
        </p:nvSpPr>
        <p:spPr>
          <a:xfrm>
            <a:off x="-348792" y="3137859"/>
            <a:ext cx="4746322" cy="3987448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012" y="217170"/>
            <a:ext cx="11609976" cy="642366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B2069FE-D54A-4BAA-8283-52014F5F1ACC}"/>
              </a:ext>
            </a:extLst>
          </p:cNvPr>
          <p:cNvGrpSpPr/>
          <p:nvPr/>
        </p:nvGrpSpPr>
        <p:grpSpPr>
          <a:xfrm>
            <a:off x="291012" y="-38702"/>
            <a:ext cx="3039813" cy="511743"/>
            <a:chOff x="291012" y="-38702"/>
            <a:chExt cx="3039813" cy="51174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0147571-572A-4ED7-A9E8-76E39ADD9A6B}"/>
                </a:ext>
              </a:extLst>
            </p:cNvPr>
            <p:cNvSpPr/>
            <p:nvPr/>
          </p:nvSpPr>
          <p:spPr>
            <a:xfrm>
              <a:off x="347467" y="217446"/>
              <a:ext cx="2304000" cy="218883"/>
            </a:xfrm>
            <a:prstGeom prst="rect">
              <a:avLst/>
            </a:prstGeom>
            <a:solidFill>
              <a:srgbClr val="70B5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CBA276-1E80-461E-8170-36915E8DA499}"/>
                </a:ext>
              </a:extLst>
            </p:cNvPr>
            <p:cNvSpPr/>
            <p:nvPr/>
          </p:nvSpPr>
          <p:spPr>
            <a:xfrm>
              <a:off x="291012" y="-38702"/>
              <a:ext cx="3039813" cy="51174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기능 </a:t>
              </a:r>
              <a:r>
                <a:rPr lang="en-US" altLang="ko-KR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1) </a:t>
              </a: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회원 정보 입력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413EB3-8073-4C1B-9FAA-C5B3507DA3BD}"/>
              </a:ext>
            </a:extLst>
          </p:cNvPr>
          <p:cNvSpPr/>
          <p:nvPr/>
        </p:nvSpPr>
        <p:spPr>
          <a:xfrm>
            <a:off x="5068986" y="1702730"/>
            <a:ext cx="5355920" cy="2410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기차역 정보를 얻기 위해 </a:t>
            </a:r>
            <a:r>
              <a:rPr lang="ko-KR" altLang="en-US" sz="17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공공데이터포털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(Data.go.kr)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제공하는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열차정보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API 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얻은 정보를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array.xml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저장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Spinner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이용하여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역 선택 구현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ko-KR" sz="17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ListView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이용하여 선택한 역 정보 출력 및 삭제 구현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ko-KR" sz="17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SharedPreferences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정보 저장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2620EF1-6951-4EC1-A262-7A8C6D914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40" y="644129"/>
            <a:ext cx="3373078" cy="57717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9A4B2F-7873-48D4-89B5-3F18106FEF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19" y="644129"/>
            <a:ext cx="3378563" cy="57717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4A5A93-738B-4547-AAB0-2EB09E6BA7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4" y="644129"/>
            <a:ext cx="3373078" cy="57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9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 9">
            <a:extLst>
              <a:ext uri="{FF2B5EF4-FFF2-40B4-BE49-F238E27FC236}">
                <a16:creationId xmlns:a16="http://schemas.microsoft.com/office/drawing/2014/main" id="{9343BBA0-6259-404F-AC50-49DAE0FB3A98}"/>
              </a:ext>
            </a:extLst>
          </p:cNvPr>
          <p:cNvSpPr/>
          <p:nvPr/>
        </p:nvSpPr>
        <p:spPr>
          <a:xfrm>
            <a:off x="-348792" y="3137859"/>
            <a:ext cx="4746322" cy="3987448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012" y="217170"/>
            <a:ext cx="11609976" cy="642366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1768FF9-008A-414C-AB2C-0A4F40675865}"/>
              </a:ext>
            </a:extLst>
          </p:cNvPr>
          <p:cNvGrpSpPr/>
          <p:nvPr/>
        </p:nvGrpSpPr>
        <p:grpSpPr>
          <a:xfrm>
            <a:off x="291012" y="-38702"/>
            <a:ext cx="3039813" cy="511743"/>
            <a:chOff x="514036" y="352475"/>
            <a:chExt cx="3039813" cy="51174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0147571-572A-4ED7-A9E8-76E39ADD9A6B}"/>
                </a:ext>
              </a:extLst>
            </p:cNvPr>
            <p:cNvSpPr/>
            <p:nvPr/>
          </p:nvSpPr>
          <p:spPr>
            <a:xfrm>
              <a:off x="575009" y="608347"/>
              <a:ext cx="1548000" cy="194998"/>
            </a:xfrm>
            <a:prstGeom prst="rect">
              <a:avLst/>
            </a:prstGeom>
            <a:solidFill>
              <a:srgbClr val="FFCAB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CBA276-1E80-461E-8170-36915E8DA499}"/>
                </a:ext>
              </a:extLst>
            </p:cNvPr>
            <p:cNvSpPr/>
            <p:nvPr/>
          </p:nvSpPr>
          <p:spPr>
            <a:xfrm>
              <a:off x="514036" y="352475"/>
              <a:ext cx="3039813" cy="51174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기능 </a:t>
              </a:r>
              <a:r>
                <a:rPr lang="en-US" altLang="ko-KR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2) </a:t>
              </a: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캘린더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285FD0-A03A-4B57-B1C8-61D13715AD51}"/>
              </a:ext>
            </a:extLst>
          </p:cNvPr>
          <p:cNvSpPr/>
          <p:nvPr/>
        </p:nvSpPr>
        <p:spPr>
          <a:xfrm>
            <a:off x="5068986" y="1702730"/>
            <a:ext cx="5355920" cy="2410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캘린더 기능을 확장하기 위해 </a:t>
            </a:r>
            <a:r>
              <a:rPr lang="en-US" altLang="ko-KR" sz="17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github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hlinkClick r:id="rId2"/>
              </a:rPr>
              <a:t>Material-</a:t>
            </a:r>
            <a:r>
              <a:rPr lang="en-US" altLang="ko-KR" sz="17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hlinkClick r:id="rId2"/>
              </a:rPr>
              <a:t>Calendarview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가져와서 사용함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날짜를 선택하면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Calendar DB(</a:t>
            </a:r>
            <a:r>
              <a:rPr lang="en-US" altLang="ko-KR" sz="1700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ID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Date)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저장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DB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Date 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기준으로 정렬 후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오늘과 비교하여 날짜 차이를 계산해 이전에 가족을 만난 날과 다음 가족을 만날 날을 출력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2B54ACA-BDDA-49F8-B2A2-82C1B4D95B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38" y="637259"/>
            <a:ext cx="3373080" cy="577171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B8409C9-5250-4E23-B61D-DFE20D35B1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39" y="644127"/>
            <a:ext cx="3373079" cy="577171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B1642E4-1C6D-4438-91A5-63D6132CE0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40" y="644127"/>
            <a:ext cx="3373080" cy="57717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19DF4C1-8685-4061-BCD9-707F72B892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40" y="644128"/>
            <a:ext cx="3373078" cy="5771712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49853BA-7F0C-462B-8AB2-EA187CD3AFDF}"/>
              </a:ext>
            </a:extLst>
          </p:cNvPr>
          <p:cNvSpPr/>
          <p:nvPr/>
        </p:nvSpPr>
        <p:spPr>
          <a:xfrm>
            <a:off x="1256204" y="3156712"/>
            <a:ext cx="905746" cy="905746"/>
          </a:xfrm>
          <a:prstGeom prst="roundRect">
            <a:avLst/>
          </a:prstGeom>
          <a:noFill/>
          <a:ln w="57150">
            <a:solidFill>
              <a:srgbClr val="FF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0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 9">
            <a:extLst>
              <a:ext uri="{FF2B5EF4-FFF2-40B4-BE49-F238E27FC236}">
                <a16:creationId xmlns:a16="http://schemas.microsoft.com/office/drawing/2014/main" id="{9343BBA0-6259-404F-AC50-49DAE0FB3A98}"/>
              </a:ext>
            </a:extLst>
          </p:cNvPr>
          <p:cNvSpPr/>
          <p:nvPr/>
        </p:nvSpPr>
        <p:spPr>
          <a:xfrm>
            <a:off x="-348792" y="3137859"/>
            <a:ext cx="4746322" cy="3987448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012" y="217170"/>
            <a:ext cx="11609976" cy="642366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069149-7164-4898-B5E6-EDEAA53E4F52}"/>
              </a:ext>
            </a:extLst>
          </p:cNvPr>
          <p:cNvGrpSpPr/>
          <p:nvPr/>
        </p:nvGrpSpPr>
        <p:grpSpPr>
          <a:xfrm>
            <a:off x="291012" y="-38702"/>
            <a:ext cx="3039813" cy="511743"/>
            <a:chOff x="551744" y="324194"/>
            <a:chExt cx="3039813" cy="51174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0147571-572A-4ED7-A9E8-76E39ADD9A6B}"/>
                </a:ext>
              </a:extLst>
            </p:cNvPr>
            <p:cNvSpPr/>
            <p:nvPr/>
          </p:nvSpPr>
          <p:spPr>
            <a:xfrm>
              <a:off x="622143" y="584462"/>
              <a:ext cx="1807200" cy="218883"/>
            </a:xfrm>
            <a:prstGeom prst="rect">
              <a:avLst/>
            </a:prstGeom>
            <a:solidFill>
              <a:srgbClr val="70B5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CBA276-1E80-461E-8170-36915E8DA499}"/>
                </a:ext>
              </a:extLst>
            </p:cNvPr>
            <p:cNvSpPr/>
            <p:nvPr/>
          </p:nvSpPr>
          <p:spPr>
            <a:xfrm>
              <a:off x="551744" y="324194"/>
              <a:ext cx="3039813" cy="51174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기능 </a:t>
              </a:r>
              <a:r>
                <a:rPr lang="en-US" altLang="ko-KR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3) </a:t>
              </a: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열차</a:t>
              </a:r>
              <a:r>
                <a:rPr lang="en-US" altLang="ko-KR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조회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B0A0D76-DD73-4CA7-9A15-B0B4DD4CB3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70" y="646892"/>
            <a:ext cx="3374448" cy="57740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BDEACC-D741-4CBD-8191-DDB5EF9FB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70" y="641364"/>
            <a:ext cx="3374448" cy="57740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1B156D-2C6F-4428-9B05-BF45325DBF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40" y="644129"/>
            <a:ext cx="3373078" cy="57717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032F02-4472-4526-B6C9-E4D8A5CA42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70" y="646892"/>
            <a:ext cx="3374448" cy="57717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FBA48CC-14B5-4936-98F2-6329ECEA46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394" y="644128"/>
            <a:ext cx="3373078" cy="5771711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249DADA-92FE-4539-B2DB-78D0AD595A60}"/>
              </a:ext>
            </a:extLst>
          </p:cNvPr>
          <p:cNvSpPr/>
          <p:nvPr/>
        </p:nvSpPr>
        <p:spPr>
          <a:xfrm>
            <a:off x="2273094" y="3137859"/>
            <a:ext cx="905746" cy="905746"/>
          </a:xfrm>
          <a:prstGeom prst="roundRect">
            <a:avLst/>
          </a:prstGeom>
          <a:noFill/>
          <a:ln w="57150">
            <a:solidFill>
              <a:srgbClr val="FF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C5B91B-2ABE-4578-9ECF-0C652F4247E9}"/>
              </a:ext>
            </a:extLst>
          </p:cNvPr>
          <p:cNvSpPr/>
          <p:nvPr/>
        </p:nvSpPr>
        <p:spPr>
          <a:xfrm>
            <a:off x="5068985" y="1702730"/>
            <a:ext cx="5441901" cy="3195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저장되어 있는 역의 이름을 통해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Station DB(</a:t>
            </a:r>
            <a:r>
              <a:rPr lang="en-US" altLang="ko-KR" sz="1700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ID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NAME) 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ID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얻음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해당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ID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열차 정보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(KTX/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무궁화호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선택한 날짜를 변수로 대입해 가져온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xml 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데이터를 파싱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(thread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구현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조회 버튼 클릭 시 획득한 열차 정보를 </a:t>
            </a:r>
            <a:r>
              <a:rPr lang="en-US" altLang="ko-KR" sz="17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ListView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출력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열차 정보가 없는 경우에는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Toast Message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사용자에게 알림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본가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-&gt; 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집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집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본가 선택 가능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9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 9">
            <a:extLst>
              <a:ext uri="{FF2B5EF4-FFF2-40B4-BE49-F238E27FC236}">
                <a16:creationId xmlns:a16="http://schemas.microsoft.com/office/drawing/2014/main" id="{9343BBA0-6259-404F-AC50-49DAE0FB3A98}"/>
              </a:ext>
            </a:extLst>
          </p:cNvPr>
          <p:cNvSpPr/>
          <p:nvPr/>
        </p:nvSpPr>
        <p:spPr>
          <a:xfrm>
            <a:off x="-348792" y="3137859"/>
            <a:ext cx="4746322" cy="3987448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012" y="217170"/>
            <a:ext cx="11609976" cy="642366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A038AF-5AA4-475A-AF5F-FE236C374413}"/>
              </a:ext>
            </a:extLst>
          </p:cNvPr>
          <p:cNvGrpSpPr/>
          <p:nvPr/>
        </p:nvGrpSpPr>
        <p:grpSpPr>
          <a:xfrm>
            <a:off x="291012" y="-38702"/>
            <a:ext cx="3039813" cy="511743"/>
            <a:chOff x="551744" y="324194"/>
            <a:chExt cx="3039813" cy="51174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0147571-572A-4ED7-A9E8-76E39ADD9A6B}"/>
                </a:ext>
              </a:extLst>
            </p:cNvPr>
            <p:cNvSpPr/>
            <p:nvPr/>
          </p:nvSpPr>
          <p:spPr>
            <a:xfrm>
              <a:off x="622144" y="556181"/>
              <a:ext cx="1819398" cy="247164"/>
            </a:xfrm>
            <a:prstGeom prst="rect">
              <a:avLst/>
            </a:prstGeom>
            <a:solidFill>
              <a:srgbClr val="FFCAB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CBA276-1E80-461E-8170-36915E8DA499}"/>
                </a:ext>
              </a:extLst>
            </p:cNvPr>
            <p:cNvSpPr/>
            <p:nvPr/>
          </p:nvSpPr>
          <p:spPr>
            <a:xfrm>
              <a:off x="551744" y="324194"/>
              <a:ext cx="3039813" cy="51174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기능 </a:t>
              </a:r>
              <a:r>
                <a:rPr lang="en-US" altLang="ko-KR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4) </a:t>
              </a: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전화 기능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CC9663F-1E1C-4A74-ACF4-2AF36B8BDA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24" y="653551"/>
            <a:ext cx="3363651" cy="577171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5E9A9B8-CE0D-44B6-B2C2-708B1D1386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43" y="642837"/>
            <a:ext cx="3373080" cy="57717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8FA1D5-5533-4DDE-B7A1-EEDDFF263E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43" y="641550"/>
            <a:ext cx="3373080" cy="57717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C399096-1CAC-4519-A032-2D31360681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43" y="644126"/>
            <a:ext cx="3373080" cy="57717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4EA144-EEDF-41CA-AADA-92C10DB99E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7" y="644126"/>
            <a:ext cx="3373079" cy="57717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B20984-87DD-4F48-9D84-92FA748CB6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6" y="644126"/>
            <a:ext cx="3373079" cy="57717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FBE10A-E4BE-46D6-80EA-9B53EA9D92D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90" y="644127"/>
            <a:ext cx="3373079" cy="57717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940A42B-79F2-4426-813F-3B1D1FA4728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197" y="644124"/>
            <a:ext cx="3373078" cy="5771711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DCDF037-1561-4C84-B89E-8853BCC8F5FA}"/>
              </a:ext>
            </a:extLst>
          </p:cNvPr>
          <p:cNvSpPr/>
          <p:nvPr/>
        </p:nvSpPr>
        <p:spPr>
          <a:xfrm>
            <a:off x="3300616" y="3137859"/>
            <a:ext cx="905746" cy="905746"/>
          </a:xfrm>
          <a:prstGeom prst="roundRect">
            <a:avLst/>
          </a:prstGeom>
          <a:noFill/>
          <a:ln w="57150">
            <a:solidFill>
              <a:srgbClr val="FF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60BC98-CE7C-41F7-861D-62B46BF57F41}"/>
              </a:ext>
            </a:extLst>
          </p:cNvPr>
          <p:cNvSpPr/>
          <p:nvPr/>
        </p:nvSpPr>
        <p:spPr>
          <a:xfrm>
            <a:off x="5068985" y="1702730"/>
            <a:ext cx="5441901" cy="2410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통화 시스템 허용 여부에 따라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Toast Message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띄우기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 정보 수정에서 통화 시스템 허용 여부 설정 가능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통화 시스템 허용 설정 시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Permission Check, 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허용 한 경우에만 번호 선택 가능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번호 추가 시 </a:t>
            </a:r>
            <a:r>
              <a:rPr lang="en-US" altLang="ko-KR" sz="17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CallLog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읽어 마지막 통화로부터 날짜 출력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전화하기 버튼 클릭 시 목록에서 번호 선택 후 전화 가능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29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 9">
            <a:extLst>
              <a:ext uri="{FF2B5EF4-FFF2-40B4-BE49-F238E27FC236}">
                <a16:creationId xmlns:a16="http://schemas.microsoft.com/office/drawing/2014/main" id="{9343BBA0-6259-404F-AC50-49DAE0FB3A98}"/>
              </a:ext>
            </a:extLst>
          </p:cNvPr>
          <p:cNvSpPr/>
          <p:nvPr/>
        </p:nvSpPr>
        <p:spPr>
          <a:xfrm>
            <a:off x="-348792" y="3137859"/>
            <a:ext cx="4746322" cy="3987448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012" y="217170"/>
            <a:ext cx="11609976" cy="642366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FFCC965-3840-40A0-BD73-BF5034B315FE}"/>
              </a:ext>
            </a:extLst>
          </p:cNvPr>
          <p:cNvGrpSpPr/>
          <p:nvPr/>
        </p:nvGrpSpPr>
        <p:grpSpPr>
          <a:xfrm>
            <a:off x="291012" y="-38702"/>
            <a:ext cx="3039813" cy="511743"/>
            <a:chOff x="551744" y="324194"/>
            <a:chExt cx="3039813" cy="51174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0147571-572A-4ED7-A9E8-76E39ADD9A6B}"/>
                </a:ext>
              </a:extLst>
            </p:cNvPr>
            <p:cNvSpPr/>
            <p:nvPr/>
          </p:nvSpPr>
          <p:spPr>
            <a:xfrm>
              <a:off x="622144" y="587345"/>
              <a:ext cx="2304000" cy="216000"/>
            </a:xfrm>
            <a:prstGeom prst="rect">
              <a:avLst/>
            </a:prstGeom>
            <a:solidFill>
              <a:srgbClr val="70B5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CBA276-1E80-461E-8170-36915E8DA499}"/>
                </a:ext>
              </a:extLst>
            </p:cNvPr>
            <p:cNvSpPr/>
            <p:nvPr/>
          </p:nvSpPr>
          <p:spPr>
            <a:xfrm>
              <a:off x="551744" y="324194"/>
              <a:ext cx="3039813" cy="51174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기능 </a:t>
              </a:r>
              <a:r>
                <a:rPr lang="en-US" altLang="ko-KR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5) </a:t>
              </a: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회원 정보 수정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92756942-C3E9-47AC-B23C-18E017A841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6" y="644121"/>
            <a:ext cx="3373078" cy="577171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95737E6-690B-403E-A618-792738CC7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6" y="644122"/>
            <a:ext cx="3373078" cy="57717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E30B1AF-5F4D-43B3-9A51-942815392A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6" y="644123"/>
            <a:ext cx="3373078" cy="57717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F4285FC-DDB1-460D-83C0-6432BB8265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6" y="644124"/>
            <a:ext cx="3373078" cy="57717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171953-4014-4B94-8CFF-FBBBB92209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27" y="644124"/>
            <a:ext cx="3374447" cy="577171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2638121-A8CF-45FA-B1DA-40EB856FC1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197" y="644124"/>
            <a:ext cx="3373077" cy="577171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E7FE61-A236-4FD5-9DF5-486D18086DB9}"/>
              </a:ext>
            </a:extLst>
          </p:cNvPr>
          <p:cNvSpPr/>
          <p:nvPr/>
        </p:nvSpPr>
        <p:spPr>
          <a:xfrm>
            <a:off x="5068985" y="1702730"/>
            <a:ext cx="5441901" cy="2018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 정보 입력 시 설정했던 역 정보 수정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닉네임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패스워드 수정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메인 페이지 이미지 선택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통화 시스템 허용 여부 설정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700" strike="sngStrike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어플 잠금 설정</a:t>
            </a:r>
            <a:endParaRPr lang="en-US" altLang="ko-KR" sz="1700" strike="sngStrike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01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369</Words>
  <Application>Microsoft Office PowerPoint</Application>
  <PresentationFormat>와이드스크린</PresentationFormat>
  <Paragraphs>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메이플스토리</vt:lpstr>
      <vt:lpstr>Arial</vt:lpstr>
      <vt:lpstr>Wingdings</vt:lpstr>
      <vt:lpstr>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권 은령</cp:lastModifiedBy>
  <cp:revision>649</cp:revision>
  <dcterms:created xsi:type="dcterms:W3CDTF">2019-04-05T05:16:35Z</dcterms:created>
  <dcterms:modified xsi:type="dcterms:W3CDTF">2019-12-14T10:51:13Z</dcterms:modified>
</cp:coreProperties>
</file>