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81" r:id="rId4"/>
    <p:sldId id="299" r:id="rId5"/>
    <p:sldId id="300" r:id="rId6"/>
    <p:sldId id="303" r:id="rId7"/>
    <p:sldId id="301" r:id="rId8"/>
    <p:sldId id="302" r:id="rId9"/>
    <p:sldId id="296" r:id="rId10"/>
    <p:sldId id="297" r:id="rId11"/>
    <p:sldId id="288" r:id="rId12"/>
    <p:sldId id="298" r:id="rId13"/>
    <p:sldId id="304" r:id="rId14"/>
    <p:sldId id="290" r:id="rId15"/>
  </p:sldIdLst>
  <p:sldSz cx="12192000" cy="6858000"/>
  <p:notesSz cx="6858000" cy="9144000"/>
  <p:embeddedFontLst>
    <p:embeddedFont>
      <p:font typeface="a시월구일1" panose="02020600000000000000" pitchFamily="18" charset="-127"/>
      <p:regular r:id="rId17"/>
    </p:embeddedFont>
    <p:embeddedFont>
      <p:font typeface="a옛날사진관2" panose="02020600000000000000" pitchFamily="18" charset="-127"/>
      <p:regular r:id="rId18"/>
    </p:embeddedFont>
    <p:embeddedFont>
      <p:font typeface="a옛날사진관3" panose="02020600000000000000" pitchFamily="18" charset="-127"/>
      <p:regular r:id="rId19"/>
    </p:embeddedFont>
    <p:embeddedFont>
      <p:font typeface="a옛날사진관4" panose="02020600000000000000" pitchFamily="18" charset="-127"/>
      <p:regular r:id="rId20"/>
    </p:embeddedFont>
    <p:embeddedFont>
      <p:font typeface="a옛날사진관5" panose="02020600000000000000" pitchFamily="18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73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4E7"/>
    <a:srgbClr val="203864"/>
    <a:srgbClr val="157D72"/>
    <a:srgbClr val="00A1FF"/>
    <a:srgbClr val="FF0000"/>
    <a:srgbClr val="00B900"/>
    <a:srgbClr val="FCD62D"/>
    <a:srgbClr val="D3D3D3"/>
    <a:srgbClr val="E5E5E5"/>
    <a:srgbClr val="F4F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7" autoAdjust="0"/>
    <p:restoredTop sz="95226" autoAdjust="0"/>
  </p:normalViewPr>
  <p:slideViewPr>
    <p:cSldViewPr snapToGrid="0" showGuides="1">
      <p:cViewPr varScale="1">
        <p:scale>
          <a:sx n="83" d="100"/>
          <a:sy n="83" d="100"/>
        </p:scale>
        <p:origin x="86" y="130"/>
      </p:cViewPr>
      <p:guideLst>
        <p:guide orient="horz" pos="2183"/>
        <p:guide pos="73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16194-68CB-4920-A9A6-087D1505074E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433EB-FEB3-4A73-B2A5-42AEE0F8C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58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33EB-FEB3-4A73-B2A5-42AEE0F8CD2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767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33EB-FEB3-4A73-B2A5-42AEE0F8CD2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433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33EB-FEB3-4A73-B2A5-42AEE0F8CD2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389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33EB-FEB3-4A73-B2A5-42AEE0F8CD2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15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33EB-FEB3-4A73-B2A5-42AEE0F8CD2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978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33EB-FEB3-4A73-B2A5-42AEE0F8CD2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855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33EB-FEB3-4A73-B2A5-42AEE0F8CD2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428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33EB-FEB3-4A73-B2A5-42AEE0F8CD2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663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33EB-FEB3-4A73-B2A5-42AEE0F8CD2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188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33EB-FEB3-4A73-B2A5-42AEE0F8CD2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249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33EB-FEB3-4A73-B2A5-42AEE0F8CD2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46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33EB-FEB3-4A73-B2A5-42AEE0F8CD2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427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33EB-FEB3-4A73-B2A5-42AEE0F8CD2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933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33EB-FEB3-4A73-B2A5-42AEE0F8CD2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82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7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70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29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4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47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0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7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40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20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66A62-4D8D-4B4A-8FC1-B2FB5A3CC14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24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e에 대한 이미지 검색결과">
            <a:extLst>
              <a:ext uri="{FF2B5EF4-FFF2-40B4-BE49-F238E27FC236}">
                <a16:creationId xmlns:a16="http://schemas.microsoft.com/office/drawing/2014/main" id="{BD295645-12BE-4799-959A-DF6B56E418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B900"/>
              </a:clrFrom>
              <a:clrTo>
                <a:srgbClr val="00B9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1" t="22563" r="35536" b="24026"/>
          <a:stretch/>
        </p:blipFill>
        <p:spPr bwMode="auto">
          <a:xfrm>
            <a:off x="5303654" y="1029306"/>
            <a:ext cx="2209966" cy="211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06660" y="2862306"/>
            <a:ext cx="47786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accent5">
                    <a:lumMod val="50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CHAT</a:t>
            </a:r>
            <a:r>
              <a:rPr lang="en-US" altLang="ko-KR" sz="7200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BOT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2019-2 OPEN SOURCE SW DEVELOPMENT</a:t>
            </a:r>
            <a:endParaRPr lang="ko-KR" altLang="en-US" sz="160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09D256-7076-4FB8-94FA-C4A48A60202E}"/>
              </a:ext>
            </a:extLst>
          </p:cNvPr>
          <p:cNvSpPr/>
          <p:nvPr/>
        </p:nvSpPr>
        <p:spPr>
          <a:xfrm>
            <a:off x="5534330" y="1767244"/>
            <a:ext cx="1620972" cy="551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49964" y="1617493"/>
            <a:ext cx="278123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21B4E7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2017100000 </a:t>
            </a:r>
            <a:r>
              <a:rPr lang="ko-KR" altLang="en-US" sz="1300" dirty="0" err="1">
                <a:solidFill>
                  <a:srgbClr val="21B4E7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권은령</a:t>
            </a:r>
            <a:endParaRPr lang="en-US" altLang="ko-KR" sz="1300" dirty="0">
              <a:solidFill>
                <a:srgbClr val="21B4E7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en-US" altLang="ko-KR" sz="1300" dirty="0">
                <a:solidFill>
                  <a:srgbClr val="21B4E7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2018100527 </a:t>
            </a:r>
            <a:r>
              <a:rPr lang="ko-KR" altLang="en-US" sz="1300" dirty="0">
                <a:solidFill>
                  <a:srgbClr val="21B4E7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나혜원</a:t>
            </a:r>
            <a:endParaRPr lang="en-US" altLang="ko-KR" sz="1300" dirty="0">
              <a:solidFill>
                <a:srgbClr val="21B4E7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en-US" altLang="ko-KR" sz="1300" dirty="0">
                <a:solidFill>
                  <a:srgbClr val="21B4E7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2018100000 </a:t>
            </a:r>
            <a:r>
              <a:rPr lang="ko-KR" altLang="en-US" sz="1300" dirty="0" err="1">
                <a:solidFill>
                  <a:srgbClr val="21B4E7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은승우</a:t>
            </a:r>
            <a:endParaRPr lang="ko-KR" altLang="en-US" sz="1300" dirty="0">
              <a:solidFill>
                <a:srgbClr val="21B4E7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0986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C225F7-33C8-4C82-B023-B2870DAADDB2}"/>
              </a:ext>
            </a:extLst>
          </p:cNvPr>
          <p:cNvSpPr/>
          <p:nvPr/>
        </p:nvSpPr>
        <p:spPr>
          <a:xfrm>
            <a:off x="1332743" y="5480557"/>
            <a:ext cx="4169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157D72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Computer Vision </a:t>
            </a:r>
            <a:r>
              <a:rPr lang="en-US" altLang="ko-KR" sz="24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REST </a:t>
            </a:r>
            <a:r>
              <a:rPr lang="en-US" altLang="ko-KR" sz="24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api</a:t>
            </a:r>
            <a:endParaRPr lang="ko-KR" altLang="en-US" sz="2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12" name="Picture 4" descr="computer vision rest api에 대한 이미지 검색결과">
            <a:extLst>
              <a:ext uri="{FF2B5EF4-FFF2-40B4-BE49-F238E27FC236}">
                <a16:creationId xmlns:a16="http://schemas.microsoft.com/office/drawing/2014/main" id="{2D5FC474-F3BE-4F45-892D-89773AC9C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1" t="7014" r="36133" b="47892"/>
          <a:stretch/>
        </p:blipFill>
        <p:spPr bwMode="auto">
          <a:xfrm>
            <a:off x="1424333" y="2313748"/>
            <a:ext cx="3986681" cy="21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5572E64-C2AB-4162-9803-9F1F95EF6EF7}"/>
              </a:ext>
            </a:extLst>
          </p:cNvPr>
          <p:cNvSpPr/>
          <p:nvPr/>
        </p:nvSpPr>
        <p:spPr>
          <a:xfrm>
            <a:off x="7270964" y="5480557"/>
            <a:ext cx="3014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YOUTUBE</a:t>
            </a:r>
            <a:r>
              <a:rPr lang="en-US" altLang="ko-KR" sz="24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Data </a:t>
            </a:r>
            <a:r>
              <a:rPr lang="en-US" altLang="ko-KR" sz="24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api</a:t>
            </a:r>
            <a:endParaRPr lang="ko-KR" altLang="en-US" sz="2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10" name="Picture 2" descr="youtube에 대한 이미지 검색결과">
            <a:extLst>
              <a:ext uri="{FF2B5EF4-FFF2-40B4-BE49-F238E27FC236}">
                <a16:creationId xmlns:a16="http://schemas.microsoft.com/office/drawing/2014/main" id="{4262C65E-4E75-4A16-9FE4-B3B80F534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562" y="2322258"/>
            <a:ext cx="3289151" cy="228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자유형 7">
            <a:extLst>
              <a:ext uri="{FF2B5EF4-FFF2-40B4-BE49-F238E27FC236}">
                <a16:creationId xmlns:a16="http://schemas.microsoft.com/office/drawing/2014/main" id="{ED3A55C0-DEF9-4165-B2E9-F3759CC127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B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B342E6-7D80-4C9A-973A-023D58BCB5EA}"/>
              </a:ext>
            </a:extLst>
          </p:cNvPr>
          <p:cNvSpPr/>
          <p:nvPr/>
        </p:nvSpPr>
        <p:spPr>
          <a:xfrm>
            <a:off x="461415" y="77307"/>
            <a:ext cx="2956259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ko-KR" altLang="en-US" sz="3600" b="1" kern="0" dirty="0">
                <a:ln w="3175">
                  <a:noFill/>
                </a:ln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구성</a:t>
            </a:r>
            <a:endParaRPr lang="en-US" altLang="ko-KR" sz="3600" b="1" kern="0" dirty="0">
              <a:ln w="3175">
                <a:noFill/>
              </a:ln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latinLnBrk="0">
              <a:defRPr/>
            </a:pPr>
            <a:r>
              <a:rPr lang="en-US" altLang="ko-KR" sz="900" kern="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960908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7">
            <a:extLst>
              <a:ext uri="{FF2B5EF4-FFF2-40B4-BE49-F238E27FC236}">
                <a16:creationId xmlns:a16="http://schemas.microsoft.com/office/drawing/2014/main" id="{B6F79E3A-C624-4A18-A392-D306B434397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B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B342E6-7D80-4C9A-973A-023D58BCB5EA}"/>
              </a:ext>
            </a:extLst>
          </p:cNvPr>
          <p:cNvSpPr/>
          <p:nvPr/>
        </p:nvSpPr>
        <p:spPr>
          <a:xfrm>
            <a:off x="461415" y="77307"/>
            <a:ext cx="3685624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ko-KR" altLang="en-US" sz="3600" b="1" kern="0" dirty="0">
                <a:ln w="3175">
                  <a:noFill/>
                </a:ln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결과 및 향후 계획</a:t>
            </a:r>
            <a:endParaRPr lang="en-US" altLang="ko-KR" sz="3600" b="1" kern="0" dirty="0">
              <a:ln w="3175">
                <a:noFill/>
              </a:ln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latinLnBrk="0">
              <a:defRPr/>
            </a:pPr>
            <a:r>
              <a:rPr lang="ko-KR" altLang="en-US" sz="900" kern="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시연 영상</a:t>
            </a:r>
            <a:endParaRPr lang="en-US" altLang="ko-KR" sz="900" kern="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349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45B393C-DE32-4EF7-9CDF-B8B24EDE7999}"/>
              </a:ext>
            </a:extLst>
          </p:cNvPr>
          <p:cNvSpPr/>
          <p:nvPr/>
        </p:nvSpPr>
        <p:spPr>
          <a:xfrm>
            <a:off x="5209306" y="3216564"/>
            <a:ext cx="972000" cy="212436"/>
          </a:xfrm>
          <a:prstGeom prst="rect">
            <a:avLst/>
          </a:prstGeom>
          <a:solidFill>
            <a:srgbClr val="21B4E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7">
            <a:extLst>
              <a:ext uri="{FF2B5EF4-FFF2-40B4-BE49-F238E27FC236}">
                <a16:creationId xmlns:a16="http://schemas.microsoft.com/office/drawing/2014/main" id="{B6F79E3A-C624-4A18-A392-D306B434397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B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B342E6-7D80-4C9A-973A-023D58BCB5EA}"/>
              </a:ext>
            </a:extLst>
          </p:cNvPr>
          <p:cNvSpPr/>
          <p:nvPr/>
        </p:nvSpPr>
        <p:spPr>
          <a:xfrm>
            <a:off x="461415" y="77307"/>
            <a:ext cx="3685624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ko-KR" altLang="en-US" sz="3600" b="1" kern="0" dirty="0">
                <a:ln w="3175">
                  <a:noFill/>
                </a:ln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결과 및 향후 계획</a:t>
            </a:r>
            <a:endParaRPr lang="en-US" altLang="ko-KR" sz="3600" b="1" kern="0" dirty="0">
              <a:ln w="3175">
                <a:noFill/>
              </a:ln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latinLnBrk="0">
              <a:defRPr/>
            </a:pPr>
            <a:r>
              <a:rPr lang="en-US" altLang="ko-KR" sz="900" kern="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RESULT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75E51D-5F98-4CEE-B0B0-5E9AC7163D80}"/>
              </a:ext>
            </a:extLst>
          </p:cNvPr>
          <p:cNvSpPr/>
          <p:nvPr/>
        </p:nvSpPr>
        <p:spPr>
          <a:xfrm>
            <a:off x="2731008" y="1631209"/>
            <a:ext cx="6729984" cy="425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&lt;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결 과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&gt;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사진 디코딩에 실패해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URL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을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통한 사진 인식만 구현</a:t>
            </a: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나머지 계획했던 기능은 모두 구현</a:t>
            </a: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&lt;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향 후 계 획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&gt;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Json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파일 대신 웹 </a:t>
            </a:r>
            <a:r>
              <a:rPr lang="ko-KR" altLang="en-US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크롤링을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이용해 공연 정보를 받아오도록 변경</a:t>
            </a: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사진을 바로 인식할 수 있는 기능 추후 구현 예정 </a:t>
            </a:r>
          </a:p>
        </p:txBody>
      </p:sp>
    </p:spTree>
    <p:extLst>
      <p:ext uri="{BB962C8B-B14F-4D97-AF65-F5344CB8AC3E}">
        <p14:creationId xmlns:p14="http://schemas.microsoft.com/office/powerpoint/2010/main" val="4205374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양쪽 모서리가 둥근 사각형 48">
            <a:extLst>
              <a:ext uri="{FF2B5EF4-FFF2-40B4-BE49-F238E27FC236}">
                <a16:creationId xmlns:a16="http://schemas.microsoft.com/office/drawing/2014/main" id="{7A28AC3C-348C-4694-9FDF-3CEAA9C06B7F}"/>
              </a:ext>
            </a:extLst>
          </p:cNvPr>
          <p:cNvSpPr/>
          <p:nvPr/>
        </p:nvSpPr>
        <p:spPr>
          <a:xfrm>
            <a:off x="5359400" y="3406994"/>
            <a:ext cx="1473200" cy="805349"/>
          </a:xfrm>
          <a:prstGeom prst="round2SameRect">
            <a:avLst>
              <a:gd name="adj1" fmla="val 0"/>
              <a:gd name="adj2" fmla="val 19333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은승우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2018102214</a:t>
            </a:r>
          </a:p>
        </p:txBody>
      </p:sp>
      <p:sp>
        <p:nvSpPr>
          <p:cNvPr id="6" name="양쪽 모서리가 둥근 사각형 47">
            <a:extLst>
              <a:ext uri="{FF2B5EF4-FFF2-40B4-BE49-F238E27FC236}">
                <a16:creationId xmlns:a16="http://schemas.microsoft.com/office/drawing/2014/main" id="{781064E1-3D54-49AA-A10E-4D9F760AF013}"/>
              </a:ext>
            </a:extLst>
          </p:cNvPr>
          <p:cNvSpPr/>
          <p:nvPr/>
        </p:nvSpPr>
        <p:spPr>
          <a:xfrm>
            <a:off x="5359400" y="1902719"/>
            <a:ext cx="1473200" cy="1502664"/>
          </a:xfrm>
          <a:prstGeom prst="round2SameRect">
            <a:avLst/>
          </a:prstGeom>
          <a:solidFill>
            <a:srgbClr val="21B4E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3233E5-F414-41DB-8FD4-1279305A14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487" y="2084860"/>
            <a:ext cx="1305811" cy="1305811"/>
          </a:xfrm>
          <a:prstGeom prst="rect">
            <a:avLst/>
          </a:prstGeom>
        </p:spPr>
      </p:pic>
      <p:sp>
        <p:nvSpPr>
          <p:cNvPr id="18" name="자유형 7">
            <a:extLst>
              <a:ext uri="{FF2B5EF4-FFF2-40B4-BE49-F238E27FC236}">
                <a16:creationId xmlns:a16="http://schemas.microsoft.com/office/drawing/2014/main" id="{17C57F88-7711-478F-890A-1329516924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B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B342E6-7D80-4C9A-973A-023D58BCB5EA}"/>
              </a:ext>
            </a:extLst>
          </p:cNvPr>
          <p:cNvSpPr/>
          <p:nvPr/>
        </p:nvSpPr>
        <p:spPr>
          <a:xfrm>
            <a:off x="461414" y="77307"/>
            <a:ext cx="2081019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ko-KR" altLang="en-US" sz="3600" b="1" kern="0" dirty="0">
                <a:ln w="3175">
                  <a:noFill/>
                </a:ln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역할 분담</a:t>
            </a:r>
            <a:endParaRPr lang="en-US" altLang="ko-KR" sz="3600" b="1" kern="0" dirty="0">
              <a:ln w="3175">
                <a:noFill/>
              </a:ln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latinLnBrk="0">
              <a:defRPr/>
            </a:pPr>
            <a:r>
              <a:rPr lang="en-US" altLang="ko-KR" sz="900" kern="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PARTS</a:t>
            </a:r>
          </a:p>
        </p:txBody>
      </p:sp>
      <p:sp>
        <p:nvSpPr>
          <p:cNvPr id="12" name="양쪽 모서리가 둥근 사각형 49">
            <a:extLst>
              <a:ext uri="{FF2B5EF4-FFF2-40B4-BE49-F238E27FC236}">
                <a16:creationId xmlns:a16="http://schemas.microsoft.com/office/drawing/2014/main" id="{1B6D5647-EFC3-4589-B26A-39BA144C8FD0}"/>
              </a:ext>
            </a:extLst>
          </p:cNvPr>
          <p:cNvSpPr/>
          <p:nvPr/>
        </p:nvSpPr>
        <p:spPr>
          <a:xfrm>
            <a:off x="2455263" y="1912244"/>
            <a:ext cx="1473200" cy="1502664"/>
          </a:xfrm>
          <a:prstGeom prst="round2SameRect">
            <a:avLst/>
          </a:prstGeom>
          <a:solidFill>
            <a:srgbClr val="21B4E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50">
            <a:extLst>
              <a:ext uri="{FF2B5EF4-FFF2-40B4-BE49-F238E27FC236}">
                <a16:creationId xmlns:a16="http://schemas.microsoft.com/office/drawing/2014/main" id="{0BBA110A-A214-48E9-BD7A-8C88886559F9}"/>
              </a:ext>
            </a:extLst>
          </p:cNvPr>
          <p:cNvSpPr/>
          <p:nvPr/>
        </p:nvSpPr>
        <p:spPr>
          <a:xfrm>
            <a:off x="2455263" y="3406994"/>
            <a:ext cx="1473200" cy="805349"/>
          </a:xfrm>
          <a:prstGeom prst="round2SameRect">
            <a:avLst>
              <a:gd name="adj1" fmla="val 0"/>
              <a:gd name="adj2" fmla="val 19333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권은령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2017103955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33B0C64-9547-41D0-8D27-19179D749F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594" y="2167666"/>
            <a:ext cx="1223178" cy="122317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5C5E9D-51DE-49C6-82BD-45CBAED5C712}"/>
              </a:ext>
            </a:extLst>
          </p:cNvPr>
          <p:cNvSpPr/>
          <p:nvPr/>
        </p:nvSpPr>
        <p:spPr>
          <a:xfrm>
            <a:off x="1738502" y="4349718"/>
            <a:ext cx="2933362" cy="1024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LINE Messaging </a:t>
            </a:r>
            <a:r>
              <a:rPr lang="en-US" altLang="ko-KR" sz="14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api</a:t>
            </a:r>
            <a:endParaRPr lang="en-US" altLang="ko-KR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1. </a:t>
            </a:r>
            <a:r>
              <a:rPr lang="ko-KR" altLang="en-US" sz="1400" dirty="0" err="1">
                <a:solidFill>
                  <a:schemeClr val="accent1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지니뮤직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TOP20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PAPAGO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14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api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F81791-1DBF-45DC-934F-FB33DC0EA935}"/>
              </a:ext>
            </a:extLst>
          </p:cNvPr>
          <p:cNvSpPr/>
          <p:nvPr/>
        </p:nvSpPr>
        <p:spPr>
          <a:xfrm>
            <a:off x="4626696" y="4349718"/>
            <a:ext cx="2933362" cy="1670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LINE Messaging </a:t>
            </a:r>
            <a:r>
              <a:rPr lang="en-US" altLang="ko-KR" sz="14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api</a:t>
            </a:r>
            <a:endParaRPr lang="en-US" altLang="ko-KR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PAPAGO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api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</a:t>
            </a: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3. 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가사 사진으로 곡 검색</a:t>
            </a:r>
            <a:endParaRPr lang="en-US" altLang="ko-KR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Computer Vision REST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api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발표</a:t>
            </a:r>
            <a:endParaRPr lang="en-US" altLang="ko-KR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9" name="양쪽 모서리가 둥근 사각형 47">
            <a:extLst>
              <a:ext uri="{FF2B5EF4-FFF2-40B4-BE49-F238E27FC236}">
                <a16:creationId xmlns:a16="http://schemas.microsoft.com/office/drawing/2014/main" id="{6EB74474-9CA6-40DD-BF5E-4950219B631F}"/>
              </a:ext>
            </a:extLst>
          </p:cNvPr>
          <p:cNvSpPr/>
          <p:nvPr/>
        </p:nvSpPr>
        <p:spPr>
          <a:xfrm>
            <a:off x="8257018" y="1919422"/>
            <a:ext cx="1473200" cy="1502664"/>
          </a:xfrm>
          <a:prstGeom prst="round2SameRect">
            <a:avLst/>
          </a:prstGeom>
          <a:solidFill>
            <a:srgbClr val="21B4E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양쪽 모서리가 둥근 사각형 29">
            <a:extLst>
              <a:ext uri="{FF2B5EF4-FFF2-40B4-BE49-F238E27FC236}">
                <a16:creationId xmlns:a16="http://schemas.microsoft.com/office/drawing/2014/main" id="{26F91DD6-ED6F-4A94-9197-A684161F7720}"/>
              </a:ext>
            </a:extLst>
          </p:cNvPr>
          <p:cNvSpPr/>
          <p:nvPr/>
        </p:nvSpPr>
        <p:spPr>
          <a:xfrm>
            <a:off x="8257018" y="3416518"/>
            <a:ext cx="1473200" cy="805349"/>
          </a:xfrm>
          <a:prstGeom prst="round2SameRect">
            <a:avLst>
              <a:gd name="adj1" fmla="val 0"/>
              <a:gd name="adj2" fmla="val 19333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나혜원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2018100527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28CCE59-30D0-43F1-81A3-23FA2C1D25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239" y="2199396"/>
            <a:ext cx="1215512" cy="1215512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153FEF37-DDB5-4719-B61D-92F3971869C3}"/>
              </a:ext>
            </a:extLst>
          </p:cNvPr>
          <p:cNvSpPr/>
          <p:nvPr/>
        </p:nvSpPr>
        <p:spPr>
          <a:xfrm>
            <a:off x="7524314" y="4366421"/>
            <a:ext cx="2933362" cy="1024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</a:t>
            </a: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2. 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현재 공연 중인 콘서트</a:t>
            </a:r>
            <a:endParaRPr lang="en-US" altLang="ko-KR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YOUTUBE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api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PPT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제작</a:t>
            </a:r>
            <a:endParaRPr lang="en-US" altLang="ko-KR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4470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5568" y="2705725"/>
            <a:ext cx="45608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감사합니다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THANK YOU</a:t>
            </a:r>
            <a:endParaRPr lang="ko-KR" altLang="en-US" sz="160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571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7">
            <a:extLst>
              <a:ext uri="{FF2B5EF4-FFF2-40B4-BE49-F238E27FC236}">
                <a16:creationId xmlns:a16="http://schemas.microsoft.com/office/drawing/2014/main" id="{BC830A1E-BD72-4176-88F5-70EE087EF80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B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B342E6-7D80-4C9A-973A-023D58BCB5EA}"/>
              </a:ext>
            </a:extLst>
          </p:cNvPr>
          <p:cNvSpPr/>
          <p:nvPr/>
        </p:nvSpPr>
        <p:spPr>
          <a:xfrm>
            <a:off x="461415" y="77307"/>
            <a:ext cx="1071126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ko-KR" altLang="en-US" sz="3600" b="1" kern="0" dirty="0">
                <a:ln w="3175">
                  <a:noFill/>
                </a:ln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목차</a:t>
            </a:r>
            <a:endParaRPr lang="en-US" altLang="ko-KR" sz="3600" b="1" kern="0" dirty="0">
              <a:ln w="3175">
                <a:noFill/>
              </a:ln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latinLnBrk="0">
              <a:defRPr/>
            </a:pPr>
            <a:r>
              <a:rPr lang="en-US" altLang="ko-KR" sz="900" kern="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Contents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01CF1C1-D2CE-4683-ACF2-A8A8DBE33C02}"/>
              </a:ext>
            </a:extLst>
          </p:cNvPr>
          <p:cNvSpPr/>
          <p:nvPr/>
        </p:nvSpPr>
        <p:spPr>
          <a:xfrm>
            <a:off x="1776136" y="1547390"/>
            <a:ext cx="720000" cy="720000"/>
          </a:xfrm>
          <a:prstGeom prst="ellipse">
            <a:avLst/>
          </a:prstGeom>
          <a:solidFill>
            <a:srgbClr val="21B4E7"/>
          </a:solidFill>
          <a:ln w="31750">
            <a:solidFill>
              <a:srgbClr val="203864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994A0E6-5659-4C1E-BA4B-D9F1C0AA84A1}"/>
              </a:ext>
            </a:extLst>
          </p:cNvPr>
          <p:cNvSpPr/>
          <p:nvPr/>
        </p:nvSpPr>
        <p:spPr>
          <a:xfrm>
            <a:off x="1776131" y="5420682"/>
            <a:ext cx="720000" cy="720000"/>
          </a:xfrm>
          <a:prstGeom prst="ellipse">
            <a:avLst/>
          </a:prstGeom>
          <a:solidFill>
            <a:srgbClr val="21B4E7"/>
          </a:solidFill>
          <a:ln w="31750">
            <a:solidFill>
              <a:srgbClr val="203864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</a:t>
            </a:r>
            <a:endParaRPr lang="ko-KR" altLang="en-US" b="1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39EB84A-D16B-4F78-89B7-C9B074930228}"/>
              </a:ext>
            </a:extLst>
          </p:cNvPr>
          <p:cNvSpPr/>
          <p:nvPr/>
        </p:nvSpPr>
        <p:spPr>
          <a:xfrm>
            <a:off x="1776131" y="3502608"/>
            <a:ext cx="720000" cy="720000"/>
          </a:xfrm>
          <a:prstGeom prst="ellipse">
            <a:avLst/>
          </a:prstGeom>
          <a:solidFill>
            <a:srgbClr val="21B4E7"/>
          </a:solidFill>
          <a:ln w="31750">
            <a:solidFill>
              <a:srgbClr val="203864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</a:t>
            </a:r>
            <a:endParaRPr lang="ko-KR" altLang="en-US" b="1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58AB84D-A0A0-47F7-904C-6FE355C55C6D}"/>
              </a:ext>
            </a:extLst>
          </p:cNvPr>
          <p:cNvSpPr/>
          <p:nvPr/>
        </p:nvSpPr>
        <p:spPr>
          <a:xfrm>
            <a:off x="1776131" y="2538652"/>
            <a:ext cx="720000" cy="720000"/>
          </a:xfrm>
          <a:prstGeom prst="ellipse">
            <a:avLst/>
          </a:prstGeom>
          <a:solidFill>
            <a:srgbClr val="21B4E7"/>
          </a:solidFill>
          <a:ln w="31750">
            <a:solidFill>
              <a:srgbClr val="203864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1B9D5B-87FF-4F34-BD0E-845B4DDB0677}"/>
              </a:ext>
            </a:extLst>
          </p:cNvPr>
          <p:cNvSpPr/>
          <p:nvPr/>
        </p:nvSpPr>
        <p:spPr>
          <a:xfrm>
            <a:off x="2943217" y="2514506"/>
            <a:ext cx="7472641" cy="715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소개</a:t>
            </a:r>
            <a:endParaRPr lang="en-US" altLang="ko-KR" sz="1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기능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1,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기능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2,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기능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3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E3C84C-E1F8-4FA0-9B2D-DD9D6D1D1627}"/>
              </a:ext>
            </a:extLst>
          </p:cNvPr>
          <p:cNvSpPr/>
          <p:nvPr/>
        </p:nvSpPr>
        <p:spPr>
          <a:xfrm>
            <a:off x="2943217" y="3481010"/>
            <a:ext cx="7472642" cy="715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구성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API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318680-4B62-45BE-991E-E215A8F04D37}"/>
              </a:ext>
            </a:extLst>
          </p:cNvPr>
          <p:cNvSpPr/>
          <p:nvPr/>
        </p:nvSpPr>
        <p:spPr>
          <a:xfrm>
            <a:off x="2943215" y="5530244"/>
            <a:ext cx="7472643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역할 분담</a:t>
            </a: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DD53418-324B-4405-9EDA-1089D49BBF3E}"/>
              </a:ext>
            </a:extLst>
          </p:cNvPr>
          <p:cNvSpPr/>
          <p:nvPr/>
        </p:nvSpPr>
        <p:spPr>
          <a:xfrm>
            <a:off x="2943225" y="1547391"/>
            <a:ext cx="7472640" cy="715324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1B4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C858C35-AA64-4DCF-BAFB-FCD838E25790}"/>
              </a:ext>
            </a:extLst>
          </p:cNvPr>
          <p:cNvSpPr/>
          <p:nvPr/>
        </p:nvSpPr>
        <p:spPr>
          <a:xfrm>
            <a:off x="2943220" y="2543328"/>
            <a:ext cx="7472640" cy="715324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1B4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2F71695-B3B7-4FEA-B928-7F56F3D98839}"/>
              </a:ext>
            </a:extLst>
          </p:cNvPr>
          <p:cNvSpPr/>
          <p:nvPr/>
        </p:nvSpPr>
        <p:spPr>
          <a:xfrm>
            <a:off x="2943220" y="3499366"/>
            <a:ext cx="7472640" cy="715324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1B4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628A264-F818-49C8-8A49-C87F39C2C70A}"/>
              </a:ext>
            </a:extLst>
          </p:cNvPr>
          <p:cNvSpPr/>
          <p:nvPr/>
        </p:nvSpPr>
        <p:spPr>
          <a:xfrm>
            <a:off x="2943219" y="5419988"/>
            <a:ext cx="7472640" cy="715324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1B4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A444F30-152E-4632-B58F-54302DB51345}"/>
              </a:ext>
            </a:extLst>
          </p:cNvPr>
          <p:cNvSpPr/>
          <p:nvPr/>
        </p:nvSpPr>
        <p:spPr>
          <a:xfrm>
            <a:off x="1776135" y="4462088"/>
            <a:ext cx="720000" cy="720000"/>
          </a:xfrm>
          <a:prstGeom prst="ellipse">
            <a:avLst/>
          </a:prstGeom>
          <a:solidFill>
            <a:srgbClr val="21B4E7"/>
          </a:solidFill>
          <a:ln w="31750">
            <a:solidFill>
              <a:srgbClr val="203864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</a:t>
            </a:r>
            <a:endParaRPr lang="ko-KR" altLang="en-US" b="1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A5CC06-74F0-484B-B7BC-4F4F8C356618}"/>
              </a:ext>
            </a:extLst>
          </p:cNvPr>
          <p:cNvSpPr/>
          <p:nvPr/>
        </p:nvSpPr>
        <p:spPr>
          <a:xfrm>
            <a:off x="2943219" y="4442344"/>
            <a:ext cx="7472643" cy="715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결론 및 향후 계획</a:t>
            </a:r>
            <a:endParaRPr lang="en-US" altLang="ko-KR" sz="1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시연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/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계획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F70BBCC-678E-4E41-865E-6B31270370E9}"/>
              </a:ext>
            </a:extLst>
          </p:cNvPr>
          <p:cNvSpPr/>
          <p:nvPr/>
        </p:nvSpPr>
        <p:spPr>
          <a:xfrm>
            <a:off x="2943223" y="4461394"/>
            <a:ext cx="7472640" cy="715324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1B4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579173F-F24F-4ED0-B75E-0631EB59726D}"/>
              </a:ext>
            </a:extLst>
          </p:cNvPr>
          <p:cNvSpPr/>
          <p:nvPr/>
        </p:nvSpPr>
        <p:spPr>
          <a:xfrm>
            <a:off x="2943218" y="1652781"/>
            <a:ext cx="7472640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기획 동기</a:t>
            </a:r>
          </a:p>
        </p:txBody>
      </p:sp>
    </p:spTree>
    <p:extLst>
      <p:ext uri="{BB962C8B-B14F-4D97-AF65-F5344CB8AC3E}">
        <p14:creationId xmlns:p14="http://schemas.microsoft.com/office/powerpoint/2010/main" val="104012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FCA1FF-1145-430F-AF66-CE5F2AD59AA4}"/>
              </a:ext>
            </a:extLst>
          </p:cNvPr>
          <p:cNvSpPr/>
          <p:nvPr/>
        </p:nvSpPr>
        <p:spPr>
          <a:xfrm>
            <a:off x="4352239" y="3773054"/>
            <a:ext cx="1152000" cy="212436"/>
          </a:xfrm>
          <a:prstGeom prst="rect">
            <a:avLst/>
          </a:prstGeom>
          <a:solidFill>
            <a:srgbClr val="21B4E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89523B-32E5-4835-89E7-5EA49D95D16A}"/>
              </a:ext>
            </a:extLst>
          </p:cNvPr>
          <p:cNvSpPr/>
          <p:nvPr/>
        </p:nvSpPr>
        <p:spPr>
          <a:xfrm>
            <a:off x="4766837" y="4308765"/>
            <a:ext cx="1188000" cy="212436"/>
          </a:xfrm>
          <a:prstGeom prst="rect">
            <a:avLst/>
          </a:prstGeom>
          <a:solidFill>
            <a:srgbClr val="21B4E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관련 이미지">
            <a:extLst>
              <a:ext uri="{FF2B5EF4-FFF2-40B4-BE49-F238E27FC236}">
                <a16:creationId xmlns:a16="http://schemas.microsoft.com/office/drawing/2014/main" id="{4C440C35-E7AA-45BF-A3E8-CD0EEDB45C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1"/>
          <a:stretch/>
        </p:blipFill>
        <p:spPr bwMode="auto">
          <a:xfrm>
            <a:off x="6206837" y="3093100"/>
            <a:ext cx="5545134" cy="376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34D371D-FEF0-444A-81EE-0236A7CE63C9}"/>
              </a:ext>
            </a:extLst>
          </p:cNvPr>
          <p:cNvSpPr/>
          <p:nvPr/>
        </p:nvSpPr>
        <p:spPr>
          <a:xfrm>
            <a:off x="6724066" y="3216564"/>
            <a:ext cx="900000" cy="212436"/>
          </a:xfrm>
          <a:prstGeom prst="rect">
            <a:avLst/>
          </a:prstGeom>
          <a:solidFill>
            <a:srgbClr val="21B4E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CA311A-FBCC-45C7-AFD3-C7A324EB1711}"/>
              </a:ext>
            </a:extLst>
          </p:cNvPr>
          <p:cNvSpPr/>
          <p:nvPr/>
        </p:nvSpPr>
        <p:spPr>
          <a:xfrm>
            <a:off x="2798618" y="2678547"/>
            <a:ext cx="1440000" cy="212436"/>
          </a:xfrm>
          <a:prstGeom prst="rect">
            <a:avLst/>
          </a:prstGeom>
          <a:solidFill>
            <a:srgbClr val="21B4E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7">
            <a:extLst>
              <a:ext uri="{FF2B5EF4-FFF2-40B4-BE49-F238E27FC236}">
                <a16:creationId xmlns:a16="http://schemas.microsoft.com/office/drawing/2014/main" id="{415157CE-27F3-469E-99E9-BDE45DF941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B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B342E6-7D80-4C9A-973A-023D58BCB5EA}"/>
              </a:ext>
            </a:extLst>
          </p:cNvPr>
          <p:cNvSpPr/>
          <p:nvPr/>
        </p:nvSpPr>
        <p:spPr>
          <a:xfrm>
            <a:off x="461415" y="77307"/>
            <a:ext cx="1059906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ko-KR" altLang="en-US" sz="3600" b="1" kern="0" dirty="0">
                <a:ln w="3175">
                  <a:noFill/>
                </a:ln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동기</a:t>
            </a:r>
            <a:endParaRPr lang="en-US" altLang="ko-KR" sz="3600" b="1" kern="0" dirty="0">
              <a:ln w="3175">
                <a:noFill/>
              </a:ln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latinLnBrk="0">
              <a:defRPr/>
            </a:pPr>
            <a:r>
              <a:rPr lang="en-US" altLang="ko-KR" sz="900" kern="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Motivation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CFD12A-EB2D-4C9E-A3B2-733A60BEE707}"/>
              </a:ext>
            </a:extLst>
          </p:cNvPr>
          <p:cNvSpPr/>
          <p:nvPr/>
        </p:nvSpPr>
        <p:spPr>
          <a:xfrm>
            <a:off x="2731008" y="1631209"/>
            <a:ext cx="6729984" cy="351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&lt;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기 획 동 기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&gt;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인기있는 음악을 간편하게 메신저에서 볼 수 있다면 좋겠다 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!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변역을 위해 가사를 찾아 긁어와야 하는 번거로움을 없애자 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!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현재 공연 중인 콘서트 정보를 간편하게 볼 수 있으면 좋겠다 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!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친구 프로필에 적힌 가사의 출처를 쉽게 알고 싶어 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!</a:t>
            </a:r>
          </a:p>
          <a:p>
            <a:pPr>
              <a:lnSpc>
                <a:spcPct val="200000"/>
              </a:lnSpc>
            </a:pP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02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말풍선: 모서리가 둥근 사각형 20">
            <a:extLst>
              <a:ext uri="{FF2B5EF4-FFF2-40B4-BE49-F238E27FC236}">
                <a16:creationId xmlns:a16="http://schemas.microsoft.com/office/drawing/2014/main" id="{83BEA322-D6CD-430C-92DC-3C4AD12DF17C}"/>
              </a:ext>
            </a:extLst>
          </p:cNvPr>
          <p:cNvSpPr/>
          <p:nvPr/>
        </p:nvSpPr>
        <p:spPr>
          <a:xfrm>
            <a:off x="1173682" y="1406190"/>
            <a:ext cx="4806494" cy="1036800"/>
          </a:xfrm>
          <a:prstGeom prst="wedgeRoundRectCallout">
            <a:avLst>
              <a:gd name="adj1" fmla="val -53984"/>
              <a:gd name="adj2" fmla="val 32901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기능</a:t>
            </a:r>
            <a:r>
              <a:rPr lang="en-US" altLang="ko-KR" sz="24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1. </a:t>
            </a:r>
            <a:r>
              <a:rPr lang="ko-KR" altLang="en-US" sz="24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지니뮤직</a:t>
            </a:r>
            <a:r>
              <a:rPr lang="ko-KR" altLang="en-US" sz="24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sz="24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Top20</a:t>
            </a:r>
            <a:endParaRPr lang="ko-KR" altLang="en-US" sz="2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TOP 20 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출력 → 선택한 곡의 가사 번역 </a:t>
            </a:r>
          </a:p>
        </p:txBody>
      </p:sp>
      <p:sp>
        <p:nvSpPr>
          <p:cNvPr id="20" name="자유형 7">
            <a:extLst>
              <a:ext uri="{FF2B5EF4-FFF2-40B4-BE49-F238E27FC236}">
                <a16:creationId xmlns:a16="http://schemas.microsoft.com/office/drawing/2014/main" id="{BF0CA648-8203-4BD8-8DD5-087A667568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B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B342E6-7D80-4C9A-973A-023D58BCB5EA}"/>
              </a:ext>
            </a:extLst>
          </p:cNvPr>
          <p:cNvSpPr/>
          <p:nvPr/>
        </p:nvSpPr>
        <p:spPr>
          <a:xfrm>
            <a:off x="461415" y="69300"/>
            <a:ext cx="2956259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ko-KR" altLang="en-US" sz="3600" b="1" kern="0" dirty="0">
                <a:ln w="3175">
                  <a:noFill/>
                </a:ln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</a:t>
            </a:r>
            <a:r>
              <a:rPr lang="en-US" altLang="ko-KR" sz="3600" b="1" kern="0" dirty="0">
                <a:ln w="3175">
                  <a:noFill/>
                </a:ln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3600" b="1" kern="0" dirty="0">
                <a:ln w="3175">
                  <a:noFill/>
                </a:ln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소개</a:t>
            </a:r>
            <a:endParaRPr lang="en-US" altLang="ko-KR" sz="3600" b="1" kern="0" dirty="0">
              <a:ln w="3175">
                <a:noFill/>
              </a:ln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latinLnBrk="0">
              <a:defRPr/>
            </a:pPr>
            <a:r>
              <a:rPr lang="ko-KR" altLang="en-US" sz="900" kern="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기능 </a:t>
            </a:r>
            <a:r>
              <a:rPr lang="en-US" altLang="ko-KR" sz="900" kern="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1</a:t>
            </a:r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71BD625A-A723-412B-9C7F-F621E5EA0FB0}"/>
              </a:ext>
            </a:extLst>
          </p:cNvPr>
          <p:cNvSpPr/>
          <p:nvPr/>
        </p:nvSpPr>
        <p:spPr>
          <a:xfrm>
            <a:off x="1173682" y="2702406"/>
            <a:ext cx="2703374" cy="720000"/>
          </a:xfrm>
          <a:prstGeom prst="wedgeRoundRectCallout">
            <a:avLst>
              <a:gd name="adj1" fmla="val -56159"/>
              <a:gd name="adj2" fmla="val 3161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차트 보기</a:t>
            </a:r>
          </a:p>
        </p:txBody>
      </p:sp>
      <p:sp>
        <p:nvSpPr>
          <p:cNvPr id="22" name="말풍선: 모서리가 둥근 사각형 21">
            <a:extLst>
              <a:ext uri="{FF2B5EF4-FFF2-40B4-BE49-F238E27FC236}">
                <a16:creationId xmlns:a16="http://schemas.microsoft.com/office/drawing/2014/main" id="{DBFB5D6C-1316-4C5D-85E5-A15893A3989A}"/>
              </a:ext>
            </a:extLst>
          </p:cNvPr>
          <p:cNvSpPr/>
          <p:nvPr/>
        </p:nvSpPr>
        <p:spPr>
          <a:xfrm flipH="1">
            <a:off x="5440679" y="3712380"/>
            <a:ext cx="5577639" cy="2512928"/>
          </a:xfrm>
          <a:prstGeom prst="wedgeRoundRectCallout">
            <a:avLst>
              <a:gd name="adj1" fmla="val -56159"/>
              <a:gd name="adj2" fmla="val 31618"/>
              <a:gd name="adj3" fmla="val 16667"/>
            </a:avLst>
          </a:prstGeom>
          <a:solidFill>
            <a:srgbClr val="21B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rabicPeriod"/>
            </a:pPr>
            <a:r>
              <a:rPr lang="en-US" altLang="ko-KR" sz="20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--</a:t>
            </a:r>
          </a:p>
          <a:p>
            <a:pPr marL="457200" indent="-457200" algn="ctr">
              <a:buAutoNum type="arabicPeriod"/>
            </a:pPr>
            <a:r>
              <a:rPr lang="en-US" altLang="ko-KR" sz="20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--</a:t>
            </a:r>
          </a:p>
          <a:p>
            <a:pPr marL="457200" indent="-457200" algn="ctr">
              <a:buAutoNum type="arabicPeriod"/>
            </a:pPr>
            <a:r>
              <a:rPr lang="en-US" altLang="ko-KR" sz="20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--</a:t>
            </a:r>
            <a:endParaRPr lang="ko-KR" altLang="en-US" sz="20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924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 7">
            <a:extLst>
              <a:ext uri="{FF2B5EF4-FFF2-40B4-BE49-F238E27FC236}">
                <a16:creationId xmlns:a16="http://schemas.microsoft.com/office/drawing/2014/main" id="{BF0CA648-8203-4BD8-8DD5-087A667568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B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B342E6-7D80-4C9A-973A-023D58BCB5EA}"/>
              </a:ext>
            </a:extLst>
          </p:cNvPr>
          <p:cNvSpPr/>
          <p:nvPr/>
        </p:nvSpPr>
        <p:spPr>
          <a:xfrm>
            <a:off x="461415" y="69300"/>
            <a:ext cx="2956259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ko-KR" altLang="en-US" sz="3600" b="1" kern="0" dirty="0">
                <a:ln w="3175">
                  <a:noFill/>
                </a:ln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</a:t>
            </a:r>
            <a:r>
              <a:rPr lang="en-US" altLang="ko-KR" sz="3600" b="1" kern="0" dirty="0">
                <a:ln w="3175">
                  <a:noFill/>
                </a:ln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3600" b="1" kern="0" dirty="0">
                <a:ln w="3175">
                  <a:noFill/>
                </a:ln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소개</a:t>
            </a:r>
            <a:endParaRPr lang="en-US" altLang="ko-KR" sz="3600" b="1" kern="0" dirty="0">
              <a:ln w="3175">
                <a:noFill/>
              </a:ln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latinLnBrk="0">
              <a:defRPr/>
            </a:pPr>
            <a:r>
              <a:rPr lang="ko-KR" altLang="en-US" sz="900" kern="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기능 </a:t>
            </a:r>
            <a:r>
              <a:rPr lang="en-US" altLang="ko-KR" sz="900" kern="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1</a:t>
            </a:r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71BD625A-A723-412B-9C7F-F621E5EA0FB0}"/>
              </a:ext>
            </a:extLst>
          </p:cNvPr>
          <p:cNvSpPr/>
          <p:nvPr/>
        </p:nvSpPr>
        <p:spPr>
          <a:xfrm>
            <a:off x="1173682" y="2702406"/>
            <a:ext cx="3492000" cy="864000"/>
          </a:xfrm>
          <a:prstGeom prst="wedgeRoundRectCallout">
            <a:avLst>
              <a:gd name="adj1" fmla="val -56159"/>
              <a:gd name="adj2" fmla="val 3161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가사 번역 </a:t>
            </a:r>
            <a:r>
              <a:rPr lang="en-US" altLang="ko-KR" sz="20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‘</a:t>
            </a:r>
            <a:r>
              <a:rPr lang="ko-KR" altLang="en-US" sz="20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숫자</a:t>
            </a:r>
            <a:r>
              <a:rPr lang="en-US" altLang="ko-KR" sz="20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’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가사 번역 </a:t>
            </a:r>
            <a:r>
              <a:rPr lang="en-US" altLang="ko-KR" sz="1100" dirty="0">
                <a:solidFill>
                  <a:schemeClr val="tx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‘1’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22" name="말풍선: 모서리가 둥근 사각형 21">
            <a:extLst>
              <a:ext uri="{FF2B5EF4-FFF2-40B4-BE49-F238E27FC236}">
                <a16:creationId xmlns:a16="http://schemas.microsoft.com/office/drawing/2014/main" id="{DBFB5D6C-1316-4C5D-85E5-A15893A3989A}"/>
              </a:ext>
            </a:extLst>
          </p:cNvPr>
          <p:cNvSpPr/>
          <p:nvPr/>
        </p:nvSpPr>
        <p:spPr>
          <a:xfrm flipH="1">
            <a:off x="4462272" y="3827364"/>
            <a:ext cx="6556046" cy="2397944"/>
          </a:xfrm>
          <a:prstGeom prst="wedgeRoundRectCallout">
            <a:avLst>
              <a:gd name="adj1" fmla="val -56159"/>
              <a:gd name="adj2" fmla="val 31618"/>
              <a:gd name="adj3" fmla="val 16667"/>
            </a:avLst>
          </a:prstGeom>
          <a:solidFill>
            <a:srgbClr val="21B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rabicPeriod"/>
            </a:pPr>
            <a:r>
              <a:rPr lang="en-US" altLang="ko-KR" sz="20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--</a:t>
            </a:r>
          </a:p>
          <a:p>
            <a:pPr marL="457200" indent="-457200" algn="ctr">
              <a:buAutoNum type="arabicPeriod"/>
            </a:pPr>
            <a:r>
              <a:rPr lang="en-US" altLang="ko-KR" sz="20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--</a:t>
            </a:r>
          </a:p>
          <a:p>
            <a:pPr marL="457200" indent="-457200" algn="ctr">
              <a:buAutoNum type="arabicPeriod"/>
            </a:pPr>
            <a:r>
              <a:rPr lang="en-US" altLang="ko-KR" sz="20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--</a:t>
            </a:r>
            <a:endParaRPr lang="ko-KR" altLang="en-US" sz="20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FF12680D-3E6C-4BE9-B8A5-56D68E3AC603}"/>
              </a:ext>
            </a:extLst>
          </p:cNvPr>
          <p:cNvSpPr/>
          <p:nvPr/>
        </p:nvSpPr>
        <p:spPr>
          <a:xfrm>
            <a:off x="1173682" y="1406190"/>
            <a:ext cx="4806494" cy="1036800"/>
          </a:xfrm>
          <a:prstGeom prst="wedgeRoundRectCallout">
            <a:avLst>
              <a:gd name="adj1" fmla="val -53984"/>
              <a:gd name="adj2" fmla="val 32901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기능</a:t>
            </a:r>
            <a:r>
              <a:rPr lang="en-US" altLang="ko-KR" sz="24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1. </a:t>
            </a:r>
            <a:r>
              <a:rPr lang="ko-KR" altLang="en-US" sz="24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지니뮤직</a:t>
            </a:r>
            <a:r>
              <a:rPr lang="ko-KR" altLang="en-US" sz="24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sz="24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Top20</a:t>
            </a:r>
            <a:endParaRPr lang="ko-KR" altLang="en-US" sz="2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TOP 20 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출력 → 선택한 곡의 가사 번역 </a:t>
            </a:r>
          </a:p>
        </p:txBody>
      </p:sp>
    </p:spTree>
    <p:extLst>
      <p:ext uri="{BB962C8B-B14F-4D97-AF65-F5344CB8AC3E}">
        <p14:creationId xmlns:p14="http://schemas.microsoft.com/office/powerpoint/2010/main" val="183300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말풍선: 모서리가 둥근 사각형 20">
            <a:extLst>
              <a:ext uri="{FF2B5EF4-FFF2-40B4-BE49-F238E27FC236}">
                <a16:creationId xmlns:a16="http://schemas.microsoft.com/office/drawing/2014/main" id="{83BEA322-D6CD-430C-92DC-3C4AD12DF17C}"/>
              </a:ext>
            </a:extLst>
          </p:cNvPr>
          <p:cNvSpPr/>
          <p:nvPr/>
        </p:nvSpPr>
        <p:spPr>
          <a:xfrm>
            <a:off x="1173682" y="1406190"/>
            <a:ext cx="5436000" cy="1036800"/>
          </a:xfrm>
          <a:prstGeom prst="wedgeRoundRectCallout">
            <a:avLst>
              <a:gd name="adj1" fmla="val -53494"/>
              <a:gd name="adj2" fmla="val 32901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기능</a:t>
            </a:r>
            <a:r>
              <a:rPr lang="en-US" altLang="ko-KR" sz="24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2. </a:t>
            </a:r>
            <a:r>
              <a:rPr lang="ko-KR" altLang="en-US" sz="24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현재 공연 중인 콘서트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콘서트 목록</a:t>
            </a: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출력 → 관련 영상 </a:t>
            </a: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YOUTUBE </a:t>
            </a:r>
            <a:r>
              <a:rPr lang="en-US" altLang="ko-KR" sz="14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url</a:t>
            </a: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제공 </a:t>
            </a:r>
          </a:p>
        </p:txBody>
      </p:sp>
      <p:sp>
        <p:nvSpPr>
          <p:cNvPr id="20" name="자유형 7">
            <a:extLst>
              <a:ext uri="{FF2B5EF4-FFF2-40B4-BE49-F238E27FC236}">
                <a16:creationId xmlns:a16="http://schemas.microsoft.com/office/drawing/2014/main" id="{BF0CA648-8203-4BD8-8DD5-087A667568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B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B342E6-7D80-4C9A-973A-023D58BCB5EA}"/>
              </a:ext>
            </a:extLst>
          </p:cNvPr>
          <p:cNvSpPr/>
          <p:nvPr/>
        </p:nvSpPr>
        <p:spPr>
          <a:xfrm>
            <a:off x="461415" y="69300"/>
            <a:ext cx="2956259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ko-KR" altLang="en-US" sz="3600" b="1" kern="0" dirty="0">
                <a:ln w="3175">
                  <a:noFill/>
                </a:ln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</a:t>
            </a:r>
            <a:r>
              <a:rPr lang="en-US" altLang="ko-KR" sz="3600" b="1" kern="0" dirty="0">
                <a:ln w="3175">
                  <a:noFill/>
                </a:ln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3600" b="1" kern="0" dirty="0">
                <a:ln w="3175">
                  <a:noFill/>
                </a:ln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소개</a:t>
            </a:r>
            <a:endParaRPr lang="en-US" altLang="ko-KR" sz="3600" b="1" kern="0" dirty="0">
              <a:ln w="3175">
                <a:noFill/>
              </a:ln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latinLnBrk="0">
              <a:defRPr/>
            </a:pPr>
            <a:r>
              <a:rPr lang="ko-KR" altLang="en-US" sz="900" kern="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기능 </a:t>
            </a:r>
            <a:r>
              <a:rPr lang="en-US" altLang="ko-KR" sz="900" kern="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2</a:t>
            </a:r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71BD625A-A723-412B-9C7F-F621E5EA0FB0}"/>
              </a:ext>
            </a:extLst>
          </p:cNvPr>
          <p:cNvSpPr/>
          <p:nvPr/>
        </p:nvSpPr>
        <p:spPr>
          <a:xfrm>
            <a:off x="1173682" y="2702406"/>
            <a:ext cx="2844000" cy="720000"/>
          </a:xfrm>
          <a:prstGeom prst="wedgeRoundRectCallout">
            <a:avLst>
              <a:gd name="adj1" fmla="val -56159"/>
              <a:gd name="adj2" fmla="val 3161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콘서트 보기</a:t>
            </a:r>
          </a:p>
        </p:txBody>
      </p:sp>
      <p:sp>
        <p:nvSpPr>
          <p:cNvPr id="22" name="말풍선: 모서리가 둥근 사각형 21">
            <a:extLst>
              <a:ext uri="{FF2B5EF4-FFF2-40B4-BE49-F238E27FC236}">
                <a16:creationId xmlns:a16="http://schemas.microsoft.com/office/drawing/2014/main" id="{DBFB5D6C-1316-4C5D-85E5-A15893A3989A}"/>
              </a:ext>
            </a:extLst>
          </p:cNvPr>
          <p:cNvSpPr/>
          <p:nvPr/>
        </p:nvSpPr>
        <p:spPr>
          <a:xfrm flipH="1">
            <a:off x="4261104" y="3712380"/>
            <a:ext cx="6757214" cy="2512928"/>
          </a:xfrm>
          <a:prstGeom prst="wedgeRoundRectCallout">
            <a:avLst>
              <a:gd name="adj1" fmla="val -56159"/>
              <a:gd name="adj2" fmla="val 31618"/>
              <a:gd name="adj3" fmla="val 16667"/>
            </a:avLst>
          </a:prstGeom>
          <a:solidFill>
            <a:srgbClr val="21B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2019 </a:t>
            </a:r>
            <a:r>
              <a:rPr lang="ko-KR" altLang="en-US" sz="2000" dirty="0" err="1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금난새의</a:t>
            </a:r>
            <a:r>
              <a:rPr lang="ko-KR" altLang="en-US" sz="20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오페라이야기 ？ </a:t>
            </a:r>
            <a:r>
              <a:rPr lang="en-US" altLang="ko-KR" sz="20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Love Duet </a:t>
            </a:r>
            <a:r>
              <a:rPr lang="ko-KR" altLang="en-US" sz="20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콘서트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2 )  2019 Monster M Festival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3 )  2019 </a:t>
            </a:r>
            <a:r>
              <a:rPr lang="ko-KR" altLang="en-US" sz="20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동대문구 송년음악회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4 )  2019 </a:t>
            </a:r>
            <a:r>
              <a:rPr lang="ko-KR" altLang="en-US" sz="2000" dirty="0" err="1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종로랑</a:t>
            </a:r>
            <a:r>
              <a:rPr lang="ko-KR" altLang="en-US" sz="20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연말콘서트 </a:t>
            </a:r>
            <a:r>
              <a:rPr lang="en-US" altLang="ko-KR" sz="20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</a:t>
            </a:r>
            <a:r>
              <a:rPr lang="ko-KR" altLang="en-US" sz="2000" dirty="0" err="1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깊어가는</a:t>
            </a:r>
            <a:r>
              <a:rPr lang="ko-KR" altLang="en-US" sz="20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밤</a:t>
            </a:r>
            <a:r>
              <a:rPr lang="en-US" altLang="ko-KR" sz="20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5 )  </a:t>
            </a:r>
            <a:r>
              <a:rPr lang="ko-KR" altLang="en-US" sz="2000" dirty="0" err="1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이희문</a:t>
            </a:r>
            <a:r>
              <a:rPr lang="en-US" altLang="ko-KR" sz="20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x</a:t>
            </a:r>
            <a:r>
              <a:rPr lang="ko-KR" altLang="en-US" sz="2000" dirty="0" err="1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고희안</a:t>
            </a:r>
            <a:r>
              <a:rPr lang="ko-KR" altLang="en-US" sz="20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ego project </a:t>
            </a:r>
          </a:p>
        </p:txBody>
      </p:sp>
    </p:spTree>
    <p:extLst>
      <p:ext uri="{BB962C8B-B14F-4D97-AF65-F5344CB8AC3E}">
        <p14:creationId xmlns:p14="http://schemas.microsoft.com/office/powerpoint/2010/main" val="86832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 7">
            <a:extLst>
              <a:ext uri="{FF2B5EF4-FFF2-40B4-BE49-F238E27FC236}">
                <a16:creationId xmlns:a16="http://schemas.microsoft.com/office/drawing/2014/main" id="{BF0CA648-8203-4BD8-8DD5-087A667568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B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B342E6-7D80-4C9A-973A-023D58BCB5EA}"/>
              </a:ext>
            </a:extLst>
          </p:cNvPr>
          <p:cNvSpPr/>
          <p:nvPr/>
        </p:nvSpPr>
        <p:spPr>
          <a:xfrm>
            <a:off x="461415" y="69300"/>
            <a:ext cx="2956259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ko-KR" altLang="en-US" sz="3600" b="1" kern="0" dirty="0">
                <a:ln w="3175">
                  <a:noFill/>
                </a:ln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</a:t>
            </a:r>
            <a:r>
              <a:rPr lang="en-US" altLang="ko-KR" sz="3600" b="1" kern="0" dirty="0">
                <a:ln w="3175">
                  <a:noFill/>
                </a:ln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3600" b="1" kern="0" dirty="0">
                <a:ln w="3175">
                  <a:noFill/>
                </a:ln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소개</a:t>
            </a:r>
            <a:endParaRPr lang="en-US" altLang="ko-KR" sz="3600" b="1" kern="0" dirty="0">
              <a:ln w="3175">
                <a:noFill/>
              </a:ln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latinLnBrk="0">
              <a:defRPr/>
            </a:pPr>
            <a:r>
              <a:rPr lang="ko-KR" altLang="en-US" sz="900" kern="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기능 </a:t>
            </a:r>
            <a:r>
              <a:rPr lang="en-US" altLang="ko-KR" sz="900" kern="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2</a:t>
            </a:r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71BD625A-A723-412B-9C7F-F621E5EA0FB0}"/>
              </a:ext>
            </a:extLst>
          </p:cNvPr>
          <p:cNvSpPr/>
          <p:nvPr/>
        </p:nvSpPr>
        <p:spPr>
          <a:xfrm>
            <a:off x="1173682" y="2702406"/>
            <a:ext cx="2160000" cy="864000"/>
          </a:xfrm>
          <a:prstGeom prst="wedgeRoundRectCallout">
            <a:avLst>
              <a:gd name="adj1" fmla="val -56159"/>
              <a:gd name="adj2" fmla="val 3161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‘</a:t>
            </a:r>
            <a:r>
              <a:rPr lang="ko-KR" altLang="en-US" sz="20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숫자</a:t>
            </a:r>
            <a:r>
              <a:rPr lang="en-US" altLang="ko-KR" sz="20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’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1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22" name="말풍선: 모서리가 둥근 사각형 21">
            <a:extLst>
              <a:ext uri="{FF2B5EF4-FFF2-40B4-BE49-F238E27FC236}">
                <a16:creationId xmlns:a16="http://schemas.microsoft.com/office/drawing/2014/main" id="{DBFB5D6C-1316-4C5D-85E5-A15893A3989A}"/>
              </a:ext>
            </a:extLst>
          </p:cNvPr>
          <p:cNvSpPr/>
          <p:nvPr/>
        </p:nvSpPr>
        <p:spPr>
          <a:xfrm flipH="1">
            <a:off x="3611880" y="3827364"/>
            <a:ext cx="7406438" cy="2397944"/>
          </a:xfrm>
          <a:prstGeom prst="wedgeRoundRectCallout">
            <a:avLst>
              <a:gd name="adj1" fmla="val -56159"/>
              <a:gd name="adj2" fmla="val 31618"/>
              <a:gd name="adj3" fmla="val 16667"/>
            </a:avLst>
          </a:prstGeom>
          <a:solidFill>
            <a:srgbClr val="21B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https://www.youtube.com/watch?v=qjw2In1dpLc</a:t>
            </a: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85A0F5AA-F28B-46C5-B081-69F0E328B355}"/>
              </a:ext>
            </a:extLst>
          </p:cNvPr>
          <p:cNvSpPr/>
          <p:nvPr/>
        </p:nvSpPr>
        <p:spPr>
          <a:xfrm>
            <a:off x="1173682" y="1406190"/>
            <a:ext cx="5436000" cy="1036800"/>
          </a:xfrm>
          <a:prstGeom prst="wedgeRoundRectCallout">
            <a:avLst>
              <a:gd name="adj1" fmla="val -53494"/>
              <a:gd name="adj2" fmla="val 32901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기능</a:t>
            </a:r>
            <a:r>
              <a:rPr lang="en-US" altLang="ko-KR" sz="24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2. </a:t>
            </a:r>
            <a:r>
              <a:rPr lang="ko-KR" altLang="en-US" sz="24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현재 공연 중인 콘서트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콘서트 목록</a:t>
            </a: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출력 → 관련 영상 </a:t>
            </a: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YOUTUBE </a:t>
            </a:r>
            <a:r>
              <a:rPr lang="en-US" altLang="ko-KR" sz="14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url</a:t>
            </a: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제공 </a:t>
            </a:r>
          </a:p>
        </p:txBody>
      </p:sp>
    </p:spTree>
    <p:extLst>
      <p:ext uri="{BB962C8B-B14F-4D97-AF65-F5344CB8AC3E}">
        <p14:creationId xmlns:p14="http://schemas.microsoft.com/office/powerpoint/2010/main" val="398432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말풍선: 모서리가 둥근 사각형 20">
            <a:extLst>
              <a:ext uri="{FF2B5EF4-FFF2-40B4-BE49-F238E27FC236}">
                <a16:creationId xmlns:a16="http://schemas.microsoft.com/office/drawing/2014/main" id="{83BEA322-D6CD-430C-92DC-3C4AD12DF17C}"/>
              </a:ext>
            </a:extLst>
          </p:cNvPr>
          <p:cNvSpPr/>
          <p:nvPr/>
        </p:nvSpPr>
        <p:spPr>
          <a:xfrm>
            <a:off x="1173682" y="1406190"/>
            <a:ext cx="4680000" cy="1035258"/>
          </a:xfrm>
          <a:prstGeom prst="wedgeRoundRectCallout">
            <a:avLst>
              <a:gd name="adj1" fmla="val -53984"/>
              <a:gd name="adj2" fmla="val 32901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기능</a:t>
            </a:r>
            <a:r>
              <a:rPr lang="en-US" altLang="ko-KR" sz="24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2. </a:t>
            </a:r>
            <a:r>
              <a:rPr lang="ko-KR" altLang="en-US" sz="24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가사 사진으로 곡 검색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사진 인식 → 해당 곡 정보 출력 </a:t>
            </a:r>
          </a:p>
        </p:txBody>
      </p:sp>
      <p:sp>
        <p:nvSpPr>
          <p:cNvPr id="20" name="자유형 7">
            <a:extLst>
              <a:ext uri="{FF2B5EF4-FFF2-40B4-BE49-F238E27FC236}">
                <a16:creationId xmlns:a16="http://schemas.microsoft.com/office/drawing/2014/main" id="{BF0CA648-8203-4BD8-8DD5-087A667568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B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B342E6-7D80-4C9A-973A-023D58BCB5EA}"/>
              </a:ext>
            </a:extLst>
          </p:cNvPr>
          <p:cNvSpPr/>
          <p:nvPr/>
        </p:nvSpPr>
        <p:spPr>
          <a:xfrm>
            <a:off x="461415" y="69300"/>
            <a:ext cx="2956259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ko-KR" altLang="en-US" sz="3600" b="1" kern="0" dirty="0">
                <a:ln w="3175">
                  <a:noFill/>
                </a:ln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</a:t>
            </a:r>
            <a:r>
              <a:rPr lang="en-US" altLang="ko-KR" sz="3600" b="1" kern="0" dirty="0">
                <a:ln w="3175">
                  <a:noFill/>
                </a:ln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3600" b="1" kern="0" dirty="0">
                <a:ln w="3175">
                  <a:noFill/>
                </a:ln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소개</a:t>
            </a:r>
            <a:endParaRPr lang="en-US" altLang="ko-KR" sz="3600" b="1" kern="0" dirty="0">
              <a:ln w="3175">
                <a:noFill/>
              </a:ln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latinLnBrk="0">
              <a:defRPr/>
            </a:pPr>
            <a:r>
              <a:rPr lang="ko-KR" altLang="en-US" sz="900" kern="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기능 </a:t>
            </a:r>
            <a:r>
              <a:rPr lang="en-US" altLang="ko-KR" sz="900" kern="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3</a:t>
            </a:r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71BD625A-A723-412B-9C7F-F621E5EA0FB0}"/>
              </a:ext>
            </a:extLst>
          </p:cNvPr>
          <p:cNvSpPr/>
          <p:nvPr/>
        </p:nvSpPr>
        <p:spPr>
          <a:xfrm>
            <a:off x="1173682" y="2702406"/>
            <a:ext cx="4266998" cy="1008000"/>
          </a:xfrm>
          <a:prstGeom prst="wedgeRoundRectCallout">
            <a:avLst>
              <a:gd name="adj1" fmla="val -56159"/>
              <a:gd name="adj2" fmla="val 3161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‘IMG</a:t>
            </a:r>
            <a:r>
              <a:rPr lang="ko-KR" altLang="en-US" sz="20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URL’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http://hiphople.com/files/attach/images/2531590/136/126/013/2edb62d56748524d6c9be3b5634aac6e.png</a:t>
            </a:r>
          </a:p>
        </p:txBody>
      </p:sp>
      <p:sp>
        <p:nvSpPr>
          <p:cNvPr id="22" name="말풍선: 모서리가 둥근 사각형 21">
            <a:extLst>
              <a:ext uri="{FF2B5EF4-FFF2-40B4-BE49-F238E27FC236}">
                <a16:creationId xmlns:a16="http://schemas.microsoft.com/office/drawing/2014/main" id="{DBFB5D6C-1316-4C5D-85E5-A15893A3989A}"/>
              </a:ext>
            </a:extLst>
          </p:cNvPr>
          <p:cNvSpPr/>
          <p:nvPr/>
        </p:nvSpPr>
        <p:spPr>
          <a:xfrm flipH="1">
            <a:off x="5038344" y="3971364"/>
            <a:ext cx="5979972" cy="2253944"/>
          </a:xfrm>
          <a:prstGeom prst="wedgeRoundRectCallout">
            <a:avLst>
              <a:gd name="adj1" fmla="val -56159"/>
              <a:gd name="adj2" fmla="val 31618"/>
              <a:gd name="adj3" fmla="val 16667"/>
            </a:avLst>
          </a:prstGeom>
          <a:solidFill>
            <a:srgbClr val="21B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소녀시대</a:t>
            </a:r>
            <a:r>
              <a:rPr lang="en-US" altLang="ko-KR" sz="20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(GIRL’S GENERATION),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힘 내</a:t>
            </a:r>
            <a:r>
              <a:rPr lang="en-US" altLang="ko-KR" sz="20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!(Way To Go)</a:t>
            </a:r>
            <a:endParaRPr lang="ko-KR" altLang="en-US" sz="20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735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papago에 대한 이미지 검색결과">
            <a:extLst>
              <a:ext uri="{FF2B5EF4-FFF2-40B4-BE49-F238E27FC236}">
                <a16:creationId xmlns:a16="http://schemas.microsoft.com/office/drawing/2014/main" id="{4AEDE44B-2795-4B62-9BD2-62C56836C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155" y="1714045"/>
            <a:ext cx="3429909" cy="342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자유형 7">
            <a:extLst>
              <a:ext uri="{FF2B5EF4-FFF2-40B4-BE49-F238E27FC236}">
                <a16:creationId xmlns:a16="http://schemas.microsoft.com/office/drawing/2014/main" id="{ED3A55C0-DEF9-4165-B2E9-F3759CC127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B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B342E6-7D80-4C9A-973A-023D58BCB5EA}"/>
              </a:ext>
            </a:extLst>
          </p:cNvPr>
          <p:cNvSpPr/>
          <p:nvPr/>
        </p:nvSpPr>
        <p:spPr>
          <a:xfrm>
            <a:off x="461415" y="77307"/>
            <a:ext cx="2956259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ko-KR" altLang="en-US" sz="3600" b="1" kern="0" dirty="0">
                <a:ln w="3175">
                  <a:noFill/>
                </a:ln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구성</a:t>
            </a:r>
            <a:endParaRPr lang="en-US" altLang="ko-KR" sz="3600" b="1" kern="0" dirty="0">
              <a:ln w="3175">
                <a:noFill/>
              </a:ln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latinLnBrk="0">
              <a:defRPr/>
            </a:pPr>
            <a:r>
              <a:rPr lang="en-US" altLang="ko-KR" sz="900" kern="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API</a:t>
            </a:r>
          </a:p>
        </p:txBody>
      </p:sp>
      <p:pic>
        <p:nvPicPr>
          <p:cNvPr id="2050" name="Picture 2" descr="line에 대한 이미지 검색결과">
            <a:extLst>
              <a:ext uri="{FF2B5EF4-FFF2-40B4-BE49-F238E27FC236}">
                <a16:creationId xmlns:a16="http://schemas.microsoft.com/office/drawing/2014/main" id="{8E0F09A6-1D8D-4102-BF42-B6179B6391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8" r="27834"/>
          <a:stretch/>
        </p:blipFill>
        <p:spPr bwMode="auto">
          <a:xfrm>
            <a:off x="1591056" y="1167684"/>
            <a:ext cx="3548791" cy="439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142110B-32FF-40F6-8C86-B8B18D55C595}"/>
              </a:ext>
            </a:extLst>
          </p:cNvPr>
          <p:cNvSpPr/>
          <p:nvPr/>
        </p:nvSpPr>
        <p:spPr>
          <a:xfrm>
            <a:off x="1757993" y="5480557"/>
            <a:ext cx="3163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00B90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LINE</a:t>
            </a:r>
            <a:r>
              <a:rPr lang="en-US" altLang="ko-KR" sz="24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Messaging </a:t>
            </a:r>
            <a:r>
              <a:rPr lang="en-US" altLang="ko-KR" sz="24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api</a:t>
            </a:r>
            <a:endParaRPr lang="ko-KR" altLang="en-US" sz="2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EE1DDE-51D9-4474-A4D0-77A00081D4D0}"/>
              </a:ext>
            </a:extLst>
          </p:cNvPr>
          <p:cNvSpPr/>
          <p:nvPr/>
        </p:nvSpPr>
        <p:spPr>
          <a:xfrm>
            <a:off x="7386795" y="5480558"/>
            <a:ext cx="2760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00A1F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PAPAGO</a:t>
            </a:r>
            <a:r>
              <a:rPr lang="en-US" altLang="ko-KR" sz="24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NMT </a:t>
            </a:r>
            <a:r>
              <a:rPr lang="en-US" altLang="ko-KR" sz="24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api</a:t>
            </a:r>
            <a:endParaRPr lang="ko-KR" altLang="en-US" sz="2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20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</Words>
  <Application>Microsoft Office PowerPoint</Application>
  <PresentationFormat>와이드스크린</PresentationFormat>
  <Paragraphs>123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a옛날사진관4</vt:lpstr>
      <vt:lpstr>a옛날사진관3</vt:lpstr>
      <vt:lpstr>맑은 고딕</vt:lpstr>
      <vt:lpstr>a옛날사진관2</vt:lpstr>
      <vt:lpstr>a시월구일1</vt:lpstr>
      <vt:lpstr>Arial</vt:lpstr>
      <vt:lpstr>a옛날사진관5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hhj</dc:creator>
  <cp:lastModifiedBy>Na HyeWeon</cp:lastModifiedBy>
  <cp:revision>106</cp:revision>
  <dcterms:created xsi:type="dcterms:W3CDTF">2017-05-10T07:33:19Z</dcterms:created>
  <dcterms:modified xsi:type="dcterms:W3CDTF">2019-12-05T14:52:55Z</dcterms:modified>
</cp:coreProperties>
</file>