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280" r:id="rId9"/>
    <p:sldId id="263" r:id="rId10"/>
    <p:sldId id="318" r:id="rId11"/>
    <p:sldId id="319" r:id="rId12"/>
    <p:sldId id="303" r:id="rId13"/>
    <p:sldId id="304" r:id="rId14"/>
    <p:sldId id="279" r:id="rId15"/>
  </p:sldIdLst>
  <p:sldSz cx="12192000" cy="6858000"/>
  <p:notesSz cx="6858000" cy="9144000"/>
  <p:defaultTextStyle>
    <a:defPPr>
      <a:defRPr lang="ko-KR"/>
    </a:defPPr>
    <a:lvl1pPr marL="0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ko-KR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2C48"/>
    <a:srgbClr val="F8F8F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9B031-8E1D-462A-B37F-0089A9FAA80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9E1EDA6-3691-4F22-994D-83B5C7B5F150}">
      <dgm:prSet phldrT="[텍스트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b="1" dirty="0">
              <a:solidFill>
                <a:sysClr val="windowText" lastClr="000000"/>
              </a:solidFill>
            </a:rPr>
            <a:t>수업시간에 배웠던 내용들 중 이해하기 어려웠던 것들이 있었는데 프로젝트를 하면서 더 잘 이해하게 되었다</a:t>
          </a:r>
          <a:r>
            <a:rPr lang="en-US" altLang="en-US" b="1" dirty="0">
              <a:solidFill>
                <a:sysClr val="windowText" lastClr="000000"/>
              </a:solidFill>
            </a:rPr>
            <a:t>. </a:t>
          </a:r>
          <a:r>
            <a:rPr lang="ko-KR" altLang="en-US" b="1" dirty="0">
              <a:solidFill>
                <a:sysClr val="windowText" lastClr="000000"/>
              </a:solidFill>
            </a:rPr>
            <a:t>그래서 코드를 공부하는데 프로젝트가 최고의 </a:t>
          </a:r>
          <a:r>
            <a:rPr lang="ko-KR" altLang="en-US" b="1" dirty="0" err="1">
              <a:solidFill>
                <a:sysClr val="windowText" lastClr="000000"/>
              </a:solidFill>
            </a:rPr>
            <a:t>공부방법이란</a:t>
          </a:r>
          <a:r>
            <a:rPr lang="ko-KR" altLang="en-US" b="1" dirty="0">
              <a:solidFill>
                <a:sysClr val="windowText" lastClr="000000"/>
              </a:solidFill>
            </a:rPr>
            <a:t> 걸 느꼈다</a:t>
          </a:r>
          <a:r>
            <a:rPr lang="en-US" altLang="en-US" b="1" dirty="0">
              <a:solidFill>
                <a:sysClr val="windowText" lastClr="000000"/>
              </a:solidFill>
            </a:rPr>
            <a:t>.</a:t>
          </a:r>
        </a:p>
      </dgm:t>
    </dgm:pt>
    <dgm:pt modelId="{44623B5E-DB1B-44C2-B45B-5FD2B1AF3207}" type="parTrans" cxnId="{D5CCF7BC-8608-4BC5-9790-633BC183EE72}">
      <dgm:prSet/>
      <dgm:spPr/>
      <dgm:t>
        <a:bodyPr/>
        <a:lstStyle/>
        <a:p>
          <a:pPr latinLnBrk="1"/>
          <a:endParaRPr lang="ko-KR" altLang="en-US"/>
        </a:p>
      </dgm:t>
    </dgm:pt>
    <dgm:pt modelId="{AC4DAEAC-AD8D-4D3D-84BF-D42A986DFF73}" type="sibTrans" cxnId="{D5CCF7BC-8608-4BC5-9790-633BC183EE72}">
      <dgm:prSet/>
      <dgm:spPr/>
      <dgm:t>
        <a:bodyPr/>
        <a:lstStyle/>
        <a:p>
          <a:pPr latinLnBrk="1"/>
          <a:endParaRPr lang="ko-KR" altLang="en-US"/>
        </a:p>
      </dgm:t>
    </dgm:pt>
    <dgm:pt modelId="{45A9A477-DFD6-4DD4-91E5-BDD56971B2C3}">
      <dgm:prSet phldrT="[텍스트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ctr" latinLnBrk="1"/>
          <a:r>
            <a:rPr lang="ko-KR" altLang="en-US" b="1" dirty="0">
              <a:solidFill>
                <a:sysClr val="windowText" lastClr="000000"/>
              </a:solidFill>
            </a:rPr>
            <a:t>데이터가 있고 시간이 있으면 무엇이든 만들 수 있다</a:t>
          </a:r>
          <a:r>
            <a:rPr lang="en-US" altLang="en-US" b="1" dirty="0">
              <a:solidFill>
                <a:sysClr val="windowText" lastClr="000000"/>
              </a:solidFill>
            </a:rPr>
            <a:t>.</a:t>
          </a:r>
          <a:endParaRPr lang="ko-KR" altLang="en-US" b="1" dirty="0">
            <a:solidFill>
              <a:sysClr val="windowText" lastClr="000000"/>
            </a:solidFill>
          </a:endParaRPr>
        </a:p>
      </dgm:t>
    </dgm:pt>
    <dgm:pt modelId="{670799CD-4143-4983-8C73-0650C7BA219D}" type="parTrans" cxnId="{F05113F3-22CA-4772-9C35-378BE0805A51}">
      <dgm:prSet/>
      <dgm:spPr/>
      <dgm:t>
        <a:bodyPr/>
        <a:lstStyle/>
        <a:p>
          <a:pPr latinLnBrk="1"/>
          <a:endParaRPr lang="ko-KR" altLang="en-US"/>
        </a:p>
      </dgm:t>
    </dgm:pt>
    <dgm:pt modelId="{E3E67066-AF03-435F-AE3A-9C27B5B4AEFF}" type="sibTrans" cxnId="{F05113F3-22CA-4772-9C35-378BE0805A51}">
      <dgm:prSet/>
      <dgm:spPr/>
      <dgm:t>
        <a:bodyPr/>
        <a:lstStyle/>
        <a:p>
          <a:pPr latinLnBrk="1"/>
          <a:endParaRPr lang="ko-KR" altLang="en-US"/>
        </a:p>
      </dgm:t>
    </dgm:pt>
    <dgm:pt modelId="{98E9A9A6-03BC-4DCB-9035-CBC07B4C7FBB}">
      <dgm:prSet phldrT="[텍스트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 latinLnBrk="1"/>
          <a:r>
            <a:rPr lang="en-US" altLang="ko-KR" b="1" dirty="0">
              <a:solidFill>
                <a:sysClr val="windowText" lastClr="000000"/>
              </a:solidFill>
            </a:rPr>
            <a:t>'</a:t>
          </a:r>
          <a:r>
            <a:rPr lang="ko-KR" altLang="en-US" b="1" dirty="0">
              <a:solidFill>
                <a:sysClr val="windowText" lastClr="000000"/>
              </a:solidFill>
            </a:rPr>
            <a:t>스스로 무언가를 만들어 낼 수 있다</a:t>
          </a:r>
          <a:r>
            <a:rPr lang="en-US" altLang="ko-KR" b="1" dirty="0">
              <a:solidFill>
                <a:sysClr val="windowText" lastClr="000000"/>
              </a:solidFill>
            </a:rPr>
            <a:t>’ </a:t>
          </a:r>
          <a:r>
            <a:rPr lang="ko-KR" altLang="en-US" b="1" dirty="0">
              <a:solidFill>
                <a:sysClr val="windowText" lastClr="000000"/>
              </a:solidFill>
            </a:rPr>
            <a:t>는 성취감이 들었다</a:t>
          </a:r>
          <a:r>
            <a:rPr lang="en-US" altLang="ko-KR" b="1" dirty="0">
              <a:solidFill>
                <a:sysClr val="windowText" lastClr="000000"/>
              </a:solidFill>
            </a:rPr>
            <a:t>.</a:t>
          </a:r>
        </a:p>
        <a:p>
          <a:pPr algn="ctr" latinLnBrk="1"/>
          <a:r>
            <a:rPr lang="ko-KR" altLang="en-US" b="1" dirty="0">
              <a:solidFill>
                <a:sysClr val="windowText" lastClr="000000"/>
              </a:solidFill>
            </a:rPr>
            <a:t>만드는 과정은 긴장과 어려움의 연속이었지만 완성하고 나니 뿌듯하다</a:t>
          </a:r>
          <a:r>
            <a:rPr lang="en-US" altLang="ko-KR" b="1" dirty="0">
              <a:solidFill>
                <a:sysClr val="windowText" lastClr="000000"/>
              </a:solidFill>
            </a:rPr>
            <a:t>.</a:t>
          </a:r>
          <a:endParaRPr lang="ko-KR" altLang="en-US" b="1" dirty="0">
            <a:solidFill>
              <a:sysClr val="windowText" lastClr="000000"/>
            </a:solidFill>
          </a:endParaRPr>
        </a:p>
      </dgm:t>
    </dgm:pt>
    <dgm:pt modelId="{38F5D55A-64A4-41F5-B6D1-2C89AAEBFE8A}" type="parTrans" cxnId="{3A898195-0536-4981-9267-F7330C26B0D6}">
      <dgm:prSet/>
      <dgm:spPr/>
      <dgm:t>
        <a:bodyPr/>
        <a:lstStyle/>
        <a:p>
          <a:pPr latinLnBrk="1"/>
          <a:endParaRPr lang="ko-KR" altLang="en-US"/>
        </a:p>
      </dgm:t>
    </dgm:pt>
    <dgm:pt modelId="{400764E7-4B69-4397-B7ED-502A43EA796F}" type="sibTrans" cxnId="{3A898195-0536-4981-9267-F7330C26B0D6}">
      <dgm:prSet/>
      <dgm:spPr/>
      <dgm:t>
        <a:bodyPr/>
        <a:lstStyle/>
        <a:p>
          <a:pPr latinLnBrk="1"/>
          <a:endParaRPr lang="ko-KR" altLang="en-US"/>
        </a:p>
      </dgm:t>
    </dgm:pt>
    <dgm:pt modelId="{7DAF140A-33C7-4ADE-8F57-46773EEAFA96}">
      <dgm:prSet phldrT="[텍스트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b="1" dirty="0">
              <a:solidFill>
                <a:sysClr val="windowText" lastClr="000000"/>
              </a:solidFill>
            </a:rPr>
            <a:t>그냥 코딩연습을 하는 것 보다 프로젝트로 무언가를 만들어보는게 실력향상에 더 좋다는 것과</a:t>
          </a:r>
        </a:p>
        <a:p>
          <a:pPr algn="ctr" latinLnBrk="1"/>
          <a:r>
            <a:rPr lang="ko-KR" altLang="en-US" b="1" dirty="0">
              <a:solidFill>
                <a:sysClr val="windowText" lastClr="000000"/>
              </a:solidFill>
            </a:rPr>
            <a:t>평소에 </a:t>
          </a:r>
          <a:r>
            <a:rPr lang="ko-KR" altLang="en-US" b="1" dirty="0" err="1">
              <a:solidFill>
                <a:sysClr val="windowText" lastClr="000000"/>
              </a:solidFill>
            </a:rPr>
            <a:t>웹서핑</a:t>
          </a:r>
          <a:r>
            <a:rPr lang="ko-KR" altLang="en-US" b="1" dirty="0">
              <a:solidFill>
                <a:sysClr val="windowText" lastClr="000000"/>
              </a:solidFill>
            </a:rPr>
            <a:t> 할 때 당연시 느꼈던 것들이 그냥 </a:t>
          </a:r>
          <a:r>
            <a:rPr lang="ko-KR" altLang="en-US" b="1" dirty="0" err="1">
              <a:solidFill>
                <a:sysClr val="windowText" lastClr="000000"/>
              </a:solidFill>
            </a:rPr>
            <a:t>만들어진게</a:t>
          </a:r>
          <a:r>
            <a:rPr lang="ko-KR" altLang="en-US" b="1" dirty="0">
              <a:solidFill>
                <a:sysClr val="windowText" lastClr="000000"/>
              </a:solidFill>
            </a:rPr>
            <a:t> 아니란 걸 느꼈다</a:t>
          </a:r>
          <a:r>
            <a:rPr lang="en-US" altLang="en-US" b="1" dirty="0">
              <a:solidFill>
                <a:sysClr val="windowText" lastClr="000000"/>
              </a:solidFill>
            </a:rPr>
            <a:t>.</a:t>
          </a:r>
          <a:endParaRPr lang="ko-KR" altLang="en-US" b="1" dirty="0">
            <a:solidFill>
              <a:sysClr val="windowText" lastClr="000000"/>
            </a:solidFill>
          </a:endParaRPr>
        </a:p>
      </dgm:t>
    </dgm:pt>
    <dgm:pt modelId="{E1EAF1CC-C120-4621-8199-7307DAB6D0C6}" type="parTrans" cxnId="{7C55CEF0-8277-4A2E-B6E0-229D812305A0}">
      <dgm:prSet/>
      <dgm:spPr/>
      <dgm:t>
        <a:bodyPr/>
        <a:lstStyle/>
        <a:p>
          <a:pPr latinLnBrk="1"/>
          <a:endParaRPr lang="ko-KR" altLang="en-US"/>
        </a:p>
      </dgm:t>
    </dgm:pt>
    <dgm:pt modelId="{5CE0F00E-185D-4A94-85C0-FA23C00386FB}" type="sibTrans" cxnId="{7C55CEF0-8277-4A2E-B6E0-229D812305A0}">
      <dgm:prSet/>
      <dgm:spPr/>
      <dgm:t>
        <a:bodyPr/>
        <a:lstStyle/>
        <a:p>
          <a:pPr latinLnBrk="1"/>
          <a:endParaRPr lang="ko-KR" altLang="en-US"/>
        </a:p>
      </dgm:t>
    </dgm:pt>
    <dgm:pt modelId="{EDE305BB-9C79-4E3D-B058-53A97904531A}" type="pres">
      <dgm:prSet presAssocID="{E4B9B031-8E1D-462A-B37F-0089A9FAA8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C9A12D-1B8F-4ADF-A5C8-3CED5768BD4F}" type="pres">
      <dgm:prSet presAssocID="{99E1EDA6-3691-4F22-994D-83B5C7B5F150}" presName="node" presStyleLbl="node1" presStyleIdx="0" presStyleCnt="4" custLinFactNeighborX="1186" custLinFactNeighborY="-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24B6E4-D335-4729-AB35-5C3CA2C0311D}" type="pres">
      <dgm:prSet presAssocID="{AC4DAEAC-AD8D-4D3D-84BF-D42A986DFF73}" presName="sibTrans" presStyleCnt="0"/>
      <dgm:spPr/>
    </dgm:pt>
    <dgm:pt modelId="{FB8678A9-291F-45BE-BDDE-003D6D7738E9}" type="pres">
      <dgm:prSet presAssocID="{45A9A477-DFD6-4DD4-91E5-BDD56971B2C3}" presName="node" presStyleLbl="node1" presStyleIdx="1" presStyleCnt="4" custLinFactNeighborX="-967" custLinFactNeighborY="-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E3B8B9-757F-4050-AF9D-F90C7665E5E4}" type="pres">
      <dgm:prSet presAssocID="{E3E67066-AF03-435F-AE3A-9C27B5B4AEFF}" presName="sibTrans" presStyleCnt="0"/>
      <dgm:spPr/>
    </dgm:pt>
    <dgm:pt modelId="{243C2AA7-9F58-4AB2-A5E8-E19EF65904E7}" type="pres">
      <dgm:prSet presAssocID="{98E9A9A6-03BC-4DCB-9035-CBC07B4C7FB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F0FE5C-1D7D-483F-8E2E-9D0F92E29CFE}" type="pres">
      <dgm:prSet presAssocID="{400764E7-4B69-4397-B7ED-502A43EA796F}" presName="sibTrans" presStyleCnt="0"/>
      <dgm:spPr/>
    </dgm:pt>
    <dgm:pt modelId="{CEA48F8E-CB54-42EF-B136-511FD007E6CE}" type="pres">
      <dgm:prSet presAssocID="{7DAF140A-33C7-4ADE-8F57-46773EEAFA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898195-0536-4981-9267-F7330C26B0D6}" srcId="{E4B9B031-8E1D-462A-B37F-0089A9FAA807}" destId="{98E9A9A6-03BC-4DCB-9035-CBC07B4C7FBB}" srcOrd="2" destOrd="0" parTransId="{38F5D55A-64A4-41F5-B6D1-2C89AAEBFE8A}" sibTransId="{400764E7-4B69-4397-B7ED-502A43EA796F}"/>
    <dgm:cxn modelId="{7C55CEF0-8277-4A2E-B6E0-229D812305A0}" srcId="{E4B9B031-8E1D-462A-B37F-0089A9FAA807}" destId="{7DAF140A-33C7-4ADE-8F57-46773EEAFA96}" srcOrd="3" destOrd="0" parTransId="{E1EAF1CC-C120-4621-8199-7307DAB6D0C6}" sibTransId="{5CE0F00E-185D-4A94-85C0-FA23C00386FB}"/>
    <dgm:cxn modelId="{CE5AB7D6-A16B-4236-AF20-DD0C67793379}" type="presOf" srcId="{7DAF140A-33C7-4ADE-8F57-46773EEAFA96}" destId="{CEA48F8E-CB54-42EF-B136-511FD007E6CE}" srcOrd="0" destOrd="0" presId="urn:microsoft.com/office/officeart/2005/8/layout/default#1"/>
    <dgm:cxn modelId="{D5CCF7BC-8608-4BC5-9790-633BC183EE72}" srcId="{E4B9B031-8E1D-462A-B37F-0089A9FAA807}" destId="{99E1EDA6-3691-4F22-994D-83B5C7B5F150}" srcOrd="0" destOrd="0" parTransId="{44623B5E-DB1B-44C2-B45B-5FD2B1AF3207}" sibTransId="{AC4DAEAC-AD8D-4D3D-84BF-D42A986DFF73}"/>
    <dgm:cxn modelId="{9D065F06-7F9A-4F5C-8650-A8D8131F6962}" type="presOf" srcId="{98E9A9A6-03BC-4DCB-9035-CBC07B4C7FBB}" destId="{243C2AA7-9F58-4AB2-A5E8-E19EF65904E7}" srcOrd="0" destOrd="0" presId="urn:microsoft.com/office/officeart/2005/8/layout/default#1"/>
    <dgm:cxn modelId="{F1A2F548-E2F9-4E18-BDD0-02360B757382}" type="presOf" srcId="{99E1EDA6-3691-4F22-994D-83B5C7B5F150}" destId="{52C9A12D-1B8F-4ADF-A5C8-3CED5768BD4F}" srcOrd="0" destOrd="0" presId="urn:microsoft.com/office/officeart/2005/8/layout/default#1"/>
    <dgm:cxn modelId="{F05113F3-22CA-4772-9C35-378BE0805A51}" srcId="{E4B9B031-8E1D-462A-B37F-0089A9FAA807}" destId="{45A9A477-DFD6-4DD4-91E5-BDD56971B2C3}" srcOrd="1" destOrd="0" parTransId="{670799CD-4143-4983-8C73-0650C7BA219D}" sibTransId="{E3E67066-AF03-435F-AE3A-9C27B5B4AEFF}"/>
    <dgm:cxn modelId="{1B1EC4AF-A2F3-472F-810B-5FEA2EE4EE3B}" type="presOf" srcId="{45A9A477-DFD6-4DD4-91E5-BDD56971B2C3}" destId="{FB8678A9-291F-45BE-BDDE-003D6D7738E9}" srcOrd="0" destOrd="0" presId="urn:microsoft.com/office/officeart/2005/8/layout/default#1"/>
    <dgm:cxn modelId="{18DEC6F8-9EAE-4739-AF78-7973E8AB7085}" type="presOf" srcId="{E4B9B031-8E1D-462A-B37F-0089A9FAA807}" destId="{EDE305BB-9C79-4E3D-B058-53A97904531A}" srcOrd="0" destOrd="0" presId="urn:microsoft.com/office/officeart/2005/8/layout/default#1"/>
    <dgm:cxn modelId="{4AD0F1A9-33FB-4056-AD0E-415B42F00532}" type="presParOf" srcId="{EDE305BB-9C79-4E3D-B058-53A97904531A}" destId="{52C9A12D-1B8F-4ADF-A5C8-3CED5768BD4F}" srcOrd="0" destOrd="0" presId="urn:microsoft.com/office/officeart/2005/8/layout/default#1"/>
    <dgm:cxn modelId="{E5F4F6AE-B5F8-421D-848E-4646DC4CBCE4}" type="presParOf" srcId="{EDE305BB-9C79-4E3D-B058-53A97904531A}" destId="{5D24B6E4-D335-4729-AB35-5C3CA2C0311D}" srcOrd="1" destOrd="0" presId="urn:microsoft.com/office/officeart/2005/8/layout/default#1"/>
    <dgm:cxn modelId="{547F5CC3-6C50-449A-A2E5-2CDCB9EE6AAE}" type="presParOf" srcId="{EDE305BB-9C79-4E3D-B058-53A97904531A}" destId="{FB8678A9-291F-45BE-BDDE-003D6D7738E9}" srcOrd="2" destOrd="0" presId="urn:microsoft.com/office/officeart/2005/8/layout/default#1"/>
    <dgm:cxn modelId="{3F96F2B4-B2C8-4B79-9D49-338CA6F1A92D}" type="presParOf" srcId="{EDE305BB-9C79-4E3D-B058-53A97904531A}" destId="{39E3B8B9-757F-4050-AF9D-F90C7665E5E4}" srcOrd="3" destOrd="0" presId="urn:microsoft.com/office/officeart/2005/8/layout/default#1"/>
    <dgm:cxn modelId="{A32899B2-22A7-40C2-A590-1DDBFF5B0D05}" type="presParOf" srcId="{EDE305BB-9C79-4E3D-B058-53A97904531A}" destId="{243C2AA7-9F58-4AB2-A5E8-E19EF65904E7}" srcOrd="4" destOrd="0" presId="urn:microsoft.com/office/officeart/2005/8/layout/default#1"/>
    <dgm:cxn modelId="{3A2CC2EB-B8B2-40DD-8550-CA97F02235B3}" type="presParOf" srcId="{EDE305BB-9C79-4E3D-B058-53A97904531A}" destId="{19F0FE5C-1D7D-483F-8E2E-9D0F92E29CFE}" srcOrd="5" destOrd="0" presId="urn:microsoft.com/office/officeart/2005/8/layout/default#1"/>
    <dgm:cxn modelId="{57F21E63-590B-4256-80C2-F7F3E1A8FC38}" type="presParOf" srcId="{EDE305BB-9C79-4E3D-B058-53A97904531A}" destId="{CEA48F8E-CB54-42EF-B136-511FD007E6CE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9A12D-1B8F-4ADF-A5C8-3CED5768BD4F}">
      <dsp:nvSpPr>
        <dsp:cNvPr id="0" name=""/>
        <dsp:cNvSpPr/>
      </dsp:nvSpPr>
      <dsp:spPr>
        <a:xfrm>
          <a:off x="1693529" y="4"/>
          <a:ext cx="3620647" cy="2172388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ysClr val="windowText" lastClr="000000"/>
              </a:solidFill>
            </a:rPr>
            <a:t>수업시간에 배웠던 내용들 중 이해하기 어려웠던 것들이 있었는데 프로젝트를 하면서 더 잘 이해하게 되었다</a:t>
          </a:r>
          <a:r>
            <a:rPr lang="en-US" altLang="en-US" sz="1600" b="1" kern="1200" dirty="0">
              <a:solidFill>
                <a:sysClr val="windowText" lastClr="000000"/>
              </a:solidFill>
            </a:rPr>
            <a:t>. 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그래서 코드를 공부하는데 프로젝트가 최고의 </a:t>
          </a:r>
          <a:r>
            <a:rPr lang="ko-KR" altLang="en-US" sz="1600" b="1" kern="1200" dirty="0" err="1">
              <a:solidFill>
                <a:sysClr val="windowText" lastClr="000000"/>
              </a:solidFill>
            </a:rPr>
            <a:t>공부방법이란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 걸 느꼈다</a:t>
          </a:r>
          <a:r>
            <a:rPr lang="en-US" altLang="en-US" sz="1600" b="1" kern="1200" dirty="0">
              <a:solidFill>
                <a:sysClr val="windowText" lastClr="000000"/>
              </a:solidFill>
            </a:rPr>
            <a:t>.</a:t>
          </a:r>
        </a:p>
      </dsp:txBody>
      <dsp:txXfrm>
        <a:off x="1693529" y="4"/>
        <a:ext cx="3620647" cy="2172388"/>
      </dsp:txXfrm>
    </dsp:sp>
    <dsp:sp modelId="{FB8678A9-291F-45BE-BDDE-003D6D7738E9}">
      <dsp:nvSpPr>
        <dsp:cNvPr id="0" name=""/>
        <dsp:cNvSpPr/>
      </dsp:nvSpPr>
      <dsp:spPr>
        <a:xfrm>
          <a:off x="5598289" y="4"/>
          <a:ext cx="3620647" cy="2172388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ysClr val="windowText" lastClr="000000"/>
              </a:solidFill>
            </a:rPr>
            <a:t>데이터가 있고 시간이 있으면 무엇이든 만들 수 있다</a:t>
          </a:r>
          <a:r>
            <a:rPr lang="en-US" altLang="en-US" sz="1600" b="1" kern="1200" dirty="0">
              <a:solidFill>
                <a:sysClr val="windowText" lastClr="000000"/>
              </a:solidFill>
            </a:rPr>
            <a:t>.</a:t>
          </a:r>
          <a:endParaRPr lang="ko-KR" altLang="en-US" sz="1600" b="1" kern="1200" dirty="0">
            <a:solidFill>
              <a:sysClr val="windowText" lastClr="000000"/>
            </a:solidFill>
          </a:endParaRPr>
        </a:p>
      </dsp:txBody>
      <dsp:txXfrm>
        <a:off x="5598289" y="4"/>
        <a:ext cx="3620647" cy="2172388"/>
      </dsp:txXfrm>
    </dsp:sp>
    <dsp:sp modelId="{243C2AA7-9F58-4AB2-A5E8-E19EF65904E7}">
      <dsp:nvSpPr>
        <dsp:cNvPr id="0" name=""/>
        <dsp:cNvSpPr/>
      </dsp:nvSpPr>
      <dsp:spPr>
        <a:xfrm>
          <a:off x="1650589" y="2534501"/>
          <a:ext cx="3620647" cy="2172388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solidFill>
                <a:sysClr val="windowText" lastClr="000000"/>
              </a:solidFill>
            </a:rPr>
            <a:t>'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스스로 무언가를 만들어 낼 수 있다</a:t>
          </a:r>
          <a:r>
            <a:rPr lang="en-US" altLang="ko-KR" sz="1600" b="1" kern="1200" dirty="0">
              <a:solidFill>
                <a:sysClr val="windowText" lastClr="000000"/>
              </a:solidFill>
            </a:rPr>
            <a:t>’ 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는 성취감이 들었다</a:t>
          </a:r>
          <a:r>
            <a:rPr lang="en-US" altLang="ko-KR" sz="1600" b="1" kern="1200" dirty="0">
              <a:solidFill>
                <a:sysClr val="windowText" lastClr="000000"/>
              </a:solidFill>
            </a:rPr>
            <a:t>.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ysClr val="windowText" lastClr="000000"/>
              </a:solidFill>
            </a:rPr>
            <a:t>만드는 과정은 긴장과 어려움의 연속이었지만 완성하고 나니 뿌듯하다</a:t>
          </a:r>
          <a:r>
            <a:rPr lang="en-US" altLang="ko-KR" sz="1600" b="1" kern="1200" dirty="0">
              <a:solidFill>
                <a:sysClr val="windowText" lastClr="000000"/>
              </a:solidFill>
            </a:rPr>
            <a:t>.</a:t>
          </a:r>
          <a:endParaRPr lang="ko-KR" altLang="en-US" sz="1600" b="1" kern="1200" dirty="0">
            <a:solidFill>
              <a:sysClr val="windowText" lastClr="000000"/>
            </a:solidFill>
          </a:endParaRPr>
        </a:p>
      </dsp:txBody>
      <dsp:txXfrm>
        <a:off x="1650589" y="2534501"/>
        <a:ext cx="3620647" cy="2172388"/>
      </dsp:txXfrm>
    </dsp:sp>
    <dsp:sp modelId="{CEA48F8E-CB54-42EF-B136-511FD007E6CE}">
      <dsp:nvSpPr>
        <dsp:cNvPr id="0" name=""/>
        <dsp:cNvSpPr/>
      </dsp:nvSpPr>
      <dsp:spPr>
        <a:xfrm>
          <a:off x="5633300" y="2534501"/>
          <a:ext cx="3620647" cy="2172388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ysClr val="windowText" lastClr="000000"/>
              </a:solidFill>
            </a:rPr>
            <a:t>그냥 코딩연습을 하는 것 보다 프로젝트로 무언가를 만들어보는게 실력향상에 더 좋다는 것과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ysClr val="windowText" lastClr="000000"/>
              </a:solidFill>
            </a:rPr>
            <a:t>평소에 </a:t>
          </a:r>
          <a:r>
            <a:rPr lang="ko-KR" altLang="en-US" sz="1600" b="1" kern="1200" dirty="0" err="1">
              <a:solidFill>
                <a:sysClr val="windowText" lastClr="000000"/>
              </a:solidFill>
            </a:rPr>
            <a:t>웹서핑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 할 때 당연시 느꼈던 것들이 그냥 </a:t>
          </a:r>
          <a:r>
            <a:rPr lang="ko-KR" altLang="en-US" sz="1600" b="1" kern="1200" dirty="0" err="1">
              <a:solidFill>
                <a:sysClr val="windowText" lastClr="000000"/>
              </a:solidFill>
            </a:rPr>
            <a:t>만들어진게</a:t>
          </a:r>
          <a:r>
            <a:rPr lang="ko-KR" altLang="en-US" sz="1600" b="1" kern="1200" dirty="0">
              <a:solidFill>
                <a:sysClr val="windowText" lastClr="000000"/>
              </a:solidFill>
            </a:rPr>
            <a:t> 아니란 걸 느꼈다</a:t>
          </a:r>
          <a:r>
            <a:rPr lang="en-US" altLang="en-US" sz="1600" b="1" kern="1200" dirty="0">
              <a:solidFill>
                <a:sysClr val="windowText" lastClr="000000"/>
              </a:solidFill>
            </a:rPr>
            <a:t>.</a:t>
          </a:r>
          <a:endParaRPr lang="ko-KR" altLang="en-US" sz="1600" b="1" kern="1200" dirty="0">
            <a:solidFill>
              <a:sysClr val="windowText" lastClr="000000"/>
            </a:solidFill>
          </a:endParaRPr>
        </a:p>
      </dsp:txBody>
      <dsp:txXfrm>
        <a:off x="5633300" y="2534501"/>
        <a:ext cx="3620647" cy="2172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2022-05-27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200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6482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924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9158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F82DE1-2CFA-4A80-9BAE-407D31C03B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618AC1-8BBC-4AE6-96ED-193ADF740F8C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0747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rtl="0"/>
            <a:endParaRPr lang="en-US" altLang="en-US" dirty="0"/>
          </a:p>
        </p:txBody>
      </p:sp>
      <p:sp>
        <p:nvSpPr>
          <p:cNvPr id="4" name="Shape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rtl="0"/>
            <a:fld id="{B8460EFE-D3B7-AAFF-AA80-5F275317FD50}" type="slidenum">
              <a:rPr lang="en-US" altLang="en-US" smtClean="0"/>
              <a:pPr rtl="0"/>
              <a:t>3</a:t>
            </a:fld>
            <a:endParaRPr lang="en-US" altLang="en-US"/>
          </a:p>
        </p:txBody>
      </p:sp>
      <p:sp>
        <p:nvSpPr>
          <p:cNvPr id="5" name="Shape"/>
          <p:cNvSpPr>
            <a:spLocks noGrp="1"/>
          </p:cNvSpPr>
          <p:nvPr>
            <p:ph type="dt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rtl="0"/>
            <a:fld id="{926FE6A2-0C47-29D5-9616-196D19A18FC7}" type="datetime1">
              <a:rPr lang="ko-KR" altLang="en-US" noProof="0" smtClean="0"/>
              <a:pPr rtl="0"/>
              <a:t>2022-05-27</a:t>
            </a:fld>
            <a:endParaRPr lang="ko-KR" alt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3412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6873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277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892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1224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pPr rtl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pPr rtl="0"/>
              <a:t>2022-05-27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1185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xmlns="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xmlns="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xmlns="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xmlns="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xmlns="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xmlns="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xmlns="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xmlns="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pPr/>
              <a:t>2022-05-27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xmlns="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우아한도시</a:t>
            </a:r>
            <a:endParaRPr lang="ko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ko-KR" altLang="en-US" dirty="0"/>
              <a:t>이지우</a:t>
            </a:r>
            <a:r>
              <a:rPr lang="en-US" altLang="ko-KR" dirty="0"/>
              <a:t>, </a:t>
            </a:r>
            <a:r>
              <a:rPr lang="ko-KR" altLang="en-US" dirty="0"/>
              <a:t>장성환</a:t>
            </a:r>
            <a:r>
              <a:rPr lang="en-US" altLang="ko-KR" dirty="0"/>
              <a:t>, </a:t>
            </a:r>
            <a:r>
              <a:rPr lang="ko-KR" altLang="en-US" dirty="0"/>
              <a:t>박진우</a:t>
            </a:r>
            <a:r>
              <a:rPr lang="en-US" altLang="ko-KR" dirty="0"/>
              <a:t>, </a:t>
            </a:r>
            <a:r>
              <a:rPr lang="ko-KR" altLang="en-US" dirty="0"/>
              <a:t>권영선</a:t>
            </a:r>
            <a:endParaRPr lang="ko" dirty="0"/>
          </a:p>
        </p:txBody>
      </p:sp>
      <p:pic>
        <p:nvPicPr>
          <p:cNvPr id="14" name="그림 개체 틀 13" descr="실외, 도로, 버스, 나무이(가) 표시된 사진&#10;&#10;자동 생성된 설명">
            <a:extLst>
              <a:ext uri="{FF2B5EF4-FFF2-40B4-BE49-F238E27FC236}">
                <a16:creationId xmlns:a16="http://schemas.microsoft.com/office/drawing/2014/main" xmlns="" id="{F1D0DF8B-7B84-4841-88B9-984850E9D5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/>
          <a:srcRect t="18195" b="8876"/>
          <a:stretch/>
        </p:blipFill>
        <p:spPr>
          <a:xfrm>
            <a:off x="5923125" y="0"/>
            <a:ext cx="6268875" cy="6858000"/>
          </a:xfrm>
        </p:spPr>
      </p:pic>
    </p:spTree>
    <p:extLst>
      <p:ext uri="{BB962C8B-B14F-4D97-AF65-F5344CB8AC3E}">
        <p14:creationId xmlns:p14="http://schemas.microsoft.com/office/powerpoint/2010/main" xmlns="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핵심기능</a:t>
            </a:r>
            <a:r>
              <a:rPr lang="en-US" altLang="ko-KR" dirty="0"/>
              <a:t>(</a:t>
            </a:r>
            <a:r>
              <a:rPr lang="ko-KR" altLang="en-US" dirty="0"/>
              <a:t>버스검색</a:t>
            </a:r>
            <a:r>
              <a:rPr lang="en-US" altLang="ko-KR" dirty="0"/>
              <a:t>)</a:t>
            </a:r>
            <a:endParaRPr lang="en-US" altLang="ko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90DBC23-94D7-4E7C-BB23-7FF1A6A5B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89" t="21584" r="41955"/>
          <a:stretch/>
        </p:blipFill>
        <p:spPr>
          <a:xfrm>
            <a:off x="371475" y="1521029"/>
            <a:ext cx="6075507" cy="5026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BCE3766-D0D2-4F6F-A5E3-ADB19CF43D96}"/>
              </a:ext>
            </a:extLst>
          </p:cNvPr>
          <p:cNvSpPr/>
          <p:nvPr/>
        </p:nvSpPr>
        <p:spPr>
          <a:xfrm>
            <a:off x="6631709" y="1521029"/>
            <a:ext cx="5188816" cy="50262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/>
              <a:t>keyup</a:t>
            </a:r>
            <a:r>
              <a:rPr lang="en-US" altLang="ko-KR" b="1" dirty="0"/>
              <a:t> </a:t>
            </a:r>
            <a:r>
              <a:rPr lang="ko-KR" altLang="en-US" b="1" dirty="0"/>
              <a:t>이벤트를 주어</a:t>
            </a:r>
            <a:r>
              <a:rPr lang="en-US" altLang="ko-KR" b="1" dirty="0"/>
              <a:t>, </a:t>
            </a:r>
            <a:r>
              <a:rPr lang="ko-KR" altLang="en-US" b="1" dirty="0"/>
              <a:t>검색창에 한 </a:t>
            </a:r>
            <a:r>
              <a:rPr lang="ko-KR" altLang="en-US" b="1" dirty="0" err="1"/>
              <a:t>자씩</a:t>
            </a:r>
            <a:r>
              <a:rPr lang="ko-KR" altLang="en-US" b="1" dirty="0"/>
              <a:t> 입력할 때마다 이벤트가 발생합니다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검색창의 키워드를 가져옵니다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키워드를 </a:t>
            </a:r>
            <a:r>
              <a:rPr lang="en-US" altLang="ko-KR" b="1" dirty="0"/>
              <a:t>json </a:t>
            </a:r>
            <a:r>
              <a:rPr lang="ko-KR" altLang="en-US" b="1" dirty="0"/>
              <a:t>형식으로 만든 후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ajax(</a:t>
            </a:r>
            <a:r>
              <a:rPr lang="ko-KR" altLang="en-US" b="1" dirty="0"/>
              <a:t>비동기 통신</a:t>
            </a:r>
            <a:r>
              <a:rPr lang="en-US" altLang="ko-KR" b="1" dirty="0"/>
              <a:t>)</a:t>
            </a:r>
            <a:r>
              <a:rPr lang="ko-KR" altLang="en-US" b="1" dirty="0"/>
              <a:t>을 통해 </a:t>
            </a:r>
            <a:r>
              <a:rPr lang="en-US" altLang="ko-KR" b="1" dirty="0"/>
              <a:t>controller</a:t>
            </a:r>
            <a:r>
              <a:rPr lang="ko-KR" altLang="en-US" b="1" dirty="0"/>
              <a:t>로 보내고</a:t>
            </a:r>
            <a:r>
              <a:rPr lang="en-US" altLang="ko-KR" b="1" dirty="0"/>
              <a:t>, controller</a:t>
            </a:r>
            <a:r>
              <a:rPr lang="ko-KR" altLang="en-US" b="1" dirty="0"/>
              <a:t>에서는 데이터베이스에 접속하여 키워드와 연관된 검색어 리스트를 가져옵니다</a:t>
            </a:r>
            <a:r>
              <a:rPr lang="en-US" altLang="ko-KR" b="1" dirty="0"/>
              <a:t>. (</a:t>
            </a:r>
            <a:r>
              <a:rPr lang="ko-KR" altLang="en-US" b="1" dirty="0"/>
              <a:t>최대 </a:t>
            </a:r>
            <a:r>
              <a:rPr lang="en-US" altLang="ko-KR" b="1" dirty="0"/>
              <a:t>5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연관 검색어 리스트를 </a:t>
            </a:r>
            <a:r>
              <a:rPr lang="en-US" altLang="ko-KR" b="1" dirty="0"/>
              <a:t>div </a:t>
            </a:r>
            <a:r>
              <a:rPr lang="ko-KR" altLang="en-US" b="1" dirty="0"/>
              <a:t>형태로 만들고 </a:t>
            </a:r>
            <a:r>
              <a:rPr lang="en-US" altLang="ko-KR" b="1" dirty="0"/>
              <a:t>append </a:t>
            </a:r>
            <a:r>
              <a:rPr lang="ko-KR" altLang="en-US" b="1" dirty="0"/>
              <a:t>메서드를 사용하여 화면에 보여줍니다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535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핵심기능</a:t>
            </a:r>
            <a:r>
              <a:rPr lang="en-US" altLang="ko-KR" dirty="0"/>
              <a:t>(</a:t>
            </a:r>
            <a:r>
              <a:rPr lang="ko-KR" altLang="en-US" dirty="0"/>
              <a:t>버스검색</a:t>
            </a:r>
            <a:r>
              <a:rPr lang="en-US" altLang="ko-KR" dirty="0"/>
              <a:t>)</a:t>
            </a:r>
            <a:endParaRPr lang="en-US" altLang="ko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BCE3766-D0D2-4F6F-A5E3-ADB19CF43D96}"/>
              </a:ext>
            </a:extLst>
          </p:cNvPr>
          <p:cNvSpPr/>
          <p:nvPr/>
        </p:nvSpPr>
        <p:spPr>
          <a:xfrm>
            <a:off x="6631709" y="1521029"/>
            <a:ext cx="5188816" cy="50262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데이터베이스에 접근하여 검색 키워드와 부합하는 데이터 리스트의 총 개수를 알아내고</a:t>
            </a:r>
            <a:r>
              <a:rPr lang="en-US" altLang="ko-KR" b="1" dirty="0"/>
              <a:t>, </a:t>
            </a:r>
            <a:r>
              <a:rPr lang="ko-KR" altLang="en-US" b="1" dirty="0"/>
              <a:t>이를 바탕으로 </a:t>
            </a:r>
            <a:r>
              <a:rPr lang="ko-KR" altLang="en-US" b="1" dirty="0" err="1"/>
              <a:t>페이징</a:t>
            </a:r>
            <a:r>
              <a:rPr lang="ko-KR" altLang="en-US" b="1" dirty="0"/>
              <a:t> 처리를 하기 위해 </a:t>
            </a:r>
            <a:r>
              <a:rPr lang="en-US" altLang="ko-KR" b="1" dirty="0" err="1"/>
              <a:t>TotalCount</a:t>
            </a:r>
            <a:r>
              <a:rPr lang="ko-KR" altLang="en-US" b="1" dirty="0"/>
              <a:t>와 </a:t>
            </a:r>
            <a:r>
              <a:rPr lang="en-US" altLang="ko-KR" b="1" dirty="0" err="1"/>
              <a:t>nowPage</a:t>
            </a:r>
            <a:r>
              <a:rPr lang="ko-KR" altLang="en-US" b="1" dirty="0"/>
              <a:t>를 설정합니다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Vo</a:t>
            </a:r>
            <a:r>
              <a:rPr lang="ko-KR" altLang="en-US" b="1" dirty="0"/>
              <a:t>에 </a:t>
            </a:r>
            <a:r>
              <a:rPr lang="en-US" altLang="ko-KR" b="1" dirty="0" err="1"/>
              <a:t>pageUtil</a:t>
            </a:r>
            <a:r>
              <a:rPr lang="en-US" altLang="ko-KR" b="1" dirty="0"/>
              <a:t> </a:t>
            </a:r>
            <a:r>
              <a:rPr lang="ko-KR" altLang="en-US" b="1" dirty="0"/>
              <a:t>객체를 저장하고</a:t>
            </a:r>
            <a:r>
              <a:rPr lang="en-US" altLang="ko-KR" b="1" dirty="0"/>
              <a:t>, </a:t>
            </a:r>
            <a:r>
              <a:rPr lang="ko-KR" altLang="en-US" b="1" dirty="0"/>
              <a:t>데이터 리스트를 가져옵니다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데이터 리스트를 </a:t>
            </a:r>
            <a:r>
              <a:rPr lang="ko-KR" altLang="en-US" b="1" dirty="0" err="1"/>
              <a:t>모달창에</a:t>
            </a:r>
            <a:r>
              <a:rPr lang="ko-KR" altLang="en-US" b="1" dirty="0"/>
              <a:t> 심어줍니다</a:t>
            </a:r>
            <a:r>
              <a:rPr lang="en-US" altLang="ko-KR" b="1" dirty="0"/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D61DCDF-1B5E-483C-806B-17C9D278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475" y="1521029"/>
            <a:ext cx="6120626" cy="5026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655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50069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3200" dirty="0"/>
              <a:t>시연</a:t>
            </a:r>
            <a:endParaRPr lang="en-US" altLang="ko" sz="3200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8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xmlns="" id="{C0527390-5BD0-4DE2-8226-AB2DC0C757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5020" y="1602970"/>
            <a:ext cx="9514023" cy="47069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2409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50069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3200" dirty="0"/>
              <a:t>후기</a:t>
            </a:r>
            <a:endParaRPr lang="en-US" altLang="ko" sz="3200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9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xmlns="" id="{4883C9CC-CBE7-4BB2-8F14-EB82609364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3239341801"/>
              </p:ext>
            </p:extLst>
          </p:nvPr>
        </p:nvGraphicFramePr>
        <p:xfrm>
          <a:off x="639763" y="1470025"/>
          <a:ext cx="10904537" cy="4706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A9CADC53-C25A-40E4-A2C4-6FA9CCFBAC74}"/>
              </a:ext>
            </a:extLst>
          </p:cNvPr>
          <p:cNvSpPr/>
          <p:nvPr/>
        </p:nvSpPr>
        <p:spPr>
          <a:xfrm>
            <a:off x="5228665" y="3375376"/>
            <a:ext cx="867335" cy="464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F64D9A7-45A1-491D-B240-E19CE7C2A910}"/>
              </a:ext>
            </a:extLst>
          </p:cNvPr>
          <p:cNvSpPr/>
          <p:nvPr/>
        </p:nvSpPr>
        <p:spPr>
          <a:xfrm>
            <a:off x="9167532" y="3358894"/>
            <a:ext cx="867335" cy="464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66A0791-E1F2-40F3-8FDE-B167288658BE}"/>
              </a:ext>
            </a:extLst>
          </p:cNvPr>
          <p:cNvSpPr/>
          <p:nvPr/>
        </p:nvSpPr>
        <p:spPr>
          <a:xfrm>
            <a:off x="5228664" y="5931927"/>
            <a:ext cx="867335" cy="464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FEA7EC1D-D6BB-4D01-AB73-ED7022F2030A}"/>
              </a:ext>
            </a:extLst>
          </p:cNvPr>
          <p:cNvSpPr/>
          <p:nvPr/>
        </p:nvSpPr>
        <p:spPr>
          <a:xfrm>
            <a:off x="9167531" y="5919885"/>
            <a:ext cx="867335" cy="464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진우</a:t>
            </a:r>
          </a:p>
        </p:txBody>
      </p:sp>
    </p:spTree>
    <p:extLst>
      <p:ext uri="{BB962C8B-B14F-4D97-AF65-F5344CB8AC3E}">
        <p14:creationId xmlns:p14="http://schemas.microsoft.com/office/powerpoint/2010/main" xmlns="" val="361681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7CC1A45-A950-468B-A81F-5564F2FD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7" y="1395412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C685A7-AA8E-45DD-97E5-1C2BF6290E87}"/>
              </a:ext>
            </a:extLst>
          </p:cNvPr>
          <p:cNvSpPr txBox="1"/>
          <p:nvPr/>
        </p:nvSpPr>
        <p:spPr>
          <a:xfrm>
            <a:off x="5305425" y="3943350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C98B7E-F648-4C1A-9C02-6D6987234B0D}"/>
              </a:ext>
            </a:extLst>
          </p:cNvPr>
          <p:cNvSpPr txBox="1"/>
          <p:nvPr/>
        </p:nvSpPr>
        <p:spPr>
          <a:xfrm>
            <a:off x="5825543" y="5287808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2D745F-0FAD-4A40-9CF9-070E992FADC9}"/>
              </a:ext>
            </a:extLst>
          </p:cNvPr>
          <p:cNvSpPr txBox="1"/>
          <p:nvPr/>
        </p:nvSpPr>
        <p:spPr>
          <a:xfrm>
            <a:off x="4733489" y="5799920"/>
            <a:ext cx="299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장성환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권영선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박진우</a:t>
            </a:r>
          </a:p>
        </p:txBody>
      </p:sp>
    </p:spTree>
    <p:extLst>
      <p:ext uri="{BB962C8B-B14F-4D97-AF65-F5344CB8AC3E}">
        <p14:creationId xmlns:p14="http://schemas.microsoft.com/office/powerpoint/2010/main" xmlns="" val="43070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:a16="http://schemas.microsoft.com/office/drawing/2014/main" xmlns="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3200" dirty="0"/>
              <a:t>목차</a:t>
            </a:r>
            <a:endParaRPr lang="ko" sz="3200" dirty="0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xmlns="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761117" y="1507285"/>
            <a:ext cx="4791637" cy="4911725"/>
          </a:xfrm>
        </p:spPr>
        <p:txBody>
          <a:bodyPr numCol="1" rtlCol="0" anchor="ctr">
            <a:normAutofit lnSpcReduction="10000"/>
          </a:bodyPr>
          <a:lstStyle/>
          <a:p>
            <a:pPr marL="342900" indent="-342900" rtl="0">
              <a:buAutoNum type="arabicPeriod"/>
            </a:pPr>
            <a:r>
              <a:rPr lang="ko-KR" altLang="en-US" sz="2000" dirty="0"/>
              <a:t>팀 소개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프로젝트 주제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개발 환경 및 도구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en-US" altLang="ko-KR" sz="2000" dirty="0"/>
              <a:t>DB </a:t>
            </a:r>
            <a:r>
              <a:rPr lang="ko-KR" altLang="en-US" sz="2000" dirty="0"/>
              <a:t>모델링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테이블 명세서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스토리보드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핵심 기능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r>
              <a:rPr lang="ko-KR" altLang="en-US" sz="2000" dirty="0"/>
              <a:t>시연</a:t>
            </a:r>
            <a:endParaRPr lang="en-US" altLang="ko-KR" sz="2000" dirty="0"/>
          </a:p>
          <a:p>
            <a:pPr marL="342900" indent="-342900" rtl="0">
              <a:buAutoNum type="arabicPeriod"/>
            </a:pPr>
            <a:endParaRPr lang="en-US" altLang="ja-JP" sz="2000" dirty="0"/>
          </a:p>
        </p:txBody>
      </p:sp>
      <p:pic>
        <p:nvPicPr>
          <p:cNvPr id="6" name="그림 개체 틀 6" descr="큰 도시 풍경">
            <a:extLst>
              <a:ext uri="{FF2B5EF4-FFF2-40B4-BE49-F238E27FC236}">
                <a16:creationId xmlns:a16="http://schemas.microsoft.com/office/drawing/2014/main" xmlns="" id="{67210DF9-E0AF-45A9-9FED-31BA28668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xmlns="" val="288811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"/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rtl="0"/>
            <a:r>
              <a:rPr lang="ko-KR" altLang="en-US" dirty="0"/>
              <a:t>팀 소개</a:t>
            </a:r>
          </a:p>
        </p:txBody>
      </p:sp>
      <p:sp>
        <p:nvSpPr>
          <p:cNvPr id="10243" name="Shape"/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ko-KR" dirty="0"/>
              <a:t>3</a:t>
            </a:r>
          </a:p>
        </p:txBody>
      </p:sp>
      <p:sp>
        <p:nvSpPr>
          <p:cNvPr id="10244" name="Shape"/>
          <p:cNvSpPr/>
          <p:nvPr/>
        </p:nvSpPr>
        <p:spPr>
          <a:xfrm>
            <a:off x="779369" y="544457"/>
            <a:ext cx="1571625" cy="46166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r>
              <a:rPr lang="en-US" altLang="ko-KR" sz="2400" dirty="0">
                <a:latin typeface="맑은 고딕"/>
                <a:ea typeface="맑은 고딕"/>
              </a:rPr>
              <a:t>Part 1</a:t>
            </a:r>
          </a:p>
        </p:txBody>
      </p:sp>
      <p:graphicFrame>
        <p:nvGraphicFramePr>
          <p:cNvPr id="10245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8514270"/>
              </p:ext>
            </p:extLst>
          </p:nvPr>
        </p:nvGraphicFramePr>
        <p:xfrm>
          <a:off x="2589530" y="1612265"/>
          <a:ext cx="7011670" cy="5161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05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8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57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rgbClr val="F8F8F8"/>
                          </a:solidFill>
                        </a:rPr>
                        <a:t>이지우</a:t>
                      </a:r>
                      <a:r>
                        <a:rPr lang="en-US" altLang="ko-KR" sz="2400" b="1" dirty="0">
                          <a:solidFill>
                            <a:srgbClr val="F8F8F8"/>
                          </a:solidFill>
                        </a:rPr>
                        <a:t>(PM)</a:t>
                      </a:r>
                      <a:endParaRPr lang="en-US" altLang="ko-KR" sz="2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실시간 도착정보</a:t>
                      </a:r>
                      <a:endParaRPr lang="ko-KR" altLang="en-US" sz="2000" b="1" dirty="0" err="1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검색 요청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길찾기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게시판</a:t>
                      </a:r>
                      <a:endParaRPr lang="ko-KR" altLang="en-US" sz="2000" b="1" dirty="0"/>
                    </a:p>
                  </a:txBody>
                  <a:tcPr marL="118745" marR="118745" marT="59055" marB="59055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rgbClr val="F8F8F8"/>
                          </a:solidFill>
                        </a:rPr>
                        <a:t>장성환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이메일 인증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친구추가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연관 검색어</a:t>
                      </a:r>
                      <a:endParaRPr lang="ko-KR" altLang="en-US" sz="2000" b="1" dirty="0"/>
                    </a:p>
                  </a:txBody>
                  <a:tcPr marL="118745" marR="118745" marT="59055" marB="5905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47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rgbClr val="F8F8F8"/>
                          </a:solidFill>
                        </a:rPr>
                        <a:t>박진우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  <a:endParaRPr lang="ko-KR" altLang="en-US" sz="2000" b="1" dirty="0"/>
                    </a:p>
                  </a:txBody>
                  <a:tcPr marL="118745" marR="118745" marT="59055" marB="59055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2400" b="1" dirty="0">
                          <a:solidFill>
                            <a:srgbClr val="F8F8F8"/>
                          </a:solidFill>
                        </a:rPr>
                        <a:t>권영선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검색 상세페이지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연관 검색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즐겨찾기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검색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지도검색</a:t>
                      </a:r>
                      <a:endParaRPr lang="ko-KR" altLang="en-US" sz="1600" b="1" dirty="0"/>
                    </a:p>
                  </a:txBody>
                  <a:tcPr marL="118745" marR="118745" marT="59055" marB="5905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9D403B-5AFC-4E70-A068-0017DEA9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205" y="506350"/>
            <a:ext cx="4791637" cy="693337"/>
          </a:xfrm>
        </p:spPr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CDD410D3-EE33-409A-B70E-996A36E0A1F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961" b="95117" l="10000" r="90000">
                        <a14:foregroundMark x1="36739" y1="10156" x2="42391" y2="10156"/>
                        <a14:foregroundMark x1="23261" y1="36133" x2="23587" y2="48438"/>
                        <a14:foregroundMark x1="23587" y1="48438" x2="23696" y2="45313"/>
                        <a14:foregroundMark x1="75326" y1="35938" x2="75217" y2="40820"/>
                        <a14:foregroundMark x1="38804" y1="95117" x2="38804" y2="95117"/>
                      </a14:backgroundRemoval>
                    </a14:imgEffect>
                  </a14:imgLayer>
                </a14:imgProps>
              </a:ext>
            </a:extLst>
          </a:blip>
          <a:srcRect l="19324" r="20467"/>
          <a:stretch/>
        </p:blipFill>
        <p:spPr>
          <a:xfrm>
            <a:off x="744071" y="1515036"/>
            <a:ext cx="3765176" cy="3480216"/>
          </a:xfrm>
        </p:spPr>
      </p:pic>
      <p:sp>
        <p:nvSpPr>
          <p:cNvPr id="12" name="내용 개체 틀 3">
            <a:extLst>
              <a:ext uri="{FF2B5EF4-FFF2-40B4-BE49-F238E27FC236}">
                <a16:creationId xmlns:a16="http://schemas.microsoft.com/office/drawing/2014/main" xmlns="" id="{89C80799-C932-469D-B5EA-2840A0EB712B}"/>
              </a:ext>
            </a:extLst>
          </p:cNvPr>
          <p:cNvSpPr txBox="1">
            <a:spLocks/>
          </p:cNvSpPr>
          <p:nvPr/>
        </p:nvSpPr>
        <p:spPr>
          <a:xfrm>
            <a:off x="6096000" y="1264837"/>
            <a:ext cx="5058209" cy="4554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2"/>
                </a:solidFill>
              </a:rPr>
              <a:t>“</a:t>
            </a:r>
            <a:r>
              <a:rPr lang="ko-KR" altLang="en-US" sz="3600" b="1" dirty="0">
                <a:solidFill>
                  <a:schemeClr val="bg2"/>
                </a:solidFill>
              </a:rPr>
              <a:t>버스 </a:t>
            </a:r>
            <a:r>
              <a:rPr lang="ko-KR" altLang="en-US" sz="3600" b="1" dirty="0" err="1">
                <a:solidFill>
                  <a:schemeClr val="bg2"/>
                </a:solidFill>
              </a:rPr>
              <a:t>알리미</a:t>
            </a:r>
            <a:r>
              <a:rPr lang="en-US" altLang="ko-KR" sz="3600" b="1" dirty="0">
                <a:solidFill>
                  <a:schemeClr val="bg2"/>
                </a:solidFill>
              </a:rPr>
              <a:t>”</a:t>
            </a:r>
          </a:p>
          <a:p>
            <a:pPr algn="ctr"/>
            <a:endParaRPr lang="en-US" altLang="ko-KR" sz="2800" dirty="0">
              <a:solidFill>
                <a:schemeClr val="bg2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2"/>
                </a:solidFill>
              </a:rPr>
              <a:t>버스와 정류소 정보</a:t>
            </a:r>
            <a:r>
              <a:rPr lang="en-US" altLang="ko-KR" sz="2400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ko-KR" altLang="en-US" sz="2400" dirty="0">
                <a:solidFill>
                  <a:schemeClr val="bg2"/>
                </a:solidFill>
              </a:rPr>
              <a:t>버스 도착 시간 및 혼잡도를 통해 쾌적한 출근환경을 보조해준다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  <a:endParaRPr lang="ko" sz="2400" dirty="0">
              <a:solidFill>
                <a:schemeClr val="bg2"/>
              </a:solidFill>
            </a:endParaRPr>
          </a:p>
        </p:txBody>
      </p:sp>
      <p:sp>
        <p:nvSpPr>
          <p:cNvPr id="13" name="ホームベース 2">
            <a:extLst>
              <a:ext uri="{FF2B5EF4-FFF2-40B4-BE49-F238E27FC236}">
                <a16:creationId xmlns:a16="http://schemas.microsoft.com/office/drawing/2014/main" xmlns="" id="{C1A355DC-4F36-41E8-B0BB-F34CAADB8A53}"/>
              </a:ext>
            </a:extLst>
          </p:cNvPr>
          <p:cNvSpPr/>
          <p:nvPr/>
        </p:nvSpPr>
        <p:spPr>
          <a:xfrm>
            <a:off x="5040795" y="388419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BA9B28-6630-43EC-8ED1-519EF7816949}"/>
              </a:ext>
            </a:extLst>
          </p:cNvPr>
          <p:cNvSpPr txBox="1"/>
          <p:nvPr/>
        </p:nvSpPr>
        <p:spPr>
          <a:xfrm>
            <a:off x="5441016" y="622185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4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9496D3-D7BC-4693-A239-05EF9BAF2F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3631" y="1463171"/>
            <a:ext cx="2336676" cy="1557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BC890D-747D-4D13-9D03-52DF5653E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2308" l="10000" r="90000">
                        <a14:foregroundMark x1="34831" y1="27821" x2="34831" y2="27821"/>
                        <a14:foregroundMark x1="34157" y1="38718" x2="34157" y2="38718"/>
                        <a14:foregroundMark x1="45843" y1="60256" x2="45843" y2="60256"/>
                        <a14:foregroundMark x1="46854" y1="67949" x2="46854" y2="67949"/>
                        <a14:foregroundMark x1="55730" y1="58590" x2="55730" y2="58590"/>
                        <a14:foregroundMark x1="53596" y1="57821" x2="53596" y2="57821"/>
                        <a14:foregroundMark x1="46854" y1="61410" x2="46854" y2="65897"/>
                        <a14:foregroundMark x1="32360" y1="25769" x2="37640" y2="26282"/>
                        <a14:foregroundMark x1="63708" y1="26923" x2="72921" y2="24872"/>
                        <a14:foregroundMark x1="72921" y1="24872" x2="73933" y2="24872"/>
                        <a14:foregroundMark x1="62584" y1="35641" x2="69888" y2="36667"/>
                        <a14:foregroundMark x1="72247" y1="36282" x2="75393" y2="37051"/>
                        <a14:foregroundMark x1="77753" y1="42051" x2="77191" y2="48718"/>
                        <a14:foregroundMark x1="53933" y1="80000" x2="61124" y2="77949"/>
                        <a14:foregroundMark x1="61910" y1="72564" x2="61798" y2="67821"/>
                        <a14:foregroundMark x1="55393" y1="68077" x2="53371" y2="65385"/>
                        <a14:foregroundMark x1="48764" y1="92308" x2="55393" y2="921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5470" y="2900418"/>
            <a:ext cx="2589260" cy="2269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7E3C9BB-4AB0-452B-B311-BD734CCF97F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353" y="1442493"/>
            <a:ext cx="3093384" cy="17317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FFDFE0-7A79-4D1E-B6B8-206F8ACBD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675" y="1719883"/>
            <a:ext cx="3528373" cy="829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5E8BBD3-65B8-4754-B216-5378F19E40F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0518" y="3395761"/>
            <a:ext cx="3335431" cy="7846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F625B8F-1D77-4630-BD54-471A8B4486D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58274" y="5154162"/>
            <a:ext cx="2874827" cy="1379917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A30A349-129F-4247-8DE8-C499B734DF3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6744" y="4434065"/>
            <a:ext cx="3119718" cy="762869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B05451C2-F9F1-457E-988F-122CB961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개발 툴</a:t>
            </a:r>
            <a:endParaRPr lang="en-US" altLang="ko" dirty="0"/>
          </a:p>
        </p:txBody>
      </p:sp>
      <p:sp>
        <p:nvSpPr>
          <p:cNvPr id="27" name="ホームベース 2">
            <a:extLst>
              <a:ext uri="{FF2B5EF4-FFF2-40B4-BE49-F238E27FC236}">
                <a16:creationId xmlns:a16="http://schemas.microsoft.com/office/drawing/2014/main" xmlns="" id="{59E0EB73-9C8F-4FA0-91CA-A7AF5F840CA6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ja-JP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055E95-E2A4-4AAB-B7E2-F3704D367982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7F13DCF-6A4C-41DD-94DA-EC7176EBDB9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93740" y="3072786"/>
            <a:ext cx="3250437" cy="822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73E1E7-D10E-4DF4-8EB7-0A5D24C439E9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3983" y="4274793"/>
            <a:ext cx="3528373" cy="90690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EC7AF6D-0CEA-4326-B307-F8D05396F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9742" y="5665000"/>
            <a:ext cx="3310026" cy="8322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4E8A897-84EF-49C9-B5CC-717F1A6725E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5871" b="38424"/>
          <a:stretch/>
        </p:blipFill>
        <p:spPr>
          <a:xfrm>
            <a:off x="7823608" y="5560935"/>
            <a:ext cx="3962122" cy="8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21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모델링</a:t>
            </a:r>
            <a:endParaRPr lang="en-US" altLang="ko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804F41D-3745-4E82-B5D6-21C7B32DFA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6609"/>
          <a:stretch/>
        </p:blipFill>
        <p:spPr>
          <a:xfrm>
            <a:off x="3024798" y="1401256"/>
            <a:ext cx="6410696" cy="5336850"/>
          </a:xfrm>
          <a:prstGeom prst="rect">
            <a:avLst/>
          </a:prstGeom>
          <a:noFill/>
        </p:spPr>
      </p:pic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61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테이블 명세서</a:t>
            </a:r>
            <a:endParaRPr lang="en-US" altLang="ko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내용 개체 틀 34">
            <a:extLst>
              <a:ext uri="{FF2B5EF4-FFF2-40B4-BE49-F238E27FC236}">
                <a16:creationId xmlns:a16="http://schemas.microsoft.com/office/drawing/2014/main" xmlns="" id="{EC9BF4E0-C9F4-47E2-A417-0AF571059D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67309" y="1846729"/>
            <a:ext cx="10480909" cy="3827747"/>
          </a:xfrm>
        </p:spPr>
      </p:pic>
    </p:spTree>
    <p:extLst>
      <p:ext uri="{BB962C8B-B14F-4D97-AF65-F5344CB8AC3E}">
        <p14:creationId xmlns:p14="http://schemas.microsoft.com/office/powerpoint/2010/main" xmlns="" val="384784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스토리보드</a:t>
            </a:r>
            <a:endParaRPr lang="en-US" altLang="ko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6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BEDFAA7-1905-4D2B-8A4D-3A8B623CD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5396" y="1371185"/>
            <a:ext cx="7083379" cy="52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4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D4725C-40B6-4542-BDD6-8A287FB1F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51" t="9218" r="13286" b="9218"/>
          <a:stretch/>
        </p:blipFill>
        <p:spPr>
          <a:xfrm>
            <a:off x="264905" y="1766950"/>
            <a:ext cx="5523012" cy="426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885" y="464830"/>
            <a:ext cx="9066333" cy="583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핵심기능</a:t>
            </a:r>
            <a:r>
              <a:rPr lang="en-US" altLang="ko-KR" dirty="0"/>
              <a:t>(</a:t>
            </a:r>
            <a:r>
              <a:rPr lang="ko-KR" altLang="en-US" dirty="0"/>
              <a:t>버스검색</a:t>
            </a:r>
            <a:r>
              <a:rPr lang="en-US" altLang="ko-KR" dirty="0"/>
              <a:t>)</a:t>
            </a:r>
            <a:endParaRPr lang="en-US" altLang="ko" dirty="0"/>
          </a:p>
        </p:txBody>
      </p:sp>
      <p:sp>
        <p:nvSpPr>
          <p:cNvPr id="5" name="ホームベース 2">
            <a:extLst>
              <a:ext uri="{FF2B5EF4-FFF2-40B4-BE49-F238E27FC236}">
                <a16:creationId xmlns:a16="http://schemas.microsoft.com/office/drawing/2014/main" xmlns="" id="{88CEDE33-7A7F-48A5-BC75-E10C14538942}"/>
              </a:ext>
            </a:extLst>
          </p:cNvPr>
          <p:cNvSpPr/>
          <p:nvPr/>
        </p:nvSpPr>
        <p:spPr>
          <a:xfrm>
            <a:off x="371475" y="310690"/>
            <a:ext cx="2110410" cy="929201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1F3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394EBE-3B95-4854-9165-81B529408FC4}"/>
              </a:ext>
            </a:extLst>
          </p:cNvPr>
          <p:cNvSpPr txBox="1"/>
          <p:nvPr/>
        </p:nvSpPr>
        <p:spPr>
          <a:xfrm>
            <a:off x="447675" y="548092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BA1F08-2787-4DC7-A3F6-82501C053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14" t="9218" r="19191" b="9218"/>
          <a:stretch/>
        </p:blipFill>
        <p:spPr>
          <a:xfrm>
            <a:off x="5856679" y="1769893"/>
            <a:ext cx="5964654" cy="4264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34116577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346</Words>
  <Application>Microsoft Office PowerPoint</Application>
  <PresentationFormat>사용자 지정</PresentationFormat>
  <Paragraphs>105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최소화/음소거</vt:lpstr>
      <vt:lpstr>우아한도시</vt:lpstr>
      <vt:lpstr>목차</vt:lpstr>
      <vt:lpstr>팀 소개</vt:lpstr>
      <vt:lpstr>프로젝트 주제</vt:lpstr>
      <vt:lpstr>개발 툴</vt:lpstr>
      <vt:lpstr>DB 모델링</vt:lpstr>
      <vt:lpstr>테이블 명세서</vt:lpstr>
      <vt:lpstr>스토리보드</vt:lpstr>
      <vt:lpstr>핵심기능(버스검색)</vt:lpstr>
      <vt:lpstr>핵심기능(버스검색)</vt:lpstr>
      <vt:lpstr>핵심기능(버스검색)</vt:lpstr>
      <vt:lpstr>시연</vt:lpstr>
      <vt:lpstr>후기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우아한도시</dc:title>
  <dc:creator>권 영선</dc:creator>
  <cp:lastModifiedBy>y</cp:lastModifiedBy>
  <cp:revision>328</cp:revision>
  <dcterms:created xsi:type="dcterms:W3CDTF">2020-11-26T06:14:37Z</dcterms:created>
  <dcterms:modified xsi:type="dcterms:W3CDTF">2022-05-27T09:33:55Z</dcterms:modified>
</cp:coreProperties>
</file>