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7" r:id="rId1"/>
  </p:sldMasterIdLst>
  <p:notesMasterIdLst>
    <p:notesMasterId r:id="rId24"/>
  </p:notesMasterIdLst>
  <p:sldIdLst>
    <p:sldId id="278" r:id="rId2"/>
    <p:sldId id="257" r:id="rId3"/>
    <p:sldId id="258" r:id="rId4"/>
    <p:sldId id="259" r:id="rId5"/>
    <p:sldId id="279" r:id="rId6"/>
    <p:sldId id="260" r:id="rId7"/>
    <p:sldId id="262" r:id="rId8"/>
    <p:sldId id="261" r:id="rId9"/>
    <p:sldId id="263" r:id="rId10"/>
    <p:sldId id="264" r:id="rId11"/>
    <p:sldId id="266" r:id="rId12"/>
    <p:sldId id="270" r:id="rId13"/>
    <p:sldId id="269" r:id="rId14"/>
    <p:sldId id="272" r:id="rId15"/>
    <p:sldId id="265" r:id="rId16"/>
    <p:sldId id="273" r:id="rId17"/>
    <p:sldId id="274" r:id="rId18"/>
    <p:sldId id="268" r:id="rId19"/>
    <p:sldId id="275" r:id="rId20"/>
    <p:sldId id="276" r:id="rId21"/>
    <p:sldId id="277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4AEA0-B03B-4CFA-9CA1-0FEBD76B4BDF}" type="datetimeFigureOut">
              <a:rPr lang="en-CA" smtClean="0"/>
              <a:t>2022-09-10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2A33C-3704-4FCB-999A-BAAED5E720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6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A82D-77FA-4B94-ABCF-55903096A247}" type="datetime1">
              <a:rPr lang="en-CA" smtClean="0"/>
              <a:t>2022-09-10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81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F8EC-F447-4B31-AA73-2109D786E62D}" type="datetime1">
              <a:rPr lang="en-CA" smtClean="0"/>
              <a:t>2022-09-10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02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F333-ED4C-4CDC-AFF2-67712D5D06E5}" type="datetime1">
              <a:rPr lang="en-CA" smtClean="0"/>
              <a:t>2022-09-10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368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A50D-BB3B-443E-BE68-84D2E5F765A8}" type="datetime1">
              <a:rPr lang="en-CA" smtClean="0"/>
              <a:t>2022-09-10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66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8663-EE5F-47C4-88D0-E56FBA20A212}" type="datetime1">
              <a:rPr lang="en-CA" smtClean="0"/>
              <a:t>2022-09-10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23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FA20-195D-4D88-A0C8-FEBBDB46D8D0}" type="datetime1">
              <a:rPr lang="en-CA" smtClean="0"/>
              <a:t>2022-09-10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890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8310-D095-4079-85F3-FD06103B5799}" type="datetime1">
              <a:rPr lang="en-CA" smtClean="0"/>
              <a:t>2022-09-10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52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0442-7C08-4BA8-97AD-88C35BBAA2AF}" type="datetime1">
              <a:rPr lang="en-CA" smtClean="0"/>
              <a:t>2022-09-10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263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27F8-A7E6-4583-80F5-2C1F84E17B1B}" type="datetime1">
              <a:rPr lang="en-CA" smtClean="0"/>
              <a:t>2022-09-10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71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BB6FF0-378D-45D7-A7B2-5D95E645B4AC}" type="datetime1">
              <a:rPr lang="en-CA" smtClean="0"/>
              <a:t>2022-09-10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29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1EC2-B781-46D9-B98C-17FFA429E523}" type="datetime1">
              <a:rPr lang="en-CA" smtClean="0"/>
              <a:t>2022-09-10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13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C71915-B94B-49F9-9570-5D251BF68F53}" type="datetime1">
              <a:rPr lang="en-CA" smtClean="0"/>
              <a:t>2022-09-10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34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pack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community/education/#student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pyguide.html" TargetMode="External"/><Relationship Id="rId2" Type="http://schemas.openxmlformats.org/officeDocument/2006/relationships/hyperlink" Target="https://www.python.org/dev/peps/pep-000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ysClr val="windowText" lastClr="000000"/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ysClr val="windowText" lastClr="000000">
              <a:alpha val="85000"/>
            </a:sysClr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 txBox="1">
            <a:spLocks/>
          </p:cNvSpPr>
          <p:nvPr/>
        </p:nvSpPr>
        <p:spPr>
          <a:xfrm>
            <a:off x="8123416" y="1475234"/>
            <a:ext cx="3297059" cy="29016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5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1516</a:t>
            </a:r>
            <a:endParaRPr kumimoji="0" lang="en-US" sz="4400" b="0" i="0" u="none" strike="noStrike" kern="1200" cap="none" spc="-5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ookman Old Style" panose="020F0302020204030204"/>
              <a:ea typeface="+mj-ea"/>
              <a:cs typeface="+mj-cs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 txBox="1">
            <a:spLocks/>
          </p:cNvSpPr>
          <p:nvPr/>
        </p:nvSpPr>
        <p:spPr>
          <a:xfrm>
            <a:off x="8127750" y="4608576"/>
            <a:ext cx="3205640" cy="7741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F0A22E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1600" b="0" i="0" u="none" strike="noStrike" kern="1200" cap="all" spc="2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Lesson 1: Setup,</a:t>
            </a:r>
            <a:r>
              <a:rPr kumimoji="0" lang="en-US" sz="1600" b="0" i="0" u="none" strike="noStrike" kern="1200" cap="all" spc="20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 expressions, naming</a:t>
            </a:r>
            <a:endParaRPr kumimoji="0" lang="en-US" sz="1600" b="0" i="0" u="none" strike="noStrike" kern="1200" cap="all" spc="2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noFill/>
          <a:ln w="19050" cap="flat" cmpd="sng" algn="ctr">
            <a:solidFill>
              <a:srgbClr val="F0A22E"/>
            </a:solidFill>
            <a:prstDash val="solid"/>
          </a:ln>
          <a:effectLst/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 w="15875" cap="flat" cmpd="sng" algn="ctr">
            <a:noFill/>
            <a:prstDash val="solid"/>
          </a:ln>
          <a:effectLst/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2DC697-B27B-4D97-B69C-F3D710E3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DD203-21B8-441C-B88D-D6AF2E60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842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2A4E-C861-44F9-B27D-AF14BC4A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63F0-E1BE-4ACA-B876-C0025C0A7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/>
              <a:t>Use </a:t>
            </a:r>
            <a:r>
              <a:rPr lang="en-CA" sz="2400" b="1"/>
              <a:t>lower</a:t>
            </a:r>
            <a:r>
              <a:rPr lang="en-CA" sz="2400" b="1" dirty="0" err="1"/>
              <a:t>_snake_case</a:t>
            </a:r>
            <a:r>
              <a:rPr lang="en-CA" sz="2400" b="1" dirty="0"/>
              <a:t> </a:t>
            </a:r>
            <a:r>
              <a:rPr lang="en-CA" sz="2400" dirty="0"/>
              <a:t>for variables, modules and </a:t>
            </a:r>
            <a:r>
              <a:rPr lang="en-CA" sz="2400"/>
              <a:t>function names, like these:</a:t>
            </a:r>
            <a:endParaRPr lang="en-CA" sz="2400" dirty="0"/>
          </a:p>
          <a:p>
            <a:pPr lvl="1"/>
            <a:r>
              <a:rPr lang="en-CA" sz="2400" b="1" dirty="0" err="1"/>
              <a:t>my_input</a:t>
            </a:r>
            <a:r>
              <a:rPr lang="en-CA" sz="2400" b="1" dirty="0"/>
              <a:t>, </a:t>
            </a:r>
            <a:r>
              <a:rPr lang="en-CA" sz="2400" b="1" dirty="0" err="1"/>
              <a:t>first_name</a:t>
            </a:r>
            <a:r>
              <a:rPr lang="en-CA" sz="2400" b="1" dirty="0"/>
              <a:t>, </a:t>
            </a:r>
            <a:r>
              <a:rPr lang="en-CA" sz="2400" b="1" dirty="0" err="1"/>
              <a:t>last_name</a:t>
            </a:r>
            <a:r>
              <a:rPr lang="en-CA" sz="2400" b="1"/>
              <a:t>, weight_kg, year_born, print</a:t>
            </a:r>
            <a:r>
              <a:rPr lang="en-CA" sz="2400" b="1" dirty="0" err="1"/>
              <a:t>_result</a:t>
            </a:r>
            <a:endParaRPr lang="en-CA" sz="2400" b="1" dirty="0"/>
          </a:p>
          <a:p>
            <a:pPr lvl="1"/>
            <a:endParaRPr lang="en-CA" sz="2400" dirty="0"/>
          </a:p>
          <a:p>
            <a:r>
              <a:rPr lang="en-CA" sz="2400"/>
              <a:t>Use </a:t>
            </a:r>
            <a:r>
              <a:rPr lang="en-CA" sz="2400" b="1"/>
              <a:t>UPPER</a:t>
            </a:r>
            <a:r>
              <a:rPr lang="en-CA" sz="2400" b="1" dirty="0"/>
              <a:t>_CASE </a:t>
            </a:r>
            <a:r>
              <a:rPr lang="en-CA" sz="2400" dirty="0"/>
              <a:t>for </a:t>
            </a:r>
            <a:r>
              <a:rPr lang="en-CA" sz="2400"/>
              <a:t>constants (i.e. whose </a:t>
            </a:r>
            <a:r>
              <a:rPr lang="en-CA" sz="2400" dirty="0"/>
              <a:t>values </a:t>
            </a:r>
            <a:r>
              <a:rPr lang="en-CA" sz="2400"/>
              <a:t>will never change</a:t>
            </a:r>
            <a:r>
              <a:rPr lang="en-CA" sz="2400" dirty="0"/>
              <a:t>)</a:t>
            </a:r>
          </a:p>
          <a:p>
            <a:pPr lvl="1"/>
            <a:r>
              <a:rPr lang="en-CA" sz="2400" b="1" dirty="0"/>
              <a:t>PI = 3.14, GRAVITY_M_SEC_SQ </a:t>
            </a:r>
            <a:r>
              <a:rPr lang="en-CA" sz="2400" b="1"/>
              <a:t>= 9.8, LEAGUE_NAME = “Fifa”</a:t>
            </a:r>
            <a:endParaRPr lang="en-CA" sz="2400" b="1" dirty="0"/>
          </a:p>
          <a:p>
            <a:pPr lvl="1"/>
            <a:endParaRPr lang="en-CA" sz="2400" dirty="0"/>
          </a:p>
          <a:p>
            <a:r>
              <a:rPr lang="en-CA" sz="2400"/>
              <a:t>Use UpperCamelCase only for </a:t>
            </a:r>
            <a:r>
              <a:rPr lang="en-CA" sz="2400" dirty="0"/>
              <a:t>classes (</a:t>
            </a:r>
            <a:r>
              <a:rPr lang="en-CA" sz="2400"/>
              <a:t>covered much later)</a:t>
            </a:r>
            <a:endParaRPr lang="en-CA" sz="2400" dirty="0"/>
          </a:p>
          <a:p>
            <a:pPr lvl="1"/>
            <a:r>
              <a:rPr lang="en-CA" sz="2400" b="1" dirty="0" err="1"/>
              <a:t>BankAccount</a:t>
            </a:r>
            <a:r>
              <a:rPr lang="en-CA" sz="2400" b="1" dirty="0"/>
              <a:t>, </a:t>
            </a:r>
            <a:r>
              <a:rPr lang="en-CA" sz="2400" b="1" dirty="0" err="1"/>
              <a:t>CoinFlip</a:t>
            </a:r>
            <a:r>
              <a:rPr lang="en-CA" sz="2400" b="1" dirty="0"/>
              <a:t>, Animal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D2B6C-DD1C-4F16-A475-9816F7B2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FA9E9-24C0-4228-A8FA-8661AA15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702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9C41-4A48-47D2-8FF0-D7CB379B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Built-in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CD82C-5553-4D5F-8711-D93A16AC6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Python can read input </a:t>
            </a:r>
            <a:r>
              <a:rPr lang="en-CA" dirty="0"/>
              <a:t>from </a:t>
            </a:r>
            <a:r>
              <a:rPr lang="en-CA"/>
              <a:t>the keyboard </a:t>
            </a:r>
            <a:r>
              <a:rPr lang="en-CA" dirty="0"/>
              <a:t>using the </a:t>
            </a:r>
            <a:r>
              <a:rPr lang="en-CA"/>
              <a:t>built-in </a:t>
            </a:r>
            <a:r>
              <a:rPr lang="en-CA" b="1"/>
              <a:t>input() </a:t>
            </a:r>
            <a:r>
              <a:rPr lang="en-CA"/>
              <a:t>instruction</a:t>
            </a:r>
            <a:endParaRPr lang="en-CA" dirty="0"/>
          </a:p>
          <a:p>
            <a:r>
              <a:rPr lang="en-CA"/>
              <a:t>Python can print to the console using the built-in </a:t>
            </a:r>
            <a:r>
              <a:rPr lang="en-CA" b="1"/>
              <a:t>print()</a:t>
            </a:r>
            <a:r>
              <a:rPr lang="en-CA"/>
              <a:t> instruction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/>
              <a:t>After running this program, the console </a:t>
            </a:r>
            <a:r>
              <a:rPr lang="en-CA" dirty="0"/>
              <a:t>would look </a:t>
            </a:r>
            <a:r>
              <a:rPr lang="en-CA"/>
              <a:t>like this: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7F2C3192-EF07-419C-85CB-34C4E40F9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64" y="2650358"/>
            <a:ext cx="10333007" cy="1325563"/>
          </a:xfrm>
          <a:prstGeom prst="rect">
            <a:avLst/>
          </a:prstGeom>
        </p:spPr>
      </p:pic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48135131-3B28-4A80-8BD1-F3553F85F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558122"/>
            <a:ext cx="6337032" cy="162631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8A629-D12F-4CC7-B534-450F784F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1820B-11A6-451F-B796-4F705D5C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3423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9C41-4A48-47D2-8FF0-D7CB379B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Built-in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CD82C-5553-4D5F-8711-D93A16AC6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1000313" cy="4023360"/>
          </a:xfrm>
        </p:spPr>
        <p:txBody>
          <a:bodyPr/>
          <a:lstStyle/>
          <a:p>
            <a:r>
              <a:rPr lang="en-CA"/>
              <a:t>Reduce code:</a:t>
            </a:r>
          </a:p>
          <a:p>
            <a:r>
              <a:rPr lang="en-CA"/>
              <a:t>The </a:t>
            </a:r>
            <a:r>
              <a:rPr lang="en-CA" b="1"/>
              <a:t>input()</a:t>
            </a:r>
            <a:r>
              <a:rPr lang="en-CA"/>
              <a:t> instruction can also print a prompt before reading keyboard input:   (note: \</a:t>
            </a:r>
            <a:r>
              <a:rPr lang="en-CA" b="1"/>
              <a:t>n</a:t>
            </a:r>
            <a:r>
              <a:rPr lang="en-CA"/>
              <a:t> means newline)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Console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11" name="Picture 10" descr="A close up of a screen&#10;&#10;Description automatically generated">
            <a:extLst>
              <a:ext uri="{FF2B5EF4-FFF2-40B4-BE49-F238E27FC236}">
                <a16:creationId xmlns:a16="http://schemas.microsoft.com/office/drawing/2014/main" id="{0E8D54C7-A5E2-4135-A480-3FC718116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-1223" r="4292" b="8558"/>
          <a:stretch/>
        </p:blipFill>
        <p:spPr>
          <a:xfrm>
            <a:off x="1163145" y="4502908"/>
            <a:ext cx="4922196" cy="1474560"/>
          </a:xfrm>
          <a:prstGeom prst="rect">
            <a:avLst/>
          </a:prstGeom>
        </p:spPr>
      </p:pic>
      <p:pic>
        <p:nvPicPr>
          <p:cNvPr id="15" name="Picture 14" descr="A close up of a screen&#10;&#10;Description automatically generated">
            <a:extLst>
              <a:ext uri="{FF2B5EF4-FFF2-40B4-BE49-F238E27FC236}">
                <a16:creationId xmlns:a16="http://schemas.microsoft.com/office/drawing/2014/main" id="{6536FA78-2FC0-4E31-A79C-062BDF8C4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40" y="2726878"/>
            <a:ext cx="9937719" cy="140424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52D25-031D-470C-ADCF-A36A7CB7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E4C8F-36F7-4BDF-9368-9A1DC15A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18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9C41-4A48-47D2-8FF0-D7CB379B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Built-in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CD82C-5553-4D5F-8711-D93A16AC6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18407"/>
            <a:ext cx="10058400" cy="4250687"/>
          </a:xfrm>
        </p:spPr>
        <p:txBody>
          <a:bodyPr/>
          <a:lstStyle/>
          <a:p>
            <a:r>
              <a:rPr lang="en-CA" dirty="0"/>
              <a:t>Output to </a:t>
            </a:r>
            <a:r>
              <a:rPr lang="en-CA"/>
              <a:t>the console (i.e. the screen</a:t>
            </a:r>
            <a:r>
              <a:rPr lang="en-CA" dirty="0"/>
              <a:t>) using the built-in function </a:t>
            </a:r>
            <a:r>
              <a:rPr lang="en-CA"/>
              <a:t>print() terminates the print with a newline character (i.e. acts like the user pressed Enter on the keyboard).</a:t>
            </a:r>
          </a:p>
          <a:p>
            <a:r>
              <a:rPr lang="en-CA"/>
              <a:t>BUT: you can change it so the end is not a newline, but is something different:</a:t>
            </a:r>
            <a:endParaRPr lang="en-CA" dirty="0"/>
          </a:p>
          <a:p>
            <a:endParaRPr lang="en-CA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60E2ED4-E73B-4422-A857-D2B12B687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351" y="2714625"/>
            <a:ext cx="2499621" cy="145216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AD3F749-AC4E-496C-B0DD-E91512E19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17" y="4176907"/>
            <a:ext cx="10476947" cy="11848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6BCFDC-40F7-4767-BC30-82810503B2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3" r="16028"/>
          <a:stretch/>
        </p:blipFill>
        <p:spPr>
          <a:xfrm>
            <a:off x="1163717" y="5490256"/>
            <a:ext cx="4986430" cy="57417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BA237-F9C0-4BF6-9215-51ECA2107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C51B2-0A85-453E-AD2D-968D4851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13</a:t>
            </a:fld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FC5956-32AE-4657-BDAF-BB7B358AA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717" y="2714625"/>
            <a:ext cx="54768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46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9C41-4A48-47D2-8FF0-D7CB379B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Built-in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CD82C-5553-4D5F-8711-D93A16AC6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2940"/>
            <a:ext cx="10586988" cy="4236952"/>
          </a:xfrm>
        </p:spPr>
        <p:txBody>
          <a:bodyPr/>
          <a:lstStyle/>
          <a:p>
            <a:r>
              <a:rPr lang="en-CA" dirty="0"/>
              <a:t>Everything in python is an object, including variables like integers and strings. More will be discussed later on objects.</a:t>
            </a:r>
          </a:p>
          <a:p>
            <a:r>
              <a:rPr lang="en-CA" dirty="0"/>
              <a:t>The built-in function </a:t>
            </a:r>
            <a:r>
              <a:rPr lang="en-CA" b="1" dirty="0"/>
              <a:t>type()</a:t>
            </a:r>
            <a:r>
              <a:rPr lang="en-CA" dirty="0"/>
              <a:t> will return the data type of an object</a:t>
            </a:r>
          </a:p>
          <a:p>
            <a:endParaRPr lang="en-CA" dirty="0"/>
          </a:p>
          <a:p>
            <a:endParaRPr lang="en-CA" sz="3800" dirty="0"/>
          </a:p>
          <a:p>
            <a:r>
              <a:rPr lang="en-CA" dirty="0"/>
              <a:t>The built-in function </a:t>
            </a:r>
            <a:r>
              <a:rPr lang="en-CA" b="1" dirty="0"/>
              <a:t>id()</a:t>
            </a:r>
            <a:r>
              <a:rPr lang="en-CA" dirty="0"/>
              <a:t> will return the id of an object, an integer that uniquely identifies the object in </a:t>
            </a:r>
            <a:r>
              <a:rPr lang="en-CA"/>
              <a:t>a program. More may be discussed much later on this.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84E78E-A9CB-4939-976C-A5EF3DC4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75" y="3124704"/>
            <a:ext cx="2523307" cy="8967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470CAB-C5F3-4EAD-B6B5-F00D20584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019" y="3124704"/>
            <a:ext cx="3000150" cy="4762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E96BC1-F1F5-4618-89D1-9EC63F172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75" y="4934671"/>
            <a:ext cx="2606514" cy="8481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67F62D-CE3C-4C44-8722-1FA18472C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019" y="4934671"/>
            <a:ext cx="2698551" cy="4762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5DB91-B5C7-44A4-895C-1B398E45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7E46F-E367-47C4-881E-6C119090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331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52EF-9228-407E-9DD0-2CD55E81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161841"/>
            <a:ext cx="10058400" cy="733948"/>
          </a:xfrm>
        </p:spPr>
        <p:txBody>
          <a:bodyPr/>
          <a:lstStyle/>
          <a:p>
            <a:r>
              <a:rPr lang="en-CA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D524-159C-464B-9D32-0F968B15E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895790"/>
            <a:ext cx="10816046" cy="5699564"/>
          </a:xfrm>
        </p:spPr>
        <p:txBody>
          <a:bodyPr>
            <a:normAutofit fontScale="92500" lnSpcReduction="20000"/>
          </a:bodyPr>
          <a:lstStyle/>
          <a:p>
            <a:r>
              <a:rPr lang="en-CA" sz="1400" dirty="0"/>
              <a:t>An expression is a combination of items that evaluates to a new value</a:t>
            </a:r>
          </a:p>
          <a:p>
            <a:r>
              <a:rPr lang="en-CA" sz="1400" dirty="0"/>
              <a:t>variable – stored value, can have different values at different points in time</a:t>
            </a:r>
          </a:p>
          <a:p>
            <a:r>
              <a:rPr lang="en-CA" sz="1400" dirty="0"/>
              <a:t>literal – specific value such as 2</a:t>
            </a:r>
          </a:p>
          <a:p>
            <a:r>
              <a:rPr lang="en-CA" sz="1400" dirty="0"/>
              <a:t>operator – symbol that performs a built in calculation</a:t>
            </a:r>
          </a:p>
          <a:p>
            <a:pPr marL="0" indent="0">
              <a:buNone/>
            </a:pPr>
            <a:r>
              <a:rPr lang="en-CA" sz="1400" b="1"/>
              <a:t>Arithmetic </a:t>
            </a:r>
            <a:r>
              <a:rPr lang="en-CA" sz="1400" b="1" dirty="0"/>
              <a:t>Operators </a:t>
            </a:r>
            <a:r>
              <a:rPr lang="en-CA" sz="1400" b="1"/>
              <a:t>in Python:</a:t>
            </a:r>
            <a:endParaRPr lang="en-CA" sz="1400" b="1" dirty="0"/>
          </a:p>
          <a:p>
            <a:pPr marL="0" indent="0">
              <a:buNone/>
            </a:pPr>
            <a:r>
              <a:rPr lang="en-CA" sz="4000" dirty="0"/>
              <a:t>+</a:t>
            </a:r>
            <a:r>
              <a:rPr lang="en-CA" sz="1400" dirty="0"/>
              <a:t>	Addition (x + y)</a:t>
            </a:r>
          </a:p>
          <a:p>
            <a:pPr marL="0" indent="0">
              <a:buNone/>
            </a:pPr>
            <a:r>
              <a:rPr lang="en-CA" sz="4000" dirty="0"/>
              <a:t>-</a:t>
            </a:r>
            <a:r>
              <a:rPr lang="en-CA" sz="1400" dirty="0"/>
              <a:t> 	Subtraction (x – y)</a:t>
            </a:r>
          </a:p>
          <a:p>
            <a:pPr marL="0" indent="0">
              <a:buNone/>
            </a:pPr>
            <a:r>
              <a:rPr lang="en-CA" sz="4000" dirty="0"/>
              <a:t>*</a:t>
            </a:r>
            <a:r>
              <a:rPr lang="en-CA" sz="1400" dirty="0"/>
              <a:t>	Multiplication (x * y)</a:t>
            </a:r>
          </a:p>
          <a:p>
            <a:pPr marL="0" indent="0">
              <a:buNone/>
            </a:pPr>
            <a:r>
              <a:rPr lang="en-CA" sz="4000" dirty="0"/>
              <a:t>/</a:t>
            </a:r>
            <a:r>
              <a:rPr lang="en-CA" sz="1400" dirty="0"/>
              <a:t>	Division (x / y)</a:t>
            </a:r>
          </a:p>
          <a:p>
            <a:pPr marL="0" indent="0">
              <a:buNone/>
            </a:pPr>
            <a:r>
              <a:rPr lang="en-CA" sz="4000" dirty="0"/>
              <a:t>//</a:t>
            </a:r>
            <a:r>
              <a:rPr lang="en-CA" sz="1400" dirty="0"/>
              <a:t> 	Integer Division (result will be a whole number; any decimal portion is thrown away, </a:t>
            </a:r>
            <a:r>
              <a:rPr lang="en-CA" sz="1400" u="sng" dirty="0"/>
              <a:t>not rounded</a:t>
            </a:r>
            <a:r>
              <a:rPr lang="en-CA" sz="1400" dirty="0"/>
              <a:t>)</a:t>
            </a:r>
          </a:p>
          <a:p>
            <a:pPr marL="0" indent="0">
              <a:buNone/>
            </a:pPr>
            <a:r>
              <a:rPr lang="en-CA" sz="4000" dirty="0"/>
              <a:t>**</a:t>
            </a:r>
            <a:r>
              <a:rPr lang="en-CA" sz="1400" dirty="0"/>
              <a:t>	Exponent (x to the power of y)</a:t>
            </a:r>
          </a:p>
          <a:p>
            <a:pPr marL="0" indent="0">
              <a:buNone/>
            </a:pPr>
            <a:r>
              <a:rPr lang="en-CA" sz="4300"/>
              <a:t>%</a:t>
            </a:r>
            <a:r>
              <a:rPr lang="en-CA" sz="1400"/>
              <a:t>	Modulus (remainder after dividing)</a:t>
            </a:r>
            <a:endParaRPr lang="en-CA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DA58D-98E5-4692-8C36-E9553E19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F3B6D-E8FF-4765-8208-74A71687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627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52EF-9228-407E-9DD0-2CD55E81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D524-159C-464B-9D32-0F968B15E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2941"/>
            <a:ext cx="10256520" cy="4692412"/>
          </a:xfrm>
        </p:spPr>
        <p:txBody>
          <a:bodyPr>
            <a:normAutofit/>
          </a:bodyPr>
          <a:lstStyle/>
          <a:p>
            <a:r>
              <a:rPr lang="en-CA" dirty="0"/>
              <a:t>Some examples</a:t>
            </a:r>
          </a:p>
          <a:p>
            <a:endParaRPr lang="en-CA" dirty="0"/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5AE266C1-CFDA-42A3-BAA3-12D9A1B11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75413"/>
            <a:ext cx="6593732" cy="374238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B76A1-F502-4076-A8FF-99C0EE34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F6DF2-180C-47DC-92B5-4A3CC493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4405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52EF-9228-407E-9DD0-2CD55E81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D524-159C-464B-9D32-0F968B15E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256520" cy="4857993"/>
          </a:xfrm>
        </p:spPr>
        <p:txBody>
          <a:bodyPr>
            <a:normAutofit/>
          </a:bodyPr>
          <a:lstStyle/>
          <a:p>
            <a:r>
              <a:rPr lang="en-CA" dirty="0"/>
              <a:t>Some more examples</a:t>
            </a:r>
          </a:p>
          <a:p>
            <a:endParaRPr lang="en-CA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86BDF9C-9E89-44D1-B2C9-C26D42D55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79785"/>
            <a:ext cx="8427164" cy="365943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EA485-3FE1-43E4-BB32-9557229D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64A94-4F2A-495F-AC3D-7A7940A5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3234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144C-3CA3-4B79-9FDA-39080108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Categories </a:t>
            </a:r>
            <a:r>
              <a:rPr lang="en-CA" dirty="0"/>
              <a:t>of Errors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68AD6-A1DA-4309-BC81-E12953C93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393410" cy="4023360"/>
          </a:xfrm>
        </p:spPr>
        <p:txBody>
          <a:bodyPr/>
          <a:lstStyle/>
          <a:p>
            <a:r>
              <a:rPr lang="en-CA" dirty="0"/>
              <a:t>Syntax – The rules of the programming language</a:t>
            </a:r>
          </a:p>
          <a:p>
            <a:r>
              <a:rPr lang="en-CA" dirty="0"/>
              <a:t>Syntax Error – A violation of the programming language rules. Usually caught by the interpreter before any lines of the program are run.</a:t>
            </a:r>
          </a:p>
          <a:p>
            <a:r>
              <a:rPr lang="en-CA" dirty="0"/>
              <a:t>Run your program frequently to catch these errors, </a:t>
            </a:r>
            <a:r>
              <a:rPr lang="en-CA"/>
              <a:t>especially while </a:t>
            </a:r>
            <a:r>
              <a:rPr lang="en-CA" dirty="0"/>
              <a:t>you are new to programming</a:t>
            </a:r>
          </a:p>
          <a:p>
            <a:r>
              <a:rPr lang="en-CA" dirty="0"/>
              <a:t>Very common error for new programmers is a typo. Make sure everything is spelled correctly and names </a:t>
            </a:r>
            <a:r>
              <a:rPr lang="en-CA"/>
              <a:t>match (Python is case sensitive… </a:t>
            </a:r>
            <a:r>
              <a:rPr lang="en-CA" b="1"/>
              <a:t>school_name </a:t>
            </a:r>
            <a:r>
              <a:rPr lang="en-CA"/>
              <a:t>is a different variable than </a:t>
            </a:r>
            <a:r>
              <a:rPr lang="en-CA" b="1"/>
              <a:t>School_Name</a:t>
            </a:r>
            <a:r>
              <a:rPr lang="en-CA"/>
              <a:t>, etc…)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E7E84-0B03-41E2-B978-4264C077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9C2B4-E2EA-4E0E-9164-7E46611D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1117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144C-3CA3-4B79-9FDA-39080108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Categories </a:t>
            </a:r>
            <a:r>
              <a:rPr lang="en-CA" dirty="0"/>
              <a:t>of Errors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68AD6-A1DA-4309-BC81-E12953C93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5870"/>
            <a:ext cx="10256520" cy="4627006"/>
          </a:xfrm>
        </p:spPr>
        <p:txBody>
          <a:bodyPr>
            <a:normAutofit/>
          </a:bodyPr>
          <a:lstStyle/>
          <a:p>
            <a:r>
              <a:rPr lang="en-CA"/>
              <a:t>Runtime Error – </a:t>
            </a:r>
            <a:r>
              <a:rPr lang="en-CA" dirty="0"/>
              <a:t>When the program is run by </a:t>
            </a:r>
            <a:r>
              <a:rPr lang="en-CA"/>
              <a:t>the interpreter and then crashes</a:t>
            </a:r>
            <a:endParaRPr lang="en-CA" dirty="0"/>
          </a:p>
          <a:p>
            <a:r>
              <a:rPr lang="en-CA" dirty="0"/>
              <a:t>Runtime Error – Correct syntax but the program attempts to do something that is impossible such </a:t>
            </a:r>
            <a:r>
              <a:rPr lang="en-CA"/>
              <a:t>as dividing by </a:t>
            </a:r>
            <a:r>
              <a:rPr lang="en-CA" dirty="0"/>
              <a:t>zero or trying to multiply strings. </a:t>
            </a:r>
          </a:p>
          <a:p>
            <a:r>
              <a:rPr lang="en-CA" dirty="0"/>
              <a:t>The </a:t>
            </a:r>
            <a:r>
              <a:rPr lang="en-CA"/>
              <a:t>program immediately </a:t>
            </a:r>
            <a:r>
              <a:rPr lang="en-CA" dirty="0"/>
              <a:t>stops and </a:t>
            </a:r>
            <a:r>
              <a:rPr lang="en-CA"/>
              <a:t>reports an </a:t>
            </a:r>
            <a:r>
              <a:rPr lang="en-CA" dirty="0"/>
              <a:t>error at the line of code being run so it is often called a crash</a:t>
            </a:r>
            <a:r>
              <a:rPr lang="en-CA"/>
              <a:t>. </a:t>
            </a:r>
          </a:p>
          <a:p>
            <a:r>
              <a:rPr lang="en-CA"/>
              <a:t>Common </a:t>
            </a:r>
            <a:r>
              <a:rPr lang="en-CA" dirty="0"/>
              <a:t>Runtime </a:t>
            </a:r>
            <a:r>
              <a:rPr lang="en-CA"/>
              <a:t>Error Types in Python: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 err="1"/>
              <a:t>SyntaxError</a:t>
            </a:r>
            <a:r>
              <a:rPr lang="en-CA" dirty="0"/>
              <a:t> – Code that cannot be understood (but was not caught at </a:t>
            </a:r>
            <a:r>
              <a:rPr lang="en-CA" dirty="0" err="1"/>
              <a:t>startup</a:t>
            </a:r>
            <a:r>
              <a:rPr lang="en-CA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err="1"/>
              <a:t>IndentationError</a:t>
            </a:r>
            <a:r>
              <a:rPr lang="en-CA" dirty="0"/>
              <a:t> – Lines of the program are not indented correctly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err="1"/>
              <a:t>ValueError</a:t>
            </a:r>
            <a:r>
              <a:rPr lang="en-CA" dirty="0"/>
              <a:t> – Invalid value is used (i.e., passing a string value to int())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err="1"/>
              <a:t>NameError</a:t>
            </a:r>
            <a:r>
              <a:rPr lang="en-CA" dirty="0"/>
              <a:t> – Program tries to use a variable that does not exist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err="1"/>
              <a:t>TypeError</a:t>
            </a:r>
            <a:r>
              <a:rPr lang="en-CA" dirty="0"/>
              <a:t> – An operation uses incorrect types (i.e., adding an integer to a string)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DE6F9-9294-4110-945D-9F70B74C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F0365-38D6-4329-8444-BAB6D5DA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64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EA5CEE-16F7-404D-9AB7-32E1500A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Outcomes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Lesson 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1E4178-D67F-4C3A-BA11-D65D2FC7A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200" dirty="0"/>
              <a:t>Python Setup</a:t>
            </a:r>
          </a:p>
          <a:p>
            <a:r>
              <a:rPr lang="en-CA" sz="2200" dirty="0"/>
              <a:t>Variables</a:t>
            </a:r>
          </a:p>
          <a:p>
            <a:r>
              <a:rPr lang="en-CA" sz="2200" dirty="0"/>
              <a:t>Naming Conventions</a:t>
            </a:r>
          </a:p>
          <a:p>
            <a:r>
              <a:rPr lang="en-CA" sz="2200" dirty="0"/>
              <a:t>Built-in functions</a:t>
            </a:r>
          </a:p>
          <a:p>
            <a:r>
              <a:rPr lang="en-CA" sz="2200" dirty="0"/>
              <a:t>Expressions</a:t>
            </a:r>
          </a:p>
          <a:p>
            <a:r>
              <a:rPr lang="en-CA" sz="2200" dirty="0"/>
              <a:t>Types of Errors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9568B4-2E19-431B-BB3A-9C333D89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349F84-BB1B-4604-95B6-602158B0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644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144C-3CA3-4B79-9FDA-39080108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Categories </a:t>
            </a:r>
            <a:r>
              <a:rPr lang="en-CA" dirty="0"/>
              <a:t>of Errors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68AD6-A1DA-4309-BC81-E12953C93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14150"/>
            <a:ext cx="10943670" cy="4478725"/>
          </a:xfrm>
        </p:spPr>
        <p:txBody>
          <a:bodyPr>
            <a:normAutofit/>
          </a:bodyPr>
          <a:lstStyle/>
          <a:p>
            <a:r>
              <a:rPr lang="en-CA" dirty="0"/>
              <a:t>Semantic – The intended purpose of </a:t>
            </a:r>
            <a:r>
              <a:rPr lang="en-CA"/>
              <a:t>your program is not being met</a:t>
            </a:r>
            <a:endParaRPr lang="en-CA" dirty="0"/>
          </a:p>
          <a:p>
            <a:r>
              <a:rPr lang="en-CA" dirty="0"/>
              <a:t>Semantic Error – Your program runs but does not do what you intended it to do. Also known as a </a:t>
            </a:r>
            <a:r>
              <a:rPr lang="en-CA"/>
              <a:t>Logic Error or “bug”.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Examples:</a:t>
            </a:r>
          </a:p>
          <a:p>
            <a:r>
              <a:rPr lang="en-CA" dirty="0"/>
              <a:t>Your program is supposed to add x and y and print the result, but always prints the value of x</a:t>
            </a:r>
          </a:p>
          <a:p>
            <a:r>
              <a:rPr lang="en-CA" dirty="0"/>
              <a:t>Your program is supposed to load in data from a file, but the variable holding that data is always empty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76FA2-F3B6-4B82-9188-795ABB06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8F31D-4AA9-47C8-B801-59AF3270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284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3868-BBAC-488F-B056-B26F762B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Best Practices/Advice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110A-ACE7-4944-AD8E-4AE870071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2368"/>
            <a:ext cx="10256520" cy="4273333"/>
          </a:xfrm>
        </p:spPr>
        <p:txBody>
          <a:bodyPr>
            <a:normAutofit/>
          </a:bodyPr>
          <a:lstStyle/>
          <a:p>
            <a:r>
              <a:rPr lang="en-CA" dirty="0"/>
              <a:t>Make your code readable to others:</a:t>
            </a:r>
          </a:p>
          <a:p>
            <a:pPr lvl="1"/>
            <a:r>
              <a:rPr lang="en-CA" dirty="0"/>
              <a:t>Use comments to describe why you’ve done something</a:t>
            </a:r>
          </a:p>
          <a:p>
            <a:pPr lvl="1"/>
            <a:r>
              <a:rPr lang="en-CA" dirty="0"/>
              <a:t>Use </a:t>
            </a:r>
            <a:r>
              <a:rPr lang="en-CA"/>
              <a:t>whitespace (e.g., </a:t>
            </a:r>
            <a:r>
              <a:rPr lang="en-CA" dirty="0"/>
              <a:t>blank lines) </a:t>
            </a:r>
            <a:r>
              <a:rPr lang="en-CA"/>
              <a:t>to group related bunches of code</a:t>
            </a:r>
          </a:p>
          <a:p>
            <a:pPr lvl="1"/>
            <a:r>
              <a:rPr lang="en-CA"/>
              <a:t>Put units on variable names (e.g. </a:t>
            </a:r>
            <a:r>
              <a:rPr lang="en-CA" b="1"/>
              <a:t>weight_kg</a:t>
            </a:r>
            <a:r>
              <a:rPr lang="en-CA"/>
              <a:t> instead of </a:t>
            </a:r>
            <a:r>
              <a:rPr lang="en-CA" b="1"/>
              <a:t>weight</a:t>
            </a:r>
            <a:r>
              <a:rPr lang="en-CA"/>
              <a:t>)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Don’t be afraid to ask for clarification… but do try to </a:t>
            </a:r>
            <a:r>
              <a:rPr lang="en-CA"/>
              <a:t>understand things yourself, first</a:t>
            </a:r>
            <a:endParaRPr lang="en-CA" dirty="0"/>
          </a:p>
          <a:p>
            <a:r>
              <a:rPr lang="en-CA" dirty="0"/>
              <a:t>Don’t be afraid to experiment with your code</a:t>
            </a:r>
          </a:p>
          <a:p>
            <a:pPr lvl="1"/>
            <a:r>
              <a:rPr lang="en-CA" dirty="0"/>
              <a:t>You can’t cause any serious harm (generally)</a:t>
            </a:r>
          </a:p>
          <a:p>
            <a:pPr lvl="1"/>
            <a:r>
              <a:rPr lang="en-CA" dirty="0"/>
              <a:t>You can always recover</a:t>
            </a:r>
          </a:p>
          <a:p>
            <a:pPr lvl="1"/>
            <a:r>
              <a:rPr lang="en-CA"/>
              <a:t>Worst case: </a:t>
            </a:r>
            <a:r>
              <a:rPr lang="en-CA" dirty="0"/>
              <a:t>you start writing your program over again (for simple programs)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56642-E271-483E-B068-534C7A35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0ABEF-B413-4206-85D5-AF49290E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706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3A7F-21B9-FF5B-3B4C-764ABAD4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Coming Up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5F560-66DE-33D1-98E9-F9FFB21F0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530975" cy="4023360"/>
          </a:xfrm>
        </p:spPr>
        <p:txBody>
          <a:bodyPr/>
          <a:lstStyle/>
          <a:p>
            <a:r>
              <a:rPr lang="en-US"/>
              <a:t>Next week we have a quiz based on this lesson, at the </a:t>
            </a:r>
            <a:r>
              <a:rPr lang="en-US" i="1"/>
              <a:t>end</a:t>
            </a:r>
            <a:r>
              <a:rPr lang="en-US"/>
              <a:t> of that lesson (Activities </a:t>
            </a:r>
            <a:r>
              <a:rPr lang="en-US">
                <a:sym typeface="Wingdings" panose="05000000000000000000" pitchFamily="2" charset="2"/>
              </a:rPr>
              <a:t> Quizzes  Quiz 1)</a:t>
            </a:r>
            <a:endParaRPr lang="en-US"/>
          </a:p>
          <a:p>
            <a:r>
              <a:rPr lang="en-US"/>
              <a:t>This week we have a lab based on this lesson; work with a </a:t>
            </a:r>
            <a:r>
              <a:rPr lang="en-US" u="sng"/>
              <a:t>partner</a:t>
            </a:r>
            <a:r>
              <a:rPr lang="en-US"/>
              <a:t>; submit it before next class to the Learning Hub (Activities </a:t>
            </a:r>
            <a:r>
              <a:rPr lang="en-US">
                <a:sym typeface="Wingdings" panose="05000000000000000000" pitchFamily="2" charset="2"/>
              </a:rPr>
              <a:t> Assignments  Lab 1)</a:t>
            </a:r>
            <a:endParaRPr lang="en-US"/>
          </a:p>
          <a:p>
            <a:r>
              <a:rPr lang="en-US"/>
              <a:t>Also already posted is a larger project, due in several weeks; look at this soon to get its overall idea</a:t>
            </a:r>
          </a:p>
          <a:p>
            <a:r>
              <a:rPr lang="en-US"/>
              <a:t>Do lesson 2’s pre-reading and pre-class exercises before next lesson (also, do lesson 1’s pre-reading since we didn’t have the opportunity yet)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A9FF3-A0F0-536F-C37F-BD45A046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CD209-50C3-762C-C36A-80B5A59A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014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4BDA-C411-4FDA-9835-806F32FC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52847-7363-4824-A5B1-884FC332F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511669" cy="4023360"/>
          </a:xfrm>
        </p:spPr>
        <p:txBody>
          <a:bodyPr/>
          <a:lstStyle/>
          <a:p>
            <a:endParaRPr lang="en-US"/>
          </a:p>
          <a:p>
            <a:r>
              <a:rPr lang="en-US"/>
              <a:t>Python 3 (3 or latest)</a:t>
            </a:r>
          </a:p>
          <a:p>
            <a:pPr lvl="1"/>
            <a:r>
              <a:rPr lang="en-US"/>
              <a:t>Download: </a:t>
            </a:r>
            <a:r>
              <a:rPr lang="en-US">
                <a:hlinkClick r:id="rId2"/>
              </a:rPr>
              <a:t>https://www.python.org/downloads/</a:t>
            </a:r>
            <a:endParaRPr lang="en-US"/>
          </a:p>
          <a:p>
            <a:r>
              <a:rPr lang="en-US"/>
              <a:t>GitHub Developer Pack</a:t>
            </a:r>
          </a:p>
          <a:p>
            <a:pPr lvl="1"/>
            <a:r>
              <a:rPr lang="en-US">
                <a:hlinkClick r:id="rId3"/>
              </a:rPr>
              <a:t>https://education.github.com/pack</a:t>
            </a:r>
            <a:r>
              <a:rPr lang="en-US"/>
              <a:t> </a:t>
            </a:r>
          </a:p>
          <a:p>
            <a:r>
              <a:rPr lang="en-US"/>
              <a:t>Pycharm </a:t>
            </a:r>
            <a:r>
              <a:rPr lang="en-US" dirty="0"/>
              <a:t>IDE </a:t>
            </a:r>
            <a:r>
              <a:rPr lang="en-US"/>
              <a:t>(2021 or latest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Free Student License</a:t>
            </a:r>
            <a:r>
              <a:rPr lang="en-US"/>
              <a:t>: </a:t>
            </a:r>
            <a:r>
              <a:rPr lang="en-US">
                <a:hlinkClick r:id="rId4"/>
              </a:rPr>
              <a:t>https://www.jetbrains.com/community/education/#students</a:t>
            </a:r>
            <a:endParaRPr lang="en-US"/>
          </a:p>
          <a:p>
            <a:pPr lvl="1"/>
            <a:r>
              <a:rPr lang="en-US"/>
              <a:t>https://www.jetbrains.com/pycharm/download/#section=windows </a:t>
            </a:r>
          </a:p>
          <a:p>
            <a:pPr lvl="1"/>
            <a:endParaRPr lang="en-US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60DC7-1BF2-4339-8321-1FD1DE5B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B0995-28CE-477F-B5B9-D37DFCF3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941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3FD0-DA56-4F10-9799-7CFB36E31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084" y="263527"/>
            <a:ext cx="10058400" cy="1450757"/>
          </a:xfrm>
        </p:spPr>
        <p:txBody>
          <a:bodyPr/>
          <a:lstStyle/>
          <a:p>
            <a:r>
              <a:rPr lang="en-CA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0CF50-8240-4431-A3B9-4B80D4DE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Comments are notes in </a:t>
            </a:r>
            <a:r>
              <a:rPr lang="en-CA"/>
              <a:t>the code, intended for </a:t>
            </a:r>
            <a:r>
              <a:rPr lang="en-CA" i="1"/>
              <a:t>people</a:t>
            </a:r>
            <a:r>
              <a:rPr lang="en-CA"/>
              <a:t> to read (</a:t>
            </a:r>
            <a:r>
              <a:rPr lang="en-CA" i="1"/>
              <a:t>not </a:t>
            </a:r>
            <a:r>
              <a:rPr lang="en-CA"/>
              <a:t>for the computer to read)</a:t>
            </a:r>
            <a:endParaRPr lang="en-CA" dirty="0"/>
          </a:p>
          <a:p>
            <a:r>
              <a:rPr lang="en-CA" dirty="0"/>
              <a:t>They are </a:t>
            </a:r>
            <a:r>
              <a:rPr lang="en-CA"/>
              <a:t>not interpreted or executed by the python interpreter, </a:t>
            </a:r>
            <a:r>
              <a:rPr lang="en-CA" dirty="0"/>
              <a:t>but are there to provide documentation in your code</a:t>
            </a:r>
          </a:p>
          <a:p>
            <a:r>
              <a:rPr lang="en-CA"/>
              <a:t>Comments </a:t>
            </a:r>
            <a:r>
              <a:rPr lang="en-CA" dirty="0"/>
              <a:t>start with </a:t>
            </a:r>
            <a:r>
              <a:rPr lang="en-CA"/>
              <a:t>a # and last until the end of that line</a:t>
            </a:r>
            <a:endParaRPr lang="en-CA" dirty="0"/>
          </a:p>
          <a:p>
            <a:r>
              <a:rPr lang="en-CA" b="1"/>
              <a:t>In this course, always include a comment at the top of every file with your name</a:t>
            </a:r>
            <a:endParaRPr lang="en-CA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1750C-631B-45B3-AA44-F628853A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D2E5F-8354-4B80-9D8D-6F16E571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4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92412E-0C97-53C6-A663-BC125FE62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4800"/>
            <a:ext cx="12192000" cy="158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EF82B-F9FE-4500-BB7F-E5516AB9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A5075-F9BD-4045-B543-716DAF41F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readable and be consistent in how you code Python.</a:t>
            </a:r>
          </a:p>
          <a:p>
            <a:r>
              <a:rPr lang="en-CA" dirty="0">
                <a:hlinkClick r:id="rId2"/>
              </a:rPr>
              <a:t>https://www.python.org/dev/peps</a:t>
            </a:r>
            <a:r>
              <a:rPr lang="en-CA">
                <a:hlinkClick r:id="rId2"/>
              </a:rPr>
              <a:t>/pep-0008</a:t>
            </a:r>
            <a:r>
              <a:rPr lang="en-CA"/>
              <a:t> </a:t>
            </a:r>
            <a:endParaRPr lang="en-CA" dirty="0"/>
          </a:p>
          <a:p>
            <a:r>
              <a:rPr lang="en-CA" dirty="0">
                <a:hlinkClick r:id="rId3"/>
              </a:rPr>
              <a:t>https://google.github.io/styleguide/pyguide</a:t>
            </a:r>
            <a:r>
              <a:rPr lang="en-CA">
                <a:hlinkClick r:id="rId3"/>
              </a:rPr>
              <a:t>.html</a:t>
            </a:r>
            <a:r>
              <a:rPr lang="en-CA"/>
              <a:t> </a:t>
            </a:r>
            <a:endParaRPr lang="en-CA" dirty="0"/>
          </a:p>
          <a:p>
            <a:endParaRPr lang="en-CA" dirty="0"/>
          </a:p>
          <a:p>
            <a:r>
              <a:rPr lang="en-CA" u="sng" dirty="0"/>
              <a:t>Consistency</a:t>
            </a:r>
            <a:r>
              <a:rPr lang="en-CA" dirty="0"/>
              <a:t> and </a:t>
            </a:r>
            <a:r>
              <a:rPr lang="en-CA" u="sng" dirty="0"/>
              <a:t>readability</a:t>
            </a:r>
            <a:r>
              <a:rPr lang="en-CA" dirty="0"/>
              <a:t> and </a:t>
            </a:r>
            <a:r>
              <a:rPr lang="en-CA" u="sng" dirty="0"/>
              <a:t>conventions</a:t>
            </a:r>
            <a:r>
              <a:rPr lang="en-CA" dirty="0"/>
              <a:t> </a:t>
            </a:r>
            <a:r>
              <a:rPr lang="en-CA"/>
              <a:t>are very, very important.</a:t>
            </a:r>
          </a:p>
          <a:p>
            <a:endParaRPr lang="en-CA"/>
          </a:p>
          <a:p>
            <a:r>
              <a:rPr lang="en-CA"/>
              <a:t>We will code according to the suggestions listed in the resources above.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4A8D2-F1DF-4573-97A6-242BC213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0BDAA-0A5A-4EEE-8336-EDC729B6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377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BFA9-2FC2-434A-8C44-4826E230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Variables – Values and Types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9B4CA-B034-4E9B-BA4D-374B7C6B4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822288" cy="402336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A variable is a name that represents a value (with a data type) stored in the computer’s memory</a:t>
            </a:r>
          </a:p>
          <a:p>
            <a:r>
              <a:rPr lang="en-CA" dirty="0"/>
              <a:t>Values have different types such as:</a:t>
            </a:r>
          </a:p>
          <a:p>
            <a:pPr lvl="1"/>
            <a:r>
              <a:rPr lang="en-CA" b="1"/>
              <a:t>String</a:t>
            </a:r>
            <a:r>
              <a:rPr lang="en-CA"/>
              <a:t>		anything  in "quotation marks" or 'quotation marks' </a:t>
            </a:r>
            <a:r>
              <a:rPr lang="en-CA" dirty="0"/>
              <a:t>such </a:t>
            </a:r>
            <a:r>
              <a:rPr lang="en-CA"/>
              <a:t>as "Hello World!" or 'this' or '5'</a:t>
            </a:r>
            <a:endParaRPr lang="en-CA" dirty="0"/>
          </a:p>
          <a:p>
            <a:pPr lvl="1"/>
            <a:r>
              <a:rPr lang="en-CA" b="1"/>
              <a:t>Integer</a:t>
            </a:r>
            <a:r>
              <a:rPr lang="en-CA"/>
              <a:t>	whole </a:t>
            </a:r>
            <a:r>
              <a:rPr lang="en-CA" dirty="0"/>
              <a:t>numbers such as 10</a:t>
            </a:r>
            <a:r>
              <a:rPr lang="en-CA"/>
              <a:t>, 567964, </a:t>
            </a:r>
            <a:r>
              <a:rPr lang="en-CA" dirty="0"/>
              <a:t>101, -66, 0</a:t>
            </a:r>
          </a:p>
          <a:p>
            <a:pPr lvl="1"/>
            <a:r>
              <a:rPr lang="en-CA" b="1"/>
              <a:t>Floating point</a:t>
            </a:r>
            <a:r>
              <a:rPr lang="en-CA"/>
              <a:t>	decimal </a:t>
            </a:r>
            <a:r>
              <a:rPr lang="en-CA" dirty="0"/>
              <a:t>numbers such as 11.65, -0.001</a:t>
            </a:r>
            <a:r>
              <a:rPr lang="en-CA"/>
              <a:t>, 1200.0, 0.0</a:t>
            </a:r>
            <a:endParaRPr lang="en-CA" dirty="0"/>
          </a:p>
          <a:p>
            <a:pPr lvl="1"/>
            <a:r>
              <a:rPr lang="en-CA" b="1"/>
              <a:t>Boolean</a:t>
            </a:r>
            <a:r>
              <a:rPr lang="en-CA"/>
              <a:t>	True </a:t>
            </a:r>
            <a:r>
              <a:rPr lang="en-CA" dirty="0"/>
              <a:t>or False</a:t>
            </a:r>
          </a:p>
          <a:p>
            <a:r>
              <a:rPr lang="en-CA" dirty="0"/>
              <a:t>An assignment statement can create </a:t>
            </a:r>
            <a:r>
              <a:rPr lang="en-CA"/>
              <a:t>new variables; the next instruction assigns the integer value </a:t>
            </a:r>
            <a:r>
              <a:rPr lang="en-CA" b="1"/>
              <a:t>5</a:t>
            </a:r>
            <a:r>
              <a:rPr lang="en-CA"/>
              <a:t> to a variable named </a:t>
            </a:r>
            <a:r>
              <a:rPr lang="en-CA" b="1"/>
              <a:t>x</a:t>
            </a:r>
            <a:endParaRPr lang="en-CA" b="1" dirty="0"/>
          </a:p>
          <a:p>
            <a:r>
              <a:rPr lang="en-CA"/>
              <a:t>x = 5</a:t>
            </a:r>
            <a:endParaRPr lang="en-CA" dirty="0"/>
          </a:p>
          <a:p>
            <a:r>
              <a:rPr lang="en-CA" dirty="0"/>
              <a:t>An assignment statement gives variables a value </a:t>
            </a:r>
            <a:r>
              <a:rPr lang="en-CA"/>
              <a:t>using a single = equals sign</a:t>
            </a:r>
            <a:endParaRPr lang="en-CA" dirty="0"/>
          </a:p>
          <a:p>
            <a:r>
              <a:rPr lang="en-CA" dirty="0" err="1"/>
              <a:t>school_name</a:t>
            </a:r>
            <a:r>
              <a:rPr lang="en-CA" dirty="0"/>
              <a:t> </a:t>
            </a:r>
            <a:r>
              <a:rPr lang="en-CA"/>
              <a:t>= "bcit" 		# use lowercase letters and the_underscore for compound names</a:t>
            </a:r>
          </a:p>
          <a:p>
            <a:r>
              <a:rPr lang="en-CA"/>
              <a:t>print(</a:t>
            </a:r>
            <a:r>
              <a:rPr lang="en-CA" b="1"/>
              <a:t>type</a:t>
            </a:r>
            <a:r>
              <a:rPr lang="en-CA"/>
              <a:t>(school_name))		# str	the </a:t>
            </a:r>
            <a:r>
              <a:rPr lang="en-CA" b="1"/>
              <a:t>type()</a:t>
            </a:r>
            <a:r>
              <a:rPr lang="en-CA"/>
              <a:t> instruction tells what type a variable is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0F119-48A3-4ACC-B37A-954205E1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F147D-C357-4F19-A88A-BD5ED45C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94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F8A7-4BEF-4B36-9A1E-D2549951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Variables </a:t>
            </a:r>
            <a:r>
              <a:rPr lang="en-CA"/>
              <a:t>- Examples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44860-7F42-4B7F-954A-C4A278EAC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735676" cy="4023360"/>
          </a:xfrm>
        </p:spPr>
        <p:txBody>
          <a:bodyPr>
            <a:normAutofit/>
          </a:bodyPr>
          <a:lstStyle/>
          <a:p>
            <a:r>
              <a:rPr lang="en-CA" dirty="0"/>
              <a:t>The type of the variables is based on the value stored in </a:t>
            </a:r>
            <a:r>
              <a:rPr lang="en-CA"/>
              <a:t>the variable</a:t>
            </a:r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r>
              <a:rPr lang="en-CA"/>
              <a:t>Note that in python, “double quotation marks” and ‘single quotation marks’ have the same meaning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65CB17-2FED-4533-B2FF-1E644B28E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77330"/>
            <a:ext cx="10243809" cy="274331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2F8DEB8-E52F-422A-A581-EECAF590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B46285-F55B-47D0-80D0-73F953B7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79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52FE-519D-4981-862E-F4965E11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Variables -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8DEB1-DC03-4649-8177-093D67175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type of the variable will change if the type of the value changes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 type of a variable can be changed </a:t>
            </a:r>
            <a:r>
              <a:rPr lang="en-CA"/>
              <a:t>using built-in type functions (note: use this rarely)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11" name="Picture 10" descr="A picture containing monitor, clock, orange, display&#10;&#10;Description automatically generated">
            <a:extLst>
              <a:ext uri="{FF2B5EF4-FFF2-40B4-BE49-F238E27FC236}">
                <a16:creationId xmlns:a16="http://schemas.microsoft.com/office/drawing/2014/main" id="{96F56CF8-AED9-4034-9E06-D92A02036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76" y="2375042"/>
            <a:ext cx="5221881" cy="105395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8B34B-4F1C-4AE0-A9AA-B2C9352F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63A7C-BC22-4AFD-86A0-9902C453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8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46F5C-1B52-4D17-92F7-EDE70A132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376" y="4131628"/>
            <a:ext cx="59245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2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2A4E-C861-44F9-B27D-AF14BC4A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63F0-E1BE-4ACA-B876-C0025C0A7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692816" cy="4023360"/>
          </a:xfrm>
        </p:spPr>
        <p:txBody>
          <a:bodyPr/>
          <a:lstStyle/>
          <a:p>
            <a:r>
              <a:rPr lang="en-CA" b="1"/>
              <a:t>IMPORTANT</a:t>
            </a:r>
            <a:r>
              <a:rPr lang="en-CA"/>
              <a:t>: Always choose </a:t>
            </a:r>
            <a:r>
              <a:rPr lang="en-CA" dirty="0"/>
              <a:t>meaningful names that document what the variable is used for</a:t>
            </a:r>
          </a:p>
          <a:p>
            <a:r>
              <a:rPr lang="en-CA" dirty="0">
                <a:hlinkClick r:id="rId2"/>
              </a:rPr>
              <a:t>https://en.wikipedia.org/wiki/Mars_Climate</a:t>
            </a:r>
            <a:r>
              <a:rPr lang="en-CA">
                <a:hlinkClick r:id="rId2"/>
              </a:rPr>
              <a:t>_Orbiter</a:t>
            </a:r>
            <a:r>
              <a:rPr lang="en-CA"/>
              <a:t> </a:t>
            </a:r>
            <a:endParaRPr lang="en-CA" dirty="0"/>
          </a:p>
          <a:p>
            <a:r>
              <a:rPr lang="en-CA"/>
              <a:t>Variable names can </a:t>
            </a:r>
            <a:r>
              <a:rPr lang="en-CA" dirty="0"/>
              <a:t>contain letters</a:t>
            </a:r>
            <a:r>
              <a:rPr lang="en-CA"/>
              <a:t>, digits, </a:t>
            </a:r>
            <a:r>
              <a:rPr lang="en-CA" dirty="0"/>
              <a:t>and the underscore </a:t>
            </a:r>
            <a:r>
              <a:rPr lang="en-CA"/>
              <a:t>character (but </a:t>
            </a:r>
            <a:r>
              <a:rPr lang="en-CA" dirty="0"/>
              <a:t>cannot start with </a:t>
            </a:r>
            <a:r>
              <a:rPr lang="en-CA"/>
              <a:t>a digit)</a:t>
            </a:r>
            <a:endParaRPr lang="en-CA" dirty="0"/>
          </a:p>
          <a:p>
            <a:r>
              <a:rPr lang="en-CA" dirty="0"/>
              <a:t>Cannot use reserved </a:t>
            </a:r>
            <a:r>
              <a:rPr lang="en-CA"/>
              <a:t>Python keywords; for example, these: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CC6C37C6-E7BF-483B-B3F5-DF499B086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697850"/>
            <a:ext cx="7158953" cy="25676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69E43-1143-49DB-ACC8-F1D79799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1516 Lesson 1: Variables, Expressions, Conventions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828A-E7D9-46BC-B37F-548121DD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9889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8254</TotalTime>
  <Words>1721</Words>
  <Application>Microsoft Office PowerPoint</Application>
  <PresentationFormat>Widescreen</PresentationFormat>
  <Paragraphs>196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Bookman Old Style</vt:lpstr>
      <vt:lpstr>Calibri</vt:lpstr>
      <vt:lpstr>Calibri Light</vt:lpstr>
      <vt:lpstr>Franklin Gothic Book</vt:lpstr>
      <vt:lpstr>Retrospect</vt:lpstr>
      <vt:lpstr>PowerPoint Presentation</vt:lpstr>
      <vt:lpstr>Learning Outcomes: Lesson 1</vt:lpstr>
      <vt:lpstr>Python Setup</vt:lpstr>
      <vt:lpstr>Comments</vt:lpstr>
      <vt:lpstr>Style</vt:lpstr>
      <vt:lpstr>Variables – Values and Types </vt:lpstr>
      <vt:lpstr>Variables - Examples</vt:lpstr>
      <vt:lpstr>Variables - Types</vt:lpstr>
      <vt:lpstr>Naming Conventions</vt:lpstr>
      <vt:lpstr>Naming Conventions</vt:lpstr>
      <vt:lpstr>Built-in Functions</vt:lpstr>
      <vt:lpstr>Built-in Functions</vt:lpstr>
      <vt:lpstr>Built-in Functions</vt:lpstr>
      <vt:lpstr>Built-in Functions</vt:lpstr>
      <vt:lpstr>Arithmetic Operators</vt:lpstr>
      <vt:lpstr>Arithmetic Operators</vt:lpstr>
      <vt:lpstr>Arithmetic Operators</vt:lpstr>
      <vt:lpstr>Categories of Errors </vt:lpstr>
      <vt:lpstr>Categories of Errors </vt:lpstr>
      <vt:lpstr>Categories of Errors </vt:lpstr>
      <vt:lpstr>Programming Best Practices/Advice</vt:lpstr>
      <vt:lpstr>Coming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1516 Programming Fundamentals with Python</dc:title>
  <dc:creator>Matt Linder</dc:creator>
  <cp:lastModifiedBy>jason harrison</cp:lastModifiedBy>
  <cp:revision>137</cp:revision>
  <dcterms:created xsi:type="dcterms:W3CDTF">2020-08-11T01:53:41Z</dcterms:created>
  <dcterms:modified xsi:type="dcterms:W3CDTF">2022-09-10T18:27:00Z</dcterms:modified>
</cp:coreProperties>
</file>