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7" r:id="rId2"/>
    <p:sldId id="306" r:id="rId3"/>
    <p:sldId id="284" r:id="rId4"/>
    <p:sldId id="309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07" r:id="rId18"/>
    <p:sldId id="298" r:id="rId19"/>
    <p:sldId id="313" r:id="rId20"/>
    <p:sldId id="315" r:id="rId21"/>
    <p:sldId id="300" r:id="rId22"/>
    <p:sldId id="301" r:id="rId23"/>
    <p:sldId id="302" r:id="rId24"/>
    <p:sldId id="303" r:id="rId25"/>
    <p:sldId id="304" r:id="rId26"/>
    <p:sldId id="308" r:id="rId27"/>
    <p:sldId id="310" r:id="rId28"/>
    <p:sldId id="311" r:id="rId29"/>
    <p:sldId id="312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B9A3C-9939-42BC-A246-DC1E711AC37B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DC4E6-512F-4AC5-B898-DF97AEAD5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6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3515-0F80-426D-BE4D-F63B0C098A04}" type="datetime1">
              <a:rPr lang="en-CA" smtClean="0"/>
              <a:t>2022-09-01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89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E04-8E34-44F7-9724-0778D1F32820}" type="datetime1">
              <a:rPr lang="en-CA" smtClean="0"/>
              <a:t>2022-09-01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51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DC7-F4BA-4491-B0DB-65EB6845FC2B}" type="datetime1">
              <a:rPr lang="en-CA" smtClean="0"/>
              <a:t>2022-09-01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80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5786-8F0C-4F83-BE02-A1981DD77CEE}" type="datetime1">
              <a:rPr lang="en-CA" smtClean="0"/>
              <a:t>2022-09-01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38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66F1-3C98-45F2-A4EB-8AB1218A17F5}" type="datetime1">
              <a:rPr lang="en-CA" smtClean="0"/>
              <a:t>2022-09-01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6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5D-C3B3-4811-A657-D8C8B989450C}" type="datetime1">
              <a:rPr lang="en-CA" smtClean="0"/>
              <a:t>2022-09-01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2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F91-DF83-44F6-A3C0-FC9547FCAE4E}" type="datetime1">
              <a:rPr lang="en-CA" smtClean="0"/>
              <a:t>2022-09-01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32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3FF8-C45C-4E59-981C-775946A2E548}" type="datetime1">
              <a:rPr lang="en-CA" smtClean="0"/>
              <a:t>2022-09-01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66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B15-64E6-4C5E-A237-746FC3C7B453}" type="datetime1">
              <a:rPr lang="en-CA" smtClean="0"/>
              <a:t>2022-09-01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13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F0B7-F893-49FC-9118-A4C88D63AE71}" type="datetime1">
              <a:rPr lang="en-CA" smtClean="0"/>
              <a:t>2022-09-01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4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3887-D94E-4D81-A130-6AED95CA7C75}" type="datetime1">
              <a:rPr lang="en-CA" smtClean="0"/>
              <a:t>2022-09-01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59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AF37-2F7F-43AB-9037-28AA399F260C}" type="datetime1">
              <a:rPr lang="en-CA" smtClean="0"/>
              <a:t>2022-09-01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7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2F1F-7D9F-544C-BF99-7568B65A4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1516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DB225-8320-044D-AD5C-5C2FE4F75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Programming Fundamentals with Python</a:t>
            </a:r>
          </a:p>
          <a:p>
            <a:r>
              <a:rPr lang="en-US" sz="2400"/>
              <a:t>Week 10: </a:t>
            </a:r>
            <a:r>
              <a:rPr lang="en-US" sz="2400" dirty="0"/>
              <a:t>Exceptions, Filesystem,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Multiple </a:t>
            </a:r>
            <a:r>
              <a:rPr lang="en-CA" dirty="0"/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451" y="1450429"/>
            <a:ext cx="8596668" cy="5088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 should expect a high chance of errors when dealing with user input</a:t>
            </a:r>
          </a:p>
          <a:p>
            <a:pPr marL="0" indent="0">
              <a:buNone/>
            </a:pP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= None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'q':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weight_pounds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int(input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weight (in pounds): "))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height_inches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int(input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height (in inches): "))</a:t>
            </a:r>
          </a:p>
          <a:p>
            <a:pPr marL="0" indent="0">
              <a:buNone/>
            </a:pP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(float(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weight_pounds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/ float(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height_inches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height_inches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* 703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print('BMI:',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print('(CDC: 18.6-24.9 normal)\n')  # Source www.cdc.gov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print('Could not calculate health info.\n')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print('Invalid height entered. Must be &gt; 0 inches.')</a:t>
            </a:r>
          </a:p>
          <a:p>
            <a:pPr marL="0" indent="0">
              <a:buNone/>
            </a:pP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input("Enter any key ('q' to quit</a:t>
            </a: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): ")</a:t>
            </a:r>
          </a:p>
          <a:p>
            <a:pPr marL="0" indent="0">
              <a:buNone/>
            </a:pPr>
            <a:r>
              <a:rPr lang="en-CA" sz="1200" b="1">
                <a:latin typeface="Courier New" panose="02070309020205020404" pitchFamily="49" charset="0"/>
                <a:cs typeface="Courier New" panose="02070309020205020404" pitchFamily="49" charset="0"/>
              </a:rPr>
              <a:t>QUESTION: What if someone enters negative sixty inches as their height???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714C-C71F-4798-8086-728F370A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5A8CA-B92B-4FCF-807A-22207828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57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Multiple </a:t>
            </a:r>
            <a:r>
              <a:rPr lang="en-CA" dirty="0"/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10676466" cy="4110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...</a:t>
            </a:r>
          </a:p>
          <a:p>
            <a:pPr marL="0" indent="0">
              <a:buNone/>
            </a:pP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except(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Exception handler for any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that occurs.</a:t>
            </a:r>
          </a:p>
          <a:p>
            <a:pPr marL="0" indent="0">
              <a:buNone/>
            </a:pP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except(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A different handler for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exceptions.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A different handler for any other exception type.</a:t>
            </a:r>
          </a:p>
          <a:p>
            <a:pPr marL="0" indent="0">
              <a:buNone/>
            </a:pPr>
            <a:endParaRPr lang="en-CA" sz="1600" dirty="0"/>
          </a:p>
          <a:p>
            <a:r>
              <a:rPr lang="en-CA" sz="1600" dirty="0"/>
              <a:t>Multiple exception types can be mapped to the same exception handler (as in the above example)</a:t>
            </a:r>
          </a:p>
          <a:p>
            <a:r>
              <a:rPr lang="en-CA" sz="1600" dirty="0"/>
              <a:t>Exactly ONE of the four blocks will be executed in the above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CF09B-0666-4FB9-9CC4-EA4DCCD5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29CE9-4248-4B20-84BA-86F2B01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02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Cleanup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91478"/>
            <a:ext cx="11131039" cy="52213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# … Normal code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# … Handle exception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executed; e.g. clean-up actions: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</a:t>
            </a:r>
            <a:r>
              <a:rPr lang="en-CA" b="1" u="sng" dirty="0"/>
              <a:t>finally</a:t>
            </a:r>
            <a:r>
              <a:rPr lang="en-CA" dirty="0"/>
              <a:t> clause allows the programmer to specify clean up actions that are always executed.</a:t>
            </a:r>
          </a:p>
          <a:p>
            <a:r>
              <a:rPr lang="en-CA" dirty="0"/>
              <a:t>The finally clause is always the last code executed before </a:t>
            </a:r>
            <a:r>
              <a:rPr lang="en-CA"/>
              <a:t>the try/except blocks finish.</a:t>
            </a:r>
            <a:endParaRPr lang="en-CA" dirty="0"/>
          </a:p>
          <a:p>
            <a:pPr lvl="1"/>
            <a:r>
              <a:rPr lang="en-CA" dirty="0"/>
              <a:t>If </a:t>
            </a:r>
            <a:r>
              <a:rPr lang="en-CA" i="1" dirty="0"/>
              <a:t>no exception</a:t>
            </a:r>
            <a:r>
              <a:rPr lang="en-CA" dirty="0"/>
              <a:t> occurs, </a:t>
            </a:r>
            <a:r>
              <a:rPr lang="en-CA"/>
              <a:t>then after the try block finishes, execution </a:t>
            </a:r>
            <a:r>
              <a:rPr lang="en-CA" dirty="0"/>
              <a:t>continues in the finally clause, and then proceeds with the rest of the program.</a:t>
            </a:r>
          </a:p>
          <a:p>
            <a:pPr lvl="1"/>
            <a:r>
              <a:rPr lang="en-CA" dirty="0"/>
              <a:t>If a </a:t>
            </a:r>
            <a:r>
              <a:rPr lang="en-CA" i="1" dirty="0"/>
              <a:t>handled exception</a:t>
            </a:r>
            <a:r>
              <a:rPr lang="en-CA" dirty="0"/>
              <a:t> occurs, then an exception handler executes and then the finally clause.</a:t>
            </a:r>
          </a:p>
          <a:p>
            <a:pPr lvl="1"/>
            <a:r>
              <a:rPr lang="en-CA" dirty="0"/>
              <a:t>If an </a:t>
            </a:r>
            <a:r>
              <a:rPr lang="en-CA" i="1" dirty="0"/>
              <a:t>unhandled exception</a:t>
            </a:r>
            <a:r>
              <a:rPr lang="en-CA" dirty="0"/>
              <a:t> occurs, then the finally clause executes and then the exception is re-raised.</a:t>
            </a:r>
          </a:p>
          <a:p>
            <a:pPr lvl="1"/>
            <a:r>
              <a:rPr lang="en-CA" dirty="0"/>
              <a:t>The finally </a:t>
            </a:r>
            <a:r>
              <a:rPr lang="en-CA"/>
              <a:t>clause </a:t>
            </a:r>
            <a:r>
              <a:rPr lang="en-CA" u="sng"/>
              <a:t>still executes</a:t>
            </a:r>
            <a:r>
              <a:rPr lang="en-CA"/>
              <a:t> </a:t>
            </a:r>
            <a:r>
              <a:rPr lang="en-CA" dirty="0"/>
              <a:t>if any break, continue, or return statement causes the try block to be </a:t>
            </a:r>
            <a:r>
              <a:rPr lang="en-CA"/>
              <a:t>exited. It is useful for performing actions such as closing resources (e.g. files), backing up data, logging data, etc….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3BC4B-08FE-456E-BB29-D68BE4F9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053C3-4CBC-4054-BBD3-D1FD7993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95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Cleanup </a:t>
            </a:r>
            <a:r>
              <a:rPr lang="en-CA" dirty="0"/>
              <a:t>Example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4212" y="1334872"/>
            <a:ext cx="987446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input('Enter file name: ')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rd_nums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print('Opening',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rd_nums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'r')  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Might cause </a:t>
            </a:r>
            <a:r>
              <a:rPr kumimoji="0" lang="en-US" altLang="en-US" sz="160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b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rd_nums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nums.append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(line))    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Might cause </a:t>
            </a:r>
            <a:r>
              <a:rPr kumimoji="0" lang="en-US" altLang="en-US" sz="160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b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print('Could not find',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print('Could not read number from',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print('Try Closing the File',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rd_nums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not None: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print("Closing the File")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rd_nums.close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print('Numbers found:', ' '.join([str(n) for n in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FB8B-514C-45CF-8A37-0D5F603B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9655-839A-4146-BF21-9CC790DF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83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Raising Exceptions Ourselves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16765"/>
            <a:ext cx="10303349" cy="48072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Enter your weight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in kg: "))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("Weight is too big!")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 / 0.454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print("Weight in pounds is %f" %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Except ValueError: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print("Error: Could not calculate the weight in pounds")</a:t>
            </a:r>
          </a:p>
          <a:p>
            <a:endParaRPr lang="en-CA" dirty="0"/>
          </a:p>
          <a:p>
            <a:r>
              <a:rPr lang="en-CA" dirty="0"/>
              <a:t>Code that detects an error can execute a </a:t>
            </a:r>
            <a:r>
              <a:rPr lang="en-CA" b="1" u="sng" dirty="0"/>
              <a:t>raise</a:t>
            </a:r>
            <a:r>
              <a:rPr lang="en-CA" dirty="0"/>
              <a:t> statement that generates an exception</a:t>
            </a:r>
          </a:p>
          <a:p>
            <a:r>
              <a:rPr lang="en-CA" dirty="0"/>
              <a:t>This immediately exits the try block and executes any exception handlers</a:t>
            </a:r>
          </a:p>
          <a:p>
            <a:r>
              <a:rPr lang="en-CA" dirty="0">
                <a:hlinkClick r:id="rId2"/>
              </a:rPr>
              <a:t>https://docs.python.org/3/library/exceptions.html</a:t>
            </a:r>
            <a:endParaRPr lang="en-CA" dirty="0"/>
          </a:p>
          <a:p>
            <a:r>
              <a:rPr lang="en-CA" dirty="0"/>
              <a:t>Later, we can also create our OWN error types (exception types).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BB809-E521-4908-9B37-FD5EF82B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459EF-127F-4EBC-9B27-7F84590E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82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Raising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16765"/>
            <a:ext cx="11016137" cy="46515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weight in kg: "))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("Weight is too big!")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 / 0.454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print("Weight in pounds is %f" %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as v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(v))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  <a:p>
            <a:r>
              <a:rPr lang="en-CA" dirty="0"/>
              <a:t>Can display the message associated with the </a:t>
            </a:r>
            <a:r>
              <a:rPr lang="en-CA" dirty="0" err="1"/>
              <a:t>ValueError</a:t>
            </a:r>
            <a:r>
              <a:rPr lang="en-CA" dirty="0"/>
              <a:t> exception using the “except </a:t>
            </a:r>
            <a:r>
              <a:rPr lang="en-CA" dirty="0" err="1"/>
              <a:t>ValueError</a:t>
            </a:r>
            <a:r>
              <a:rPr lang="en-CA" dirty="0"/>
              <a:t> </a:t>
            </a:r>
            <a:r>
              <a:rPr lang="en-CA"/>
              <a:t>as v” </a:t>
            </a:r>
            <a:r>
              <a:rPr lang="en-CA" dirty="0"/>
              <a:t>notation</a:t>
            </a:r>
          </a:p>
          <a:p>
            <a:r>
              <a:rPr lang="en-CA" dirty="0"/>
              <a:t>The contents of the </a:t>
            </a:r>
            <a:r>
              <a:rPr lang="en-CA" dirty="0" err="1"/>
              <a:t>ValueError</a:t>
            </a:r>
            <a:r>
              <a:rPr lang="en-CA" dirty="0"/>
              <a:t> are placed in a variable </a:t>
            </a:r>
            <a:r>
              <a:rPr lang="en-CA"/>
              <a:t>called “v” </a:t>
            </a:r>
            <a:r>
              <a:rPr lang="en-CA" dirty="0"/>
              <a:t>(in this case)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EAEDF-ED86-4C70-8A1E-9E13E8C3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3349-BDDB-4732-9EC3-FC15C0A3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621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Exceptions with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6765"/>
            <a:ext cx="10515600" cy="4651513"/>
          </a:xfrm>
        </p:spPr>
        <p:txBody>
          <a:bodyPr>
            <a:normAutofit/>
          </a:bodyPr>
          <a:lstStyle/>
          <a:p>
            <a:r>
              <a:rPr lang="en-CA" dirty="0"/>
              <a:t>The power of exceptions is more clear when used within functions.</a:t>
            </a:r>
          </a:p>
          <a:p>
            <a:endParaRPr lang="en-CA" dirty="0"/>
          </a:p>
          <a:p>
            <a:r>
              <a:rPr lang="en-CA" b="1" dirty="0"/>
              <a:t>If an exception is raised in a function and not handled within that function, the function immediately exits </a:t>
            </a:r>
            <a:r>
              <a:rPr lang="en-CA" dirty="0"/>
              <a:t>and the calling function is checked for an exception handler (and so on up the </a:t>
            </a:r>
            <a:r>
              <a:rPr lang="en-CA"/>
              <a:t>function chain)</a:t>
            </a:r>
            <a:endParaRPr lang="en-CA" dirty="0"/>
          </a:p>
          <a:p>
            <a:endParaRPr lang="en-CA" dirty="0"/>
          </a:p>
          <a:p>
            <a:r>
              <a:rPr lang="en-CA" dirty="0"/>
              <a:t>If no exception handler is found, the program immediately stops and the exception is </a:t>
            </a:r>
            <a:r>
              <a:rPr lang="en-CA"/>
              <a:t>displayed (e.g., </a:t>
            </a:r>
            <a:r>
              <a:rPr lang="en-CA" dirty="0"/>
              <a:t>runtime error)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4558F-45DC-415B-8CBF-4E81E25F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BF286-A6CE-4777-9A13-AEF2DE94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98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Exceptions with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4558F-45DC-415B-8CBF-4E81E25F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BF286-A6CE-4777-9A13-AEF2DE94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17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384E9-F43E-405D-8E70-B0DB0ECD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98" y="1216915"/>
            <a:ext cx="5942162" cy="3001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71625-9230-4A9B-B8E5-99AA1774C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97" y="4140200"/>
            <a:ext cx="9324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34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Exceptions </a:t>
            </a:r>
            <a:r>
              <a:rPr lang="en-CA"/>
              <a:t>with docstring: </a:t>
            </a:r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802" y="1400037"/>
            <a:ext cx="5509591" cy="5321438"/>
          </a:xfrm>
          <a:ln w="127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get_weight_pounds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:raises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if non-integer input is given or a negative weight is entered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weight_pounds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int(input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('Enter weight (pounds): '))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weight_pounds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('Invalid weight.')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weight_pounds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get_height_inches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:raises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if non-integer input is given or a negative height is entered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height_inches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int(input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('Enter height (inches): '))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height_inches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0: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('Invalid height.')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height_inches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3393" y="1616764"/>
            <a:ext cx="6316234" cy="4956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Wingdings 3" charset="2"/>
              <a:buNone/>
            </a:pP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    weight_lb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20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weight_pounds()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    height_in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20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height_inches()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(float</a:t>
            </a: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(weight_lb)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float</a:t>
            </a: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(height_in * height_in))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703</a:t>
            </a: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print('BMI:',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print('(CDC: 18.6-24.9 normal)\n')</a:t>
            </a: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print('Could not calculate health info.\n')</a:t>
            </a:r>
          </a:p>
          <a:p>
            <a:pPr marL="0" indent="0">
              <a:buFont typeface="Wingdings 3" charset="2"/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28186" y="5044385"/>
            <a:ext cx="3684104" cy="131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All </a:t>
            </a:r>
            <a:r>
              <a:rPr lang="en-CA" dirty="0" err="1"/>
              <a:t>ValueError</a:t>
            </a:r>
            <a:r>
              <a:rPr lang="en-CA" dirty="0"/>
              <a:t> exceptions that happen in the try block, even in called functions, are handled in one place.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ECB8-0B21-4310-901F-CCFAD1F4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1C3A-AB8B-495A-A24A-B8017366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15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0D5F-1485-4589-941C-119F26F6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E7A8-C01E-4CBA-B6BC-9955A1A8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979" y="136525"/>
            <a:ext cx="6289221" cy="658495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import 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def get_list_of_data_from_file(filename):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:param filename: the name of the file to read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:return: a list of the data from the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:raises: FileNotFoundError if file is 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:raises: IOError if file has no data in 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:raises: ValueError if filename has "admin" in 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if "admin" in filename: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raise ValueError("admin is not allowed in filename")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if not os.path.isfile(filename):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raise FileNotFoundError("no such file: " + filename)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if os.stat(filename).st_size &lt;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raise IOError("empty file: " + filename)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file = open(filename)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data = file.readlines()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file.close()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return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print(get_list_of_data_from_file("stuff_admin.txt"))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except FileNotFoundError as 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print("no such file")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except IOError as 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print("empty file")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except ValueError as 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print("no admin allowed")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finally: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print("closing the file, backing up the data, and logging activities")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4C255-4E6E-4CA7-B7DB-3B8FA1AD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31F14-989E-4B7C-8649-B8213C9B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1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Exception Handling</a:t>
            </a:r>
          </a:p>
          <a:p>
            <a:pPr lvl="1"/>
            <a:r>
              <a:rPr lang="en-CA" dirty="0"/>
              <a:t>try</a:t>
            </a:r>
            <a:r>
              <a:rPr lang="en-CA"/>
              <a:t>/except/finally</a:t>
            </a:r>
            <a:endParaRPr lang="en-CA" dirty="0"/>
          </a:p>
          <a:p>
            <a:pPr lvl="1"/>
            <a:r>
              <a:rPr lang="en-CA"/>
              <a:t>multiple handlers</a:t>
            </a:r>
            <a:endParaRPr lang="en-CA" dirty="0"/>
          </a:p>
          <a:p>
            <a:r>
              <a:rPr lang="en-CA" dirty="0"/>
              <a:t>Raising Exceptions</a:t>
            </a:r>
          </a:p>
          <a:p>
            <a:r>
              <a:rPr lang="en-CA" dirty="0" err="1"/>
              <a:t>Filesystem</a:t>
            </a:r>
            <a:r>
              <a:rPr lang="en-CA" dirty="0"/>
              <a:t> – </a:t>
            </a:r>
            <a:r>
              <a:rPr lang="en-CA" dirty="0" err="1"/>
              <a:t>os</a:t>
            </a:r>
            <a:r>
              <a:rPr lang="en-CA" dirty="0"/>
              <a:t> module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E3ED9-408E-45CD-BCA6-DB7473C7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FBAD3-721B-4C0D-9F20-6E17D20A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18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A910-FCAF-9260-E323-22D95EB0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than raising errors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533B-255D-FDD4-F23D-7071CFF7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def get_user_weight_lb():</a:t>
            </a:r>
          </a:p>
          <a:p>
            <a:pPr marL="0" indent="0">
              <a:buNone/>
            </a:pPr>
            <a:r>
              <a:rPr lang="en-US"/>
              <a:t>    """</a:t>
            </a:r>
          </a:p>
          <a:p>
            <a:pPr marL="0" indent="0">
              <a:buNone/>
            </a:pPr>
            <a:r>
              <a:rPr lang="en-US"/>
              <a:t>    get user's weight in pounds from keyboard, and return it</a:t>
            </a:r>
          </a:p>
          <a:p>
            <a:pPr marL="0" indent="0">
              <a:buNone/>
            </a:pPr>
            <a:r>
              <a:rPr lang="en-US"/>
              <a:t>    :return: the user's weight, in pounds</a:t>
            </a:r>
          </a:p>
          <a:p>
            <a:pPr marL="0" indent="0">
              <a:buNone/>
            </a:pPr>
            <a:r>
              <a:rPr lang="en-US"/>
              <a:t>    """</a:t>
            </a:r>
          </a:p>
          <a:p>
            <a:pPr marL="0" indent="0">
              <a:buNone/>
            </a:pPr>
            <a:r>
              <a:rPr lang="en-US"/>
              <a:t>    weight_lb = 0</a:t>
            </a:r>
          </a:p>
          <a:p>
            <a:pPr marL="0" indent="0">
              <a:buNone/>
            </a:pPr>
            <a:r>
              <a:rPr lang="en-US"/>
              <a:t>    valid_input = False</a:t>
            </a:r>
          </a:p>
          <a:p>
            <a:pPr marL="0" indent="0">
              <a:buNone/>
            </a:pPr>
            <a:r>
              <a:rPr lang="en-US"/>
              <a:t>    while valid_input is False:</a:t>
            </a:r>
          </a:p>
          <a:p>
            <a:pPr marL="0" indent="0">
              <a:buNone/>
            </a:pPr>
            <a:r>
              <a:rPr lang="en-US"/>
              <a:t>        weight_lb = input("How much do you weigh (pounds)?")  # expecting a numeric string</a:t>
            </a:r>
          </a:p>
          <a:p>
            <a:pPr marL="0" indent="0">
              <a:buNone/>
            </a:pPr>
            <a:r>
              <a:rPr lang="en-US"/>
              <a:t>        if weight_lb.isnumeric() and 0 &lt; float(weight_lb) &lt;= 1400:</a:t>
            </a:r>
          </a:p>
          <a:p>
            <a:pPr marL="0" indent="0">
              <a:buNone/>
            </a:pPr>
            <a:r>
              <a:rPr lang="en-US"/>
              <a:t>            valid_input = True</a:t>
            </a:r>
          </a:p>
          <a:p>
            <a:pPr marL="0" indent="0">
              <a:buNone/>
            </a:pPr>
            <a:r>
              <a:rPr lang="en-US"/>
              <a:t>    return weight_lb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print(get_user_weight_lb())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FCE42-4B47-8520-C6DA-73E8EDBD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AE013-8F65-2FE7-E40B-08D408F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10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Interacting with the </a:t>
            </a:r>
            <a:r>
              <a:rPr lang="en-CA" dirty="0" err="1"/>
              <a:t>Filesystem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os</a:t>
            </a:r>
            <a:r>
              <a:rPr lang="en-CA" dirty="0"/>
              <a:t> module allows you to interact with the filesystem on any operating system (e.g. Windows, MacOS, Linux)</a:t>
            </a:r>
          </a:p>
          <a:p>
            <a:endParaRPr lang="en-CA" dirty="0"/>
          </a:p>
          <a:p>
            <a:r>
              <a:rPr lang="en-CA" dirty="0"/>
              <a:t>Using the </a:t>
            </a:r>
            <a:r>
              <a:rPr lang="en-CA" dirty="0" err="1"/>
              <a:t>os</a:t>
            </a:r>
            <a:r>
              <a:rPr lang="en-CA" dirty="0"/>
              <a:t> module enables portability of your Python code across multiple operating systems</a:t>
            </a:r>
          </a:p>
          <a:p>
            <a:endParaRPr lang="en-CA" dirty="0"/>
          </a:p>
          <a:p>
            <a:r>
              <a:rPr lang="en-CA" dirty="0"/>
              <a:t>To use the </a:t>
            </a:r>
            <a:r>
              <a:rPr lang="en-CA" dirty="0" err="1"/>
              <a:t>os</a:t>
            </a:r>
            <a:r>
              <a:rPr lang="en-CA" dirty="0"/>
              <a:t> module you need to import it into your code (i.e., </a:t>
            </a:r>
            <a:r>
              <a:rPr lang="en-CA" b="1" dirty="0"/>
              <a:t>import </a:t>
            </a:r>
            <a:r>
              <a:rPr lang="en-CA" b="1" dirty="0" err="1"/>
              <a:t>os</a:t>
            </a:r>
            <a:r>
              <a:rPr lang="en-CA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639DD-63FE-44A4-9464-47786B3B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50186-79FF-4FF2-BD30-733F618A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227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Portability and </a:t>
            </a:r>
            <a:r>
              <a:rPr lang="en-CA" dirty="0" err="1"/>
              <a:t>Filepaths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3020" cy="4351338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Filepath</a:t>
            </a:r>
            <a:r>
              <a:rPr lang="en-CA" dirty="0"/>
              <a:t> representations are different on different operating systems</a:t>
            </a:r>
          </a:p>
          <a:p>
            <a:pPr lvl="1"/>
            <a:r>
              <a:rPr lang="en-CA" dirty="0"/>
              <a:t>Windows: subdir\\mobile.jpg</a:t>
            </a:r>
          </a:p>
          <a:p>
            <a:pPr lvl="1"/>
            <a:r>
              <a:rPr lang="en-CA" dirty="0"/>
              <a:t>Mac: subdir/mobile.jpg</a:t>
            </a:r>
          </a:p>
          <a:p>
            <a:pPr lvl="1"/>
            <a:endParaRPr lang="en-CA" dirty="0"/>
          </a:p>
          <a:p>
            <a:r>
              <a:rPr lang="en-CA" dirty="0"/>
              <a:t>The character between directories is the file separator. Avoid hard-coding the separator, which would reduce the program’s portability</a:t>
            </a:r>
          </a:p>
          <a:p>
            <a:endParaRPr lang="en-CA" dirty="0"/>
          </a:p>
          <a:p>
            <a:r>
              <a:rPr lang="en-CA" dirty="0"/>
              <a:t>Instead, use </a:t>
            </a:r>
            <a:r>
              <a:rPr lang="en-CA" dirty="0" err="1"/>
              <a:t>os.path.join</a:t>
            </a:r>
            <a:r>
              <a:rPr lang="en-CA" dirty="0"/>
              <a:t>() to create a portable file path string:</a:t>
            </a:r>
          </a:p>
          <a:p>
            <a:pPr lvl="1"/>
            <a:r>
              <a:rPr lang="en-CA" dirty="0" err="1"/>
              <a:t>os.path.join</a:t>
            </a:r>
            <a:r>
              <a:rPr lang="en-CA" dirty="0"/>
              <a:t>(‘subdir’, ‘mobile.jpg’)</a:t>
            </a:r>
          </a:p>
          <a:p>
            <a:pPr lvl="1"/>
            <a:r>
              <a:rPr lang="en-CA" dirty="0"/>
              <a:t>Note that </a:t>
            </a:r>
            <a:r>
              <a:rPr lang="en-CA" dirty="0" err="1"/>
              <a:t>os.path.sep</a:t>
            </a:r>
            <a:r>
              <a:rPr lang="en-CA" dirty="0"/>
              <a:t> stores the file separator for the current operating system</a:t>
            </a:r>
          </a:p>
          <a:p>
            <a:pPr lvl="1"/>
            <a:r>
              <a:rPr lang="en-CA" dirty="0"/>
              <a:t>Tells python to figure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E8738-84C5-420F-BDF8-873575C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A11B9-0433-4B8C-A50C-3346E0E3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60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6523"/>
            <a:ext cx="10831494" cy="4384840"/>
          </a:xfrm>
        </p:spPr>
        <p:txBody>
          <a:bodyPr>
            <a:normAutofit fontScale="77500" lnSpcReduction="20000"/>
          </a:bodyPr>
          <a:lstStyle/>
          <a:p>
            <a:r>
              <a:rPr lang="en-CA" b="1" dirty="0" err="1"/>
              <a:t>os.path.split</a:t>
            </a:r>
            <a:r>
              <a:rPr lang="en-CA" b="1" dirty="0"/>
              <a:t>(path)</a:t>
            </a:r>
            <a:r>
              <a:rPr lang="en-CA" dirty="0"/>
              <a:t> – </a:t>
            </a:r>
            <a:r>
              <a:rPr lang="en-CA" i="1" dirty="0"/>
              <a:t>Splits a path into a 2-tuple (head, tail), where tail is the last token in the path string and head is everything else</a:t>
            </a:r>
          </a:p>
          <a:p>
            <a:endParaRPr lang="en-CA" i="1" dirty="0"/>
          </a:p>
          <a:p>
            <a:r>
              <a:rPr lang="en-CA" b="1" dirty="0" err="1"/>
              <a:t>os.path.exists</a:t>
            </a:r>
            <a:r>
              <a:rPr lang="en-CA" b="1" dirty="0"/>
              <a:t>(path) </a:t>
            </a:r>
            <a:r>
              <a:rPr lang="en-CA" dirty="0"/>
              <a:t>– </a:t>
            </a:r>
            <a:r>
              <a:rPr lang="en-CA" i="1" dirty="0"/>
              <a:t>Returns True if path exists, else returns False.</a:t>
            </a:r>
          </a:p>
          <a:p>
            <a:endParaRPr lang="en-CA" dirty="0"/>
          </a:p>
          <a:p>
            <a:r>
              <a:rPr lang="en-CA" b="1" dirty="0" err="1"/>
              <a:t>os.path.isfile</a:t>
            </a:r>
            <a:r>
              <a:rPr lang="en-CA" b="1" dirty="0"/>
              <a:t>(path)</a:t>
            </a:r>
            <a:r>
              <a:rPr lang="en-CA" dirty="0"/>
              <a:t> – </a:t>
            </a:r>
            <a:r>
              <a:rPr lang="en-CA" i="1" dirty="0"/>
              <a:t>Returns True if path is an existing file, and false otherwise (e.g., path is a directory).</a:t>
            </a:r>
          </a:p>
          <a:p>
            <a:endParaRPr lang="en-CA" i="1" dirty="0"/>
          </a:p>
          <a:p>
            <a:r>
              <a:rPr lang="en-CA" b="1" dirty="0" err="1"/>
              <a:t>os.path.getsize</a:t>
            </a:r>
            <a:r>
              <a:rPr lang="en-CA" b="1" dirty="0"/>
              <a:t>(path)</a:t>
            </a:r>
            <a:r>
              <a:rPr lang="en-CA" dirty="0"/>
              <a:t> – </a:t>
            </a:r>
            <a:r>
              <a:rPr lang="en-CA" i="1" dirty="0"/>
              <a:t>Returns the size in bytes of path.</a:t>
            </a:r>
          </a:p>
          <a:p>
            <a:endParaRPr lang="en-CA" i="1" dirty="0"/>
          </a:p>
          <a:p>
            <a:r>
              <a:rPr lang="en-CA" b="1" i="1" dirty="0" err="1"/>
              <a:t>os.walk</a:t>
            </a:r>
            <a:r>
              <a:rPr lang="en-CA" b="1" i="1" dirty="0"/>
              <a:t>()</a:t>
            </a:r>
            <a:r>
              <a:rPr lang="en-CA" dirty="0"/>
              <a:t> - 'walks' a directory tree like the one above, visiting each subdirectory in the specified path. The example on the next slide walks a user-specified path of the above directory tree.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188F0-F94F-4528-B2DC-73ECD32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D6880-1172-4F5B-B56F-F9F25DA2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835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OS Functions: </a:t>
            </a:r>
            <a:r>
              <a:rPr lang="en-CA" dirty="0" err="1"/>
              <a:t>os.walk</a:t>
            </a:r>
            <a:r>
              <a:rPr lang="en-CA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56523"/>
            <a:ext cx="10918205" cy="4384840"/>
          </a:xfrm>
        </p:spPr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dirty="0" err="1"/>
              <a:t>os.walk</a:t>
            </a:r>
            <a:r>
              <a:rPr lang="en-CA" dirty="0"/>
              <a:t>() function is used as the </a:t>
            </a:r>
            <a:r>
              <a:rPr lang="en-CA" dirty="0" err="1"/>
              <a:t>iterable</a:t>
            </a:r>
            <a:r>
              <a:rPr lang="en-CA" dirty="0"/>
              <a:t> object in a for loop that yields a 3-tuple for each iteration.</a:t>
            </a:r>
            <a:endParaRPr lang="en-CA" baseline="30000" dirty="0"/>
          </a:p>
          <a:p>
            <a:pPr lvl="1"/>
            <a:r>
              <a:rPr lang="en-CA" dirty="0"/>
              <a:t>The first item </a:t>
            </a:r>
            <a:r>
              <a:rPr lang="en-CA" i="1" dirty="0" err="1"/>
              <a:t>dirname</a:t>
            </a:r>
            <a:r>
              <a:rPr lang="en-CA" dirty="0"/>
              <a:t> contains the path to the current directory. </a:t>
            </a:r>
          </a:p>
          <a:p>
            <a:pPr lvl="1"/>
            <a:r>
              <a:rPr lang="en-CA" dirty="0"/>
              <a:t>The second item </a:t>
            </a:r>
            <a:r>
              <a:rPr lang="en-CA" i="1" dirty="0"/>
              <a:t>subdirs</a:t>
            </a:r>
            <a:r>
              <a:rPr lang="en-CA" dirty="0"/>
              <a:t> is a list of all the subdirectories of the current directory. </a:t>
            </a:r>
          </a:p>
          <a:p>
            <a:pPr lvl="1"/>
            <a:r>
              <a:rPr lang="en-CA" dirty="0"/>
              <a:t>The third item </a:t>
            </a:r>
            <a:r>
              <a:rPr lang="en-CA" i="1" dirty="0"/>
              <a:t>files</a:t>
            </a:r>
            <a:r>
              <a:rPr lang="en-CA" dirty="0"/>
              <a:t> is a list of all the (non-directory) files in the current directory.</a:t>
            </a:r>
          </a:p>
          <a:p>
            <a:pPr marL="457200" lvl="1" indent="0">
              <a:buNone/>
            </a:pPr>
            <a:endParaRPr lang="en-CA" dirty="0"/>
          </a:p>
          <a:p>
            <a:pPr marL="57150" indent="0">
              <a:buNone/>
            </a:pPr>
            <a:r>
              <a:rPr lang="en-CA" dirty="0"/>
              <a:t>Example: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subdirs, files in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(path):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'contains subdirectories:', subdirs, end=' ')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print('and the files:', files)</a:t>
            </a:r>
          </a:p>
          <a:p>
            <a:pPr marL="57150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8AAF0-540B-4A89-ABE1-DC17463A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14A94-B8DF-43DE-AB9C-EF5627CB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537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OS Functions: os</a:t>
            </a:r>
            <a:r>
              <a:rPr lang="en-CA" dirty="0" err="1"/>
              <a:t>.walk</a:t>
            </a:r>
            <a:r>
              <a:rPr lang="en-CA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56523"/>
            <a:ext cx="10282215" cy="438484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CA" dirty="0"/>
              <a:t>Example: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subdirs, files in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(path):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'contains subdirectories:', subdirs, end=' ')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print('and the files:', files)</a:t>
            </a:r>
          </a:p>
          <a:p>
            <a:pPr marL="57150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CA" dirty="0">
                <a:latin typeface="Trebuchet MS (Body)"/>
                <a:cs typeface="Courier New" panose="02070309020205020404" pitchFamily="49" charset="0"/>
              </a:rPr>
              <a:t>Example Output: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 contains subdirectories: ['April', 'January'] and the files: []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logs\2009\April contains subdirectories: ['1'] and the files: []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logs\2009\April\1 contains subdirectories: [] and the files: ['log.txt', 'words.doc']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logs\2009\January contains subdirectories: ['15', '21', '24'] and the files: []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logs\2009\January\15 contains subdirectories: [] and the files: ['log.txt']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logs\2009\January\21 contains subdirectories: [] and the files: ['log.txt', 'temp23.pdf']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logs\2009\January\24 contains subdirectories: [] and the files: ['presentation.ppt']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6F17D-BD30-47CF-8C82-9A5769DB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0D330-60ED-484F-97AD-EE84272B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783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AC30-DA07-4BD2-918E-73779C24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Commandline Arguments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2171-D367-4AA0-A594-227939DE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import sys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def </a:t>
            </a:r>
            <a:r>
              <a:rPr lang="en-CA"/>
              <a:t>main():  </a:t>
            </a:r>
            <a:r>
              <a:rPr lang="en-CA">
                <a:highlight>
                  <a:srgbClr val="FFFF00"/>
                </a:highlight>
              </a:rPr>
              <a:t># sys.argv is a list of string arguments to the PROGRAM</a:t>
            </a:r>
            <a:endParaRPr lang="en-CA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/>
              <a:t>    print("main")</a:t>
            </a:r>
          </a:p>
          <a:p>
            <a:pPr marL="0" indent="0">
              <a:buNone/>
            </a:pPr>
            <a:r>
              <a:rPr lang="en-CA" dirty="0"/>
              <a:t>    print("your age is " + str(</a:t>
            </a:r>
            <a:r>
              <a:rPr lang="en-CA" dirty="0" err="1"/>
              <a:t>get_age_in_years</a:t>
            </a:r>
            <a:r>
              <a:rPr lang="en-CA" dirty="0"/>
              <a:t>()))</a:t>
            </a:r>
          </a:p>
          <a:p>
            <a:pPr marL="0" indent="0">
              <a:buNone/>
            </a:pPr>
            <a:r>
              <a:rPr lang="en-CA" dirty="0"/>
              <a:t>    print(</a:t>
            </a:r>
            <a:r>
              <a:rPr lang="en-CA" dirty="0" err="1">
                <a:highlight>
                  <a:srgbClr val="FFFF00"/>
                </a:highlight>
              </a:rPr>
              <a:t>sys.argv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print("the first argument is " + </a:t>
            </a:r>
            <a:r>
              <a:rPr lang="en-CA" dirty="0" err="1">
                <a:highlight>
                  <a:srgbClr val="FFFF00"/>
                </a:highlight>
              </a:rPr>
              <a:t>sys.argv</a:t>
            </a:r>
            <a:r>
              <a:rPr lang="en-CA" dirty="0">
                <a:highlight>
                  <a:srgbClr val="FFFF00"/>
                </a:highlight>
              </a:rPr>
              <a:t>[</a:t>
            </a:r>
            <a:r>
              <a:rPr lang="en-CA">
                <a:highlight>
                  <a:srgbClr val="FFFF00"/>
                </a:highlight>
              </a:rPr>
              <a:t>1]</a:t>
            </a:r>
            <a:r>
              <a:rPr lang="en-CA"/>
              <a:t>)  # sys.argv[0] is the name of the script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if __name__ == "__main__":</a:t>
            </a:r>
          </a:p>
          <a:p>
            <a:pPr marL="0" indent="0">
              <a:buNone/>
            </a:pPr>
            <a:r>
              <a:rPr lang="en-CA" dirty="0"/>
              <a:t>    main()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B76A6-01E3-4067-A210-DDA77594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7A520-16B5-4C8D-9A83-601F9AF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548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68B8-934F-4203-824B-68441DE0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B424-F0E7-4BD6-843D-1F94B72A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def </a:t>
            </a:r>
            <a:r>
              <a:rPr lang="en-CA" dirty="0" err="1"/>
              <a:t>my_function</a:t>
            </a:r>
            <a:r>
              <a:rPr lang="en-CA" dirty="0"/>
              <a:t>():</a:t>
            </a:r>
          </a:p>
          <a:p>
            <a:pPr marL="0" indent="0">
              <a:buNone/>
            </a:pPr>
            <a:r>
              <a:rPr lang="en-CA" dirty="0"/>
              <a:t>    try:</a:t>
            </a:r>
          </a:p>
          <a:p>
            <a:pPr marL="0" indent="0">
              <a:buNone/>
            </a:pPr>
            <a:r>
              <a:rPr lang="en-CA" dirty="0"/>
              <a:t>        print("hi")</a:t>
            </a:r>
          </a:p>
          <a:p>
            <a:pPr marL="0" indent="0">
              <a:buNone/>
            </a:pPr>
            <a:r>
              <a:rPr lang="en-CA" dirty="0"/>
              <a:t>        print("bye")</a:t>
            </a:r>
          </a:p>
          <a:p>
            <a:pPr marL="0" indent="0">
              <a:buNone/>
            </a:pPr>
            <a:r>
              <a:rPr lang="en-CA" dirty="0"/>
              <a:t>        x = int("5")</a:t>
            </a:r>
          </a:p>
          <a:p>
            <a:pPr marL="0" indent="0">
              <a:buNone/>
            </a:pPr>
            <a:r>
              <a:rPr lang="en-CA" dirty="0"/>
              <a:t>        x = int("hello")  # </a:t>
            </a:r>
            <a:r>
              <a:rPr lang="en-CA" dirty="0" err="1"/>
              <a:t>ValueError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print("the end" + 5)  # </a:t>
            </a:r>
            <a:r>
              <a:rPr lang="en-CA" dirty="0" err="1"/>
              <a:t>TypeError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f = open("fake/fake.txt")  # </a:t>
            </a:r>
            <a:r>
              <a:rPr lang="en-CA" dirty="0" err="1"/>
              <a:t>FileNotFoundError</a:t>
            </a:r>
            <a:endParaRPr lang="en-CA" dirty="0"/>
          </a:p>
          <a:p>
            <a:pPr marL="0" indent="0">
              <a:buNone/>
            </a:pPr>
            <a:r>
              <a:rPr lang="en-CA"/>
              <a:t>    except: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print("oops, something went wrong")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my_function</a:t>
            </a:r>
            <a:r>
              <a:rPr lang="en-CA" dirty="0"/>
              <a:t>()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F6123-AF9D-42E8-B771-152255D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4EDA1-7749-4BD8-BAEC-EFD54C90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520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88BC-85EB-4655-B81B-75B0689C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B814-1EE1-4900-AF21-18CD15A6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779"/>
            <a:ext cx="10515600" cy="539069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def </a:t>
            </a:r>
            <a:r>
              <a:rPr lang="en-CA" dirty="0" err="1"/>
              <a:t>my_function</a:t>
            </a:r>
            <a:r>
              <a:rPr lang="en-CA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print("hi")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print("bye")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x = int("5")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x = int("hello")  # </a:t>
            </a:r>
            <a:r>
              <a:rPr lang="en-CA" dirty="0" err="1"/>
              <a:t>ValueError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print("the end" + 5)  # </a:t>
            </a:r>
            <a:r>
              <a:rPr lang="en-CA" dirty="0" err="1"/>
              <a:t>TypeError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f = open("fake/fake.txt")  # </a:t>
            </a:r>
            <a:r>
              <a:rPr lang="en-CA" dirty="0" err="1"/>
              <a:t>FileNotFoundError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print(6/0)  # </a:t>
            </a:r>
            <a:r>
              <a:rPr lang="en-CA" dirty="0" err="1"/>
              <a:t>ZeroDivisionError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ValueError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print("oops, something went wrong: wrong value")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TypeError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print("type error went wrong")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ZeroDivisionError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print("hey you can't divide by 0")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FileNotFoundError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print("??? no such file")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except Exception as e: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# should never get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print("huh? did not expect to ever get </a:t>
            </a:r>
            <a:r>
              <a:rPr lang="en-CA"/>
              <a:t>here")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print(str(e))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 err="1"/>
              <a:t>my_function</a:t>
            </a:r>
            <a:r>
              <a:rPr lang="en-CA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FA3E7-A5E9-4C77-AD8F-249160B8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D933F-BCAB-4100-BD69-3F9436D9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533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452-4FFA-4806-86F2-00325DAD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7644-3148-493E-A7E4-3438AA49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2"/>
            <a:ext cx="10515600" cy="555987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def </a:t>
            </a:r>
            <a:r>
              <a:rPr lang="en-CA" dirty="0" err="1"/>
              <a:t>my_function</a:t>
            </a:r>
            <a:r>
              <a:rPr lang="en-CA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print("hi")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print("bye")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x = int("5")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x = int("hello")  # </a:t>
            </a:r>
            <a:r>
              <a:rPr lang="en-CA" dirty="0" err="1"/>
              <a:t>ValueError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print("the end" + 5)  # </a:t>
            </a:r>
            <a:r>
              <a:rPr lang="en-CA" dirty="0" err="1"/>
              <a:t>TypeError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f = open("fake/fake.txt")  # </a:t>
            </a:r>
            <a:r>
              <a:rPr lang="en-CA" dirty="0" err="1"/>
              <a:t>FileNotFoundError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print(6/0)  </a:t>
            </a:r>
            <a:r>
              <a:rPr lang="en-CA"/>
              <a:t># ZeroDivisionError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return  # </a:t>
            </a:r>
            <a:r>
              <a:rPr lang="en-CA" u="sng"/>
              <a:t>finally</a:t>
            </a:r>
            <a:r>
              <a:rPr lang="en-CA"/>
              <a:t> code will run, but </a:t>
            </a:r>
            <a:r>
              <a:rPr lang="en-CA" b="1"/>
              <a:t>print("the end. thank you for coming")</a:t>
            </a:r>
            <a:r>
              <a:rPr lang="en-CA"/>
              <a:t> will NOT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ValueError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print("oops, something went wrong: wrong value")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TypeError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print("type error went wrong")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ZeroDivisionError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print("hey you can't divide by 0")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FileNotFoundError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print("??? no such file")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# should never get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print("huh? did not expect to ever get here")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finally: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print("this is the final stuff")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print("final </a:t>
            </a:r>
            <a:r>
              <a:rPr lang="en-CA" dirty="0" err="1"/>
              <a:t>final</a:t>
            </a:r>
            <a:r>
              <a:rPr lang="en-CA" dirty="0"/>
              <a:t> finally")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print("the end. thank you for coming")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 err="1"/>
              <a:t>my_function</a:t>
            </a:r>
            <a:r>
              <a:rPr lang="en-CA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756BB-8F35-410A-A1D7-EBBE6195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B9D2-408C-4C38-BD23-45F154F3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04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</a:t>
            </a:r>
            <a:r>
              <a:rPr lang="en-CA" dirty="0"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have been coding too optimistically</a:t>
            </a:r>
          </a:p>
          <a:p>
            <a:r>
              <a:rPr lang="en-CA"/>
              <a:t>E.g. assuming that </a:t>
            </a:r>
            <a:r>
              <a:rPr lang="en-CA" b="1"/>
              <a:t>open(“data.txt”)</a:t>
            </a:r>
            <a:r>
              <a:rPr lang="en-CA"/>
              <a:t> will always succeed is not a good assumption</a:t>
            </a:r>
          </a:p>
          <a:p>
            <a:r>
              <a:rPr lang="en-CA"/>
              <a:t>Whenever there is a good chance of errors occurring, wrap code in try/except blocks</a:t>
            </a:r>
          </a:p>
          <a:p>
            <a:r>
              <a:rPr lang="en-CA"/>
              <a:t>The code we </a:t>
            </a:r>
            <a:r>
              <a:rPr lang="en-CA" b="1"/>
              <a:t>try</a:t>
            </a:r>
            <a:r>
              <a:rPr lang="en-CA"/>
              <a:t> to do is put into the </a:t>
            </a:r>
            <a:r>
              <a:rPr lang="en-CA" b="1"/>
              <a:t>try</a:t>
            </a:r>
            <a:r>
              <a:rPr lang="en-CA"/>
              <a:t> block</a:t>
            </a:r>
          </a:p>
          <a:p>
            <a:r>
              <a:rPr lang="en-CA"/>
              <a:t>If there is an error (an “exception”), control will jump to the </a:t>
            </a:r>
            <a:r>
              <a:rPr lang="en-CA" b="1"/>
              <a:t>try</a:t>
            </a:r>
            <a:r>
              <a:rPr lang="en-CA"/>
              <a:t>’s associated </a:t>
            </a:r>
            <a:r>
              <a:rPr lang="en-CA" b="1"/>
              <a:t>except</a:t>
            </a:r>
            <a:r>
              <a:rPr lang="en-CA"/>
              <a:t> block instead</a:t>
            </a:r>
          </a:p>
          <a:p>
            <a:r>
              <a:rPr lang="en-CA"/>
              <a:t>The </a:t>
            </a:r>
            <a:r>
              <a:rPr lang="en-CA" b="1"/>
              <a:t>except</a:t>
            </a:r>
            <a:r>
              <a:rPr lang="en-CA"/>
              <a:t> block can deal with error handling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BD09B-7D35-4A6E-9751-61BD2628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2E4C2-69E1-4A67-B37C-EE5F6F7D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644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452-4FFA-4806-86F2-00325DAD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</a:t>
            </a:r>
            <a:r>
              <a:rPr lang="en-CA"/>
              <a:t>handling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7644-3148-493E-A7E4-3438AA49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958"/>
            <a:ext cx="10515600" cy="5510892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def get_quotient(dividend, divisor):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# 9 divided by 4 equals 2, remainder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# 9 is the dividend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# 4 is the divisor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# 2 is the quotient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# 1 is the remainder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:param dividend: the dividend to be divided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:param divisor: the divisor to divide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:return: the quotient of the division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:raises: ValueError if divisor is 1 or a non-int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:raises: ZeroDivisionError if the divisor is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divisor = int(divisor)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if divisor ==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    raise ValueError("it's meaningless to divide by one!!!!!!!!!!!!!!!")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return math.floor(dividend / divisor)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except (ValueError, TypeError) as v: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print(str(divisor) + " is not convertible to an int!!")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print(str(v))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return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except ZeroDivisionError as z: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print("please don't divide by zero")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print(str(z))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return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except: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print("???")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finally: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print("the end")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756BB-8F35-410A-A1D7-EBBE6195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B9D2-408C-4C38-BD23-45F154F3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82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259A-1A51-4CEA-8D65-0B2BA59C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TypeError</a:t>
            </a:r>
            <a:r>
              <a:rPr lang="en-CA" dirty="0"/>
              <a:t> vs. </a:t>
            </a:r>
            <a:r>
              <a:rPr lang="en-CA" dirty="0" err="1"/>
              <a:t>ValueError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7B7E-2E5F-461A-90E7-AE51662C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x = int(“56”) is ok</a:t>
            </a:r>
          </a:p>
          <a:p>
            <a:r>
              <a:rPr lang="en-CA" dirty="0"/>
              <a:t>x = int("hello")</a:t>
            </a:r>
            <a:br>
              <a:rPr lang="en-CA" dirty="0"/>
            </a:br>
            <a:r>
              <a:rPr lang="en-CA" dirty="0"/>
              <a:t>this is </a:t>
            </a:r>
            <a:r>
              <a:rPr lang="en-CA"/>
              <a:t>a </a:t>
            </a:r>
            <a:r>
              <a:rPr lang="en-CA" u="sng"/>
              <a:t>ValueError</a:t>
            </a:r>
            <a:r>
              <a:rPr lang="en-CA"/>
              <a:t>; the value “hello” cannot be converted to an int</a:t>
            </a:r>
          </a:p>
          <a:p>
            <a:endParaRPr lang="en-CA"/>
          </a:p>
          <a:p>
            <a:r>
              <a:rPr lang="en-CA"/>
              <a:t>print</a:t>
            </a:r>
            <a:r>
              <a:rPr lang="en-CA" dirty="0"/>
              <a:t>("hello" </a:t>
            </a:r>
            <a:r>
              <a:rPr lang="en-CA"/>
              <a:t>+ 123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/>
              <a:t>this is </a:t>
            </a:r>
            <a:r>
              <a:rPr lang="en-CA"/>
              <a:t>a </a:t>
            </a:r>
            <a:r>
              <a:rPr lang="en-CA" u="sng"/>
              <a:t>TypeError</a:t>
            </a:r>
            <a:r>
              <a:rPr lang="en-CA"/>
              <a:t>; the + sign joins </a:t>
            </a:r>
            <a:r>
              <a:rPr lang="en-CA" b="1"/>
              <a:t>int-to-int</a:t>
            </a:r>
            <a:r>
              <a:rPr lang="en-CA"/>
              <a:t> or </a:t>
            </a:r>
            <a:r>
              <a:rPr lang="en-CA" b="1"/>
              <a:t>str-to-str</a:t>
            </a:r>
            <a:r>
              <a:rPr lang="en-CA"/>
              <a:t> only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507C9-A5C2-46BA-AEEB-BB69C9F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1F651-CF95-4A13-88FD-EC38DB3B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36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Exception: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Consider the following code: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("Enter weight in kg: "))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 / 0.454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print("Weight in pounds is %f" %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happens if I type in “one hundred” as the input?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"C:/Users/PycharmProjects/comp1516_lab8/sample.py", line 22, in &lt;module&gt;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weight in kg: "))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'one hundred'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973F2-AB24-4F88-A3CA-5D5B25B6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9D300-A94B-4CEB-89D1-90E09DA4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1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7936" cy="4351338"/>
          </a:xfrm>
        </p:spPr>
        <p:txBody>
          <a:bodyPr>
            <a:normAutofit fontScale="92500" lnSpcReduction="10000"/>
          </a:bodyPr>
          <a:lstStyle/>
          <a:p>
            <a:r>
              <a:rPr lang="en-CA"/>
              <a:t>A </a:t>
            </a:r>
            <a:r>
              <a:rPr lang="en-CA" dirty="0"/>
              <a:t>program </a:t>
            </a:r>
            <a:r>
              <a:rPr lang="en-CA"/>
              <a:t>should handle exceptions “gracefully”; they should attempt to continue running rather than printing an error message and/or </a:t>
            </a:r>
            <a:r>
              <a:rPr lang="en-CA" dirty="0"/>
              <a:t>stopping completely</a:t>
            </a:r>
          </a:p>
          <a:p>
            <a:endParaRPr lang="en-CA" dirty="0"/>
          </a:p>
          <a:p>
            <a:r>
              <a:rPr lang="en-CA" dirty="0"/>
              <a:t>Code that may produce an exception is placed in a </a:t>
            </a:r>
            <a:r>
              <a:rPr lang="en-CA" b="1" u="sng" dirty="0"/>
              <a:t>try</a:t>
            </a:r>
            <a:r>
              <a:rPr lang="en-CA" dirty="0"/>
              <a:t> block</a:t>
            </a:r>
          </a:p>
          <a:p>
            <a:endParaRPr lang="en-CA" dirty="0"/>
          </a:p>
          <a:p>
            <a:r>
              <a:rPr lang="en-CA" dirty="0"/>
              <a:t>If code in the try block causes an exception</a:t>
            </a:r>
            <a:r>
              <a:rPr lang="en-CA"/>
              <a:t>, the </a:t>
            </a:r>
            <a:r>
              <a:rPr lang="en-CA" dirty="0"/>
              <a:t>code placed in a following </a:t>
            </a:r>
            <a:r>
              <a:rPr lang="en-CA" b="1" u="sng" dirty="0"/>
              <a:t>except</a:t>
            </a:r>
            <a:r>
              <a:rPr lang="en-CA" dirty="0"/>
              <a:t> block is executed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b="1" dirty="0"/>
              <a:t>try and except </a:t>
            </a:r>
            <a:r>
              <a:rPr lang="en-CA"/>
              <a:t>constructs blocks are implementing “exception handling” </a:t>
            </a:r>
            <a:r>
              <a:rPr lang="en-CA" dirty="0"/>
              <a:t>– handling exceptional conditions during program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C1C01-5A65-4B2F-9601-89294145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BC577-5EE3-4DCE-ACFE-8E76FA76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42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3513"/>
            <a:ext cx="9901328" cy="48282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Consider the following code: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("Enter weight in kg: "))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 / 0.454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print("Weight in pounds is %f" %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print("Error: Could not calculate the weight in pounds")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happens if I type in “one hundred” as the input?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Error: Could not calculate the weight in pounds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 did NOT crash. It keeps running.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93AD2-9BD4-4B08-BFDE-D1177ED6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3482-4E41-4CC2-B2BD-E4C70A09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68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	 #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 Normal code that might produce exceptions</a:t>
            </a:r>
          </a:p>
          <a:p>
            <a:pPr marL="0" indent="0">
              <a:buNone/>
            </a:pP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except: # Go here is any exception occurs in the try block</a:t>
            </a:r>
          </a:p>
          <a:p>
            <a:pPr marL="0" indent="0">
              <a:buNone/>
            </a:pP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	 #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 Exception handling code</a:t>
            </a:r>
          </a:p>
          <a:p>
            <a:endParaRPr lang="en-CA" dirty="0"/>
          </a:p>
          <a:p>
            <a:r>
              <a:rPr lang="en-CA" dirty="0"/>
              <a:t>When a try block is reached, the statements in the try block are executed</a:t>
            </a:r>
          </a:p>
          <a:p>
            <a:r>
              <a:rPr lang="en-CA"/>
              <a:t>If no exception occurs:</a:t>
            </a:r>
          </a:p>
          <a:p>
            <a:pPr lvl="1"/>
            <a:r>
              <a:rPr lang="en-CA"/>
              <a:t>the try continues, and </a:t>
            </a:r>
          </a:p>
          <a:p>
            <a:pPr lvl="1"/>
            <a:r>
              <a:rPr lang="en-CA"/>
              <a:t>the except </a:t>
            </a:r>
            <a:r>
              <a:rPr lang="en-CA" dirty="0"/>
              <a:t>block </a:t>
            </a:r>
            <a:r>
              <a:rPr lang="en-CA"/>
              <a:t>is skipped, and </a:t>
            </a:r>
          </a:p>
          <a:p>
            <a:pPr lvl="1"/>
            <a:r>
              <a:rPr lang="en-CA"/>
              <a:t>the </a:t>
            </a:r>
            <a:r>
              <a:rPr lang="en-CA" dirty="0"/>
              <a:t>program continues</a:t>
            </a:r>
          </a:p>
          <a:p>
            <a:r>
              <a:rPr lang="en-CA" dirty="0"/>
              <a:t>If an </a:t>
            </a:r>
            <a:r>
              <a:rPr lang="en-CA"/>
              <a:t>exception occurs:</a:t>
            </a:r>
          </a:p>
          <a:p>
            <a:pPr lvl="1"/>
            <a:r>
              <a:rPr lang="en-CA"/>
              <a:t>the rest of the try is skipped, and </a:t>
            </a:r>
          </a:p>
          <a:p>
            <a:pPr lvl="1"/>
            <a:r>
              <a:rPr lang="en-CA"/>
              <a:t>the except </a:t>
            </a:r>
            <a:r>
              <a:rPr lang="en-CA" dirty="0"/>
              <a:t>block </a:t>
            </a:r>
            <a:r>
              <a:rPr lang="en-CA"/>
              <a:t>is executed, and </a:t>
            </a:r>
          </a:p>
          <a:p>
            <a:pPr lvl="1"/>
            <a:r>
              <a:rPr lang="en-CA"/>
              <a:t>the </a:t>
            </a:r>
            <a:r>
              <a:rPr lang="en-CA" dirty="0"/>
              <a:t>program continues after </a:t>
            </a:r>
            <a:r>
              <a:rPr lang="en-CA"/>
              <a:t>the except block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B8F1A-B77C-4E0C-9E6F-54FDD458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21A0C-03C7-4543-AF29-FEDDF593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03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Multiple Exception Handlers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7102949" cy="41109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# … Normal code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 exceptiontype1: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# Code to handle exceptiontype1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 exceptiontype2: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# Code to handle exceptiontype2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# Code to handle other exception types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Used when a try block may generate different types of exceptions and you want to </a:t>
            </a:r>
            <a:r>
              <a:rPr lang="en-CA"/>
              <a:t>handle them differently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EDB94-89A1-4831-B0AA-FBF55BF3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AF09A-0712-4325-B38F-964A4120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9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AA1FD-8594-4FA5-84F9-3CE4C274D102}"/>
              </a:ext>
            </a:extLst>
          </p:cNvPr>
          <p:cNvSpPr txBox="1"/>
          <p:nvPr/>
        </p:nvSpPr>
        <p:spPr>
          <a:xfrm>
            <a:off x="7912764" y="1997511"/>
            <a:ext cx="3129456" cy="424731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Analogy:</a:t>
            </a:r>
          </a:p>
          <a:p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	</a:t>
            </a:r>
            <a:r>
              <a:rPr lang="en-US"/>
              <a:t>go camping</a:t>
            </a:r>
          </a:p>
          <a:p>
            <a:r>
              <a:rPr lang="en-US"/>
              <a:t>	bonfire</a:t>
            </a:r>
          </a:p>
          <a:p>
            <a:r>
              <a:rPr lang="en-US"/>
              <a:t>	fishing</a:t>
            </a:r>
          </a:p>
          <a:p>
            <a:r>
              <a:rPr lang="en-US"/>
              <a:t>	swimming</a:t>
            </a:r>
            <a:endParaRPr lang="en-US" dirty="0"/>
          </a:p>
          <a:p>
            <a:r>
              <a:rPr lang="en-US" dirty="0"/>
              <a:t>except </a:t>
            </a:r>
            <a:r>
              <a:rPr lang="en-US" dirty="0" err="1"/>
              <a:t>carError</a:t>
            </a:r>
            <a:r>
              <a:rPr lang="en-US" dirty="0"/>
              <a:t>:</a:t>
            </a:r>
          </a:p>
          <a:p>
            <a:r>
              <a:rPr lang="en-US" dirty="0"/>
              <a:t>	go to mechanic</a:t>
            </a:r>
          </a:p>
          <a:p>
            <a:r>
              <a:rPr lang="en-US"/>
              <a:t>except injuryError:</a:t>
            </a:r>
            <a:endParaRPr lang="en-US" dirty="0"/>
          </a:p>
          <a:p>
            <a:r>
              <a:rPr lang="en-US" dirty="0"/>
              <a:t>	go to hospital</a:t>
            </a:r>
          </a:p>
          <a:p>
            <a:r>
              <a:rPr lang="en-US"/>
              <a:t>except lostError:</a:t>
            </a:r>
            <a:endParaRPr lang="en-US" dirty="0"/>
          </a:p>
          <a:p>
            <a:r>
              <a:rPr lang="en-US" dirty="0"/>
              <a:t>	use map</a:t>
            </a:r>
          </a:p>
          <a:p>
            <a:r>
              <a:rPr lang="en-US" dirty="0"/>
              <a:t>except:</a:t>
            </a:r>
          </a:p>
          <a:p>
            <a:r>
              <a:rPr lang="en-CA" dirty="0"/>
              <a:t>	call </a:t>
            </a:r>
            <a:r>
              <a:rPr lang="en-CA"/>
              <a:t>your parents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354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3844</Words>
  <Application>Microsoft Office PowerPoint</Application>
  <PresentationFormat>Widescreen</PresentationFormat>
  <Paragraphs>481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Trebuchet MS (Body)</vt:lpstr>
      <vt:lpstr>Wingdings 3</vt:lpstr>
      <vt:lpstr>Office Theme</vt:lpstr>
      <vt:lpstr>1516</vt:lpstr>
      <vt:lpstr>Learning Outcomes</vt:lpstr>
      <vt:lpstr>Exception Handling</vt:lpstr>
      <vt:lpstr>TypeError vs. ValueError</vt:lpstr>
      <vt:lpstr>Exception: Example</vt:lpstr>
      <vt:lpstr>Exception Handling</vt:lpstr>
      <vt:lpstr>Exception Handling: Example</vt:lpstr>
      <vt:lpstr>Exception Handling: Basics</vt:lpstr>
      <vt:lpstr>Multiple Exception Handlers</vt:lpstr>
      <vt:lpstr>Exception Handling: Multiple Handlers</vt:lpstr>
      <vt:lpstr>Exception Handling: Multiple Handlers</vt:lpstr>
      <vt:lpstr>Exception Handling: Cleanup</vt:lpstr>
      <vt:lpstr>Exception Handling: Cleanup Example</vt:lpstr>
      <vt:lpstr>Raising Exceptions Ourselves</vt:lpstr>
      <vt:lpstr>Raising Exceptions</vt:lpstr>
      <vt:lpstr>Exceptions with Functions</vt:lpstr>
      <vt:lpstr>Exceptions with Functions</vt:lpstr>
      <vt:lpstr>Exceptions with docstring: Example</vt:lpstr>
      <vt:lpstr>Example</vt:lpstr>
      <vt:lpstr>Better than raising errors</vt:lpstr>
      <vt:lpstr>Interacting with the Filesystem</vt:lpstr>
      <vt:lpstr>Portability and Filepaths</vt:lpstr>
      <vt:lpstr>Other OS Functions</vt:lpstr>
      <vt:lpstr>OS Functions: os.walk()</vt:lpstr>
      <vt:lpstr>OS Functions: os.walk()</vt:lpstr>
      <vt:lpstr>Commandline Arguments</vt:lpstr>
      <vt:lpstr>Exception handling 1</vt:lpstr>
      <vt:lpstr>Exception handling 2</vt:lpstr>
      <vt:lpstr>Exception handling 3</vt:lpstr>
      <vt:lpstr>Exception handling 4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1516</dc:title>
  <dc:creator>Mike Mulder</dc:creator>
  <cp:lastModifiedBy>jason harrison</cp:lastModifiedBy>
  <cp:revision>119</cp:revision>
  <dcterms:created xsi:type="dcterms:W3CDTF">2020-08-31T14:11:00Z</dcterms:created>
  <dcterms:modified xsi:type="dcterms:W3CDTF">2022-09-01T22:03:50Z</dcterms:modified>
</cp:coreProperties>
</file>