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80" r:id="rId4"/>
    <p:sldId id="300" r:id="rId5"/>
    <p:sldId id="301" r:id="rId6"/>
    <p:sldId id="283" r:id="rId7"/>
    <p:sldId id="285" r:id="rId8"/>
    <p:sldId id="295" r:id="rId9"/>
    <p:sldId id="294" r:id="rId10"/>
    <p:sldId id="293" r:id="rId11"/>
    <p:sldId id="290" r:id="rId12"/>
    <p:sldId id="291" r:id="rId13"/>
    <p:sldId id="287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AA655-4335-45E8-89B2-3FC7D00D9107}" type="datetimeFigureOut">
              <a:rPr lang="en-CA" smtClean="0"/>
              <a:t>2022-09-06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AE838-DC18-47F2-8FDD-95988D565C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27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 – hide details</a:t>
            </a:r>
          </a:p>
          <a:p>
            <a:r>
              <a:rPr lang="en-US" dirty="0"/>
              <a:t>Encapsulation – self contained</a:t>
            </a:r>
          </a:p>
          <a:p>
            <a:r>
              <a:rPr lang="en-US" dirty="0"/>
              <a:t>Inheritance – objects can inherit attributes and behaviors from other objects (parent/child)</a:t>
            </a:r>
          </a:p>
          <a:p>
            <a:r>
              <a:rPr lang="en-US" dirty="0"/>
              <a:t>Polymorphism – child objects an override behavior of parent objects – different meaning in different contexts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ADE71-DE3C-284E-B44C-E54D4F63EF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0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 – hide details</a:t>
            </a:r>
          </a:p>
          <a:p>
            <a:r>
              <a:rPr lang="en-US" dirty="0"/>
              <a:t>Encapsulation – self contained</a:t>
            </a:r>
          </a:p>
          <a:p>
            <a:r>
              <a:rPr lang="en-US" dirty="0"/>
              <a:t>Inheritance – objects can inherit attributes and behaviors from other objects (parent/child)</a:t>
            </a:r>
          </a:p>
          <a:p>
            <a:r>
              <a:rPr lang="en-US" dirty="0"/>
              <a:t>Polymorphism – child objects an override behavior of parent objects – different meaning in different contexts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ADE71-DE3C-284E-B44C-E54D4F63EF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PyCharm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ADE71-DE3C-284E-B44C-E54D4F63EF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52E-9150-406B-8F91-81A9AFA90403}" type="datetime1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8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3611-87D6-47A2-AA3F-E9F14C12F35E}" type="datetime1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45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3039-899B-4E9F-BFE4-915145F36C30}" type="datetime1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57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8F4F-0C1B-43AC-91A8-7DB3349E2959}" type="datetime1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18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16C9E-C59E-4996-B26E-870C76EB6A43}" type="datetime1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82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E5EF-1BBB-4C53-BBDA-FC8481AEEEDD}" type="datetime1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46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1F7-B595-4D1E-9E3E-F604524395AB}" type="datetime1">
              <a:rPr lang="en-CA" smtClean="0"/>
              <a:t>2022-09-06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51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C0C2-4504-447A-9412-53AE61B2CD28}" type="datetime1">
              <a:rPr lang="en-CA" smtClean="0"/>
              <a:t>2022-09-06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5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DEC5-2F89-467A-A0C7-FB11025E5C84}" type="datetime1">
              <a:rPr lang="en-CA" smtClean="0"/>
              <a:t>2022-09-06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6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505-5FD1-4551-82D8-DE9DA6DDB9BB}" type="datetime1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4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9249-8729-4903-95BC-0785D6D8652E}" type="datetime1">
              <a:rPr lang="en-CA" smtClean="0"/>
              <a:t>2022-09-06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1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6F6E-9A73-4EC4-ACDC-B1BF6859FC01}" type="datetime1">
              <a:rPr lang="en-CA" smtClean="0"/>
              <a:t>2022-09-06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1516 Lesson 11 - 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F66A-1722-4DE5-9280-359877F8C4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06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2F1F-7D9F-544C-BF99-7568B65A4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 1516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DB225-8320-044D-AD5C-5C2FE4F75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Programming Fundamentals with Python – </a:t>
            </a:r>
            <a:r>
              <a:rPr lang="en-US" sz="2400"/>
              <a:t>Lesson 11</a:t>
            </a:r>
            <a:endParaRPr lang="en-US" sz="2400" dirty="0"/>
          </a:p>
          <a:p>
            <a:r>
              <a:rPr lang="en-US" dirty="0"/>
              <a:t>Object-oriented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98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5815-ED93-4AFA-B0A0-5FFA6B1B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50" y="367313"/>
            <a:ext cx="10515600" cy="1325563"/>
          </a:xfrm>
        </p:spPr>
        <p:txBody>
          <a:bodyPr/>
          <a:lstStyle/>
          <a:p>
            <a:r>
              <a:rPr lang="en-US" dirty="0"/>
              <a:t>Python example: Book class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27DD-DCB6-4E61-9DA5-BA44EC5A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650" y="1441622"/>
            <a:ext cx="5420926" cy="4748041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Book: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title, </a:t>
            </a:r>
            <a:r>
              <a:rPr lang="en-US" dirty="0" err="1"/>
              <a:t>num_pages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# constructor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# the next 2 lines store the parameters into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# this object's instance variables (attributes)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b="1" dirty="0" err="1"/>
              <a:t>self.title</a:t>
            </a:r>
            <a:r>
              <a:rPr lang="en-US" b="1" dirty="0"/>
              <a:t> = </a:t>
            </a:r>
            <a:r>
              <a:rPr lang="en-US" dirty="0"/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b="1" dirty="0" err="1"/>
              <a:t>self.number_of_pages</a:t>
            </a:r>
            <a:r>
              <a:rPr lang="en-US" b="1" dirty="0"/>
              <a:t> = </a:t>
            </a:r>
            <a:r>
              <a:rPr lang="en-US" dirty="0" err="1"/>
              <a:t>num_pages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def </a:t>
            </a:r>
            <a:r>
              <a:rPr lang="en-US" dirty="0" err="1"/>
              <a:t>print_book_details</a:t>
            </a:r>
            <a:r>
              <a:rPr lang="en-US" dirty="0"/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print("%s has %d pages" % (</a:t>
            </a:r>
            <a:r>
              <a:rPr lang="en-US" dirty="0" err="1"/>
              <a:t>self.title</a:t>
            </a:r>
            <a:r>
              <a:rPr lang="en-US" dirty="0"/>
              <a:t>, </a:t>
            </a:r>
            <a:r>
              <a:rPr lang="en-US" dirty="0" err="1"/>
              <a:t>self.number_of_pages</a:t>
            </a:r>
            <a:r>
              <a:rPr lang="en-US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 first Book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book1 = Book("Harry Potter", 700)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 second Book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book2 = Book("Lord of the Rings", 600)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print(book1.</a:t>
            </a:r>
            <a:r>
              <a:rPr lang="en-US" b="1" dirty="0"/>
              <a:t>title</a:t>
            </a:r>
            <a:r>
              <a:rPr lang="en-US" dirty="0"/>
              <a:t>)  # accessing book1's attributes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print(book1.</a:t>
            </a:r>
            <a:r>
              <a:rPr lang="en-US" b="1" dirty="0"/>
              <a:t>number_of_pages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book1.print_book_details()  # call book1's methods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print(book2.</a:t>
            </a:r>
            <a:r>
              <a:rPr lang="en-US" b="1" dirty="0"/>
              <a:t>title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print(book2.</a:t>
            </a:r>
            <a:r>
              <a:rPr lang="en-US" b="1" dirty="0"/>
              <a:t>number_of_pages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book2.print_book_details()  # call book2's methods</a:t>
            </a:r>
          </a:p>
          <a:p>
            <a:pPr>
              <a:spcBef>
                <a:spcPts val="0"/>
              </a:spcBef>
            </a:pP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F6D3CD-ECC7-46F5-BA09-B73D24730C9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book1 and book2 are objects of the Book class</a:t>
            </a:r>
          </a:p>
          <a:p>
            <a:r>
              <a:rPr lang="en-US" dirty="0" err="1"/>
              <a:t>print_book_details</a:t>
            </a:r>
            <a:r>
              <a:rPr lang="en-US" dirty="0"/>
              <a:t>() is a Book method</a:t>
            </a:r>
          </a:p>
          <a:p>
            <a:r>
              <a:rPr lang="en-CA" dirty="0" err="1"/>
              <a:t>self.title</a:t>
            </a:r>
            <a:r>
              <a:rPr lang="en-CA" dirty="0"/>
              <a:t> and </a:t>
            </a:r>
            <a:r>
              <a:rPr lang="en-CA" dirty="0" err="1"/>
              <a:t>self.number_of_pages</a:t>
            </a:r>
            <a:r>
              <a:rPr lang="en-CA" dirty="0"/>
              <a:t> are Book attributes (aka fields/instance variables)</a:t>
            </a:r>
          </a:p>
          <a:p>
            <a:r>
              <a:rPr lang="en-CA" dirty="0"/>
              <a:t>title and </a:t>
            </a:r>
            <a:r>
              <a:rPr lang="en-CA" dirty="0" err="1"/>
              <a:t>num_pages</a:t>
            </a:r>
            <a:r>
              <a:rPr lang="en-CA" dirty="0"/>
              <a:t> are method parameters which are destroyed when the constructor finishes running</a:t>
            </a:r>
          </a:p>
          <a:p>
            <a:r>
              <a:rPr lang="en-CA" dirty="0"/>
              <a:t>the important part of the constructor is the actual assignment of parameter values to instance variables (shown in bold here)</a:t>
            </a:r>
          </a:p>
          <a:p>
            <a:r>
              <a:rPr lang="en-CA" dirty="0"/>
              <a:t>could create a class </a:t>
            </a:r>
            <a:r>
              <a:rPr lang="en-CA" dirty="0" err="1"/>
              <a:t>BookStore</a:t>
            </a:r>
            <a:r>
              <a:rPr lang="en-CA" dirty="0"/>
              <a:t> with a list of Book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CC0E2-4DB7-4880-99AC-8C5DC98C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ED63-994B-48EE-BD3E-7D717B9B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10</a:t>
            </a:fld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0F5F24-946F-43D8-AB1A-C247B5BE4D7E}"/>
              </a:ext>
            </a:extLst>
          </p:cNvPr>
          <p:cNvCxnSpPr/>
          <p:nvPr/>
        </p:nvCxnSpPr>
        <p:spPr>
          <a:xfrm flipH="1">
            <a:off x="2108886" y="1927654"/>
            <a:ext cx="148282" cy="7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139D33-1595-41AB-BC63-8683BAD367D5}"/>
              </a:ext>
            </a:extLst>
          </p:cNvPr>
          <p:cNvCxnSpPr/>
          <p:nvPr/>
        </p:nvCxnSpPr>
        <p:spPr>
          <a:xfrm>
            <a:off x="2809103" y="1944130"/>
            <a:ext cx="255373" cy="85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1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vs.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Class</a:t>
            </a:r>
            <a:r>
              <a:rPr lang="en-CA" dirty="0"/>
              <a:t> – There is one class definition for an entire general category. It is the code that defines the structure – i.e., attributes and methods – that all objects of this class will have. E.g. class Dog stores all the data (e.g. breed) and behaviors (e.g. bark()) common to all dogs.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Object</a:t>
            </a:r>
            <a:r>
              <a:rPr lang="en-CA" dirty="0"/>
              <a:t> – Many objects can be created from a class. Each object will have the same attributes and methods as per the class definition. The VALUES of the attributes – i.e., the state – can be different for each object. E.g. My dog is a </a:t>
            </a:r>
            <a:r>
              <a:rPr lang="en-CA" dirty="0" err="1"/>
              <a:t>pitbull</a:t>
            </a:r>
            <a:r>
              <a:rPr lang="en-CA" dirty="0"/>
              <a:t> and barks loudly; another dog could be a pug and barks quietly.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5FE9-EC51-47D2-9D5F-8B6AD5A4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FFE73-D8B5-4055-9EF2-E4ED0D3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5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BankAccount </a:t>
            </a:r>
            <a:r>
              <a:rPr lang="en-CA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744951" cy="402876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Let’s create </a:t>
            </a:r>
            <a:r>
              <a:rPr lang="en-CA"/>
              <a:t>a BankAccount </a:t>
            </a:r>
            <a:r>
              <a:rPr lang="en-CA" dirty="0"/>
              <a:t>class </a:t>
            </a:r>
            <a:r>
              <a:rPr lang="en-CA"/>
              <a:t>and BankAccount </a:t>
            </a:r>
            <a:r>
              <a:rPr lang="en-CA" dirty="0"/>
              <a:t>objects</a:t>
            </a:r>
          </a:p>
          <a:p>
            <a:r>
              <a:rPr lang="en-CA"/>
              <a:t>A BankAccount </a:t>
            </a:r>
            <a:r>
              <a:rPr lang="en-CA" dirty="0"/>
              <a:t>represents </a:t>
            </a:r>
            <a:r>
              <a:rPr lang="en-CA"/>
              <a:t>a bank account in a bank</a:t>
            </a:r>
            <a:endParaRPr lang="en-CA" dirty="0"/>
          </a:p>
          <a:p>
            <a:r>
              <a:rPr lang="en-CA" dirty="0"/>
              <a:t>What attributes would </a:t>
            </a:r>
            <a:r>
              <a:rPr lang="en-CA"/>
              <a:t>the BankAccount </a:t>
            </a:r>
            <a:r>
              <a:rPr lang="en-CA" dirty="0"/>
              <a:t>class have?</a:t>
            </a:r>
          </a:p>
          <a:p>
            <a:r>
              <a:rPr lang="en-CA" dirty="0"/>
              <a:t>What methods would it have?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0644" y="2932771"/>
            <a:ext cx="1616927" cy="1304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/>
              <a:t>BankAccount</a:t>
            </a:r>
            <a:endParaRPr lang="en-CA" dirty="0"/>
          </a:p>
          <a:p>
            <a:pPr algn="ctr"/>
            <a:r>
              <a:rPr lang="en-CA" dirty="0"/>
              <a:t>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8783443" y="1495542"/>
            <a:ext cx="1616927" cy="1318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Bill Gates’ account # 12345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8783443" y="4441323"/>
            <a:ext cx="1616927" cy="13238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  <a:r>
              <a:rPr lang="en-CA"/>
              <a:t>our brother’s bank account # 44444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783443" y="2965993"/>
            <a:ext cx="1616927" cy="13238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Your account # 98765</a:t>
            </a:r>
            <a:endParaRPr lang="en-CA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7047571" y="2155032"/>
            <a:ext cx="1735872" cy="143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7047571" y="3585118"/>
            <a:ext cx="1735872" cy="42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7047571" y="3585118"/>
            <a:ext cx="1735872" cy="1518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7C9BC-4F4E-4959-8EC2-A11FDCAD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BDBE23F-99E8-41CF-B30D-7077419C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23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EFF7-D69B-7841-9C49-B789F081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/>
              <a:t>Best Practices: </a:t>
            </a:r>
            <a:r>
              <a:rPr lang="en-US" dirty="0"/>
              <a:t>Basics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E1AF1C-4A49-41B0-BC2B-5D02EEAA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07990-AB9A-4EAF-8D34-51F444A5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13</a:t>
            </a:fld>
            <a:endParaRPr lang="en-CA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8B43E8-24F8-778F-4770-5AA1D63CB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33384"/>
            <a:ext cx="9614028" cy="4756279"/>
          </a:xfrm>
        </p:spPr>
        <p:txBody>
          <a:bodyPr>
            <a:normAutofit lnSpcReduction="10000"/>
          </a:bodyPr>
          <a:lstStyle/>
          <a:p>
            <a:r>
              <a:rPr lang="en-US"/>
              <a:t>DocString your methods</a:t>
            </a:r>
          </a:p>
          <a:p>
            <a:endParaRPr lang="en-US"/>
          </a:p>
          <a:p>
            <a:r>
              <a:rPr lang="en-US"/>
              <a:t>Class Name: 	</a:t>
            </a:r>
            <a:r>
              <a:rPr lang="en-CA"/>
              <a:t>CapWords			nouns</a:t>
            </a:r>
          </a:p>
          <a:p>
            <a:pPr marL="228600" lvl="1">
              <a:spcBef>
                <a:spcPts val="1000"/>
              </a:spcBef>
            </a:pPr>
            <a:r>
              <a:rPr lang="en-CA" sz="2800"/>
              <a:t>E.g. 			class BankAccount</a:t>
            </a:r>
          </a:p>
          <a:p>
            <a:pPr marL="228600" lvl="1">
              <a:spcBef>
                <a:spcPts val="1000"/>
              </a:spcBef>
            </a:pPr>
            <a:endParaRPr lang="en-CA" sz="2800"/>
          </a:p>
          <a:p>
            <a:r>
              <a:rPr lang="en-CA"/>
              <a:t>Attributes: 	lower_snake_case		adjectives or nouns</a:t>
            </a:r>
          </a:p>
          <a:p>
            <a:pPr marL="228600" lvl="1">
              <a:spcBef>
                <a:spcPts val="1000"/>
              </a:spcBef>
            </a:pPr>
            <a:r>
              <a:rPr lang="en-CA" sz="2800"/>
              <a:t>E.g. 			account_balance_usd</a:t>
            </a:r>
          </a:p>
          <a:p>
            <a:pPr marL="228600" lvl="1">
              <a:spcBef>
                <a:spcPts val="1000"/>
              </a:spcBef>
            </a:pPr>
            <a:endParaRPr lang="en-CA" sz="2800"/>
          </a:p>
          <a:p>
            <a:r>
              <a:rPr lang="en-CA"/>
              <a:t>Methods: 		lower_snake_case		verbs</a:t>
            </a:r>
          </a:p>
          <a:p>
            <a:pPr marL="228600" lvl="1">
              <a:spcBef>
                <a:spcPts val="1000"/>
              </a:spcBef>
            </a:pPr>
            <a:r>
              <a:rPr lang="en-CA" sz="2800"/>
              <a:t>E.g. 			get_account_balance_usd()</a:t>
            </a:r>
            <a:endParaRPr lang="en-US" sz="280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05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32BF9F-A001-4DFD-86A8-2389C70B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student.py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518180-EEB2-4076-8FA9-EE8BB7636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90"/>
            <a:ext cx="10515600" cy="541165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class Student: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__</a:t>
            </a:r>
            <a:r>
              <a:rPr lang="en-CA" dirty="0" err="1"/>
              <a:t>init</a:t>
            </a:r>
            <a:r>
              <a:rPr lang="en-CA" dirty="0"/>
              <a:t>__(self, </a:t>
            </a:r>
            <a:r>
              <a:rPr lang="en-CA" dirty="0" err="1"/>
              <a:t>student_id</a:t>
            </a:r>
            <a:r>
              <a:rPr lang="en-CA" dirty="0"/>
              <a:t>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</a:t>
            </a:r>
            <a:r>
              <a:rPr lang="en-CA" dirty="0" err="1"/>
              <a:t>year_born</a:t>
            </a:r>
            <a:r>
              <a:rPr lang="en-CA" dirty="0"/>
              <a:t>, courses):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self.student_number</a:t>
            </a:r>
            <a:r>
              <a:rPr lang="en-CA" dirty="0"/>
              <a:t> = </a:t>
            </a:r>
            <a:r>
              <a:rPr lang="en-CA" dirty="0" err="1"/>
              <a:t>student_id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self.first_name</a:t>
            </a:r>
            <a:r>
              <a:rPr lang="en-CA" dirty="0"/>
              <a:t> = </a:t>
            </a:r>
            <a:r>
              <a:rPr lang="en-CA" dirty="0" err="1"/>
              <a:t>first_name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self.last_name</a:t>
            </a:r>
            <a:r>
              <a:rPr lang="en-CA" dirty="0"/>
              <a:t> = </a:t>
            </a:r>
            <a:r>
              <a:rPr lang="en-CA" dirty="0" err="1"/>
              <a:t>last_name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self.year_of_birth</a:t>
            </a:r>
            <a:r>
              <a:rPr lang="en-CA" dirty="0"/>
              <a:t> = </a:t>
            </a:r>
            <a:r>
              <a:rPr lang="en-CA" dirty="0" err="1"/>
              <a:t>year_born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self.courses</a:t>
            </a:r>
            <a:r>
              <a:rPr lang="en-CA" dirty="0"/>
              <a:t> = list(courses)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</a:t>
            </a:r>
            <a:r>
              <a:rPr lang="en-CA" dirty="0" err="1"/>
              <a:t>register_in_course</a:t>
            </a:r>
            <a:r>
              <a:rPr lang="en-CA" dirty="0"/>
              <a:t>(self, course):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self.courses.append</a:t>
            </a:r>
            <a:r>
              <a:rPr lang="en-CA" dirty="0"/>
              <a:t>(course)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</a:t>
            </a:r>
            <a:r>
              <a:rPr lang="en-CA" dirty="0" err="1"/>
              <a:t>print_all_courses</a:t>
            </a:r>
            <a:r>
              <a:rPr lang="en-CA" dirty="0"/>
              <a:t>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for course in </a:t>
            </a:r>
            <a:r>
              <a:rPr lang="en-CA" dirty="0" err="1"/>
              <a:t>self.courses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print(course)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s1 = Student("a00", "tiger", "woods", 1975, 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s2 = Student("a11", "bill", "gates", 1954, ['</a:t>
            </a:r>
            <a:r>
              <a:rPr lang="en-CA" dirty="0" err="1"/>
              <a:t>microsoft</a:t>
            </a:r>
            <a:r>
              <a:rPr lang="en-CA" dirty="0"/>
              <a:t>', 'apple'])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s2.print_all_courses()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s2.register_in_course("comp 1516")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s2.print_all_courses()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print(s1.year_of_birth)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s1.year_of_birth = 2000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print(s1.year_of_birth)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64BF4D-F699-4034-B7C5-02066482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ADCC2B-AF95-4CB4-8563-671FFAA9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32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32BF9F-A001-4DFD-86A8-2389C70B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bank_account.py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518180-EEB2-4076-8FA9-EE8BB763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class </a:t>
            </a:r>
            <a:r>
              <a:rPr lang="en-CA" err="1"/>
              <a:t>BankAccount</a:t>
            </a:r>
            <a:r>
              <a:rPr lang="en-CA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CAD_DOLLARS_PER_USD = 1.25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# constructor: called automatically when an object is created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__</a:t>
            </a:r>
            <a:r>
              <a:rPr lang="en-CA" dirty="0" err="1"/>
              <a:t>init</a:t>
            </a:r>
            <a:r>
              <a:rPr lang="en-CA" dirty="0"/>
              <a:t>__(self, </a:t>
            </a:r>
            <a:r>
              <a:rPr lang="en-CA" dirty="0" err="1"/>
              <a:t>account_number</a:t>
            </a:r>
            <a:r>
              <a:rPr lang="en-CA" dirty="0"/>
              <a:t>, </a:t>
            </a:r>
            <a:r>
              <a:rPr lang="en-CA" dirty="0" err="1"/>
              <a:t>balance_usd</a:t>
            </a:r>
            <a:r>
              <a:rPr lang="en-CA" dirty="0"/>
              <a:t>, </a:t>
            </a:r>
            <a:r>
              <a:rPr lang="en-CA" dirty="0" err="1"/>
              <a:t>client_last_name</a:t>
            </a:r>
            <a:r>
              <a:rPr lang="en-CA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self.account_num</a:t>
            </a:r>
            <a:r>
              <a:rPr lang="en-CA" dirty="0"/>
              <a:t> = </a:t>
            </a:r>
            <a:r>
              <a:rPr lang="en-CA" dirty="0" err="1"/>
              <a:t>account_number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self.balance_cad</a:t>
            </a:r>
            <a:r>
              <a:rPr lang="en-CA" dirty="0"/>
              <a:t> = </a:t>
            </a:r>
            <a:r>
              <a:rPr lang="en-CA" dirty="0" err="1"/>
              <a:t>balance_usd</a:t>
            </a:r>
            <a:r>
              <a:rPr lang="en-CA" dirty="0"/>
              <a:t> </a:t>
            </a:r>
            <a:r>
              <a:rPr lang="en-CA"/>
              <a:t>* CAD_DOLLARS_PER_USD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self.client_last_name</a:t>
            </a:r>
            <a:r>
              <a:rPr lang="en-CA" dirty="0"/>
              <a:t> = </a:t>
            </a:r>
            <a:r>
              <a:rPr lang="en-CA" dirty="0" err="1"/>
              <a:t>client_last_name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deposit(self, </a:t>
            </a:r>
            <a:r>
              <a:rPr lang="en-CA" dirty="0" err="1"/>
              <a:t>amount_usd</a:t>
            </a:r>
            <a:r>
              <a:rPr lang="en-CA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self.balance_cad</a:t>
            </a:r>
            <a:r>
              <a:rPr lang="en-CA" dirty="0"/>
              <a:t> = </a:t>
            </a:r>
            <a:r>
              <a:rPr lang="en-CA" dirty="0" err="1"/>
              <a:t>self.balance_cad</a:t>
            </a:r>
            <a:r>
              <a:rPr lang="en-CA" dirty="0"/>
              <a:t> + </a:t>
            </a:r>
            <a:r>
              <a:rPr lang="en-CA" dirty="0" err="1"/>
              <a:t>amount_usd</a:t>
            </a:r>
            <a:r>
              <a:rPr lang="en-CA" dirty="0"/>
              <a:t> </a:t>
            </a:r>
            <a:r>
              <a:rPr lang="en-CA"/>
              <a:t>* CAD_DOLLARS_PER_USD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withdraw(self, </a:t>
            </a:r>
            <a:r>
              <a:rPr lang="en-CA" dirty="0" err="1"/>
              <a:t>amount_usd</a:t>
            </a:r>
            <a:r>
              <a:rPr lang="en-CA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self.balance_cad</a:t>
            </a:r>
            <a:r>
              <a:rPr lang="en-CA" dirty="0"/>
              <a:t> = </a:t>
            </a:r>
            <a:r>
              <a:rPr lang="en-CA" dirty="0" err="1"/>
              <a:t>self.balance_cad</a:t>
            </a:r>
            <a:r>
              <a:rPr lang="en-CA" dirty="0"/>
              <a:t> - </a:t>
            </a:r>
            <a:r>
              <a:rPr lang="en-CA" dirty="0" err="1"/>
              <a:t>amount_usd</a:t>
            </a:r>
            <a:r>
              <a:rPr lang="en-CA" dirty="0"/>
              <a:t> </a:t>
            </a:r>
            <a:r>
              <a:rPr lang="en-CA"/>
              <a:t>* CAD_DOLLARS_PER_USD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account1 = </a:t>
            </a:r>
            <a:r>
              <a:rPr lang="en-CA" dirty="0" err="1"/>
              <a:t>BankAccount</a:t>
            </a:r>
            <a:r>
              <a:rPr lang="en-CA" dirty="0"/>
              <a:t>("abc123", 100.00, "woods")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print(account1.balance_cad)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account1.deposit(67.00)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print(account1.balance_cad)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64BF4D-F699-4034-B7C5-02066482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ADCC2B-AF95-4CB4-8563-671FFAA9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45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77D5-A664-4648-8CD3-F676B008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bank.py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D1AC-3FEE-4C10-B6C0-DBD6A475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7930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from </a:t>
            </a:r>
            <a:r>
              <a:rPr lang="en-CA" dirty="0" err="1"/>
              <a:t>bank_account</a:t>
            </a:r>
            <a:r>
              <a:rPr lang="en-CA" dirty="0"/>
              <a:t> import </a:t>
            </a:r>
            <a:r>
              <a:rPr lang="en-CA" dirty="0" err="1"/>
              <a:t>BankAccount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class Bank: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accounts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__</a:t>
            </a:r>
            <a:r>
              <a:rPr lang="en-CA" dirty="0" err="1"/>
              <a:t>init</a:t>
            </a:r>
            <a:r>
              <a:rPr lang="en-CA" dirty="0"/>
              <a:t>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</a:t>
            </a:r>
            <a:r>
              <a:rPr lang="en-CA" dirty="0" err="1"/>
              <a:t>add_account</a:t>
            </a:r>
            <a:r>
              <a:rPr lang="en-CA" dirty="0"/>
              <a:t>(self, account):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self.accounts.append</a:t>
            </a:r>
            <a:r>
              <a:rPr lang="en-CA" dirty="0"/>
              <a:t>(account)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</a:t>
            </a:r>
            <a:r>
              <a:rPr lang="en-CA" dirty="0" err="1"/>
              <a:t>get_total_balances</a:t>
            </a:r>
            <a:r>
              <a:rPr lang="en-CA" dirty="0"/>
              <a:t>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</a:t>
            </a:r>
            <a:r>
              <a:rPr lang="en-CA" dirty="0" err="1"/>
              <a:t>total_balance_cad</a:t>
            </a:r>
            <a:r>
              <a:rPr lang="en-CA" dirty="0"/>
              <a:t> = 0.00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for account in </a:t>
            </a:r>
            <a:r>
              <a:rPr lang="en-CA" dirty="0" err="1"/>
              <a:t>self.accounts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</a:t>
            </a:r>
            <a:r>
              <a:rPr lang="en-CA" dirty="0" err="1"/>
              <a:t>total_balance_cad</a:t>
            </a:r>
            <a:r>
              <a:rPr lang="en-CA" dirty="0"/>
              <a:t> += </a:t>
            </a:r>
            <a:r>
              <a:rPr lang="en-CA" dirty="0" err="1"/>
              <a:t>account.balance_cad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return </a:t>
            </a:r>
            <a:r>
              <a:rPr lang="en-CA" dirty="0" err="1"/>
              <a:t>total_balance_cad</a:t>
            </a: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def </a:t>
            </a:r>
            <a:r>
              <a:rPr lang="en-CA" dirty="0" err="1"/>
              <a:t>print_client_list</a:t>
            </a:r>
            <a:r>
              <a:rPr lang="en-CA" dirty="0"/>
              <a:t>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for account in </a:t>
            </a:r>
            <a:r>
              <a:rPr lang="en-CA" dirty="0" err="1"/>
              <a:t>self.accounts</a:t>
            </a:r>
            <a:r>
              <a:rPr lang="en-CA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            print(</a:t>
            </a:r>
            <a:r>
              <a:rPr lang="en-CA" dirty="0" err="1"/>
              <a:t>account.client_last_name</a:t>
            </a:r>
            <a:r>
              <a:rPr lang="en-CA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a1 = </a:t>
            </a:r>
            <a:r>
              <a:rPr lang="en-CA" dirty="0" err="1"/>
              <a:t>BankAccount</a:t>
            </a:r>
            <a:r>
              <a:rPr lang="en-CA" dirty="0"/>
              <a:t>("abc123", 100.00, "woods")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a2 = </a:t>
            </a:r>
            <a:r>
              <a:rPr lang="en-CA" dirty="0" err="1"/>
              <a:t>BankAccount</a:t>
            </a:r>
            <a:r>
              <a:rPr lang="en-CA" dirty="0"/>
              <a:t>("xyz456", 200.00, "gates")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a3 = </a:t>
            </a:r>
            <a:r>
              <a:rPr lang="en-CA" dirty="0" err="1"/>
              <a:t>BankAccount</a:t>
            </a:r>
            <a:r>
              <a:rPr lang="en-CA" dirty="0"/>
              <a:t>("111aaa", 3.00, "</a:t>
            </a:r>
            <a:r>
              <a:rPr lang="en-CA" dirty="0" err="1"/>
              <a:t>harrison</a:t>
            </a:r>
            <a:r>
              <a:rPr lang="en-CA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 err="1"/>
              <a:t>all_accounts</a:t>
            </a:r>
            <a:r>
              <a:rPr lang="en-CA" dirty="0"/>
              <a:t> = [a1, a2]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bank = Bank(</a:t>
            </a:r>
            <a:r>
              <a:rPr lang="en-CA" dirty="0" err="1"/>
              <a:t>all_accounts</a:t>
            </a:r>
            <a:r>
              <a:rPr lang="en-CA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 err="1"/>
              <a:t>bank.add_account</a:t>
            </a:r>
            <a:r>
              <a:rPr lang="en-CA" dirty="0"/>
              <a:t>(a3)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/>
              <a:t>print(</a:t>
            </a:r>
            <a:r>
              <a:rPr lang="en-CA" dirty="0" err="1"/>
              <a:t>bank.get_total_balances</a:t>
            </a:r>
            <a:r>
              <a:rPr lang="en-CA" dirty="0"/>
              <a:t>())  # 378.75 cad (303.00 </a:t>
            </a:r>
            <a:r>
              <a:rPr lang="en-CA" dirty="0" err="1"/>
              <a:t>usd</a:t>
            </a:r>
            <a:r>
              <a:rPr lang="en-CA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dirty="0" err="1"/>
              <a:t>bank.print_client_list</a:t>
            </a:r>
            <a:r>
              <a:rPr lang="en-CA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A6B8-6439-4666-882A-A991C04F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46305-DCA5-463B-9EF0-194DFC9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01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890B-D466-4080-ABE7-8B429C0C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Constructors do data validation!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F086-9055-458C-BFD4-C591EE1A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11"/>
            <a:ext cx="10515600" cy="6457864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class Dog: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represents a dog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in terms of: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- data: breed, sex, year born, weight in pounds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- behaviors: sleep(), hunt(), bark()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"""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def __init__(self, breed, male, year_of_birth, pounds, name):  # constructor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if pounds &lt;= 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    raise ValueError("dogs can't weigh 0 or less")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self.breed = breed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self.is_male = male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self.year_born = year_of_birth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self.weight_lb = pounds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self.name =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def bark(self):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print(f"{self.name} says woof woof woof")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dog1 = Dog("pitbull", True, 2013, -100, "rocky")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dog1.bark()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if dog1.is_male: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print(f"{dog1.name} is a {dog1.breed}, was born in {dog1.year_born}, and he weighs {dog1.weight_lb} pounds")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    print(f"{dog1.name} is a {dog1.breed}, was born in {dog1.year_born}, and she weighs {dog1.weight_lb} pounds")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except ValueError as v: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>
                <a:highlight>
                  <a:srgbClr val="FFFF00"/>
                </a:highlight>
              </a:rPr>
              <a:t>    print("no dog for you!")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dog2 = Dog("boxer", False, 2010, 80, "halo")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dog2.bark()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if dog2.is_male: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print(f"{dog2.name} is a {dog2.breed}, was born in {dog2.year_born}, and he weighs {dog2.weight_lb} pounds")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print(f"{dog2.name} is a {dog2.breed}, was born in {dog2.year_born}, and she weighs {dog2.weight_lb} pounds")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BA8A5-3E84-4635-9C22-ED481D2B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3439B-2978-42EA-B3D5-3A481A17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35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Define Object-Oriented Programming (OOP)</a:t>
            </a:r>
          </a:p>
          <a:p>
            <a:pPr lvl="1"/>
            <a:r>
              <a:rPr lang="en-CA" dirty="0"/>
              <a:t>Contrast with Procedural Programming (which we have done so far)</a:t>
            </a:r>
          </a:p>
          <a:p>
            <a:r>
              <a:rPr lang="en-CA" dirty="0"/>
              <a:t>Identify the parts of a class definition</a:t>
            </a:r>
          </a:p>
          <a:p>
            <a:r>
              <a:rPr lang="en-CA" dirty="0"/>
              <a:t>Identify the relationship between a class and an object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2603F-BC65-492B-8ED0-6A6AB434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F1B46-121D-4D3C-987C-0D8A0BD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26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18D5-CB32-1D42-81CD-1CF81469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4057"/>
            <a:ext cx="11069823" cy="4680476"/>
          </a:xfrm>
        </p:spPr>
        <p:txBody>
          <a:bodyPr>
            <a:normAutofit/>
          </a:bodyPr>
          <a:lstStyle/>
          <a:p>
            <a:r>
              <a:rPr lang="en-US" sz="2000"/>
              <a:t>Object-oriented programming involves writing classes </a:t>
            </a:r>
          </a:p>
          <a:p>
            <a:r>
              <a:rPr lang="en-US" sz="2000"/>
              <a:t>A </a:t>
            </a:r>
            <a:r>
              <a:rPr lang="en-US" sz="2000">
                <a:highlight>
                  <a:srgbClr val="FFFF00"/>
                </a:highlight>
              </a:rPr>
              <a:t>class</a:t>
            </a:r>
            <a:r>
              <a:rPr lang="en-US" sz="2000"/>
              <a:t> is </a:t>
            </a:r>
            <a:r>
              <a:rPr lang="en-US" sz="2000" b="1"/>
              <a:t>a Python file which describes the data and behaviors of a general category</a:t>
            </a:r>
          </a:p>
          <a:p>
            <a:r>
              <a:rPr lang="en-US" sz="2000"/>
              <a:t>The data are variables (adjectives and nouns) called “instance variables”, “fields”, or “properties”</a:t>
            </a:r>
          </a:p>
          <a:p>
            <a:r>
              <a:rPr lang="en-US" sz="2000"/>
              <a:t>The behaviors are functions (verbs) called “methods”</a:t>
            </a:r>
          </a:p>
          <a:p>
            <a:r>
              <a:rPr lang="en-US" sz="2000"/>
              <a:t>Examples: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D2A68-D9C8-42E7-A190-FC4997DF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90180-913C-4B65-BDDC-61749C06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F90CEC-8AA9-2ADD-B285-912B252E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52260"/>
              </p:ext>
            </p:extLst>
          </p:nvPr>
        </p:nvGraphicFramePr>
        <p:xfrm>
          <a:off x="963826" y="3608173"/>
          <a:ext cx="10795444" cy="221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630">
                  <a:extLst>
                    <a:ext uri="{9D8B030D-6E8A-4147-A177-3AD203B41FA5}">
                      <a16:colId xmlns:a16="http://schemas.microsoft.com/office/drawing/2014/main" val="41348906"/>
                    </a:ext>
                  </a:extLst>
                </a:gridCol>
                <a:gridCol w="5847490">
                  <a:extLst>
                    <a:ext uri="{9D8B030D-6E8A-4147-A177-3AD203B41FA5}">
                      <a16:colId xmlns:a16="http://schemas.microsoft.com/office/drawing/2014/main" val="956894372"/>
                    </a:ext>
                  </a:extLst>
                </a:gridCol>
                <a:gridCol w="3463324">
                  <a:extLst>
                    <a:ext uri="{9D8B030D-6E8A-4147-A177-3AD203B41FA5}">
                      <a16:colId xmlns:a16="http://schemas.microsoft.com/office/drawing/2014/main" val="2485509173"/>
                    </a:ext>
                  </a:extLst>
                </a:gridCol>
              </a:tblGrid>
              <a:tr h="3685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Class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Behaviors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70996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Book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title, author_name, year_published, num_pages, price_usd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read(), censor(), update_price()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641155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Dog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name, breed, weight_kg, date_born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neuter(), walk(), fetch()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98819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MobilePhone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brand, model, version, color, price_usd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text(), purchase()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10423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BankAccount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balance_usd, date_opened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transfer(), deposit(), withdraw()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58157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Car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8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04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18D5-CB32-1D42-81CD-1CF81469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4057"/>
            <a:ext cx="11069823" cy="4680476"/>
          </a:xfrm>
        </p:spPr>
        <p:txBody>
          <a:bodyPr>
            <a:normAutofit/>
          </a:bodyPr>
          <a:lstStyle/>
          <a:p>
            <a:r>
              <a:rPr lang="en-US" sz="2000"/>
              <a:t>Object-oriented programming involves creating objects</a:t>
            </a:r>
          </a:p>
          <a:p>
            <a:r>
              <a:rPr lang="en-US" sz="2000"/>
              <a:t>Once a class has been defined, individual objects can be made of it</a:t>
            </a:r>
          </a:p>
          <a:p>
            <a:r>
              <a:rPr lang="en-US" sz="2000"/>
              <a:t>An </a:t>
            </a:r>
            <a:r>
              <a:rPr lang="en-US" sz="2000">
                <a:highlight>
                  <a:srgbClr val="FFFF00"/>
                </a:highlight>
              </a:rPr>
              <a:t>object</a:t>
            </a:r>
            <a:r>
              <a:rPr lang="en-US" sz="2000"/>
              <a:t> is </a:t>
            </a:r>
            <a:r>
              <a:rPr lang="en-US" sz="2000" b="1"/>
              <a:t>one particular instance of a class</a:t>
            </a:r>
          </a:p>
          <a:p>
            <a:r>
              <a:rPr lang="en-US" sz="2000"/>
              <a:t>Ints and floats and strings are objects of their respective classes!</a:t>
            </a:r>
          </a:p>
          <a:p>
            <a:r>
              <a:rPr lang="en-US" sz="2000"/>
              <a:t>Examples: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D2A68-D9C8-42E7-A190-FC4997DF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90180-913C-4B65-BDDC-61749C06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4</a:t>
            </a:fld>
            <a:endParaRPr lang="en-CA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F90CEC-8AA9-2ADD-B285-912B252E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14531"/>
              </p:ext>
            </p:extLst>
          </p:nvPr>
        </p:nvGraphicFramePr>
        <p:xfrm>
          <a:off x="955588" y="3665838"/>
          <a:ext cx="7552944" cy="294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630">
                  <a:extLst>
                    <a:ext uri="{9D8B030D-6E8A-4147-A177-3AD203B41FA5}">
                      <a16:colId xmlns:a16="http://schemas.microsoft.com/office/drawing/2014/main" val="41348906"/>
                    </a:ext>
                  </a:extLst>
                </a:gridCol>
                <a:gridCol w="6068314">
                  <a:extLst>
                    <a:ext uri="{9D8B030D-6E8A-4147-A177-3AD203B41FA5}">
                      <a16:colId xmlns:a16="http://schemas.microsoft.com/office/drawing/2014/main" val="956894372"/>
                    </a:ext>
                  </a:extLst>
                </a:gridCol>
              </a:tblGrid>
              <a:tr h="3685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Class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Objects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70996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Book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Harry Potter, Python for Everybody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641155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Dog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My dog, your dog, Toto from “The Wizard of Oz” movie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98819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MobilePhone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My iPhone 13, your iPhone 13,  your Samsung Galaxy S22 Ultra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10423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BankAccount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My wife’s bank account, Bill Gates’ bank account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58157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“Hello world”, “5”, “whatever”, ‘the end’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29338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5, 0, -699987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84183"/>
                  </a:ext>
                </a:extLst>
              </a:tr>
              <a:tr h="368590">
                <a:tc>
                  <a:txBody>
                    <a:bodyPr/>
                    <a:lstStyle/>
                    <a:p>
                      <a:r>
                        <a:rPr lang="en-US"/>
                        <a:t>Car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6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9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8AFB-113B-3F97-D4A4-C0E7D32E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365125"/>
            <a:ext cx="11142133" cy="1325563"/>
          </a:xfrm>
        </p:spPr>
        <p:txBody>
          <a:bodyPr>
            <a:normAutofit fontScale="90000"/>
          </a:bodyPr>
          <a:lstStyle/>
          <a:p>
            <a:r>
              <a:rPr lang="en-US"/>
              <a:t>Classes </a:t>
            </a:r>
            <a:br>
              <a:rPr lang="en-US"/>
            </a:br>
            <a:r>
              <a:rPr lang="en-US"/>
              <a:t>and </a:t>
            </a:r>
            <a:br>
              <a:rPr lang="en-US"/>
            </a:br>
            <a:r>
              <a:rPr lang="en-US"/>
              <a:t>Objects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AB58D-DF09-1747-8238-6C20D659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1A1D4-606C-5319-B152-E1666AF9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5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27065-2ECB-57BE-5834-F6952440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73" y="0"/>
            <a:ext cx="9391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029E-351F-8A4A-B3DB-27C8CCA2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OOP: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18D5-CB32-1D42-81CD-1CF81469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7811" cy="4351338"/>
          </a:xfrm>
        </p:spPr>
        <p:txBody>
          <a:bodyPr>
            <a:normAutofit/>
          </a:bodyPr>
          <a:lstStyle/>
          <a:p>
            <a:pPr lvl="1"/>
            <a:r>
              <a:rPr lang="en-CA" dirty="0">
                <a:highlight>
                  <a:srgbClr val="FFFF00"/>
                </a:highlight>
              </a:rPr>
              <a:t>Code and test </a:t>
            </a:r>
            <a:r>
              <a:rPr lang="en-CA" b="1" u="sng" dirty="0">
                <a:highlight>
                  <a:srgbClr val="FFFF00"/>
                </a:highlight>
              </a:rPr>
              <a:t>re-use</a:t>
            </a:r>
            <a:r>
              <a:rPr lang="en-CA" b="1" dirty="0">
                <a:highlight>
                  <a:srgbClr val="FFFF00"/>
                </a:highlight>
              </a:rPr>
              <a:t> </a:t>
            </a:r>
            <a:r>
              <a:rPr lang="en-CA" dirty="0"/>
              <a:t>– within and across software applications</a:t>
            </a:r>
          </a:p>
          <a:p>
            <a:pPr lvl="2"/>
            <a:r>
              <a:rPr lang="en-CA" dirty="0"/>
              <a:t>E.g. a Person class can be reused often (Employees, Students, Librarians, Dentists….)</a:t>
            </a:r>
          </a:p>
          <a:p>
            <a:pPr marL="914400" lvl="2" indent="0">
              <a:buNone/>
            </a:pPr>
            <a:endParaRPr lang="en-CA" dirty="0"/>
          </a:p>
          <a:p>
            <a:pPr lvl="1"/>
            <a:r>
              <a:rPr lang="en-CA" dirty="0"/>
              <a:t>Design: 		Can force </a:t>
            </a:r>
            <a:r>
              <a:rPr lang="en-CA"/>
              <a:t>better up-front </a:t>
            </a:r>
            <a:r>
              <a:rPr lang="en-CA" dirty="0"/>
              <a:t>planning and design for larger projects</a:t>
            </a:r>
          </a:p>
          <a:p>
            <a:pPr lvl="1"/>
            <a:r>
              <a:rPr lang="en-US" dirty="0"/>
              <a:t>Testability: 	At the object level (unit tests)</a:t>
            </a:r>
          </a:p>
          <a:p>
            <a:pPr lvl="1"/>
            <a:r>
              <a:rPr lang="en-US" dirty="0"/>
              <a:t>Extensibility: 	Adding new data/behavior to objects</a:t>
            </a:r>
          </a:p>
          <a:p>
            <a:pPr lvl="1"/>
            <a:r>
              <a:rPr lang="en-US" dirty="0"/>
              <a:t>Simplicity: 	The real world is full of objects; it’s easier to talk about my kids 			as people objects rather than as groups of atoms or molecules; 			likewise it’s easier to solve problems in computing with objects 			such as “Books” and “Library Customers” rather than using just 			strings and </a:t>
            </a:r>
            <a:r>
              <a:rPr lang="en-US" dirty="0" err="1"/>
              <a:t>ints</a:t>
            </a:r>
            <a:r>
              <a:rPr lang="en-US" dirty="0"/>
              <a:t> and floats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E1FBA-58D9-4FCE-AE82-B3B8661B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68E8E-ED91-45C0-96AC-2D32E5BA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76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2F5-B0CD-214D-AE49-1E2063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7A1E-612E-5541-8A5B-370E285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61857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class is like a new data type.</a:t>
            </a:r>
          </a:p>
          <a:p>
            <a:r>
              <a:rPr lang="en-US" sz="2400" dirty="0"/>
              <a:t>An object is like a variable of that type.</a:t>
            </a:r>
          </a:p>
          <a:p>
            <a:endParaRPr lang="en-US" sz="2400" dirty="0"/>
          </a:p>
          <a:p>
            <a:r>
              <a:rPr lang="en-US" sz="2400"/>
              <a:t>x </a:t>
            </a:r>
            <a:r>
              <a:rPr lang="en-US" sz="2400" dirty="0"/>
              <a:t>= 5		</a:t>
            </a:r>
            <a:r>
              <a:rPr lang="en-US" sz="2400"/>
              <a:t>		# </a:t>
            </a:r>
            <a:r>
              <a:rPr lang="en-US" sz="2400" dirty="0"/>
              <a:t>x is an integer object with </a:t>
            </a:r>
            <a:r>
              <a:rPr lang="en-US" sz="2400"/>
              <a:t>value 5</a:t>
            </a:r>
          </a:p>
          <a:p>
            <a:r>
              <a:rPr lang="en-US" sz="2400"/>
              <a:t>x = -42			# x is an integer object with value -42</a:t>
            </a:r>
            <a:endParaRPr lang="en-US" sz="2400" dirty="0"/>
          </a:p>
          <a:p>
            <a:r>
              <a:rPr lang="en-US" sz="2400"/>
              <a:t>dog1 </a:t>
            </a:r>
            <a:r>
              <a:rPr lang="en-US" sz="2400" dirty="0"/>
              <a:t>= Dog(“Rocky”)	# dog1 is a Dog object with name value “</a:t>
            </a:r>
            <a:r>
              <a:rPr lang="en-US" sz="2400"/>
              <a:t>Rocky”</a:t>
            </a:r>
          </a:p>
          <a:p>
            <a:r>
              <a:rPr lang="en-US" sz="2400"/>
              <a:t>dog2 = Dog(“Rex”)		# dog2 is a Dog object with name value “Rex”</a:t>
            </a:r>
          </a:p>
          <a:p>
            <a:pPr marL="0" indent="0">
              <a:buNone/>
            </a:pPr>
            <a:r>
              <a:rPr lang="en-US" sz="2400" dirty="0"/>
              <a:t>				# someone has defined a class named “Dog” already 				# for this code to be working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8C05D-D1F4-484D-8C28-DD9D8810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8DF0-51EC-4333-A074-E65B176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1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2F5-B0CD-214D-AE49-1E206313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7A1E-612E-5541-8A5B-370E285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9" y="1825625"/>
            <a:ext cx="11483546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Constructor: 		</a:t>
            </a:r>
            <a:r>
              <a:rPr lang="en-US" b="1"/>
              <a:t>def __init__(self):</a:t>
            </a:r>
            <a:endParaRPr lang="en-US" b="1" dirty="0"/>
          </a:p>
          <a:p>
            <a:pPr lvl="1"/>
            <a:r>
              <a:rPr lang="en-US"/>
              <a:t>The constructor is a method that is called automatically as an </a:t>
            </a:r>
            <a:r>
              <a:rPr lang="en-US" dirty="0"/>
              <a:t>object is </a:t>
            </a:r>
            <a:r>
              <a:rPr lang="en-US"/>
              <a:t>being created</a:t>
            </a:r>
          </a:p>
          <a:p>
            <a:pPr lvl="1"/>
            <a:endParaRPr lang="en-US" dirty="0"/>
          </a:p>
          <a:p>
            <a:pPr lvl="1"/>
            <a:r>
              <a:rPr lang="en-US"/>
              <a:t>It is used </a:t>
            </a:r>
            <a:r>
              <a:rPr lang="en-US" dirty="0"/>
              <a:t>to set up the new object and its attributes with </a:t>
            </a:r>
            <a:r>
              <a:rPr lang="en-US" u="sng" dirty="0"/>
              <a:t>valid</a:t>
            </a:r>
            <a:r>
              <a:rPr lang="en-US" dirty="0"/>
              <a:t>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</a:t>
            </a:r>
            <a:r>
              <a:rPr lang="en-US"/>
              <a:t>. student = Student</a:t>
            </a:r>
            <a:r>
              <a:rPr lang="en-US" dirty="0"/>
              <a:t>(“A005</a:t>
            </a:r>
            <a:r>
              <a:rPr lang="en-US"/>
              <a:t>”); 	// </a:t>
            </a:r>
            <a:r>
              <a:rPr lang="en-US" dirty="0"/>
              <a:t>no. this is not a valid student </a:t>
            </a:r>
            <a:r>
              <a:rPr lang="en-US"/>
              <a:t>number! Raise an error!?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student=Student(“A00123456</a:t>
            </a:r>
            <a:r>
              <a:rPr lang="en-US"/>
              <a:t>”); 	// </a:t>
            </a:r>
            <a:r>
              <a:rPr lang="en-US" dirty="0"/>
              <a:t>fine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constructor’s job </a:t>
            </a:r>
            <a:r>
              <a:rPr lang="en-US"/>
              <a:t>is to </a:t>
            </a:r>
            <a:r>
              <a:rPr lang="en-US" dirty="0"/>
              <a:t>fix bad data values when creating an object, and to store good data values into the </a:t>
            </a:r>
            <a:r>
              <a:rPr lang="en-US"/>
              <a:t>newly-created object…or else raise an Exception.</a:t>
            </a:r>
          </a:p>
          <a:p>
            <a:pPr lvl="1"/>
            <a:endParaRPr lang="en-US"/>
          </a:p>
          <a:p>
            <a:pPr lvl="1"/>
            <a:r>
              <a:rPr lang="en-US"/>
              <a:t>The constructor is called automatically upon object creation:  </a:t>
            </a:r>
            <a:r>
              <a:rPr lang="en-US" b="1"/>
              <a:t>d = Dog()  # __init__ is called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8C05D-D1F4-484D-8C28-DD9D8810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78DF0-51EC-4333-A074-E65B1764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8</a:t>
            </a:fld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35272-126B-8ACD-C9FB-3D7CC0FA2566}"/>
              </a:ext>
            </a:extLst>
          </p:cNvPr>
          <p:cNvCxnSpPr/>
          <p:nvPr/>
        </p:nvCxnSpPr>
        <p:spPr>
          <a:xfrm flipV="1">
            <a:off x="4333103" y="2158314"/>
            <a:ext cx="766119" cy="362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6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DF75-C8CF-443F-A667-0D97A9B1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Dog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E75A-EA48-4C07-943D-3766BA893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dog.py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E8F16-040C-4F03-B3B5-C0C781B35F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Dog:</a:t>
            </a:r>
          </a:p>
          <a:p>
            <a:pPr marL="0" indent="0">
              <a:buNone/>
            </a:pPr>
            <a:r>
              <a:rPr lang="en-US" dirty="0"/>
              <a:t>    """The attributes and behaviors for all dogs go here."""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# constructor: code that is called automatically each time</a:t>
            </a:r>
          </a:p>
          <a:p>
            <a:pPr marL="0" indent="0">
              <a:buNone/>
            </a:pPr>
            <a:r>
              <a:rPr lang="en-US" dirty="0"/>
              <a:t>    # a Dog object is made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</a:t>
            </a:r>
            <a:r>
              <a:rPr lang="en-US" dirty="0" err="1"/>
              <a:t>weight_kg</a:t>
            </a:r>
            <a:r>
              <a:rPr lang="en-US" dirty="0"/>
              <a:t>, </a:t>
            </a:r>
            <a:r>
              <a:rPr lang="en-US" dirty="0" err="1"/>
              <a:t>year_born</a:t>
            </a:r>
            <a:r>
              <a:rPr lang="en-US" dirty="0"/>
              <a:t>, breed):</a:t>
            </a:r>
          </a:p>
          <a:p>
            <a:pPr marL="0" indent="0">
              <a:buNone/>
            </a:pPr>
            <a:r>
              <a:rPr lang="en-US" dirty="0"/>
              <a:t>        self.name = name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self.weight_lb</a:t>
            </a:r>
            <a:r>
              <a:rPr lang="en-US" dirty="0"/>
              <a:t> = </a:t>
            </a:r>
            <a:r>
              <a:rPr lang="en-US" dirty="0" err="1"/>
              <a:t>weight_kg</a:t>
            </a:r>
            <a:r>
              <a:rPr lang="en-US" dirty="0"/>
              <a:t> * 2.2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self.birth_year</a:t>
            </a:r>
            <a:r>
              <a:rPr lang="en-US" dirty="0"/>
              <a:t> = </a:t>
            </a:r>
            <a:r>
              <a:rPr lang="en-US" dirty="0" err="1"/>
              <a:t>year_born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self.breed</a:t>
            </a:r>
            <a:r>
              <a:rPr lang="en-US" dirty="0"/>
              <a:t> = breed</a:t>
            </a:r>
          </a:p>
          <a:p>
            <a:endParaRPr lang="en-US" dirty="0"/>
          </a:p>
          <a:p>
            <a:endParaRPr lang="en-US" dirty="0"/>
          </a:p>
          <a:p>
            <a:r>
              <a:rPr lang="en-CA" dirty="0"/>
              <a:t>The variables prefixed with “self.” are the object’s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C8BB0-461D-4E4B-96B3-34294BCE1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main.py</a:t>
            </a:r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CE5B-0851-43A1-89DB-95B7A1193C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dirty="0"/>
              <a:t>from Dog import Dog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dog1 = Dog("Rocky", 45.4, 2013, "Pitbull")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dog2 = Dog("Snoopy", 79.1, 2018, "German Shepherd")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print(dog1.name)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print(dog1.weight_lb)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print(dog1.birth_year)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print(dog1.breed)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print("---------------------")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print(dog2.name)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print(dog2.weight_lb)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print(dog2.birth_year)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print(dog2.breed)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if __name__ == "__main__":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    main()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BF67E6-1332-4B1F-B97F-BE209C59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1516 Lesson 11 - OOP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89407B-ED3A-468A-BED0-26FB97F3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F66A-1722-4DE5-9280-359877F8C467}" type="slidenum">
              <a:rPr lang="en-CA" smtClean="0"/>
              <a:t>9</a:t>
            </a:fld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8E32EF-A62C-4920-A29A-685B3C11F17E}"/>
              </a:ext>
            </a:extLst>
          </p:cNvPr>
          <p:cNvGrpSpPr/>
          <p:nvPr/>
        </p:nvGrpSpPr>
        <p:grpSpPr>
          <a:xfrm>
            <a:off x="1103213" y="3928205"/>
            <a:ext cx="3450509" cy="1490863"/>
            <a:chOff x="1169773" y="3921396"/>
            <a:chExt cx="3450509" cy="149086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2DFB4-4A7A-457B-BFCF-F7A0CBFE6921}"/>
                </a:ext>
              </a:extLst>
            </p:cNvPr>
            <p:cNvCxnSpPr/>
            <p:nvPr/>
          </p:nvCxnSpPr>
          <p:spPr>
            <a:xfrm flipH="1">
              <a:off x="2372497" y="3929449"/>
              <a:ext cx="82379" cy="24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F0AF6A-A646-4E72-B652-239C5A3A597A}"/>
                </a:ext>
              </a:extLst>
            </p:cNvPr>
            <p:cNvCxnSpPr/>
            <p:nvPr/>
          </p:nvCxnSpPr>
          <p:spPr>
            <a:xfrm flipH="1">
              <a:off x="2530135" y="4001659"/>
              <a:ext cx="494271" cy="444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4CC782-E27C-4761-B367-FBCF8E9C9242}"/>
                </a:ext>
              </a:extLst>
            </p:cNvPr>
            <p:cNvCxnSpPr/>
            <p:nvPr/>
          </p:nvCxnSpPr>
          <p:spPr>
            <a:xfrm flipH="1">
              <a:off x="2740398" y="3921396"/>
              <a:ext cx="873211" cy="782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B444CB-94DB-4AA7-BC40-E3A5544A6341}"/>
                </a:ext>
              </a:extLst>
            </p:cNvPr>
            <p:cNvCxnSpPr/>
            <p:nvPr/>
          </p:nvCxnSpPr>
          <p:spPr>
            <a:xfrm flipH="1">
              <a:off x="2412541" y="3982480"/>
              <a:ext cx="2207741" cy="1008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E63161-CE0D-4BD2-8719-CF5B96BEA908}"/>
                </a:ext>
              </a:extLst>
            </p:cNvPr>
            <p:cNvSpPr/>
            <p:nvPr/>
          </p:nvSpPr>
          <p:spPr>
            <a:xfrm>
              <a:off x="1169773" y="4176584"/>
              <a:ext cx="972065" cy="12356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03839D-97EF-4057-8B98-E3D29A3B1A46}"/>
              </a:ext>
            </a:extLst>
          </p:cNvPr>
          <p:cNvSpPr txBox="1"/>
          <p:nvPr/>
        </p:nvSpPr>
        <p:spPr>
          <a:xfrm>
            <a:off x="9451602" y="3664500"/>
            <a:ext cx="2493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Rocky</a:t>
            </a:r>
          </a:p>
          <a:p>
            <a:r>
              <a:rPr lang="en-US" dirty="0"/>
              <a:t>99.88000000000001</a:t>
            </a:r>
          </a:p>
          <a:p>
            <a:r>
              <a:rPr lang="en-US" dirty="0"/>
              <a:t>2013</a:t>
            </a:r>
          </a:p>
          <a:p>
            <a:r>
              <a:rPr lang="en-US" dirty="0"/>
              <a:t>Pitbull</a:t>
            </a:r>
          </a:p>
          <a:p>
            <a:r>
              <a:rPr lang="en-US" dirty="0"/>
              <a:t>---------------------</a:t>
            </a:r>
          </a:p>
          <a:p>
            <a:r>
              <a:rPr lang="en-US" dirty="0"/>
              <a:t>Snoopy</a:t>
            </a:r>
          </a:p>
          <a:p>
            <a:r>
              <a:rPr lang="en-US" dirty="0"/>
              <a:t>174.02</a:t>
            </a:r>
          </a:p>
          <a:p>
            <a:r>
              <a:rPr lang="en-US" dirty="0"/>
              <a:t>2018</a:t>
            </a:r>
          </a:p>
          <a:p>
            <a:r>
              <a:rPr lang="en-US"/>
              <a:t>German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5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18554</TotalTime>
  <Words>2625</Words>
  <Application>Microsoft Office PowerPoint</Application>
  <PresentationFormat>Widescreen</PresentationFormat>
  <Paragraphs>355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COMP 1516</vt:lpstr>
      <vt:lpstr>Learning Outcomes</vt:lpstr>
      <vt:lpstr>Classes</vt:lpstr>
      <vt:lpstr>Objects</vt:lpstr>
      <vt:lpstr>Classes  and  Objects</vt:lpstr>
      <vt:lpstr>OOP: Benefits</vt:lpstr>
      <vt:lpstr>Analogy</vt:lpstr>
      <vt:lpstr>Constructor</vt:lpstr>
      <vt:lpstr>Dog</vt:lpstr>
      <vt:lpstr>Python example: Book class</vt:lpstr>
      <vt:lpstr>Class vs. Object</vt:lpstr>
      <vt:lpstr>BankAccount Demo</vt:lpstr>
      <vt:lpstr>Python Best Practices: Basics</vt:lpstr>
      <vt:lpstr>student.py</vt:lpstr>
      <vt:lpstr>bank_account.py</vt:lpstr>
      <vt:lpstr>bank.py</vt:lpstr>
      <vt:lpstr>Constructors do data validation!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1516</dc:title>
  <dc:creator>Mike Mulder</dc:creator>
  <cp:lastModifiedBy>jason harrison</cp:lastModifiedBy>
  <cp:revision>185</cp:revision>
  <dcterms:created xsi:type="dcterms:W3CDTF">2020-08-24T21:07:53Z</dcterms:created>
  <dcterms:modified xsi:type="dcterms:W3CDTF">2022-09-06T22:05:09Z</dcterms:modified>
</cp:coreProperties>
</file>