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A83C-7E41-4218-9762-F9DBF452D7D4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238D1-8208-4851-AEF9-1A503731C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38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C6A5-2629-8700-FB71-80BE0A8DF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8DC06-26E6-7F40-C484-59C76E2D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F80E-C99A-1929-0A74-26ACCA02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9794-E98E-42F2-8378-C6B825CEAD7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36E-C1C6-2AA1-71BC-4106C3D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57FA-33F0-617F-6CEE-8DB5E894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6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CB9E-FD36-2EEF-67CC-083B02E5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FFAB-D575-5331-E2A0-C362F6A9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62C5-9F7A-71DC-B3EA-79C29C7E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A3E7-1957-4B69-988E-2633EF86FD68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9A6B-8186-D82F-0B06-1D169105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64D8-49E9-4133-5AB8-80207AB1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55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51E82-F421-4868-E0A4-E9C853FE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CF77-C3EE-283E-F4C1-BD14E85F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0B0C-06A2-3179-3E1A-A64F91E0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31A0-97F2-43B4-8B13-24A11511330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634-EF56-3470-B47F-59A688AE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F857-9CC2-1C34-EDFF-58130E60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4377-C4F1-A461-7333-F051D34C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37B-C0B5-C989-C94C-07376921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B14-631B-730B-7069-27AEE9E6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92F-6BFE-4BCB-89EB-4CCAEBE5B60F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FD37-E418-0353-B027-E55913D5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4C89-95A6-A707-9BC2-AE691E81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68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821-6FA9-DF45-E6DD-6C9AFE17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0B10-6A86-FD21-1AE0-80B762D1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A10B-7825-3D34-FDEC-401A035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FCDD-FE6E-49D9-9056-24E287334CDD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B4F9-4819-4980-00BF-EC0D13D7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1D93-52B8-B889-D496-E2A1C35B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3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C52-F640-A59D-4971-1344FF60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4427-4D8A-3492-108A-CA24CCECC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6D0FD-F8EF-CDC3-B168-023C005A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64A4-4AA8-A772-880A-582EED75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486-D89C-4ADE-B946-086E79CFBE98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2F40E-6DD3-D00E-1B6D-12DFBDD5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CBD96-0589-7E97-296E-3B9FD8EB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0C0F-D5DF-9386-C344-EF201F6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BB51-3EB5-CFCE-8A8F-486C430B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F128-7B33-C11B-2457-1774E5A0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7F604-A03A-B676-576B-B49440A5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BB96-6C1E-92DC-AC5F-5CBCC0DAD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78543-63D7-CEB9-5D7B-89EEB63E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CCBF-1272-45E3-AE10-83F71211C3B4}" type="datetime1">
              <a:rPr lang="en-CA" smtClean="0"/>
              <a:t>2022-08-29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F43A4-BF54-D809-A8F8-23A6E78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6D9AC-B866-01BB-C752-0895B334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2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F48D-F57E-CE38-D990-42E2271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7B30-6D0C-E3E6-C4C9-DE6422A1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EFAE-0B96-47FD-8CE4-0A14D59F5732}" type="datetime1">
              <a:rPr lang="en-CA" smtClean="0"/>
              <a:t>2022-08-29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631B1-4888-1F39-34F8-E4E63E62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FEE31-60A7-2D5C-0567-353A09DB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F32CF-6D0F-B209-2BB5-D566CBCC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BAFF-8BE6-4E67-98B7-EC70D2663EBD}" type="datetime1">
              <a:rPr lang="en-CA" smtClean="0"/>
              <a:t>2022-08-29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685E-5CE2-140B-2C94-E31A814F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F67AE-0F56-7503-688A-3FD32F7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91BF-E28B-3A02-52BA-06CFA7B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1846-5A3B-7043-7308-4163C9AC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E7B04-AFD6-3B22-B9E6-025CB379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4471-801C-F3D7-BDD0-4B31AFC6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1ABA-8563-47C0-B85B-8614E39DC2D2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D289-696B-255A-D965-7F89548B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8E9CB-9D2C-4494-AB17-8E3F4586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19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9EB-92E8-60E5-25D0-CE5833C9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FA936-4177-A06F-7738-BAEE34AF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F4E6-294C-569C-673A-C34D1D70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66B5-3F84-311E-35A5-4BD36FB6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A95-7BFC-4C37-BCA8-765AE87FB4E6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E4CA5-21BF-70BD-07D5-CB5ED9B9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EA51-8783-58BE-AA93-B6A10B8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16AC-14C6-A502-3F7D-BEF42BB8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E34E-0378-8375-D3C3-4D156328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4013-A71D-9DE8-3C11-24CEF88CC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A2E3-0B97-49BC-BFC6-0302C03893C7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60AF-B0EC-F8AC-00B4-780D46CD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9CD8-3607-3473-C7E0-EA825C6C0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0E77-F8D4-4063-9143-73F87398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0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D694-A1D4-ABE0-5CA6-236DE21AC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1516 Lesson 2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A719-7D6E-8FD3-7DE0-C21BDC8D3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Functions, DocStrings, Modules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5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BDA7-4C7D-4E25-EC2C-EF79B20E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BE9-9289-0B94-981E-91B63EB8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42"/>
            <a:ext cx="10515600" cy="52406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def triple(num):</a:t>
            </a:r>
          </a:p>
          <a:p>
            <a:pPr marL="0" indent="0">
              <a:buNone/>
            </a:pPr>
            <a:r>
              <a:rPr lang="en-US"/>
              <a:t>    return 3 * num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greet_user():</a:t>
            </a:r>
          </a:p>
          <a:p>
            <a:pPr marL="0" indent="0">
              <a:buNone/>
            </a:pPr>
            <a:r>
              <a:rPr lang="en-US"/>
              <a:t>    first_name = input("what is your first name?")</a:t>
            </a:r>
          </a:p>
          <a:p>
            <a:pPr marL="0" indent="0">
              <a:buNone/>
            </a:pPr>
            <a:r>
              <a:rPr lang="en-US"/>
              <a:t>    print("hello", first_name)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get_circle_area(radius):</a:t>
            </a:r>
          </a:p>
          <a:p>
            <a:pPr marL="0" indent="0">
              <a:buNone/>
            </a:pPr>
            <a:r>
              <a:rPr lang="en-US"/>
              <a:t>    return 3.14 * radius ** 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answer = triple(33)</a:t>
            </a:r>
          </a:p>
          <a:p>
            <a:pPr marL="0" indent="0">
              <a:buNone/>
            </a:pPr>
            <a:r>
              <a:rPr lang="en-US"/>
              <a:t>print(answer)</a:t>
            </a:r>
          </a:p>
          <a:p>
            <a:pPr marL="0" indent="0">
              <a:buNone/>
            </a:pPr>
            <a:r>
              <a:rPr lang="en-US"/>
              <a:t>greet_user()</a:t>
            </a:r>
          </a:p>
          <a:p>
            <a:pPr marL="0" indent="0">
              <a:buNone/>
            </a:pPr>
            <a:r>
              <a:rPr lang="en-US"/>
              <a:t>greet_user()</a:t>
            </a:r>
          </a:p>
          <a:p>
            <a:pPr marL="0" indent="0">
              <a:buNone/>
            </a:pPr>
            <a:r>
              <a:rPr lang="en-US"/>
              <a:t>print(get_circle_area(11))</a:t>
            </a:r>
          </a:p>
          <a:p>
            <a:pPr marL="0" indent="0">
              <a:buNone/>
            </a:pPr>
            <a:r>
              <a:rPr lang="en-US"/>
              <a:t>print(get_circle_area(4))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9A2F-369C-BA1B-7349-90D6A7BA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63AFA-CFFA-913B-784B-DB4D6A4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DDB34-CE2D-846B-81F7-C529898D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2363927"/>
            <a:ext cx="54483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1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7B05-68C8-ED2A-F41C-22A0E26B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DocString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96AE-ABD7-B096-FFBF-29802624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DocString is a more formal comment type, used in functions</a:t>
            </a:r>
          </a:p>
          <a:p>
            <a:r>
              <a:rPr lang="en-US"/>
              <a:t>It has several parts:</a:t>
            </a:r>
          </a:p>
          <a:p>
            <a:pPr marL="514350" indent="-514350">
              <a:buAutoNum type="arabicPeriod"/>
            </a:pPr>
            <a:r>
              <a:rPr lang="en-US"/>
              <a:t>Triple quotation marks</a:t>
            </a:r>
          </a:p>
          <a:p>
            <a:pPr marL="514350" indent="-514350">
              <a:buAutoNum type="arabicPeriod"/>
            </a:pPr>
            <a:r>
              <a:rPr lang="en-US"/>
              <a:t>A full sentence explaining the function’s purpose</a:t>
            </a:r>
          </a:p>
          <a:p>
            <a:pPr marL="514350" indent="-514350">
              <a:buAutoNum type="arabicPeriod"/>
            </a:pPr>
            <a:r>
              <a:rPr lang="en-US"/>
              <a:t>Explanations in plain language of what each argument is</a:t>
            </a:r>
          </a:p>
          <a:p>
            <a:pPr marL="514350" indent="-514350">
              <a:buAutoNum type="arabicPeriod"/>
            </a:pPr>
            <a:r>
              <a:rPr lang="en-US"/>
              <a:t>Explanation in plain language of what the function returns</a:t>
            </a:r>
          </a:p>
          <a:p>
            <a:endParaRPr lang="en-CA"/>
          </a:p>
          <a:p>
            <a:r>
              <a:rPr lang="en-CA" b="1"/>
              <a:t>Use DocString comments for every function you write.</a:t>
            </a:r>
          </a:p>
          <a:p>
            <a:r>
              <a:rPr lang="en-CA"/>
              <a:t>See the next slide, which improves the previous slide’s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54BB3-D61F-E3C2-D0DE-32BEEFC5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E16E9-EDAF-5D20-0479-834FEB50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82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BDA7-4C7D-4E25-EC2C-EF79B20E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BE9-9289-0B94-981E-91B63EB8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358"/>
            <a:ext cx="10515600" cy="545911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def triple(num):</a:t>
            </a:r>
          </a:p>
          <a:p>
            <a:pPr marL="0" indent="0">
              <a:buNone/>
            </a:pPr>
            <a:r>
              <a:rPr lang="en-US" b="1"/>
              <a:t>    """Takes in a number and returns its triple.</a:t>
            </a:r>
          </a:p>
          <a:p>
            <a:pPr marL="0" indent="0">
              <a:buNone/>
            </a:pPr>
            <a:r>
              <a:rPr lang="en-US" b="1"/>
              <a:t>    :param num: the number to be tripled</a:t>
            </a:r>
          </a:p>
          <a:p>
            <a:pPr marL="0" indent="0">
              <a:buNone/>
            </a:pPr>
            <a:r>
              <a:rPr lang="en-US" b="1"/>
              <a:t>    :return: the tripled version</a:t>
            </a:r>
          </a:p>
          <a:p>
            <a:pPr marL="0" indent="0">
              <a:buNone/>
            </a:pPr>
            <a:r>
              <a:rPr lang="en-US" b="1"/>
              <a:t>    """</a:t>
            </a:r>
          </a:p>
          <a:p>
            <a:pPr marL="0" indent="0">
              <a:buNone/>
            </a:pPr>
            <a:r>
              <a:rPr lang="en-US"/>
              <a:t>    return 3 * num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greet_user():</a:t>
            </a:r>
          </a:p>
          <a:p>
            <a:pPr marL="0" indent="0">
              <a:buNone/>
            </a:pPr>
            <a:r>
              <a:rPr lang="en-US" b="1"/>
              <a:t>    """Asks the user their name, and then tells them hello.</a:t>
            </a:r>
          </a:p>
          <a:p>
            <a:pPr marL="0" indent="0">
              <a:buNone/>
            </a:pPr>
            <a:r>
              <a:rPr lang="en-US" b="1"/>
              <a:t>    :return: None</a:t>
            </a:r>
          </a:p>
          <a:p>
            <a:pPr marL="0" indent="0">
              <a:buNone/>
            </a:pPr>
            <a:r>
              <a:rPr lang="en-US" b="1"/>
              <a:t>    """</a:t>
            </a:r>
          </a:p>
          <a:p>
            <a:pPr marL="0" indent="0">
              <a:buNone/>
            </a:pPr>
            <a:r>
              <a:rPr lang="en-US"/>
              <a:t>    first_name = input("what is your first name?")</a:t>
            </a:r>
          </a:p>
          <a:p>
            <a:pPr marL="0" indent="0">
              <a:buNone/>
            </a:pPr>
            <a:r>
              <a:rPr lang="en-US"/>
              <a:t>    print("hello", first_name)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get_circle_area(radius):</a:t>
            </a:r>
          </a:p>
          <a:p>
            <a:pPr marL="0" indent="0">
              <a:buNone/>
            </a:pPr>
            <a:r>
              <a:rPr lang="en-US" b="1"/>
              <a:t>    """Calculates and returns the area of the circle with a given radius.</a:t>
            </a:r>
          </a:p>
          <a:p>
            <a:pPr marL="0" indent="0">
              <a:buNone/>
            </a:pPr>
            <a:r>
              <a:rPr lang="en-US" b="1"/>
              <a:t>    :param radius: the radius of the circle </a:t>
            </a:r>
          </a:p>
          <a:p>
            <a:pPr marL="0" indent="0">
              <a:buNone/>
            </a:pPr>
            <a:r>
              <a:rPr lang="en-US" b="1"/>
              <a:t>    :return: the area of the circle</a:t>
            </a:r>
          </a:p>
          <a:p>
            <a:pPr marL="0" indent="0">
              <a:buNone/>
            </a:pPr>
            <a:r>
              <a:rPr lang="en-US" b="1"/>
              <a:t>    """</a:t>
            </a:r>
          </a:p>
          <a:p>
            <a:pPr marL="0" indent="0">
              <a:buNone/>
            </a:pPr>
            <a:r>
              <a:rPr lang="en-US"/>
              <a:t>    return 3.14 * radius **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9A2F-369C-BA1B-7349-90D6A7BA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63AFA-CFFA-913B-784B-DB4D6A4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15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2228-FDFD-54A4-CE4F-5843FE6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884C-79B2-217E-D47D-B826CE65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we need to write a lot of functions, but don’t have the time or information needed right now to do it.</a:t>
            </a:r>
          </a:p>
          <a:p>
            <a:r>
              <a:rPr lang="en-US"/>
              <a:t>Use the keyword </a:t>
            </a:r>
            <a:r>
              <a:rPr lang="en-US" b="1"/>
              <a:t>pass</a:t>
            </a:r>
            <a:r>
              <a:rPr lang="en-US"/>
              <a:t> to tell Python “I will fill this in later…just don’t complain that I have an empty function. Leave me alone.”</a:t>
            </a:r>
          </a:p>
          <a:p>
            <a:r>
              <a:rPr lang="en-US"/>
              <a:t>Without </a:t>
            </a:r>
            <a:r>
              <a:rPr lang="en-US" b="1"/>
              <a:t>pass</a:t>
            </a:r>
            <a:r>
              <a:rPr lang="en-US"/>
              <a:t>, Python dislikes an empty function.</a:t>
            </a:r>
          </a:p>
          <a:p>
            <a:r>
              <a:rPr lang="en-US"/>
              <a:t>See next slide for the difference.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01EBB-F3B6-AB7C-AFA0-E4066BF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4931-47F7-6BDA-671A-02CC77C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58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2228-FDFD-54A4-CE4F-5843FE6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01EBB-F3B6-AB7C-AFA0-E4066BF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4931-47F7-6BDA-671A-02CC77C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90CB6-53AC-88FC-213F-FA0594EE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36" y="536649"/>
            <a:ext cx="8349664" cy="2752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75896-0980-05F9-257C-44B78E6C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36" y="3429000"/>
            <a:ext cx="8468197" cy="32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2A1-DD16-B689-3134-A37E15F3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vs. Script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371-4ACE-0024-8100-4DCEC62A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store our code in Python files.</a:t>
            </a:r>
          </a:p>
          <a:p>
            <a:r>
              <a:rPr lang="en-US"/>
              <a:t>A file can be considered either a </a:t>
            </a:r>
            <a:r>
              <a:rPr lang="en-US" b="1"/>
              <a:t>module</a:t>
            </a:r>
            <a:r>
              <a:rPr lang="en-US"/>
              <a:t> or a </a:t>
            </a:r>
            <a:r>
              <a:rPr lang="en-US" b="1"/>
              <a:t>script</a:t>
            </a:r>
            <a:r>
              <a:rPr lang="en-US"/>
              <a:t>.</a:t>
            </a:r>
          </a:p>
          <a:p>
            <a:r>
              <a:rPr lang="en-US"/>
              <a:t>A module is nothing but a collection of functions. Nothing is running.</a:t>
            </a:r>
          </a:p>
          <a:p>
            <a:r>
              <a:rPr lang="en-US"/>
              <a:t>A module can be imported by other files, and the functions can be executed in that other file.</a:t>
            </a:r>
          </a:p>
          <a:p>
            <a:r>
              <a:rPr lang="en-US"/>
              <a:t>A script is a Python file that has executing code. It often imports code from modules.</a:t>
            </a:r>
          </a:p>
          <a:p>
            <a:r>
              <a:rPr lang="en-US"/>
              <a:t>See next slide.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36B35-BE35-4EA4-DC33-9D14501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022F-CF60-C8B1-7E84-92CBC2F9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16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D29CF1-7C5C-BA4A-40F4-78BEEDD0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vs. Script: importing</a:t>
            </a:r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4BED0C-380E-0C0F-DEBD-827EF0B9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198486"/>
            <a:ext cx="5157787" cy="457790"/>
          </a:xfrm>
        </p:spPr>
        <p:txBody>
          <a:bodyPr/>
          <a:lstStyle/>
          <a:p>
            <a:r>
              <a:rPr lang="en-US"/>
              <a:t>Module: my_stuff.py</a:t>
            </a:r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4259E5A-B987-8C78-7F51-06C7658A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56276"/>
            <a:ext cx="5157787" cy="50651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def triple(num):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"""Takes in a number and returns its triple.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:param num: the number to be tripled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:return: the tripled version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return 3 * num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def get_loan_balance_usd(interest_rate, principal_amount):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pass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def greet_user():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"""Asks the user their name, and then tells them hello.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:return: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first_name = input("what is your first name?")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print("hello", first_name)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def get_circle_area(radius):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"""Calculates and returns the area of the circle with a given radius.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:param radius: the radius of the circle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:return: the area of the circle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/>
              <a:t>    return 3.14 * radius ** 2</a:t>
            </a:r>
            <a:endParaRPr lang="en-CA" sz="10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476289-4736-B133-84F9-28F3CBA38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100" y="1198486"/>
            <a:ext cx="5183188" cy="457790"/>
          </a:xfrm>
        </p:spPr>
        <p:txBody>
          <a:bodyPr/>
          <a:lstStyle/>
          <a:p>
            <a:r>
              <a:rPr lang="en-US"/>
              <a:t>Script: running_code.py</a:t>
            </a:r>
            <a:endParaRPr lang="en-CA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5D5E956-94D8-012E-984B-D783AAEA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9431" y="1586039"/>
            <a:ext cx="6756850" cy="460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from my_stuff import *   		# not good</a:t>
            </a:r>
          </a:p>
          <a:p>
            <a:pPr marL="0" indent="0">
              <a:buNone/>
            </a:pPr>
            <a:r>
              <a:rPr lang="en-US"/>
              <a:t>answer = triple(33)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from my_stuff import triple 	# ok</a:t>
            </a:r>
          </a:p>
          <a:p>
            <a:pPr marL="0" indent="0">
              <a:buNone/>
            </a:pPr>
            <a:r>
              <a:rPr lang="en-US"/>
              <a:t>answer = triple(33)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my_stuff                       	# great</a:t>
            </a:r>
          </a:p>
          <a:p>
            <a:pPr marL="0" indent="0">
              <a:buNone/>
            </a:pPr>
            <a:r>
              <a:rPr lang="en-US"/>
              <a:t>answer = mystuff.triple(33)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185DA-8C10-1A69-68CE-0AD9154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220E0-8EE6-1B3E-0BC8-5AF8593B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30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7589AD-ABE0-21F3-D330-6EB0FF67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A96EE-6570-C8D1-B843-A91B41C1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DD22D5-85B1-EE9F-70AA-32F71780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17</a:t>
            </a:fld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69A92-22AF-C592-3CA0-EF4B5D84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92" y="609601"/>
            <a:ext cx="5475417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980C-8D26-E580-F9FE-61262519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7080-1096-03AB-3A9C-C207F48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Separate each function from other functions by two blank lines.</a:t>
            </a:r>
          </a:p>
          <a:p>
            <a:r>
              <a:rPr lang="en-US"/>
              <a:t>End each file with a blank line.</a:t>
            </a:r>
          </a:p>
          <a:p>
            <a:r>
              <a:rPr lang="en-US"/>
              <a:t>Import modules as in the previous two slides.</a:t>
            </a:r>
          </a:p>
          <a:p>
            <a:r>
              <a:rPr lang="en-US"/>
              <a:t>Indent function code four spaces.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88F7F-E6D3-2542-CB11-69611CD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EC1E0-76E5-DCFF-F9A3-04691D5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5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6C02-C74F-D01D-2FEC-312F90B2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ED4B-5552-D583-5E7B-1155EE3E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many programming languages, </a:t>
            </a:r>
            <a:br>
              <a:rPr lang="en-US"/>
            </a:br>
            <a:r>
              <a:rPr lang="en-US"/>
              <a:t>including Python, the computer </a:t>
            </a:r>
            <a:br>
              <a:rPr lang="en-US"/>
            </a:br>
            <a:r>
              <a:rPr lang="en-US"/>
              <a:t>will search for a function named </a:t>
            </a:r>
            <a:br>
              <a:rPr lang="en-US"/>
            </a:br>
            <a:r>
              <a:rPr lang="en-US" b="1"/>
              <a:t>main()</a:t>
            </a:r>
            <a:endParaRPr lang="en-US"/>
          </a:p>
          <a:p>
            <a:r>
              <a:rPr lang="en-US"/>
              <a:t>The </a:t>
            </a:r>
            <a:r>
              <a:rPr lang="en-US" b="1"/>
              <a:t>main</a:t>
            </a:r>
            <a:r>
              <a:rPr lang="en-US"/>
              <a:t> function is the entry point for the program, to begin running there</a:t>
            </a:r>
          </a:p>
          <a:p>
            <a:r>
              <a:rPr lang="en-US"/>
              <a:t>We should put our code into functions like that, rather than having code simply sitting inside a file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B0937-BBB4-5F95-0658-EA3CC3A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F20C8-4B90-D6AA-E075-141DA5D3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19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2D824-0457-72C0-F737-C0BD95A8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58" y="365125"/>
            <a:ext cx="5740141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7416-CE30-F0E8-A947-D29AD081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Learning Outcomes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F11F-7164-BC59-155C-DB1C5F49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Functions </a:t>
            </a:r>
          </a:p>
          <a:p>
            <a:r>
              <a:rPr lang="en-CA"/>
              <a:t>Flow of Control</a:t>
            </a:r>
          </a:p>
          <a:p>
            <a:r>
              <a:rPr lang="en-CA"/>
              <a:t>Comments and DocString</a:t>
            </a:r>
          </a:p>
          <a:p>
            <a:r>
              <a:rPr lang="en-CA"/>
              <a:t>Modules</a:t>
            </a:r>
          </a:p>
          <a:p>
            <a:r>
              <a:rPr lang="en-CA"/>
              <a:t>Arithmetic Operators</a:t>
            </a:r>
          </a:p>
          <a:p>
            <a:r>
              <a:rPr lang="en-CA"/>
              <a:t>Assignment Operator</a:t>
            </a:r>
          </a:p>
          <a:p>
            <a:r>
              <a:rPr lang="en-CA"/>
              <a:t>main Function</a:t>
            </a:r>
          </a:p>
          <a:p>
            <a:r>
              <a:rPr lang="en-CA"/>
              <a:t>main guard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475DC-EA6A-CFAF-444C-C907B1BE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44FB-80B2-2DA6-EAF1-A811361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42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3617-F226-B36A-550A-6AF55C15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main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A23D-D80A-4D25-9B6B-A747DDED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we have created a </a:t>
            </a:r>
            <a:r>
              <a:rPr lang="en-US" b="1"/>
              <a:t>main</a:t>
            </a:r>
            <a:r>
              <a:rPr lang="en-US"/>
              <a:t> function, but it is not yet being called anywhere!</a:t>
            </a:r>
          </a:p>
          <a:p>
            <a:r>
              <a:rPr lang="en-US"/>
              <a:t>However, we want </a:t>
            </a:r>
            <a:r>
              <a:rPr lang="en-US" b="1"/>
              <a:t>main</a:t>
            </a:r>
            <a:r>
              <a:rPr lang="en-US"/>
              <a:t> to be called only for </a:t>
            </a:r>
            <a:r>
              <a:rPr lang="en-US" i="1"/>
              <a:t>scripts. </a:t>
            </a:r>
          </a:p>
          <a:p>
            <a:r>
              <a:rPr lang="en-US"/>
              <a:t>We do not want a </a:t>
            </a:r>
            <a:r>
              <a:rPr lang="en-US" b="1"/>
              <a:t>module’s</a:t>
            </a:r>
            <a:r>
              <a:rPr lang="en-US"/>
              <a:t> main function to be triggered when that module is imported!</a:t>
            </a:r>
          </a:p>
          <a:p>
            <a:r>
              <a:rPr lang="en-US"/>
              <a:t>To make sure only a running </a:t>
            </a:r>
            <a:r>
              <a:rPr lang="en-US" i="1"/>
              <a:t>script</a:t>
            </a:r>
            <a:r>
              <a:rPr lang="en-US"/>
              <a:t> has its main function called, we put in something called a </a:t>
            </a:r>
            <a:r>
              <a:rPr lang="en-US" b="1"/>
              <a:t>main guard</a:t>
            </a:r>
            <a:r>
              <a:rPr lang="en-US"/>
              <a:t>. 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E584C-1618-60D9-46D7-F109F2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5428-F12C-82DD-CAE4-4928E6ED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72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713D-BB16-9303-E920-2951949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Guard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E6CD5-C3AF-D0B6-BFF4-11C459E4CF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Comparison:</a:t>
            </a:r>
          </a:p>
          <a:p>
            <a:endParaRPr lang="en-US"/>
          </a:p>
          <a:p>
            <a:r>
              <a:rPr lang="en-US"/>
              <a:t>We can end our file with one of two choices:</a:t>
            </a:r>
          </a:p>
          <a:p>
            <a:pPr marL="0" indent="0">
              <a:buNone/>
            </a:pPr>
            <a:r>
              <a:rPr lang="en-US"/>
              <a:t>1. </a:t>
            </a:r>
            <a:r>
              <a:rPr lang="en-US">
                <a:highlight>
                  <a:srgbClr val="FFFF00"/>
                </a:highlight>
              </a:rPr>
              <a:t>main()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en-US">
                <a:highlight>
                  <a:srgbClr val="00FFFF"/>
                </a:highlight>
              </a:rPr>
              <a:t>if __name__ == "__main__":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</a:rPr>
              <a:t>        main()</a:t>
            </a:r>
          </a:p>
          <a:p>
            <a:endParaRPr lang="en-US"/>
          </a:p>
          <a:p>
            <a:r>
              <a:rPr lang="en-US"/>
              <a:t>If we used #1, then main() is called </a:t>
            </a:r>
            <a:r>
              <a:rPr lang="en-US" i="1"/>
              <a:t>all the time</a:t>
            </a:r>
            <a:r>
              <a:rPr lang="en-US"/>
              <a:t>, even if this file is simply being imported.</a:t>
            </a:r>
          </a:p>
          <a:p>
            <a:r>
              <a:rPr lang="en-US"/>
              <a:t>If we use #2, then Python will ask itself “is this file being imported right now? If so, don’t call main(). But </a:t>
            </a:r>
            <a:r>
              <a:rPr lang="en-US" i="1"/>
              <a:t>do</a:t>
            </a:r>
            <a:r>
              <a:rPr lang="en-US"/>
              <a:t> call main if this file is actually being executed.”</a:t>
            </a:r>
          </a:p>
          <a:p>
            <a:endParaRPr lang="en-US"/>
          </a:p>
          <a:p>
            <a:r>
              <a:rPr lang="en-US"/>
              <a:t>Use method #2.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13F25-B0E6-2EF4-AB77-31EFC5EE5D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import my_stuff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main():</a:t>
            </a:r>
          </a:p>
          <a:p>
            <a:pPr marL="0" indent="0">
              <a:buNone/>
            </a:pPr>
            <a:r>
              <a:rPr lang="en-US"/>
              <a:t>    answer = my_stuff.triple(33)</a:t>
            </a:r>
          </a:p>
          <a:p>
            <a:pPr marL="0" indent="0">
              <a:buNone/>
            </a:pPr>
            <a:r>
              <a:rPr lang="en-US"/>
              <a:t>    print(answer)</a:t>
            </a:r>
          </a:p>
          <a:p>
            <a:pPr marL="0" indent="0">
              <a:buNone/>
            </a:pPr>
            <a:r>
              <a:rPr lang="en-US"/>
              <a:t>    my_stuff.greet_user()</a:t>
            </a:r>
          </a:p>
          <a:p>
            <a:pPr marL="0" indent="0">
              <a:buNone/>
            </a:pPr>
            <a:r>
              <a:rPr lang="en-US"/>
              <a:t>    my_stuff.greet_user()</a:t>
            </a:r>
          </a:p>
          <a:p>
            <a:pPr marL="0" indent="0">
              <a:buNone/>
            </a:pPr>
            <a:r>
              <a:rPr lang="en-US"/>
              <a:t>    print(my_stuff.get_circle_area(11))</a:t>
            </a:r>
          </a:p>
          <a:p>
            <a:pPr marL="0" indent="0">
              <a:buNone/>
            </a:pPr>
            <a:r>
              <a:rPr lang="en-US"/>
              <a:t>    print(my_stuff.get_circle_area(4))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__name__ == "__main__":</a:t>
            </a:r>
          </a:p>
          <a:p>
            <a:pPr marL="0" indent="0">
              <a:buNone/>
            </a:pPr>
            <a:r>
              <a:rPr lang="en-US"/>
              <a:t>    main()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C105C-0E48-AC79-6558-FBDEA89E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3426C-57A7-8E05-65E6-C21781F9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4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241C37-DEA9-25AC-A7D1-3C7A37E7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imports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9DB77-EEFF-B1B1-F31D-1FF61159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import other modules soon too</a:t>
            </a:r>
          </a:p>
          <a:p>
            <a:r>
              <a:rPr lang="en-US"/>
              <a:t>Python has useful built-in modules for a large variety of tasks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525C-A525-0E3E-E7B1-3A6EE5D3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825F-1AC2-5D46-9057-F2236FF9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78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B220-74D9-A1FA-8833-F59FC82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Useful Tidbits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0744C-E9D4-1C07-3F66-1767FB5DC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246" y="1825625"/>
            <a:ext cx="5558554" cy="435133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Strings and Prints, etc</a:t>
            </a:r>
          </a:p>
          <a:p>
            <a:endParaRPr lang="en-US"/>
          </a:p>
          <a:p>
            <a:r>
              <a:rPr lang="da-DK"/>
              <a:t>print(5 + 5)  	# 5 plus 5 equals </a:t>
            </a:r>
            <a:r>
              <a:rPr lang="da-DK" b="1"/>
              <a:t>10</a:t>
            </a:r>
          </a:p>
          <a:p>
            <a:r>
              <a:rPr lang="da-DK"/>
              <a:t>print("hi” + "bye")  	# "hi" joined with "bye" equals </a:t>
            </a:r>
            <a:r>
              <a:rPr lang="da-DK" b="1"/>
              <a:t>"hibye"</a:t>
            </a:r>
          </a:p>
          <a:p>
            <a:r>
              <a:rPr lang="da-DK"/>
              <a:t>print("hi” + 7)  	# cannot join str to int; </a:t>
            </a:r>
            <a:r>
              <a:rPr lang="da-DK" b="1"/>
              <a:t>Error</a:t>
            </a:r>
          </a:p>
          <a:p>
            <a:r>
              <a:rPr lang="da-DK"/>
              <a:t>print("hi" + str(7))  	# "hi" joined with "7" equals </a:t>
            </a:r>
            <a:r>
              <a:rPr lang="da-DK" b="1"/>
              <a:t>"hi7”</a:t>
            </a:r>
          </a:p>
          <a:p>
            <a:endParaRPr lang="da-DK" b="1"/>
          </a:p>
          <a:p>
            <a:endParaRPr lang="da-DK" b="1"/>
          </a:p>
          <a:p>
            <a:r>
              <a:rPr lang="en-US" b="1"/>
              <a:t>print("a".upper())  	# A</a:t>
            </a:r>
          </a:p>
          <a:p>
            <a:r>
              <a:rPr lang="en-US" b="1"/>
              <a:t>print(5.upper())  	# CRASH; only strings have upper() ability</a:t>
            </a:r>
          </a:p>
          <a:p>
            <a:r>
              <a:rPr lang="en-US" b="1"/>
              <a:t>print("5".upper())  	# 5</a:t>
            </a:r>
          </a:p>
          <a:p>
            <a:r>
              <a:rPr lang="en-US" b="1"/>
              <a:t>print(str(5).upper()) # 5</a:t>
            </a:r>
            <a:endParaRPr lang="en-CA" b="1"/>
          </a:p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05BCE2-0253-ADA3-4A49-102B76D3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448" cy="4351338"/>
          </a:xfrm>
        </p:spPr>
        <p:txBody>
          <a:bodyPr>
            <a:normAutofit fontScale="55000" lnSpcReduction="20000"/>
          </a:bodyPr>
          <a:lstStyle/>
          <a:p>
            <a:r>
              <a:rPr lang="en-CA"/>
              <a:t>Recall from the previous session arithmetic operators (+, -,*,/,//,**) were discussed.</a:t>
            </a:r>
          </a:p>
          <a:p>
            <a:r>
              <a:rPr lang="en-CA"/>
              <a:t>In Python, the % operator is called the modulus (“mod”) operator, used to calculate the remainder after division</a:t>
            </a:r>
          </a:p>
          <a:p>
            <a:r>
              <a:rPr lang="en-CA"/>
              <a:t>Example:  </a:t>
            </a:r>
          </a:p>
          <a:p>
            <a:pPr marL="914400" lvl="2" indent="0">
              <a:buNone/>
            </a:pPr>
            <a:endParaRPr lang="en-CA" sz="2800"/>
          </a:p>
          <a:p>
            <a:pPr marL="914400" lvl="2" indent="0">
              <a:buNone/>
            </a:pPr>
            <a:r>
              <a:rPr lang="en-CA" sz="2800"/>
              <a:t>	100 = 12 * 8, remainder 4</a:t>
            </a:r>
          </a:p>
          <a:p>
            <a:pPr marL="914400" lvl="2" indent="0">
              <a:buNone/>
            </a:pPr>
            <a:r>
              <a:rPr lang="en-CA" sz="2800"/>
              <a:t>	100 // 12 = 8                        # integer division</a:t>
            </a:r>
          </a:p>
          <a:p>
            <a:pPr marL="914400" lvl="2" indent="0">
              <a:buNone/>
            </a:pPr>
            <a:r>
              <a:rPr lang="en-CA" sz="2800"/>
              <a:t>	100 % 12 = 4                        # remainder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DBBE-086D-2E86-E4C5-4E8F6056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219B-82D4-C12C-E697-ED4429E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5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B220-74D9-A1FA-8833-F59FC82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Useful Tidbits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0744C-E9D4-1C07-3F66-1767FB5DC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037" y="1825625"/>
            <a:ext cx="57527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x = 6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x+=5  		# x is now 11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x-=2   		# x is now 9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x//=4  		# do not do this; too complex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x = x // 4 	# Instead, do this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If you’re writing a novel, your job is to be clear. Do not make your readers check a thesaurus or dictionary for every word. Be simple. Be clear.</a:t>
            </a:r>
            <a:endParaRPr lang="en-CA">
              <a:solidFill>
                <a:srgbClr val="FF0000"/>
              </a:solidFill>
            </a:endParaRPr>
          </a:p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05BCE2-0253-ADA3-4A49-102B76D3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525"/>
            <a:ext cx="5666448" cy="6040438"/>
          </a:xfrm>
        </p:spPr>
        <p:txBody>
          <a:bodyPr>
            <a:normAutofit fontScale="92500" lnSpcReduction="20000"/>
          </a:bodyPr>
          <a:lstStyle/>
          <a:p>
            <a:r>
              <a:rPr lang="en-CA"/>
              <a:t>Operator Precedence:</a:t>
            </a:r>
          </a:p>
          <a:p>
            <a:endParaRPr lang="en-CA"/>
          </a:p>
          <a:p>
            <a:r>
              <a:rPr lang="en-CA"/>
              <a:t>Example:</a:t>
            </a:r>
          </a:p>
          <a:p>
            <a:pPr lvl="1"/>
            <a:r>
              <a:rPr lang="en-CA"/>
              <a:t>10 – 4 * 2 =  2  because the multiplication will be executed before the subtraction</a:t>
            </a:r>
          </a:p>
          <a:p>
            <a:pPr marL="457200" lvl="1" indent="0">
              <a:buNone/>
            </a:pPr>
            <a:r>
              <a:rPr lang="en-CA"/>
              <a:t>   4 * 2 = 8   and then   10 – 8 = 2</a:t>
            </a:r>
          </a:p>
          <a:p>
            <a:pPr lvl="1"/>
            <a:r>
              <a:rPr lang="en-CA"/>
              <a:t>Make it clearer! </a:t>
            </a:r>
            <a:r>
              <a:rPr lang="en-CA" b="1"/>
              <a:t>10 - (4 * 2) Add in parentheses for clarity and/or to change the order of operations</a:t>
            </a:r>
          </a:p>
          <a:p>
            <a:pPr lvl="1"/>
            <a:r>
              <a:rPr lang="en-CA"/>
              <a:t>(10 – 4) * 2 = 12 with the parentheses the subtraction will be executed before the multiplication</a:t>
            </a:r>
          </a:p>
          <a:p>
            <a:pPr marL="457200" lvl="1" indent="0">
              <a:buNone/>
            </a:pPr>
            <a:r>
              <a:rPr lang="en-CA"/>
              <a:t>  10 – 4 = 6 and then 6 * 2 = 12</a:t>
            </a:r>
          </a:p>
          <a:p>
            <a:r>
              <a:rPr lang="en-CA"/>
              <a:t>With the parentheses the order of operation is:</a:t>
            </a:r>
          </a:p>
          <a:p>
            <a:pPr marL="457200" lvl="1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DBBE-086D-2E86-E4C5-4E8F6056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219B-82D4-C12C-E697-ED4429E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2D100-52D7-5658-1CC7-24FAFA6A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0515"/>
              </p:ext>
            </p:extLst>
          </p:nvPr>
        </p:nvGraphicFramePr>
        <p:xfrm>
          <a:off x="5853139" y="4551363"/>
          <a:ext cx="6071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* , / , // 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Multiplication, Division, Floor</a:t>
                      </a:r>
                      <a:r>
                        <a:rPr lang="en-CA" baseline="0"/>
                        <a:t> Division, modulus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+ 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5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A587-27D7-DBD8-AFA9-D3509707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DEA6-D352-C4C5-6135-98DE5728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function is an instruction. Python has a number of built-in functions:</a:t>
            </a:r>
          </a:p>
          <a:p>
            <a:r>
              <a:rPr lang="en-US"/>
              <a:t>print()</a:t>
            </a:r>
          </a:p>
          <a:p>
            <a:r>
              <a:rPr lang="en-US"/>
              <a:t>input()</a:t>
            </a:r>
          </a:p>
          <a:p>
            <a:r>
              <a:rPr lang="en-US"/>
              <a:t>type()</a:t>
            </a:r>
          </a:p>
          <a:p>
            <a:r>
              <a:rPr lang="en-US"/>
              <a:t>str()</a:t>
            </a:r>
          </a:p>
          <a:p>
            <a:r>
              <a:rPr lang="en-US"/>
              <a:t>etc...</a:t>
            </a:r>
          </a:p>
          <a:p>
            <a:endParaRPr lang="en-US"/>
          </a:p>
          <a:p>
            <a:r>
              <a:rPr lang="en-US"/>
              <a:t>As software developers, our job is create our own functions (also known as methods, procedures, or subroutines). 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4047-DFAE-B5F5-5573-EA48BDA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90F97-F059-7E0E-ECB1-EBEA9D5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26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331B-9BBA-DA15-718A-180B0F76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912-C8AE-02D2-4A65-E232153F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554"/>
            <a:ext cx="10515600" cy="4809409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We use the </a:t>
            </a:r>
            <a:r>
              <a:rPr lang="en-US" b="1"/>
              <a:t>def</a:t>
            </a:r>
            <a:r>
              <a:rPr lang="en-US"/>
              <a:t> keyword to define our own functions.</a:t>
            </a:r>
          </a:p>
          <a:p>
            <a:endParaRPr lang="en-US"/>
          </a:p>
          <a:p>
            <a:r>
              <a:rPr lang="en-US"/>
              <a:t>Functions can be very simple, like this: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def say_hello():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    print("hello")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    print("how are you?")</a:t>
            </a: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say_hello()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say_hello()</a:t>
            </a:r>
          </a:p>
          <a:p>
            <a:endParaRPr lang="en-US"/>
          </a:p>
          <a:p>
            <a:r>
              <a:rPr lang="en-US"/>
              <a:t>One a function has been defined, it may be used never, or once, or many times. </a:t>
            </a:r>
          </a:p>
          <a:p>
            <a:r>
              <a:rPr lang="en-US"/>
              <a:t>The first three lines above "define" (or "implement") the say_hello function. </a:t>
            </a:r>
          </a:p>
          <a:p>
            <a:r>
              <a:rPr lang="en-US"/>
              <a:t>The last two lines "call" (or "invoke") the say_hello function. Here, we decided to call it two times.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9267-1511-5B64-1DA4-BF2B2BA3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EDA56-9A2F-666F-6B6C-B7BD6DF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F2F8-EE89-0A12-E8BF-612423BF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306" y="392829"/>
            <a:ext cx="397707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3F71-9803-48AE-E0A9-6E0A8E36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to Define a Function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0375-1FBE-98B2-695E-65128F6C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8012" cy="4351338"/>
          </a:xfrm>
        </p:spPr>
        <p:txBody>
          <a:bodyPr/>
          <a:lstStyle/>
          <a:p>
            <a:r>
              <a:rPr lang="en-US"/>
              <a:t>Notice the rules when defining our own Python functions:</a:t>
            </a:r>
          </a:p>
          <a:p>
            <a:r>
              <a:rPr lang="en-US"/>
              <a:t>1. use the "def" keyword</a:t>
            </a:r>
          </a:p>
          <a:p>
            <a:r>
              <a:rPr lang="en-US"/>
              <a:t>2. give your new function a name; almost always use a verb, and avoid Python's keywords (e.g. don't try to name your function "print")</a:t>
            </a:r>
          </a:p>
          <a:p>
            <a:r>
              <a:rPr lang="en-US"/>
              <a:t>3. put parentheses ()</a:t>
            </a:r>
          </a:p>
          <a:p>
            <a:r>
              <a:rPr lang="en-US"/>
              <a:t>4. put a colon</a:t>
            </a:r>
          </a:p>
          <a:p>
            <a:r>
              <a:rPr lang="en-US"/>
              <a:t>5. </a:t>
            </a:r>
            <a:r>
              <a:rPr lang="en-US" b="1"/>
              <a:t>indent all the code inside your function</a:t>
            </a:r>
            <a:r>
              <a:rPr lang="en-US"/>
              <a:t>; 4 spaces each line is typical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715A-1FF5-CF21-CCD1-F7033738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E885-3690-875F-EF9D-27896D69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07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3F71-9803-48AE-E0A9-6E0A8E36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0375-1FBE-98B2-695E-65128F6C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8012" cy="4351338"/>
          </a:xfrm>
        </p:spPr>
        <p:txBody>
          <a:bodyPr>
            <a:normAutofit fontScale="92500"/>
          </a:bodyPr>
          <a:lstStyle/>
          <a:p>
            <a:r>
              <a:rPr lang="en-US"/>
              <a:t>The parentheses can be empty, or they can have variables. </a:t>
            </a:r>
          </a:p>
          <a:p>
            <a:r>
              <a:rPr lang="en-US">
                <a:highlight>
                  <a:srgbClr val="FFFF00"/>
                </a:highlight>
              </a:rPr>
              <a:t>These variables </a:t>
            </a:r>
            <a:r>
              <a:rPr lang="en-US"/>
              <a:t>are the function's </a:t>
            </a:r>
            <a:r>
              <a:rPr lang="en-US" u="sng"/>
              <a:t>inputs</a:t>
            </a:r>
            <a:r>
              <a:rPr lang="en-US"/>
              <a:t>, called “arguments” or “parameters”</a:t>
            </a:r>
          </a:p>
          <a:p>
            <a:endParaRPr lang="en-US"/>
          </a:p>
          <a:p>
            <a:r>
              <a:rPr lang="en-US"/>
              <a:t>def say_hello(</a:t>
            </a:r>
            <a:r>
              <a:rPr lang="en-US">
                <a:highlight>
                  <a:srgbClr val="FFFF00"/>
                </a:highlight>
              </a:rPr>
              <a:t>name</a:t>
            </a:r>
            <a:r>
              <a:rPr lang="en-US"/>
              <a:t>):</a:t>
            </a:r>
          </a:p>
          <a:p>
            <a:r>
              <a:rPr lang="en-US"/>
              <a:t>    print("hello", </a:t>
            </a:r>
            <a:r>
              <a:rPr lang="en-US">
                <a:highlight>
                  <a:srgbClr val="FFFF00"/>
                </a:highlight>
              </a:rPr>
              <a:t>name</a:t>
            </a:r>
            <a:r>
              <a:rPr lang="en-US"/>
              <a:t>)</a:t>
            </a:r>
          </a:p>
          <a:p>
            <a:r>
              <a:rPr lang="en-US"/>
              <a:t>    print("how are you", </a:t>
            </a:r>
            <a:r>
              <a:rPr lang="en-US">
                <a:highlight>
                  <a:srgbClr val="FFFF00"/>
                </a:highlight>
              </a:rPr>
              <a:t>name</a:t>
            </a:r>
            <a:r>
              <a:rPr lang="en-US"/>
              <a:t>, "?")</a:t>
            </a:r>
          </a:p>
          <a:p>
            <a:endParaRPr lang="en-US"/>
          </a:p>
          <a:p>
            <a:r>
              <a:rPr lang="en-US"/>
              <a:t>say_hello("tiger woods")</a:t>
            </a:r>
          </a:p>
          <a:p>
            <a:r>
              <a:rPr lang="en-US"/>
              <a:t>say_hello("Jason")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715A-1FF5-CF21-CCD1-F7033738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E885-3690-875F-EF9D-27896D69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6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C61FC-79FF-794D-836D-7BF07C38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23" y="2667000"/>
            <a:ext cx="456019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D0B-74BA-75C8-5712-143951F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Outputs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FAAF-5702-4510-8F70-36B86DB0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that we know how to give inputs to functions, let’s learn about outputs.</a:t>
            </a:r>
          </a:p>
          <a:p>
            <a:r>
              <a:rPr lang="en-US"/>
              <a:t>A function can have zero, one, or many arguments (inputs):</a:t>
            </a:r>
          </a:p>
          <a:p>
            <a:r>
              <a:rPr lang="en-US"/>
              <a:t>def say_hello():</a:t>
            </a:r>
          </a:p>
          <a:p>
            <a:r>
              <a:rPr lang="en-US"/>
              <a:t>def say_hello(name):</a:t>
            </a:r>
          </a:p>
          <a:p>
            <a:r>
              <a:rPr lang="en-US"/>
              <a:t>def say_hello(first_name, last_name):</a:t>
            </a:r>
          </a:p>
          <a:p>
            <a:endParaRPr lang="en-US"/>
          </a:p>
          <a:p>
            <a:r>
              <a:rPr lang="en-US"/>
              <a:t>A function may also have zero or one </a:t>
            </a:r>
            <a:r>
              <a:rPr lang="en-US" u="sng"/>
              <a:t>outputs</a:t>
            </a:r>
            <a:r>
              <a:rPr lang="en-US"/>
              <a:t> by using “return”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4F5C-3455-C6CE-3FC2-3221222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3F581-1825-1873-F547-AD50C50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6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D0B-74BA-75C8-5712-143951F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Outputs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FAAF-5702-4510-8F70-36B86DB0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“return” statement is optional inside </a:t>
            </a:r>
            <a:br>
              <a:rPr lang="en-US"/>
            </a:br>
            <a:r>
              <a:rPr lang="en-US"/>
              <a:t>a function.</a:t>
            </a:r>
          </a:p>
          <a:p>
            <a:r>
              <a:rPr lang="en-US"/>
              <a:t>“return” gives a value to whoever </a:t>
            </a:r>
            <a:r>
              <a:rPr lang="en-US" i="1"/>
              <a:t>called</a:t>
            </a:r>
            <a:r>
              <a:rPr lang="en-US"/>
              <a:t> </a:t>
            </a:r>
            <a:br>
              <a:rPr lang="en-US"/>
            </a:br>
            <a:r>
              <a:rPr lang="en-US"/>
              <a:t>the function.</a:t>
            </a:r>
          </a:p>
          <a:p>
            <a:r>
              <a:rPr lang="en-US"/>
              <a:t>“return” is not the same as print().</a:t>
            </a:r>
          </a:p>
          <a:p>
            <a:endParaRPr lang="en-US"/>
          </a:p>
          <a:p>
            <a:r>
              <a:rPr lang="en-US"/>
              <a:t>When we call a function, its return value</a:t>
            </a:r>
            <a:br>
              <a:rPr lang="en-US"/>
            </a:br>
            <a:r>
              <a:rPr lang="en-US"/>
              <a:t>can be printed, or put into a variable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4F5C-3455-C6CE-3FC2-3221222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3F581-1825-1873-F547-AD50C50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2B38-40D8-4370-EC6F-872F9565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29" y="481012"/>
            <a:ext cx="4680251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2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5FD9-DF4D-C96B-8A4B-9B19B54E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EC35-B7A1-EF8B-39A5-7A040173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Your function may return a value </a:t>
            </a:r>
            <a:br>
              <a:rPr lang="en-US"/>
            </a:br>
            <a:r>
              <a:rPr lang="en-US"/>
              <a:t>(see previous slide), or it may simply</a:t>
            </a:r>
            <a:br>
              <a:rPr lang="en-US"/>
            </a:br>
            <a:r>
              <a:rPr lang="en-US"/>
              <a:t>say “return” (see this slide), which </a:t>
            </a:r>
            <a:br>
              <a:rPr lang="en-US"/>
            </a:br>
            <a:r>
              <a:rPr lang="en-US"/>
              <a:t>returns the value </a:t>
            </a:r>
            <a:r>
              <a:rPr lang="en-US" b="1"/>
              <a:t>None</a:t>
            </a:r>
            <a:r>
              <a:rPr lang="en-US"/>
              <a:t>.</a:t>
            </a:r>
          </a:p>
          <a:p>
            <a:r>
              <a:rPr lang="en-US"/>
              <a:t>Whenever a function sees “return”, </a:t>
            </a:r>
            <a:br>
              <a:rPr lang="en-US"/>
            </a:br>
            <a:r>
              <a:rPr lang="en-US"/>
              <a:t>it </a:t>
            </a:r>
            <a:r>
              <a:rPr lang="en-US" b="1"/>
              <a:t>immediately stops the function </a:t>
            </a:r>
            <a:br>
              <a:rPr lang="en-US" b="1"/>
            </a:br>
            <a:r>
              <a:rPr lang="en-US" b="1"/>
              <a:t>from running</a:t>
            </a:r>
            <a:r>
              <a:rPr lang="en-US"/>
              <a:t>, and it immediately gives the returned value to the caller.</a:t>
            </a:r>
          </a:p>
          <a:p>
            <a:r>
              <a:rPr lang="en-US"/>
              <a:t>You cannot continue code after a function has returned. It’s over. It’s finished.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B0E58-F398-E984-6E86-EF273E49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2: Functions, DocStrings,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FF926-294F-E4B3-6D67-3195B618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E77-F8D4-4063-9143-73F873983F49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F6E50-DC1D-3FED-A434-EF53922A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33" y="910432"/>
            <a:ext cx="5488754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2215</Words>
  <Application>Microsoft Office PowerPoint</Application>
  <PresentationFormat>Widescreen</PresentationFormat>
  <Paragraphs>312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1516 Lesson 2</vt:lpstr>
      <vt:lpstr>Lesson 2 Learning Outcomes </vt:lpstr>
      <vt:lpstr>Functions</vt:lpstr>
      <vt:lpstr>Defining a Function</vt:lpstr>
      <vt:lpstr>Rules to Define a Function</vt:lpstr>
      <vt:lpstr>Function Arguments</vt:lpstr>
      <vt:lpstr>Function Outputs</vt:lpstr>
      <vt:lpstr>Function Outputs</vt:lpstr>
      <vt:lpstr>return</vt:lpstr>
      <vt:lpstr>Function Examples</vt:lpstr>
      <vt:lpstr>DocString</vt:lpstr>
      <vt:lpstr>Function Examples</vt:lpstr>
      <vt:lpstr>pass</vt:lpstr>
      <vt:lpstr>pass</vt:lpstr>
      <vt:lpstr>Module vs. Script</vt:lpstr>
      <vt:lpstr>Module vs. Script: importing</vt:lpstr>
      <vt:lpstr>importing</vt:lpstr>
      <vt:lpstr>Best Practices</vt:lpstr>
      <vt:lpstr>main</vt:lpstr>
      <vt:lpstr>Calling main</vt:lpstr>
      <vt:lpstr>main Guard</vt:lpstr>
      <vt:lpstr>imports</vt:lpstr>
      <vt:lpstr>Random Useful Tidbits</vt:lpstr>
      <vt:lpstr>Random Useful Tidbits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1516 Lesson 2</dc:title>
  <dc:creator>jason harrison</dc:creator>
  <cp:lastModifiedBy>jason harrison</cp:lastModifiedBy>
  <cp:revision>32</cp:revision>
  <dcterms:created xsi:type="dcterms:W3CDTF">2022-08-18T16:36:17Z</dcterms:created>
  <dcterms:modified xsi:type="dcterms:W3CDTF">2022-08-29T18:25:14Z</dcterms:modified>
</cp:coreProperties>
</file>