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257" r:id="rId4"/>
    <p:sldId id="297" r:id="rId5"/>
    <p:sldId id="261" r:id="rId6"/>
    <p:sldId id="262" r:id="rId7"/>
    <p:sldId id="263" r:id="rId8"/>
    <p:sldId id="265" r:id="rId9"/>
    <p:sldId id="300" r:id="rId10"/>
    <p:sldId id="267" r:id="rId11"/>
    <p:sldId id="268" r:id="rId12"/>
    <p:sldId id="30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303" r:id="rId23"/>
    <p:sldId id="282" r:id="rId24"/>
    <p:sldId id="283" r:id="rId25"/>
    <p:sldId id="304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4592-5679-4B9E-86D6-DF2FDF0A5FF5}" type="datetimeFigureOut">
              <a:rPr lang="en-CA" smtClean="0"/>
              <a:t>2022-09-24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75677-9A59-4210-B45D-785B7C028E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6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9687-1A17-48D1-8514-E9B00B78AECA}" type="datetime1">
              <a:rPr lang="en-CA" smtClean="0"/>
              <a:t>2022-09-24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93D0-7B25-4FC6-981C-DD22BDBD5D0C}" type="datetime1">
              <a:rPr lang="en-CA" smtClean="0"/>
              <a:t>2022-09-24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AA7-4765-4706-8B48-B4ECB3FD61C3}" type="datetime1">
              <a:rPr lang="en-CA" smtClean="0"/>
              <a:t>2022-09-24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8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173C-FA45-48B6-9BA7-5C9D35EE498F}" type="datetime1">
              <a:rPr lang="en-CA" smtClean="0"/>
              <a:t>2022-09-24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4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B2BB-8F8E-481F-8D52-71348C41ABF1}" type="datetime1">
              <a:rPr lang="en-CA" smtClean="0"/>
              <a:t>2022-09-24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6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4EE-72E8-420B-8511-F9166838CC28}" type="datetime1">
              <a:rPr lang="en-CA" smtClean="0"/>
              <a:t>2022-09-24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1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AB98-A75A-48C8-95B4-9869ECA14C91}" type="datetime1">
              <a:rPr lang="en-CA" smtClean="0"/>
              <a:t>2022-09-24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28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A16A-945D-4812-A41A-6D32622DF764}" type="datetime1">
              <a:rPr lang="en-CA" smtClean="0"/>
              <a:t>2022-09-24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01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C39-7AFB-4955-A674-B2F3877F27A7}" type="datetime1">
              <a:rPr lang="en-CA" smtClean="0"/>
              <a:t>2022-09-24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2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C351-D60D-43F4-B2A0-7667EEFFD0C7}" type="datetime1">
              <a:rPr lang="en-CA" smtClean="0"/>
              <a:t>2022-09-24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965-FFAA-4E78-ABBE-FADF5F7B038F}" type="datetime1">
              <a:rPr lang="en-CA" smtClean="0"/>
              <a:t>2022-09-24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6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DBE7-F809-43DB-93A9-4D5D7652B8BE}" type="datetime1">
              <a:rPr lang="en-CA" smtClean="0"/>
              <a:t>2022-09-24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574F-29BE-4E51-8613-731F26CF18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4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Branching, while,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if statements, Loops, and </a:t>
            </a:r>
            <a:r>
              <a:rPr lang="en-CA" dirty="0" err="1"/>
              <a:t>Commandline</a:t>
            </a:r>
            <a:r>
              <a:rPr lang="en-CA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6139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else </a:t>
            </a:r>
            <a:r>
              <a:rPr lang="en-CA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7" y="1825625"/>
            <a:ext cx="11329261" cy="4351338"/>
          </a:xfrm>
        </p:spPr>
        <p:txBody>
          <a:bodyPr/>
          <a:lstStyle/>
          <a:p>
            <a:r>
              <a:rPr lang="en-CA" dirty="0"/>
              <a:t>When you write an if-else statement, follow these guidelines for indentation: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Make sure the </a:t>
            </a:r>
            <a:r>
              <a:rPr lang="en-CA" u="sng" dirty="0"/>
              <a:t>if block</a:t>
            </a:r>
            <a:r>
              <a:rPr lang="en-CA" dirty="0"/>
              <a:t> and the </a:t>
            </a:r>
            <a:r>
              <a:rPr lang="en-CA" u="sng" dirty="0"/>
              <a:t>else block</a:t>
            </a:r>
            <a:r>
              <a:rPr lang="en-CA" dirty="0"/>
              <a:t> are aligned (same level of indentation).</a:t>
            </a:r>
          </a:p>
          <a:p>
            <a:pPr lvl="1"/>
            <a:r>
              <a:rPr lang="en-CA" dirty="0"/>
              <a:t>The </a:t>
            </a:r>
            <a:r>
              <a:rPr lang="en-CA" u="sng" dirty="0"/>
              <a:t>if block</a:t>
            </a:r>
            <a:r>
              <a:rPr lang="en-CA" dirty="0"/>
              <a:t> and the </a:t>
            </a:r>
            <a:r>
              <a:rPr lang="en-CA" u="sng" dirty="0"/>
              <a:t>else block</a:t>
            </a:r>
            <a:r>
              <a:rPr lang="en-CA" dirty="0"/>
              <a:t> are each followed by a colon and then an intended block of statements.</a:t>
            </a:r>
          </a:p>
          <a:p>
            <a:pPr lvl="1"/>
            <a:r>
              <a:rPr lang="en-CA" dirty="0"/>
              <a:t>Make sure the</a:t>
            </a:r>
            <a:r>
              <a:rPr lang="en-CA" sz="1600" dirty="0"/>
              <a:t> </a:t>
            </a:r>
            <a:r>
              <a:rPr lang="en-CA" dirty="0"/>
              <a:t>statements inside each block are </a:t>
            </a:r>
            <a:r>
              <a:rPr lang="en-CA"/>
              <a:t>consistently indented (eg 4 spaces).</a:t>
            </a:r>
          </a:p>
          <a:p>
            <a:pPr lvl="1"/>
            <a:r>
              <a:rPr lang="en-CA"/>
              <a:t>See the next slide…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6BD1E-E31C-4F68-BD3E-9D64729F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283EF-1617-42C3-B4D0-74F04A8A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Chained conditionals  (if / elif / 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there are more than </a:t>
            </a:r>
            <a:r>
              <a:rPr lang="en-CA"/>
              <a:t>two possibilities, so </a:t>
            </a:r>
            <a:r>
              <a:rPr lang="en-CA" dirty="0"/>
              <a:t>we </a:t>
            </a:r>
            <a:r>
              <a:rPr lang="en-CA"/>
              <a:t>need even </a:t>
            </a:r>
            <a:r>
              <a:rPr lang="en-CA" u="sng"/>
              <a:t>more </a:t>
            </a:r>
            <a:r>
              <a:rPr lang="en-CA" u="sng" dirty="0"/>
              <a:t>than two</a:t>
            </a:r>
            <a:r>
              <a:rPr lang="en-CA" dirty="0"/>
              <a:t> branches.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90" y="3003382"/>
            <a:ext cx="5589895" cy="3028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C818-41B9-4384-BF18-A7E6DFFC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07B4-B7E6-434E-86D7-CBF36D7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63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Chained conditionals  (if / elif / 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= "</a:t>
            </a:r>
            <a:r>
              <a:rPr lang="en-US" dirty="0" err="1"/>
              <a:t>jason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age_in_years</a:t>
            </a:r>
            <a:r>
              <a:rPr lang="en-US" dirty="0"/>
              <a:t> =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age_in_years</a:t>
            </a:r>
            <a:r>
              <a:rPr lang="en-US" dirty="0"/>
              <a:t> &gt; 16:</a:t>
            </a:r>
          </a:p>
          <a:p>
            <a:pPr marL="0" indent="0">
              <a:buNone/>
            </a:pPr>
            <a:r>
              <a:rPr lang="en-US" dirty="0"/>
              <a:t>    print("you are old enough to drive")</a:t>
            </a:r>
          </a:p>
          <a:p>
            <a:pPr marL="0" indent="0">
              <a:buNone/>
            </a:pPr>
            <a:r>
              <a:rPr lang="en-US" dirty="0"/>
              <a:t>    print("be safe")</a:t>
            </a:r>
          </a:p>
          <a:p>
            <a:pPr marL="0" indent="0">
              <a:buNone/>
            </a:pPr>
            <a:r>
              <a:rPr lang="en-US" dirty="0"/>
              <a:t>    print("have fun")</a:t>
            </a:r>
          </a:p>
          <a:p>
            <a:pPr marL="0" indent="0">
              <a:buNone/>
            </a:pPr>
            <a:r>
              <a:rPr lang="en-US" dirty="0"/>
              <a:t>    print("don't speed")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age_in_years</a:t>
            </a:r>
            <a:r>
              <a:rPr lang="en-US" dirty="0"/>
              <a:t> == 16:</a:t>
            </a:r>
          </a:p>
          <a:p>
            <a:pPr marL="0" indent="0">
              <a:buNone/>
            </a:pPr>
            <a:r>
              <a:rPr lang="en-US" dirty="0"/>
              <a:t>    print("you are barely old enough to drive")</a:t>
            </a:r>
          </a:p>
          <a:p>
            <a:pPr marL="0" indent="0">
              <a:buNone/>
            </a:pPr>
            <a:r>
              <a:rPr lang="en-US" dirty="0"/>
              <a:t>    print("go take some lessons")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print("you are not old enough to drive")</a:t>
            </a:r>
          </a:p>
          <a:p>
            <a:pPr marL="0" indent="0">
              <a:buNone/>
            </a:pPr>
            <a:r>
              <a:rPr lang="en-US"/>
              <a:t>    print("you have to wait", 16 - age_in_years, "more years", first_name, "!!!")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C818-41B9-4384-BF18-A7E6DFFC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007B4-B7E6-434E-86D7-CBF36D7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12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842B7-E54B-E773-CC36-4A755394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389" y="1646238"/>
            <a:ext cx="3594685" cy="3330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479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186"/>
            <a:ext cx="10515600" cy="4844777"/>
          </a:xfrm>
        </p:spPr>
        <p:txBody>
          <a:bodyPr>
            <a:normAutofit/>
          </a:bodyPr>
          <a:lstStyle/>
          <a:p>
            <a:r>
              <a:rPr lang="en-CA"/>
              <a:t>if </a:t>
            </a:r>
            <a:r>
              <a:rPr lang="en-CA" dirty="0"/>
              <a:t>statements can </a:t>
            </a:r>
            <a:r>
              <a:rPr lang="en-CA"/>
              <a:t>be nested, </a:t>
            </a:r>
            <a:r>
              <a:rPr lang="en-CA" dirty="0"/>
              <a:t>to </a:t>
            </a:r>
            <a:r>
              <a:rPr lang="en-CA"/>
              <a:t>implement more complex </a:t>
            </a:r>
            <a:r>
              <a:rPr lang="en-CA" dirty="0"/>
              <a:t>logic</a:t>
            </a:r>
          </a:p>
          <a:p>
            <a:r>
              <a:rPr lang="en-CA"/>
              <a:t>Example: To </a:t>
            </a:r>
            <a:r>
              <a:rPr lang="en-CA" dirty="0"/>
              <a:t>validate that a test mark is </a:t>
            </a:r>
            <a:r>
              <a:rPr lang="en-CA"/>
              <a:t>between 0 </a:t>
            </a:r>
            <a:r>
              <a:rPr lang="en-CA" dirty="0"/>
              <a:t>and 100 inclusive: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/>
              <a:t>But </a:t>
            </a:r>
            <a:r>
              <a:rPr lang="en-CA" dirty="0"/>
              <a:t>do not indent too many times. That code is too complex to follow.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42" y="2532792"/>
            <a:ext cx="5610955" cy="2427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6518-B560-4A83-862F-F9E2AEB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D8BD-84E1-4D0A-AF4C-85359534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13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E6BE4-4B68-BC26-A0C4-22E609DF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4" y="2921136"/>
            <a:ext cx="49625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71"/>
          </a:xfrm>
        </p:spPr>
        <p:txBody>
          <a:bodyPr/>
          <a:lstStyle/>
          <a:p>
            <a:r>
              <a:rPr lang="en-CA" dirty="0"/>
              <a:t>Distinct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683"/>
            <a:ext cx="10515600" cy="5045280"/>
          </a:xfrm>
        </p:spPr>
        <p:txBody>
          <a:bodyPr/>
          <a:lstStyle/>
          <a:p>
            <a:pPr marL="0" indent="0">
              <a:buNone/>
            </a:pPr>
            <a:r>
              <a:rPr lang="en-CA"/>
              <a:t>Example:</a:t>
            </a:r>
          </a:p>
          <a:p>
            <a:pPr marL="0" indent="0">
              <a:buNone/>
            </a:pPr>
            <a:r>
              <a:rPr lang="en-CA"/>
              <a:t>On the left, </a:t>
            </a:r>
            <a:r>
              <a:rPr lang="en-CA" u="sng"/>
              <a:t>all three</a:t>
            </a:r>
            <a:r>
              <a:rPr lang="en-CA"/>
              <a:t> if blocks are evaluated, always</a:t>
            </a:r>
          </a:p>
          <a:p>
            <a:pPr marL="0" indent="0">
              <a:buNone/>
            </a:pPr>
            <a:r>
              <a:rPr lang="en-CA"/>
              <a:t>On the right, either one, two, or three blocks are executed.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5" y="2723065"/>
            <a:ext cx="3150698" cy="2263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Group 15"/>
          <p:cNvGrpSpPr/>
          <p:nvPr/>
        </p:nvGrpSpPr>
        <p:grpSpPr>
          <a:xfrm>
            <a:off x="6762750" y="2968626"/>
            <a:ext cx="3695700" cy="3208337"/>
            <a:chOff x="6689112" y="2262503"/>
            <a:chExt cx="3695700" cy="320833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9112" y="2262503"/>
              <a:ext cx="3695700" cy="21526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9112" y="4594540"/>
              <a:ext cx="3609975" cy="8763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075" y="5213350"/>
            <a:ext cx="3412848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34CB4-330D-4C17-B6C8-CB23F15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611F1-755E-42DF-B072-D0F481AB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99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lang="en-CA"/>
              <a:t>Logical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03586"/>
            <a:ext cx="10932763" cy="5626728"/>
          </a:xfrm>
        </p:spPr>
        <p:txBody>
          <a:bodyPr/>
          <a:lstStyle/>
          <a:p>
            <a:r>
              <a:rPr lang="en-CA"/>
              <a:t>Python’s three logical operators are </a:t>
            </a:r>
            <a:r>
              <a:rPr lang="en-CA" b="1"/>
              <a:t>and, or, not</a:t>
            </a:r>
            <a:endParaRPr lang="en-CA" b="1" dirty="0"/>
          </a:p>
          <a:p>
            <a:r>
              <a:rPr lang="en-CA" dirty="0"/>
              <a:t>Boolean operators can be used to create complex Boolean expressions.</a:t>
            </a:r>
          </a:p>
          <a:p>
            <a:r>
              <a:rPr lang="en-CA" dirty="0"/>
              <a:t>Assuming that P and Q are two </a:t>
            </a:r>
            <a:r>
              <a:rPr lang="en-CA"/>
              <a:t>Boolean variables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17527"/>
              </p:ext>
            </p:extLst>
          </p:nvPr>
        </p:nvGraphicFramePr>
        <p:xfrm>
          <a:off x="1058192" y="2748550"/>
          <a:ext cx="8659480" cy="3238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Q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 </a:t>
                      </a:r>
                      <a:r>
                        <a:rPr lang="en-CA" sz="2000" b="1" dirty="0">
                          <a:effectLst/>
                        </a:rPr>
                        <a:t>and</a:t>
                      </a:r>
                      <a:r>
                        <a:rPr lang="en-CA" sz="2000" dirty="0">
                          <a:effectLst/>
                        </a:rPr>
                        <a:t> Q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 or Q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not P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True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False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True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True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False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True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effectLst/>
                        </a:rPr>
                        <a:t>True</a:t>
                      </a:r>
                      <a:endParaRPr lang="en-C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True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</a:rPr>
                        <a:t>False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5D7D-4D40-4DDB-A1E9-ECF29EFE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8B0E-E259-4CBF-8535-4C665FBA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69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/>
          <a:lstStyle/>
          <a:p>
            <a:r>
              <a:rPr lang="en-CA" dirty="0"/>
              <a:t>Logical Operators: and, or, not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323749"/>
              </p:ext>
            </p:extLst>
          </p:nvPr>
        </p:nvGraphicFramePr>
        <p:xfrm>
          <a:off x="893453" y="1227961"/>
          <a:ext cx="9056459" cy="5039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Boolean Operator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280" marR="47280" marT="47280" marB="472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Description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280" marR="47280" marT="47280" marB="472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Example </a:t>
                      </a:r>
                      <a:endParaRPr lang="en-CA" sz="1100" dirty="0">
                        <a:effectLst/>
                      </a:endParaRPr>
                    </a:p>
                  </a:txBody>
                  <a:tcPr marL="47280" marR="47280" marT="47280" marB="472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4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and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AND</a:t>
                      </a:r>
                      <a:r>
                        <a:rPr lang="en-CA" sz="1400" dirty="0">
                          <a:effectLst/>
                        </a:rPr>
                        <a:t>: </a:t>
                      </a:r>
                      <a:r>
                        <a:rPr lang="en-CA" sz="1400" u="sng" dirty="0">
                          <a:effectLst/>
                        </a:rPr>
                        <a:t>True</a:t>
                      </a:r>
                      <a:r>
                        <a:rPr lang="en-CA" sz="1400" dirty="0">
                          <a:effectLst/>
                        </a:rPr>
                        <a:t> </a:t>
                      </a:r>
                      <a:r>
                        <a:rPr lang="en-CA" sz="1400">
                          <a:effectLst/>
                        </a:rPr>
                        <a:t>when and only when </a:t>
                      </a:r>
                      <a:r>
                        <a:rPr lang="en-CA" sz="1400" u="sng">
                          <a:effectLst/>
                        </a:rPr>
                        <a:t>both </a:t>
                      </a:r>
                      <a:r>
                        <a:rPr lang="en-CA" sz="1400" u="sng" dirty="0">
                          <a:effectLst/>
                        </a:rPr>
                        <a:t>operands are True</a:t>
                      </a:r>
                      <a:r>
                        <a:rPr lang="en-CA" sz="1400" dirty="0">
                          <a:effectLst/>
                        </a:rPr>
                        <a:t>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 </a:t>
                      </a:r>
                      <a:r>
                        <a:rPr lang="en-CA" sz="1400" dirty="0">
                          <a:effectLst/>
                        </a:rPr>
                        <a:t>== 3 </a:t>
                      </a:r>
                      <a:r>
                        <a:rPr lang="en-CA" sz="1400">
                          <a:effectLst/>
                        </a:rPr>
                        <a:t>and 2 </a:t>
                      </a:r>
                      <a:r>
                        <a:rPr lang="en-CA" sz="1400" dirty="0">
                          <a:effectLst/>
                        </a:rPr>
                        <a:t>== 2 is True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 </a:t>
                      </a:r>
                      <a:r>
                        <a:rPr lang="en-CA" sz="1400" dirty="0">
                          <a:effectLst/>
                        </a:rPr>
                        <a:t>== 8 </a:t>
                      </a:r>
                      <a:r>
                        <a:rPr lang="en-CA" sz="1400">
                          <a:effectLst/>
                        </a:rPr>
                        <a:t>and 2 </a:t>
                      </a:r>
                      <a:r>
                        <a:rPr lang="en-CA" sz="1400" dirty="0">
                          <a:effectLst/>
                        </a:rPr>
                        <a:t>== 3 is False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55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OR: </a:t>
                      </a:r>
                      <a:r>
                        <a:rPr lang="en-CA" sz="1400" u="sng">
                          <a:effectLst/>
                        </a:rPr>
                        <a:t>False</a:t>
                      </a:r>
                      <a:r>
                        <a:rPr lang="en-CA" sz="1400">
                          <a:effectLst/>
                        </a:rPr>
                        <a:t> when and only when </a:t>
                      </a:r>
                      <a:r>
                        <a:rPr lang="en-CA" sz="1400" u="sng">
                          <a:effectLst/>
                        </a:rPr>
                        <a:t>both operands are False</a:t>
                      </a:r>
                      <a:r>
                        <a:rPr lang="en-CA" sz="1400">
                          <a:effectLst/>
                        </a:rPr>
                        <a:t>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 </a:t>
                      </a:r>
                      <a:r>
                        <a:rPr lang="en-CA" sz="1400" dirty="0">
                          <a:effectLst/>
                        </a:rPr>
                        <a:t>== 3 </a:t>
                      </a:r>
                      <a:r>
                        <a:rPr lang="en-CA" sz="1400">
                          <a:effectLst/>
                        </a:rPr>
                        <a:t>or 2 </a:t>
                      </a:r>
                      <a:r>
                        <a:rPr lang="en-CA" sz="1400" dirty="0">
                          <a:effectLst/>
                        </a:rPr>
                        <a:t>== 3 is True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 </a:t>
                      </a:r>
                      <a:r>
                        <a:rPr lang="en-CA" sz="1400" dirty="0">
                          <a:effectLst/>
                        </a:rPr>
                        <a:t>== 2 </a:t>
                      </a:r>
                      <a:r>
                        <a:rPr lang="en-CA" sz="1400">
                          <a:effectLst/>
                        </a:rPr>
                        <a:t>or 2 </a:t>
                      </a:r>
                      <a:r>
                        <a:rPr lang="en-CA" sz="1400" dirty="0">
                          <a:effectLst/>
                        </a:rPr>
                        <a:t>== 2 is True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3 </a:t>
                      </a:r>
                      <a:r>
                        <a:rPr lang="en-CA" sz="1400" dirty="0">
                          <a:effectLst/>
                        </a:rPr>
                        <a:t>== 1 </a:t>
                      </a:r>
                      <a:r>
                        <a:rPr lang="en-CA" sz="1400">
                          <a:effectLst/>
                        </a:rPr>
                        <a:t>or 2 </a:t>
                      </a:r>
                      <a:r>
                        <a:rPr lang="en-CA" sz="1400" dirty="0">
                          <a:effectLst/>
                        </a:rPr>
                        <a:t>== 1 is False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 </a:t>
                      </a:r>
                      <a:r>
                        <a:rPr lang="en-CA" sz="1400" dirty="0">
                          <a:effectLst/>
                        </a:rPr>
                        <a:t>(opposite): True when the single operand is False (and False when operand is True).​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 (3 </a:t>
                      </a:r>
                      <a:r>
                        <a:rPr lang="en-CA" sz="1400" dirty="0">
                          <a:effectLst/>
                        </a:rPr>
                        <a:t>== 3) is False</a:t>
                      </a:r>
                      <a:endParaRPr lang="en-CA" sz="1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 (2 </a:t>
                      </a:r>
                      <a:r>
                        <a:rPr lang="en-CA" sz="1400" dirty="0">
                          <a:effectLst/>
                        </a:rPr>
                        <a:t>== 3) is True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48" marR="75648" marT="75648" marB="756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F5242-F967-4662-AEFB-43A1C7E2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6E05-DDCF-4EC6-9C30-B40C8639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57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018"/>
          </a:xfrm>
        </p:spPr>
        <p:txBody>
          <a:bodyPr/>
          <a:lstStyle/>
          <a:p>
            <a:r>
              <a:rPr lang="en-CA"/>
              <a:t>Logical </a:t>
            </a:r>
            <a:r>
              <a:rPr lang="en-CA" dirty="0"/>
              <a:t>Expressions – 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240971"/>
            <a:ext cx="11685722" cy="5181600"/>
          </a:xfrm>
        </p:spPr>
        <p:txBody>
          <a:bodyPr/>
          <a:lstStyle/>
          <a:p>
            <a:r>
              <a:rPr lang="en-CA"/>
              <a:t>Precedence Rules: the </a:t>
            </a:r>
            <a:r>
              <a:rPr lang="en-CA" dirty="0"/>
              <a:t>order in which operators </a:t>
            </a:r>
            <a:r>
              <a:rPr lang="en-CA"/>
              <a:t>are evaluated in expressions.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24534"/>
              </p:ext>
            </p:extLst>
          </p:nvPr>
        </p:nvGraphicFramePr>
        <p:xfrm>
          <a:off x="1728061" y="1994851"/>
          <a:ext cx="8795288" cy="4427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Operator/Convention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Description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( 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Items within parentheses are evaluated first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* / % + -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Arithmetic operators (using their precedence rules; see earlier section)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&lt;   &lt;=   &gt;   &gt;=   ==   !=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Relational, inequality, and membership operators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not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logical NOT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and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Logical AND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Logical OR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D782-0D74-407E-A720-1C8C4B71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9973-3B61-4232-9859-8AA1C685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52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evaluates </a:t>
            </a:r>
            <a:r>
              <a:rPr lang="en-CA"/>
              <a:t>if statements </a:t>
            </a:r>
            <a:r>
              <a:rPr lang="en-CA" dirty="0"/>
              <a:t>from left </a:t>
            </a:r>
            <a:r>
              <a:rPr lang="en-CA"/>
              <a:t>to right.</a:t>
            </a:r>
            <a:endParaRPr lang="en-CA" dirty="0"/>
          </a:p>
          <a:p>
            <a:r>
              <a:rPr lang="en-CA" dirty="0"/>
              <a:t>Sometimes evaluating the left part is sufficient to determine the end result </a:t>
            </a:r>
            <a:r>
              <a:rPr lang="en-CA" u="sng" dirty="0"/>
              <a:t>therefore the right part will not be evaluated</a:t>
            </a:r>
            <a:r>
              <a:rPr lang="en-CA" dirty="0"/>
              <a:t>.</a:t>
            </a:r>
          </a:p>
          <a:p>
            <a:r>
              <a:rPr lang="en-CA" dirty="0"/>
              <a:t>This is called Short-Circuit Evaluation.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33D63-3098-4D94-9B1C-CFC785F7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F4C2D-FC4B-4390-B315-47027E00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6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Short-Circuit Evaluation: 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dirty="0"/>
              <a:t>	if </a:t>
            </a:r>
            <a:r>
              <a:rPr lang="en-CA" b="1" dirty="0"/>
              <a:t>5 &gt; 10 </a:t>
            </a:r>
            <a:r>
              <a:rPr lang="en-CA" dirty="0"/>
              <a:t>and 7 &gt; 0 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first(left) part of the if statement results in False therefore, </a:t>
            </a:r>
            <a:r>
              <a:rPr lang="en-CA" u="sng" dirty="0"/>
              <a:t>the second part will not be evaluated </a:t>
            </a:r>
            <a:r>
              <a:rPr lang="en-CA" dirty="0"/>
              <a:t>because</a:t>
            </a:r>
          </a:p>
          <a:p>
            <a:r>
              <a:rPr lang="en-CA" u="sng" dirty="0"/>
              <a:t>False</a:t>
            </a:r>
            <a:r>
              <a:rPr lang="en-CA" dirty="0"/>
              <a:t> and </a:t>
            </a:r>
            <a:r>
              <a:rPr lang="en-CA" u="sng" dirty="0"/>
              <a:t>anything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results </a:t>
            </a:r>
            <a:r>
              <a:rPr lang="en-CA">
                <a:sym typeface="Wingdings" panose="05000000000000000000" pitchFamily="2" charset="2"/>
              </a:rPr>
              <a:t>in </a:t>
            </a:r>
            <a:r>
              <a:rPr lang="en-CA"/>
              <a:t>False</a:t>
            </a:r>
          </a:p>
          <a:p>
            <a:endParaRPr lang="en-CA"/>
          </a:p>
          <a:p>
            <a:r>
              <a:rPr lang="en-CA"/>
              <a:t>After seeing only the left-hand expression, Python knows this </a:t>
            </a:r>
            <a:r>
              <a:rPr lang="en-CA" b="1"/>
              <a:t>and </a:t>
            </a:r>
            <a:r>
              <a:rPr lang="en-CA"/>
              <a:t>statement will be False.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4C257-1381-48E0-A833-5FC64FC7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1D22B-EDC6-43E2-835B-6D174CD6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Lesson #</a:t>
            </a:r>
            <a:r>
              <a:rPr lang="en-CA" dirty="0"/>
              <a:t>3 </a:t>
            </a:r>
            <a:r>
              <a:rPr lang="en-CA"/>
              <a:t>Learning 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Boolean datatype</a:t>
            </a:r>
            <a:endParaRPr lang="en-CA" dirty="0"/>
          </a:p>
          <a:p>
            <a:r>
              <a:rPr lang="en-CA"/>
              <a:t>Relational operators</a:t>
            </a:r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if statements (if</a:t>
            </a:r>
            <a:r>
              <a:rPr lang="en-CA">
                <a:highlight>
                  <a:srgbClr val="FFFF00"/>
                </a:highlight>
              </a:rPr>
              <a:t>, elif, else)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/>
              <a:t>Logical operators</a:t>
            </a:r>
            <a:endParaRPr lang="en-CA" dirty="0"/>
          </a:p>
          <a:p>
            <a:r>
              <a:rPr lang="en-CA"/>
              <a:t>Boolean expressions</a:t>
            </a:r>
            <a:endParaRPr lang="en-CA" dirty="0"/>
          </a:p>
          <a:p>
            <a:r>
              <a:rPr lang="en-CA">
                <a:highlight>
                  <a:srgbClr val="FFFF00"/>
                </a:highlight>
              </a:rPr>
              <a:t>Indefinite iteration </a:t>
            </a:r>
            <a:r>
              <a:rPr lang="en-CA" dirty="0">
                <a:highlight>
                  <a:srgbClr val="FFFF00"/>
                </a:highlight>
              </a:rPr>
              <a:t>(</a:t>
            </a:r>
            <a:r>
              <a:rPr lang="en-CA">
                <a:highlight>
                  <a:srgbClr val="FFFF00"/>
                </a:highlight>
              </a:rPr>
              <a:t>while loops)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/>
              <a:t>Command Line Interface (CLI)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2E1FB-6C51-45BA-AD9D-6C755EC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FB70F-95B4-43EE-B053-EA397307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005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Short-Circuit Evaluation: 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Similarly,</a:t>
            </a:r>
          </a:p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5 </a:t>
            </a:r>
            <a:r>
              <a:rPr lang="en-CA" b="1" dirty="0"/>
              <a:t>&lt; 10</a:t>
            </a:r>
            <a:r>
              <a:rPr lang="en-CA" dirty="0"/>
              <a:t> or 7 </a:t>
            </a:r>
            <a:r>
              <a:rPr lang="en-CA"/>
              <a:t>&lt; 0:</a:t>
            </a:r>
            <a:endParaRPr lang="en-CA" dirty="0"/>
          </a:p>
          <a:p>
            <a:r>
              <a:rPr lang="en-CA" dirty="0"/>
              <a:t>the first(left) part of the if statement expression results in True therefore, </a:t>
            </a:r>
            <a:r>
              <a:rPr lang="en-CA" u="sng" dirty="0"/>
              <a:t>the second part will not be evaluated</a:t>
            </a:r>
            <a:r>
              <a:rPr lang="en-CA" dirty="0"/>
              <a:t> because</a:t>
            </a:r>
          </a:p>
          <a:p>
            <a:r>
              <a:rPr lang="en-CA" u="sng" dirty="0"/>
              <a:t>True</a:t>
            </a:r>
            <a:r>
              <a:rPr lang="en-CA" dirty="0"/>
              <a:t> or </a:t>
            </a:r>
            <a:r>
              <a:rPr lang="en-CA" u="sng" dirty="0"/>
              <a:t>anything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evaluates to</a:t>
            </a:r>
            <a:r>
              <a:rPr lang="en-CA" dirty="0"/>
              <a:t> True.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/>
              <a:t>if 7 </a:t>
            </a:r>
            <a:r>
              <a:rPr lang="en-CA" dirty="0"/>
              <a:t>&lt; 0 or </a:t>
            </a:r>
            <a:r>
              <a:rPr lang="en-CA" b="1" dirty="0"/>
              <a:t>5 </a:t>
            </a:r>
            <a:r>
              <a:rPr lang="en-CA" b="1"/>
              <a:t>&lt; 10</a:t>
            </a:r>
            <a:r>
              <a:rPr lang="en-CA"/>
              <a:t>:</a:t>
            </a:r>
            <a:endParaRPr lang="en-CA" dirty="0"/>
          </a:p>
          <a:p>
            <a:r>
              <a:rPr lang="en-CA" dirty="0"/>
              <a:t>Both expressions must be evaluated.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488B9-EA65-411D-9D45-7599542C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A7F49-4DFA-43BF-8998-0097FED8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97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conditional statement is True:</a:t>
            </a:r>
          </a:p>
          <a:p>
            <a:pPr marL="0" indent="0">
              <a:buNone/>
            </a:pPr>
            <a:r>
              <a:rPr lang="en-CA"/>
              <a:t>	do this</a:t>
            </a:r>
          </a:p>
          <a:p>
            <a:pPr marL="0" indent="0">
              <a:buNone/>
            </a:pPr>
            <a:r>
              <a:rPr lang="en-CA"/>
              <a:t>	do that</a:t>
            </a:r>
          </a:p>
          <a:p>
            <a:pPr marL="0" indent="0">
              <a:buNone/>
            </a:pPr>
            <a:r>
              <a:rPr lang="en-CA"/>
              <a:t>	do this too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EC845-9DD2-406C-8A4F-490806C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057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while conditional statement is True:</a:t>
            </a:r>
          </a:p>
          <a:p>
            <a:pPr marL="0" indent="0">
              <a:buNone/>
            </a:pPr>
            <a:r>
              <a:rPr lang="en-CA"/>
              <a:t>	do this</a:t>
            </a:r>
          </a:p>
          <a:p>
            <a:pPr marL="0" indent="0">
              <a:buNone/>
            </a:pPr>
            <a:r>
              <a:rPr lang="en-CA"/>
              <a:t>	do that</a:t>
            </a:r>
          </a:p>
          <a:p>
            <a:pPr marL="0" indent="0">
              <a:buNone/>
            </a:pPr>
            <a:r>
              <a:rPr lang="en-CA"/>
              <a:t>	do this too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A while loop is a self-repeating </a:t>
            </a:r>
            <a:br>
              <a:rPr lang="en-CA"/>
            </a:br>
            <a:r>
              <a:rPr lang="en-CA"/>
              <a:t>if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A5C9-60D1-42F6-9E5E-21909657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06879-74A5-49D5-B1E4-2F7FBA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60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FBDB-F78B-4932-B648-4143D6E7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while loop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A21C27-024F-4B17-B915-7492FBAF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block of code inside an “if statement” gets executed zero times, or one time.</a:t>
            </a:r>
          </a:p>
          <a:p>
            <a:endParaRPr lang="en-CA"/>
          </a:p>
          <a:p>
            <a:r>
              <a:rPr lang="en-US"/>
              <a:t>A block of code inside a “while statement” gets executed zero times, one time, … 500 times, … infinity times. It depends on the logic.</a:t>
            </a:r>
          </a:p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B3FFE-A74E-4299-8EE5-D6AA28F1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2022-40D7-499D-9E85-D4A53A19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49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condition is given before the loop body. </a:t>
            </a:r>
          </a:p>
          <a:p>
            <a:r>
              <a:rPr lang="en-CA" dirty="0"/>
              <a:t>The condition is checked </a:t>
            </a:r>
            <a:r>
              <a:rPr lang="en-CA" b="1" dirty="0"/>
              <a:t>before</a:t>
            </a:r>
            <a:r>
              <a:rPr lang="en-CA" dirty="0"/>
              <a:t> </a:t>
            </a:r>
            <a:r>
              <a:rPr lang="en-CA" b="1" dirty="0"/>
              <a:t>each execution</a:t>
            </a:r>
            <a:r>
              <a:rPr lang="en-CA" dirty="0"/>
              <a:t> of the </a:t>
            </a:r>
            <a:r>
              <a:rPr lang="en-CA"/>
              <a:t>loop body; it is like a self-repeating if statement.</a:t>
            </a:r>
            <a:endParaRPr lang="en-CA" dirty="0"/>
          </a:p>
          <a:p>
            <a:r>
              <a:rPr lang="en-CA"/>
              <a:t>Often, </a:t>
            </a:r>
            <a:r>
              <a:rPr lang="en-CA" dirty="0"/>
              <a:t>the while loop is used when it is impossible to determine the exact number of loop iterations in advance.</a:t>
            </a:r>
          </a:p>
          <a:p>
            <a:r>
              <a:rPr lang="en-CA" dirty="0"/>
              <a:t>General Syntax:</a:t>
            </a:r>
          </a:p>
          <a:p>
            <a:pPr marL="2286000" lvl="5" indent="0">
              <a:buNone/>
            </a:pPr>
            <a:r>
              <a:rPr lang="en-CA" dirty="0"/>
              <a:t>   </a:t>
            </a:r>
            <a:r>
              <a:rPr lang="en-CA" sz="3600" dirty="0"/>
              <a:t>while &lt;condition&gt;:</a:t>
            </a:r>
          </a:p>
          <a:p>
            <a:pPr marL="2286000" lvl="5" indent="0">
              <a:buNone/>
            </a:pPr>
            <a:r>
              <a:rPr lang="en-CA" sz="3600" dirty="0"/>
              <a:t>        block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FA9BB-7A8A-4635-9752-F20164A4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EECA-9479-4536-8FAB-7835C343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33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902"/>
          </a:xfrm>
        </p:spPr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028"/>
            <a:ext cx="10515600" cy="4920935"/>
          </a:xfrm>
        </p:spPr>
        <p:txBody>
          <a:bodyPr>
            <a:normAutofit/>
          </a:bodyPr>
          <a:lstStyle/>
          <a:p>
            <a:r>
              <a:rPr lang="en-CA" dirty="0"/>
              <a:t>Example: to display the numbers from 1 to 10: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Output: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76" y="1873572"/>
            <a:ext cx="5188368" cy="213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02" y="4649794"/>
            <a:ext cx="6566715" cy="112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6A00-0527-42BE-B711-C465CBE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70C2-670F-424D-8AB8-5E6D5D3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902"/>
          </a:xfrm>
        </p:spPr>
        <p:txBody>
          <a:bodyPr/>
          <a:lstStyle/>
          <a:p>
            <a:r>
              <a:rPr lang="en-CA"/>
              <a:t>Repetition Statements: </a:t>
            </a:r>
            <a:r>
              <a:rPr lang="en-CA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028"/>
            <a:ext cx="10515600" cy="4920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print the </a:t>
            </a:r>
            <a:r>
              <a:rPr lang="en-US" u="sng" dirty="0"/>
              <a:t>even</a:t>
            </a:r>
            <a:r>
              <a:rPr lang="en-US" dirty="0"/>
              <a:t> numbers from 1 to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 100: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% 2 == 0: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  # 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B6A00-0527-42BE-B711-C465CBE4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70C2-670F-424D-8AB8-5E6D5D3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3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492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CA"/>
              <a:t>Infinite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infinite loop occurs when a program keeps executing within one loop, never leaving it. </a:t>
            </a:r>
          </a:p>
          <a:p>
            <a:r>
              <a:rPr lang="en-CA" dirty="0"/>
              <a:t>This happens if the condition will never be False.</a:t>
            </a:r>
          </a:p>
          <a:p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dirty="0"/>
              <a:t>  number = 1</a:t>
            </a:r>
          </a:p>
          <a:p>
            <a:pPr marL="0" indent="0">
              <a:buNone/>
            </a:pPr>
            <a:r>
              <a:rPr lang="en-CA" dirty="0"/>
              <a:t>  while number &lt;= 10:</a:t>
            </a:r>
          </a:p>
          <a:p>
            <a:pPr marL="0" indent="0">
              <a:buNone/>
            </a:pPr>
            <a:r>
              <a:rPr lang="en-CA" dirty="0"/>
              <a:t>       print(number)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CA9A-A62E-4499-90C4-B4E84900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1EECC-AEC1-447E-82CF-CB59153B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07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Stopping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while loop condition should eventually evaluate to False.</a:t>
            </a:r>
          </a:p>
          <a:p>
            <a:r>
              <a:rPr lang="en-CA"/>
              <a:t>We can use a </a:t>
            </a:r>
            <a:r>
              <a:rPr lang="en-CA" b="1"/>
              <a:t>break</a:t>
            </a:r>
            <a:r>
              <a:rPr lang="en-CA"/>
              <a:t> </a:t>
            </a:r>
            <a:r>
              <a:rPr lang="en-CA" dirty="0"/>
              <a:t>statement to terminate the loop; the flow of control will jump to the statement directly </a:t>
            </a:r>
            <a:r>
              <a:rPr lang="en-CA" u="sng" dirty="0"/>
              <a:t>after</a:t>
            </a:r>
            <a:r>
              <a:rPr lang="en-CA" dirty="0"/>
              <a:t> the while loop. </a:t>
            </a:r>
          </a:p>
          <a:p>
            <a:endParaRPr lang="en-CA" dirty="0"/>
          </a:p>
          <a:p>
            <a:r>
              <a:rPr lang="en-CA" dirty="0"/>
              <a:t>Use </a:t>
            </a:r>
            <a:r>
              <a:rPr lang="en-CA" b="1" dirty="0"/>
              <a:t>exit()</a:t>
            </a:r>
            <a:r>
              <a:rPr lang="en-CA" dirty="0"/>
              <a:t> to terminate the program (note: this is rarely used).</a:t>
            </a:r>
          </a:p>
          <a:p>
            <a:r>
              <a:rPr lang="en-CA" dirty="0"/>
              <a:t>Use </a:t>
            </a:r>
            <a:r>
              <a:rPr lang="en-CA" b="1" dirty="0"/>
              <a:t>return</a:t>
            </a:r>
            <a:r>
              <a:rPr lang="en-CA" dirty="0"/>
              <a:t> to exit from a function.</a:t>
            </a:r>
          </a:p>
          <a:p>
            <a:r>
              <a:rPr lang="en-CA" dirty="0"/>
              <a:t>Use </a:t>
            </a:r>
            <a:r>
              <a:rPr lang="en-CA" b="1" dirty="0"/>
              <a:t>continue</a:t>
            </a:r>
            <a:r>
              <a:rPr lang="en-CA" dirty="0"/>
              <a:t> to skip the rest of the current iteration of a while loop.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EFD1B-111F-4785-94D5-D1ECC4A8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41B1F-00A2-4E15-AB0E-603EF706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2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532"/>
          </a:xfrm>
        </p:spPr>
        <p:txBody>
          <a:bodyPr/>
          <a:lstStyle/>
          <a:p>
            <a:r>
              <a:rPr lang="en-CA" dirty="0"/>
              <a:t>Stopping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1283368"/>
            <a:ext cx="11065042" cy="4893595"/>
          </a:xfrm>
        </p:spPr>
        <p:txBody>
          <a:bodyPr/>
          <a:lstStyle/>
          <a:p>
            <a:r>
              <a:rPr lang="en-CA" dirty="0"/>
              <a:t>Example of using </a:t>
            </a:r>
            <a:r>
              <a:rPr lang="en-CA"/>
              <a:t>break statement to stop the loop before printing 5: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539446" y="1788465"/>
            <a:ext cx="3814354" cy="2862322"/>
            <a:chOff x="7539446" y="1788465"/>
            <a:chExt cx="3814354" cy="2862322"/>
          </a:xfrm>
        </p:grpSpPr>
        <p:sp>
          <p:nvSpPr>
            <p:cNvPr id="5" name="TextBox 4"/>
            <p:cNvSpPr txBox="1"/>
            <p:nvPr/>
          </p:nvSpPr>
          <p:spPr>
            <a:xfrm>
              <a:off x="7539446" y="1788465"/>
              <a:ext cx="38143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Output: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686675" y="2513686"/>
              <a:ext cx="3667125" cy="16954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D79E7-E682-4BC1-B0C2-F5C85DFA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D7E1E-0B72-4C62-9759-2EFC464E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28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0EB47-FC7A-46DA-AE2E-CE38EE69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1" y="1788465"/>
            <a:ext cx="6248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CA" dirty="0"/>
              <a:t>Stopping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452"/>
            <a:ext cx="10515600" cy="4905511"/>
          </a:xfrm>
        </p:spPr>
        <p:txBody>
          <a:bodyPr/>
          <a:lstStyle/>
          <a:p>
            <a:r>
              <a:rPr lang="en-CA" dirty="0"/>
              <a:t>Example of using </a:t>
            </a:r>
            <a:r>
              <a:rPr lang="en-CA"/>
              <a:t>return statement (inside a function), which stops the entire function running: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209283" y="1597669"/>
            <a:ext cx="3944983" cy="2862322"/>
            <a:chOff x="7184570" y="1515291"/>
            <a:chExt cx="3944983" cy="2862322"/>
          </a:xfrm>
        </p:grpSpPr>
        <p:sp>
          <p:nvSpPr>
            <p:cNvPr id="5" name="TextBox 4"/>
            <p:cNvSpPr txBox="1"/>
            <p:nvPr/>
          </p:nvSpPr>
          <p:spPr>
            <a:xfrm>
              <a:off x="7184570" y="1515291"/>
              <a:ext cx="394498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Output: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12873" y="2177778"/>
              <a:ext cx="3629025" cy="1447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0F871-F110-4873-B54C-1A96313F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FA9D-6CF7-4BCA-877C-6BAAD604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29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5FE267-64A0-4237-942C-42CDCA4C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82" y="2376488"/>
            <a:ext cx="5048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43" y="398077"/>
            <a:ext cx="10515600" cy="1325563"/>
          </a:xfrm>
        </p:spPr>
        <p:txBody>
          <a:bodyPr/>
          <a:lstStyle/>
          <a:p>
            <a:r>
              <a:rPr lang="en-CA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worked with int, float </a:t>
            </a:r>
            <a:r>
              <a:rPr lang="en-CA"/>
              <a:t>and string </a:t>
            </a:r>
            <a:r>
              <a:rPr lang="en-CA" dirty="0"/>
              <a:t>data types.</a:t>
            </a:r>
          </a:p>
          <a:p>
            <a:r>
              <a:rPr lang="en-CA" dirty="0"/>
              <a:t>Boolean is a data type that has two values: </a:t>
            </a:r>
            <a:r>
              <a:rPr lang="en-CA" b="1" dirty="0"/>
              <a:t>True</a:t>
            </a:r>
            <a:r>
              <a:rPr lang="en-CA" dirty="0"/>
              <a:t> and </a:t>
            </a:r>
            <a:r>
              <a:rPr lang="en-CA" b="1" dirty="0"/>
              <a:t>False</a:t>
            </a:r>
            <a:r>
              <a:rPr lang="en-CA" dirty="0"/>
              <a:t>.</a:t>
            </a:r>
          </a:p>
          <a:p>
            <a:r>
              <a:rPr lang="en-CA" dirty="0"/>
              <a:t>The uppercase first letters are important.</a:t>
            </a:r>
          </a:p>
          <a:p>
            <a:r>
              <a:rPr lang="en-CA" dirty="0"/>
              <a:t>Boolean variables can hold either True or False values (these are </a:t>
            </a:r>
            <a:r>
              <a:rPr lang="en-CA" dirty="0" err="1"/>
              <a:t>boolean</a:t>
            </a:r>
            <a:r>
              <a:rPr lang="en-CA" dirty="0"/>
              <a:t> values, not Strings).</a:t>
            </a:r>
          </a:p>
          <a:p>
            <a:r>
              <a:rPr lang="en-CA" dirty="0"/>
              <a:t>Boolean variables can be used as flags</a:t>
            </a:r>
          </a:p>
          <a:p>
            <a:pPr lvl="1"/>
            <a:r>
              <a:rPr lang="en-CA" dirty="0"/>
              <a:t>A flag is a variable that signals when some condition is met.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AF89B-DF4C-4273-90CD-CBADE91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DB7EE-4708-4117-B1EA-F6FF811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4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CA" dirty="0"/>
              <a:t>Stopping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8"/>
            <a:ext cx="10515600" cy="4829425"/>
          </a:xfrm>
        </p:spPr>
        <p:txBody>
          <a:bodyPr/>
          <a:lstStyle/>
          <a:p>
            <a:r>
              <a:rPr lang="en-CA" dirty="0"/>
              <a:t>Example of using </a:t>
            </a:r>
            <a:r>
              <a:rPr lang="en-CA"/>
              <a:t>continue statement to stop the rest of the current iteration, and ask if the loop should continue or not:</a:t>
            </a:r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330412" y="2245557"/>
            <a:ext cx="4315326" cy="4247317"/>
            <a:chOff x="7283116" y="1668379"/>
            <a:chExt cx="4315326" cy="4247317"/>
          </a:xfrm>
        </p:grpSpPr>
        <p:sp>
          <p:nvSpPr>
            <p:cNvPr id="5" name="TextBox 4"/>
            <p:cNvSpPr txBox="1"/>
            <p:nvPr/>
          </p:nvSpPr>
          <p:spPr>
            <a:xfrm>
              <a:off x="7283116" y="1668379"/>
              <a:ext cx="431532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Output:</a:t>
              </a:r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  <a:p>
              <a:endParaRPr lang="en-CA" dirty="0"/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3116" y="2167889"/>
              <a:ext cx="3994484" cy="333592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4E78A-8E12-4014-903B-07377D09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39B6D-2D20-4D3F-874E-A551E137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30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B12032-8E2F-45B7-A4A1-A0A35B73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949"/>
            <a:ext cx="5610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4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 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Python program is run from the command-line (i.e., the Windows or Linux command prompt or terminal)</a:t>
            </a:r>
          </a:p>
          <a:p>
            <a:r>
              <a:rPr lang="en-CA" dirty="0"/>
              <a:t>In PyCharm, we have three options to run our programs</a:t>
            </a:r>
          </a:p>
          <a:p>
            <a:pPr lvl="1"/>
            <a:r>
              <a:rPr lang="en-CA" dirty="0"/>
              <a:t>PyCharm Console (preferred)</a:t>
            </a:r>
          </a:p>
          <a:p>
            <a:pPr lvl="1"/>
            <a:r>
              <a:rPr lang="en-CA" dirty="0"/>
              <a:t>Python Console using runfile ()  command</a:t>
            </a:r>
          </a:p>
          <a:p>
            <a:pPr lvl="1"/>
            <a:r>
              <a:rPr lang="en-CA" dirty="0"/>
              <a:t>Terminal using python command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425BD-B986-4ECF-B1D6-EB52E5E6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E2069-0B76-43C7-8541-5A7973B2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760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 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31286" cy="4540341"/>
          </a:xfrm>
        </p:spPr>
        <p:txBody>
          <a:bodyPr/>
          <a:lstStyle/>
          <a:p>
            <a:r>
              <a:rPr lang="en-CA" dirty="0"/>
              <a:t>Example of running a program from Python console using runfile()</a:t>
            </a:r>
          </a:p>
          <a:p>
            <a:pPr marL="0" indent="0">
              <a:buNone/>
            </a:pPr>
            <a:r>
              <a:rPr lang="en-CA" dirty="0"/>
              <a:t>Given the following python script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67" y="2834481"/>
            <a:ext cx="4229242" cy="3020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126362" y="2775263"/>
            <a:ext cx="4315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Running the script from Python console: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22" y="3452790"/>
            <a:ext cx="3686175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D001-5389-4B30-9E3D-E0741ABE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FFE2-55B4-45B5-BF7A-BBA736D6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625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 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31286" cy="4540341"/>
          </a:xfrm>
        </p:spPr>
        <p:txBody>
          <a:bodyPr/>
          <a:lstStyle/>
          <a:p>
            <a:r>
              <a:rPr lang="en-CA" dirty="0"/>
              <a:t>Example of running a script from Windows Command Prompt using command python</a:t>
            </a:r>
          </a:p>
          <a:p>
            <a:pPr marL="0" indent="0">
              <a:buNone/>
            </a:pPr>
            <a:r>
              <a:rPr lang="en-CA" dirty="0"/>
              <a:t>Given the following python script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67" y="3180435"/>
            <a:ext cx="4229242" cy="2906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177127" y="2775263"/>
            <a:ext cx="48043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Running the script from Windows command Prompt: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08" y="3673704"/>
            <a:ext cx="4922657" cy="1190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D8235D-5988-4211-A2BD-D88744C1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FDB0C7-19A3-41B0-99CC-5A3E9EB5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6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 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a “production” Python program, it would be run from a Windows Command Prompt or Linux Terminal.</a:t>
            </a:r>
          </a:p>
          <a:p>
            <a:r>
              <a:rPr lang="en-CA" dirty="0"/>
              <a:t>For our development, we will use the PyCharm console.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381A-21D8-460D-9B6C-A679BFBF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0C69-B5B1-4DCB-BDB8-89AE4485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40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109"/>
          </a:xfrm>
        </p:spPr>
        <p:txBody>
          <a:bodyPr>
            <a:normAutofit fontScale="90000"/>
          </a:bodyPr>
          <a:lstStyle/>
          <a:p>
            <a:r>
              <a:rPr lang="en-CA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8431"/>
            <a:ext cx="11761076" cy="5852923"/>
          </a:xfrm>
        </p:spPr>
        <p:txBody>
          <a:bodyPr/>
          <a:lstStyle/>
          <a:p>
            <a:r>
              <a:rPr lang="en-CA" sz="2400" dirty="0"/>
              <a:t>Relational operators are used to compare between values and evaluate to True or False.</a:t>
            </a:r>
          </a:p>
          <a:p>
            <a:r>
              <a:rPr lang="en-CA" sz="2400" dirty="0"/>
              <a:t>Relational operators can be used to </a:t>
            </a:r>
            <a:r>
              <a:rPr lang="en-CA" sz="2400"/>
              <a:t>compare numbers </a:t>
            </a:r>
            <a:r>
              <a:rPr lang="en-CA" sz="2400" dirty="0"/>
              <a:t>or strings.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21706"/>
              </p:ext>
            </p:extLst>
          </p:nvPr>
        </p:nvGraphicFramePr>
        <p:xfrm>
          <a:off x="1413661" y="1677647"/>
          <a:ext cx="8568539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Relational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Example </a:t>
                      </a:r>
                    </a:p>
                    <a:p>
                      <a:pPr algn="ctr"/>
                      <a:r>
                        <a:rPr lang="en-CA" sz="1600"/>
                        <a:t>(a </a:t>
                      </a:r>
                      <a:r>
                        <a:rPr lang="en-CA" sz="1600" dirty="0"/>
                        <a:t>= 3 ,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b =</a:t>
                      </a:r>
                      <a:r>
                        <a:rPr lang="en-CA" sz="1600" baseline="0" dirty="0"/>
                        <a:t> 4 </a:t>
                      </a:r>
                      <a:r>
                        <a:rPr lang="en-CA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 &lt;  b means a is</a:t>
                      </a:r>
                      <a:r>
                        <a:rPr lang="en-CA" sz="1600" baseline="0" dirty="0"/>
                        <a:t> less than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 a &lt; b 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CA" sz="1600" dirty="0"/>
                        <a:t>True</a:t>
                      </a:r>
                    </a:p>
                    <a:p>
                      <a:pPr algn="l"/>
                      <a:r>
                        <a:rPr lang="en-CA" sz="1600" dirty="0"/>
                        <a:t> a</a:t>
                      </a:r>
                      <a:r>
                        <a:rPr lang="en-CA" sz="1600" baseline="0" dirty="0"/>
                        <a:t> &lt; 2  </a:t>
                      </a:r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&gt;  b means a is greater than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aseline="0" dirty="0"/>
                        <a:t> b &gt; a  </a:t>
                      </a:r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 a &gt; b  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&lt;= b means a is </a:t>
                      </a:r>
                      <a:r>
                        <a:rPr lang="en-CA" sz="1600"/>
                        <a:t>less than</a:t>
                      </a:r>
                      <a:r>
                        <a:rPr lang="en-CA" sz="1600" baseline="0"/>
                        <a:t> </a:t>
                      </a:r>
                      <a:r>
                        <a:rPr lang="en-CA" sz="1600" baseline="0" dirty="0"/>
                        <a:t>or equal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&lt;= b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>
                          <a:sym typeface="Wingdings" panose="05000000000000000000" pitchFamily="2" charset="2"/>
                        </a:rPr>
                        <a:t>a &lt;= 3  True</a:t>
                      </a:r>
                    </a:p>
                    <a:p>
                      <a:pPr algn="l"/>
                      <a:r>
                        <a:rPr lang="en-CA" sz="1600" dirty="0"/>
                        <a:t>a &lt;= 2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&gt;= b means a is greater</a:t>
                      </a:r>
                      <a:r>
                        <a:rPr lang="en-CA" sz="1600" baseline="0" dirty="0"/>
                        <a:t> than or equal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b &gt;= a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/>
                        <a:t>b &gt;= 4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/>
                        <a:t>b</a:t>
                      </a:r>
                      <a:r>
                        <a:rPr lang="en-CA" sz="1600" baseline="0"/>
                        <a:t> </a:t>
                      </a:r>
                      <a:r>
                        <a:rPr lang="en-CA" sz="1600" baseline="0" dirty="0"/>
                        <a:t>&gt;= 5 </a:t>
                      </a:r>
                      <a:r>
                        <a:rPr lang="en-CA" sz="1600" baseline="0" dirty="0">
                          <a:sym typeface="Wingdings" panose="05000000000000000000" pitchFamily="2" charset="2"/>
                        </a:rPr>
                        <a:t>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== b means a is equal</a:t>
                      </a:r>
                      <a:r>
                        <a:rPr lang="en-CA" sz="1600" baseline="0" dirty="0"/>
                        <a:t>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== 3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>
                          <a:sym typeface="Wingdings" panose="05000000000000000000" pitchFamily="2" charset="2"/>
                        </a:rPr>
                        <a:t>a == b  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/>
                        <a:t>!= b means a is not equal</a:t>
                      </a:r>
                      <a:r>
                        <a:rPr lang="en-CA" sz="1600" baseline="0" dirty="0"/>
                        <a:t> to b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 != b </a:t>
                      </a:r>
                      <a:r>
                        <a:rPr lang="en-CA" sz="1600" dirty="0">
                          <a:sym typeface="Wingdings" panose="05000000000000000000" pitchFamily="2" charset="2"/>
                        </a:rPr>
                        <a:t> True</a:t>
                      </a:r>
                    </a:p>
                    <a:p>
                      <a:pPr algn="l"/>
                      <a:r>
                        <a:rPr lang="en-CA" sz="1600" dirty="0">
                          <a:sym typeface="Wingdings" panose="05000000000000000000" pitchFamily="2" charset="2"/>
                        </a:rPr>
                        <a:t>a != 3 False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1D24-CC49-43E0-B3C6-F502DBB8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C017-B525-4DB6-935A-34400833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1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2505" cy="4351338"/>
          </a:xfrm>
        </p:spPr>
        <p:txBody>
          <a:bodyPr>
            <a:normAutofit/>
          </a:bodyPr>
          <a:lstStyle/>
          <a:p>
            <a:r>
              <a:rPr lang="en-CA" dirty="0"/>
              <a:t>Note that = and == are different symbols</a:t>
            </a:r>
          </a:p>
          <a:p>
            <a:r>
              <a:rPr lang="en-CA" dirty="0"/>
              <a:t>= is an </a:t>
            </a:r>
            <a:r>
              <a:rPr lang="en-CA"/>
              <a:t>assignment operator; assign the value on the right to the variable on the left</a:t>
            </a:r>
            <a:endParaRPr lang="en-CA" dirty="0"/>
          </a:p>
          <a:p>
            <a:r>
              <a:rPr lang="en-CA" dirty="0"/>
              <a:t>== is equality </a:t>
            </a:r>
            <a:r>
              <a:rPr lang="en-CA"/>
              <a:t>comparison operator that evaluates to True or False</a:t>
            </a:r>
            <a:endParaRPr lang="en-CA" dirty="0"/>
          </a:p>
          <a:p>
            <a:pPr lvl="1"/>
            <a:r>
              <a:rPr lang="en-CA" dirty="0"/>
              <a:t>number = </a:t>
            </a:r>
            <a:r>
              <a:rPr lang="en-CA"/>
              <a:t>5 	assigns </a:t>
            </a:r>
            <a:r>
              <a:rPr lang="en-CA" dirty="0"/>
              <a:t>the value 5 to the variable number</a:t>
            </a:r>
          </a:p>
          <a:p>
            <a:pPr lvl="1"/>
            <a:r>
              <a:rPr lang="en-CA" dirty="0"/>
              <a:t>number == </a:t>
            </a:r>
            <a:r>
              <a:rPr lang="en-CA"/>
              <a:t>5 </a:t>
            </a:r>
            <a:r>
              <a:rPr lang="en-CA">
                <a:sym typeface="Wingdings" panose="05000000000000000000" pitchFamily="2" charset="2"/>
              </a:rPr>
              <a:t>	True or False; does </a:t>
            </a:r>
            <a:r>
              <a:rPr lang="en-CA"/>
              <a:t>variable number have </a:t>
            </a:r>
            <a:r>
              <a:rPr lang="en-CA" dirty="0"/>
              <a:t>the </a:t>
            </a:r>
            <a:r>
              <a:rPr lang="en-CA"/>
              <a:t>value 5?</a:t>
            </a:r>
            <a:endParaRPr lang="en-CA" dirty="0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Truthy/Falsy:</a:t>
            </a:r>
          </a:p>
          <a:p>
            <a:pPr marL="0" indent="0">
              <a:buNone/>
            </a:pPr>
            <a:r>
              <a:rPr lang="en-CA"/>
              <a:t>https://www.freecodecamp.org/news/truthy-and-falsy-values-in-python/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1B67E-7D86-4BA4-98F6-F5F2A81A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309BB-3366-43EA-9B31-D973733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53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So </a:t>
            </a:r>
            <a:r>
              <a:rPr lang="en-CA"/>
              <a:t>far we </a:t>
            </a:r>
            <a:r>
              <a:rPr lang="en-CA" dirty="0"/>
              <a:t>have seen sequential execution of the statements.</a:t>
            </a:r>
          </a:p>
          <a:p>
            <a:r>
              <a:rPr lang="en-CA" dirty="0"/>
              <a:t>Statements are executed one after the other in </a:t>
            </a:r>
            <a:r>
              <a:rPr lang="en-CA"/>
              <a:t>the order in which they appear:</a:t>
            </a:r>
          </a:p>
          <a:p>
            <a:pPr marL="457200" lvl="1" indent="0">
              <a:buNone/>
            </a:pPr>
            <a:r>
              <a:rPr lang="en-CA"/>
              <a:t>	a()</a:t>
            </a:r>
          </a:p>
          <a:p>
            <a:pPr marL="457200" lvl="1" indent="0">
              <a:buNone/>
            </a:pPr>
            <a:r>
              <a:rPr lang="en-CA"/>
              <a:t>	b()</a:t>
            </a:r>
          </a:p>
          <a:p>
            <a:pPr marL="457200" lvl="1" indent="0">
              <a:buNone/>
            </a:pPr>
            <a:r>
              <a:rPr lang="en-CA"/>
              <a:t>	c()</a:t>
            </a:r>
            <a:endParaRPr lang="en-CA" dirty="0"/>
          </a:p>
          <a:p>
            <a:r>
              <a:rPr lang="en-CA" dirty="0"/>
              <a:t>Sometimes the behaviour of program needs to change depending on a certain condition.</a:t>
            </a:r>
          </a:p>
          <a:p>
            <a:r>
              <a:rPr lang="en-CA" b="1"/>
              <a:t>If statements </a:t>
            </a:r>
            <a:r>
              <a:rPr lang="en-CA" dirty="0"/>
              <a:t>are used to check conditions and change the behaviour of the </a:t>
            </a:r>
            <a:r>
              <a:rPr lang="en-CA"/>
              <a:t>program accordingly; they can be used to skip code sections, or to select one section out of many:</a:t>
            </a:r>
          </a:p>
          <a:p>
            <a:pPr marL="0" indent="0">
              <a:buNone/>
            </a:pPr>
            <a:r>
              <a:rPr lang="en-CA"/>
              <a:t>	a()</a:t>
            </a:r>
          </a:p>
          <a:p>
            <a:pPr marL="0" indent="0">
              <a:buNone/>
            </a:pPr>
            <a:r>
              <a:rPr lang="en-CA"/>
              <a:t>	if something is True:</a:t>
            </a:r>
          </a:p>
          <a:p>
            <a:pPr marL="0" indent="0">
              <a:buNone/>
            </a:pPr>
            <a:r>
              <a:rPr lang="en-CA"/>
              <a:t>		b()  # b may or may not be executed</a:t>
            </a:r>
          </a:p>
          <a:p>
            <a:pPr marL="0" indent="0">
              <a:buNone/>
            </a:pPr>
            <a:r>
              <a:rPr lang="en-CA"/>
              <a:t>	c()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44538-A041-4DF8-84FB-79355098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B214F-B1E0-4FF4-BD6A-B97A57F7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4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General syntax: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/>
              <a:t>if Boolean expression: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statement</a:t>
            </a:r>
          </a:p>
          <a:p>
            <a:pPr marL="0" indent="0">
              <a:buNone/>
            </a:pPr>
            <a:r>
              <a:rPr lang="en-CA" dirty="0"/>
              <a:t>    statement</a:t>
            </a:r>
          </a:p>
          <a:p>
            <a:pPr marL="0" indent="0">
              <a:buNone/>
            </a:pPr>
            <a:r>
              <a:rPr lang="en-CA" dirty="0"/>
              <a:t>     etc.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statements </a:t>
            </a:r>
            <a:r>
              <a:rPr lang="en-CA"/>
              <a:t>will execute ONLY IF </a:t>
            </a:r>
            <a:r>
              <a:rPr lang="en-CA" dirty="0"/>
              <a:t>the result of the Boolean </a:t>
            </a:r>
            <a:r>
              <a:rPr lang="en-CA"/>
              <a:t>expression is True.</a:t>
            </a:r>
          </a:p>
          <a:p>
            <a:r>
              <a:rPr lang="en-CA"/>
              <a:t>The indentation is important.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AD8A2-492B-468F-906E-BC8801C8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0BDA9-ADBF-464E-A238-11DF5F18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E507B-31A5-B926-D695-E19B72F3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717" y="1825625"/>
            <a:ext cx="4201026" cy="1802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37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else </a:t>
            </a:r>
            <a:r>
              <a:rPr lang="en-CA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/>
              <a:t>“if” may also be paired with “else”:</a:t>
            </a:r>
            <a:endParaRPr lang="en-CA" dirty="0"/>
          </a:p>
          <a:p>
            <a:pPr lvl="1"/>
            <a:r>
              <a:rPr lang="en-CA" dirty="0"/>
              <a:t>Do one path if the statement is True;</a:t>
            </a:r>
          </a:p>
          <a:p>
            <a:pPr lvl="1"/>
            <a:r>
              <a:rPr lang="en-CA" dirty="0"/>
              <a:t>Do the other path if the statement is False.</a:t>
            </a:r>
          </a:p>
          <a:p>
            <a:pPr marL="0" indent="0">
              <a:buNone/>
            </a:pPr>
            <a:r>
              <a:rPr lang="en-CA" dirty="0"/>
              <a:t>General Syntax:</a:t>
            </a:r>
          </a:p>
          <a:p>
            <a:pPr marL="0" indent="0">
              <a:buNone/>
            </a:pPr>
            <a:r>
              <a:rPr lang="en-CA" dirty="0"/>
              <a:t>  if Boolean expression :</a:t>
            </a:r>
          </a:p>
          <a:p>
            <a:pPr marL="0" indent="0">
              <a:buNone/>
            </a:pPr>
            <a:r>
              <a:rPr lang="en-CA"/>
              <a:t>       statements which run when “</a:t>
            </a:r>
            <a:r>
              <a:rPr lang="en-CA" dirty="0"/>
              <a:t>if” is True</a:t>
            </a:r>
          </a:p>
          <a:p>
            <a:pPr marL="0" indent="0">
              <a:buNone/>
            </a:pPr>
            <a:r>
              <a:rPr lang="en-CA" dirty="0"/>
              <a:t>  else:</a:t>
            </a:r>
          </a:p>
          <a:p>
            <a:pPr marL="0" indent="0">
              <a:buNone/>
            </a:pPr>
            <a:r>
              <a:rPr lang="en-CA"/>
              <a:t>       statements which run when “</a:t>
            </a:r>
            <a:r>
              <a:rPr lang="en-CA" dirty="0"/>
              <a:t>if” is False</a:t>
            </a:r>
          </a:p>
          <a:p>
            <a:pPr marL="0" indent="0">
              <a:buNone/>
            </a:pPr>
            <a:r>
              <a:rPr lang="en-CA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3A1C-532E-4429-A7FE-FACD563E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571C7-B1CB-41F0-A4B4-217C28F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6FBC2-CC3F-0AAA-EF67-27F7EC17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16" y="1825625"/>
            <a:ext cx="4470170" cy="1943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1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else </a:t>
            </a:r>
            <a:r>
              <a:rPr lang="en-CA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= "</a:t>
            </a:r>
            <a:r>
              <a:rPr lang="en-US" dirty="0" err="1"/>
              <a:t>jason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age_in_years</a:t>
            </a:r>
            <a:r>
              <a:rPr lang="en-US" dirty="0"/>
              <a:t> =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age_in_years</a:t>
            </a:r>
            <a:r>
              <a:rPr lang="en-US" dirty="0"/>
              <a:t> &gt;= 16:</a:t>
            </a:r>
          </a:p>
          <a:p>
            <a:pPr marL="0" indent="0">
              <a:buNone/>
            </a:pPr>
            <a:r>
              <a:rPr lang="en-US" dirty="0"/>
              <a:t>    print("you are old enough to drive")</a:t>
            </a:r>
          </a:p>
          <a:p>
            <a:pPr marL="0" indent="0">
              <a:buNone/>
            </a:pPr>
            <a:r>
              <a:rPr lang="en-US" dirty="0"/>
              <a:t>    print("be safe")</a:t>
            </a:r>
          </a:p>
          <a:p>
            <a:pPr marL="0" indent="0">
              <a:buNone/>
            </a:pPr>
            <a:r>
              <a:rPr lang="en-US" dirty="0"/>
              <a:t>    print("have fun")</a:t>
            </a:r>
          </a:p>
          <a:p>
            <a:pPr marL="0" indent="0">
              <a:buNone/>
            </a:pPr>
            <a:r>
              <a:rPr lang="en-US" dirty="0"/>
              <a:t>    print("don't speed")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print("you are not old enough to drive")</a:t>
            </a:r>
          </a:p>
          <a:p>
            <a:pPr marL="0" indent="0">
              <a:buNone/>
            </a:pPr>
            <a:r>
              <a:rPr lang="en-US" dirty="0"/>
              <a:t>    print("you have </a:t>
            </a:r>
            <a:r>
              <a:rPr lang="en-US"/>
              <a:t>to wait", 16 - age_in_years, "more years", first_name, "!!!")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63BE-9EB6-407A-8712-45F9C9B1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1516 Lesson 3: Branching, While, CLI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81A2-8B8E-45B4-884B-9C8BC2CE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574F-29BE-4E51-8613-731F26CF181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77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2308</Words>
  <Application>Microsoft Office PowerPoint</Application>
  <PresentationFormat>Widescreen</PresentationFormat>
  <Paragraphs>415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Branching, while, CLI</vt:lpstr>
      <vt:lpstr>Lesson #3 Learning Outcomes</vt:lpstr>
      <vt:lpstr>Boolean</vt:lpstr>
      <vt:lpstr>Relational Operators</vt:lpstr>
      <vt:lpstr>Relational Operators</vt:lpstr>
      <vt:lpstr>if Statement</vt:lpstr>
      <vt:lpstr>if statement</vt:lpstr>
      <vt:lpstr>else Statement</vt:lpstr>
      <vt:lpstr>else Statement</vt:lpstr>
      <vt:lpstr>else Statement</vt:lpstr>
      <vt:lpstr>Chained conditionals  (if / elif / else)</vt:lpstr>
      <vt:lpstr>Chained conditionals  (if / elif / else)</vt:lpstr>
      <vt:lpstr>Nested if statements</vt:lpstr>
      <vt:lpstr>Distinct if Statements</vt:lpstr>
      <vt:lpstr>Logical Operators</vt:lpstr>
      <vt:lpstr>Logical Operators: and, or, not</vt:lpstr>
      <vt:lpstr>Logical Expressions – Order of Operations</vt:lpstr>
      <vt:lpstr>Short-Circuit Evaluation</vt:lpstr>
      <vt:lpstr>Short-Circuit Evaluation: and</vt:lpstr>
      <vt:lpstr>Short-Circuit Evaluation: or</vt:lpstr>
      <vt:lpstr>Repetition Statements: while loop</vt:lpstr>
      <vt:lpstr>Repetition Statements: while loop</vt:lpstr>
      <vt:lpstr>Repetition Statements: while loop</vt:lpstr>
      <vt:lpstr>Repetition Statements: while loop</vt:lpstr>
      <vt:lpstr>Repetition Statements: while loop</vt:lpstr>
      <vt:lpstr> Infinite Loop</vt:lpstr>
      <vt:lpstr>Stopping Code</vt:lpstr>
      <vt:lpstr>Stopping a while Loop</vt:lpstr>
      <vt:lpstr>Stopping a while Loop</vt:lpstr>
      <vt:lpstr>Stopping a while loop</vt:lpstr>
      <vt:lpstr>CLI Command Line Interface</vt:lpstr>
      <vt:lpstr>CLI Command Line Interface</vt:lpstr>
      <vt:lpstr>CLI Command Line Interface</vt:lpstr>
      <vt:lpstr>CLI Command Line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Rana Alsammarraie</dc:creator>
  <cp:lastModifiedBy>jason harrison</cp:lastModifiedBy>
  <cp:revision>188</cp:revision>
  <dcterms:created xsi:type="dcterms:W3CDTF">2020-08-10T18:07:48Z</dcterms:created>
  <dcterms:modified xsi:type="dcterms:W3CDTF">2022-09-24T16:49:09Z</dcterms:modified>
</cp:coreProperties>
</file>