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25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82" r:id="rId19"/>
    <p:sldId id="271" r:id="rId20"/>
    <p:sldId id="279" r:id="rId21"/>
    <p:sldId id="283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B54F-FD15-42C3-B72E-95C2B3E3C115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719C-4FA1-4B25-9D1A-C37DBCEB99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6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2963-5F9A-4BCF-A7A5-6FF2240916EB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8699-DDAA-4AC8-ADBE-D66DA88C6CF2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F48E-C713-4E67-8305-C9DF731EC18F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90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2B1C-80A1-4B1A-946B-7171A70BF787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8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5963-9EBD-4593-AE70-3094D0244D40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8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1B68-34EC-412E-8AAB-F6FF1C53A2F1}" type="datetime1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A44C-503E-4F15-9DC6-4DA8013DB9BF}" type="datetime1">
              <a:rPr lang="en-CA" smtClean="0"/>
              <a:t>2023-02-21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2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69-8191-4BD7-B1E1-BCC4DC4E7048}" type="datetime1">
              <a:rPr lang="en-CA" smtClean="0"/>
              <a:t>2023-02-21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5BFE-76B1-4880-8494-71B26C7F3055}" type="datetime1">
              <a:rPr lang="en-CA" smtClean="0"/>
              <a:t>2023-02-21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0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91029-07AF-49CA-8163-84FEB1F0668F}" type="datetime1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76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4E18-D491-410C-B8E9-0C64620CBF7B}" type="datetime1">
              <a:rPr lang="en-CA" smtClean="0"/>
              <a:t>2023-02-21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6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BC68A6-8309-4CE4-96F1-7741CB11A924}" type="datetime1">
              <a:rPr lang="en-CA" smtClean="0"/>
              <a:t>2023-02-21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F0EC33-853A-4642-928A-31668BEC179F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ysClr val="windowText" lastClr="000000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piece of paper with a pencil laying on top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ysClr val="windowText" lastClr="000000">
              <a:alpha val="85000"/>
            </a:sysClr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 txBox="1">
            <a:spLocks/>
          </p:cNvSpPr>
          <p:nvPr/>
        </p:nvSpPr>
        <p:spPr>
          <a:xfrm>
            <a:off x="8123416" y="1475234"/>
            <a:ext cx="3297059" cy="2901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COMP1516</a:t>
            </a:r>
            <a:endParaRPr kumimoji="0" lang="en-US" sz="4400" b="0" i="0" u="none" strike="noStrike" kern="1200" cap="none" spc="-5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 txBox="1">
            <a:spLocks/>
          </p:cNvSpPr>
          <p:nvPr/>
        </p:nvSpPr>
        <p:spPr>
          <a:xfrm>
            <a:off x="8127750" y="4608576"/>
            <a:ext cx="3205640" cy="77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F0A22E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all" spc="2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Lesson 7: Sets, Dictionaries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noFill/>
          <a:ln w="19050" cap="flat" cmpd="sng" algn="ctr">
            <a:solidFill>
              <a:srgbClr val="F0A22E"/>
            </a:solidFill>
            <a:prstDash val="soli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 w="15875" cap="flat" cmpd="sng" algn="ctr">
            <a:noFill/>
            <a:prstDash val="solid"/>
          </a:ln>
          <a:effectLst/>
        </p:spPr>
      </p:sp>
    </p:spTree>
    <p:extLst>
      <p:ext uri="{BB962C8B-B14F-4D97-AF65-F5344CB8AC3E}">
        <p14:creationId xmlns:p14="http://schemas.microsoft.com/office/powerpoint/2010/main" val="415789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The </a:t>
            </a:r>
            <a:r>
              <a:rPr lang="en-CA" sz="2200" b="1" dirty="0"/>
              <a:t>union()</a:t>
            </a:r>
            <a:r>
              <a:rPr lang="en-CA" sz="2200" dirty="0"/>
              <a:t> method returns a new </a:t>
            </a:r>
            <a:r>
              <a:rPr lang="en-CA" sz="2200"/>
              <a:t>set that contains all items from the two sets being unioned</a:t>
            </a:r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/>
              <a:t>Note: this can </a:t>
            </a:r>
            <a:r>
              <a:rPr lang="en-CA" sz="2200" dirty="0"/>
              <a:t>also </a:t>
            </a:r>
            <a:r>
              <a:rPr lang="en-CA" sz="2200"/>
              <a:t>be accomplished with the </a:t>
            </a:r>
            <a:r>
              <a:rPr lang="en-CA" sz="2200" b="1"/>
              <a:t>update()</a:t>
            </a:r>
            <a:r>
              <a:rPr lang="en-CA" sz="2200"/>
              <a:t> method</a:t>
            </a:r>
            <a:endParaRPr lang="en-CA" sz="2200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xmlns="" id="{E9A78B95-B088-4335-8B6B-F42CFD9E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6751"/>
            <a:ext cx="5832509" cy="1507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F55F29-5E9C-45B0-8D6E-71C0B61C9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17"/>
          <a:stretch/>
        </p:blipFill>
        <p:spPr>
          <a:xfrm>
            <a:off x="1097280" y="4379576"/>
            <a:ext cx="7198785" cy="4836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5C35AA-A0CE-4264-8473-C6707635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3F774-F8BD-4BDC-885D-E69253B2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00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85339-6DAC-45D2-8836-585EBC75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BE0464-4E7F-44ED-A8B7-09E95AE0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68" y="1845734"/>
            <a:ext cx="11063416" cy="4023360"/>
          </a:xfrm>
        </p:spPr>
        <p:txBody>
          <a:bodyPr>
            <a:normAutofit/>
          </a:bodyPr>
          <a:lstStyle/>
          <a:p>
            <a:r>
              <a:rPr lang="en-CA" sz="2200"/>
              <a:t>A dictionary (sometimes called a </a:t>
            </a:r>
            <a:r>
              <a:rPr lang="en-CA" sz="2200" b="1"/>
              <a:t>map</a:t>
            </a:r>
            <a:r>
              <a:rPr lang="en-CA" sz="2200"/>
              <a:t>) </a:t>
            </a:r>
            <a:r>
              <a:rPr lang="en-CA" sz="2200" dirty="0"/>
              <a:t>is an object that stores an </a:t>
            </a:r>
            <a:r>
              <a:rPr lang="en-CA" sz="2200" u="sng" dirty="0"/>
              <a:t>unordered</a:t>
            </a:r>
            <a:r>
              <a:rPr lang="en-CA" sz="2200" dirty="0"/>
              <a:t> collection of data</a:t>
            </a:r>
          </a:p>
          <a:p>
            <a:r>
              <a:rPr lang="en-CA" sz="2200" dirty="0"/>
              <a:t>Each element has </a:t>
            </a:r>
            <a:r>
              <a:rPr lang="en-CA" sz="2200" u="sng" dirty="0"/>
              <a:t>two parts</a:t>
            </a:r>
            <a:r>
              <a:rPr lang="en-CA" sz="2200" dirty="0"/>
              <a:t>: a key and a value</a:t>
            </a:r>
          </a:p>
          <a:p>
            <a:r>
              <a:rPr lang="en-CA" sz="2200" b="1" dirty="0"/>
              <a:t>A list element has an index</a:t>
            </a:r>
            <a:br>
              <a:rPr lang="en-CA" sz="2200" b="1" dirty="0"/>
            </a:br>
            <a:r>
              <a:rPr lang="en-CA" sz="2200" b="1" dirty="0"/>
              <a:t>A dictionary value has a key</a:t>
            </a:r>
          </a:p>
          <a:p>
            <a:r>
              <a:rPr lang="en-CA" sz="2200" dirty="0"/>
              <a:t>A key </a:t>
            </a:r>
            <a:r>
              <a:rPr lang="en-CA" sz="2200"/>
              <a:t>is a </a:t>
            </a:r>
            <a:r>
              <a:rPr lang="en-CA" sz="2200" u="sng" dirty="0"/>
              <a:t>meaningful</a:t>
            </a:r>
            <a:r>
              <a:rPr lang="en-CA" sz="2200" dirty="0"/>
              <a:t> index</a:t>
            </a:r>
          </a:p>
          <a:p>
            <a:r>
              <a:rPr lang="en-CA" sz="2200" dirty="0"/>
              <a:t>Each key is associated with one value, much like each word in the English Language </a:t>
            </a:r>
            <a:r>
              <a:rPr lang="en-CA" sz="2200"/>
              <a:t>dictionary (“key”) is </a:t>
            </a:r>
            <a:r>
              <a:rPr lang="en-CA" sz="2200" dirty="0"/>
              <a:t>associated with </a:t>
            </a:r>
            <a:r>
              <a:rPr lang="en-CA" sz="2200"/>
              <a:t>a definition (“value”). Use the key to access its value.</a:t>
            </a:r>
            <a:endParaRPr lang="en-CA" sz="2200" dirty="0"/>
          </a:p>
          <a:p>
            <a:r>
              <a:rPr lang="en-CA" sz="2200" dirty="0"/>
              <a:t>Elements are commonly referred </a:t>
            </a:r>
            <a:r>
              <a:rPr lang="en-CA" sz="2200"/>
              <a:t>to as </a:t>
            </a:r>
            <a:r>
              <a:rPr lang="en-CA" sz="2200" b="1"/>
              <a:t>items</a:t>
            </a:r>
            <a:r>
              <a:rPr lang="en-CA" sz="2200"/>
              <a:t>, or as </a:t>
            </a:r>
            <a:r>
              <a:rPr lang="en-CA" sz="2200" b="1"/>
              <a:t>key-value pairs</a:t>
            </a:r>
          </a:p>
          <a:p>
            <a:r>
              <a:rPr lang="en-CA" sz="2200"/>
              <a:t>To </a:t>
            </a:r>
            <a:r>
              <a:rPr lang="en-CA" sz="2200" dirty="0"/>
              <a:t>retrieve a specific value from a dictionary, you use the key that is associated with that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74154F-7F4F-41F7-869C-8A872FB5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2DBF6-4686-4F15-B373-DAF2BBD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45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ABF2D-5B31-40D9-8B1D-06C6FFFE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D8634-24CB-4FDE-8674-3089E55F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85000" lnSpcReduction="20000"/>
          </a:bodyPr>
          <a:lstStyle/>
          <a:p>
            <a:r>
              <a:rPr lang="en-CA" sz="2200" dirty="0"/>
              <a:t>You can create a dictionary </a:t>
            </a:r>
            <a:r>
              <a:rPr lang="en-CA" sz="2200"/>
              <a:t>using burly braces {} and colons to separate the {key: value} pairs</a:t>
            </a:r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/>
          </a:p>
          <a:p>
            <a:endParaRPr lang="en-CA" sz="2200"/>
          </a:p>
          <a:p>
            <a:endParaRPr lang="en-CA" sz="2200"/>
          </a:p>
          <a:p>
            <a:endParaRPr lang="en-CA" sz="2200" dirty="0"/>
          </a:p>
          <a:p>
            <a:r>
              <a:rPr lang="en-CA" sz="2200" dirty="0"/>
              <a:t>The </a:t>
            </a:r>
            <a:r>
              <a:rPr lang="en-CA" sz="2200"/>
              <a:t>keys ‘a00123456’, and ‘a00987654’, have the values ‘tiger woods’, and ‘elon musk’ associated </a:t>
            </a:r>
            <a:r>
              <a:rPr lang="en-CA" sz="2200" dirty="0"/>
              <a:t>with them respectively</a:t>
            </a:r>
          </a:p>
          <a:p>
            <a:endParaRPr lang="en-CA" sz="2200" dirty="0"/>
          </a:p>
          <a:p>
            <a:r>
              <a:rPr lang="en-CA" sz="2200" b="1" dirty="0" err="1"/>
              <a:t>dictionary_name</a:t>
            </a:r>
            <a:r>
              <a:rPr lang="en-CA" sz="2200" b="1" dirty="0"/>
              <a:t> = { “</a:t>
            </a:r>
            <a:r>
              <a:rPr lang="en-CA" sz="2200" b="1" dirty="0" err="1"/>
              <a:t>key_name</a:t>
            </a:r>
            <a:r>
              <a:rPr lang="en-CA" sz="2200" b="1" dirty="0"/>
              <a:t>” : “value”, “key_2_name” : “value </a:t>
            </a:r>
            <a:r>
              <a:rPr lang="en-CA" sz="2200" b="1"/>
              <a:t>2”, “key_3_name”: “value 3”}</a:t>
            </a:r>
            <a:endParaRPr lang="en-CA" sz="2200" b="1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F07009-2F89-40D1-82AE-12EC6485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C7C256-8D9D-4E4F-B3AC-24315E26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12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E0F96D-379B-41EF-8977-7F2A31A4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4818"/>
            <a:ext cx="8239125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65ABD8-C002-41D2-851A-CD4872EE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60214"/>
            <a:ext cx="6915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2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61530-33F8-4381-BE2C-A4D6D39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of the Four Container Types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23470-78DA-435B-8DDE-BFABE5BD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Tuple  		( value1, value2 )</a:t>
            </a:r>
          </a:p>
          <a:p>
            <a:r>
              <a:rPr lang="en-US" sz="3200" dirty="0"/>
              <a:t>List 			[ value3, value4 ]</a:t>
            </a:r>
          </a:p>
          <a:p>
            <a:r>
              <a:rPr lang="en-US" sz="3200" dirty="0"/>
              <a:t>Set 			{ value5, value6 }</a:t>
            </a:r>
          </a:p>
          <a:p>
            <a:r>
              <a:rPr lang="en-US" sz="3200" dirty="0"/>
              <a:t>Dictionary 	{ </a:t>
            </a:r>
            <a:r>
              <a:rPr lang="en-US" sz="3200"/>
              <a:t>key7: value7</a:t>
            </a:r>
            <a:r>
              <a:rPr lang="en-US" sz="3200" dirty="0"/>
              <a:t>, </a:t>
            </a:r>
            <a:r>
              <a:rPr lang="en-US" sz="3200"/>
              <a:t>key8: value8 </a:t>
            </a:r>
            <a:r>
              <a:rPr lang="en-US" sz="3200" dirty="0"/>
              <a:t>}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8AF16F-BC91-4C48-838A-C4646EA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C58BED-8EB2-4706-8F0F-290B50CB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17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8D5B3-C97C-49F6-9AC2-1554797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2BFF84-7105-42D1-BA3F-D94D12D7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You can also use the built-in function </a:t>
            </a:r>
            <a:r>
              <a:rPr lang="en-CA" sz="2200" b="1" dirty="0" err="1"/>
              <a:t>dict</a:t>
            </a:r>
            <a:r>
              <a:rPr lang="en-CA" sz="2200" b="1" dirty="0"/>
              <a:t>()</a:t>
            </a:r>
            <a:r>
              <a:rPr lang="en-CA" sz="2200" dirty="0"/>
              <a:t> using keyword arguments to specify</a:t>
            </a:r>
            <a:br>
              <a:rPr lang="en-CA" sz="2200" dirty="0"/>
            </a:br>
            <a:r>
              <a:rPr lang="en-CA" sz="2200" b="1" dirty="0"/>
              <a:t>key-value pairs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Or by specifying a list of tuple-pairs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792655-B1EA-456E-BF95-4CEB8B2BE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4"/>
          <a:stretch/>
        </p:blipFill>
        <p:spPr>
          <a:xfrm>
            <a:off x="1172644" y="5345828"/>
            <a:ext cx="8411693" cy="4494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F3A87A-DAE7-4014-9ADC-30B03C2A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5B9891-979A-4368-91FD-B758A783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14</a:t>
            </a:fld>
            <a:endParaRPr lang="en-CA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4" y="2594814"/>
            <a:ext cx="7479650" cy="777331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4" y="3475946"/>
            <a:ext cx="7936850" cy="47019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44" y="4412206"/>
            <a:ext cx="9263029" cy="7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8D5B3-C97C-49F6-9AC2-1554797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2BFF84-7105-42D1-BA3F-D94D12D7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84" y="1737360"/>
            <a:ext cx="10259716" cy="4623099"/>
          </a:xfrm>
        </p:spPr>
        <p:txBody>
          <a:bodyPr>
            <a:normAutofit/>
          </a:bodyPr>
          <a:lstStyle/>
          <a:p>
            <a:r>
              <a:rPr lang="en-CA" sz="2200" dirty="0"/>
              <a:t>Access values by using square brackets: </a:t>
            </a:r>
            <a:r>
              <a:rPr lang="en-CA" sz="2200" b="1" dirty="0" err="1" smtClean="0"/>
              <a:t>dictionary_name</a:t>
            </a:r>
            <a:r>
              <a:rPr lang="en-CA" sz="2200" b="1" dirty="0" smtClean="0"/>
              <a:t>[key</a:t>
            </a:r>
            <a:r>
              <a:rPr lang="en-CA" sz="2200" b="1" dirty="0"/>
              <a:t>]</a:t>
            </a:r>
          </a:p>
          <a:p>
            <a:endParaRPr lang="en-CA" sz="2200" dirty="0"/>
          </a:p>
          <a:p>
            <a:r>
              <a:rPr lang="en-CA" sz="2200" dirty="0"/>
              <a:t>…or by using the </a:t>
            </a:r>
            <a:r>
              <a:rPr lang="en-CA" sz="2200" b="1" dirty="0"/>
              <a:t>get()</a:t>
            </a:r>
            <a:r>
              <a:rPr lang="en-CA" sz="2200" dirty="0"/>
              <a:t> method</a:t>
            </a:r>
          </a:p>
          <a:p>
            <a:endParaRPr lang="en-CA" sz="2200" dirty="0"/>
          </a:p>
          <a:p>
            <a:endParaRPr lang="en-CA" sz="2200" dirty="0"/>
          </a:p>
          <a:p>
            <a:pPr marL="0" indent="0">
              <a:buNone/>
            </a:pPr>
            <a:r>
              <a:rPr lang="en-CA" sz="2200" dirty="0" smtClean="0"/>
              <a:t> Square </a:t>
            </a:r>
            <a:r>
              <a:rPr lang="en-CA" sz="2200" dirty="0"/>
              <a:t>brackets are also used for adding or modifying values</a:t>
            </a:r>
          </a:p>
          <a:p>
            <a:endParaRPr lang="en-CA" sz="2200" dirty="0"/>
          </a:p>
          <a:p>
            <a:r>
              <a:rPr lang="en-CA" sz="2200" dirty="0"/>
              <a:t>If the key exists, the value is modified (NO DUPLICATE KEYS ARE POSSIBLE)</a:t>
            </a:r>
          </a:p>
          <a:p>
            <a:r>
              <a:rPr lang="en-CA" sz="2200" dirty="0"/>
              <a:t>If the key does not exist, the new key-value pair is added to the dictionary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2683B7D-031A-4E42-AB20-9BD2434E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4FEDDD-20D7-4B73-8B44-EFA4567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15</a:t>
            </a:fld>
            <a:endParaRPr lang="en-CA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2187541"/>
            <a:ext cx="4582984" cy="44351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3081237"/>
            <a:ext cx="5187936" cy="384292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3600003"/>
            <a:ext cx="8290090" cy="374929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48" y="4495131"/>
            <a:ext cx="4144740" cy="4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1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0796-4786-43C5-BC33-D9B2C9F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7AFC1-1127-4AA3-8F82-9C171505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200" dirty="0"/>
              <a:t>Delete an item with the </a:t>
            </a:r>
            <a:r>
              <a:rPr lang="en-CA" sz="2200" b="1" dirty="0"/>
              <a:t>del</a:t>
            </a:r>
            <a:r>
              <a:rPr lang="en-CA" sz="2200" dirty="0"/>
              <a:t> keyword and the item’s key</a:t>
            </a:r>
          </a:p>
          <a:p>
            <a:endParaRPr lang="en-CA" sz="2200" dirty="0"/>
          </a:p>
          <a:p>
            <a:r>
              <a:rPr lang="en-CA" sz="2200" dirty="0"/>
              <a:t>Remove </a:t>
            </a:r>
            <a:r>
              <a:rPr lang="en-CA" sz="2200" u="sng" dirty="0"/>
              <a:t>all</a:t>
            </a:r>
            <a:r>
              <a:rPr lang="en-CA" sz="2200" dirty="0"/>
              <a:t> items from a dictionary using the </a:t>
            </a:r>
            <a:r>
              <a:rPr lang="en-CA" sz="2200" b="1" dirty="0"/>
              <a:t>clear()</a:t>
            </a:r>
            <a:r>
              <a:rPr lang="en-CA" sz="2200" dirty="0"/>
              <a:t> method</a:t>
            </a:r>
          </a:p>
          <a:p>
            <a:endParaRPr lang="en-US" sz="2200" dirty="0"/>
          </a:p>
          <a:p>
            <a:endParaRPr lang="en-CA" sz="2200" dirty="0"/>
          </a:p>
          <a:p>
            <a:r>
              <a:rPr lang="en-CA" sz="2200" dirty="0"/>
              <a:t>Merge dictionaries together using the </a:t>
            </a:r>
            <a:r>
              <a:rPr lang="en-CA" sz="2200" b="1" dirty="0"/>
              <a:t>update()</a:t>
            </a:r>
            <a:r>
              <a:rPr lang="en-CA" sz="2200" dirty="0"/>
              <a:t> method</a:t>
            </a:r>
          </a:p>
          <a:p>
            <a:r>
              <a:rPr lang="en-CA" sz="2200" dirty="0"/>
              <a:t>Existing entries are overwritten if the same key exists in the dictionary </a:t>
            </a:r>
            <a:r>
              <a:rPr lang="en-CA" sz="2200" dirty="0" smtClean="0"/>
              <a:t>(</a:t>
            </a:r>
            <a:r>
              <a:rPr lang="en-CA" sz="2200" dirty="0" err="1" smtClean="0"/>
              <a:t>more_cars</a:t>
            </a:r>
            <a:r>
              <a:rPr lang="en-CA" sz="2200" dirty="0" smtClean="0"/>
              <a:t>) </a:t>
            </a:r>
            <a:r>
              <a:rPr lang="en-CA" sz="2200" dirty="0"/>
              <a:t>more than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440944-3C28-4E18-881F-42305BBF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A2979-2B81-4CB0-A908-89F2313D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16</a:t>
            </a:fld>
            <a:endParaRPr lang="en-CA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6" y="2276195"/>
            <a:ext cx="3420396" cy="40662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6" y="3344166"/>
            <a:ext cx="2351428" cy="456587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5" y="5427948"/>
            <a:ext cx="3823253" cy="4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0796-4786-43C5-BC33-D9B2C9F0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7AFC1-1127-4AA3-8F82-9C171505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Remove and return the key value from the dictionary using the </a:t>
            </a:r>
            <a:r>
              <a:rPr lang="en-CA" sz="2200" b="1" dirty="0"/>
              <a:t>pop()</a:t>
            </a:r>
            <a:r>
              <a:rPr lang="en-CA" sz="2200" dirty="0"/>
              <a:t> method</a:t>
            </a:r>
          </a:p>
          <a:p>
            <a:r>
              <a:rPr lang="en-CA" sz="2200" dirty="0"/>
              <a:t>If a value does not exist, the specified default is returned</a:t>
            </a:r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Use the </a:t>
            </a:r>
            <a:r>
              <a:rPr lang="en-CA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CA" sz="2200" dirty="0"/>
              <a:t> keyword to test for existence of a key in </a:t>
            </a:r>
            <a:r>
              <a:rPr lang="en-CA" sz="2200" dirty="0" smtClean="0"/>
              <a:t>cars</a:t>
            </a:r>
            <a:endParaRPr lang="en-CA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 function is used to determine the number of items in a dictionary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62C9AD-9E07-4AF9-9D0D-7168811A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FB5ED9-20E0-4511-8C89-EB192411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17</a:t>
            </a:fld>
            <a:endParaRPr lang="en-CA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8" y="2829299"/>
            <a:ext cx="9181608" cy="48324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8" y="4176433"/>
            <a:ext cx="3707478" cy="499084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28" y="5561515"/>
            <a:ext cx="1693468" cy="4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E43E50-92D9-4AE7-BBC8-9F3DB456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1735"/>
            <a:ext cx="10058400" cy="799713"/>
          </a:xfrm>
        </p:spPr>
        <p:txBody>
          <a:bodyPr/>
          <a:lstStyle/>
          <a:p>
            <a:r>
              <a:rPr lang="en-CA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0F5B1-52FD-4B51-A3EC-F1871CA8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31448"/>
            <a:ext cx="10058400" cy="53066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numbers = {1: "one", 2: "two", 17: "seventeen", 5: "five", 300: "three hundred", 0: "zero"}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numbers[8] = "eight"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print(numbers)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print(numbers[17])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300 in numbers:		# checks the </a:t>
            </a:r>
            <a:r>
              <a:rPr lang="en-US" u="sng" dirty="0"/>
              <a:t>keys</a:t>
            </a:r>
            <a:r>
              <a:rPr lang="en-US" dirty="0"/>
              <a:t> by default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print(numbers[300])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print("no 300")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300 in </a:t>
            </a:r>
            <a:r>
              <a:rPr lang="en-US" dirty="0" err="1"/>
              <a:t>numbers.keys</a:t>
            </a:r>
            <a:r>
              <a:rPr lang="en-US" dirty="0"/>
              <a:t>():</a:t>
            </a:r>
            <a:r>
              <a:rPr lang="en-US"/>
              <a:t>	# </a:t>
            </a:r>
            <a:r>
              <a:rPr lang="en-US" dirty="0"/>
              <a:t>checks the keys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print(numbers[300])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print("no 300")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CA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if "seventeen" in </a:t>
            </a:r>
            <a:r>
              <a:rPr lang="en-US" dirty="0" err="1"/>
              <a:t>numbers.values</a:t>
            </a:r>
            <a:r>
              <a:rPr lang="en-US" dirty="0"/>
              <a:t>():	# directly checks the </a:t>
            </a:r>
            <a:r>
              <a:rPr lang="en-US" u="sng" dirty="0"/>
              <a:t>values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print("found seventeen")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   print("no seventeen")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58D0B1-212B-4CA8-B6F1-A7F562C9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C007F3-F2B7-4B47-9FE6-764B5EF7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57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F8EA2-FE0D-4B0D-A487-6A294679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083"/>
            <a:ext cx="10058400" cy="799713"/>
          </a:xfrm>
        </p:spPr>
        <p:txBody>
          <a:bodyPr/>
          <a:lstStyle/>
          <a:p>
            <a:r>
              <a:rPr lang="en-CA" dirty="0"/>
              <a:t>Dictionaries: 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DF646D-B6EF-47D4-865A-515245E4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52407"/>
            <a:ext cx="10058400" cy="544765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students = {"a00123456": "tiger woods", "a00987654": "</a:t>
            </a:r>
            <a:r>
              <a:rPr lang="en-US" dirty="0" err="1"/>
              <a:t>elon</a:t>
            </a:r>
            <a:r>
              <a:rPr lang="en-US" dirty="0"/>
              <a:t> musk", "a00555555": "bill gates"}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students["a00111111"] = </a:t>
            </a:r>
            <a:r>
              <a:rPr lang="en-US"/>
              <a:t>'</a:t>
            </a:r>
            <a:r>
              <a:rPr lang="en-US" err="1"/>
              <a:t>steve</a:t>
            </a:r>
            <a:r>
              <a:rPr lang="en-US"/>
              <a:t> jobs’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student = </a:t>
            </a:r>
            <a:r>
              <a:rPr lang="en-US" dirty="0" err="1"/>
              <a:t>students.pop</a:t>
            </a:r>
            <a:r>
              <a:rPr lang="en-US" dirty="0"/>
              <a:t>("a00987654", "student not found")  # </a:t>
            </a:r>
            <a:r>
              <a:rPr lang="en-US"/>
              <a:t>retrieves and </a:t>
            </a:r>
            <a:r>
              <a:rPr lang="en-US" dirty="0"/>
              <a:t>removes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print("student is " + student)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print(students)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print(students['a00123456'])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key in students: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print("the key is %s..." % 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key in students: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print("the key is %s and the value is %s!!" % (key, students[key]))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value in </a:t>
            </a:r>
            <a:r>
              <a:rPr lang="en-US" dirty="0" err="1"/>
              <a:t>students.values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print("the student is " + value)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key, value in </a:t>
            </a:r>
            <a:r>
              <a:rPr lang="en-US" dirty="0" err="1"/>
              <a:t>students.items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print("key is %s and value is %s :)" % (key, value))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for </a:t>
            </a:r>
            <a:r>
              <a:rPr lang="en-US" dirty="0" err="1"/>
              <a:t>student_number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 in </a:t>
            </a:r>
            <a:r>
              <a:rPr lang="en-US" dirty="0" err="1"/>
              <a:t>students.items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print("key is %s and value is %s :)" % (</a:t>
            </a:r>
            <a:r>
              <a:rPr lang="en-US" dirty="0" err="1"/>
              <a:t>student_number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B23B8E-4CB6-4C4C-AB4B-3CEE61E8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B9808F-21B4-4B50-8518-071D8F9B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8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A5CEE-16F7-404D-9AB7-32E1500A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Outcomes: </a:t>
            </a:r>
            <a:r>
              <a:rPr lang="en-CA"/>
              <a:t>Lesson 7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4178-D67F-4C3A-BA11-D65D2FC7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200" dirty="0"/>
          </a:p>
          <a:p>
            <a:r>
              <a:rPr lang="en-CA" sz="2200" dirty="0"/>
              <a:t>Sets</a:t>
            </a:r>
          </a:p>
          <a:p>
            <a:r>
              <a:rPr lang="en-CA" sz="2200" dirty="0"/>
              <a:t>Dictionaries</a:t>
            </a:r>
          </a:p>
          <a:p>
            <a:r>
              <a:rPr lang="en-CA" sz="2200" dirty="0"/>
              <a:t>Nested Dictionaries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D5AD04-92B2-422F-BF0C-AD45393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12E247-C46D-44F7-A089-FC711A5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6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E633F-D965-4D12-9BC8-B1C5AA82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Dictionaries: </a:t>
            </a:r>
            <a:r>
              <a:rPr lang="en-CA" dirty="0"/>
              <a:t>Nested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A6D59-A8C7-423F-B47F-81CE049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canada</a:t>
            </a:r>
            <a:r>
              <a:rPr lang="en-CA" dirty="0"/>
              <a:t> = {"</a:t>
            </a:r>
            <a:r>
              <a:rPr lang="en-CA" dirty="0" err="1"/>
              <a:t>bc</a:t>
            </a:r>
            <a:r>
              <a:rPr lang="en-CA" dirty="0"/>
              <a:t>": "</a:t>
            </a:r>
            <a:r>
              <a:rPr lang="en-CA" dirty="0" err="1"/>
              <a:t>british</a:t>
            </a:r>
            <a:r>
              <a:rPr lang="en-CA" dirty="0"/>
              <a:t> </a:t>
            </a:r>
            <a:r>
              <a:rPr lang="en-CA" dirty="0" err="1"/>
              <a:t>columbia</a:t>
            </a:r>
            <a:r>
              <a:rPr lang="en-CA" dirty="0"/>
              <a:t>", "ab": "</a:t>
            </a:r>
            <a:r>
              <a:rPr lang="en-CA" dirty="0" err="1"/>
              <a:t>alberta</a:t>
            </a:r>
            <a:r>
              <a:rPr lang="en-CA" dirty="0"/>
              <a:t>", "</a:t>
            </a:r>
            <a:r>
              <a:rPr lang="en-CA" dirty="0" err="1"/>
              <a:t>sk</a:t>
            </a:r>
            <a:r>
              <a:rPr lang="en-CA" dirty="0"/>
              <a:t>": "</a:t>
            </a:r>
            <a:r>
              <a:rPr lang="en-CA" dirty="0" err="1"/>
              <a:t>saskatchewan</a:t>
            </a:r>
            <a:r>
              <a:rPr lang="en-CA" dirty="0"/>
              <a:t>"}</a:t>
            </a:r>
          </a:p>
          <a:p>
            <a:r>
              <a:rPr lang="en-CA" dirty="0" err="1"/>
              <a:t>united_states</a:t>
            </a:r>
            <a:r>
              <a:rPr lang="en-CA" dirty="0"/>
              <a:t> = {"or": "</a:t>
            </a:r>
            <a:r>
              <a:rPr lang="en-CA" dirty="0" err="1"/>
              <a:t>oregon</a:t>
            </a:r>
            <a:r>
              <a:rPr lang="en-CA" dirty="0"/>
              <a:t>", "ca": "</a:t>
            </a:r>
            <a:r>
              <a:rPr lang="en-CA" dirty="0" err="1"/>
              <a:t>california</a:t>
            </a:r>
            <a:r>
              <a:rPr lang="en-CA" dirty="0"/>
              <a:t>", "</a:t>
            </a:r>
            <a:r>
              <a:rPr lang="en-CA" dirty="0" err="1"/>
              <a:t>az</a:t>
            </a:r>
            <a:r>
              <a:rPr lang="en-CA" dirty="0"/>
              <a:t>": "</a:t>
            </a:r>
            <a:r>
              <a:rPr lang="en-CA" dirty="0" err="1"/>
              <a:t>arizona</a:t>
            </a:r>
            <a:r>
              <a:rPr lang="en-CA" dirty="0"/>
              <a:t>", "as": "</a:t>
            </a:r>
            <a:r>
              <a:rPr lang="en-CA" dirty="0" err="1"/>
              <a:t>alaska</a:t>
            </a:r>
            <a:r>
              <a:rPr lang="en-CA" dirty="0"/>
              <a:t>"}</a:t>
            </a:r>
          </a:p>
          <a:p>
            <a:r>
              <a:rPr lang="en-CA" dirty="0"/>
              <a:t>china = {"</a:t>
            </a:r>
            <a:r>
              <a:rPr lang="en-CA" dirty="0" err="1"/>
              <a:t>ni</a:t>
            </a:r>
            <a:r>
              <a:rPr lang="en-CA" dirty="0"/>
              <a:t>": "</a:t>
            </a:r>
            <a:r>
              <a:rPr lang="en-CA" dirty="0" err="1"/>
              <a:t>ningxia</a:t>
            </a:r>
            <a:r>
              <a:rPr lang="en-CA" dirty="0"/>
              <a:t>", "</a:t>
            </a:r>
            <a:r>
              <a:rPr lang="en-CA" dirty="0" err="1"/>
              <a:t>ga</a:t>
            </a:r>
            <a:r>
              <a:rPr lang="en-CA" dirty="0"/>
              <a:t>": "</a:t>
            </a:r>
            <a:r>
              <a:rPr lang="en-CA" dirty="0" err="1"/>
              <a:t>gansu</a:t>
            </a:r>
            <a:r>
              <a:rPr lang="en-CA" dirty="0"/>
              <a:t>"}</a:t>
            </a:r>
          </a:p>
          <a:p>
            <a:endParaRPr lang="en-CA" dirty="0"/>
          </a:p>
          <a:p>
            <a:r>
              <a:rPr lang="en-CA" dirty="0"/>
              <a:t>countries = {"ca": </a:t>
            </a:r>
            <a:r>
              <a:rPr lang="en-CA" dirty="0" err="1"/>
              <a:t>canada</a:t>
            </a:r>
            <a:r>
              <a:rPr lang="en-CA" dirty="0"/>
              <a:t>, "us": </a:t>
            </a:r>
            <a:r>
              <a:rPr lang="en-CA" dirty="0" err="1"/>
              <a:t>united_states</a:t>
            </a:r>
            <a:r>
              <a:rPr lang="en-CA" dirty="0"/>
              <a:t>, "</a:t>
            </a:r>
            <a:r>
              <a:rPr lang="en-CA" dirty="0" err="1"/>
              <a:t>ch</a:t>
            </a:r>
            <a:r>
              <a:rPr lang="en-CA" dirty="0"/>
              <a:t>": china}</a:t>
            </a:r>
          </a:p>
          <a:p>
            <a:endParaRPr lang="en-CA" dirty="0"/>
          </a:p>
          <a:p>
            <a:r>
              <a:rPr lang="en-CA" dirty="0"/>
              <a:t>for country in countries:  </a:t>
            </a:r>
            <a:r>
              <a:rPr lang="en-CA" b="1" dirty="0"/>
              <a:t># runs 3 times: country is the key: ca, then us, then </a:t>
            </a:r>
            <a:r>
              <a:rPr lang="en-CA" b="1" dirty="0" err="1"/>
              <a:t>ch</a:t>
            </a:r>
            <a:endParaRPr lang="en-CA" b="1" dirty="0"/>
          </a:p>
          <a:p>
            <a:r>
              <a:rPr lang="en-CA" dirty="0"/>
              <a:t>    print("The country is %s!!!" % country)</a:t>
            </a:r>
          </a:p>
          <a:p>
            <a:r>
              <a:rPr lang="en-CA" dirty="0"/>
              <a:t>    for </a:t>
            </a:r>
            <a:r>
              <a:rPr lang="en-CA" dirty="0" err="1"/>
              <a:t>province_code</a:t>
            </a:r>
            <a:r>
              <a:rPr lang="en-CA" dirty="0"/>
              <a:t>, </a:t>
            </a:r>
            <a:r>
              <a:rPr lang="en-CA" dirty="0" err="1"/>
              <a:t>province_name</a:t>
            </a:r>
            <a:r>
              <a:rPr lang="en-CA" dirty="0"/>
              <a:t> in countries[country].items():</a:t>
            </a:r>
          </a:p>
          <a:p>
            <a:r>
              <a:rPr lang="en-CA" dirty="0"/>
              <a:t>        print("%s is the code for %s..." % (</a:t>
            </a:r>
            <a:r>
              <a:rPr lang="en-CA" dirty="0" err="1"/>
              <a:t>province_code</a:t>
            </a:r>
            <a:r>
              <a:rPr lang="en-CA" dirty="0"/>
              <a:t>, </a:t>
            </a:r>
            <a:r>
              <a:rPr lang="en-CA" dirty="0" err="1"/>
              <a:t>province_name</a:t>
            </a:r>
            <a:r>
              <a:rPr lang="en-CA" dirty="0"/>
              <a:t>))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5A7D24-C5C6-4D3F-9920-8CF648C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15A265-A0C9-4177-A7B5-ACED083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80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42DB5-A793-4834-B6C2-B045FD30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C02C8-2C9D-4104-B8D0-6CC2F31F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B8EC12-672F-4230-AF5F-A1DF9454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990CD7-8099-4C2B-A1FD-36D70C61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3AD5CF-4083-4218-8C06-EC7C6E7C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E633F-D965-4D12-9BC8-B1C5AA82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Dictionaries: </a:t>
            </a:r>
            <a:r>
              <a:rPr lang="en-CA" dirty="0"/>
              <a:t>Nested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A6D59-A8C7-423F-B47F-81CE049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golfers = {"</a:t>
            </a:r>
            <a:r>
              <a:rPr lang="en-CA" dirty="0" err="1"/>
              <a:t>tw</a:t>
            </a:r>
            <a:r>
              <a:rPr lang="en-CA" dirty="0"/>
              <a:t>": "tiger woods", "pm": "</a:t>
            </a:r>
            <a:r>
              <a:rPr lang="en-CA" dirty="0" err="1"/>
              <a:t>phil</a:t>
            </a:r>
            <a:r>
              <a:rPr lang="en-CA" dirty="0"/>
              <a:t> </a:t>
            </a:r>
            <a:r>
              <a:rPr lang="en-CA" dirty="0" err="1"/>
              <a:t>mickelson</a:t>
            </a:r>
            <a:r>
              <a:rPr lang="en-CA" dirty="0"/>
              <a:t>"}</a:t>
            </a:r>
          </a:p>
          <a:p>
            <a:r>
              <a:rPr lang="en-CA" dirty="0"/>
              <a:t>singers = {"</a:t>
            </a:r>
            <a:r>
              <a:rPr lang="en-CA" dirty="0" err="1"/>
              <a:t>kp</a:t>
            </a:r>
            <a:r>
              <a:rPr lang="en-CA" dirty="0"/>
              <a:t>": "katy </a:t>
            </a:r>
            <a:r>
              <a:rPr lang="en-CA" dirty="0" err="1"/>
              <a:t>perry</a:t>
            </a:r>
            <a:r>
              <a:rPr lang="en-CA" dirty="0"/>
              <a:t>", "tr": "</a:t>
            </a:r>
            <a:r>
              <a:rPr lang="en-CA" dirty="0" err="1"/>
              <a:t>trent</a:t>
            </a:r>
            <a:r>
              <a:rPr lang="en-CA" dirty="0"/>
              <a:t> </a:t>
            </a:r>
            <a:r>
              <a:rPr lang="en-CA" dirty="0" err="1"/>
              <a:t>reznor</a:t>
            </a:r>
            <a:r>
              <a:rPr lang="en-CA" dirty="0"/>
              <a:t>", "</a:t>
            </a:r>
            <a:r>
              <a:rPr lang="en-CA" dirty="0" err="1"/>
              <a:t>ny</a:t>
            </a:r>
            <a:r>
              <a:rPr lang="en-CA" dirty="0"/>
              <a:t>": "</a:t>
            </a:r>
            <a:r>
              <a:rPr lang="en-CA" dirty="0" err="1"/>
              <a:t>neil</a:t>
            </a:r>
            <a:r>
              <a:rPr lang="en-CA" dirty="0"/>
              <a:t> young"}</a:t>
            </a:r>
          </a:p>
          <a:p>
            <a:r>
              <a:rPr lang="en-CA" dirty="0"/>
              <a:t>athletes = {"</a:t>
            </a:r>
            <a:r>
              <a:rPr lang="en-CA" dirty="0" err="1"/>
              <a:t>wg</a:t>
            </a:r>
            <a:r>
              <a:rPr lang="en-CA" dirty="0"/>
              <a:t>": "</a:t>
            </a:r>
            <a:r>
              <a:rPr lang="en-CA" dirty="0" err="1"/>
              <a:t>wayne</a:t>
            </a:r>
            <a:r>
              <a:rPr lang="en-CA" dirty="0"/>
              <a:t> </a:t>
            </a:r>
            <a:r>
              <a:rPr lang="en-CA" dirty="0" err="1"/>
              <a:t>gretzky</a:t>
            </a:r>
            <a:r>
              <a:rPr lang="en-CA" dirty="0"/>
              <a:t>", "mt": "mike </a:t>
            </a:r>
            <a:r>
              <a:rPr lang="en-CA" dirty="0" err="1"/>
              <a:t>tyson</a:t>
            </a:r>
            <a:r>
              <a:rPr lang="en-CA" dirty="0"/>
              <a:t>"}</a:t>
            </a:r>
          </a:p>
          <a:p>
            <a:endParaRPr lang="en-CA" dirty="0"/>
          </a:p>
          <a:p>
            <a:r>
              <a:rPr lang="en-CA" dirty="0"/>
              <a:t>people = {"golf": golfers, "sports": athletes, "music": singers}</a:t>
            </a:r>
          </a:p>
          <a:p>
            <a:endParaRPr lang="en-CA" dirty="0"/>
          </a:p>
          <a:p>
            <a:r>
              <a:rPr lang="en-CA" dirty="0"/>
              <a:t>for job in people:</a:t>
            </a:r>
          </a:p>
          <a:p>
            <a:r>
              <a:rPr lang="en-CA" dirty="0"/>
              <a:t>    print("people who do " + job + ":")</a:t>
            </a:r>
          </a:p>
          <a:p>
            <a:r>
              <a:rPr lang="en-CA" dirty="0"/>
              <a:t>    for initials in people[job]:</a:t>
            </a:r>
          </a:p>
          <a:p>
            <a:r>
              <a:rPr lang="en-CA"/>
              <a:t>        print("The initials " + initials + " stand for " + people[job][initials])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75A7D24-C5C6-4D3F-9920-8CF648C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15A265-A0C9-4177-A7B5-ACED083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8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D1CB2-6CE2-4D11-A6A9-0948B6D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Dictionaries: Nested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C6AEB-1C51-4E16-BD84-234F7192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hockey_players = {"wg": "wayne gretzky", "sc": "sydney crosby", "pb": "pavel bure", "tl": "trevor linden"}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golfers = {"tw": "tiger woods", "jn": "jack nicklaus"}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singers = {"ny": "neil young"}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fighters = {"mt": "mike tyson", "cn": "chuck norris", "bl": "bruce lee"}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people = {"hockey": hockey_players, "golf": golfers, "music": singers, "fighting": fighters}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print(len(people))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for key in people: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print(key)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these_people_dict = people[key]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for initials in these_people_dict: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/>
              <a:t>        print("The initials %s stand for name %s who is into %s!" % (initials, these_people_dict[initials], key))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8FD0F8-7A21-4B89-8452-07645DD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A7BCD1-1DDF-450A-9C89-63D8B22C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8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718"/>
            <a:ext cx="10058400" cy="3731375"/>
          </a:xfrm>
        </p:spPr>
        <p:txBody>
          <a:bodyPr>
            <a:normAutofit/>
          </a:bodyPr>
          <a:lstStyle/>
          <a:p>
            <a:r>
              <a:rPr lang="en-CA" sz="2200" dirty="0"/>
              <a:t>The four container types in </a:t>
            </a:r>
            <a:r>
              <a:rPr lang="en-CA" sz="2200"/>
              <a:t>python are tuples, lists, sets, and dictionaries</a:t>
            </a:r>
            <a:endParaRPr lang="en-CA" sz="2200" dirty="0"/>
          </a:p>
          <a:p>
            <a:r>
              <a:rPr lang="en-CA" sz="2200" dirty="0"/>
              <a:t>A set is a </a:t>
            </a:r>
            <a:r>
              <a:rPr lang="en-CA" sz="2200" u="sng" dirty="0"/>
              <a:t>container</a:t>
            </a:r>
            <a:r>
              <a:rPr lang="en-CA" sz="2200" dirty="0"/>
              <a:t> object that stores </a:t>
            </a:r>
            <a:r>
              <a:rPr lang="en-CA" sz="2200"/>
              <a:t>a collection </a:t>
            </a:r>
            <a:r>
              <a:rPr lang="en-CA" sz="2200" dirty="0"/>
              <a:t>of data </a:t>
            </a:r>
          </a:p>
          <a:p>
            <a:r>
              <a:rPr lang="en-CA" sz="2200" dirty="0"/>
              <a:t>All elements </a:t>
            </a:r>
            <a:r>
              <a:rPr lang="en-CA" sz="2200"/>
              <a:t>are unique…no </a:t>
            </a:r>
            <a:r>
              <a:rPr lang="en-CA" sz="2200" dirty="0"/>
              <a:t>duplicates</a:t>
            </a:r>
          </a:p>
          <a:p>
            <a:r>
              <a:rPr lang="en-CA" sz="2200" dirty="0"/>
              <a:t>Elements in a set are not stored in any particular order</a:t>
            </a:r>
          </a:p>
          <a:p>
            <a:r>
              <a:rPr lang="en-CA" sz="2200" dirty="0"/>
              <a:t>Elements in a set can be of different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CAC9DC7-826D-45C8-BDC4-3A070F24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817226-F8A7-485F-AE7D-923F9FB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7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351523" cy="47050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A set </a:t>
            </a:r>
            <a:r>
              <a:rPr lang="en-CA" sz="2200"/>
              <a:t>can be </a:t>
            </a:r>
            <a:r>
              <a:rPr lang="en-CA" sz="2200" dirty="0"/>
              <a:t>created using curly brackets {}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4F7A6F-B8B9-4925-A316-66CB8658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2823098"/>
            <a:ext cx="5452464" cy="110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42A5A3-14BC-49CD-99D9-50555BA6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289117"/>
            <a:ext cx="4373723" cy="7243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A180F5-E6F2-4808-A837-26563F7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5E342-0A44-4DC9-9DF2-5B7731E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26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37D0B-6C1B-4980-9271-F99C434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0B79F-3D57-4EA3-8C7F-2A81A877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5870"/>
            <a:ext cx="10351523" cy="4576493"/>
          </a:xfrm>
        </p:spPr>
        <p:txBody>
          <a:bodyPr>
            <a:normAutofit/>
          </a:bodyPr>
          <a:lstStyle/>
          <a:p>
            <a:r>
              <a:rPr lang="en-CA" sz="2200" dirty="0"/>
              <a:t>A </a:t>
            </a:r>
            <a:r>
              <a:rPr lang="en-CA" sz="2200"/>
              <a:t>set can also </a:t>
            </a:r>
            <a:r>
              <a:rPr lang="en-CA" sz="2200" dirty="0"/>
              <a:t>be created using the built-in </a:t>
            </a:r>
            <a:r>
              <a:rPr lang="en-CA" sz="2200" b="1" dirty="0"/>
              <a:t>set()</a:t>
            </a:r>
            <a:r>
              <a:rPr lang="en-CA" sz="2200" dirty="0"/>
              <a:t> function</a:t>
            </a:r>
          </a:p>
          <a:p>
            <a:endParaRPr lang="en-CA" sz="2200" dirty="0"/>
          </a:p>
          <a:p>
            <a:endParaRPr lang="en-US" sz="2200" dirty="0"/>
          </a:p>
          <a:p>
            <a:endParaRPr lang="en-CA" sz="2200" dirty="0"/>
          </a:p>
          <a:p>
            <a:r>
              <a:rPr lang="en-CA" sz="2200"/>
              <a:t>Strings </a:t>
            </a:r>
            <a:r>
              <a:rPr lang="en-CA" sz="2200" dirty="0"/>
              <a:t>are treated as separate items unless given as a list or tuple </a:t>
            </a:r>
          </a:p>
          <a:p>
            <a:pPr marL="0" indent="0">
              <a:buNone/>
            </a:pPr>
            <a:endParaRPr lang="en-CA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4BC844-EA98-4EDD-857A-92F0564B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4246833"/>
            <a:ext cx="9128772" cy="838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0FA93B-47AE-4583-8DE9-3E1F37FC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5145793"/>
            <a:ext cx="6391215" cy="604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275DDEB-C9A4-4CFB-96F4-A84EAF0E4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5" y="2272974"/>
            <a:ext cx="3968820" cy="853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6E4518-CA18-4D22-AB19-36832A8FD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87" y="3208617"/>
            <a:ext cx="4077895" cy="492499"/>
          </a:xfrm>
          <a:prstGeom prst="rect">
            <a:avLst/>
          </a:prstGeom>
        </p:spPr>
      </p:pic>
      <p:pic>
        <p:nvPicPr>
          <p:cNvPr id="21" name="Picture 20" descr="A picture containing meter, clock&#10;&#10;Description automatically generated">
            <a:extLst>
              <a:ext uri="{FF2B5EF4-FFF2-40B4-BE49-F238E27FC236}">
                <a16:creationId xmlns:a16="http://schemas.microsoft.com/office/drawing/2014/main" xmlns="" id="{2B1B9E00-C3BD-47DB-9B13-E98240E12A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5" b="12276"/>
          <a:stretch/>
        </p:blipFill>
        <p:spPr>
          <a:xfrm>
            <a:off x="5522234" y="2272975"/>
            <a:ext cx="4460988" cy="8532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CBC643D-5C05-4C9B-9675-9F28CE1BF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34" y="3226234"/>
            <a:ext cx="5738156" cy="474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02E5C8-A079-4E43-965C-16B97A3D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2A3272-BD4D-4A16-9CAF-C067C1A4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0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/>
              <a:t>Items cannot be accessed </a:t>
            </a:r>
            <a:r>
              <a:rPr lang="en-CA" sz="2200" dirty="0"/>
              <a:t>by referring to an index</a:t>
            </a:r>
          </a:p>
          <a:p>
            <a:r>
              <a:rPr lang="en-CA" sz="2200"/>
              <a:t>Instead, we will loop </a:t>
            </a:r>
            <a:r>
              <a:rPr lang="en-CA" sz="2200" dirty="0"/>
              <a:t>through </a:t>
            </a:r>
            <a:r>
              <a:rPr lang="en-CA" sz="2200"/>
              <a:t>the set, or ask “if” the set contains a certain item</a:t>
            </a:r>
            <a:endParaRPr lang="en-CA" sz="2200" dirty="0"/>
          </a:p>
          <a:p>
            <a:r>
              <a:rPr lang="en-CA" sz="2200" dirty="0"/>
              <a:t>Use the </a:t>
            </a:r>
            <a:r>
              <a:rPr lang="en-CA" sz="2200" dirty="0">
                <a:solidFill>
                  <a:srgbClr val="FF0000"/>
                </a:solidFill>
              </a:rPr>
              <a:t>in</a:t>
            </a:r>
            <a:r>
              <a:rPr lang="en-CA" sz="2200" dirty="0"/>
              <a:t> keyword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61B11A0-B6D1-4DB2-9D54-310CC5DD0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4" y="4482310"/>
            <a:ext cx="1270747" cy="137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2328583-321D-452E-8CB9-8082B893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429000"/>
            <a:ext cx="4055966" cy="8538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B37B89-1B4A-4FFB-BE92-EC9D7DE3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4482310"/>
            <a:ext cx="2839876" cy="4056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638061-7A77-40B7-987A-FA5895D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833CF8-E733-480E-92AA-D85C6FB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6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1083EB4-2C8B-4125-BC66-2912DEB6F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499298"/>
            <a:ext cx="3865706" cy="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Once a set is created</a:t>
            </a:r>
            <a:r>
              <a:rPr lang="en-CA" sz="2200"/>
              <a:t>, its items cannot be changed, but entire items can be added or removed</a:t>
            </a:r>
            <a:endParaRPr lang="en-CA" sz="2200" dirty="0"/>
          </a:p>
          <a:p>
            <a:r>
              <a:rPr lang="en-CA" sz="2200"/>
              <a:t>Add a single item with the </a:t>
            </a:r>
            <a:r>
              <a:rPr lang="en-CA" sz="2200" b="1"/>
              <a:t>add</a:t>
            </a:r>
            <a:r>
              <a:rPr lang="en-CA" sz="2200" b="1" dirty="0"/>
              <a:t>()</a:t>
            </a:r>
            <a:r>
              <a:rPr lang="en-CA" sz="2200" dirty="0"/>
              <a:t> method</a:t>
            </a:r>
          </a:p>
          <a:p>
            <a:r>
              <a:rPr lang="en-CA" sz="2200" dirty="0"/>
              <a:t>Add multiple </a:t>
            </a:r>
            <a:r>
              <a:rPr lang="en-CA" sz="2200"/>
              <a:t>items with the </a:t>
            </a:r>
            <a:r>
              <a:rPr lang="en-CA" sz="2200" b="1"/>
              <a:t>update</a:t>
            </a:r>
            <a:r>
              <a:rPr lang="en-CA" sz="2200" b="1" dirty="0"/>
              <a:t>()</a:t>
            </a:r>
            <a:r>
              <a:rPr lang="en-CA" sz="2200" dirty="0"/>
              <a:t> method</a:t>
            </a:r>
          </a:p>
          <a:p>
            <a:pPr marL="0" indent="0">
              <a:buNone/>
            </a:pPr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device, meter, monitor, screen&#10;&#10;Description automatically generated">
            <a:extLst>
              <a:ext uri="{FF2B5EF4-FFF2-40B4-BE49-F238E27FC236}">
                <a16:creationId xmlns:a16="http://schemas.microsoft.com/office/drawing/2014/main" xmlns="" id="{D21A4653-715D-497B-8A9B-0DF0A8DD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" y="3791459"/>
            <a:ext cx="8428400" cy="1558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27ADAF-E98C-4A44-AD7C-9FB15C0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A9A16A-72FF-4B2E-8453-C4290518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85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Get the number of items in a </a:t>
            </a:r>
            <a:r>
              <a:rPr lang="en-CA" sz="22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set with the </a:t>
            </a:r>
            <a:r>
              <a:rPr lang="en-CA" sz="22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len</a:t>
            </a:r>
            <a:r>
              <a:rPr lang="en-CA" sz="22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()</a:t>
            </a:r>
            <a:r>
              <a:rPr lang="en-CA" sz="2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function</a:t>
            </a:r>
          </a:p>
          <a:p>
            <a:endParaRPr lang="en-CA" sz="2200" dirty="0">
              <a:solidFill>
                <a:srgbClr val="000000"/>
              </a:solidFill>
            </a:endParaRPr>
          </a:p>
          <a:p>
            <a:endParaRPr lang="en-CA" sz="2200" dirty="0">
              <a:solidFill>
                <a:srgbClr val="000000"/>
              </a:solidFill>
            </a:endParaRP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an </a:t>
            </a:r>
            <a:r>
              <a:rPr lang="en-CA" sz="2200">
                <a:solidFill>
                  <a:schemeClr val="tx1">
                    <a:lumMod val="65000"/>
                    <a:lumOff val="35000"/>
                  </a:schemeClr>
                </a:solidFill>
              </a:rPr>
              <a:t>item with </a:t>
            </a:r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CA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remove()</a:t>
            </a:r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</a:t>
            </a:r>
          </a:p>
          <a:p>
            <a:endParaRPr lang="en-CA" sz="2200" dirty="0">
              <a:solidFill>
                <a:srgbClr val="000000"/>
              </a:solidFill>
            </a:endParaRPr>
          </a:p>
          <a:p>
            <a:endParaRPr lang="en-CA" sz="2200" dirty="0">
              <a:solidFill>
                <a:srgbClr val="000000"/>
              </a:solidFill>
            </a:endParaRP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an </a:t>
            </a:r>
            <a:r>
              <a:rPr lang="en-CA" sz="2200">
                <a:solidFill>
                  <a:schemeClr val="tx1">
                    <a:lumMod val="65000"/>
                    <a:lumOff val="35000"/>
                  </a:schemeClr>
                </a:solidFill>
              </a:rPr>
              <a:t>item with </a:t>
            </a:r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CA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discard()</a:t>
            </a:r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</a:t>
            </a:r>
            <a: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CA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0651AB-EE63-4445-B673-FEA7AE4A9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 r="1320" b="6250"/>
          <a:stretch/>
        </p:blipFill>
        <p:spPr>
          <a:xfrm>
            <a:off x="1182643" y="2245254"/>
            <a:ext cx="6386853" cy="798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13EB708-3DCF-4947-AB7B-2B343134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43" y="3773156"/>
            <a:ext cx="5865304" cy="719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167E5F-9928-4D6B-9D79-DDE859471C02}"/>
              </a:ext>
            </a:extLst>
          </p:cNvPr>
          <p:cNvSpPr txBox="1"/>
          <p:nvPr/>
        </p:nvSpPr>
        <p:spPr>
          <a:xfrm>
            <a:off x="7210668" y="3773156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*if the item does not exist, remove</a:t>
            </a:r>
            <a:r>
              <a:rPr lang="en-CA"/>
              <a:t>()    </a:t>
            </a:r>
          </a:p>
          <a:p>
            <a:r>
              <a:rPr lang="en-CA"/>
              <a:t>  will </a:t>
            </a:r>
            <a:r>
              <a:rPr lang="en-CA" dirty="0"/>
              <a:t>raise an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F432E1F-D6F5-47E4-BA31-D4EF698B9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43" y="5103723"/>
            <a:ext cx="5629727" cy="765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86E868C-AAE3-46A3-B0DE-F79FF5E61C00}"/>
              </a:ext>
            </a:extLst>
          </p:cNvPr>
          <p:cNvSpPr txBox="1"/>
          <p:nvPr/>
        </p:nvSpPr>
        <p:spPr>
          <a:xfrm>
            <a:off x="7210668" y="5103723"/>
            <a:ext cx="378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*if the item does not exist, discard() </a:t>
            </a:r>
          </a:p>
          <a:p>
            <a:r>
              <a:rPr lang="en-CA" dirty="0"/>
              <a:t>  will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raise an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E69CEE-E2A9-4681-BA4E-A4E15CB5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2C78CB-C341-41EC-9F42-8191ED87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2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321513-378D-4FF9-85D3-2FEA530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89E292-B6AE-49B2-8A59-A4385D2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The </a:t>
            </a:r>
            <a:r>
              <a:rPr lang="en-CA" sz="2200" b="1" dirty="0"/>
              <a:t>clear()</a:t>
            </a:r>
            <a:r>
              <a:rPr lang="en-CA" sz="2200" dirty="0"/>
              <a:t> method empties the set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2200" dirty="0"/>
              <a:t>The </a:t>
            </a:r>
            <a:r>
              <a:rPr lang="en-CA" sz="2200">
                <a:solidFill>
                  <a:srgbClr val="FF0000"/>
                </a:solidFill>
              </a:rPr>
              <a:t>del</a:t>
            </a:r>
            <a:r>
              <a:rPr lang="en-CA" sz="2200"/>
              <a:t> keyword will </a:t>
            </a:r>
            <a:r>
              <a:rPr lang="en-CA" sz="2200" dirty="0"/>
              <a:t>delete the set completely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0FFA4A-D2E1-4B06-BF63-A13024F7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04" y="2402436"/>
            <a:ext cx="6258922" cy="79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8F3B520-CA7B-42AA-8DA5-A7148C073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b="20893"/>
          <a:stretch/>
        </p:blipFill>
        <p:spPr>
          <a:xfrm>
            <a:off x="1174204" y="4180289"/>
            <a:ext cx="2429844" cy="5165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045B1A-B2BF-4DB7-8518-23989CB4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Lesson 7 - Sets, Dictionaries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0D9405-57F1-46D3-AA30-C57EDEA3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EC33-853A-4642-928A-31668BEC17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953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8305</TotalTime>
  <Words>1366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Bookman Old Style</vt:lpstr>
      <vt:lpstr>Calibri</vt:lpstr>
      <vt:lpstr>Calibri Light</vt:lpstr>
      <vt:lpstr>Consolas</vt:lpstr>
      <vt:lpstr>Courier New</vt:lpstr>
      <vt:lpstr>Franklin Gothic Book</vt:lpstr>
      <vt:lpstr>Retrospect</vt:lpstr>
      <vt:lpstr>PowerPoint Presentation</vt:lpstr>
      <vt:lpstr>Learning Outcomes: Lesson 7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Dictionaries</vt:lpstr>
      <vt:lpstr>Dictionaries</vt:lpstr>
      <vt:lpstr>Syntax of the Four Container Types</vt:lpstr>
      <vt:lpstr>Dictionaries</vt:lpstr>
      <vt:lpstr>Dictionaries</vt:lpstr>
      <vt:lpstr>Dictionaries</vt:lpstr>
      <vt:lpstr>Dictionaries</vt:lpstr>
      <vt:lpstr>Dictionaries</vt:lpstr>
      <vt:lpstr>Dictionaries: Iterating</vt:lpstr>
      <vt:lpstr>Dictionaries: Nested </vt:lpstr>
      <vt:lpstr>PowerPoint Presentation</vt:lpstr>
      <vt:lpstr>Dictionaries: Nested </vt:lpstr>
      <vt:lpstr>Dictionaries: Nested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1516 Programming Fundamentals with Python</dc:title>
  <dc:creator>Matt Linder</dc:creator>
  <cp:lastModifiedBy>Matt Linder</cp:lastModifiedBy>
  <cp:revision>126</cp:revision>
  <dcterms:created xsi:type="dcterms:W3CDTF">2020-08-11T01:53:41Z</dcterms:created>
  <dcterms:modified xsi:type="dcterms:W3CDTF">2023-02-21T17:42:24Z</dcterms:modified>
</cp:coreProperties>
</file>