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8"/>
  </p:notesMasterIdLst>
  <p:sldIdLst>
    <p:sldId id="298" r:id="rId5"/>
    <p:sldId id="299" r:id="rId6"/>
    <p:sldId id="307" r:id="rId7"/>
    <p:sldId id="308" r:id="rId8"/>
    <p:sldId id="324" r:id="rId9"/>
    <p:sldId id="326" r:id="rId10"/>
    <p:sldId id="327" r:id="rId11"/>
    <p:sldId id="328" r:id="rId12"/>
    <p:sldId id="311" r:id="rId13"/>
    <p:sldId id="312" r:id="rId14"/>
    <p:sldId id="309" r:id="rId15"/>
    <p:sldId id="310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FB0-9CF3-4FDC-AF9E-53FD4CADFBA2}" type="datetimeFigureOut">
              <a:rPr lang="en-CA" smtClean="0"/>
              <a:t>2022-09-01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3B92-264E-4BFB-A0AE-4CC3DC003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DAED-F598-442B-8316-9ECB6FA31B8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7237-9332-4AF3-B8B6-9A3D4B6CC52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071A-66DE-4060-AC5E-97A862447A85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5446-E6B5-496B-8DA5-B8FF282D5CD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72D6-CFA7-41A5-AE9D-1FBFEEEB8C3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D971-D0D4-4539-B3D1-7FD29479A6E0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63A6-7302-45A7-980C-6FBA730BA675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85331A6-1E08-4605-810B-16C0A9480A90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22D95-9072-4BD2-BE27-5E97D255B0A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26FAF1A-8C9F-4B04-B6E7-3146E1BAD9B7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97059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1516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Lesson 8: </a:t>
            </a:r>
            <a:r>
              <a:rPr lang="en-US" sz="1600" dirty="0"/>
              <a:t>Files, scope, refs, debugging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read the file and </a:t>
            </a:r>
            <a:r>
              <a:rPr lang="en-US"/>
              <a:t>dump its entire contents into a single string </a:t>
            </a:r>
            <a:r>
              <a:rPr lang="en-US" dirty="0"/>
              <a:t>(one </a:t>
            </a:r>
            <a:r>
              <a:rPr lang="en-US"/>
              <a:t>file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</a:t>
            </a:r>
            <a:r>
              <a:rPr lang="en-US" dirty="0"/>
              <a:t>one string):</a:t>
            </a:r>
          </a:p>
          <a:p>
            <a:r>
              <a:rPr lang="en-CA" dirty="0"/>
              <a:t>f = open("books.txt", "r")</a:t>
            </a:r>
          </a:p>
          <a:p>
            <a:r>
              <a:rPr lang="en-CA" dirty="0" err="1"/>
              <a:t>file_as_string</a:t>
            </a:r>
            <a:r>
              <a:rPr lang="en-CA" dirty="0"/>
              <a:t> = </a:t>
            </a:r>
            <a:r>
              <a:rPr lang="en-CA" dirty="0" err="1"/>
              <a:t>f.read</a:t>
            </a:r>
            <a:r>
              <a:rPr lang="en-CA" dirty="0"/>
              <a:t>()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print("entire file is %s" % </a:t>
            </a:r>
            <a:r>
              <a:rPr lang="en-CA" dirty="0" err="1"/>
              <a:t>file_as_string</a:t>
            </a:r>
            <a:r>
              <a:rPr lang="en-CA" dirty="0"/>
              <a:t>)</a:t>
            </a:r>
          </a:p>
          <a:p>
            <a:r>
              <a:rPr lang="en-CA" u="sng" dirty="0"/>
              <a:t>Output: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entire file is harry potter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star wars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lord of the rings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for everybody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four-hour workweek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getting real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 and Writing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2540"/>
          </a:xfrm>
        </p:spPr>
        <p:txBody>
          <a:bodyPr>
            <a:normAutofit/>
          </a:bodyPr>
          <a:lstStyle/>
          <a:p>
            <a:r>
              <a:rPr lang="en-US" dirty="0"/>
              <a:t>Let’s create a file (or </a:t>
            </a:r>
            <a:r>
              <a:rPr lang="en-US" u="sng" dirty="0"/>
              <a:t>overwrite</a:t>
            </a:r>
            <a:r>
              <a:rPr lang="en-US" dirty="0"/>
              <a:t> it if the file already exists), write data on four separate lines, then close the file.</a:t>
            </a:r>
          </a:p>
          <a:p>
            <a:r>
              <a:rPr lang="en-CA" dirty="0"/>
              <a:t>f = </a:t>
            </a:r>
            <a:r>
              <a:rPr lang="en-CA"/>
              <a:t>open("books.txt", "w")</a:t>
            </a:r>
            <a:endParaRPr lang="en-CA" dirty="0"/>
          </a:p>
          <a:p>
            <a:r>
              <a:rPr lang="en-CA" dirty="0" err="1"/>
              <a:t>f.</a:t>
            </a:r>
            <a:r>
              <a:rPr lang="en-CA" err="1"/>
              <a:t>write</a:t>
            </a:r>
            <a:r>
              <a:rPr lang="en-CA"/>
              <a:t>("harry </a:t>
            </a:r>
            <a:r>
              <a:rPr lang="en-CA" dirty="0"/>
              <a:t>potter\</a:t>
            </a:r>
            <a:r>
              <a:rPr lang="en-CA" dirty="0" err="1"/>
              <a:t>nstar</a:t>
            </a:r>
            <a:r>
              <a:rPr lang="en-CA" dirty="0"/>
              <a:t> wars\</a:t>
            </a:r>
            <a:r>
              <a:rPr lang="en-CA" dirty="0" err="1"/>
              <a:t>nlord</a:t>
            </a:r>
            <a:r>
              <a:rPr lang="en-CA" dirty="0"/>
              <a:t> of the rings\</a:t>
            </a:r>
            <a:r>
              <a:rPr lang="en-CA" dirty="0" err="1"/>
              <a:t>npython</a:t>
            </a:r>
            <a:r>
              <a:rPr lang="en-CA" dirty="0"/>
              <a:t> </a:t>
            </a:r>
            <a:r>
              <a:rPr lang="en-CA"/>
              <a:t>for everybody\n")</a:t>
            </a:r>
            <a:endParaRPr lang="en-CA" dirty="0"/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D2EA-4F9A-4431-8B60-F7E3F3D1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45" y="4362271"/>
            <a:ext cx="2959658" cy="1880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92" y="4362270"/>
            <a:ext cx="2760898" cy="19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401959" y="3907433"/>
            <a:ext cx="26350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Before running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7545" y="3866842"/>
            <a:ext cx="26350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After 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52692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Appending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open the file and </a:t>
            </a:r>
            <a:r>
              <a:rPr lang="en-US"/>
              <a:t>append data (</a:t>
            </a:r>
            <a:r>
              <a:rPr lang="en-US" dirty="0"/>
              <a:t>i.e. add to the </a:t>
            </a:r>
            <a:r>
              <a:rPr lang="en-US" u="sng" dirty="0"/>
              <a:t>end</a:t>
            </a:r>
            <a:r>
              <a:rPr lang="en-US"/>
              <a:t>) on </a:t>
            </a:r>
            <a:r>
              <a:rPr lang="en-US" dirty="0"/>
              <a:t>two more separate lines, then close the file.</a:t>
            </a:r>
          </a:p>
          <a:p>
            <a:r>
              <a:rPr lang="en-CA" dirty="0"/>
              <a:t>f = </a:t>
            </a:r>
            <a:r>
              <a:rPr lang="en-CA"/>
              <a:t>open("books.txt", "a")</a:t>
            </a:r>
            <a:endParaRPr lang="en-CA" dirty="0"/>
          </a:p>
          <a:p>
            <a:r>
              <a:rPr lang="en-CA" dirty="0" err="1"/>
              <a:t>f.</a:t>
            </a:r>
            <a:r>
              <a:rPr lang="en-CA" err="1"/>
              <a:t>write</a:t>
            </a:r>
            <a:r>
              <a:rPr lang="en-CA"/>
              <a:t>("the </a:t>
            </a:r>
            <a:r>
              <a:rPr lang="en-CA" dirty="0"/>
              <a:t>four-hour workweek\</a:t>
            </a:r>
            <a:r>
              <a:rPr lang="en-CA" err="1"/>
              <a:t>ngetting</a:t>
            </a:r>
            <a:r>
              <a:rPr lang="en-CA"/>
              <a:t> real\n")</a:t>
            </a:r>
            <a:endParaRPr lang="en-CA" dirty="0"/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98439-9FA0-424A-A7CE-CA5065E6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14637"/>
            <a:ext cx="3619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Modes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/>
          </a:bodyPr>
          <a:lstStyle/>
          <a:p>
            <a:r>
              <a:rPr lang="en-CA" dirty="0"/>
              <a:t>f = open("books.txt", "r")</a:t>
            </a:r>
          </a:p>
          <a:p>
            <a:r>
              <a:rPr lang="en-CA" dirty="0"/>
              <a:t>The instruction above opens the file for reading only. </a:t>
            </a:r>
            <a:r>
              <a:rPr lang="en-CA"/>
              <a:t>The "r" </a:t>
            </a:r>
            <a:r>
              <a:rPr lang="en-CA" dirty="0"/>
              <a:t>is called the </a:t>
            </a:r>
            <a:r>
              <a:rPr lang="en-CA" u="sng" dirty="0"/>
              <a:t>mode</a:t>
            </a:r>
            <a:r>
              <a:rPr lang="en-CA" dirty="0"/>
              <a:t>. Reading is the default mode, so in this case we could have omitted it and written f = </a:t>
            </a:r>
            <a:r>
              <a:rPr lang="en-CA"/>
              <a:t>open("books.txt") </a:t>
            </a:r>
            <a:r>
              <a:rPr lang="en-CA" dirty="0"/>
              <a:t>instead.</a:t>
            </a:r>
          </a:p>
          <a:p>
            <a:r>
              <a:rPr lang="en-CA" dirty="0"/>
              <a:t>Other modes:</a:t>
            </a:r>
          </a:p>
          <a:p>
            <a:r>
              <a:rPr lang="en-CA"/>
              <a:t>w</a:t>
            </a:r>
            <a:r>
              <a:rPr lang="en-CA" dirty="0"/>
              <a:t>	writing; totally overwrites an existing file; creates file if it doesn’t exist already</a:t>
            </a:r>
          </a:p>
          <a:p>
            <a:r>
              <a:rPr lang="en-CA" dirty="0"/>
              <a:t>x	creates a file; if the file exists already an error is given</a:t>
            </a:r>
          </a:p>
          <a:p>
            <a:r>
              <a:rPr lang="en-CA" dirty="0"/>
              <a:t>a	appending; writes to the end of an existing file; creates file if it doesn’t exist already</a:t>
            </a:r>
          </a:p>
          <a:p>
            <a:r>
              <a:rPr lang="en-CA" dirty="0"/>
              <a:t>+	opens a file for reading and/or writing (i.e</a:t>
            </a:r>
            <a:r>
              <a:rPr lang="en-CA"/>
              <a:t>. "updating")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5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Scope: Local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/>
          </a:bodyPr>
          <a:lstStyle/>
          <a:p>
            <a:r>
              <a:rPr lang="en-CA" dirty="0"/>
              <a:t>Scope – the visibility of a function or variable in a program</a:t>
            </a:r>
          </a:p>
          <a:p>
            <a:r>
              <a:rPr lang="en-CA"/>
              <a:t>"Function scope" (aka "Local scope"): </a:t>
            </a:r>
            <a:r>
              <a:rPr lang="en-CA" dirty="0"/>
              <a:t>Variables defined inside </a:t>
            </a:r>
            <a:r>
              <a:rPr lang="en-CA"/>
              <a:t>a function have this scope. </a:t>
            </a:r>
            <a:r>
              <a:rPr lang="en-CA" dirty="0"/>
              <a:t>They are usable </a:t>
            </a:r>
            <a:r>
              <a:rPr lang="en-CA" u="sng" dirty="0"/>
              <a:t>only within the function itself</a:t>
            </a:r>
            <a:r>
              <a:rPr lang="en-CA" dirty="0"/>
              <a:t>. </a:t>
            </a:r>
          </a:p>
          <a:p>
            <a:pPr marL="400050" lvl="1" indent="0">
              <a:buNone/>
            </a:pP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def </a:t>
            </a:r>
            <a:r>
              <a:rPr lang="en-US" b="1" dirty="0" err="1"/>
              <a:t>get_full_name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  # </a:t>
            </a:r>
            <a:r>
              <a:rPr lang="en-US" b="1" dirty="0" err="1"/>
              <a:t>full_name</a:t>
            </a:r>
            <a:r>
              <a:rPr lang="en-US" b="1" dirty="0"/>
              <a:t> is a local variable whose scope is the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 err="1">
                <a:highlight>
                  <a:srgbClr val="FFFF00"/>
                </a:highlight>
              </a:rPr>
              <a:t>full_name</a:t>
            </a:r>
            <a:r>
              <a:rPr lang="en-US" b="1" dirty="0"/>
              <a:t> = </a:t>
            </a:r>
            <a:r>
              <a:rPr lang="en-US" b="1" dirty="0" err="1"/>
              <a:t>first_name.title</a:t>
            </a:r>
            <a:r>
              <a:rPr lang="en-US" b="1" dirty="0"/>
              <a:t>() + ' ' + </a:t>
            </a:r>
            <a:r>
              <a:rPr lang="en-US" b="1" dirty="0" err="1"/>
              <a:t>last_name.title</a:t>
            </a:r>
            <a:r>
              <a:rPr lang="en-US" b="1" dirty="0"/>
              <a:t>()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  return </a:t>
            </a:r>
            <a:r>
              <a:rPr lang="en-US" b="1" dirty="0" err="1"/>
              <a:t>full_name</a:t>
            </a:r>
            <a:endParaRPr lang="en-US" b="1" dirty="0"/>
          </a:p>
          <a:p>
            <a:r>
              <a:rPr lang="en-US" dirty="0"/>
              <a:t>print(</a:t>
            </a:r>
            <a:r>
              <a:rPr lang="en-US" dirty="0" err="1"/>
              <a:t>get_full_name</a:t>
            </a:r>
            <a:r>
              <a:rPr lang="en-US" dirty="0"/>
              <a:t>('tiger', 'woods'))  	# Tiger Woods</a:t>
            </a:r>
          </a:p>
          <a:p>
            <a:r>
              <a:rPr lang="en-US" dirty="0"/>
              <a:t>print(</a:t>
            </a:r>
            <a:r>
              <a:rPr lang="en-US" dirty="0" err="1"/>
              <a:t>full_name</a:t>
            </a:r>
            <a:r>
              <a:rPr lang="en-US" dirty="0"/>
              <a:t>)                       </a:t>
            </a:r>
            <a:r>
              <a:rPr lang="en-US"/>
              <a:t>		#</a:t>
            </a:r>
            <a:r>
              <a:rPr lang="en-US" dirty="0"/>
              <a:t>NameError: name '</a:t>
            </a:r>
            <a:r>
              <a:rPr lang="en-US" dirty="0" err="1"/>
              <a:t>full_name</a:t>
            </a:r>
            <a:r>
              <a:rPr lang="en-US" dirty="0"/>
              <a:t>" is not defined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7"/>
            <a:ext cx="10058400" cy="1450757"/>
          </a:xfrm>
        </p:spPr>
        <p:txBody>
          <a:bodyPr/>
          <a:lstStyle/>
          <a:p>
            <a:r>
              <a:rPr lang="en-US" dirty="0"/>
              <a:t>Variable Scope: Writing to </a:t>
            </a:r>
            <a:r>
              <a:rPr lang="en-US" dirty="0" err="1"/>
              <a:t>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361042" cy="4304962"/>
          </a:xfrm>
        </p:spPr>
        <p:txBody>
          <a:bodyPr>
            <a:normAutofit/>
          </a:bodyPr>
          <a:lstStyle/>
          <a:p>
            <a:r>
              <a:rPr lang="en-CA" dirty="0"/>
              <a:t>The keyword </a:t>
            </a:r>
            <a:r>
              <a:rPr lang="en-CA" b="1" i="1" dirty="0"/>
              <a:t>global</a:t>
            </a:r>
            <a:r>
              <a:rPr lang="en-CA" dirty="0"/>
              <a:t> must be used to </a:t>
            </a:r>
            <a:r>
              <a:rPr lang="en-CA" i="1" dirty="0"/>
              <a:t>change</a:t>
            </a:r>
            <a:r>
              <a:rPr lang="en-CA" dirty="0"/>
              <a:t> the value of a global </a:t>
            </a:r>
            <a:r>
              <a:rPr lang="en-CA"/>
              <a:t>variable from inside </a:t>
            </a:r>
            <a:r>
              <a:rPr lang="en-CA" dirty="0"/>
              <a:t>of a function.</a:t>
            </a:r>
          </a:p>
          <a:p>
            <a:r>
              <a:rPr lang="en-US" dirty="0" err="1"/>
              <a:t>first_name</a:t>
            </a:r>
            <a:r>
              <a:rPr lang="en-US" dirty="0"/>
              <a:t> = 'tiger’</a:t>
            </a:r>
          </a:p>
          <a:p>
            <a:r>
              <a:rPr lang="en-US" dirty="0"/>
              <a:t>def </a:t>
            </a:r>
            <a:r>
              <a:rPr lang="en-US" dirty="0" err="1"/>
              <a:t>change_first_name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'jason’	# syntax error: cannot change global variable from inside a function!</a:t>
            </a:r>
          </a:p>
          <a:p>
            <a:r>
              <a:rPr lang="en-US" dirty="0" err="1"/>
              <a:t>change_first_name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first_name</a:t>
            </a:r>
            <a:r>
              <a:rPr lang="en-US" dirty="0"/>
              <a:t>)		# tiger			NOT 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4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7"/>
            <a:ext cx="10058400" cy="1450757"/>
          </a:xfrm>
        </p:spPr>
        <p:txBody>
          <a:bodyPr/>
          <a:lstStyle/>
          <a:p>
            <a:r>
              <a:rPr lang="en-US" dirty="0"/>
              <a:t>Variable Scope: Writing to </a:t>
            </a:r>
            <a:r>
              <a:rPr lang="en-US" dirty="0" err="1"/>
              <a:t>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/>
          </a:bodyPr>
          <a:lstStyle/>
          <a:p>
            <a:r>
              <a:rPr lang="en-CA" dirty="0"/>
              <a:t>The keyword </a:t>
            </a:r>
            <a:r>
              <a:rPr lang="en-CA" b="1" i="1" dirty="0"/>
              <a:t>global</a:t>
            </a:r>
            <a:r>
              <a:rPr lang="en-CA" dirty="0"/>
              <a:t> must be used to </a:t>
            </a:r>
            <a:r>
              <a:rPr lang="en-CA" i="1" dirty="0"/>
              <a:t>change</a:t>
            </a:r>
            <a:r>
              <a:rPr lang="en-CA" dirty="0"/>
              <a:t> the value of a global variable inside of a function.</a:t>
            </a:r>
          </a:p>
          <a:p>
            <a:r>
              <a:rPr lang="en-US" dirty="0" err="1"/>
              <a:t>first_name</a:t>
            </a:r>
            <a:r>
              <a:rPr lang="en-US" dirty="0"/>
              <a:t> = 'tiger’</a:t>
            </a:r>
          </a:p>
          <a:p>
            <a:r>
              <a:rPr lang="en-US" dirty="0"/>
              <a:t>def </a:t>
            </a:r>
            <a:r>
              <a:rPr lang="en-US" dirty="0" err="1"/>
              <a:t>change_first_name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b="1" dirty="0"/>
              <a:t>global </a:t>
            </a:r>
            <a:r>
              <a:rPr lang="en-US" b="1" dirty="0" err="1"/>
              <a:t>first_name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'jason’	# ok; changed</a:t>
            </a:r>
          </a:p>
          <a:p>
            <a:r>
              <a:rPr lang="en-US" dirty="0" err="1"/>
              <a:t>change_first_name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first_name</a:t>
            </a:r>
            <a:r>
              <a:rPr lang="en-US" dirty="0"/>
              <a:t>)		# jason			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E1-33D8-4C38-83CA-27B68C2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D0-1055-48CA-A240-BC866C0E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Arguments to functions are passed by object reference, a concept known in Python as </a:t>
            </a:r>
            <a:r>
              <a:rPr lang="en-CA" b="1" i="1" dirty="0"/>
              <a:t>pass-by-assignment</a:t>
            </a:r>
            <a:r>
              <a:rPr lang="en-CA" dirty="0"/>
              <a:t>. </a:t>
            </a:r>
          </a:p>
          <a:p>
            <a:r>
              <a:rPr lang="en-CA" dirty="0"/>
              <a:t>When a function is called, new local variables are created in the function's local namespace by binding the names in the parameter list to the passed arguments.</a:t>
            </a:r>
          </a:p>
          <a:p>
            <a:pPr marL="0" indent="0">
              <a:buNone/>
            </a:pPr>
            <a:endParaRPr lang="en-CA" dirty="0"/>
          </a:p>
          <a:p>
            <a:pPr marL="40005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def increment(counter):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	counter = counter + 1	#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global counter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would have changed it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</a:p>
          <a:p>
            <a:pPr marL="40005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increment(counter) 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print counter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# counter is still 7			# NOT CHANGED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A0FA-5AEA-4C48-B9EA-ED81609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F83F-4319-46BB-9B97-44CE8E7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E1-33D8-4C38-83CA-27B68C2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D0-1055-48CA-A240-BC866C0E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When a function modifies a parameter, whether or not that modification is seen outside the scope of the function depends on the </a:t>
            </a:r>
            <a:r>
              <a:rPr lang="en-CA" i="1" dirty="0"/>
              <a:t>mutability</a:t>
            </a:r>
            <a:r>
              <a:rPr lang="en-CA" dirty="0"/>
              <a:t> of the argument object.</a:t>
            </a:r>
          </a:p>
          <a:p>
            <a:pPr lvl="1"/>
            <a:r>
              <a:rPr lang="en-CA" dirty="0"/>
              <a:t>If the object is </a:t>
            </a:r>
            <a:r>
              <a:rPr lang="en-CA" b="1" dirty="0"/>
              <a:t>immutable</a:t>
            </a:r>
            <a:r>
              <a:rPr lang="en-CA" dirty="0"/>
              <a:t>, such as a string or integer, then the modification is limited to inside the function. Any modification to an immutable object results in the creation of a </a:t>
            </a:r>
            <a:r>
              <a:rPr lang="en-CA" i="1" dirty="0"/>
              <a:t>new</a:t>
            </a:r>
            <a:r>
              <a:rPr lang="en-CA" dirty="0"/>
              <a:t> object in the function's local scope, thus leaving the original argument object unchanged.</a:t>
            </a:r>
          </a:p>
          <a:p>
            <a:pPr lvl="1"/>
            <a:r>
              <a:rPr lang="en-CA" dirty="0"/>
              <a:t>If the object is </a:t>
            </a:r>
            <a:r>
              <a:rPr lang="en-CA" b="1" dirty="0"/>
              <a:t>mutable</a:t>
            </a:r>
            <a:r>
              <a:rPr lang="en-CA" dirty="0"/>
              <a:t>, then in-place modification of the object can be seen outside the scope of the function. Any operation like adding elements to a container or sorting a list that is performed within a function will also affect any other variables in the program that reference the same object.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def modify(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[1] = 99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[10, 20, 30]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modify(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  #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now is [10, 99, 30]	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# THE LIST IS CHANGED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A0FA-5AEA-4C48-B9EA-ED81609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F83F-4319-46BB-9B97-44CE8E7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7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E1-33D8-4C38-83CA-27B68C2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D0-1055-48CA-A240-BC866C0E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 format(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full_name</a:t>
            </a:r>
            <a:r>
              <a:rPr lang="en-US" dirty="0"/>
              <a:t> = </a:t>
            </a:r>
            <a:r>
              <a:rPr lang="en-US" dirty="0" err="1"/>
              <a:t>first_name.upper</a:t>
            </a:r>
            <a:r>
              <a:rPr lang="en-US" dirty="0"/>
              <a:t>() </a:t>
            </a:r>
            <a:r>
              <a:rPr lang="en-US"/>
              <a:t>+ " " </a:t>
            </a:r>
            <a:r>
              <a:rPr lang="en-US" dirty="0"/>
              <a:t>+ </a:t>
            </a:r>
            <a:r>
              <a:rPr lang="en-US" dirty="0" err="1"/>
              <a:t>last_name.lower</a:t>
            </a:r>
            <a:r>
              <a:rPr lang="en-US" dirty="0"/>
              <a:t>()</a:t>
            </a:r>
          </a:p>
          <a:p>
            <a:r>
              <a:rPr lang="en-US" dirty="0"/>
              <a:t>    return </a:t>
            </a:r>
            <a:r>
              <a:rPr lang="en-US" dirty="0" err="1"/>
              <a:t>full_name</a:t>
            </a:r>
            <a:endParaRPr lang="en-US" dirty="0"/>
          </a:p>
          <a:p>
            <a:endParaRPr lang="en-US" dirty="0"/>
          </a:p>
          <a:p>
            <a:r>
              <a:rPr lang="en-US"/>
              <a:t>print(format("tiger", "woods"))</a:t>
            </a:r>
            <a:r>
              <a:rPr lang="en-US" dirty="0"/>
              <a:t>		</a:t>
            </a:r>
            <a:r>
              <a:rPr lang="en-US"/>
              <a:t>		# TIGER woods</a:t>
            </a:r>
            <a:endParaRPr lang="en-CA" dirty="0"/>
          </a:p>
          <a:p>
            <a:r>
              <a:rPr lang="en-US"/>
              <a:t>print(format(</a:t>
            </a:r>
            <a:r>
              <a:rPr lang="en-US" b="1" dirty="0" err="1"/>
              <a:t>last_</a:t>
            </a:r>
            <a:r>
              <a:rPr lang="en-US" b="1" err="1"/>
              <a:t>name</a:t>
            </a:r>
            <a:r>
              <a:rPr lang="en-US" b="1"/>
              <a:t>="</a:t>
            </a:r>
            <a:r>
              <a:rPr lang="en-US"/>
              <a:t>woods", </a:t>
            </a:r>
            <a:r>
              <a:rPr lang="en-US" b="1" dirty="0" err="1"/>
              <a:t>first_</a:t>
            </a:r>
            <a:r>
              <a:rPr lang="en-US" b="1" err="1"/>
              <a:t>name</a:t>
            </a:r>
            <a:r>
              <a:rPr lang="en-US" b="1"/>
              <a:t>="</a:t>
            </a:r>
            <a:r>
              <a:rPr lang="en-US"/>
              <a:t>tiger"))	# TIGER woods</a:t>
            </a:r>
            <a:endParaRPr lang="en-US" dirty="0"/>
          </a:p>
          <a:p>
            <a:r>
              <a:rPr lang="en-US"/>
              <a:t>print(format(</a:t>
            </a:r>
            <a:r>
              <a:rPr lang="en-US" dirty="0" err="1"/>
              <a:t>first_</a:t>
            </a:r>
            <a:r>
              <a:rPr lang="en-US" err="1"/>
              <a:t>name</a:t>
            </a:r>
            <a:r>
              <a:rPr lang="en-US"/>
              <a:t>="bill", </a:t>
            </a:r>
            <a:r>
              <a:rPr lang="en-US" b="1" dirty="0" err="1"/>
              <a:t>last_</a:t>
            </a:r>
            <a:r>
              <a:rPr lang="en-US" b="1" err="1"/>
              <a:t>name</a:t>
            </a:r>
            <a:r>
              <a:rPr lang="en-US" b="1"/>
              <a:t>="</a:t>
            </a:r>
            <a:r>
              <a:rPr lang="en-US"/>
              <a:t>gates"))		# BILL gates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A0FA-5AEA-4C48-B9EA-ED81609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F83F-4319-46BB-9B97-44CE8E7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BDC472-4AEF-D8A1-F2EC-D5764F5F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ED3-057E-4925-AD01-64C4F62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5815-A492-4E60-8489-F8E13139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</a:p>
          <a:p>
            <a:r>
              <a:rPr lang="en-US" dirty="0"/>
              <a:t>Local vs. global scope</a:t>
            </a:r>
          </a:p>
          <a:p>
            <a:r>
              <a:rPr lang="en-US" dirty="0"/>
              <a:t>Object references</a:t>
            </a:r>
          </a:p>
          <a:p>
            <a:r>
              <a:rPr lang="en-US" dirty="0"/>
              <a:t>Debugging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D30E-B1C5-4941-8D7A-8E7DEF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7278-0865-4C3D-BC15-BAC44E7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Debugger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Four </a:t>
            </a:r>
            <a:r>
              <a:rPr lang="en-US" dirty="0"/>
              <a:t>important components that are useful in this (and all) debuggers:</a:t>
            </a:r>
          </a:p>
          <a:p>
            <a:r>
              <a:rPr lang="en-US" dirty="0"/>
              <a:t>1. watch </a:t>
            </a:r>
            <a:r>
              <a:rPr lang="en-US"/>
              <a:t>window:	see </a:t>
            </a:r>
            <a:r>
              <a:rPr lang="en-US" dirty="0"/>
              <a:t>what the program is </a:t>
            </a:r>
            <a:r>
              <a:rPr lang="en-US"/>
              <a:t>storing inside its </a:t>
            </a:r>
            <a:r>
              <a:rPr lang="en-US" dirty="0"/>
              <a:t>variables</a:t>
            </a:r>
          </a:p>
          <a:p>
            <a:r>
              <a:rPr lang="en-US" dirty="0"/>
              <a:t>2. stack trace: </a:t>
            </a:r>
            <a:r>
              <a:rPr lang="en-US"/>
              <a:t>	see </a:t>
            </a:r>
            <a:r>
              <a:rPr lang="en-US" dirty="0"/>
              <a:t>where the </a:t>
            </a:r>
            <a:r>
              <a:rPr lang="en-US"/>
              <a:t>program execution is </a:t>
            </a:r>
            <a:r>
              <a:rPr lang="en-US" dirty="0"/>
              <a:t>coming from and going to</a:t>
            </a:r>
          </a:p>
          <a:p>
            <a:r>
              <a:rPr lang="en-US" dirty="0"/>
              <a:t>3. step: 	</a:t>
            </a:r>
            <a:r>
              <a:rPr lang="en-US"/>
              <a:t>	one </a:t>
            </a:r>
            <a:r>
              <a:rPr lang="en-US" dirty="0"/>
              <a:t>at a time, execute (and/or skip) </a:t>
            </a:r>
            <a:r>
              <a:rPr lang="en-US"/>
              <a:t>individual instructions</a:t>
            </a:r>
          </a:p>
          <a:p>
            <a:r>
              <a:rPr lang="en-US"/>
              <a:t>4. breakpoint:	freeze / pause the program at certain points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put a “breakpoint” in our code and then Debug it. The program will run until it reaches the breakpoint and then pause. Put a breakpoint at any executable line of code by clicking in the margin to the right of the line number (see next slide).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Watch Window: 	</a:t>
            </a:r>
          </a:p>
          <a:p>
            <a:br>
              <a:rPr lang="en-US"/>
            </a:br>
            <a:r>
              <a:rPr lang="en-US"/>
              <a:t>watch what the two.py script is </a:t>
            </a:r>
            <a:br>
              <a:rPr lang="en-US" dirty="0"/>
            </a:br>
            <a:r>
              <a:rPr lang="en-US"/>
              <a:t>storing inside its variables</a:t>
            </a:r>
            <a:r>
              <a:rPr lang="en-US" dirty="0"/>
              <a:t>:</a:t>
            </a:r>
          </a:p>
          <a:p>
            <a:r>
              <a:rPr lang="en-US" dirty="0"/>
              <a:t>Instead of </a:t>
            </a:r>
            <a:r>
              <a:rPr lang="en-US" b="1" dirty="0"/>
              <a:t>R</a:t>
            </a:r>
            <a:r>
              <a:rPr lang="en-US" b="1" u="sng" dirty="0"/>
              <a:t>u</a:t>
            </a:r>
            <a:r>
              <a:rPr lang="en-US" b="1" dirty="0"/>
              <a:t>n ‘two’</a:t>
            </a:r>
            <a:r>
              <a:rPr lang="en-US" dirty="0"/>
              <a:t>, highlight</a:t>
            </a:r>
            <a:br>
              <a:rPr lang="en-US" dirty="0"/>
            </a:br>
            <a:r>
              <a:rPr lang="en-US" dirty="0"/>
              <a:t>variables and select </a:t>
            </a:r>
            <a:r>
              <a:rPr lang="en-US" b="1" dirty="0"/>
              <a:t>Add to Watches</a:t>
            </a:r>
          </a:p>
          <a:p>
            <a:r>
              <a:rPr lang="en-US" dirty="0"/>
              <a:t>Then select </a:t>
            </a:r>
            <a:r>
              <a:rPr lang="en-US" b="1" u="sng" dirty="0"/>
              <a:t>D</a:t>
            </a:r>
            <a:r>
              <a:rPr lang="en-US" b="1" dirty="0"/>
              <a:t>ebug ‘two’</a:t>
            </a:r>
          </a:p>
          <a:p>
            <a:r>
              <a:rPr lang="en-US" dirty="0"/>
              <a:t>Now we see the values of the </a:t>
            </a:r>
            <a:br>
              <a:rPr lang="en-US" dirty="0"/>
            </a:br>
            <a:r>
              <a:rPr lang="en-US" dirty="0"/>
              <a:t>variables in the Debugger console</a:t>
            </a:r>
            <a:br>
              <a:rPr lang="en-US" dirty="0"/>
            </a:br>
            <a:r>
              <a:rPr lang="en-US" dirty="0"/>
              <a:t>at </a:t>
            </a:r>
            <a:r>
              <a:rPr lang="en-US"/>
              <a:t>the bottom of the IDE.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5CBB-95C2-40CA-848C-C30AB1F3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74" y="421243"/>
            <a:ext cx="6723318" cy="5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Stack Trace: 	</a:t>
            </a:r>
          </a:p>
          <a:p>
            <a:br>
              <a:rPr lang="en-US" dirty="0"/>
            </a:br>
            <a:r>
              <a:rPr lang="en-US" dirty="0"/>
              <a:t>I put a breakpoint on line 14,</a:t>
            </a:r>
            <a:br>
              <a:rPr lang="en-US" dirty="0"/>
            </a:br>
            <a:r>
              <a:rPr lang="en-US" dirty="0"/>
              <a:t>inside the d() function, and</a:t>
            </a:r>
            <a:br>
              <a:rPr lang="en-US" dirty="0"/>
            </a:br>
            <a:r>
              <a:rPr lang="en-US" dirty="0"/>
              <a:t>the stack trace at the bottom-</a:t>
            </a:r>
            <a:br>
              <a:rPr lang="en-US" dirty="0"/>
            </a:br>
            <a:r>
              <a:rPr lang="en-US" dirty="0"/>
              <a:t>right of the debugger console</a:t>
            </a:r>
            <a:br>
              <a:rPr lang="en-US" dirty="0"/>
            </a:br>
            <a:r>
              <a:rPr lang="en-US" dirty="0"/>
              <a:t>shows that d() is on the top of</a:t>
            </a:r>
            <a:br>
              <a:rPr lang="en-US" dirty="0"/>
            </a:br>
            <a:r>
              <a:rPr lang="en-US" dirty="0"/>
              <a:t>the stack (imagine a stack of</a:t>
            </a:r>
            <a:br>
              <a:rPr lang="en-US" dirty="0"/>
            </a:br>
            <a:r>
              <a:rPr lang="en-US" dirty="0"/>
              <a:t>plates), and we can see that</a:t>
            </a:r>
            <a:br>
              <a:rPr lang="en-US" dirty="0"/>
            </a:br>
            <a:r>
              <a:rPr lang="en-US" dirty="0"/>
              <a:t>d() was called from c() which </a:t>
            </a:r>
            <a:br>
              <a:rPr lang="en-US" dirty="0"/>
            </a:br>
            <a:r>
              <a:rPr lang="en-US" dirty="0"/>
              <a:t>was called from b() which was </a:t>
            </a:r>
            <a:br>
              <a:rPr lang="en-US" dirty="0"/>
            </a:br>
            <a:r>
              <a:rPr lang="en-US" dirty="0"/>
              <a:t>called from a()…and we can</a:t>
            </a:r>
            <a:br>
              <a:rPr lang="en-US" dirty="0"/>
            </a:br>
            <a:r>
              <a:rPr lang="en-US" dirty="0"/>
              <a:t>see that none of these four </a:t>
            </a:r>
            <a:br>
              <a:rPr lang="en-US" dirty="0"/>
            </a:br>
            <a:r>
              <a:rPr lang="en-US" dirty="0"/>
              <a:t>functions are yet closed </a:t>
            </a:r>
            <a:br>
              <a:rPr lang="en-US" dirty="0"/>
            </a:br>
            <a:r>
              <a:rPr lang="en-US" dirty="0"/>
              <a:t>(finished). We can see </a:t>
            </a:r>
            <a:r>
              <a:rPr lang="en-US" i="1" dirty="0"/>
              <a:t>how</a:t>
            </a:r>
            <a:r>
              <a:rPr lang="en-US" dirty="0"/>
              <a:t> we got</a:t>
            </a:r>
            <a:br>
              <a:rPr lang="en-US" dirty="0"/>
            </a:br>
            <a:r>
              <a:rPr lang="en-US" dirty="0"/>
              <a:t>to d().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7BEB3-E513-4BBA-9099-6CAFF93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88" y="1923308"/>
            <a:ext cx="762586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Step: 	</a:t>
            </a:r>
          </a:p>
          <a:p>
            <a:br>
              <a:rPr lang="en-US" dirty="0"/>
            </a:br>
            <a:r>
              <a:rPr lang="en-US" dirty="0"/>
              <a:t>Once your program has</a:t>
            </a:r>
            <a:br>
              <a:rPr lang="en-US" dirty="0"/>
            </a:br>
            <a:r>
              <a:rPr lang="en-US" dirty="0"/>
              <a:t>stopped at a breakpoint, we</a:t>
            </a:r>
            <a:br>
              <a:rPr lang="en-US" dirty="0"/>
            </a:br>
            <a:r>
              <a:rPr lang="en-US" dirty="0"/>
              <a:t>can choose to step into that</a:t>
            </a:r>
            <a:br>
              <a:rPr lang="en-US" dirty="0"/>
            </a:br>
            <a:r>
              <a:rPr lang="en-US" dirty="0"/>
              <a:t>line (for instance, if the line is</a:t>
            </a:r>
            <a:br>
              <a:rPr lang="en-US" dirty="0"/>
            </a:br>
            <a:r>
              <a:rPr lang="en-US" dirty="0"/>
              <a:t>a function call), or step over it</a:t>
            </a:r>
            <a:br>
              <a:rPr lang="en-US" dirty="0"/>
            </a:br>
            <a:r>
              <a:rPr lang="en-US" dirty="0"/>
              <a:t>one “line” at a time, by using </a:t>
            </a:r>
            <a:br>
              <a:rPr lang="en-US" dirty="0"/>
            </a:br>
            <a:r>
              <a:rPr lang="en-US" dirty="0"/>
              <a:t>the little arrows at the top of</a:t>
            </a:r>
            <a:br>
              <a:rPr lang="en-US" dirty="0"/>
            </a:br>
            <a:r>
              <a:rPr lang="en-US" dirty="0"/>
              <a:t>the debugging console.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7BEB3-E513-4BBA-9099-6CAFF93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88" y="1923308"/>
            <a:ext cx="762586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handling refers to the process of opening a file with various permissions (e.g. for </a:t>
            </a:r>
            <a:r>
              <a:rPr lang="en-US" u="sng" dirty="0"/>
              <a:t>reading and writing</a:t>
            </a:r>
            <a:r>
              <a:rPr lang="en-US" dirty="0"/>
              <a:t>, for </a:t>
            </a:r>
            <a:r>
              <a:rPr lang="en-US" u="sng" dirty="0"/>
              <a:t>reading only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…), reading and writing to the file, and closing it.</a:t>
            </a:r>
          </a:p>
          <a:p>
            <a:r>
              <a:rPr lang="en-CA" dirty="0"/>
              <a:t>A typical pattern for working with files is:</a:t>
            </a:r>
          </a:p>
          <a:p>
            <a:r>
              <a:rPr lang="en-CA" dirty="0"/>
              <a:t>1. open the file with a certain permission and assign a file handle	file = open(“books.txt”, “r”)</a:t>
            </a:r>
          </a:p>
          <a:p>
            <a:r>
              <a:rPr lang="en-CA" dirty="0"/>
              <a:t>2. read/write to the file handle					string = </a:t>
            </a:r>
            <a:r>
              <a:rPr lang="en-CA" dirty="0" err="1"/>
              <a:t>file.read</a:t>
            </a:r>
            <a:r>
              <a:rPr lang="en-CA" dirty="0"/>
              <a:t>()</a:t>
            </a:r>
          </a:p>
          <a:p>
            <a:r>
              <a:rPr lang="en-CA" dirty="0"/>
              <a:t>3. close the file							</a:t>
            </a:r>
            <a:r>
              <a:rPr lang="en-CA" dirty="0" err="1"/>
              <a:t>file.close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close a file you open.</a:t>
            </a:r>
          </a:p>
          <a:p>
            <a:r>
              <a:rPr lang="en-US" dirty="0"/>
              <a:t>Failing to close a file that you opened can result in a variety of issues:</a:t>
            </a:r>
          </a:p>
          <a:p>
            <a:r>
              <a:rPr lang="en-US" dirty="0"/>
              <a:t>- a permanently-locked state (inaccessible for operations now)</a:t>
            </a:r>
          </a:p>
          <a:p>
            <a:r>
              <a:rPr lang="en-US" dirty="0"/>
              <a:t>- a corrupted file</a:t>
            </a:r>
          </a:p>
          <a:p>
            <a:r>
              <a:rPr lang="en-US" dirty="0"/>
              <a:t>- any writing may have gone uncommitted (so, no write actually </a:t>
            </a:r>
            <a:r>
              <a:rPr lang="en-US"/>
              <a:t>happened).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way to open and close() a file is:</a:t>
            </a:r>
          </a:p>
          <a:p>
            <a:r>
              <a:rPr lang="en-CA" dirty="0"/>
              <a:t>with </a:t>
            </a:r>
            <a:r>
              <a:rPr lang="en-CA"/>
              <a:t>open("books.txt", "r") </a:t>
            </a:r>
            <a:r>
              <a:rPr lang="en-CA" dirty="0"/>
              <a:t>as file :</a:t>
            </a:r>
          </a:p>
          <a:p>
            <a:r>
              <a:rPr lang="en-CA" dirty="0"/>
              <a:t>     #instructions of file processing </a:t>
            </a:r>
            <a:r>
              <a:rPr lang="en-CA"/>
              <a:t>are indented; use the </a:t>
            </a:r>
            <a:r>
              <a:rPr lang="en-CA" b="1"/>
              <a:t>file</a:t>
            </a:r>
            <a:r>
              <a:rPr lang="en-CA"/>
              <a:t> variable</a:t>
            </a:r>
            <a:endParaRPr lang="en-CA" dirty="0"/>
          </a:p>
          <a:p>
            <a:r>
              <a:rPr lang="en-CA"/>
              <a:t>The file is closed automatically once </a:t>
            </a:r>
            <a:r>
              <a:rPr lang="en-CA" dirty="0"/>
              <a:t>the flow of execution leaves the </a:t>
            </a:r>
            <a:r>
              <a:rPr lang="en-CA" u="sng" dirty="0"/>
              <a:t>with</a:t>
            </a:r>
            <a:r>
              <a:rPr lang="en-CA" dirty="0"/>
              <a:t> block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88" y="4345757"/>
            <a:ext cx="4094903" cy="1335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57" y="4298623"/>
            <a:ext cx="3636863" cy="1523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578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Files: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way to read from a file is by </a:t>
            </a:r>
            <a:r>
              <a:rPr lang="en-CA"/>
              <a:t>using the </a:t>
            </a:r>
            <a:r>
              <a:rPr lang="en-CA" b="1"/>
              <a:t>read()</a:t>
            </a:r>
            <a:r>
              <a:rPr lang="en-CA"/>
              <a:t> method</a:t>
            </a:r>
            <a:endParaRPr lang="en-CA" dirty="0"/>
          </a:p>
          <a:p>
            <a:r>
              <a:rPr lang="en-CA" b="1"/>
              <a:t>read()</a:t>
            </a:r>
            <a:r>
              <a:rPr lang="en-CA"/>
              <a:t> </a:t>
            </a:r>
            <a:r>
              <a:rPr lang="en-CA" dirty="0"/>
              <a:t>returns a </a:t>
            </a:r>
            <a:r>
              <a:rPr lang="en-CA"/>
              <a:t>string version of the entire file contents, </a:t>
            </a:r>
            <a:r>
              <a:rPr lang="en-CA" dirty="0"/>
              <a:t>including </a:t>
            </a:r>
            <a:r>
              <a:rPr lang="en-CA"/>
              <a:t>the "\n" </a:t>
            </a:r>
            <a:r>
              <a:rPr lang="en-CA" dirty="0"/>
              <a:t>at the end of each line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Output: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224072"/>
            <a:ext cx="2712720" cy="2056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422858"/>
            <a:ext cx="4477611" cy="1344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5548421"/>
            <a:ext cx="8333674" cy="36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32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Files: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258978" cy="4007464"/>
          </a:xfrm>
        </p:spPr>
        <p:txBody>
          <a:bodyPr/>
          <a:lstStyle/>
          <a:p>
            <a:r>
              <a:rPr lang="en-CA" dirty="0"/>
              <a:t>Another way to read the content of a file is by </a:t>
            </a:r>
            <a:r>
              <a:rPr lang="en-CA"/>
              <a:t>using the </a:t>
            </a:r>
            <a:r>
              <a:rPr lang="en-CA" u="sng"/>
              <a:t>file</a:t>
            </a:r>
            <a:r>
              <a:rPr lang="en-CA"/>
              <a:t> variable’s </a:t>
            </a:r>
            <a:r>
              <a:rPr lang="en-CA" b="1"/>
              <a:t>readlines()</a:t>
            </a:r>
            <a:r>
              <a:rPr lang="en-CA"/>
              <a:t> method</a:t>
            </a:r>
            <a:endParaRPr lang="en-CA" dirty="0"/>
          </a:p>
          <a:p>
            <a:r>
              <a:rPr lang="en-CA" b="1"/>
              <a:t>readlines()</a:t>
            </a:r>
            <a:r>
              <a:rPr lang="en-CA"/>
              <a:t> returns </a:t>
            </a:r>
            <a:r>
              <a:rPr lang="en-CA" dirty="0"/>
              <a:t>a list of all the file lines including </a:t>
            </a:r>
            <a:r>
              <a:rPr lang="en-CA"/>
              <a:t>the "\n" </a:t>
            </a:r>
            <a:r>
              <a:rPr lang="en-CA" dirty="0"/>
              <a:t>at the end of each line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Output: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86" y="3162722"/>
            <a:ext cx="2712720" cy="2056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61" y="3597698"/>
            <a:ext cx="5054087" cy="124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5568084"/>
            <a:ext cx="9291484" cy="301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411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Files: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6452"/>
            <a:ext cx="10058400" cy="4480385"/>
          </a:xfrm>
        </p:spPr>
        <p:txBody>
          <a:bodyPr/>
          <a:lstStyle/>
          <a:p>
            <a:r>
              <a:rPr lang="en-CA" dirty="0"/>
              <a:t>If the file size is huge and there </a:t>
            </a:r>
            <a:r>
              <a:rPr lang="en-CA"/>
              <a:t>is not </a:t>
            </a:r>
            <a:r>
              <a:rPr lang="en-CA" dirty="0"/>
              <a:t>sufficient memory to read the </a:t>
            </a:r>
            <a:r>
              <a:rPr lang="en-CA"/>
              <a:t>whole file at once, </a:t>
            </a:r>
            <a:r>
              <a:rPr lang="en-CA" dirty="0"/>
              <a:t>a loop can be used to read the file </a:t>
            </a:r>
            <a:r>
              <a:rPr lang="en-CA" u="sng" dirty="0"/>
              <a:t>one line at a time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Output: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9" y="2951838"/>
            <a:ext cx="2712720" cy="2056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63" y="2951838"/>
            <a:ext cx="4837963" cy="1276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63" y="4380570"/>
            <a:ext cx="2599650" cy="1777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142271" y="4748981"/>
            <a:ext cx="24580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The </a:t>
            </a:r>
            <a:r>
              <a:rPr lang="en-CA" b="1"/>
              <a:t>strip()</a:t>
            </a:r>
            <a:r>
              <a:rPr lang="en-CA"/>
              <a:t> method can be </a:t>
            </a:r>
            <a:r>
              <a:rPr lang="en-CA" dirty="0"/>
              <a:t>used to eliminate </a:t>
            </a:r>
            <a:r>
              <a:rPr lang="en-CA"/>
              <a:t>the "\n" </a:t>
            </a:r>
            <a:r>
              <a:rPr lang="en-CA" dirty="0"/>
              <a:t>character at the end of each line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66735" y="4070555"/>
            <a:ext cx="659745" cy="66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read the file and dump it into a list (</a:t>
            </a:r>
            <a:r>
              <a:rPr lang="en-US"/>
              <a:t>one line in the file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one element in a list):</a:t>
            </a:r>
            <a:endParaRPr lang="en-US" dirty="0"/>
          </a:p>
          <a:p>
            <a:r>
              <a:rPr lang="en-CA" dirty="0"/>
              <a:t>f = open("books.txt", "r")</a:t>
            </a:r>
          </a:p>
          <a:p>
            <a:r>
              <a:rPr lang="en-CA" dirty="0" err="1"/>
              <a:t>file_as_list</a:t>
            </a:r>
            <a:r>
              <a:rPr lang="en-CA" dirty="0"/>
              <a:t> = </a:t>
            </a:r>
            <a:r>
              <a:rPr lang="en-CA" dirty="0" err="1"/>
              <a:t>f.readlines</a:t>
            </a:r>
            <a:r>
              <a:rPr lang="en-CA" dirty="0"/>
              <a:t>()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print("entire file is %s" % </a:t>
            </a:r>
            <a:r>
              <a:rPr lang="en-CA" dirty="0" err="1"/>
              <a:t>file_as_list</a:t>
            </a:r>
            <a:r>
              <a:rPr lang="en-CA" dirty="0"/>
              <a:t>)</a:t>
            </a:r>
          </a:p>
          <a:p>
            <a:r>
              <a:rPr lang="en-CA" u="sng" dirty="0"/>
              <a:t>Output:</a:t>
            </a:r>
          </a:p>
          <a:p>
            <a:r>
              <a:rPr lang="en-CA" dirty="0"/>
              <a:t>entire file is ['harry potter\n', 'star wars\n', 'lord of the rings\n', 'python for everybody\n', 'the four-hour workweek\n', 'getting real']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90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{964FABA0-8084-4DC5-B9A4-51AC47F46CCD}tf22712842_win32</Template>
  <TotalTime>6778</TotalTime>
  <Words>2158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Franklin Gothic Book</vt:lpstr>
      <vt:lpstr>JetBrains Mono</vt:lpstr>
      <vt:lpstr>1_RetrospectVTI</vt:lpstr>
      <vt:lpstr>1516</vt:lpstr>
      <vt:lpstr>Topics</vt:lpstr>
      <vt:lpstr>Files</vt:lpstr>
      <vt:lpstr>Files</vt:lpstr>
      <vt:lpstr>Files</vt:lpstr>
      <vt:lpstr>Files: Reading</vt:lpstr>
      <vt:lpstr>Files: Reading</vt:lpstr>
      <vt:lpstr>Files: Reading</vt:lpstr>
      <vt:lpstr>Files: Reading</vt:lpstr>
      <vt:lpstr>Files: Reading</vt:lpstr>
      <vt:lpstr>Files: Reading and Writing</vt:lpstr>
      <vt:lpstr>Files: Appending</vt:lpstr>
      <vt:lpstr>Files: Modes</vt:lpstr>
      <vt:lpstr>Variable Scope: Local Variable</vt:lpstr>
      <vt:lpstr>Variable Scope: Writing to Globals</vt:lpstr>
      <vt:lpstr>Variable Scope: Writing to Globals</vt:lpstr>
      <vt:lpstr>References</vt:lpstr>
      <vt:lpstr>References</vt:lpstr>
      <vt:lpstr>Arguments</vt:lpstr>
      <vt:lpstr>PyCharm Debugger</vt:lpstr>
      <vt:lpstr>Watch</vt:lpstr>
      <vt:lpstr>Stack Trace</vt:lpstr>
      <vt:lpstr>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COMP1516</dc:title>
  <dc:creator>jason harrison</dc:creator>
  <cp:lastModifiedBy>jason harrison</cp:lastModifiedBy>
  <cp:revision>121</cp:revision>
  <dcterms:created xsi:type="dcterms:W3CDTF">2020-08-25T23:05:09Z</dcterms:created>
  <dcterms:modified xsi:type="dcterms:W3CDTF">2022-09-01T19:00:37Z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