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42"/>
  </p:notesMasterIdLst>
  <p:sldIdLst>
    <p:sldId id="298" r:id="rId5"/>
    <p:sldId id="299" r:id="rId6"/>
    <p:sldId id="307" r:id="rId7"/>
    <p:sldId id="300" r:id="rId8"/>
    <p:sldId id="312" r:id="rId9"/>
    <p:sldId id="338" r:id="rId10"/>
    <p:sldId id="339" r:id="rId11"/>
    <p:sldId id="340" r:id="rId12"/>
    <p:sldId id="308" r:id="rId13"/>
    <p:sldId id="309" r:id="rId14"/>
    <p:sldId id="310" r:id="rId15"/>
    <p:sldId id="313" r:id="rId16"/>
    <p:sldId id="314" r:id="rId17"/>
    <p:sldId id="315" r:id="rId18"/>
    <p:sldId id="322" r:id="rId19"/>
    <p:sldId id="319" r:id="rId20"/>
    <p:sldId id="323" r:id="rId21"/>
    <p:sldId id="324" r:id="rId22"/>
    <p:sldId id="321" r:id="rId23"/>
    <p:sldId id="318" r:id="rId24"/>
    <p:sldId id="325" r:id="rId25"/>
    <p:sldId id="326" r:id="rId26"/>
    <p:sldId id="320" r:id="rId27"/>
    <p:sldId id="327" r:id="rId28"/>
    <p:sldId id="328" r:id="rId29"/>
    <p:sldId id="344" r:id="rId30"/>
    <p:sldId id="329" r:id="rId31"/>
    <p:sldId id="330" r:id="rId32"/>
    <p:sldId id="331" r:id="rId33"/>
    <p:sldId id="341" r:id="rId34"/>
    <p:sldId id="332" r:id="rId35"/>
    <p:sldId id="342" r:id="rId36"/>
    <p:sldId id="343" r:id="rId37"/>
    <p:sldId id="335" r:id="rId38"/>
    <p:sldId id="336" r:id="rId39"/>
    <p:sldId id="345" r:id="rId40"/>
    <p:sldId id="34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19" autoAdjust="0"/>
  </p:normalViewPr>
  <p:slideViewPr>
    <p:cSldViewPr snapToGrid="0">
      <p:cViewPr varScale="1">
        <p:scale>
          <a:sx n="123" d="100"/>
          <a:sy n="123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FB0-9CF3-4FDC-AF9E-53FD4CADFBA2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3B92-264E-4BFB-A0AE-4CC3DC003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BFCC-F4EB-4D84-AFDA-C0DF481D634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B1F-7EA8-4881-BEA1-B8FD30E8F75E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5C4-8FF7-44BF-A7FB-321A74BD5EEC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B21B-17A5-4E2C-8DBB-4A11734A7AD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73FD-AF56-4675-825F-73A354DB181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E56E-564E-4E09-ADBD-EC3CA5E29AAE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CF9-2AF5-4C2F-9995-C4967B4DA05B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AB38808-FE1A-445B-8456-1A791B636ED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2099C-DFE1-4C09-A4D1-B83D104DFAEC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8AFDC69-CDC6-4210-B69C-CA64C4C0F4D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9705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9: Regular Expressions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5705-C34B-400E-A1A1-D72A33AE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1664"/>
          </a:xfrm>
        </p:spPr>
        <p:txBody>
          <a:bodyPr>
            <a:normAutofit fontScale="90000"/>
          </a:bodyPr>
          <a:lstStyle/>
          <a:p>
            <a:r>
              <a:rPr lang="en-US" dirty="0"/>
              <a:t>re Special Sequences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5305D-A952-403B-8BC9-335EA4A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3BE6-F941-4AE7-81FF-63DBDF2F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6D09D-6999-4CCC-B5D0-67786BEC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38" y="973829"/>
            <a:ext cx="6471403" cy="54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3608-193B-4D77-AD34-807DE1F2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Sets and </a:t>
            </a:r>
            <a:br>
              <a:rPr lang="en-US" dirty="0"/>
            </a:br>
            <a:r>
              <a:rPr lang="en-US" dirty="0"/>
              <a:t>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840A-AA19-4EEE-B1E8-06808C1C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[square brackets] indicate</a:t>
            </a:r>
            <a:br>
              <a:rPr lang="en-CA" dirty="0"/>
            </a:br>
            <a:r>
              <a:rPr lang="en-CA" dirty="0"/>
              <a:t>lists, ranges</a:t>
            </a:r>
            <a:r>
              <a:rPr lang="en-CA"/>
              <a:t>, and/or </a:t>
            </a:r>
            <a:r>
              <a:rPr lang="en-CA" dirty="0"/>
              <a:t>lists of </a:t>
            </a:r>
            <a:br>
              <a:rPr lang="en-CA" dirty="0"/>
            </a:br>
            <a:r>
              <a:rPr lang="en-CA" dirty="0"/>
              <a:t>ranges</a:t>
            </a:r>
          </a:p>
          <a:p>
            <a:r>
              <a:rPr lang="en-CA" dirty="0"/>
              <a:t>- means “range between” </a:t>
            </a:r>
            <a:br>
              <a:rPr lang="en-CA" dirty="0"/>
            </a:br>
            <a:r>
              <a:rPr lang="en-CA" dirty="0"/>
              <a:t>unless – is the first or last</a:t>
            </a:r>
            <a:br>
              <a:rPr lang="en-CA" dirty="0"/>
            </a:br>
            <a:r>
              <a:rPr lang="en-CA" dirty="0"/>
              <a:t>character in the []</a:t>
            </a:r>
          </a:p>
          <a:p>
            <a:r>
              <a:rPr lang="en-CA" dirty="0"/>
              <a:t>[] indicates one character</a:t>
            </a:r>
          </a:p>
          <a:p>
            <a:r>
              <a:rPr lang="en-CA" dirty="0"/>
              <a:t>^ means “not” if ^ is the first</a:t>
            </a:r>
            <a:br>
              <a:rPr lang="en-US" dirty="0"/>
            </a:br>
            <a:r>
              <a:rPr lang="en-US" dirty="0"/>
              <a:t>character in the []</a:t>
            </a:r>
          </a:p>
          <a:p>
            <a:r>
              <a:rPr lang="en-US" dirty="0"/>
              <a:t>Most characters are literal in [] </a:t>
            </a:r>
            <a:br>
              <a:rPr lang="en-US" dirty="0"/>
            </a:br>
            <a:r>
              <a:rPr lang="en-US" dirty="0"/>
              <a:t>(such as *, +, </a:t>
            </a:r>
            <a:r>
              <a:rPr lang="en-US" dirty="0" err="1"/>
              <a:t>etc</a:t>
            </a:r>
            <a:r>
              <a:rPr lang="en-US" dirty="0"/>
              <a:t>) except for [] </a:t>
            </a:r>
            <a:br>
              <a:rPr lang="en-CA" dirty="0"/>
            </a:br>
            <a:r>
              <a:rPr lang="en-CA" dirty="0"/>
              <a:t>and – and ^ and \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0F2B7-D703-4A4E-993C-E47369D7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E4EDF-A9C8-4531-AB34-0D824344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6FD7E-1350-4451-BCF4-65F0C425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1" y="157573"/>
            <a:ext cx="7567612" cy="62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8" y="1886231"/>
            <a:ext cx="2678852" cy="3748194"/>
          </a:xfrm>
        </p:spPr>
        <p:txBody>
          <a:bodyPr>
            <a:normAutofit fontScale="55000" lnSpcReduction="20000"/>
          </a:bodyPr>
          <a:lstStyle/>
          <a:p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len</a:t>
            </a:r>
            <a:r>
              <a:rPr lang="en-CA" dirty="0"/>
              <a:t>(strings):</a:t>
            </a:r>
          </a:p>
          <a:p>
            <a:r>
              <a:rPr lang="en-CA" dirty="0"/>
              <a:t>    string = strings[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  if </a:t>
            </a:r>
            <a:r>
              <a:rPr lang="en-CA" dirty="0" err="1"/>
              <a:t>re.</a:t>
            </a:r>
            <a:r>
              <a:rPr lang="en-CA" err="1"/>
              <a:t>search</a:t>
            </a:r>
            <a:r>
              <a:rPr lang="en-CA"/>
              <a:t>(r"</a:t>
            </a:r>
            <a:r>
              <a:rPr lang="en-CA" dirty="0"/>
              <a:t>a", string):</a:t>
            </a:r>
          </a:p>
          <a:p>
            <a:r>
              <a:rPr lang="en-CA" dirty="0"/>
              <a:t>        print("%s contains a" % string)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print("%s does not contain a" % string)</a:t>
            </a:r>
          </a:p>
          <a:p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 +=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635469" y="1661429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aeiou</a:t>
            </a:r>
            <a:r>
              <a:rPr lang="en-US" sz="1200" dirty="0"/>
              <a:t> contains a</a:t>
            </a:r>
          </a:p>
          <a:p>
            <a:r>
              <a:rPr lang="en-US" sz="1200" b="1" dirty="0"/>
              <a:t>AEIOU does not contain a</a:t>
            </a:r>
          </a:p>
          <a:p>
            <a:r>
              <a:rPr lang="en-US" sz="1200" dirty="0"/>
              <a:t>a1b2c3d4 contains a</a:t>
            </a:r>
          </a:p>
          <a:p>
            <a:r>
              <a:rPr lang="en-US" sz="1200" dirty="0"/>
              <a:t>a12b34c56 contains a</a:t>
            </a:r>
          </a:p>
          <a:p>
            <a:r>
              <a:rPr lang="en-US" sz="1200" dirty="0"/>
              <a:t>jason_harrison@bcit.ca contains a</a:t>
            </a:r>
          </a:p>
          <a:p>
            <a:r>
              <a:rPr lang="en-US" sz="1200" dirty="0" err="1"/>
              <a:t>bcit</a:t>
            </a:r>
            <a:r>
              <a:rPr lang="en-US" sz="1200" dirty="0"/>
              <a:t> does not contain a</a:t>
            </a:r>
          </a:p>
          <a:p>
            <a:r>
              <a:rPr lang="en-US" sz="1200" dirty="0"/>
              <a:t>2012-02-29 does not contain a</a:t>
            </a:r>
          </a:p>
          <a:p>
            <a:r>
              <a:rPr lang="en-US" sz="1200" dirty="0"/>
              <a:t>BCIT SFU UBC MIT does not contain a</a:t>
            </a:r>
          </a:p>
          <a:p>
            <a:r>
              <a:rPr lang="en-US" sz="1200" dirty="0"/>
              <a:t>a@b.com contains a</a:t>
            </a:r>
          </a:p>
          <a:p>
            <a:r>
              <a:rPr lang="en-US" sz="1200" dirty="0"/>
              <a:t>$123.45 does not contain a</a:t>
            </a:r>
          </a:p>
          <a:p>
            <a:r>
              <a:rPr lang="en-US" sz="1200" dirty="0"/>
              <a:t>$67.78.33 does not contain a</a:t>
            </a:r>
          </a:p>
          <a:p>
            <a:r>
              <a:rPr lang="en-US" sz="1200" dirty="0"/>
              <a:t>1999-12-25 does not contain a</a:t>
            </a:r>
          </a:p>
          <a:p>
            <a:r>
              <a:rPr lang="en-US" sz="1200" dirty="0"/>
              <a:t>$111.222 does not contain a</a:t>
            </a:r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</a:t>
            </a:r>
          </a:p>
          <a:p>
            <a:r>
              <a:rPr lang="en-US" sz="1200" dirty="0"/>
              <a:t>5'11" does not contain a</a:t>
            </a:r>
          </a:p>
          <a:p>
            <a:r>
              <a:rPr lang="en-US" sz="1200" dirty="0"/>
              <a:t>2020-01-31 does not contain a</a:t>
            </a:r>
          </a:p>
          <a:p>
            <a:r>
              <a:rPr lang="en-US" sz="1200" dirty="0"/>
              <a:t>6'12" does not contain a</a:t>
            </a:r>
          </a:p>
          <a:p>
            <a:r>
              <a:rPr lang="en-US" sz="1200" dirty="0"/>
              <a:t>-5'9" does not contain a</a:t>
            </a:r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! contains a</a:t>
            </a:r>
          </a:p>
          <a:p>
            <a:r>
              <a:rPr lang="en-US" sz="1200" dirty="0"/>
              <a:t>jason,harrison,bcit,45 contains a</a:t>
            </a:r>
          </a:p>
          <a:p>
            <a:r>
              <a:rPr lang="en-US" sz="1200" dirty="0"/>
              <a:t>tiger,woods,golfer,100 does not contain a</a:t>
            </a:r>
          </a:p>
          <a:p>
            <a:r>
              <a:rPr lang="en-US" sz="1200" dirty="0"/>
              <a:t>shaquille,o'neal,basketball,101 contains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30881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Examples: Case Insensitivity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8" y="1886231"/>
            <a:ext cx="2678852" cy="3748194"/>
          </a:xfrm>
        </p:spPr>
        <p:txBody>
          <a:bodyPr>
            <a:normAutofit fontScale="55000" lnSpcReduction="20000"/>
          </a:bodyPr>
          <a:lstStyle/>
          <a:p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r>
              <a:rPr lang="en-CA" dirty="0"/>
              <a:t>while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len</a:t>
            </a:r>
            <a:r>
              <a:rPr lang="en-CA" dirty="0"/>
              <a:t>(strings):</a:t>
            </a:r>
          </a:p>
          <a:p>
            <a:r>
              <a:rPr lang="en-CA" dirty="0"/>
              <a:t>    string = strings[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  if </a:t>
            </a:r>
            <a:r>
              <a:rPr lang="en-CA" dirty="0" err="1"/>
              <a:t>re.</a:t>
            </a:r>
            <a:r>
              <a:rPr lang="en-CA" err="1"/>
              <a:t>search</a:t>
            </a:r>
            <a:r>
              <a:rPr lang="en-CA"/>
              <a:t>(r"</a:t>
            </a:r>
            <a:r>
              <a:rPr lang="en-CA" dirty="0"/>
              <a:t>a", string, </a:t>
            </a:r>
            <a:r>
              <a:rPr lang="en-CA" dirty="0" err="1"/>
              <a:t>re</a:t>
            </a:r>
            <a:r>
              <a:rPr lang="en-CA" b="1" dirty="0" err="1"/>
              <a:t>.IGNORECASE</a:t>
            </a:r>
            <a:r>
              <a:rPr lang="en-CA" dirty="0"/>
              <a:t>):</a:t>
            </a:r>
          </a:p>
          <a:p>
            <a:r>
              <a:rPr lang="en-CA" dirty="0"/>
              <a:t>        print("%s contains a" % string)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print("%s does not contain a" % string)</a:t>
            </a:r>
          </a:p>
          <a:p>
            <a:r>
              <a:rPr lang="en-CA" dirty="0"/>
              <a:t>    </a:t>
            </a:r>
            <a:r>
              <a:rPr lang="en-CA" dirty="0" err="1"/>
              <a:t>i</a:t>
            </a:r>
            <a:r>
              <a:rPr lang="en-CA" dirty="0"/>
              <a:t> +=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635469" y="1653680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aeiou</a:t>
            </a:r>
            <a:r>
              <a:rPr lang="en-US" sz="1200" dirty="0"/>
              <a:t> contains a</a:t>
            </a:r>
          </a:p>
          <a:p>
            <a:r>
              <a:rPr lang="en-US" sz="1200" b="1" dirty="0"/>
              <a:t>AEIOU contains a</a:t>
            </a:r>
          </a:p>
          <a:p>
            <a:r>
              <a:rPr lang="en-US" sz="1200" dirty="0"/>
              <a:t>a1b2c3d4 contains a</a:t>
            </a:r>
          </a:p>
          <a:p>
            <a:r>
              <a:rPr lang="en-US" sz="1200" dirty="0"/>
              <a:t>a12b34c56 contains a</a:t>
            </a:r>
          </a:p>
          <a:p>
            <a:r>
              <a:rPr lang="en-US" sz="1200" dirty="0"/>
              <a:t>jason_harrison@bcit.ca contains a</a:t>
            </a:r>
          </a:p>
          <a:p>
            <a:r>
              <a:rPr lang="en-US" sz="1200" dirty="0" err="1"/>
              <a:t>bcit</a:t>
            </a:r>
            <a:r>
              <a:rPr lang="en-US" sz="1200" dirty="0"/>
              <a:t> does not contain a</a:t>
            </a:r>
          </a:p>
          <a:p>
            <a:r>
              <a:rPr lang="en-US" sz="1200" dirty="0"/>
              <a:t>2012-02-29 does not contain a</a:t>
            </a:r>
          </a:p>
          <a:p>
            <a:r>
              <a:rPr lang="en-US" sz="1200" dirty="0"/>
              <a:t>BCIT SFU UBC MIT does not contain a</a:t>
            </a:r>
          </a:p>
          <a:p>
            <a:r>
              <a:rPr lang="en-US" sz="1200" dirty="0"/>
              <a:t>a@b.com contains a</a:t>
            </a:r>
          </a:p>
          <a:p>
            <a:r>
              <a:rPr lang="en-US" sz="1200" dirty="0"/>
              <a:t>$123.45 does not contain a</a:t>
            </a:r>
          </a:p>
          <a:p>
            <a:r>
              <a:rPr lang="en-US" sz="1200" dirty="0"/>
              <a:t>$67.78.33 does not contain a</a:t>
            </a:r>
          </a:p>
          <a:p>
            <a:r>
              <a:rPr lang="en-US" sz="1200" dirty="0"/>
              <a:t>1999-12-25 does not contain a</a:t>
            </a:r>
          </a:p>
          <a:p>
            <a:r>
              <a:rPr lang="en-US" sz="1200" dirty="0"/>
              <a:t>$111.222 does not contain a</a:t>
            </a:r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</a:t>
            </a:r>
          </a:p>
          <a:p>
            <a:r>
              <a:rPr lang="en-US" sz="1200" dirty="0"/>
              <a:t>5'11" does not contain a</a:t>
            </a:r>
          </a:p>
          <a:p>
            <a:r>
              <a:rPr lang="en-US" sz="1200" dirty="0"/>
              <a:t>2020-01-31 does not contain a</a:t>
            </a:r>
          </a:p>
          <a:p>
            <a:r>
              <a:rPr lang="en-US" sz="1200" dirty="0"/>
              <a:t>6'12" does not contain a</a:t>
            </a:r>
          </a:p>
          <a:p>
            <a:r>
              <a:rPr lang="en-US" sz="1200" dirty="0"/>
              <a:t>-5'9" does not contain a</a:t>
            </a:r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 contains a</a:t>
            </a:r>
          </a:p>
          <a:p>
            <a:r>
              <a:rPr lang="en-US" sz="1200" dirty="0" err="1"/>
              <a:t>aaaeeeeeeeiiiiiii</a:t>
            </a:r>
            <a:r>
              <a:rPr lang="en-US" sz="1200" dirty="0"/>
              <a:t>! contains a</a:t>
            </a:r>
          </a:p>
          <a:p>
            <a:r>
              <a:rPr lang="en-US" sz="1200" dirty="0"/>
              <a:t>jason,harrison,bcit,45 contains a</a:t>
            </a:r>
          </a:p>
          <a:p>
            <a:r>
              <a:rPr lang="en-US" sz="1200" dirty="0"/>
              <a:t>tiger,woods,golfer,100 does not contain a</a:t>
            </a:r>
          </a:p>
          <a:p>
            <a:r>
              <a:rPr lang="en-US" sz="1200" dirty="0"/>
              <a:t>shaquille,o'neal,basketball,101 contains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271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51DB-9FBD-44AC-AB72-F7237B95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72890"/>
            <a:ext cx="10058400" cy="1450757"/>
          </a:xfrm>
        </p:spPr>
        <p:txBody>
          <a:bodyPr/>
          <a:lstStyle/>
          <a:p>
            <a:r>
              <a:rPr lang="en-US" dirty="0"/>
              <a:t>re Examples: or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860-DC1C-40D7-8814-927DF83C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8273"/>
            <a:ext cx="4639736" cy="4488565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import re</a:t>
            </a:r>
          </a:p>
          <a:p>
            <a:r>
              <a:rPr lang="en-CA" dirty="0"/>
              <a:t>strings = ("</a:t>
            </a:r>
            <a:r>
              <a:rPr lang="en-CA" dirty="0" err="1"/>
              <a:t>abcdefg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"</a:t>
            </a:r>
            <a:r>
              <a:rPr lang="en-CA" dirty="0" err="1"/>
              <a:t>aeiou</a:t>
            </a:r>
            <a:r>
              <a:rPr lang="en-CA" dirty="0"/>
              <a:t>",</a:t>
            </a:r>
            <a:br>
              <a:rPr lang="en-CA" dirty="0"/>
            </a:br>
            <a:r>
              <a:rPr lang="en-CA" dirty="0"/>
              <a:t>           “AEIOU”,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"a1b2c3d4",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"a12b34c56",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"jason_harrison@bcit.ca",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bcit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"2012-02-29",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"BCIT SFU UBC MIT",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"a@b.com",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"$123.45",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"$67.78.33",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"1999-12-25",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"$111.222",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x@d</a:t>
            </a:r>
            <a:r>
              <a:rPr lang="en-CA" dirty="0"/>
              <a:t>..com",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"5'11\"",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"2020-01-31",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"6'12\"",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"-5'9\"",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grrrrrrrrrrrrrrrr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</a:t>
            </a:r>
            <a:r>
              <a:rPr lang="en-CA" dirty="0" err="1"/>
              <a:t>aaaeeeeeeeiiiiiii</a:t>
            </a:r>
            <a:r>
              <a:rPr lang="en-CA" dirty="0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 "</a:t>
            </a:r>
            <a:r>
              <a:rPr lang="en-CA" dirty="0" err="1"/>
              <a:t>aaaeeeeeeeiiiiiii</a:t>
            </a:r>
            <a:r>
              <a:rPr lang="en-CA" dirty="0"/>
              <a:t>!",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"jason,harrison,bcit,45",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"tiger,woods,golfer,100",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"shaquille,o'neal,basketball,101"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    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52A3B0-FEAA-4CB0-AA89-549BF68D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7147" y="1886231"/>
            <a:ext cx="2813719" cy="374819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(strings):</a:t>
            </a:r>
          </a:p>
          <a:p>
            <a:r>
              <a:rPr lang="en-US" dirty="0"/>
              <a:t>    string = strings[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if </a:t>
            </a:r>
            <a:r>
              <a:rPr lang="en-US" dirty="0" err="1"/>
              <a:t>re.</a:t>
            </a:r>
            <a:r>
              <a:rPr lang="en-US" err="1"/>
              <a:t>search</a:t>
            </a:r>
            <a:r>
              <a:rPr lang="en-US"/>
              <a:t>(r"</a:t>
            </a:r>
            <a:r>
              <a:rPr lang="en-US" dirty="0" err="1"/>
              <a:t>ab|bc</a:t>
            </a:r>
            <a:r>
              <a:rPr lang="en-US" dirty="0"/>
              <a:t>", string, </a:t>
            </a:r>
            <a:r>
              <a:rPr lang="en-US" dirty="0" err="1"/>
              <a:t>re.IGNORECASE</a:t>
            </a:r>
            <a:r>
              <a:rPr lang="en-US" dirty="0"/>
              <a:t>):</a:t>
            </a:r>
          </a:p>
          <a:p>
            <a:r>
              <a:rPr lang="en-US" dirty="0"/>
              <a:t>        print("%s contains ab or </a:t>
            </a:r>
            <a:r>
              <a:rPr lang="en-US" dirty="0" err="1"/>
              <a:t>bc</a:t>
            </a:r>
            <a:r>
              <a:rPr lang="en-US" dirty="0"/>
              <a:t>" % string)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print("%s does not contain ab or </a:t>
            </a:r>
            <a:r>
              <a:rPr lang="en-US" dirty="0" err="1"/>
              <a:t>bc</a:t>
            </a:r>
            <a:r>
              <a:rPr lang="en-US" dirty="0"/>
              <a:t>" % string)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377D-6FD4-49E9-8A4B-374FF4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F057-7A8E-4BB5-9C5F-C8B93FB9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B5E2C-69B1-45C5-8893-A7CF98D96719}"/>
              </a:ext>
            </a:extLst>
          </p:cNvPr>
          <p:cNvSpPr txBox="1"/>
          <p:nvPr/>
        </p:nvSpPr>
        <p:spPr>
          <a:xfrm>
            <a:off x="6574509" y="1653679"/>
            <a:ext cx="45202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abcdefg</a:t>
            </a:r>
            <a:r>
              <a:rPr lang="en-US" sz="1200" dirty="0"/>
              <a:t>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aeiou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AEIOU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a1b2c3d4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a12b34c56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jason_harrison@bcit.ca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bcit</a:t>
            </a:r>
            <a:r>
              <a:rPr lang="en-US" sz="1200" dirty="0"/>
              <a:t>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2012-02-29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BCIT SFU UBC MIT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a@b.com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$123.45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$67.78.33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1999-12-25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$111.222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x@d</a:t>
            </a:r>
            <a:r>
              <a:rPr lang="en-US" sz="1200" dirty="0"/>
              <a:t>..com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5'11"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2020-01-31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6'12"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-5'9"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grrrrrrrrrrrrrrrr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aaaeeeeeeeiiiiiii</a:t>
            </a:r>
            <a:r>
              <a:rPr lang="en-US" sz="1200" dirty="0"/>
              <a:t>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 err="1"/>
              <a:t>aaaeeeeeeeiiiiiii</a:t>
            </a:r>
            <a:r>
              <a:rPr lang="en-US" sz="1200" dirty="0"/>
              <a:t>!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jason,harrison,bcit,45 contains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tiger,woods,golfer,100 does not contain ab or </a:t>
            </a:r>
            <a:r>
              <a:rPr lang="en-US" sz="1200" dirty="0" err="1"/>
              <a:t>bc</a:t>
            </a:r>
            <a:endParaRPr lang="en-US" sz="1200" dirty="0"/>
          </a:p>
          <a:p>
            <a:r>
              <a:rPr lang="en-US" sz="1200" dirty="0"/>
              <a:t>shaquille,o'neal,basketball,101 does not contain ab or </a:t>
            </a:r>
            <a:r>
              <a:rPr lang="en-US" sz="1200" dirty="0" err="1"/>
              <a:t>bc</a:t>
            </a:r>
            <a:r>
              <a:rPr lang="en-US" sz="1200" dirty="0"/>
              <a:t> 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443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21847"/>
              </p:ext>
            </p:extLst>
          </p:nvPr>
        </p:nvGraphicFramePr>
        <p:xfrm>
          <a:off x="1096963" y="2108200"/>
          <a:ext cx="10058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US" dirty="0" err="1"/>
                        <a:t>ba</a:t>
                      </a:r>
                      <a:endParaRPr lang="en-US" dirty="0"/>
                    </a:p>
                    <a:p>
                      <a:r>
                        <a:rPr lang="en-CA" dirty="0" err="1"/>
                        <a:t>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(wrong letter case)</a:t>
                      </a:r>
                    </a:p>
                    <a:p>
                      <a:r>
                        <a:rPr lang="en-US" dirty="0" err="1"/>
                        <a:t>bc</a:t>
                      </a:r>
                      <a:r>
                        <a:rPr lang="en-US" dirty="0"/>
                        <a:t> (no a)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ab: a immediately followed by 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CA" dirty="0" err="1"/>
                        <a:t>kjwerakjlkbklj</a:t>
                      </a:r>
                      <a:r>
                        <a:rPr lang="en-CA" b="1" dirty="0" err="1"/>
                        <a:t>ab</a:t>
                      </a:r>
                      <a:r>
                        <a:rPr lang="en-CA" dirty="0" err="1"/>
                        <a:t>lkj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</a:t>
                      </a:r>
                      <a:r>
                        <a:rPr lang="en-US" dirty="0"/>
                        <a:t> (wrong order)</a:t>
                      </a:r>
                    </a:p>
                    <a:p>
                      <a:r>
                        <a:rPr lang="en-US" dirty="0" err="1"/>
                        <a:t>axb</a:t>
                      </a:r>
                      <a:r>
                        <a:rPr lang="en-US" dirty="0"/>
                        <a:t> (nothing permitted between a and 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a|b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a or b or both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 err="1"/>
                        <a:t>Ksd;fjlkiajsfd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ckl;jker</a:t>
                      </a:r>
                      <a:r>
                        <a:rPr lang="en-US" dirty="0"/>
                        <a:t> (no a, no b)</a:t>
                      </a:r>
                    </a:p>
                    <a:p>
                      <a:r>
                        <a:rPr lang="en-CA" dirty="0"/>
                        <a:t>| (the pipe means “or”)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literal pipe character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kljkwer|ljwer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 (only a pipe matches)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318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43787"/>
              </p:ext>
            </p:extLst>
          </p:nvPr>
        </p:nvGraphicFramePr>
        <p:xfrm>
          <a:off x="935182" y="1851819"/>
          <a:ext cx="10058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CA" dirty="0" err="1"/>
                        <a:t>aaaa</a:t>
                      </a:r>
                      <a:endParaRPr lang="en-CA" dirty="0"/>
                    </a:p>
                    <a:p>
                      <a:r>
                        <a:rPr lang="en-CA" dirty="0"/>
                        <a:t>Kl;jlk234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string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1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ab?c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or </a:t>
                      </a:r>
                      <a:r>
                        <a:rPr lang="en-US" dirty="0" err="1"/>
                        <a:t>abc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axc</a:t>
                      </a:r>
                      <a:r>
                        <a:rPr lang="en-US" b="1" dirty="0" err="1"/>
                        <a:t>abc</a:t>
                      </a:r>
                      <a:r>
                        <a:rPr lang="en-US" dirty="0" err="1"/>
                        <a:t>adc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</a:t>
                      </a:r>
                      <a:endParaRPr lang="en-US" dirty="0"/>
                    </a:p>
                    <a:p>
                      <a:r>
                        <a:rPr lang="en-US" dirty="0" err="1"/>
                        <a:t>abxbc</a:t>
                      </a:r>
                      <a:endParaRPr lang="en-US" dirty="0"/>
                    </a:p>
                    <a:p>
                      <a:r>
                        <a:rPr lang="en-US" dirty="0"/>
                        <a:t>(only zero or one b is permitted between a c)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groups of 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594876</a:t>
                      </a:r>
                    </a:p>
                    <a:p>
                      <a:r>
                        <a:rPr lang="en-US" dirty="0" err="1"/>
                        <a:t>ba</a:t>
                      </a:r>
                      <a:endParaRPr lang="en-US" dirty="0"/>
                    </a:p>
                    <a:p>
                      <a:r>
                        <a:rPr lang="en-CA" dirty="0"/>
                        <a:t>ab</a:t>
                      </a:r>
                    </a:p>
                    <a:p>
                      <a:r>
                        <a:rPr lang="en-CA" dirty="0" err="1"/>
                        <a:t>abab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352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7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07361"/>
              </p:ext>
            </p:extLst>
          </p:nvPr>
        </p:nvGraphicFramePr>
        <p:xfrm>
          <a:off x="1058262" y="1851819"/>
          <a:ext cx="1013643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27430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;</a:t>
                      </a:r>
                      <a:r>
                        <a:rPr lang="en-CA" dirty="0" err="1"/>
                        <a:t>lkjwer</a:t>
                      </a:r>
                      <a:endParaRPr lang="en-C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;</a:t>
                      </a:r>
                      <a:r>
                        <a:rPr lang="en-CA" dirty="0" err="1"/>
                        <a:t>lkaaaajwaer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4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groups of 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 dirty="0"/>
                        <a:t>A</a:t>
                      </a:r>
                    </a:p>
                    <a:p>
                      <a:r>
                        <a:rPr lang="en-CA" dirty="0"/>
                        <a:t>ab</a:t>
                      </a:r>
                    </a:p>
                    <a:p>
                      <a:r>
                        <a:rPr lang="en-CA" dirty="0"/>
                        <a:t>;</a:t>
                      </a:r>
                      <a:r>
                        <a:rPr lang="en-CA" dirty="0" err="1"/>
                        <a:t>lkjwer</a:t>
                      </a:r>
                      <a:endParaRPr lang="en-C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;</a:t>
                      </a:r>
                      <a:r>
                        <a:rPr lang="en-CA" dirty="0" err="1"/>
                        <a:t>lkababababjwaer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Any string will match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0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a(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)*d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 with zero or more 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 groups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  <a:p>
                      <a:r>
                        <a:rPr lang="en-US" dirty="0" err="1"/>
                        <a:t>abcd</a:t>
                      </a:r>
                      <a:endParaRPr lang="en-US" dirty="0"/>
                    </a:p>
                    <a:p>
                      <a:r>
                        <a:rPr lang="en-US" dirty="0" err="1"/>
                        <a:t>lkjhlkjh</a:t>
                      </a:r>
                      <a:r>
                        <a:rPr lang="en-US" b="1" dirty="0" err="1"/>
                        <a:t>abcbcbcd</a:t>
                      </a:r>
                      <a:r>
                        <a:rPr lang="en-US" dirty="0" err="1"/>
                        <a:t>lk;j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Acbd</a:t>
                      </a:r>
                      <a:r>
                        <a:rPr lang="en-US" dirty="0"/>
                        <a:t> (wrong order)</a:t>
                      </a:r>
                    </a:p>
                    <a:p>
                      <a:r>
                        <a:rPr lang="en-US" dirty="0" err="1"/>
                        <a:t>abcxd</a:t>
                      </a:r>
                      <a:r>
                        <a:rPr lang="en-US" dirty="0"/>
                        <a:t> (x not allowed)</a:t>
                      </a:r>
                    </a:p>
                    <a:p>
                      <a:r>
                        <a:rPr lang="en-US" dirty="0"/>
                        <a:t>ab5cd (5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663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092953"/>
              </p:ext>
            </p:extLst>
          </p:nvPr>
        </p:nvGraphicFramePr>
        <p:xfrm>
          <a:off x="1096963" y="21082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62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9338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ab*c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ac, with zero or more b’s in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abbbbb</a:t>
                      </a:r>
                      <a:r>
                        <a:rPr lang="en-CA" dirty="0"/>
                        <a:t>c</a:t>
                      </a:r>
                    </a:p>
                    <a:p>
                      <a:r>
                        <a:rPr lang="en-CA" dirty="0" err="1"/>
                        <a:t>poiyacoiu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abxbc</a:t>
                      </a:r>
                      <a:r>
                        <a:rPr lang="en-US" dirty="0"/>
                        <a:t> (x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baaaaadkjlkakljaa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bcit</a:t>
                      </a:r>
                      <a:r>
                        <a:rPr lang="en-US" dirty="0"/>
                        <a:t> (no a)</a:t>
                      </a:r>
                    </a:p>
                    <a:p>
                      <a:r>
                        <a:rPr lang="en-US" dirty="0"/>
                        <a:t>VANCOUVER (wrong case)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ab+c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ac, with one or more b’s in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poiuabbbbbcpoipu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aec</a:t>
                      </a:r>
                      <a:r>
                        <a:rPr lang="en-US" dirty="0"/>
                        <a:t> (e not allowed)</a:t>
                      </a:r>
                    </a:p>
                    <a:p>
                      <a:r>
                        <a:rPr lang="en-US" dirty="0"/>
                        <a:t>ac (missing b)</a:t>
                      </a:r>
                    </a:p>
                    <a:p>
                      <a:r>
                        <a:rPr lang="en-US" dirty="0" err="1"/>
                        <a:t>abebc</a:t>
                      </a:r>
                      <a:r>
                        <a:rPr lang="en-US" dirty="0"/>
                        <a:t> (e not allowed)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31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3677"/>
              </p:ext>
            </p:extLst>
          </p:nvPr>
        </p:nvGraphicFramePr>
        <p:xfrm>
          <a:off x="1096963" y="2108200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62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9338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two a’s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aaaaaaa</a:t>
                      </a:r>
                      <a:endParaRPr lang="en-US" dirty="0"/>
                    </a:p>
                    <a:p>
                      <a:r>
                        <a:rPr lang="en-US" dirty="0" err="1"/>
                        <a:t>bkl;jpoiaapoi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ababab</a:t>
                      </a:r>
                      <a:r>
                        <a:rPr lang="en-US" dirty="0"/>
                        <a:t> (a’s must be consecutive)</a:t>
                      </a:r>
                    </a:p>
                    <a:p>
                      <a:r>
                        <a:rPr lang="en-US" dirty="0" err="1"/>
                        <a:t>ayuyauyauyuya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ab{2}c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puoiuoiabbcpoiu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  <a:p>
                      <a:r>
                        <a:rPr lang="en-US" dirty="0" err="1"/>
                        <a:t>abbbc</a:t>
                      </a:r>
                      <a:endParaRPr lang="en-US" dirty="0"/>
                    </a:p>
                    <a:p>
                      <a:r>
                        <a:rPr lang="en-US" dirty="0"/>
                        <a:t>(must be exactly bb)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435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ED3-057E-4925-AD01-64C4F62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5815-A492-4E60-8489-F8E13139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re object and its methods</a:t>
            </a:r>
          </a:p>
          <a:p>
            <a:r>
              <a:rPr lang="en-US" dirty="0"/>
              <a:t>re metacharacters</a:t>
            </a:r>
          </a:p>
          <a:p>
            <a:r>
              <a:rPr lang="en-US" dirty="0"/>
              <a:t>re special sequences</a:t>
            </a:r>
          </a:p>
          <a:p>
            <a:r>
              <a:rPr lang="en-US" dirty="0"/>
              <a:t>re sets and lists</a:t>
            </a:r>
          </a:p>
          <a:p>
            <a:r>
              <a:rPr lang="en-US" dirty="0"/>
              <a:t>re examples</a:t>
            </a:r>
          </a:p>
          <a:p>
            <a:r>
              <a:rPr lang="en-US" dirty="0"/>
              <a:t>split()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D30E-B1C5-4941-8D7A-8E7DEF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7278-0865-4C3D-BC15-BAC44E7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310375"/>
              </p:ext>
            </p:extLst>
          </p:nvPr>
        </p:nvGraphicFramePr>
        <p:xfrm>
          <a:off x="1097279" y="1737360"/>
          <a:ext cx="1018692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1246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poiuabbbbpoiu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ababab</a:t>
                      </a:r>
                      <a:r>
                        <a:rPr lang="en-US" dirty="0"/>
                        <a:t> (need two consecutive b’s)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(ab){2}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abab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Oiuyababababoiuyoiy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aboiuab</a:t>
                      </a:r>
                      <a:r>
                        <a:rPr lang="en-US" dirty="0"/>
                        <a:t> (ab groups are not consecutive)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a{,5}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0 and 5 a’s (inclusive)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kjh</a:t>
                      </a:r>
                      <a:endParaRPr lang="en-US" dirty="0"/>
                    </a:p>
                    <a:p>
                      <a:r>
                        <a:rPr lang="en-US" dirty="0" err="1"/>
                        <a:t>poiuaoiu</a:t>
                      </a:r>
                      <a:endParaRPr lang="en-US" dirty="0"/>
                    </a:p>
                    <a:p>
                      <a:r>
                        <a:rPr lang="en-US" dirty="0" err="1"/>
                        <a:t>aiouaiu</a:t>
                      </a:r>
                      <a:endParaRPr lang="en-US" dirty="0"/>
                    </a:p>
                    <a:p>
                      <a:r>
                        <a:rPr lang="en-US" dirty="0" err="1"/>
                        <a:t>ouiaaaaaoiuouaoaui</a:t>
                      </a:r>
                      <a:endParaRPr lang="en-US" dirty="0"/>
                    </a:p>
                    <a:p>
                      <a:r>
                        <a:rPr lang="en-US" dirty="0" err="1"/>
                        <a:t>aaaaaaaaaaa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strings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a{2,}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two a’s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  <a:p>
                      <a:r>
                        <a:rPr lang="en-US" dirty="0" err="1"/>
                        <a:t>aaaaaaa</a:t>
                      </a:r>
                      <a:endParaRPr lang="en-US" dirty="0"/>
                    </a:p>
                    <a:p>
                      <a:r>
                        <a:rPr lang="en-US" dirty="0" err="1"/>
                        <a:t>balkj;kaaa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(not enough a’s)</a:t>
                      </a:r>
                    </a:p>
                    <a:p>
                      <a:r>
                        <a:rPr lang="en-US" dirty="0" err="1"/>
                        <a:t>hajauaya</a:t>
                      </a:r>
                      <a:r>
                        <a:rPr lang="en-US" dirty="0"/>
                        <a:t> (need 2 or more consecutive a’s)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469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58543"/>
              </p:ext>
            </p:extLst>
          </p:nvPr>
        </p:nvGraphicFramePr>
        <p:xfrm>
          <a:off x="1097279" y="1600518"/>
          <a:ext cx="1018692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4111246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 contains…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a{2,5}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between 2 and 5 a’s (inclusive)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  <a:p>
                      <a:r>
                        <a:rPr lang="en-US" dirty="0" err="1"/>
                        <a:t>poiuaaapoiu</a:t>
                      </a:r>
                      <a:endParaRPr lang="en-US" dirty="0"/>
                    </a:p>
                    <a:p>
                      <a:r>
                        <a:rPr lang="en-US" dirty="0" err="1"/>
                        <a:t>aaaaaaaaaa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(not enough a’s)</a:t>
                      </a:r>
                    </a:p>
                    <a:p>
                      <a:r>
                        <a:rPr lang="en-US" dirty="0" err="1"/>
                        <a:t>abababiouoiua</a:t>
                      </a:r>
                      <a:r>
                        <a:rPr lang="en-US" dirty="0"/>
                        <a:t> (does not have 2-5 consecutive a’s)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4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ab{2,5}c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 with 2-5 b’s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 (not enough b’s)</a:t>
                      </a:r>
                    </a:p>
                    <a:p>
                      <a:r>
                        <a:rPr lang="en-US" dirty="0" err="1"/>
                        <a:t>abbbbbbc</a:t>
                      </a:r>
                      <a:r>
                        <a:rPr lang="en-US" dirty="0"/>
                        <a:t> (too many b’s)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5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(period)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except newline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  <a:p>
                      <a:r>
                        <a:rPr lang="en-US" dirty="0"/>
                        <a:t>564365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 (newline does not count with .)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6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a.b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 with exactly one character (not newline)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axb</a:t>
                      </a:r>
                      <a:endParaRPr lang="en-US" dirty="0"/>
                    </a:p>
                    <a:p>
                      <a:r>
                        <a:rPr lang="en-CA" dirty="0"/>
                        <a:t>poiuoiuoi</a:t>
                      </a:r>
                      <a:r>
                        <a:rPr lang="en-CA" b="1" dirty="0"/>
                        <a:t>a7b</a:t>
                      </a:r>
                      <a:r>
                        <a:rPr lang="en-CA" dirty="0"/>
                        <a:t>98798</a:t>
                      </a:r>
                    </a:p>
                    <a:p>
                      <a:r>
                        <a:rPr lang="en-CA" dirty="0" err="1"/>
                        <a:t>opiu</a:t>
                      </a:r>
                      <a:r>
                        <a:rPr lang="en-CA" b="1" dirty="0" err="1"/>
                        <a:t>axb</a:t>
                      </a:r>
                      <a:r>
                        <a:rPr lang="en-CA" dirty="0" err="1"/>
                        <a:t>poiuapotryub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a\</a:t>
                      </a:r>
                      <a:r>
                        <a:rPr lang="en-US" dirty="0" err="1"/>
                        <a:t>nb</a:t>
                      </a:r>
                      <a:r>
                        <a:rPr lang="en-US" dirty="0"/>
                        <a:t> (newline does not count)</a:t>
                      </a:r>
                    </a:p>
                    <a:p>
                      <a:r>
                        <a:rPr lang="en-US" dirty="0" err="1"/>
                        <a:t>aoiub</a:t>
                      </a:r>
                      <a:r>
                        <a:rPr lang="en-US" dirty="0"/>
                        <a:t> (only one character allowed between ab)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931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299056"/>
              </p:ext>
            </p:extLst>
          </p:nvPr>
        </p:nvGraphicFramePr>
        <p:xfrm>
          <a:off x="1066800" y="1646954"/>
          <a:ext cx="100584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979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zero or more characters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 (contains zero)</a:t>
                      </a:r>
                    </a:p>
                    <a:p>
                      <a:r>
                        <a:rPr lang="en-US" dirty="0" err="1"/>
                        <a:t>poiu</a:t>
                      </a:r>
                      <a:endParaRPr lang="en-US" dirty="0"/>
                    </a:p>
                    <a:p>
                      <a:r>
                        <a:rPr lang="en-US" dirty="0"/>
                        <a:t>2394872384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string will match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a.*b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ab with any number of characters between them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  <a:p>
                      <a:r>
                        <a:rPr lang="en-US" dirty="0" err="1"/>
                        <a:t>axb</a:t>
                      </a:r>
                      <a:endParaRPr lang="en-US" dirty="0"/>
                    </a:p>
                    <a:p>
                      <a:r>
                        <a:rPr lang="en-US" dirty="0" err="1"/>
                        <a:t>alkj;ljlkjb</a:t>
                      </a:r>
                      <a:endParaRPr lang="en-US" dirty="0"/>
                    </a:p>
                    <a:p>
                      <a:r>
                        <a:rPr lang="en-US" dirty="0"/>
                        <a:t>a\</a:t>
                      </a:r>
                      <a:r>
                        <a:rPr lang="en-US" dirty="0" err="1"/>
                        <a:t>nb</a:t>
                      </a:r>
                      <a:endParaRPr lang="en-US" dirty="0"/>
                    </a:p>
                    <a:p>
                      <a:r>
                        <a:rPr lang="en-US" dirty="0" err="1"/>
                        <a:t>abababapoiupb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apoiu</a:t>
                      </a:r>
                      <a:r>
                        <a:rPr lang="en-US" dirty="0"/>
                        <a:t> (no b)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 err="1"/>
                        <a:t>aklkh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(doesn’t start with a)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Ends with 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  <a:p>
                      <a:r>
                        <a:rPr lang="en-CA" dirty="0" err="1"/>
                        <a:t>lhjlkjhlz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bye (doesn’t end with z)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793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86097"/>
              </p:ext>
            </p:extLst>
          </p:nvPr>
        </p:nvGraphicFramePr>
        <p:xfrm>
          <a:off x="1066800" y="1646954"/>
          <a:ext cx="102366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55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 and ends with </a:t>
                      </a:r>
                      <a:r>
                        <a:rPr lang="en-US" dirty="0" err="1"/>
                        <a:t>abc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 (no other string will match)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abcabc</a:t>
                      </a:r>
                      <a:r>
                        <a:rPr lang="en-US" dirty="0"/>
                        <a:t> (between start and end, the string must have 3 characters: 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 only)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487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a or e 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or o or 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 err="1"/>
                        <a:t>wertrty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grrrrr</a:t>
                      </a:r>
                      <a:endParaRPr lang="en-US" dirty="0"/>
                    </a:p>
                    <a:p>
                      <a:r>
                        <a:rPr lang="en-CA" dirty="0"/>
                        <a:t>567 </a:t>
                      </a:r>
                    </a:p>
                    <a:p>
                      <a:r>
                        <a:rPr lang="en-CA" dirty="0"/>
                        <a:t>(neither contains a, e, </a:t>
                      </a:r>
                      <a:r>
                        <a:rPr lang="en-CA" dirty="0" err="1"/>
                        <a:t>i</a:t>
                      </a:r>
                      <a:r>
                        <a:rPr lang="en-CA" dirty="0"/>
                        <a:t>, o, or 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3769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^[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e 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or o or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  <a:p>
                      <a:r>
                        <a:rPr lang="en-US" dirty="0"/>
                        <a:t>o</a:t>
                      </a:r>
                    </a:p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else matches except a single vowel character</a:t>
                      </a:r>
                    </a:p>
                    <a:p>
                      <a:r>
                        <a:rPr lang="en-US" dirty="0" err="1"/>
                        <a:t>aeiou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15849"/>
              </p:ext>
            </p:extLst>
          </p:nvPr>
        </p:nvGraphicFramePr>
        <p:xfrm>
          <a:off x="1097279" y="1851819"/>
          <a:ext cx="1016370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762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946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between lowercase a and z in the ASCII 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WHATEVER </a:t>
                      </a:r>
                    </a:p>
                    <a:p>
                      <a:r>
                        <a:rPr lang="en-US" dirty="0"/>
                        <a:t>(neither contains a lowercase letter)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496">
                <a:tc>
                  <a:txBody>
                    <a:bodyPr/>
                    <a:lstStyle/>
                    <a:p>
                      <a:r>
                        <a:rPr lang="en-US"/>
                        <a:t>^[a-z]$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exactly a string with a single lowercase letter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  <a:p>
                      <a:r>
                        <a:rPr lang="en-US"/>
                        <a:t>e</a:t>
                      </a:r>
                    </a:p>
                    <a:p>
                      <a:r>
                        <a:rPr lang="en-US"/>
                        <a:t>z</a:t>
                      </a:r>
                    </a:p>
                    <a:p>
                      <a:r>
                        <a:rPr lang="en-US"/>
                        <a:t>(there are only 26 matches)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aa (too many letters)</a:t>
                      </a:r>
                    </a:p>
                    <a:p>
                      <a:r>
                        <a:rPr lang="en-US" dirty="0" err="1"/>
                        <a:t>zbzd</a:t>
                      </a:r>
                      <a:r>
                        <a:rPr lang="en-US" dirty="0"/>
                        <a:t> (too many letters)</a:t>
                      </a:r>
                    </a:p>
                    <a:p>
                      <a:r>
                        <a:rPr lang="en-US" dirty="0"/>
                        <a:t>A (wrong case)</a:t>
                      </a:r>
                    </a:p>
                    <a:p>
                      <a:r>
                        <a:rPr lang="en-US" dirty="0"/>
                        <a:t>5 (not a letter)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129">
                <a:tc>
                  <a:txBody>
                    <a:bodyPr/>
                    <a:lstStyle/>
                    <a:p>
                      <a:r>
                        <a:rPr lang="en-US"/>
                        <a:t>^[a-z]{2,3}$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 exactly 2 or 3 lowercase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aa</a:t>
                      </a:r>
                    </a:p>
                    <a:p>
                      <a:r>
                        <a:rPr lang="en-US"/>
                        <a:t>aaa</a:t>
                      </a:r>
                    </a:p>
                    <a:p>
                      <a:r>
                        <a:rPr lang="en-US"/>
                        <a:t>xy</a:t>
                      </a:r>
                    </a:p>
                    <a:p>
                      <a:r>
                        <a:rPr lang="en-US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abcd</a:t>
                      </a:r>
                      <a:r>
                        <a:rPr lang="en-US" dirty="0"/>
                        <a:t> (too long)</a:t>
                      </a:r>
                    </a:p>
                    <a:p>
                      <a:r>
                        <a:rPr lang="en-US" dirty="0"/>
                        <a:t>a (too short)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8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982667"/>
              </p:ext>
            </p:extLst>
          </p:nvPr>
        </p:nvGraphicFramePr>
        <p:xfrm>
          <a:off x="1097279" y="1966278"/>
          <a:ext cx="104407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6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[a-z-]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any single character between lowercase a and z in the ASCII table, or a hyphen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(hyphen means simply a hyphen, if it is first or last in the character set)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/>
                        <a:t>hello-goodbye</a:t>
                      </a:r>
                    </a:p>
                    <a:p>
                      <a:r>
                        <a:rPr lang="en-US" dirty="0"/>
                        <a:t>5-10</a:t>
                      </a:r>
                    </a:p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CA"/>
                        <a:t>EeE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/>
                        <a:t>45678</a:t>
                      </a:r>
                    </a:p>
                    <a:p>
                      <a:r>
                        <a:rPr lang="en-US" dirty="0"/>
                        <a:t>WHAT_EVER</a:t>
                      </a:r>
                    </a:p>
                    <a:p>
                      <a:r>
                        <a:rPr lang="en-US" dirty="0"/>
                        <a:t>(none contain a lowercase letter nor a hyphen)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any single character between lowercase a and z, or UPPERCASE A and Z in the ASCII table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  <a:p>
                      <a:r>
                        <a:rPr lang="en-US"/>
                        <a:t>e</a:t>
                      </a:r>
                      <a:endParaRPr lang="en-US" dirty="0"/>
                    </a:p>
                    <a:p>
                      <a:r>
                        <a:rPr lang="en-US" dirty="0"/>
                        <a:t>This</a:t>
                      </a:r>
                    </a:p>
                    <a:p>
                      <a:r>
                        <a:rPr lang="en-CA" dirty="0"/>
                        <a:t>6or7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5678 (no letters)</a:t>
                      </a:r>
                    </a:p>
                    <a:p>
                      <a:r>
                        <a:rPr lang="en-US" dirty="0"/>
                        <a:t>#$%^&amp; (no letters)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[a-zA-Z0-9]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list of ranges. Contains any </a:t>
                      </a:r>
                      <a:r>
                        <a:rPr lang="en-US" u="sng"/>
                        <a:t>single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lowercase or UPPERCASE letter</a:t>
                      </a:r>
                      <a:r>
                        <a:rPr lang="en-US"/>
                        <a:t>, or </a:t>
                      </a:r>
                      <a:r>
                        <a:rPr lang="en-US" dirty="0"/>
                        <a:t>digit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$%^&amp;*(8%^&amp;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$%^&amp;*(E%^&amp;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$%^&amp;*(a%^&amp;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$%^&amp;*(%^&amp; (no letter, no digit)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5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646954"/>
          <a:ext cx="9844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2368232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3146108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 a character that is not a  </a:t>
                      </a:r>
                      <a:r>
                        <a:rPr lang="en-US" dirty="0"/>
                        <a:t>lowercase letter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HELLO</a:t>
                      </a:r>
                    </a:p>
                    <a:p>
                      <a:r>
                        <a:rPr lang="en-US"/>
                        <a:t>HeLLO # matches H</a:t>
                      </a:r>
                      <a:endParaRPr lang="en-US" dirty="0"/>
                    </a:p>
                    <a:p>
                      <a:r>
                        <a:rPr lang="en-US" dirty="0"/>
                        <a:t>%^&amp;*</a:t>
                      </a:r>
                    </a:p>
                    <a:p>
                      <a:r>
                        <a:rPr lang="en-US" dirty="0"/>
                        <a:t>5678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whatever 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contains lowercase only)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aeiou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something that is not </a:t>
                      </a:r>
                      <a:r>
                        <a:rPr lang="en-US" dirty="0"/>
                        <a:t>a lowercase vowel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grrrrrrrrr</a:t>
                      </a:r>
                      <a:endParaRPr lang="en-US" dirty="0"/>
                    </a:p>
                    <a:p>
                      <a:r>
                        <a:rPr lang="en-CA" dirty="0"/>
                        <a:t>WHATEVER</a:t>
                      </a:r>
                    </a:p>
                    <a:p>
                      <a:r>
                        <a:rPr lang="en-CA" dirty="0"/>
                        <a:t>456789</a:t>
                      </a:r>
                    </a:p>
                    <a:p>
                      <a:r>
                        <a:rPr lang="en-CA"/>
                        <a:t>%^&amp;*</a:t>
                      </a:r>
                    </a:p>
                    <a:p>
                      <a:r>
                        <a:rPr lang="en-CA"/>
                        <a:t>Hello (H is not lowercase vowel)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aaaaaaeiouuu 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contains lowercase only)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[\]]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 ] character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]</a:t>
                      </a:r>
                    </a:p>
                    <a:p>
                      <a:r>
                        <a:rPr lang="en-US"/>
                        <a:t>Kjhlk</a:t>
                      </a:r>
                      <a:r>
                        <a:rPr lang="en-US" dirty="0"/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Kjhlk</a:t>
                      </a:r>
                      <a:r>
                        <a:rPr lang="en-US"/>
                        <a:t>]a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Kjhlk</a:t>
                      </a:r>
                      <a:r>
                        <a:rPr lang="en-US"/>
                        <a:t>[                               (</a:t>
                      </a:r>
                      <a:r>
                        <a:rPr lang="en-US" dirty="0"/>
                        <a:t>no 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^[^^]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Starts with a single character that is not 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He^llo</a:t>
                      </a:r>
                      <a:endParaRPr lang="en-US" dirty="0"/>
                    </a:p>
                    <a:p>
                      <a:r>
                        <a:rPr lang="en-US" dirty="0"/>
                        <a:t>5678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  <a:p>
                      <a:r>
                        <a:rPr lang="en-US" dirty="0"/>
                        <a:t>^</a:t>
                      </a:r>
                      <a:r>
                        <a:rPr lang="en-US" dirty="0" err="1"/>
                        <a:t>tyuio</a:t>
                      </a:r>
                      <a:r>
                        <a:rPr lang="en-US" dirty="0"/>
                        <a:t> (starts with ^)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710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00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915D-C79D-4BD2-B139-F7DE303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D65AA-1F0D-46AE-9466-C7E7B6221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03807"/>
              </p:ext>
            </p:extLst>
          </p:nvPr>
        </p:nvGraphicFramePr>
        <p:xfrm>
          <a:off x="1066800" y="1646954"/>
          <a:ext cx="1044070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405398559"/>
                    </a:ext>
                  </a:extLst>
                </a:gridCol>
                <a:gridCol w="3933221">
                  <a:extLst>
                    <a:ext uri="{9D8B030D-6E8A-4147-A177-3AD203B41FA5}">
                      <a16:colId xmlns:a16="http://schemas.microsoft.com/office/drawing/2014/main" val="7891394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108206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4958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 English: the string in question…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matches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NON matches and why 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[*+$123]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any single character that is * or + or $ or 1 or 2 or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xiuyoiuy3oiuy</a:t>
                      </a:r>
                    </a:p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(7 is not any of the characters listed)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^[123-567]$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any ASCII character that is 1, 2, 3 to 5, 6, or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else matches except those.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1205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970-D01A-4CC2-82DB-64C294A2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5CAE-FF83-4D7D-B8E0-5EDF641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Canadian postal code alternates between letters and digits, 6 characters total, with an optional space after the first three characters:</a:t>
            </a:r>
          </a:p>
          <a:p>
            <a:endParaRPr lang="en-US" dirty="0"/>
          </a:p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("^[A-Z][0-9][A-Z] ?[0-9][A-Z][0-9]$",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 	the space character can simply be typed; there is nothing special about it</a:t>
            </a:r>
          </a:p>
          <a:p>
            <a:r>
              <a:rPr lang="en-US" b="1" dirty="0"/>
              <a:t>NOTE:</a:t>
            </a:r>
            <a:r>
              <a:rPr lang="en-US" dirty="0"/>
              <a:t> 	the ^ and $ characters make sure the ENTIRE string is a postal code; without ^ and $, strings such as 	“pwoieruiowueroirweV7N 2M2poiuwpeoriupwoe” would be considered a valid postal code.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0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("^[A-Z][0-9][A-Z] ?[0-9][A-Z][0-9]$",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  <a:p>
            <a:r>
              <a:rPr lang="en-US" dirty="0"/>
              <a:t>Another valid way of writing the same re is:</a:t>
            </a:r>
          </a:p>
          <a:p>
            <a:endParaRPr lang="en-US" dirty="0"/>
          </a:p>
          <a:p>
            <a:r>
              <a:rPr lang="en-US" dirty="0"/>
              <a:t>string = "V7N 2M2"</a:t>
            </a:r>
          </a:p>
          <a:p>
            <a:r>
              <a:rPr lang="en-US" dirty="0"/>
              <a:t>if </a:t>
            </a:r>
            <a:r>
              <a:rPr lang="en-US" dirty="0" err="1"/>
              <a:t>re.search</a:t>
            </a:r>
            <a:r>
              <a:rPr lang="en-US" dirty="0"/>
              <a:t>("^[A-Z]</a:t>
            </a:r>
            <a:r>
              <a:rPr lang="en-US" b="1" dirty="0"/>
              <a:t>\d</a:t>
            </a:r>
            <a:r>
              <a:rPr lang="en-US" dirty="0"/>
              <a:t>[A-Z] ?</a:t>
            </a:r>
            <a:r>
              <a:rPr lang="en-US" b="1" dirty="0"/>
              <a:t>\d</a:t>
            </a:r>
            <a:r>
              <a:rPr lang="en-US" dirty="0"/>
              <a:t>[A-Z]</a:t>
            </a:r>
            <a:r>
              <a:rPr lang="en-US" b="1" dirty="0"/>
              <a:t>\d</a:t>
            </a:r>
            <a:r>
              <a:rPr lang="en-US" dirty="0"/>
              <a:t>$", string):</a:t>
            </a:r>
          </a:p>
          <a:p>
            <a:r>
              <a:rPr lang="en-US" dirty="0"/>
              <a:t>    print("%s is a valid postal code" % string)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Regular expressions are very commonly used throughout computer programming.</a:t>
            </a:r>
          </a:p>
          <a:p>
            <a:r>
              <a:rPr lang="en-US" dirty="0"/>
              <a:t>Regular expressions are </a:t>
            </a:r>
            <a:r>
              <a:rPr lang="en-US" i="1"/>
              <a:t>strings. </a:t>
            </a:r>
            <a:r>
              <a:rPr lang="en-US"/>
              <a:t>In particular, our regex will be simpler if we use </a:t>
            </a:r>
            <a:r>
              <a:rPr lang="en-US" i="1"/>
              <a:t>raw</a:t>
            </a:r>
            <a:r>
              <a:rPr lang="en-US"/>
              <a:t> strings r””:</a:t>
            </a:r>
          </a:p>
          <a:p>
            <a:r>
              <a:rPr lang="en-US"/>
              <a:t>stackoverflow.com/questions/12871066/what-exactly-is-a-raw-string-regex-and-how-can-you-use-it</a:t>
            </a:r>
            <a:endParaRPr lang="en-US" dirty="0"/>
          </a:p>
          <a:p>
            <a:r>
              <a:rPr lang="en-US" dirty="0"/>
              <a:t>Regular expressions are used for pattern matching in other strings.</a:t>
            </a:r>
          </a:p>
          <a:p>
            <a:r>
              <a:rPr lang="en-US" dirty="0"/>
              <a:t>Patterns can be created, found, replaced, and much more.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Consider a string; does it match the pattern of an email address, or a postal code, or a phone number?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Longer 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21933"/>
            <a:ext cx="10959253" cy="4411133"/>
          </a:xfrm>
        </p:spPr>
        <p:txBody>
          <a:bodyPr/>
          <a:lstStyle/>
          <a:p>
            <a:r>
              <a:rPr lang="en-CA" dirty="0"/>
              <a:t>Lets find the phone numbers with a specific area code and ends with specific two digits</a:t>
            </a:r>
          </a:p>
          <a:p>
            <a:r>
              <a:rPr lang="en-CA" dirty="0"/>
              <a:t>                                                                                          Function call:</a:t>
            </a:r>
          </a:p>
          <a:p>
            <a:r>
              <a:rPr lang="en-CA" dirty="0"/>
              <a:t>                                                                                           </a:t>
            </a:r>
          </a:p>
          <a:p>
            <a:r>
              <a:rPr lang="en-CA" dirty="0"/>
              <a:t>                                                                                          Output:                                      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46" y="3785605"/>
            <a:ext cx="5274261" cy="633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46" y="2811047"/>
            <a:ext cx="4047067" cy="35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5" y="2394672"/>
            <a:ext cx="5733359" cy="3402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497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05C-3D8F-426D-81BE-0B2214B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re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BD9-C72B-4181-AE9D-3994316E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611895" cy="3760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phone number can be either:</a:t>
            </a:r>
          </a:p>
          <a:p>
            <a:r>
              <a:rPr lang="en-US" dirty="0"/>
              <a:t>- ten digits in a row							e.g. 6045551212</a:t>
            </a:r>
          </a:p>
          <a:p>
            <a:r>
              <a:rPr lang="en-US" dirty="0"/>
              <a:t>- three digits, space, three digits, space, four digits				e.g. 604 555 1212</a:t>
            </a:r>
          </a:p>
          <a:p>
            <a:r>
              <a:rPr lang="en-US" dirty="0"/>
              <a:t>- three digits, hyphen, three digits, hyphen, four digits				e.g. 604-555-1212</a:t>
            </a:r>
          </a:p>
          <a:p>
            <a:r>
              <a:rPr lang="en-US" dirty="0"/>
              <a:t>- three digits surrounded by (parentheses), space or not, three digits, </a:t>
            </a:r>
            <a:br>
              <a:rPr lang="en-US" dirty="0"/>
            </a:br>
            <a:r>
              <a:rPr lang="en-US" dirty="0"/>
              <a:t>space, four digits						</a:t>
            </a:r>
            <a:r>
              <a:rPr lang="en-US"/>
              <a:t>		e.</a:t>
            </a:r>
            <a:r>
              <a:rPr lang="en-US" dirty="0"/>
              <a:t>g. (604)555 1212</a:t>
            </a:r>
          </a:p>
          <a:p>
            <a:r>
              <a:rPr lang="en-US" dirty="0"/>
              <a:t>									e.g. (604) 555 1212</a:t>
            </a:r>
          </a:p>
          <a:p>
            <a:r>
              <a:rPr lang="en-US" b="1" dirty="0"/>
              <a:t>if </a:t>
            </a:r>
            <a:r>
              <a:rPr lang="en-US" b="1" dirty="0" err="1"/>
              <a:t>re.search</a:t>
            </a:r>
            <a:r>
              <a:rPr lang="en-US" b="1" dirty="0"/>
              <a:t>("^\d{10}$|^\d{3} ?\d{3} ?\d{4}$|^\d{3}-?\d{3}-?\d{4}$|^\(\d{3}\) ?\d{3} ?\d{4}$", string):</a:t>
            </a:r>
            <a:br>
              <a:rPr lang="en-US" b="1" dirty="0"/>
            </a:br>
            <a:r>
              <a:rPr lang="en-US" b="1" dirty="0"/>
              <a:t>    print("%s is a valid phone number" % string)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12D8-F682-49D2-92DA-207E8F6F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B1BC-20D5-4A8C-AB57-9FCBEEB6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Ranges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360332"/>
          </a:xfrm>
        </p:spPr>
        <p:txBody>
          <a:bodyPr/>
          <a:lstStyle/>
          <a:p>
            <a:r>
              <a:rPr lang="en-CA" dirty="0"/>
              <a:t>To match an integer within a given range examine the range as a sequence of characters</a:t>
            </a:r>
          </a:p>
          <a:p>
            <a:r>
              <a:rPr lang="en-CA" dirty="0"/>
              <a:t>Example:</a:t>
            </a:r>
          </a:p>
          <a:p>
            <a:r>
              <a:rPr lang="en-CA" dirty="0"/>
              <a:t>To check if a number is between 1-12 (month numbers for example), the pattern of the numbers is as follows:</a:t>
            </a:r>
          </a:p>
          <a:p>
            <a:r>
              <a:rPr lang="en-CA" dirty="0"/>
              <a:t>1-9 </a:t>
            </a:r>
            <a:r>
              <a:rPr lang="en-CA" dirty="0">
                <a:sym typeface="Wingdings" panose="05000000000000000000" pitchFamily="2" charset="2"/>
              </a:rPr>
              <a:t> if it is one digit number then it would be between 1-9</a:t>
            </a:r>
          </a:p>
          <a:p>
            <a:r>
              <a:rPr lang="en-CA" dirty="0">
                <a:sym typeface="Wingdings" panose="05000000000000000000" pitchFamily="2" charset="2"/>
              </a:rPr>
              <a:t>The pattern to match this case would be 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“[0-9]”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10-12 </a:t>
            </a:r>
            <a:r>
              <a:rPr lang="en-CA" dirty="0">
                <a:sym typeface="Wingdings" panose="05000000000000000000" pitchFamily="2" charset="2"/>
              </a:rPr>
              <a:t> if it is two digits number then the first digit is 1 and the second digit is between 0-2</a:t>
            </a:r>
          </a:p>
          <a:p>
            <a:r>
              <a:rPr lang="en-CA" dirty="0">
                <a:sym typeface="Wingdings" panose="05000000000000000000" pitchFamily="2" charset="2"/>
              </a:rPr>
              <a:t>The pattern to match this case would be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“1[0-2]”</a:t>
            </a:r>
          </a:p>
          <a:p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The result of combining those cases we get 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”^([0-9]|1[0-2])$”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4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Ranges in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79599"/>
            <a:ext cx="11480800" cy="4495801"/>
          </a:xfrm>
        </p:spPr>
        <p:txBody>
          <a:bodyPr>
            <a:normAutofit/>
          </a:bodyPr>
          <a:lstStyle/>
          <a:p>
            <a:r>
              <a:rPr lang="en-CA" sz="1600" dirty="0"/>
              <a:t>To create a regular expression to look for a number in the range 52-126</a:t>
            </a:r>
          </a:p>
          <a:p>
            <a:r>
              <a:rPr lang="en-CA" sz="1600" dirty="0"/>
              <a:t> break down the range pattern and create a regular expression for each pattern:</a:t>
            </a:r>
          </a:p>
          <a:p>
            <a:pPr marL="0" indent="0">
              <a:buNone/>
            </a:pPr>
            <a:r>
              <a:rPr lang="en-CA" sz="1600" dirty="0"/>
              <a:t>       </a:t>
            </a:r>
          </a:p>
          <a:p>
            <a:pPr marL="0" indent="0">
              <a:buNone/>
            </a:pPr>
            <a:r>
              <a:rPr lang="en-CA" sz="1600" dirty="0"/>
              <a:t>         60 – 69 </a:t>
            </a:r>
            <a:r>
              <a:rPr lang="en-CA" sz="1600" dirty="0">
                <a:sym typeface="Wingdings" panose="05000000000000000000" pitchFamily="2" charset="2"/>
              </a:rPr>
              <a:t>  “6[0-9]”</a:t>
            </a:r>
            <a:endParaRPr lang="en-CA" sz="1600" dirty="0"/>
          </a:p>
          <a:p>
            <a:r>
              <a:rPr lang="en-CA" sz="1600" dirty="0"/>
              <a:t>        70 – 79 </a:t>
            </a:r>
            <a:r>
              <a:rPr lang="en-CA" sz="1600" dirty="0">
                <a:sym typeface="Wingdings" panose="05000000000000000000" pitchFamily="2" charset="2"/>
              </a:rPr>
              <a:t>  “7[0-9]”            </a:t>
            </a:r>
            <a:endParaRPr lang="en-CA" sz="1600" dirty="0"/>
          </a:p>
          <a:p>
            <a:r>
              <a:rPr lang="en-CA" sz="1600" dirty="0"/>
              <a:t>        80 – 89 </a:t>
            </a:r>
            <a:r>
              <a:rPr lang="en-CA" sz="1600" dirty="0">
                <a:sym typeface="Wingdings" panose="05000000000000000000" pitchFamily="2" charset="2"/>
              </a:rPr>
              <a:t> “8[0-9]”</a:t>
            </a:r>
            <a:endParaRPr lang="en-CA" sz="1600" dirty="0"/>
          </a:p>
          <a:p>
            <a:r>
              <a:rPr lang="en-CA" sz="1600" dirty="0"/>
              <a:t>         90 – 99 </a:t>
            </a:r>
            <a:r>
              <a:rPr lang="en-CA" sz="1600" dirty="0">
                <a:sym typeface="Wingdings" panose="05000000000000000000" pitchFamily="2" charset="2"/>
              </a:rPr>
              <a:t> “9[0-9]”</a:t>
            </a:r>
            <a:endParaRPr lang="en-CA" sz="1600" dirty="0"/>
          </a:p>
          <a:p>
            <a:r>
              <a:rPr lang="en-CA" sz="1600" dirty="0"/>
              <a:t>         100 – 109 </a:t>
            </a:r>
            <a:r>
              <a:rPr lang="en-CA" sz="1600" dirty="0">
                <a:sym typeface="Wingdings" panose="05000000000000000000" pitchFamily="2" charset="2"/>
              </a:rPr>
              <a:t>”10[0-9]”</a:t>
            </a:r>
            <a:endParaRPr lang="en-CA" sz="1600" dirty="0"/>
          </a:p>
          <a:p>
            <a:r>
              <a:rPr lang="en-CA" sz="1600" dirty="0"/>
              <a:t>         110 –  119</a:t>
            </a:r>
            <a:r>
              <a:rPr lang="en-CA" sz="1600" dirty="0">
                <a:sym typeface="Wingdings" panose="05000000000000000000" pitchFamily="2" charset="2"/>
              </a:rPr>
              <a:t>”11[0-9]”</a:t>
            </a:r>
            <a:endParaRPr lang="en-CA" sz="1600" dirty="0"/>
          </a:p>
          <a:p>
            <a:r>
              <a:rPr lang="en-CA" sz="1600" dirty="0"/>
              <a:t>         120 –  126</a:t>
            </a:r>
            <a:r>
              <a:rPr lang="en-CA" sz="1600" dirty="0">
                <a:sym typeface="Wingdings" panose="05000000000000000000" pitchFamily="2" charset="2"/>
              </a:rPr>
              <a:t>”12[0-6]”</a:t>
            </a:r>
            <a:endParaRPr lang="en-CA" sz="1600" dirty="0"/>
          </a:p>
          <a:p>
            <a:endParaRPr lang="en-CA" sz="1600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742924" y="3202636"/>
            <a:ext cx="2449009" cy="182696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490410" y="3977101"/>
            <a:ext cx="16827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00B0F0"/>
                </a:solidFill>
                <a:sym typeface="Wingdings" panose="05000000000000000000" pitchFamily="2" charset="2"/>
              </a:rPr>
              <a:t>“[6-9][0-9]”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8" name="Double Brace 7"/>
          <p:cNvSpPr/>
          <p:nvPr/>
        </p:nvSpPr>
        <p:spPr>
          <a:xfrm>
            <a:off x="888549" y="5061708"/>
            <a:ext cx="2209800" cy="72102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3371877" y="5237553"/>
            <a:ext cx="1801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“1[0-1][0-9]”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927495" y="5860786"/>
            <a:ext cx="2170854" cy="3552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360248" y="5860786"/>
            <a:ext cx="17229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ym typeface="Wingdings" panose="05000000000000000000" pitchFamily="2" charset="2"/>
              </a:rPr>
              <a:t> “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12[0-6]</a:t>
            </a:r>
            <a:r>
              <a:rPr lang="en-CA" sz="2000" dirty="0">
                <a:sym typeface="Wingdings" panose="05000000000000000000" pitchFamily="2" charset="2"/>
              </a:rPr>
              <a:t>”</a:t>
            </a:r>
            <a:endParaRPr lang="en-CA" sz="2000" dirty="0"/>
          </a:p>
        </p:txBody>
      </p:sp>
      <p:sp>
        <p:nvSpPr>
          <p:cNvPr id="12" name="Double Brace 11"/>
          <p:cNvSpPr/>
          <p:nvPr/>
        </p:nvSpPr>
        <p:spPr>
          <a:xfrm>
            <a:off x="943582" y="2665934"/>
            <a:ext cx="2248351" cy="3944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 dirty="0"/>
              <a:t>52 – 59  </a:t>
            </a:r>
            <a:r>
              <a:rPr lang="en-CA" dirty="0">
                <a:sym typeface="Wingdings" panose="05000000000000000000" pitchFamily="2" charset="2"/>
              </a:rPr>
              <a:t> “5[2-9]”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490410" y="2650045"/>
            <a:ext cx="13271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“5[2-9]”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2126" y="3491935"/>
            <a:ext cx="496146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Combine the regular expression patterns in a group</a:t>
            </a:r>
          </a:p>
          <a:p>
            <a:r>
              <a:rPr lang="en-CA" dirty="0"/>
              <a:t>“^(</a:t>
            </a:r>
            <a:r>
              <a:rPr lang="en-CA" dirty="0">
                <a:solidFill>
                  <a:srgbClr val="00B050"/>
                </a:solidFill>
              </a:rPr>
              <a:t>5[2-9]</a:t>
            </a:r>
            <a:r>
              <a:rPr lang="en-CA" dirty="0"/>
              <a:t>|</a:t>
            </a:r>
            <a:r>
              <a:rPr lang="en-CA" dirty="0">
                <a:solidFill>
                  <a:srgbClr val="00B0F0"/>
                </a:solidFill>
              </a:rPr>
              <a:t>[6-9][0-9]</a:t>
            </a:r>
            <a:r>
              <a:rPr lang="en-CA" dirty="0"/>
              <a:t>|</a:t>
            </a:r>
            <a:r>
              <a:rPr lang="en-CA" dirty="0">
                <a:solidFill>
                  <a:srgbClr val="FF0000"/>
                </a:solidFill>
              </a:rPr>
              <a:t>1[0-1][0-9]</a:t>
            </a:r>
            <a:r>
              <a:rPr lang="en-CA" dirty="0"/>
              <a:t>|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12[0-6]</a:t>
            </a:r>
            <a:r>
              <a:rPr lang="en-CA" dirty="0"/>
              <a:t>)$”</a:t>
            </a:r>
            <a:br>
              <a:rPr lang="en-CA" dirty="0"/>
            </a:b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484E8-F449-4A09-9177-679DB4D1C64C}"/>
              </a:ext>
            </a:extLst>
          </p:cNvPr>
          <p:cNvSpPr txBox="1"/>
          <p:nvPr/>
        </p:nvSpPr>
        <p:spPr>
          <a:xfrm>
            <a:off x="6752932" y="4827272"/>
            <a:ext cx="4207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</a:t>
            </a:r>
          </a:p>
          <a:p>
            <a:r>
              <a:rPr lang="en-US"/>
              <a:t>Do not do this!</a:t>
            </a:r>
          </a:p>
          <a:p>
            <a:r>
              <a:rPr lang="en-US"/>
              <a:t>Instead, use the comparison operators such as greater than, less than, equals, and not equals, etc….   &gt;=       &lt;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118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260F2F-7108-4129-BC30-B350A643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A0B8-85AB-46B6-89BA-77995F48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split() method is a commonly-used method; it takes a regular expression to split a string by delimiters.</a:t>
            </a:r>
            <a:endParaRPr lang="en-CA" dirty="0"/>
          </a:p>
          <a:p>
            <a:r>
              <a:rPr lang="en-CA" dirty="0"/>
              <a:t>import re</a:t>
            </a:r>
          </a:p>
          <a:p>
            <a:r>
              <a:rPr lang="en-CA" dirty="0"/>
              <a:t>string1 = "this is beautiful </a:t>
            </a:r>
            <a:r>
              <a:rPr lang="en-CA" dirty="0" err="1"/>
              <a:t>british</a:t>
            </a:r>
            <a:r>
              <a:rPr lang="en-CA" dirty="0"/>
              <a:t> </a:t>
            </a:r>
            <a:r>
              <a:rPr lang="en-CA" dirty="0" err="1"/>
              <a:t>columbia</a:t>
            </a:r>
            <a:r>
              <a:rPr lang="en-CA" dirty="0"/>
              <a:t>, welcome“</a:t>
            </a:r>
            <a:br>
              <a:rPr lang="en-CA" dirty="0"/>
            </a:br>
            <a:r>
              <a:rPr lang="en-CA" dirty="0"/>
              <a:t>string2 = "tiger,woods,golfer,1975,male“</a:t>
            </a:r>
            <a:br>
              <a:rPr lang="en-CA" dirty="0"/>
            </a:br>
            <a:r>
              <a:rPr lang="en-CA" dirty="0"/>
              <a:t>string3 = "oprah,winfrey,tv,1954,female“</a:t>
            </a:r>
            <a:br>
              <a:rPr lang="en-CA" dirty="0"/>
            </a:br>
            <a:r>
              <a:rPr lang="en-CA" dirty="0"/>
              <a:t>string4 = "</a:t>
            </a:r>
            <a:r>
              <a:rPr lang="en-CA" dirty="0" err="1"/>
              <a:t>wayne</a:t>
            </a:r>
            <a:r>
              <a:rPr lang="en-CA" dirty="0"/>
              <a:t>, </a:t>
            </a:r>
            <a:r>
              <a:rPr lang="en-CA" dirty="0" err="1"/>
              <a:t>gretzky,hockey</a:t>
            </a:r>
            <a:r>
              <a:rPr lang="en-CA" dirty="0"/>
              <a:t> player,1960,male"</a:t>
            </a:r>
          </a:p>
          <a:p>
            <a:r>
              <a:rPr lang="en-CA" dirty="0"/>
              <a:t>list1  = </a:t>
            </a:r>
            <a:r>
              <a:rPr lang="en-CA" dirty="0" err="1"/>
              <a:t>re.split</a:t>
            </a:r>
            <a:r>
              <a:rPr lang="en-CA" dirty="0"/>
              <a:t>(" ", string1)</a:t>
            </a:r>
            <a:br>
              <a:rPr lang="en-CA" dirty="0"/>
            </a:br>
            <a:r>
              <a:rPr lang="en-CA" dirty="0"/>
              <a:t>list1b = </a:t>
            </a:r>
            <a:r>
              <a:rPr lang="en-CA" dirty="0" err="1"/>
              <a:t>re.split</a:t>
            </a:r>
            <a:r>
              <a:rPr lang="en-CA" dirty="0"/>
              <a:t>("is", string1)</a:t>
            </a:r>
            <a:br>
              <a:rPr lang="en-CA" dirty="0"/>
            </a:br>
            <a:r>
              <a:rPr lang="en-CA" dirty="0"/>
              <a:t>list2  = </a:t>
            </a:r>
            <a:r>
              <a:rPr lang="en-CA" dirty="0" err="1"/>
              <a:t>re.split</a:t>
            </a:r>
            <a:r>
              <a:rPr lang="en-CA" dirty="0"/>
              <a:t>(",|o", string2)</a:t>
            </a:r>
            <a:br>
              <a:rPr lang="en-CA" dirty="0"/>
            </a:br>
            <a:r>
              <a:rPr lang="en-CA" dirty="0"/>
              <a:t>list3  = </a:t>
            </a:r>
            <a:r>
              <a:rPr lang="en-CA" dirty="0" err="1"/>
              <a:t>re.split</a:t>
            </a:r>
            <a:r>
              <a:rPr lang="en-CA" dirty="0"/>
              <a:t>(",", string3)</a:t>
            </a:r>
            <a:br>
              <a:rPr lang="en-CA" dirty="0"/>
            </a:br>
            <a:r>
              <a:rPr lang="en-CA" dirty="0"/>
              <a:t>list4  = </a:t>
            </a:r>
            <a:r>
              <a:rPr lang="en-CA" dirty="0" err="1"/>
              <a:t>re.split</a:t>
            </a:r>
            <a:r>
              <a:rPr lang="en-CA" dirty="0"/>
              <a:t>("[</a:t>
            </a:r>
            <a:r>
              <a:rPr lang="en-CA" dirty="0" err="1"/>
              <a:t>aeiou</a:t>
            </a:r>
            <a:r>
              <a:rPr lang="en-CA" dirty="0"/>
              <a:t>]", string4)</a:t>
            </a:r>
          </a:p>
          <a:p>
            <a:r>
              <a:rPr lang="en-CA" dirty="0"/>
              <a:t>print(list1)</a:t>
            </a:r>
            <a:br>
              <a:rPr lang="en-CA" dirty="0"/>
            </a:br>
            <a:r>
              <a:rPr lang="en-CA" dirty="0"/>
              <a:t>print(list1b)</a:t>
            </a:r>
            <a:br>
              <a:rPr lang="en-CA" dirty="0"/>
            </a:br>
            <a:r>
              <a:rPr lang="en-CA" dirty="0"/>
              <a:t>print(list2)</a:t>
            </a:r>
            <a:br>
              <a:rPr lang="en-CA" dirty="0"/>
            </a:br>
            <a:r>
              <a:rPr lang="en-CA" dirty="0"/>
              <a:t>print(list3)</a:t>
            </a:r>
            <a:br>
              <a:rPr lang="en-CA" dirty="0"/>
            </a:br>
            <a:r>
              <a:rPr lang="en-CA" dirty="0"/>
              <a:t>print(list4)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27A461-ACFF-44E4-9DF5-26C79B9A0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['this', 'is', 'beautiful', '</a:t>
            </a:r>
            <a:r>
              <a:rPr lang="en-CA" dirty="0" err="1"/>
              <a:t>british</a:t>
            </a:r>
            <a:r>
              <a:rPr lang="en-CA" dirty="0"/>
              <a:t>', '</a:t>
            </a:r>
            <a:r>
              <a:rPr lang="en-CA" dirty="0" err="1"/>
              <a:t>columbia</a:t>
            </a:r>
            <a:r>
              <a:rPr lang="en-CA" dirty="0"/>
              <a:t>,', 'welcome']</a:t>
            </a:r>
          </a:p>
          <a:p>
            <a:r>
              <a:rPr lang="en-CA" dirty="0"/>
              <a:t>['</a:t>
            </a:r>
            <a:r>
              <a:rPr lang="en-CA" dirty="0" err="1"/>
              <a:t>th</a:t>
            </a:r>
            <a:r>
              <a:rPr lang="en-CA" dirty="0"/>
              <a:t>', ' ', ' beautiful brit', 'h </a:t>
            </a:r>
            <a:r>
              <a:rPr lang="en-CA" dirty="0" err="1"/>
              <a:t>columbia</a:t>
            </a:r>
            <a:r>
              <a:rPr lang="en-CA" dirty="0"/>
              <a:t>, welcome']</a:t>
            </a:r>
          </a:p>
          <a:p>
            <a:r>
              <a:rPr lang="en-CA" dirty="0"/>
              <a:t>['tiger', 'w', '', 'ds', 'g', '</a:t>
            </a:r>
            <a:r>
              <a:rPr lang="en-CA" dirty="0" err="1"/>
              <a:t>lfer</a:t>
            </a:r>
            <a:r>
              <a:rPr lang="en-CA" dirty="0"/>
              <a:t>', '1975', 'male']</a:t>
            </a:r>
          </a:p>
          <a:p>
            <a:r>
              <a:rPr lang="en-CA" dirty="0"/>
              <a:t>['</a:t>
            </a:r>
            <a:r>
              <a:rPr lang="en-CA" dirty="0" err="1"/>
              <a:t>oprah</a:t>
            </a:r>
            <a:r>
              <a:rPr lang="en-CA" dirty="0"/>
              <a:t>', '</a:t>
            </a:r>
            <a:r>
              <a:rPr lang="en-CA" dirty="0" err="1"/>
              <a:t>winfrey</a:t>
            </a:r>
            <a:r>
              <a:rPr lang="en-CA" dirty="0"/>
              <a:t>', 'tv', '1954', 'female']</a:t>
            </a:r>
          </a:p>
          <a:p>
            <a:r>
              <a:rPr lang="en-CA" dirty="0"/>
              <a:t>['w', '</a:t>
            </a:r>
            <a:r>
              <a:rPr lang="en-CA" dirty="0" err="1"/>
              <a:t>yn</a:t>
            </a:r>
            <a:r>
              <a:rPr lang="en-CA" dirty="0"/>
              <a:t>', ', gr', '</a:t>
            </a:r>
            <a:r>
              <a:rPr lang="en-CA" dirty="0" err="1"/>
              <a:t>tzky,h</a:t>
            </a:r>
            <a:r>
              <a:rPr lang="en-CA"/>
              <a:t>', 'ck', 'y pl', 'y', 'r,1960,m', 'l', '']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6602-B04A-43E0-A31C-1115576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1D3-3E99-4B21-BEF0-3D0A1CE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6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260F2F-7108-4129-BC30-B350A643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split()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A0B8-85AB-46B6-89BA-77995F48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r>
              <a:rPr lang="en-US" dirty="0"/>
              <a:t>import re</a:t>
            </a:r>
          </a:p>
          <a:p>
            <a:endParaRPr lang="en-US" dirty="0"/>
          </a:p>
          <a:p>
            <a:r>
              <a:rPr lang="en-US" dirty="0"/>
              <a:t>string1 = "tiger,woods,golfer,1975,male"</a:t>
            </a:r>
          </a:p>
          <a:p>
            <a:endParaRPr lang="en-US" dirty="0"/>
          </a:p>
          <a:p>
            <a:r>
              <a:rPr lang="en-US" dirty="0"/>
              <a:t>list1 = </a:t>
            </a:r>
            <a:r>
              <a:rPr lang="en-US" dirty="0" err="1"/>
              <a:t>re.split</a:t>
            </a:r>
            <a:r>
              <a:rPr lang="en-US" dirty="0"/>
              <a:t>("[,o]", string1) # regex</a:t>
            </a:r>
          </a:p>
          <a:p>
            <a:endParaRPr lang="en-US" dirty="0"/>
          </a:p>
          <a:p>
            <a:r>
              <a:rPr lang="en-US" dirty="0"/>
              <a:t>print(list1)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6602-B04A-43E0-A31C-1115576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EB1D3-3E99-4B21-BEF0-3D0A1CE0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511DA6-58D4-4251-A44D-77FF1986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avoid regex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8F184B-2AF1-4C81-8F9B-72685F0A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Don’t use regex simply to validate substrings; use </a:t>
            </a:r>
            <a:r>
              <a:rPr lang="en-US" b="1"/>
              <a:t>if substring </a:t>
            </a:r>
            <a:r>
              <a:rPr lang="en-US" b="1">
                <a:highlight>
                  <a:srgbClr val="FFFF00"/>
                </a:highlight>
              </a:rPr>
              <a:t>in</a:t>
            </a:r>
            <a:r>
              <a:rPr lang="en-US" b="1"/>
              <a:t> string</a:t>
            </a:r>
            <a:r>
              <a:rPr lang="en-US"/>
              <a:t> instead</a:t>
            </a:r>
          </a:p>
          <a:p>
            <a:r>
              <a:rPr lang="en-US"/>
              <a:t>Don’t use regex to validate number ranges; use </a:t>
            </a:r>
            <a:r>
              <a:rPr lang="en-US">
                <a:highlight>
                  <a:srgbClr val="FFFF00"/>
                </a:highlight>
              </a:rPr>
              <a:t>&lt;= and &gt;= </a:t>
            </a:r>
            <a:r>
              <a:rPr lang="en-US"/>
              <a:t>instead</a:t>
            </a:r>
          </a:p>
          <a:p>
            <a:r>
              <a:rPr lang="en-US"/>
              <a:t>Don’t use regex simply to validate lengths of strings; use &lt;= </a:t>
            </a:r>
            <a:r>
              <a:rPr lang="en-US">
                <a:highlight>
                  <a:srgbClr val="FFFF00"/>
                </a:highlight>
              </a:rPr>
              <a:t>len</a:t>
            </a:r>
            <a:r>
              <a:rPr lang="en-US"/>
              <a:t>() and &gt;= len() instead</a:t>
            </a:r>
          </a:p>
          <a:p>
            <a:r>
              <a:rPr lang="en-US"/>
              <a:t>Don’t recreate the wheel; e.g. https://emailregex.com</a:t>
            </a:r>
          </a:p>
          <a:p>
            <a:r>
              <a:rPr lang="en-US"/>
              <a:t>import re</a:t>
            </a:r>
          </a:p>
          <a:p>
            <a:r>
              <a:rPr lang="en-US"/>
              <a:t>string = "150"</a:t>
            </a:r>
          </a:p>
          <a:p>
            <a:r>
              <a:rPr lang="en-US"/>
              <a:t>if re.search(r"^[132-438]$", string):	# this means any single character 1,3,2,3,4,3,or 8</a:t>
            </a:r>
          </a:p>
          <a:p>
            <a:r>
              <a:rPr lang="en-US"/>
              <a:t>    print("match")</a:t>
            </a:r>
          </a:p>
          <a:p>
            <a:r>
              <a:rPr lang="en-US"/>
              <a:t>else:</a:t>
            </a:r>
          </a:p>
          <a:p>
            <a:r>
              <a:rPr lang="en-US"/>
              <a:t>    print("no")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C0A7-E3AD-4F3F-AFFA-09A5C7B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6A51-DE01-46A0-843F-5FF7C752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B6C8-1ADD-41A5-8DE2-A9A5BC40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in raw formatted strings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CC934-4773-40DC-B6AC-88352D4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E2C9D-79D3-4872-935B-54EF678D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B1B1E7-4055-4C79-8C9F-16AB1DCC9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87990"/>
            <a:ext cx="8510663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"8V7N4P5"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"[a-zA-Z]"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"[0-9]"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re.search(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rf"^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"match"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6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17686" cy="4338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use regular expressions in python, we must </a:t>
            </a:r>
            <a:r>
              <a:rPr lang="en-US" b="1" dirty="0"/>
              <a:t>import re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re object</a:t>
            </a:r>
            <a:r>
              <a:rPr lang="en-US" dirty="0"/>
              <a:t> has methods such as </a:t>
            </a:r>
            <a:r>
              <a:rPr lang="en-US" b="1" dirty="0"/>
              <a:t>match, search, split, </a:t>
            </a:r>
            <a:r>
              <a:rPr lang="en-US" b="1" err="1"/>
              <a:t>findall</a:t>
            </a:r>
            <a:r>
              <a:rPr lang="en-US" b="1"/>
              <a:t>, finditer </a:t>
            </a:r>
            <a:r>
              <a:rPr lang="en-US" b="1" dirty="0"/>
              <a:t>and sub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/>
              <a:t>order for parameters in </a:t>
            </a:r>
            <a:r>
              <a:rPr lang="en-US" dirty="0"/>
              <a:t>python is generally needle, haystack.</a:t>
            </a:r>
          </a:p>
          <a:p>
            <a:r>
              <a:rPr lang="en-US" dirty="0"/>
              <a:t>Example:</a:t>
            </a:r>
          </a:p>
          <a:p>
            <a:r>
              <a:rPr lang="en-US"/>
              <a:t>	import </a:t>
            </a:r>
            <a:r>
              <a:rPr lang="en-US" dirty="0"/>
              <a:t>re</a:t>
            </a:r>
          </a:p>
          <a:p>
            <a:r>
              <a:rPr lang="en-US" dirty="0"/>
              <a:t>	string = “th</a:t>
            </a:r>
            <a:r>
              <a:rPr lang="en-US" b="1" u="sng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b="1" u="sng" dirty="0" err="1">
                <a:solidFill>
                  <a:srgbClr val="FF0000"/>
                </a:solidFill>
              </a:rPr>
              <a:t>itis</a:t>
            </a:r>
            <a:r>
              <a:rPr lang="en-US" dirty="0" err="1"/>
              <a:t>h</a:t>
            </a:r>
            <a:r>
              <a:rPr lang="en-US" dirty="0"/>
              <a:t> </a:t>
            </a:r>
            <a:r>
              <a:rPr lang="en-US" dirty="0" err="1"/>
              <a:t>columbia</a:t>
            </a:r>
            <a:r>
              <a:rPr lang="en-US" dirty="0"/>
              <a:t>”</a:t>
            </a:r>
          </a:p>
          <a:p>
            <a:r>
              <a:rPr lang="en-US" dirty="0"/>
              <a:t>	matches = </a:t>
            </a:r>
            <a:r>
              <a:rPr lang="en-US" b="1" dirty="0" err="1"/>
              <a:t>re.</a:t>
            </a:r>
            <a:r>
              <a:rPr lang="en-US" err="1"/>
              <a:t>findall</a:t>
            </a:r>
            <a:r>
              <a:rPr lang="en-US"/>
              <a:t>(r“</a:t>
            </a:r>
            <a:r>
              <a:rPr lang="en-US" b="1">
                <a:solidFill>
                  <a:srgbClr val="FF0000"/>
                </a:solidFill>
              </a:rPr>
              <a:t>i[ts]</a:t>
            </a:r>
            <a:r>
              <a:rPr lang="en-US"/>
              <a:t>”, </a:t>
            </a:r>
            <a:r>
              <a:rPr lang="en-US" dirty="0"/>
              <a:t>string) # the re object is what we will use</a:t>
            </a:r>
          </a:p>
          <a:p>
            <a:r>
              <a:rPr lang="en-US" dirty="0"/>
              <a:t>	print(matches) # a list is returned of all four matches of “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followed by t or s</a:t>
            </a:r>
            <a:r>
              <a:rPr lang="en-US" dirty="0"/>
              <a:t>”: </a:t>
            </a:r>
            <a:r>
              <a:rPr lang="en-US" b="1" dirty="0"/>
              <a:t>[‘is’, ‘is’, ‘it’, ‘is]</a:t>
            </a:r>
          </a:p>
          <a:p>
            <a:endParaRPr lang="en-US" b="1" dirty="0"/>
          </a:p>
          <a:p>
            <a:r>
              <a:rPr lang="en-CA" dirty="0"/>
              <a:t>https://docs.python.org/3/library/re.html</a:t>
            </a:r>
          </a:p>
          <a:p>
            <a:endParaRPr lang="en-CA" dirty="0"/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685-4386-456D-86BD-A041CA1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</a:t>
            </a:r>
            <a:br>
              <a:rPr lang="en-US" dirty="0"/>
            </a:br>
            <a:r>
              <a:rPr lang="en-US" dirty="0" err="1"/>
              <a:t>re.match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0A8-1C3A-4A27-8BA0-FB837B27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39297"/>
            <a:ext cx="11607800" cy="46075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match</a:t>
            </a:r>
            <a:r>
              <a:rPr lang="en-US" dirty="0"/>
              <a:t>() and search()</a:t>
            </a: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 return </a:t>
            </a:r>
            <a:r>
              <a:rPr lang="en-US" altLang="en-US" sz="18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 if no match can be found. If they’re successful, a match object instance is returned, containing information about the match: where it starts and ends, the substring it matched, and more.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Method match() searches and returns the first occurrence of the given pattern.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If a match was found </a:t>
            </a:r>
            <a:r>
              <a:rPr lang="en-US" altLang="en-US" sz="2000" u="sng" dirty="0">
                <a:solidFill>
                  <a:srgbClr val="222222"/>
                </a:solidFill>
                <a:latin typeface="Lucida Grande"/>
              </a:rPr>
              <a:t>at the beginning of the string</a:t>
            </a: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, it returns the first occurrence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If no match was found it returns None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Example:                                                      Output: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2000" dirty="0">
              <a:solidFill>
                <a:srgbClr val="222222"/>
              </a:solidFill>
              <a:latin typeface="Lucida Grand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rgbClr val="222222"/>
                </a:solidFill>
                <a:latin typeface="Lucida Grande"/>
              </a:rPr>
              <a:t>                                                                    </a:t>
            </a:r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173A-CB02-41DE-A4D9-0DA11AA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F3F9-BDC4-4FC6-A9E6-8BB3A307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3D6FE8-DB26-4DBC-9C2E-EE909D41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4262899"/>
            <a:ext cx="3407305" cy="859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32" y="4262899"/>
            <a:ext cx="909320" cy="707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" y="5312369"/>
            <a:ext cx="3517901" cy="98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032" y="5312369"/>
            <a:ext cx="4683139" cy="49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38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re.search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2108201"/>
            <a:ext cx="11536525" cy="4338637"/>
          </a:xfrm>
        </p:spPr>
        <p:txBody>
          <a:bodyPr/>
          <a:lstStyle/>
          <a:p>
            <a:r>
              <a:rPr lang="en-CA" dirty="0"/>
              <a:t>Method search() will search the whole string for the regular expression pattern and returns </a:t>
            </a:r>
            <a:r>
              <a:rPr lang="en-CA"/>
              <a:t>the first </a:t>
            </a:r>
            <a:r>
              <a:rPr lang="en-CA" dirty="0"/>
              <a:t>occurrence however, unlike match() it will check all </a:t>
            </a:r>
            <a:r>
              <a:rPr lang="en-CA"/>
              <a:t>the characters </a:t>
            </a:r>
            <a:r>
              <a:rPr lang="en-CA" dirty="0"/>
              <a:t>of the string</a:t>
            </a:r>
          </a:p>
          <a:p>
            <a:r>
              <a:rPr lang="en-CA" dirty="0"/>
              <a:t>A match object is returned if a match </a:t>
            </a:r>
            <a:r>
              <a:rPr lang="en-CA"/>
              <a:t>is found; None </a:t>
            </a:r>
            <a:r>
              <a:rPr lang="en-CA" dirty="0"/>
              <a:t>is returned if no match was found</a:t>
            </a:r>
          </a:p>
          <a:p>
            <a:r>
              <a:rPr lang="en-CA" dirty="0"/>
              <a:t>Example:                         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46" y="3846143"/>
            <a:ext cx="4236992" cy="1022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38" y="3852070"/>
            <a:ext cx="5027375" cy="456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45" y="5257795"/>
            <a:ext cx="4236993" cy="982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33" y="5257795"/>
            <a:ext cx="4932779" cy="346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195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re.findall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 </a:t>
            </a:r>
            <a:r>
              <a:rPr lang="en-CA" dirty="0" err="1"/>
              <a:t>findall</a:t>
            </a:r>
            <a:r>
              <a:rPr lang="en-CA" dirty="0"/>
              <a:t>() searches the string and returns a </a:t>
            </a:r>
            <a:r>
              <a:rPr lang="en-CA" u="sng" dirty="0"/>
              <a:t>list</a:t>
            </a:r>
            <a:r>
              <a:rPr lang="en-CA" dirty="0"/>
              <a:t> of “all” the occurrences that match the given pattern </a:t>
            </a:r>
          </a:p>
          <a:p>
            <a:r>
              <a:rPr lang="en-CA" dirty="0"/>
              <a:t>If a match was found, it </a:t>
            </a:r>
            <a:r>
              <a:rPr lang="en-CA"/>
              <a:t>returns a list of all the matches</a:t>
            </a:r>
            <a:endParaRPr lang="en-CA" dirty="0"/>
          </a:p>
          <a:p>
            <a:r>
              <a:rPr lang="en-CA" dirty="0"/>
              <a:t>If no match was found, </a:t>
            </a:r>
            <a:r>
              <a:rPr lang="en-CA"/>
              <a:t>it returns </a:t>
            </a:r>
            <a:r>
              <a:rPr lang="en-CA" dirty="0"/>
              <a:t>None</a:t>
            </a:r>
          </a:p>
          <a:p>
            <a:r>
              <a:rPr lang="en-CA" dirty="0"/>
              <a:t>Example				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59" y="4416422"/>
            <a:ext cx="4210983" cy="1002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75" y="4416422"/>
            <a:ext cx="3648075" cy="561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66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Object and Its Methods: </a:t>
            </a:r>
            <a:r>
              <a:rPr lang="en-US" dirty="0" err="1"/>
              <a:t>re.finditer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08201"/>
            <a:ext cx="11001587" cy="3760891"/>
          </a:xfrm>
        </p:spPr>
        <p:txBody>
          <a:bodyPr/>
          <a:lstStyle/>
          <a:p>
            <a:r>
              <a:rPr lang="en-CA" dirty="0"/>
              <a:t>Method </a:t>
            </a:r>
            <a:r>
              <a:rPr lang="en-CA" dirty="0" err="1"/>
              <a:t>finditer</a:t>
            </a:r>
            <a:r>
              <a:rPr lang="en-CA" dirty="0"/>
              <a:t>() </a:t>
            </a:r>
            <a:r>
              <a:rPr lang="en-CA"/>
              <a:t>returns an iterator yielding a match </a:t>
            </a:r>
            <a:r>
              <a:rPr lang="en-CA" dirty="0"/>
              <a:t>object of all the occurrences of the given pattern in the string</a:t>
            </a:r>
          </a:p>
          <a:p>
            <a:r>
              <a:rPr lang="en-CA" dirty="0"/>
              <a:t>Example:				       Output: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20" y="3383067"/>
            <a:ext cx="4511147" cy="1429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8" y="3383067"/>
            <a:ext cx="5738842" cy="1428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00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0B5-72C7-4D4F-B784-2325431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5632"/>
          </a:xfrm>
        </p:spPr>
        <p:txBody>
          <a:bodyPr/>
          <a:lstStyle/>
          <a:p>
            <a:r>
              <a:rPr lang="en-US" dirty="0"/>
              <a:t>re metacharacters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70BB-28A0-4FFB-B8A3-C1A87C0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9: Regular Expressions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8E27-29A8-409F-BC15-B77D5E2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66322-7B61-4B62-B5F6-D17EAED4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95" y="1189771"/>
            <a:ext cx="77914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7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{964FABA0-8084-4DC5-B9A4-51AC47F46CCD}tf22712842_win32</Template>
  <TotalTime>5803</TotalTime>
  <Words>4467</Words>
  <Application>Microsoft Office PowerPoint</Application>
  <PresentationFormat>Widescreen</PresentationFormat>
  <Paragraphs>760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Bookman Old Style</vt:lpstr>
      <vt:lpstr>Calibri</vt:lpstr>
      <vt:lpstr>Consolas</vt:lpstr>
      <vt:lpstr>Courier New</vt:lpstr>
      <vt:lpstr>Franklin Gothic Book</vt:lpstr>
      <vt:lpstr>Lucida Grande</vt:lpstr>
      <vt:lpstr>1_RetrospectVTI</vt:lpstr>
      <vt:lpstr>COMP1516</vt:lpstr>
      <vt:lpstr>Topics</vt:lpstr>
      <vt:lpstr>Regular Expressions</vt:lpstr>
      <vt:lpstr>re Object and Its Methods</vt:lpstr>
      <vt:lpstr>re Object and Its Methods: re.match()</vt:lpstr>
      <vt:lpstr>re Object and Its Methods: re.search()</vt:lpstr>
      <vt:lpstr>re Object and Its Methods: re.findall()</vt:lpstr>
      <vt:lpstr>re Object and Its Methods: re.finditer()</vt:lpstr>
      <vt:lpstr>re metacharacters</vt:lpstr>
      <vt:lpstr>re Special Sequences</vt:lpstr>
      <vt:lpstr>re Sets and  Lists</vt:lpstr>
      <vt:lpstr>re Examples</vt:lpstr>
      <vt:lpstr>re Examples: Case Insensitivity</vt:lpstr>
      <vt:lpstr>re Examples: or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re Examples</vt:lpstr>
      <vt:lpstr>Longer re Examples</vt:lpstr>
      <vt:lpstr>Longer re Examples</vt:lpstr>
      <vt:lpstr>Longer re Examples</vt:lpstr>
      <vt:lpstr>Longer re Examples</vt:lpstr>
      <vt:lpstr>Number Ranges in Regular Expressions</vt:lpstr>
      <vt:lpstr>Number Ranges in Regular Expressions</vt:lpstr>
      <vt:lpstr>split()</vt:lpstr>
      <vt:lpstr>split()</vt:lpstr>
      <vt:lpstr>When to avoid regex</vt:lpstr>
      <vt:lpstr>Variables in raw formatted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COMP1516</dc:title>
  <dc:creator>jason harrison</dc:creator>
  <cp:lastModifiedBy>jason harrison</cp:lastModifiedBy>
  <cp:revision>225</cp:revision>
  <dcterms:created xsi:type="dcterms:W3CDTF">2020-08-25T23:05:09Z</dcterms:created>
  <dcterms:modified xsi:type="dcterms:W3CDTF">2022-09-01T19:04:56Z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