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71" r:id="rId2"/>
    <p:sldId id="272" r:id="rId3"/>
    <p:sldId id="264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1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D5A5-CB21-4BF5-9F46-FA5F56C21346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CDEA-13DA-4AAA-B85F-7EE682FFE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68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D5A5-CB21-4BF5-9F46-FA5F56C21346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CDEA-13DA-4AAA-B85F-7EE682FFE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0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D5A5-CB21-4BF5-9F46-FA5F56C21346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CDEA-13DA-4AAA-B85F-7EE682FFE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4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D5A5-CB21-4BF5-9F46-FA5F56C21346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CDEA-13DA-4AAA-B85F-7EE682FFE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8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D5A5-CB21-4BF5-9F46-FA5F56C21346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CDEA-13DA-4AAA-B85F-7EE682FFE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8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D5A5-CB21-4BF5-9F46-FA5F56C21346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CDEA-13DA-4AAA-B85F-7EE682FFE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D5A5-CB21-4BF5-9F46-FA5F56C21346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CDEA-13DA-4AAA-B85F-7EE682FFE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00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D5A5-CB21-4BF5-9F46-FA5F56C21346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CDEA-13DA-4AAA-B85F-7EE682FFE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D5A5-CB21-4BF5-9F46-FA5F56C21346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CDEA-13DA-4AAA-B85F-7EE682FFE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32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D5A5-CB21-4BF5-9F46-FA5F56C21346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CDEA-13DA-4AAA-B85F-7EE682FFE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D5A5-CB21-4BF5-9F46-FA5F56C21346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CDEA-13DA-4AAA-B85F-7EE682FFE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67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0D5A5-CB21-4BF5-9F46-FA5F56C21346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9CDEA-13DA-4AAA-B85F-7EE682FFE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5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000" y="549000"/>
            <a:ext cx="11913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 smtClean="0"/>
              <a:t>SITE MAP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6000" y="0"/>
            <a:ext cx="0" cy="1989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6000" y="189000"/>
            <a:ext cx="23439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 smtClean="0">
                <a:solidFill>
                  <a:srgbClr val="1A4168"/>
                </a:solidFill>
              </a:rPr>
              <a:t>무공해차 </a:t>
            </a:r>
            <a:r>
              <a:rPr lang="ko-KR" altLang="en-US" dirty="0" err="1" smtClean="0">
                <a:solidFill>
                  <a:srgbClr val="1A4168"/>
                </a:solidFill>
              </a:rPr>
              <a:t>통합누리집</a:t>
            </a:r>
            <a:endParaRPr lang="ko-KR" altLang="en-US" dirty="0">
              <a:solidFill>
                <a:srgbClr val="1A4168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36000" y="549000"/>
            <a:ext cx="32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6000" y="150578"/>
            <a:ext cx="360000" cy="3600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056000" y="1629000"/>
            <a:ext cx="10440000" cy="4627777"/>
            <a:chOff x="696000" y="549000"/>
            <a:chExt cx="10440000" cy="4627777"/>
          </a:xfrm>
        </p:grpSpPr>
        <p:sp>
          <p:nvSpPr>
            <p:cNvPr id="14" name="직사각형 13"/>
            <p:cNvSpPr/>
            <p:nvPr/>
          </p:nvSpPr>
          <p:spPr>
            <a:xfrm>
              <a:off x="5016000" y="549000"/>
              <a:ext cx="1800000" cy="360000"/>
            </a:xfrm>
            <a:prstGeom prst="rect">
              <a:avLst/>
            </a:prstGeom>
            <a:solidFill>
              <a:srgbClr val="708D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HOME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336000" y="1269000"/>
              <a:ext cx="1800000" cy="360000"/>
            </a:xfrm>
            <a:prstGeom prst="rect">
              <a:avLst/>
            </a:prstGeom>
            <a:solidFill>
              <a:srgbClr val="1A4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충전소 위치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56000" y="1269000"/>
              <a:ext cx="1800000" cy="360000"/>
            </a:xfrm>
            <a:prstGeom prst="rect">
              <a:avLst/>
            </a:prstGeom>
            <a:solidFill>
              <a:srgbClr val="1A4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구매 및 지원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016000" y="1269000"/>
              <a:ext cx="1800000" cy="360000"/>
            </a:xfrm>
            <a:prstGeom prst="rect">
              <a:avLst/>
            </a:prstGeom>
            <a:solidFill>
              <a:srgbClr val="1A4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정보지원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176000" y="1269000"/>
              <a:ext cx="1800000" cy="360000"/>
            </a:xfrm>
            <a:prstGeom prst="rect">
              <a:avLst/>
            </a:prstGeom>
            <a:solidFill>
              <a:srgbClr val="1A4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고객 서비스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96000" y="1269000"/>
              <a:ext cx="1800000" cy="360000"/>
            </a:xfrm>
            <a:prstGeom prst="rect">
              <a:avLst/>
            </a:prstGeom>
            <a:solidFill>
              <a:srgbClr val="1A4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무공해차 소개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16000" y="909000"/>
              <a:ext cx="180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index.html</a:t>
              </a:r>
              <a:endParaRPr lang="ko-KR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6000" y="1629000"/>
              <a:ext cx="180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evcar.html</a:t>
              </a:r>
              <a:endParaRPr lang="ko-KR" alt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56000" y="1629000"/>
              <a:ext cx="180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buyersGuide.html</a:t>
              </a:r>
              <a:endParaRPr lang="ko-KR" alt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76000" y="1629000"/>
              <a:ext cx="180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portal.html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16000" y="1629000"/>
              <a:ext cx="180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guide.html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336000" y="1629000"/>
              <a:ext cx="180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evcharge.html</a:t>
              </a:r>
              <a:endParaRPr lang="ko-KR" altLang="en-US" sz="14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96000" y="234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무공해차 개요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96000" y="306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보급 목적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96000" y="378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충전 정보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856000" y="234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무공해차 구매 보조금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56000" y="306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무공해차 지급 차종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56000" y="378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무공해차 지급 현황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016000" y="234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가이드라인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016000" y="306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보도자료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016000" y="378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용어사전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176000" y="234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76000" y="306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질의응답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176000" y="378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FAQ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9336000" y="234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전기차 충전소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9336000" y="306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수소차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충전소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856000" y="450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완속충전기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설치 신청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016000" y="450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자료실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6000" y="270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evcar.html</a:t>
              </a:r>
              <a:endParaRPr lang="ko-KR" alt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56000" y="270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buyersGuide.html</a:t>
              </a:r>
              <a:endParaRPr lang="ko-KR" alt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16000" y="270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guide.html</a:t>
              </a:r>
              <a:endParaRPr lang="ko-KR" alt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176000" y="270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notice.html</a:t>
              </a:r>
              <a:endParaRPr lang="ko-KR" alt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336000" y="270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ev.or.kr/</a:t>
              </a:r>
              <a:r>
                <a:rPr lang="en-US" altLang="ko-KR" sz="1400" dirty="0" err="1" smtClean="0"/>
                <a:t>evmonitor</a:t>
              </a:r>
              <a:endParaRPr lang="en-US" altLang="ko-KR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16000" y="486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library.html</a:t>
              </a:r>
              <a:endParaRPr lang="ko-KR" alt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96000" y="342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ecoeffect.html</a:t>
              </a:r>
              <a:endParaRPr lang="ko-KR" alt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6000" y="414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chargerkind.html</a:t>
              </a:r>
              <a:endParaRPr lang="ko-KR" alt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56000" y="414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/>
                <a:t>localInfo</a:t>
              </a:r>
              <a:r>
                <a:rPr lang="en-US" altLang="ko-KR" sz="1400" dirty="0" smtClean="0"/>
                <a:t>.html</a:t>
              </a:r>
              <a:endParaRPr lang="ko-KR" alt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56000" y="486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scharger.html</a:t>
              </a:r>
              <a:endParaRPr lang="ko-KR" alt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16000" y="342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news.html</a:t>
              </a:r>
              <a:endParaRPr lang="ko-KR" alt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016000" y="414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dictionList.html</a:t>
              </a:r>
              <a:endParaRPr lang="ko-KR" alt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56000" y="342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carlnfoView.html</a:t>
              </a:r>
              <a:endParaRPr lang="ko-KR" alt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76000" y="342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qna.html</a:t>
              </a:r>
              <a:endParaRPr lang="ko-KR" alt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76000" y="414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faq.html</a:t>
              </a:r>
              <a:endParaRPr lang="ko-KR" alt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336000" y="342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ev.or.kr/h2monitor</a:t>
              </a:r>
              <a:endParaRPr lang="en-US" altLang="ko-KR" sz="1400" dirty="0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696000" y="1989000"/>
              <a:ext cx="104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56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키워드</a:t>
            </a:r>
            <a:r>
              <a:rPr lang="en-US" altLang="ko-KR"/>
              <a:t>, </a:t>
            </a:r>
            <a:r>
              <a:rPr lang="ko-KR" altLang="en-US"/>
              <a:t>색상 코드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2555" y="1433522"/>
            <a:ext cx="31136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핵심 키워드 </a:t>
            </a:r>
            <a:r>
              <a:rPr lang="en-US" altLang="ko-KR"/>
              <a:t>: VIPS</a:t>
            </a:r>
            <a:r>
              <a:rPr lang="ko-KR" altLang="en-US"/>
              <a:t> 스테이크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2556" y="1793522"/>
            <a:ext cx="34851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서브 키워드 </a:t>
            </a:r>
            <a:r>
              <a:rPr lang="en-US" altLang="ko-KR"/>
              <a:t>: 25</a:t>
            </a:r>
            <a:r>
              <a:rPr lang="ko-KR" altLang="en-US"/>
              <a:t> </a:t>
            </a:r>
            <a:r>
              <a:rPr lang="en-US" altLang="ko-KR"/>
              <a:t>ANNIVERSARY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736" y="3265780"/>
            <a:ext cx="187423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/>
              <a:t>색상 코드 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696000" y="4149000"/>
            <a:ext cx="10800000" cy="2160000"/>
            <a:chOff x="696000" y="4149000"/>
            <a:chExt cx="10080000" cy="2160000"/>
          </a:xfrm>
        </p:grpSpPr>
        <p:sp>
          <p:nvSpPr>
            <p:cNvPr id="11" name="직사각형 10"/>
            <p:cNvSpPr/>
            <p:nvPr/>
          </p:nvSpPr>
          <p:spPr>
            <a:xfrm>
              <a:off x="696000" y="4149000"/>
              <a:ext cx="5040000" cy="2160000"/>
            </a:xfrm>
            <a:prstGeom prst="rect">
              <a:avLst/>
            </a:prstGeom>
            <a:solidFill>
              <a:srgbClr val="C60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736000" y="4149000"/>
              <a:ext cx="5040000" cy="2160000"/>
            </a:xfrm>
            <a:prstGeom prst="rect">
              <a:avLst/>
            </a:prstGeom>
            <a:solidFill>
              <a:srgbClr val="C7B4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696000" y="4149000"/>
            <a:ext cx="1128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주조색</a:t>
            </a: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#C60226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96000" y="4149000"/>
            <a:ext cx="1129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보조색</a:t>
            </a: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#C7B483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Noto Serif KR"/>
                <a:ea typeface="Noto Serif KR"/>
              </a:rPr>
              <a:t>타이포그래피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247264" y="1989000"/>
            <a:ext cx="7728000" cy="2276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b="0" i="0">
                <a:solidFill>
                  <a:srgbClr val="202124"/>
                </a:solidFill>
                <a:effectLst/>
                <a:latin typeface="Pretendard"/>
                <a:ea typeface="Pretendard"/>
              </a:rPr>
              <a:t>SIL 오픈 폰트 라이선스</a:t>
            </a:r>
          </a:p>
          <a:p>
            <a:pPr algn="ctr">
              <a:defRPr/>
            </a:pPr>
            <a:r>
              <a:rPr lang="ko-KR" altLang="en-US" sz="4800" b="0" i="0">
                <a:solidFill>
                  <a:srgbClr val="202124"/>
                </a:solidFill>
                <a:effectLst/>
                <a:latin typeface="Pretendard"/>
                <a:ea typeface="Pretendard"/>
              </a:rPr>
              <a:t>system-ui</a:t>
            </a:r>
          </a:p>
          <a:p>
            <a:pPr algn="ctr">
              <a:defRPr/>
            </a:pPr>
            <a:r>
              <a:rPr lang="ko-KR" altLang="en-US" sz="4800" b="0" i="0">
                <a:solidFill>
                  <a:srgbClr val="202124"/>
                </a:solidFill>
                <a:effectLst/>
                <a:latin typeface="Pretendard"/>
                <a:ea typeface="Pretendard"/>
              </a:rPr>
              <a:t>를 대체하는 글꼴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10718" y="1269000"/>
            <a:ext cx="1333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0">
                <a:effectLst/>
                <a:latin typeface="Noto Serif KR"/>
                <a:ea typeface="Noto Serif KR"/>
              </a:rPr>
              <a:t>프리텐다드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76000" y="1989000"/>
            <a:ext cx="18689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Color : #333333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84008" y="5229000"/>
            <a:ext cx="253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Noto Serif KR"/>
                <a:ea typeface="Noto Serif KR"/>
              </a:rPr>
              <a:t>font-family: Pretendard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84007" y="5589000"/>
            <a:ext cx="10251993" cy="362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Noto Serif KR"/>
                <a:ea typeface="Noto Serif KR"/>
              </a:rPr>
              <a:t>url('https://cdn.jsdelivr.net/gh/orioncactus/pretendard/dist/web/static/pretendard.css');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76000" y="1989000"/>
            <a:ext cx="2160000" cy="360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76000" y="2709000"/>
            <a:ext cx="18403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Font-size : 16px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000" y="549000"/>
            <a:ext cx="7889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 smtClean="0"/>
              <a:t>CODE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6000" y="0"/>
            <a:ext cx="0" cy="1989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6000" y="189000"/>
            <a:ext cx="23439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 smtClean="0">
                <a:solidFill>
                  <a:srgbClr val="1A4168"/>
                </a:solidFill>
              </a:rPr>
              <a:t>무공해차 </a:t>
            </a:r>
            <a:r>
              <a:rPr lang="ko-KR" altLang="en-US" dirty="0" err="1" smtClean="0">
                <a:solidFill>
                  <a:srgbClr val="1A4168"/>
                </a:solidFill>
              </a:rPr>
              <a:t>통합누리집</a:t>
            </a:r>
            <a:endParaRPr lang="ko-KR" altLang="en-US" dirty="0">
              <a:solidFill>
                <a:srgbClr val="1A4168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36000" y="549000"/>
            <a:ext cx="32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6000" y="150578"/>
            <a:ext cx="360000" cy="36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909000"/>
            <a:ext cx="10440000" cy="58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5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00" y="909000"/>
            <a:ext cx="8020050" cy="5667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000" y="549000"/>
            <a:ext cx="15472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 smtClean="0"/>
              <a:t>WIRE FRAME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36000" y="0"/>
            <a:ext cx="0" cy="1989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6000" y="189000"/>
            <a:ext cx="23439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 smtClean="0">
                <a:solidFill>
                  <a:srgbClr val="1A4168"/>
                </a:solidFill>
              </a:rPr>
              <a:t>무공해차 </a:t>
            </a:r>
            <a:r>
              <a:rPr lang="ko-KR" altLang="en-US" dirty="0" err="1" smtClean="0">
                <a:solidFill>
                  <a:srgbClr val="1A4168"/>
                </a:solidFill>
              </a:rPr>
              <a:t>통합누리집</a:t>
            </a:r>
            <a:endParaRPr lang="ko-KR" altLang="en-US" dirty="0">
              <a:solidFill>
                <a:srgbClr val="1A4168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36000" y="549000"/>
            <a:ext cx="32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6000" y="15057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1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000" y="549000"/>
            <a:ext cx="13227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KEY POINT</a:t>
            </a: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36000" y="0"/>
            <a:ext cx="0" cy="1989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6000" y="189000"/>
            <a:ext cx="20921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DESIGN CONCEPT</a:t>
            </a:r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36000" y="549000"/>
            <a:ext cx="32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76000" y="549000"/>
            <a:ext cx="29690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/>
              <a:t>무공해 친환경 재생 에너지</a:t>
            </a:r>
          </a:p>
        </p:txBody>
      </p:sp>
      <p:sp>
        <p:nvSpPr>
          <p:cNvPr id="10" name="타원 9"/>
          <p:cNvSpPr/>
          <p:nvPr/>
        </p:nvSpPr>
        <p:spPr>
          <a:xfrm>
            <a:off x="5376000" y="1989000"/>
            <a:ext cx="1800000" cy="1800000"/>
          </a:xfrm>
          <a:prstGeom prst="ellipse">
            <a:avLst/>
          </a:prstGeom>
          <a:noFill/>
          <a:ln>
            <a:solidFill>
              <a:srgbClr val="1A4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>
                <a:solidFill>
                  <a:srgbClr val="A4C56C"/>
                </a:solidFill>
              </a:rPr>
              <a:t>친환경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16000" y="4869000"/>
            <a:ext cx="598433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/>
              <a:t>기존 사이트의 파란색 계열과 다르게 </a:t>
            </a:r>
            <a:r>
              <a:rPr lang="ko-KR" altLang="en-US">
                <a:solidFill>
                  <a:srgbClr val="A4C56C"/>
                </a:solidFill>
              </a:rPr>
              <a:t>친환경</a:t>
            </a:r>
            <a:r>
              <a:rPr lang="ko-KR" altLang="en-US"/>
              <a:t>과 </a:t>
            </a:r>
            <a:r>
              <a:rPr lang="ko-KR" altLang="en-US">
                <a:solidFill>
                  <a:srgbClr val="1A4168"/>
                </a:solidFill>
              </a:rPr>
              <a:t>세련됨</a:t>
            </a:r>
            <a:r>
              <a:rPr lang="ko-KR" altLang="en-US"/>
              <a:t>을</a:t>
            </a:r>
          </a:p>
          <a:p>
            <a:pPr algn="ctr">
              <a:defRPr/>
            </a:pPr>
            <a:r>
              <a:rPr lang="ko-KR" altLang="en-US"/>
              <a:t> </a:t>
            </a:r>
          </a:p>
          <a:p>
            <a:pPr algn="ctr">
              <a:defRPr/>
            </a:pPr>
            <a:r>
              <a:rPr lang="ko-KR" altLang="en-US"/>
              <a:t>키 포인트로 잡아</a:t>
            </a:r>
            <a:r>
              <a:rPr lang="en-US" altLang="ko-KR"/>
              <a:t> </a:t>
            </a:r>
            <a:r>
              <a:rPr lang="ko-KR" altLang="en-US"/>
              <a:t>리 디자인 포인트로 하였습니다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3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6000" y="189000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 코드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2557" y="1433522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핵심 키워드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친환경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2557" y="1793522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서브 키워드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무공해차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충전소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736" y="3265780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색상 코드 </a:t>
            </a:r>
            <a:endParaRPr lang="ko-KR" altLang="en-US" sz="28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696000" y="4149000"/>
            <a:ext cx="10800000" cy="2160000"/>
            <a:chOff x="696000" y="4149000"/>
            <a:chExt cx="10080000" cy="2160000"/>
          </a:xfrm>
        </p:grpSpPr>
        <p:sp>
          <p:nvSpPr>
            <p:cNvPr id="11" name="직사각형 10"/>
            <p:cNvSpPr/>
            <p:nvPr/>
          </p:nvSpPr>
          <p:spPr>
            <a:xfrm>
              <a:off x="696000" y="4149000"/>
              <a:ext cx="2520000" cy="2160000"/>
            </a:xfrm>
            <a:prstGeom prst="rect">
              <a:avLst/>
            </a:prstGeom>
            <a:solidFill>
              <a:srgbClr val="1A4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16000" y="4149000"/>
              <a:ext cx="2520000" cy="21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56000" y="4149000"/>
              <a:ext cx="2520000" cy="2160000"/>
            </a:xfrm>
            <a:prstGeom prst="rect">
              <a:avLst/>
            </a:prstGeom>
            <a:solidFill>
              <a:srgbClr val="A4C5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36000" y="4149000"/>
              <a:ext cx="2520000" cy="2160000"/>
            </a:xfrm>
            <a:prstGeom prst="rect">
              <a:avLst/>
            </a:prstGeom>
            <a:solidFill>
              <a:srgbClr val="708D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805081" y="4149000"/>
            <a:ext cx="1135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강조색</a:t>
            </a:r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 dirty="0" smtClean="0">
                <a:solidFill>
                  <a:schemeClr val="bg1"/>
                </a:solidFill>
                <a:effectLst/>
              </a:rPr>
              <a:t>A4C46C</a:t>
            </a:r>
            <a:endParaRPr lang="en-US" altLang="ko-KR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6000" y="4149000"/>
            <a:ext cx="1122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주조색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#</a:t>
            </a:r>
            <a:r>
              <a:rPr lang="ko-KR" altLang="en-US" dirty="0" smtClean="0">
                <a:solidFill>
                  <a:schemeClr val="bg1"/>
                </a:solidFill>
              </a:rPr>
              <a:t>1D4167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00048" y="4149000"/>
            <a:ext cx="1119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보조색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#</a:t>
            </a:r>
            <a:r>
              <a:rPr lang="ko-KR" altLang="en-US" dirty="0" smtClean="0">
                <a:solidFill>
                  <a:schemeClr val="bg1"/>
                </a:solidFill>
              </a:rPr>
              <a:t>B1D8F1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96000" y="4149000"/>
            <a:ext cx="1122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보조색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#</a:t>
            </a:r>
            <a:r>
              <a:rPr lang="ko-KR" altLang="en-US" dirty="0" smtClean="0">
                <a:solidFill>
                  <a:schemeClr val="bg1"/>
                </a:solidFill>
              </a:rPr>
              <a:t>718D52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Noto Serif KR"/>
                <a:ea typeface="Noto Serif KR"/>
              </a:rPr>
              <a:t>타이포그래피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247264" y="1989000"/>
            <a:ext cx="772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>
                <a:solidFill>
                  <a:srgbClr val="202124"/>
                </a:solidFill>
                <a:latin typeface="Noto Serif KR"/>
                <a:ea typeface="Noto Serif KR"/>
              </a:rPr>
              <a:t>국가간에 우호관계의</a:t>
            </a:r>
          </a:p>
          <a:p>
            <a:pPr algn="ctr">
              <a:defRPr/>
            </a:pPr>
            <a:r>
              <a:rPr lang="ko-KR" altLang="en-US" sz="4800">
                <a:solidFill>
                  <a:srgbClr val="202124"/>
                </a:solidFill>
                <a:latin typeface="Noto Serif KR"/>
                <a:ea typeface="Noto Serif KR"/>
              </a:rPr>
              <a:t>인간은</a:t>
            </a:r>
          </a:p>
          <a:p>
            <a:pPr algn="ctr">
              <a:defRPr/>
            </a:pPr>
            <a:r>
              <a:rPr lang="ko-KR" altLang="en-US" sz="4800">
                <a:solidFill>
                  <a:srgbClr val="202124"/>
                </a:solidFill>
                <a:latin typeface="Noto Serif KR"/>
                <a:ea typeface="Noto Serif KR"/>
              </a:rPr>
              <a:t>인간이 폭정과 억압에</a:t>
            </a:r>
            <a:endParaRPr lang="ko-KR" altLang="en-US" sz="4800" b="0" i="0">
              <a:solidFill>
                <a:srgbClr val="202124"/>
              </a:solidFill>
              <a:effectLst/>
              <a:latin typeface="Noto Serif KR"/>
              <a:ea typeface="Noto Serif KR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0718" y="1269000"/>
            <a:ext cx="216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latin typeface="Noto Serif KR"/>
                <a:ea typeface="Noto Serif KR"/>
              </a:rPr>
              <a:t>Noto Serif Korean</a:t>
            </a:r>
            <a:endParaRPr lang="en-US" altLang="ko-KR" b="0">
              <a:effectLst/>
              <a:latin typeface="Noto Serif KR"/>
              <a:ea typeface="Noto Serif K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76000" y="1989000"/>
            <a:ext cx="18689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Color : #333333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84008" y="5229000"/>
            <a:ext cx="432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fr-FR" altLang="ko-KR">
                <a:latin typeface="Noto Serif KR"/>
                <a:ea typeface="Noto Serif KR"/>
              </a:rPr>
              <a:t>font-family: 'Noto Sans KR', sans-serif</a:t>
            </a:r>
            <a:endParaRPr lang="ko-KR" altLang="en-US">
              <a:latin typeface="Noto Serif KR"/>
              <a:ea typeface="Noto Serif KR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84008" y="5589000"/>
            <a:ext cx="900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Noto Serif KR"/>
                <a:ea typeface="Noto Serif KR"/>
              </a:rPr>
              <a:t>'https://fonts.googleapis.com/css2?family=Noto+Sans+KR:wght@300&amp;display=swap'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76000" y="1989000"/>
            <a:ext cx="2160000" cy="360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76000" y="2709000"/>
            <a:ext cx="18403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Font-size : 16px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000" y="549000"/>
            <a:ext cx="13227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KEY POINT</a:t>
            </a: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36000" y="0"/>
            <a:ext cx="0" cy="1989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6000" y="189000"/>
            <a:ext cx="20921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DESIGN CONCEPT</a:t>
            </a:r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36000" y="549000"/>
            <a:ext cx="32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76000" y="549000"/>
            <a:ext cx="16777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간편하고 넓게</a:t>
            </a:r>
          </a:p>
        </p:txBody>
      </p:sp>
      <p:sp>
        <p:nvSpPr>
          <p:cNvPr id="10" name="타원 9"/>
          <p:cNvSpPr/>
          <p:nvPr/>
        </p:nvSpPr>
        <p:spPr>
          <a:xfrm>
            <a:off x="5376000" y="1989000"/>
            <a:ext cx="1800000" cy="1800000"/>
          </a:xfrm>
          <a:prstGeom prst="ellipse">
            <a:avLst/>
          </a:prstGeom>
          <a:noFill/>
          <a:ln>
            <a:solidFill>
              <a:srgbClr val="E7C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>
                <a:solidFill>
                  <a:srgbClr val="FEE600"/>
                </a:solidFill>
              </a:rPr>
              <a:t>편리성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47110" y="4869000"/>
            <a:ext cx="5326380" cy="9012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/>
              <a:t>기존 사이트 보다 넓게 이벤트를 쉽게를</a:t>
            </a:r>
          </a:p>
          <a:p>
            <a:pPr algn="ctr">
              <a:defRPr/>
            </a:pPr>
            <a:r>
              <a:rPr lang="ko-KR" altLang="en-US"/>
              <a:t> </a:t>
            </a:r>
          </a:p>
          <a:p>
            <a:pPr algn="ctr">
              <a:defRPr/>
            </a:pPr>
            <a:r>
              <a:rPr lang="ko-KR" altLang="en-US"/>
              <a:t>키 포인트로 잡아</a:t>
            </a:r>
            <a:r>
              <a:rPr lang="en-US" altLang="ko-KR"/>
              <a:t> </a:t>
            </a:r>
            <a:r>
              <a:rPr lang="ko-KR" altLang="en-US"/>
              <a:t>리 디자인 포인트로 하였습니다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6000" y="124940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키워드</a:t>
            </a:r>
            <a:r>
              <a:rPr lang="en-US" altLang="ko-KR"/>
              <a:t>, </a:t>
            </a:r>
            <a:r>
              <a:rPr lang="ko-KR" altLang="en-US"/>
              <a:t>색상 코드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2557" y="1433522"/>
            <a:ext cx="23421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핵심 키워드 </a:t>
            </a:r>
            <a:r>
              <a:rPr lang="en-US" altLang="ko-KR"/>
              <a:t>: </a:t>
            </a:r>
            <a:r>
              <a:rPr lang="ko-KR" altLang="en-US"/>
              <a:t>카메라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2556" y="1793522"/>
            <a:ext cx="23421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서브 키워드 </a:t>
            </a:r>
            <a:r>
              <a:rPr lang="en-US" altLang="ko-KR"/>
              <a:t>: </a:t>
            </a:r>
            <a:r>
              <a:rPr lang="ko-KR" altLang="en-US"/>
              <a:t>이벤트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736" y="3265780"/>
            <a:ext cx="187423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/>
              <a:t>색상 코드 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696000" y="4149000"/>
            <a:ext cx="10800000" cy="2160000"/>
            <a:chOff x="696000" y="4149000"/>
            <a:chExt cx="10080000" cy="2160000"/>
          </a:xfrm>
        </p:grpSpPr>
        <p:sp>
          <p:nvSpPr>
            <p:cNvPr id="11" name="직사각형 10"/>
            <p:cNvSpPr/>
            <p:nvPr/>
          </p:nvSpPr>
          <p:spPr>
            <a:xfrm>
              <a:off x="696000" y="4149000"/>
              <a:ext cx="5040000" cy="2160000"/>
            </a:xfrm>
            <a:prstGeom prst="rect">
              <a:avLst/>
            </a:prstGeom>
            <a:solidFill>
              <a:srgbClr val="FE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736000" y="4149000"/>
              <a:ext cx="5040000" cy="2160000"/>
            </a:xfrm>
            <a:prstGeom prst="rect">
              <a:avLst/>
            </a:prstGeom>
            <a:solidFill>
              <a:srgbClr val="E7C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696000" y="4149000"/>
            <a:ext cx="1043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주조색</a:t>
            </a:r>
          </a:p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#fee600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96000" y="4149000"/>
            <a:ext cx="1082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보조색</a:t>
            </a:r>
          </a:p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#e7c3a2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Noto Serif KR"/>
                <a:ea typeface="Noto Serif KR"/>
              </a:rPr>
              <a:t>타이포그래피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247264" y="1989000"/>
            <a:ext cx="7728000" cy="2276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b="0" i="0">
                <a:solidFill>
                  <a:srgbClr val="202124"/>
                </a:solidFill>
                <a:effectLst/>
                <a:latin typeface="G마켓 산스 TTF Medium"/>
                <a:ea typeface="G마켓 산스 TTF Medium"/>
              </a:rPr>
              <a:t>G마켓 브랜드  서체 'Gmarket Sans'를 </a:t>
            </a:r>
          </a:p>
          <a:p>
            <a:pPr algn="ctr">
              <a:defRPr/>
            </a:pPr>
            <a:r>
              <a:rPr lang="ko-KR" altLang="en-US" sz="4800" b="0" i="0">
                <a:solidFill>
                  <a:srgbClr val="202124"/>
                </a:solidFill>
                <a:effectLst/>
                <a:latin typeface="G마켓 산스 TTF Medium"/>
                <a:ea typeface="G마켓 산스 TTF Medium"/>
              </a:rPr>
              <a:t>소개합니다.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10718" y="1269000"/>
            <a:ext cx="2943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0">
                <a:effectLst/>
                <a:latin typeface="G마켓 산스 TTF Medium"/>
                <a:ea typeface="G마켓 산스 TTF Medium"/>
              </a:rPr>
              <a:t>GmarketSansMedium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76000" y="1989000"/>
            <a:ext cx="18689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Color : #333333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84008" y="5229000"/>
            <a:ext cx="37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Noto Serif KR"/>
                <a:ea typeface="Noto Serif KR"/>
              </a:rPr>
              <a:t>font-family: 'GmarketSansMedium';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84007" y="5589000"/>
            <a:ext cx="10251993" cy="362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Noto Serif KR"/>
                <a:ea typeface="Noto Serif KR"/>
              </a:rPr>
              <a:t>src: url('https://cdn.jsdelivr.net/gh/projectnoonnu/noonfonts_2001@1.1/GmarketSansMedium.woff')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76000" y="1989000"/>
            <a:ext cx="2160000" cy="360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76000" y="2709000"/>
            <a:ext cx="18403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Font-size : 16px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000" y="549000"/>
            <a:ext cx="13227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KEY POINT</a:t>
            </a: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36000" y="0"/>
            <a:ext cx="0" cy="1989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6000" y="189000"/>
            <a:ext cx="20921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DESIGN CONCEPT</a:t>
            </a:r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36000" y="549000"/>
            <a:ext cx="32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76000" y="549000"/>
            <a:ext cx="25921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VIPS 25</a:t>
            </a:r>
            <a:r>
              <a:rPr lang="ko-KR" altLang="en-US"/>
              <a:t> </a:t>
            </a:r>
            <a:r>
              <a:rPr lang="en-US" altLang="ko-KR"/>
              <a:t>ANNIVERSARY</a:t>
            </a:r>
          </a:p>
        </p:txBody>
      </p:sp>
      <p:sp>
        <p:nvSpPr>
          <p:cNvPr id="10" name="타원 9"/>
          <p:cNvSpPr/>
          <p:nvPr/>
        </p:nvSpPr>
        <p:spPr>
          <a:xfrm>
            <a:off x="5376000" y="1989000"/>
            <a:ext cx="1800000" cy="1800000"/>
          </a:xfrm>
          <a:prstGeom prst="ellipse">
            <a:avLst/>
          </a:prstGeom>
          <a:noFill/>
          <a:ln>
            <a:solidFill>
              <a:srgbClr val="C7B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>
                <a:solidFill>
                  <a:srgbClr val="C60226"/>
                </a:solidFill>
              </a:rPr>
              <a:t>기념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47110" y="4869000"/>
            <a:ext cx="5326380" cy="9012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/>
              <a:t>25</a:t>
            </a:r>
            <a:r>
              <a:rPr lang="ko-KR" altLang="en-US"/>
              <a:t>주년 기념 웹페이지 를</a:t>
            </a:r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키 포인트로 잡아</a:t>
            </a:r>
            <a:r>
              <a:rPr lang="en-US" altLang="ko-KR"/>
              <a:t> </a:t>
            </a:r>
            <a:r>
              <a:rPr lang="ko-KR" altLang="en-US"/>
              <a:t>리 디자인 포인트로 하였습니다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50578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297</Words>
  <Application>Microsoft Office PowerPoint</Application>
  <PresentationFormat>와이드스크린</PresentationFormat>
  <Paragraphs>125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G마켓 산스 TTF Medium</vt:lpstr>
      <vt:lpstr>Noto Serif KR</vt:lpstr>
      <vt:lpstr>Pretendard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키워드, 색상 코드</vt:lpstr>
      <vt:lpstr>타이포그래피</vt:lpstr>
      <vt:lpstr>PowerPoint 프레젠테이션</vt:lpstr>
      <vt:lpstr>키워드, 색상 코드</vt:lpstr>
      <vt:lpstr>타이포그래피</vt:lpstr>
      <vt:lpstr>PowerPoint 프레젠테이션</vt:lpstr>
      <vt:lpstr>키워드, 색상 코드</vt:lpstr>
      <vt:lpstr>타이포그래피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스타일 가이드</dc:title>
  <dc:creator>07-08</dc:creator>
  <cp:lastModifiedBy>07-08</cp:lastModifiedBy>
  <cp:revision>93</cp:revision>
  <dcterms:created xsi:type="dcterms:W3CDTF">2022-06-20T05:20:39Z</dcterms:created>
  <dcterms:modified xsi:type="dcterms:W3CDTF">2022-07-25T07:28:21Z</dcterms:modified>
  <cp:version/>
</cp:coreProperties>
</file>