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4" r:id="rId4"/>
    <p:sldId id="283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67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1BA6D-69D9-435E-961C-C85647542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1D83AC-6340-4E79-B787-21C291335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F5C5CA-AB7D-426A-B2FF-DE7FEBF9B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00EC-5632-4AD5-916A-1AFA584107C4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E8F677-20AE-4FFF-9716-775C17DF3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B47636-5E7F-45A3-B746-D70A3BFDC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B4F0-76A7-427B-950F-E12910291D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23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DB3A6-0C3C-4E0F-AF3E-6F8A2273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1436C0-FF59-4124-935F-E8FFBF6C0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0EEB37-8C9A-494B-8B89-C211B4ED2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00EC-5632-4AD5-916A-1AFA584107C4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5DCE4F-4D2B-418C-84C8-582681BAE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0E0ABC-8917-46AB-BC94-35256DF2F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B4F0-76A7-427B-950F-E12910291D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638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18DBAA-A5F0-4541-8932-0B5D4F916A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D55FC9-1887-4D20-B8B5-A6FAA8ACA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F043CE-4831-4455-AB3E-B07D7B1BC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00EC-5632-4AD5-916A-1AFA584107C4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AC1FB0-382E-4D19-B3BD-2993FA739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383138-0465-4AAA-BC61-5D107406C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B4F0-76A7-427B-950F-E12910291D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713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38D9B-040E-43E5-9F6A-FAFA3BCB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A7277D-2C08-42C9-A4A1-B668EFF37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3F9F13-2C86-4D8E-8B4C-630146463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00EC-5632-4AD5-916A-1AFA584107C4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589E1A-7F3A-4199-B162-2EABCDDCC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8BEB39-A0FA-4901-89D8-99EB86399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B4F0-76A7-427B-950F-E12910291D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812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611875-6D16-48FF-B16D-500CDF6F7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670F3F-0789-4A90-891B-D012DAE05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0EECC6-FA53-437A-8C00-B22EF66C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00EC-5632-4AD5-916A-1AFA584107C4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8D9BE9-ADE1-452A-9E7C-D48E2D5F5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C408BB-A7D7-4D4A-BBE9-99061248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B4F0-76A7-427B-950F-E12910291D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93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1FEFC-62B3-4493-8ECA-62468203B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F99DCE-EBC6-4C19-9EBC-C5E6AF746F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909C6F-F837-4316-818F-8EBCB5B1D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0A9839-D52F-4862-B623-E8E38B4AB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00EC-5632-4AD5-916A-1AFA584107C4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40D580-13BB-42EB-BBF4-4F3D412DA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7F6D6E-7B5A-4EBB-8AD2-E14C827C6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B4F0-76A7-427B-950F-E12910291D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311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60C80-D303-41EB-8BAB-175518CF6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D09B85-02C8-4FF1-BEF4-0FB295EE6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7F0C38-F88D-446A-A86A-BE32EC0C3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2E9552-5607-4984-94DE-FA57844295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1F2295-B1F9-4696-AAB0-F7F84A184C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C61DBE-4007-4572-A94F-9A7939FE4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00EC-5632-4AD5-916A-1AFA584107C4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4DE5D5-4578-42A0-9159-85E9299D6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45C152-5235-4499-88B0-18565B90E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B4F0-76A7-427B-950F-E12910291D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70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5219C3-59C5-4FE2-8BFA-2332B4384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9EBE3D-0B68-4CC2-9C5E-D34A6CC6D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00EC-5632-4AD5-916A-1AFA584107C4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F50BF6-7F4B-47B6-95FB-373B74778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1E8FE6-E28E-4384-B302-691612BDB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B4F0-76A7-427B-950F-E12910291D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33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65AB60-9001-4E3E-A49C-C0835EC0E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00EC-5632-4AD5-916A-1AFA584107C4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01BE01-E10B-43CD-9203-A4689FB28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7FE1A9-6D3A-4B44-8F6F-AC205E7C5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B4F0-76A7-427B-950F-E12910291D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962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400DBD-C8CA-413E-9E08-BF58BB606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C3EE80-E8FC-476F-B39D-DDCC13728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8C4EC9-E9CE-45EC-858D-E39829E8C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CFDCE9-36CE-4FB6-BF3B-5B0BCA777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00EC-5632-4AD5-916A-1AFA584107C4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005608-1254-4FAE-9E3C-1A8E1C66F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B355EF-8D57-46AB-8546-240E95434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B4F0-76A7-427B-950F-E12910291D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93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3C8DA-15D6-42B5-BB53-2A2BCDC79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DDA48D-31D6-4F7A-9F3C-1295BFB77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83DAFE-C004-4783-B085-9BAA8E944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A2E928-2A57-4EB2-8C8F-6CE231D5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00EC-5632-4AD5-916A-1AFA584107C4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2DBB74-2D52-4B51-A1E9-227A032E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755995-2E1A-4DAC-AB80-A009FDDC3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B4F0-76A7-427B-950F-E12910291D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497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4E204C-B911-4622-872F-5FE085A7C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EC6174-560C-440E-9909-BAFEA8025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335DB2-73E5-41F6-BE03-915283B541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100EC-5632-4AD5-916A-1AFA584107C4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E43394-2990-41D3-A694-AF83C6989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5DFD71-7B2B-44EB-A837-A20A9F2E4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BB4F0-76A7-427B-950F-E12910291D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68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443A50AF-4428-44DC-A3EB-4D5F32EAC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ko-KR" altLang="en-US" sz="5200" dirty="0" err="1">
                <a:latin typeface="+mj-ea"/>
              </a:rPr>
              <a:t>스푸타니크</a:t>
            </a:r>
            <a:r>
              <a:rPr lang="ko-KR" altLang="en-US" sz="5200" dirty="0">
                <a:latin typeface="+mj-ea"/>
              </a:rPr>
              <a:t> 일기</a:t>
            </a:r>
            <a:br>
              <a:rPr lang="en-US" altLang="ko-KR" sz="5200" dirty="0">
                <a:latin typeface="+mj-ea"/>
              </a:rPr>
            </a:br>
            <a:r>
              <a:rPr lang="en-US" altLang="ko-KR" sz="3200" dirty="0">
                <a:latin typeface="+mj-ea"/>
              </a:rPr>
              <a:t>(</a:t>
            </a:r>
            <a:r>
              <a:rPr lang="ko-KR" altLang="en-US" sz="3200" dirty="0">
                <a:latin typeface="+mj-ea"/>
              </a:rPr>
              <a:t>우주 일기 앱</a:t>
            </a:r>
            <a:r>
              <a:rPr lang="en-US" altLang="ko-KR" sz="3200" dirty="0">
                <a:latin typeface="+mj-ea"/>
              </a:rPr>
              <a:t>)</a:t>
            </a:r>
            <a:endParaRPr lang="ko-KR" altLang="en-US" sz="5200" dirty="0"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1EA981-C0AF-40BC-9C9F-546DD7CABB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n-ea"/>
              </a:rPr>
              <a:t>-201704087 </a:t>
            </a:r>
            <a:r>
              <a:rPr lang="ko-KR" altLang="en-US" dirty="0">
                <a:latin typeface="+mn-ea"/>
              </a:rPr>
              <a:t>이은섭</a:t>
            </a:r>
            <a:r>
              <a:rPr lang="en-US" altLang="ko-KR" dirty="0">
                <a:latin typeface="+mn-ea"/>
              </a:rPr>
              <a:t>-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8786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4981557-F026-48C0-94B0-AA71785ED383}"/>
              </a:ext>
            </a:extLst>
          </p:cNvPr>
          <p:cNvSpPr txBox="1"/>
          <p:nvPr/>
        </p:nvSpPr>
        <p:spPr>
          <a:xfrm>
            <a:off x="193655" y="301805"/>
            <a:ext cx="1905415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배경 및 필요성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11AD2A-43D0-432D-8F22-4620F153DAC9}"/>
              </a:ext>
            </a:extLst>
          </p:cNvPr>
          <p:cNvSpPr txBox="1"/>
          <p:nvPr/>
        </p:nvSpPr>
        <p:spPr>
          <a:xfrm>
            <a:off x="2180078" y="293332"/>
            <a:ext cx="2128373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학기 작업 요약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A024F9F-D201-495E-BE2B-D38BFFCC8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FD1DE3-AF93-464A-A710-9C8A5A38C807}"/>
              </a:ext>
            </a:extLst>
          </p:cNvPr>
          <p:cNvSpPr txBox="1"/>
          <p:nvPr/>
        </p:nvSpPr>
        <p:spPr>
          <a:xfrm>
            <a:off x="4389459" y="294752"/>
            <a:ext cx="2128373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학기 작업 요약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2CE6AB-7BA3-44E9-A925-96ECF5C3C9D8}"/>
              </a:ext>
            </a:extLst>
          </p:cNvPr>
          <p:cNvSpPr txBox="1"/>
          <p:nvPr/>
        </p:nvSpPr>
        <p:spPr>
          <a:xfrm>
            <a:off x="6597100" y="294752"/>
            <a:ext cx="1092785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결과물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FE74CE-6F98-4C7D-9E07-9F8AE8D39C74}"/>
              </a:ext>
            </a:extLst>
          </p:cNvPr>
          <p:cNvSpPr txBox="1"/>
          <p:nvPr/>
        </p:nvSpPr>
        <p:spPr>
          <a:xfrm>
            <a:off x="7769154" y="294752"/>
            <a:ext cx="1386944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구현 기술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DD26D2-E5D6-4FC0-A398-49AE9061ED46}"/>
              </a:ext>
            </a:extLst>
          </p:cNvPr>
          <p:cNvSpPr txBox="1"/>
          <p:nvPr/>
        </p:nvSpPr>
        <p:spPr>
          <a:xfrm>
            <a:off x="9235368" y="294752"/>
            <a:ext cx="1904190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작품 진척 일정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BA982C-EE23-4926-88CD-7F56D0697E1B}"/>
              </a:ext>
            </a:extLst>
          </p:cNvPr>
          <p:cNvSpPr txBox="1"/>
          <p:nvPr/>
        </p:nvSpPr>
        <p:spPr>
          <a:xfrm>
            <a:off x="11218828" y="294752"/>
            <a:ext cx="790305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결론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839F733-5D67-4B43-A038-089590C28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55" y="1301616"/>
            <a:ext cx="2619266" cy="482735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B4ECF3-08A3-4908-8DF8-61CC03AD5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982" y="2322077"/>
            <a:ext cx="7964037" cy="2558476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8EDEC1C1-0885-4CDC-8461-CC850E024ABF}"/>
              </a:ext>
            </a:extLst>
          </p:cNvPr>
          <p:cNvSpPr/>
          <p:nvPr/>
        </p:nvSpPr>
        <p:spPr>
          <a:xfrm>
            <a:off x="915127" y="2389650"/>
            <a:ext cx="2065251" cy="183316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2F3695B8-35CE-4979-B2A0-C005BF166DE3}"/>
              </a:ext>
            </a:extLst>
          </p:cNvPr>
          <p:cNvCxnSpPr>
            <a:cxnSpLocks/>
            <a:stCxn id="34" idx="0"/>
            <a:endCxn id="29" idx="0"/>
          </p:cNvCxnSpPr>
          <p:nvPr/>
        </p:nvCxnSpPr>
        <p:spPr>
          <a:xfrm rot="16200000" flipH="1" flipV="1">
            <a:off x="3061876" y="792403"/>
            <a:ext cx="483123" cy="2711370"/>
          </a:xfrm>
          <a:prstGeom prst="bentConnector3">
            <a:avLst>
              <a:gd name="adj1" fmla="val -47317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F4666A6-2FD5-4E4E-AF82-409F340503BD}"/>
              </a:ext>
            </a:extLst>
          </p:cNvPr>
          <p:cNvSpPr txBox="1"/>
          <p:nvPr/>
        </p:nvSpPr>
        <p:spPr>
          <a:xfrm>
            <a:off x="3518982" y="1906527"/>
            <a:ext cx="2280281" cy="3693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quatepageadapter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39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4981557-F026-48C0-94B0-AA71785ED383}"/>
              </a:ext>
            </a:extLst>
          </p:cNvPr>
          <p:cNvSpPr txBox="1"/>
          <p:nvPr/>
        </p:nvSpPr>
        <p:spPr>
          <a:xfrm>
            <a:off x="193655" y="301805"/>
            <a:ext cx="1905415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배경 및 필요성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11AD2A-43D0-432D-8F22-4620F153DAC9}"/>
              </a:ext>
            </a:extLst>
          </p:cNvPr>
          <p:cNvSpPr txBox="1"/>
          <p:nvPr/>
        </p:nvSpPr>
        <p:spPr>
          <a:xfrm>
            <a:off x="2180078" y="293332"/>
            <a:ext cx="2128373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학기 작업 요약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A024F9F-D201-495E-BE2B-D38BFFCC8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FD1DE3-AF93-464A-A710-9C8A5A38C807}"/>
              </a:ext>
            </a:extLst>
          </p:cNvPr>
          <p:cNvSpPr txBox="1"/>
          <p:nvPr/>
        </p:nvSpPr>
        <p:spPr>
          <a:xfrm>
            <a:off x="4389459" y="294752"/>
            <a:ext cx="2128373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학기 작업 요약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2CE6AB-7BA3-44E9-A925-96ECF5C3C9D8}"/>
              </a:ext>
            </a:extLst>
          </p:cNvPr>
          <p:cNvSpPr txBox="1"/>
          <p:nvPr/>
        </p:nvSpPr>
        <p:spPr>
          <a:xfrm>
            <a:off x="6597100" y="294752"/>
            <a:ext cx="1092785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결과물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FE74CE-6F98-4C7D-9E07-9F8AE8D39C74}"/>
              </a:ext>
            </a:extLst>
          </p:cNvPr>
          <p:cNvSpPr txBox="1"/>
          <p:nvPr/>
        </p:nvSpPr>
        <p:spPr>
          <a:xfrm>
            <a:off x="7769154" y="294752"/>
            <a:ext cx="1386944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구현 기술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DD26D2-E5D6-4FC0-A398-49AE9061ED46}"/>
              </a:ext>
            </a:extLst>
          </p:cNvPr>
          <p:cNvSpPr txBox="1"/>
          <p:nvPr/>
        </p:nvSpPr>
        <p:spPr>
          <a:xfrm>
            <a:off x="9235368" y="294752"/>
            <a:ext cx="1904190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작품 진척 일정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BA982C-EE23-4926-88CD-7F56D0697E1B}"/>
              </a:ext>
            </a:extLst>
          </p:cNvPr>
          <p:cNvSpPr txBox="1"/>
          <p:nvPr/>
        </p:nvSpPr>
        <p:spPr>
          <a:xfrm>
            <a:off x="11218828" y="294752"/>
            <a:ext cx="790305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결론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13B006-AB74-49C1-9045-0A6E99934C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18" t="64592" r="224"/>
          <a:stretch/>
        </p:blipFill>
        <p:spPr>
          <a:xfrm>
            <a:off x="715325" y="2813532"/>
            <a:ext cx="11104495" cy="790279"/>
          </a:xfrm>
          <a:prstGeom prst="rect">
            <a:avLst/>
          </a:prstGeom>
        </p:spPr>
      </p:pic>
      <p:sp>
        <p:nvSpPr>
          <p:cNvPr id="29" name="내용 개체 틀 5">
            <a:extLst>
              <a:ext uri="{FF2B5EF4-FFF2-40B4-BE49-F238E27FC236}">
                <a16:creationId xmlns:a16="http://schemas.microsoft.com/office/drawing/2014/main" id="{9463FF17-B193-4C93-BB56-7E89AF9D8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6619" y="5252876"/>
            <a:ext cx="8698456" cy="13033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400" dirty="0" err="1">
                <a:latin typeface="+mn-ea"/>
              </a:rPr>
              <a:t>명언앱의</a:t>
            </a:r>
            <a:r>
              <a:rPr lang="ko-KR" altLang="en-US" sz="2400" dirty="0">
                <a:latin typeface="+mn-ea"/>
              </a:rPr>
              <a:t> 명언들은 모두 </a:t>
            </a:r>
            <a:r>
              <a:rPr lang="en-US" altLang="ko-KR" sz="2400" dirty="0">
                <a:latin typeface="+mn-ea"/>
              </a:rPr>
              <a:t>firebase</a:t>
            </a:r>
            <a:r>
              <a:rPr lang="ko-KR" altLang="en-US" sz="2400" dirty="0">
                <a:latin typeface="+mn-ea"/>
              </a:rPr>
              <a:t>에 존재합니다</a:t>
            </a:r>
            <a:endParaRPr lang="en-US" altLang="ko-KR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33745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4981557-F026-48C0-94B0-AA71785ED383}"/>
              </a:ext>
            </a:extLst>
          </p:cNvPr>
          <p:cNvSpPr txBox="1"/>
          <p:nvPr/>
        </p:nvSpPr>
        <p:spPr>
          <a:xfrm>
            <a:off x="193655" y="301805"/>
            <a:ext cx="1905415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배경 및 필요성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11AD2A-43D0-432D-8F22-4620F153DAC9}"/>
              </a:ext>
            </a:extLst>
          </p:cNvPr>
          <p:cNvSpPr txBox="1"/>
          <p:nvPr/>
        </p:nvSpPr>
        <p:spPr>
          <a:xfrm>
            <a:off x="2180078" y="293332"/>
            <a:ext cx="2128373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학기 작업 요약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A024F9F-D201-495E-BE2B-D38BFFCC8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FD1DE3-AF93-464A-A710-9C8A5A38C807}"/>
              </a:ext>
            </a:extLst>
          </p:cNvPr>
          <p:cNvSpPr txBox="1"/>
          <p:nvPr/>
        </p:nvSpPr>
        <p:spPr>
          <a:xfrm>
            <a:off x="4389459" y="294752"/>
            <a:ext cx="2128373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학기 작업 요약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2CE6AB-7BA3-44E9-A925-96ECF5C3C9D8}"/>
              </a:ext>
            </a:extLst>
          </p:cNvPr>
          <p:cNvSpPr txBox="1"/>
          <p:nvPr/>
        </p:nvSpPr>
        <p:spPr>
          <a:xfrm>
            <a:off x="6597100" y="294752"/>
            <a:ext cx="1092785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결과물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FE74CE-6F98-4C7D-9E07-9F8AE8D39C74}"/>
              </a:ext>
            </a:extLst>
          </p:cNvPr>
          <p:cNvSpPr txBox="1"/>
          <p:nvPr/>
        </p:nvSpPr>
        <p:spPr>
          <a:xfrm>
            <a:off x="7769154" y="294752"/>
            <a:ext cx="1386944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구현 기술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DD26D2-E5D6-4FC0-A398-49AE9061ED46}"/>
              </a:ext>
            </a:extLst>
          </p:cNvPr>
          <p:cNvSpPr txBox="1"/>
          <p:nvPr/>
        </p:nvSpPr>
        <p:spPr>
          <a:xfrm>
            <a:off x="9235368" y="294752"/>
            <a:ext cx="1904190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작품 진척 일정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BA982C-EE23-4926-88CD-7F56D0697E1B}"/>
              </a:ext>
            </a:extLst>
          </p:cNvPr>
          <p:cNvSpPr txBox="1"/>
          <p:nvPr/>
        </p:nvSpPr>
        <p:spPr>
          <a:xfrm>
            <a:off x="11218828" y="294752"/>
            <a:ext cx="790305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결론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9A9EF70-51A5-49F4-86F5-8DDDEDCC1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41" y="1132173"/>
            <a:ext cx="2867888" cy="522474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84A51F8-93EA-422C-B57F-7D8502C59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1247" y="1097097"/>
            <a:ext cx="2833889" cy="528030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6953759-D58B-415C-A6E3-18DB5380C6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6638" y="1082537"/>
            <a:ext cx="2833889" cy="522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037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C281887D-D688-45B6-BE6E-497973A31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622" y="718449"/>
            <a:ext cx="2619375" cy="2638425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4981557-F026-48C0-94B0-AA71785ED383}"/>
              </a:ext>
            </a:extLst>
          </p:cNvPr>
          <p:cNvSpPr txBox="1"/>
          <p:nvPr/>
        </p:nvSpPr>
        <p:spPr>
          <a:xfrm>
            <a:off x="193655" y="301805"/>
            <a:ext cx="1905415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배경 및 필요성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11AD2A-43D0-432D-8F22-4620F153DAC9}"/>
              </a:ext>
            </a:extLst>
          </p:cNvPr>
          <p:cNvSpPr txBox="1"/>
          <p:nvPr/>
        </p:nvSpPr>
        <p:spPr>
          <a:xfrm>
            <a:off x="2180078" y="293332"/>
            <a:ext cx="2128373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학기 작업 요약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A024F9F-D201-495E-BE2B-D38BFFCC8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FD1DE3-AF93-464A-A710-9C8A5A38C807}"/>
              </a:ext>
            </a:extLst>
          </p:cNvPr>
          <p:cNvSpPr txBox="1"/>
          <p:nvPr/>
        </p:nvSpPr>
        <p:spPr>
          <a:xfrm>
            <a:off x="4389459" y="294752"/>
            <a:ext cx="2128373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학기 작업 요약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2CE6AB-7BA3-44E9-A925-96ECF5C3C9D8}"/>
              </a:ext>
            </a:extLst>
          </p:cNvPr>
          <p:cNvSpPr txBox="1"/>
          <p:nvPr/>
        </p:nvSpPr>
        <p:spPr>
          <a:xfrm>
            <a:off x="6597100" y="294752"/>
            <a:ext cx="1092785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결과물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FE74CE-6F98-4C7D-9E07-9F8AE8D39C74}"/>
              </a:ext>
            </a:extLst>
          </p:cNvPr>
          <p:cNvSpPr txBox="1"/>
          <p:nvPr/>
        </p:nvSpPr>
        <p:spPr>
          <a:xfrm>
            <a:off x="7769154" y="294752"/>
            <a:ext cx="1386944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구현 기술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DD26D2-E5D6-4FC0-A398-49AE9061ED46}"/>
              </a:ext>
            </a:extLst>
          </p:cNvPr>
          <p:cNvSpPr txBox="1"/>
          <p:nvPr/>
        </p:nvSpPr>
        <p:spPr>
          <a:xfrm>
            <a:off x="9235368" y="294752"/>
            <a:ext cx="1904190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작품 진척 일정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BA982C-EE23-4926-88CD-7F56D0697E1B}"/>
              </a:ext>
            </a:extLst>
          </p:cNvPr>
          <p:cNvSpPr txBox="1"/>
          <p:nvPr/>
        </p:nvSpPr>
        <p:spPr>
          <a:xfrm>
            <a:off x="11218828" y="294752"/>
            <a:ext cx="790305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결론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9A9EF70-51A5-49F4-86F5-8DDDEDCC1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076" y="1132173"/>
            <a:ext cx="2867888" cy="522474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37509BB-F6F0-4C18-B17F-EC2B3F7A7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2417" y="3955592"/>
            <a:ext cx="9582150" cy="1419225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6FE7E1C2-F571-4C22-B892-A28F3DB4F814}"/>
              </a:ext>
            </a:extLst>
          </p:cNvPr>
          <p:cNvSpPr/>
          <p:nvPr/>
        </p:nvSpPr>
        <p:spPr>
          <a:xfrm>
            <a:off x="5358582" y="2319908"/>
            <a:ext cx="860612" cy="35858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8CD67B66-BE18-49F7-AF88-948DDBBF2629}"/>
              </a:ext>
            </a:extLst>
          </p:cNvPr>
          <p:cNvCxnSpPr>
            <a:cxnSpLocks/>
            <a:endCxn id="29" idx="3"/>
          </p:cNvCxnSpPr>
          <p:nvPr/>
        </p:nvCxnSpPr>
        <p:spPr>
          <a:xfrm rot="16200000" flipV="1">
            <a:off x="6153581" y="2564815"/>
            <a:ext cx="1416898" cy="1285672"/>
          </a:xfrm>
          <a:prstGeom prst="bentConnector2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421C9EA-AE6D-4200-8830-E8ED349A9A0E}"/>
              </a:ext>
            </a:extLst>
          </p:cNvPr>
          <p:cNvSpPr txBox="1"/>
          <p:nvPr/>
        </p:nvSpPr>
        <p:spPr>
          <a:xfrm>
            <a:off x="7504866" y="3551834"/>
            <a:ext cx="2051978" cy="3693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appconstants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2C66A75-30B8-4A28-A4DE-7C28C11BEE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433" y="3393061"/>
            <a:ext cx="10558635" cy="1494301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A03C8586-5877-43BE-A8C3-EAAF11A9521D}"/>
              </a:ext>
            </a:extLst>
          </p:cNvPr>
          <p:cNvSpPr/>
          <p:nvPr/>
        </p:nvSpPr>
        <p:spPr>
          <a:xfrm>
            <a:off x="3314846" y="2029802"/>
            <a:ext cx="2781154" cy="63259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29651C92-9CEB-4961-B8FC-F50251E20CB4}"/>
              </a:ext>
            </a:extLst>
          </p:cNvPr>
          <p:cNvCxnSpPr>
            <a:cxnSpLocks/>
            <a:stCxn id="36" idx="0"/>
            <a:endCxn id="34" idx="1"/>
          </p:cNvCxnSpPr>
          <p:nvPr/>
        </p:nvCxnSpPr>
        <p:spPr>
          <a:xfrm rot="5400000" flipH="1" flipV="1">
            <a:off x="2387763" y="2048996"/>
            <a:ext cx="629977" cy="1224189"/>
          </a:xfrm>
          <a:prstGeom prst="bentConnector2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103BBD8-48FF-412D-9BC7-A5B33A47FFE7}"/>
              </a:ext>
            </a:extLst>
          </p:cNvPr>
          <p:cNvSpPr txBox="1"/>
          <p:nvPr/>
        </p:nvSpPr>
        <p:spPr>
          <a:xfrm>
            <a:off x="1064668" y="2976078"/>
            <a:ext cx="2051978" cy="3693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fragment1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BD109014-B6F3-45ED-BB74-EF4A000B94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1392" y="3949123"/>
            <a:ext cx="10163175" cy="245745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65B0F561-4B86-428A-A15A-5E50C4E5CD84}"/>
              </a:ext>
            </a:extLst>
          </p:cNvPr>
          <p:cNvSpPr txBox="1"/>
          <p:nvPr/>
        </p:nvSpPr>
        <p:spPr>
          <a:xfrm>
            <a:off x="7523096" y="3551834"/>
            <a:ext cx="2051978" cy="3693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mainactivity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5687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31" grpId="0" animBg="1"/>
      <p:bldP spid="31" grpId="1" animBg="1"/>
      <p:bldP spid="34" grpId="0" animBg="1"/>
      <p:bldP spid="36" grpId="0" animBg="1"/>
      <p:bldP spid="43" grpId="0" animBg="1"/>
      <p:bldP spid="4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4981557-F026-48C0-94B0-AA71785ED383}"/>
              </a:ext>
            </a:extLst>
          </p:cNvPr>
          <p:cNvSpPr txBox="1"/>
          <p:nvPr/>
        </p:nvSpPr>
        <p:spPr>
          <a:xfrm>
            <a:off x="193655" y="301805"/>
            <a:ext cx="1905415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배경 및 필요성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11AD2A-43D0-432D-8F22-4620F153DAC9}"/>
              </a:ext>
            </a:extLst>
          </p:cNvPr>
          <p:cNvSpPr txBox="1"/>
          <p:nvPr/>
        </p:nvSpPr>
        <p:spPr>
          <a:xfrm>
            <a:off x="2180078" y="293332"/>
            <a:ext cx="2128373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학기 작업 요약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A024F9F-D201-495E-BE2B-D38BFFCC8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FD1DE3-AF93-464A-A710-9C8A5A38C807}"/>
              </a:ext>
            </a:extLst>
          </p:cNvPr>
          <p:cNvSpPr txBox="1"/>
          <p:nvPr/>
        </p:nvSpPr>
        <p:spPr>
          <a:xfrm>
            <a:off x="4389459" y="294752"/>
            <a:ext cx="2128373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학기 작업 요약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2CE6AB-7BA3-44E9-A925-96ECF5C3C9D8}"/>
              </a:ext>
            </a:extLst>
          </p:cNvPr>
          <p:cNvSpPr txBox="1"/>
          <p:nvPr/>
        </p:nvSpPr>
        <p:spPr>
          <a:xfrm>
            <a:off x="6597100" y="294752"/>
            <a:ext cx="1092785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결과물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FE74CE-6F98-4C7D-9E07-9F8AE8D39C74}"/>
              </a:ext>
            </a:extLst>
          </p:cNvPr>
          <p:cNvSpPr txBox="1"/>
          <p:nvPr/>
        </p:nvSpPr>
        <p:spPr>
          <a:xfrm>
            <a:off x="7769154" y="294752"/>
            <a:ext cx="1386944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구현 기술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DD26D2-E5D6-4FC0-A398-49AE9061ED46}"/>
              </a:ext>
            </a:extLst>
          </p:cNvPr>
          <p:cNvSpPr txBox="1"/>
          <p:nvPr/>
        </p:nvSpPr>
        <p:spPr>
          <a:xfrm>
            <a:off x="9235368" y="294752"/>
            <a:ext cx="1904190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작품 진척 일정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BA982C-EE23-4926-88CD-7F56D0697E1B}"/>
              </a:ext>
            </a:extLst>
          </p:cNvPr>
          <p:cNvSpPr txBox="1"/>
          <p:nvPr/>
        </p:nvSpPr>
        <p:spPr>
          <a:xfrm>
            <a:off x="11218828" y="294752"/>
            <a:ext cx="790305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결론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36953759-D58B-415C-A6E3-18DB5380C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59" y="1152823"/>
            <a:ext cx="2833889" cy="5224744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4A6DAB0D-CD36-4FCF-9FCF-BBC5007FDE3C}"/>
              </a:ext>
            </a:extLst>
          </p:cNvPr>
          <p:cNvSpPr/>
          <p:nvPr/>
        </p:nvSpPr>
        <p:spPr>
          <a:xfrm>
            <a:off x="288579" y="1899086"/>
            <a:ext cx="2781154" cy="407415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1DB37676-3410-4054-8A4C-BE19351F29F7}"/>
              </a:ext>
            </a:extLst>
          </p:cNvPr>
          <p:cNvCxnSpPr>
            <a:cxnSpLocks/>
            <a:stCxn id="31" idx="0"/>
            <a:endCxn id="29" idx="0"/>
          </p:cNvCxnSpPr>
          <p:nvPr/>
        </p:nvCxnSpPr>
        <p:spPr>
          <a:xfrm rot="16200000" flipH="1" flipV="1">
            <a:off x="2590594" y="181228"/>
            <a:ext cx="806420" cy="2629295"/>
          </a:xfrm>
          <a:prstGeom prst="bentConnector3">
            <a:avLst>
              <a:gd name="adj1" fmla="val -28348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FAFC254-B88C-4CDB-88E7-001FAB24293A}"/>
              </a:ext>
            </a:extLst>
          </p:cNvPr>
          <p:cNvSpPr txBox="1"/>
          <p:nvPr/>
        </p:nvSpPr>
        <p:spPr>
          <a:xfrm>
            <a:off x="3282462" y="1092666"/>
            <a:ext cx="2051978" cy="3693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fragment2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A4C80ADB-A1CB-46B2-908C-5F2936B9B8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691"/>
          <a:stretch/>
        </p:blipFill>
        <p:spPr>
          <a:xfrm>
            <a:off x="3266150" y="1540107"/>
            <a:ext cx="7980764" cy="4316022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4E35EEB-A1BA-41A2-94A4-1FB4CD1378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4264" y="1521249"/>
            <a:ext cx="65151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78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4981557-F026-48C0-94B0-AA71785ED383}"/>
              </a:ext>
            </a:extLst>
          </p:cNvPr>
          <p:cNvSpPr txBox="1"/>
          <p:nvPr/>
        </p:nvSpPr>
        <p:spPr>
          <a:xfrm>
            <a:off x="193655" y="301805"/>
            <a:ext cx="1905415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배경 및 필요성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11AD2A-43D0-432D-8F22-4620F153DAC9}"/>
              </a:ext>
            </a:extLst>
          </p:cNvPr>
          <p:cNvSpPr txBox="1"/>
          <p:nvPr/>
        </p:nvSpPr>
        <p:spPr>
          <a:xfrm>
            <a:off x="2180078" y="293332"/>
            <a:ext cx="2128373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학기 작업 요약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A024F9F-D201-495E-BE2B-D38BFFCC8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FD1DE3-AF93-464A-A710-9C8A5A38C807}"/>
              </a:ext>
            </a:extLst>
          </p:cNvPr>
          <p:cNvSpPr txBox="1"/>
          <p:nvPr/>
        </p:nvSpPr>
        <p:spPr>
          <a:xfrm>
            <a:off x="4389459" y="294752"/>
            <a:ext cx="2128373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학기 작업 요약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2CE6AB-7BA3-44E9-A925-96ECF5C3C9D8}"/>
              </a:ext>
            </a:extLst>
          </p:cNvPr>
          <p:cNvSpPr txBox="1"/>
          <p:nvPr/>
        </p:nvSpPr>
        <p:spPr>
          <a:xfrm>
            <a:off x="6597100" y="294752"/>
            <a:ext cx="1092785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결과물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FE74CE-6F98-4C7D-9E07-9F8AE8D39C74}"/>
              </a:ext>
            </a:extLst>
          </p:cNvPr>
          <p:cNvSpPr txBox="1"/>
          <p:nvPr/>
        </p:nvSpPr>
        <p:spPr>
          <a:xfrm>
            <a:off x="7769154" y="294752"/>
            <a:ext cx="1386944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구현 기술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DD26D2-E5D6-4FC0-A398-49AE9061ED46}"/>
              </a:ext>
            </a:extLst>
          </p:cNvPr>
          <p:cNvSpPr txBox="1"/>
          <p:nvPr/>
        </p:nvSpPr>
        <p:spPr>
          <a:xfrm>
            <a:off x="9235368" y="294752"/>
            <a:ext cx="1904190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작품 진척 일정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BA982C-EE23-4926-88CD-7F56D0697E1B}"/>
              </a:ext>
            </a:extLst>
          </p:cNvPr>
          <p:cNvSpPr txBox="1"/>
          <p:nvPr/>
        </p:nvSpPr>
        <p:spPr>
          <a:xfrm>
            <a:off x="11218828" y="294752"/>
            <a:ext cx="790305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결론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84A51F8-93EA-422C-B57F-7D8502C59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25" y="1143360"/>
            <a:ext cx="2833889" cy="528030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929F7B6-8796-49EA-B9FC-807200421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173" y="1605647"/>
            <a:ext cx="6351609" cy="4782476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83111542-C732-409E-8D8D-C4DEAFE547FB}"/>
              </a:ext>
            </a:extLst>
          </p:cNvPr>
          <p:cNvSpPr/>
          <p:nvPr/>
        </p:nvSpPr>
        <p:spPr>
          <a:xfrm>
            <a:off x="757307" y="1632709"/>
            <a:ext cx="2781154" cy="197002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68C77C3B-AB31-4E1F-932C-163DBA201E13}"/>
              </a:ext>
            </a:extLst>
          </p:cNvPr>
          <p:cNvCxnSpPr>
            <a:cxnSpLocks/>
            <a:stCxn id="31" idx="0"/>
            <a:endCxn id="29" idx="0"/>
          </p:cNvCxnSpPr>
          <p:nvPr/>
        </p:nvCxnSpPr>
        <p:spPr>
          <a:xfrm rot="16200000" flipH="1" flipV="1">
            <a:off x="3283276" y="40823"/>
            <a:ext cx="456493" cy="2727278"/>
          </a:xfrm>
          <a:prstGeom prst="bentConnector3">
            <a:avLst>
              <a:gd name="adj1" fmla="val -50077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89534EA-EF7A-4908-A684-FD94FA3F6C3E}"/>
              </a:ext>
            </a:extLst>
          </p:cNvPr>
          <p:cNvSpPr txBox="1"/>
          <p:nvPr/>
        </p:nvSpPr>
        <p:spPr>
          <a:xfrm>
            <a:off x="3849173" y="1176216"/>
            <a:ext cx="2051978" cy="3693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fragment3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C24E2159-1B9F-4B25-946D-7209A3BEB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6726" y="1613080"/>
            <a:ext cx="5958769" cy="4714717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4CDFE771-D76F-4DAD-A0B7-FFA9ACDF7A97}"/>
              </a:ext>
            </a:extLst>
          </p:cNvPr>
          <p:cNvSpPr/>
          <p:nvPr/>
        </p:nvSpPr>
        <p:spPr>
          <a:xfrm>
            <a:off x="729921" y="3983447"/>
            <a:ext cx="2781154" cy="197002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33B73CEB-E318-4F51-8533-52DCF72379A0}"/>
              </a:ext>
            </a:extLst>
          </p:cNvPr>
          <p:cNvCxnSpPr>
            <a:cxnSpLocks/>
            <a:stCxn id="31" idx="0"/>
            <a:endCxn id="36" idx="0"/>
          </p:cNvCxnSpPr>
          <p:nvPr/>
        </p:nvCxnSpPr>
        <p:spPr>
          <a:xfrm rot="16200000" flipH="1" flipV="1">
            <a:off x="2094214" y="1202499"/>
            <a:ext cx="2807231" cy="2754664"/>
          </a:xfrm>
          <a:prstGeom prst="bentConnector3">
            <a:avLst>
              <a:gd name="adj1" fmla="val -8143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42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31" grpId="0" animBg="1"/>
      <p:bldP spid="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4981557-F026-48C0-94B0-AA71785ED383}"/>
              </a:ext>
            </a:extLst>
          </p:cNvPr>
          <p:cNvSpPr txBox="1"/>
          <p:nvPr/>
        </p:nvSpPr>
        <p:spPr>
          <a:xfrm>
            <a:off x="193655" y="301805"/>
            <a:ext cx="1905415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배경 및 필요성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11AD2A-43D0-432D-8F22-4620F153DAC9}"/>
              </a:ext>
            </a:extLst>
          </p:cNvPr>
          <p:cNvSpPr txBox="1"/>
          <p:nvPr/>
        </p:nvSpPr>
        <p:spPr>
          <a:xfrm>
            <a:off x="2180078" y="293332"/>
            <a:ext cx="2128373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학기 작업 요약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A024F9F-D201-495E-BE2B-D38BFFCC8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FD1DE3-AF93-464A-A710-9C8A5A38C807}"/>
              </a:ext>
            </a:extLst>
          </p:cNvPr>
          <p:cNvSpPr txBox="1"/>
          <p:nvPr/>
        </p:nvSpPr>
        <p:spPr>
          <a:xfrm>
            <a:off x="4389459" y="294752"/>
            <a:ext cx="2128373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학기 작업 요약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2CE6AB-7BA3-44E9-A925-96ECF5C3C9D8}"/>
              </a:ext>
            </a:extLst>
          </p:cNvPr>
          <p:cNvSpPr txBox="1"/>
          <p:nvPr/>
        </p:nvSpPr>
        <p:spPr>
          <a:xfrm>
            <a:off x="6597100" y="294752"/>
            <a:ext cx="1092785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결과물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FE74CE-6F98-4C7D-9E07-9F8AE8D39C74}"/>
              </a:ext>
            </a:extLst>
          </p:cNvPr>
          <p:cNvSpPr txBox="1"/>
          <p:nvPr/>
        </p:nvSpPr>
        <p:spPr>
          <a:xfrm>
            <a:off x="7769154" y="294752"/>
            <a:ext cx="1386944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구현 기술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DD26D2-E5D6-4FC0-A398-49AE9061ED46}"/>
              </a:ext>
            </a:extLst>
          </p:cNvPr>
          <p:cNvSpPr txBox="1"/>
          <p:nvPr/>
        </p:nvSpPr>
        <p:spPr>
          <a:xfrm>
            <a:off x="9235368" y="294752"/>
            <a:ext cx="1904190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작품 진척 일정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BA982C-EE23-4926-88CD-7F56D0697E1B}"/>
              </a:ext>
            </a:extLst>
          </p:cNvPr>
          <p:cNvSpPr txBox="1"/>
          <p:nvPr/>
        </p:nvSpPr>
        <p:spPr>
          <a:xfrm>
            <a:off x="11218828" y="294752"/>
            <a:ext cx="790305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결론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9A9EF70-51A5-49F4-86F5-8DDDEDCC1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643" y="1260160"/>
            <a:ext cx="2559676" cy="466324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329D1A44-938F-4102-8F89-CD86C39D4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96" y="1182607"/>
            <a:ext cx="2619266" cy="4827357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A46261E1-C14E-4509-802C-561104772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3585" y="1260159"/>
            <a:ext cx="2529331" cy="4663241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93258B11-D0BE-467C-8ADF-6CAF2D9741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1687" y="1260158"/>
            <a:ext cx="2529331" cy="471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390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4981557-F026-48C0-94B0-AA71785ED383}"/>
              </a:ext>
            </a:extLst>
          </p:cNvPr>
          <p:cNvSpPr txBox="1"/>
          <p:nvPr/>
        </p:nvSpPr>
        <p:spPr>
          <a:xfrm>
            <a:off x="193655" y="301805"/>
            <a:ext cx="1905415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배경 및 필요성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11AD2A-43D0-432D-8F22-4620F153DAC9}"/>
              </a:ext>
            </a:extLst>
          </p:cNvPr>
          <p:cNvSpPr txBox="1"/>
          <p:nvPr/>
        </p:nvSpPr>
        <p:spPr>
          <a:xfrm>
            <a:off x="2180078" y="293332"/>
            <a:ext cx="2128373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학기 작업 요약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A024F9F-D201-495E-BE2B-D38BFFCC8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FD1DE3-AF93-464A-A710-9C8A5A38C807}"/>
              </a:ext>
            </a:extLst>
          </p:cNvPr>
          <p:cNvSpPr txBox="1"/>
          <p:nvPr/>
        </p:nvSpPr>
        <p:spPr>
          <a:xfrm>
            <a:off x="4389459" y="294752"/>
            <a:ext cx="2128373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학기 작업 요약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2CE6AB-7BA3-44E9-A925-96ECF5C3C9D8}"/>
              </a:ext>
            </a:extLst>
          </p:cNvPr>
          <p:cNvSpPr txBox="1"/>
          <p:nvPr/>
        </p:nvSpPr>
        <p:spPr>
          <a:xfrm>
            <a:off x="6597100" y="294752"/>
            <a:ext cx="1092785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결과물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FE74CE-6F98-4C7D-9E07-9F8AE8D39C74}"/>
              </a:ext>
            </a:extLst>
          </p:cNvPr>
          <p:cNvSpPr txBox="1"/>
          <p:nvPr/>
        </p:nvSpPr>
        <p:spPr>
          <a:xfrm>
            <a:off x="7769154" y="294752"/>
            <a:ext cx="1386944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구현 기술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DD26D2-E5D6-4FC0-A398-49AE9061ED46}"/>
              </a:ext>
            </a:extLst>
          </p:cNvPr>
          <p:cNvSpPr txBox="1"/>
          <p:nvPr/>
        </p:nvSpPr>
        <p:spPr>
          <a:xfrm>
            <a:off x="9235368" y="294752"/>
            <a:ext cx="1904190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작품 진척 일정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BA982C-EE23-4926-88CD-7F56D0697E1B}"/>
              </a:ext>
            </a:extLst>
          </p:cNvPr>
          <p:cNvSpPr txBox="1"/>
          <p:nvPr/>
        </p:nvSpPr>
        <p:spPr>
          <a:xfrm>
            <a:off x="11218828" y="294752"/>
            <a:ext cx="790305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결론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26" name="Picture 2" descr="코틀린 - 해시넷">
            <a:extLst>
              <a:ext uri="{FF2B5EF4-FFF2-40B4-BE49-F238E27FC236}">
                <a16:creationId xmlns:a16="http://schemas.microsoft.com/office/drawing/2014/main" id="{D7EF06C3-8103-4701-95DD-19CCE3085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078" y="27051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droid Studio 개발 환경 만들기">
            <a:extLst>
              <a:ext uri="{FF2B5EF4-FFF2-40B4-BE49-F238E27FC236}">
                <a16:creationId xmlns:a16="http://schemas.microsoft.com/office/drawing/2014/main" id="{D6CB9026-BCB6-44A3-A118-2AC89455FC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47" t="16883" r="34896" b="17380"/>
          <a:stretch/>
        </p:blipFill>
        <p:spPr bwMode="auto">
          <a:xfrm>
            <a:off x="5297976" y="2378914"/>
            <a:ext cx="2128373" cy="231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무료] 파이어베이스(Firebase)를 이용한 웹+안드로이드 메모 어플리케이션 만들기 - 인프런 | 강의">
            <a:extLst>
              <a:ext uri="{FF2B5EF4-FFF2-40B4-BE49-F238E27FC236}">
                <a16:creationId xmlns:a16="http://schemas.microsoft.com/office/drawing/2014/main" id="{68B8F7B8-5F3C-4F13-9A13-E399607BA9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27" t="16589" r="29779" b="15458"/>
          <a:stretch/>
        </p:blipFill>
        <p:spPr bwMode="auto">
          <a:xfrm>
            <a:off x="8726134" y="2567291"/>
            <a:ext cx="1892415" cy="218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내용 개체 틀 5">
            <a:extLst>
              <a:ext uri="{FF2B5EF4-FFF2-40B4-BE49-F238E27FC236}">
                <a16:creationId xmlns:a16="http://schemas.microsoft.com/office/drawing/2014/main" id="{409C9CAD-13A5-4FC6-9D9E-3C5310BB5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6619" y="5252876"/>
            <a:ext cx="8698456" cy="13033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400" dirty="0">
                <a:latin typeface="+mn-ea"/>
              </a:rPr>
              <a:t>명언기능은 </a:t>
            </a:r>
            <a:r>
              <a:rPr lang="ko-KR" altLang="en-US" sz="2400" dirty="0" err="1">
                <a:latin typeface="+mn-ea"/>
              </a:rPr>
              <a:t>코틀린과</a:t>
            </a:r>
            <a:r>
              <a:rPr lang="ko-KR" altLang="en-US" sz="2400" dirty="0">
                <a:latin typeface="+mn-ea"/>
              </a:rPr>
              <a:t> </a:t>
            </a:r>
            <a:r>
              <a:rPr lang="ko-KR" altLang="en-US" sz="2400" dirty="0" err="1">
                <a:latin typeface="+mn-ea"/>
              </a:rPr>
              <a:t>파이어베이스로</a:t>
            </a:r>
            <a:r>
              <a:rPr lang="en-US" altLang="ko-KR" sz="2400" dirty="0">
                <a:latin typeface="+mn-ea"/>
              </a:rPr>
              <a:t>, </a:t>
            </a:r>
          </a:p>
          <a:p>
            <a:pPr marL="0" indent="0" algn="ctr">
              <a:buNone/>
            </a:pPr>
            <a:r>
              <a:rPr lang="ko-KR" altLang="en-US" sz="2400" dirty="0">
                <a:latin typeface="+mn-ea"/>
              </a:rPr>
              <a:t>대부분은 안드로이드 스튜디오에서 자바로 했습니다</a:t>
            </a:r>
            <a:endParaRPr lang="en-US" altLang="ko-KR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76858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4981557-F026-48C0-94B0-AA71785ED383}"/>
              </a:ext>
            </a:extLst>
          </p:cNvPr>
          <p:cNvSpPr txBox="1"/>
          <p:nvPr/>
        </p:nvSpPr>
        <p:spPr>
          <a:xfrm>
            <a:off x="193655" y="301805"/>
            <a:ext cx="1905415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배경 및 필요성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11AD2A-43D0-432D-8F22-4620F153DAC9}"/>
              </a:ext>
            </a:extLst>
          </p:cNvPr>
          <p:cNvSpPr txBox="1"/>
          <p:nvPr/>
        </p:nvSpPr>
        <p:spPr>
          <a:xfrm>
            <a:off x="2180078" y="293332"/>
            <a:ext cx="2128373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학기 작업 요약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A024F9F-D201-495E-BE2B-D38BFFCC8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FD1DE3-AF93-464A-A710-9C8A5A38C807}"/>
              </a:ext>
            </a:extLst>
          </p:cNvPr>
          <p:cNvSpPr txBox="1"/>
          <p:nvPr/>
        </p:nvSpPr>
        <p:spPr>
          <a:xfrm>
            <a:off x="4389459" y="294752"/>
            <a:ext cx="2128373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학기 작업 요약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2CE6AB-7BA3-44E9-A925-96ECF5C3C9D8}"/>
              </a:ext>
            </a:extLst>
          </p:cNvPr>
          <p:cNvSpPr txBox="1"/>
          <p:nvPr/>
        </p:nvSpPr>
        <p:spPr>
          <a:xfrm>
            <a:off x="6597100" y="294752"/>
            <a:ext cx="1092785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결과물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FE74CE-6F98-4C7D-9E07-9F8AE8D39C74}"/>
              </a:ext>
            </a:extLst>
          </p:cNvPr>
          <p:cNvSpPr txBox="1"/>
          <p:nvPr/>
        </p:nvSpPr>
        <p:spPr>
          <a:xfrm>
            <a:off x="7769154" y="294752"/>
            <a:ext cx="1386944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구현 기술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DD26D2-E5D6-4FC0-A398-49AE9061ED46}"/>
              </a:ext>
            </a:extLst>
          </p:cNvPr>
          <p:cNvSpPr txBox="1"/>
          <p:nvPr/>
        </p:nvSpPr>
        <p:spPr>
          <a:xfrm>
            <a:off x="9235368" y="294752"/>
            <a:ext cx="1904190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작품 진척 일정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BA982C-EE23-4926-88CD-7F56D0697E1B}"/>
              </a:ext>
            </a:extLst>
          </p:cNvPr>
          <p:cNvSpPr txBox="1"/>
          <p:nvPr/>
        </p:nvSpPr>
        <p:spPr>
          <a:xfrm>
            <a:off x="11218828" y="294752"/>
            <a:ext cx="790305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결론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내용 개체 틀 5">
            <a:extLst>
              <a:ext uri="{FF2B5EF4-FFF2-40B4-BE49-F238E27FC236}">
                <a16:creationId xmlns:a16="http://schemas.microsoft.com/office/drawing/2014/main" id="{409C9CAD-13A5-4FC6-9D9E-3C5310BB5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6619" y="5252876"/>
            <a:ext cx="8698456" cy="13033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400" dirty="0">
                <a:latin typeface="+mn-ea"/>
              </a:rPr>
              <a:t>로그인 대신에 비밀번호 기능을 추가했습니다</a:t>
            </a:r>
            <a:r>
              <a:rPr lang="en-US" altLang="ko-KR" sz="2400" dirty="0">
                <a:latin typeface="+mn-ea"/>
              </a:rPr>
              <a:t>.</a:t>
            </a:r>
          </a:p>
          <a:p>
            <a:pPr marL="0" indent="0" algn="ctr">
              <a:buNone/>
            </a:pPr>
            <a:r>
              <a:rPr lang="ko-KR" altLang="en-US" sz="2400" dirty="0">
                <a:latin typeface="+mn-ea"/>
              </a:rPr>
              <a:t>그래도 원래의 목적은 어느정도 달성한 듯 합니다</a:t>
            </a:r>
            <a:r>
              <a:rPr lang="en-US" altLang="ko-KR" sz="2400" dirty="0">
                <a:latin typeface="+mn-ea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9F0353-EB44-489A-9B18-3C443295C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662" y="2314575"/>
            <a:ext cx="76866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549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4981557-F026-48C0-94B0-AA71785ED383}"/>
              </a:ext>
            </a:extLst>
          </p:cNvPr>
          <p:cNvSpPr txBox="1"/>
          <p:nvPr/>
        </p:nvSpPr>
        <p:spPr>
          <a:xfrm>
            <a:off x="193655" y="301805"/>
            <a:ext cx="1905415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배경 및 필요성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11AD2A-43D0-432D-8F22-4620F153DAC9}"/>
              </a:ext>
            </a:extLst>
          </p:cNvPr>
          <p:cNvSpPr txBox="1"/>
          <p:nvPr/>
        </p:nvSpPr>
        <p:spPr>
          <a:xfrm>
            <a:off x="2180078" y="293332"/>
            <a:ext cx="2128373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학기 작업 요약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A024F9F-D201-495E-BE2B-D38BFFCC8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FD1DE3-AF93-464A-A710-9C8A5A38C807}"/>
              </a:ext>
            </a:extLst>
          </p:cNvPr>
          <p:cNvSpPr txBox="1"/>
          <p:nvPr/>
        </p:nvSpPr>
        <p:spPr>
          <a:xfrm>
            <a:off x="4389459" y="294752"/>
            <a:ext cx="2128373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학기 작업 요약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2CE6AB-7BA3-44E9-A925-96ECF5C3C9D8}"/>
              </a:ext>
            </a:extLst>
          </p:cNvPr>
          <p:cNvSpPr txBox="1"/>
          <p:nvPr/>
        </p:nvSpPr>
        <p:spPr>
          <a:xfrm>
            <a:off x="6597100" y="294752"/>
            <a:ext cx="1092785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결과물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FE74CE-6F98-4C7D-9E07-9F8AE8D39C74}"/>
              </a:ext>
            </a:extLst>
          </p:cNvPr>
          <p:cNvSpPr txBox="1"/>
          <p:nvPr/>
        </p:nvSpPr>
        <p:spPr>
          <a:xfrm>
            <a:off x="7769154" y="294752"/>
            <a:ext cx="1386944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구현 기술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DD26D2-E5D6-4FC0-A398-49AE9061ED46}"/>
              </a:ext>
            </a:extLst>
          </p:cNvPr>
          <p:cNvSpPr txBox="1"/>
          <p:nvPr/>
        </p:nvSpPr>
        <p:spPr>
          <a:xfrm>
            <a:off x="9235368" y="294752"/>
            <a:ext cx="1904190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작품 진척 일정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BA982C-EE23-4926-88CD-7F56D0697E1B}"/>
              </a:ext>
            </a:extLst>
          </p:cNvPr>
          <p:cNvSpPr txBox="1"/>
          <p:nvPr/>
        </p:nvSpPr>
        <p:spPr>
          <a:xfrm>
            <a:off x="11218828" y="294752"/>
            <a:ext cx="790305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결론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내용 개체 틀 5">
            <a:extLst>
              <a:ext uri="{FF2B5EF4-FFF2-40B4-BE49-F238E27FC236}">
                <a16:creationId xmlns:a16="http://schemas.microsoft.com/office/drawing/2014/main" id="{409C9CAD-13A5-4FC6-9D9E-3C5310BB5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3927" y="5065248"/>
            <a:ext cx="9018611" cy="14909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400" dirty="0">
                <a:latin typeface="+mn-ea"/>
              </a:rPr>
              <a:t>8</a:t>
            </a:r>
            <a:r>
              <a:rPr lang="ko-KR" altLang="en-US" sz="2400" dirty="0">
                <a:latin typeface="+mn-ea"/>
              </a:rPr>
              <a:t>개월 가까이 여러가지로 고민도 많이 해보고</a:t>
            </a:r>
            <a:endParaRPr lang="en-US" altLang="ko-KR" sz="2400" dirty="0">
              <a:latin typeface="+mn-ea"/>
            </a:endParaRPr>
          </a:p>
          <a:p>
            <a:pPr marL="0" indent="0" algn="ctr">
              <a:buNone/>
            </a:pPr>
            <a:r>
              <a:rPr lang="ko-KR" altLang="en-US" sz="2400" dirty="0">
                <a:latin typeface="+mn-ea"/>
              </a:rPr>
              <a:t>고뇌도 해본 귀중한 시간이었습니다</a:t>
            </a:r>
            <a:r>
              <a:rPr lang="en-US" altLang="ko-KR" sz="2400" dirty="0">
                <a:latin typeface="+mn-ea"/>
              </a:rPr>
              <a:t>.</a:t>
            </a:r>
          </a:p>
          <a:p>
            <a:pPr marL="0" indent="0" algn="ctr">
              <a:buNone/>
            </a:pPr>
            <a:r>
              <a:rPr lang="ko-KR" altLang="en-US" sz="2400" dirty="0" err="1">
                <a:latin typeface="+mn-ea"/>
              </a:rPr>
              <a:t>캡스톤을</a:t>
            </a:r>
            <a:r>
              <a:rPr lang="ko-KR" altLang="en-US" sz="2400" dirty="0">
                <a:latin typeface="+mn-ea"/>
              </a:rPr>
              <a:t> 하면서 있었던 수많은 순간들을 잊지 못 할거 같습니다</a:t>
            </a:r>
            <a:r>
              <a:rPr lang="en-US" altLang="ko-KR" sz="2400" dirty="0">
                <a:latin typeface="+mn-ea"/>
              </a:rPr>
              <a:t>.</a:t>
            </a:r>
          </a:p>
        </p:txBody>
      </p:sp>
      <p:pic>
        <p:nvPicPr>
          <p:cNvPr id="5" name="그래픽 4" descr="아키텍처 단색으로 채워진">
            <a:extLst>
              <a:ext uri="{FF2B5EF4-FFF2-40B4-BE49-F238E27FC236}">
                <a16:creationId xmlns:a16="http://schemas.microsoft.com/office/drawing/2014/main" id="{E0CA1B59-2762-4B14-AEC9-FE866E323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3157" y="1849769"/>
            <a:ext cx="2740152" cy="274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58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453C277B-CE99-44E4-B2A9-CE55E6AF0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305" y="282107"/>
            <a:ext cx="5754696" cy="817842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>
                <a:latin typeface="+mj-ea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B913B5-1FDB-4F10-A317-DC2BE2731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4173" y="1136002"/>
            <a:ext cx="4157949" cy="5193838"/>
          </a:xfrm>
        </p:spPr>
        <p:txBody>
          <a:bodyPr anchor="t">
            <a:normAutofit fontScale="92500" lnSpcReduction="10000"/>
          </a:bodyPr>
          <a:lstStyle/>
          <a:p>
            <a:pPr marL="457200" indent="-457200">
              <a:buAutoNum type="arabicPeriod"/>
            </a:pPr>
            <a:r>
              <a:rPr lang="ko-KR" altLang="en-US" sz="2400" dirty="0">
                <a:latin typeface="+mj-ea"/>
                <a:ea typeface="+mj-ea"/>
              </a:rPr>
              <a:t>배경 및 필요성</a:t>
            </a:r>
            <a:endParaRPr lang="en-US" altLang="ko-KR" sz="2400" dirty="0">
              <a:latin typeface="+mj-ea"/>
              <a:ea typeface="+mj-ea"/>
            </a:endParaRPr>
          </a:p>
          <a:p>
            <a:pPr marL="457200" indent="-457200">
              <a:buAutoNum type="arabicPeriod"/>
            </a:pPr>
            <a:endParaRPr lang="en-US" altLang="ko-KR" sz="2400" dirty="0">
              <a:latin typeface="+mj-ea"/>
              <a:ea typeface="+mj-ea"/>
            </a:endParaRPr>
          </a:p>
          <a:p>
            <a:pPr marL="457200" indent="-457200">
              <a:buAutoNum type="arabicPeriod" startAt="2"/>
            </a:pPr>
            <a:r>
              <a:rPr lang="en-US" altLang="ko-KR" sz="2400" dirty="0">
                <a:latin typeface="+mj-ea"/>
                <a:ea typeface="+mj-ea"/>
              </a:rPr>
              <a:t>1</a:t>
            </a:r>
            <a:r>
              <a:rPr lang="ko-KR" altLang="en-US" sz="2400" dirty="0">
                <a:latin typeface="+mj-ea"/>
                <a:ea typeface="+mj-ea"/>
              </a:rPr>
              <a:t>학기 작업 요약</a:t>
            </a:r>
            <a:endParaRPr lang="en-US" altLang="ko-KR" sz="2400" dirty="0">
              <a:latin typeface="+mj-ea"/>
              <a:ea typeface="+mj-ea"/>
            </a:endParaRPr>
          </a:p>
          <a:p>
            <a:pPr marL="457200" indent="-457200">
              <a:buAutoNum type="arabicPeriod" startAt="2"/>
            </a:pPr>
            <a:endParaRPr lang="en-US" altLang="ko-KR" sz="2400" dirty="0">
              <a:latin typeface="+mj-ea"/>
              <a:ea typeface="+mj-ea"/>
            </a:endParaRPr>
          </a:p>
          <a:p>
            <a:pPr marL="457200" indent="-457200">
              <a:buAutoNum type="arabicPeriod" startAt="2"/>
            </a:pPr>
            <a:r>
              <a:rPr lang="en-US" altLang="ko-KR" sz="2400" dirty="0">
                <a:latin typeface="+mj-ea"/>
                <a:ea typeface="+mj-ea"/>
              </a:rPr>
              <a:t>2</a:t>
            </a:r>
            <a:r>
              <a:rPr lang="ko-KR" altLang="en-US" sz="2400" dirty="0">
                <a:latin typeface="+mj-ea"/>
                <a:ea typeface="+mj-ea"/>
              </a:rPr>
              <a:t>학기 작업 요약</a:t>
            </a:r>
            <a:endParaRPr lang="en-US" altLang="ko-KR" sz="2400" dirty="0">
              <a:latin typeface="+mj-ea"/>
              <a:ea typeface="+mj-ea"/>
            </a:endParaRPr>
          </a:p>
          <a:p>
            <a:pPr marL="457200" indent="-457200">
              <a:buAutoNum type="arabicPeriod" startAt="2"/>
            </a:pPr>
            <a:endParaRPr lang="en-US" altLang="ko-KR" sz="2400" dirty="0">
              <a:latin typeface="+mj-ea"/>
              <a:ea typeface="+mj-ea"/>
            </a:endParaRPr>
          </a:p>
          <a:p>
            <a:pPr marL="457200" indent="-457200">
              <a:buAutoNum type="arabicPeriod" startAt="2"/>
            </a:pPr>
            <a:r>
              <a:rPr lang="ko-KR" altLang="en-US" sz="2400" dirty="0">
                <a:latin typeface="+mj-ea"/>
                <a:ea typeface="+mj-ea"/>
              </a:rPr>
              <a:t>결과물</a:t>
            </a:r>
            <a:endParaRPr lang="en-US" altLang="ko-KR" sz="2400" dirty="0">
              <a:latin typeface="+mj-ea"/>
              <a:ea typeface="+mj-ea"/>
            </a:endParaRPr>
          </a:p>
          <a:p>
            <a:pPr marL="457200" indent="-457200">
              <a:buAutoNum type="arabicPeriod" startAt="2"/>
            </a:pPr>
            <a:endParaRPr lang="en-US" altLang="ko-KR" sz="2400" dirty="0">
              <a:latin typeface="+mj-ea"/>
              <a:ea typeface="+mj-ea"/>
            </a:endParaRPr>
          </a:p>
          <a:p>
            <a:pPr marL="457200" indent="-457200">
              <a:buAutoNum type="arabicPeriod" startAt="2"/>
            </a:pPr>
            <a:r>
              <a:rPr lang="ko-KR" altLang="en-US" sz="2400" dirty="0">
                <a:latin typeface="+mj-ea"/>
                <a:ea typeface="+mj-ea"/>
              </a:rPr>
              <a:t>구현 기술</a:t>
            </a:r>
            <a:endParaRPr lang="en-US" altLang="ko-KR" sz="2400" dirty="0">
              <a:latin typeface="+mj-ea"/>
              <a:ea typeface="+mj-ea"/>
            </a:endParaRPr>
          </a:p>
          <a:p>
            <a:pPr marL="457200" indent="-457200">
              <a:buAutoNum type="arabicPeriod" startAt="2"/>
            </a:pPr>
            <a:endParaRPr lang="en-US" altLang="ko-KR" sz="2400" dirty="0">
              <a:latin typeface="+mj-ea"/>
              <a:ea typeface="+mj-ea"/>
            </a:endParaRPr>
          </a:p>
          <a:p>
            <a:pPr marL="457200" indent="-457200">
              <a:buAutoNum type="arabicPeriod" startAt="2"/>
            </a:pPr>
            <a:r>
              <a:rPr lang="ko-KR" altLang="en-US" sz="2400" dirty="0">
                <a:latin typeface="+mj-ea"/>
                <a:ea typeface="+mj-ea"/>
              </a:rPr>
              <a:t>작품 진척 일정</a:t>
            </a:r>
            <a:endParaRPr lang="en-US" altLang="ko-KR" sz="2400" dirty="0">
              <a:latin typeface="+mj-ea"/>
              <a:ea typeface="+mj-ea"/>
            </a:endParaRPr>
          </a:p>
          <a:p>
            <a:pPr marL="457200" indent="-457200">
              <a:buAutoNum type="arabicPeriod" startAt="2"/>
            </a:pPr>
            <a:endParaRPr lang="en-US" altLang="ko-KR" sz="2400" dirty="0">
              <a:latin typeface="+mj-ea"/>
              <a:ea typeface="+mj-ea"/>
            </a:endParaRPr>
          </a:p>
          <a:p>
            <a:pPr marL="457200" indent="-457200">
              <a:buAutoNum type="arabicPeriod" startAt="2"/>
            </a:pPr>
            <a:r>
              <a:rPr lang="ko-KR" altLang="en-US" sz="2400" dirty="0">
                <a:latin typeface="+mj-ea"/>
                <a:ea typeface="+mj-ea"/>
              </a:rPr>
              <a:t>결론</a:t>
            </a:r>
            <a:endParaRPr lang="en-US" altLang="ko-KR" sz="2400" dirty="0">
              <a:latin typeface="+mj-ea"/>
              <a:ea typeface="+mj-ea"/>
            </a:endParaRPr>
          </a:p>
          <a:p>
            <a:pPr marL="457200" indent="-457200">
              <a:buAutoNum type="arabicPeriod" startAt="2"/>
            </a:pPr>
            <a:endParaRPr lang="en-US" altLang="ko-KR" sz="2400" dirty="0">
              <a:latin typeface="+mj-ea"/>
              <a:ea typeface="+mj-ea"/>
            </a:endParaRPr>
          </a:p>
          <a:p>
            <a:pPr marL="457200" indent="-457200">
              <a:buAutoNum type="arabicPeriod" startAt="2"/>
            </a:pPr>
            <a:endParaRPr lang="en-US" altLang="ko-KR" sz="2400" dirty="0">
              <a:latin typeface="+mj-ea"/>
              <a:ea typeface="+mj-ea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84496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4981557-F026-48C0-94B0-AA71785ED383}"/>
              </a:ext>
            </a:extLst>
          </p:cNvPr>
          <p:cNvSpPr txBox="1"/>
          <p:nvPr/>
        </p:nvSpPr>
        <p:spPr>
          <a:xfrm>
            <a:off x="193655" y="301805"/>
            <a:ext cx="1905415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배경 및 필요성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11AD2A-43D0-432D-8F22-4620F153DAC9}"/>
              </a:ext>
            </a:extLst>
          </p:cNvPr>
          <p:cNvSpPr txBox="1"/>
          <p:nvPr/>
        </p:nvSpPr>
        <p:spPr>
          <a:xfrm>
            <a:off x="2180078" y="293332"/>
            <a:ext cx="2128373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학기 작업 요약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A024F9F-D201-495E-BE2B-D38BFFCC8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내용 개체 틀 5">
            <a:extLst>
              <a:ext uri="{FF2B5EF4-FFF2-40B4-BE49-F238E27FC236}">
                <a16:creationId xmlns:a16="http://schemas.microsoft.com/office/drawing/2014/main" id="{EEEE93CA-2B78-4A09-ADC5-61BB77CA0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6619" y="5252876"/>
            <a:ext cx="8698456" cy="13033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400" dirty="0">
                <a:latin typeface="+mn-ea"/>
              </a:rPr>
              <a:t>개인적으로 </a:t>
            </a:r>
            <a:r>
              <a:rPr lang="ko-KR" altLang="en-US" sz="2400" dirty="0" err="1">
                <a:latin typeface="+mn-ea"/>
              </a:rPr>
              <a:t>흥미있는</a:t>
            </a:r>
            <a:r>
              <a:rPr lang="ko-KR" altLang="en-US" sz="2400" dirty="0">
                <a:latin typeface="+mn-ea"/>
              </a:rPr>
              <a:t> 주제로 </a:t>
            </a:r>
            <a:endParaRPr lang="en-US" altLang="ko-KR" sz="2400" dirty="0">
              <a:latin typeface="+mn-ea"/>
            </a:endParaRPr>
          </a:p>
          <a:p>
            <a:pPr marL="0" indent="0" algn="ctr">
              <a:buNone/>
            </a:pPr>
            <a:r>
              <a:rPr lang="ko-KR" altLang="en-US" sz="2400" dirty="0">
                <a:latin typeface="+mn-ea"/>
              </a:rPr>
              <a:t>졸업작품으로 해보는 것이 좋다는 조언을 들었습니다</a:t>
            </a:r>
            <a:endParaRPr lang="en-US" altLang="ko-KR" sz="240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FD1DE3-AF93-464A-A710-9C8A5A38C807}"/>
              </a:ext>
            </a:extLst>
          </p:cNvPr>
          <p:cNvSpPr txBox="1"/>
          <p:nvPr/>
        </p:nvSpPr>
        <p:spPr>
          <a:xfrm>
            <a:off x="4389459" y="294752"/>
            <a:ext cx="2128373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학기 작업 요약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2CE6AB-7BA3-44E9-A925-96ECF5C3C9D8}"/>
              </a:ext>
            </a:extLst>
          </p:cNvPr>
          <p:cNvSpPr txBox="1"/>
          <p:nvPr/>
        </p:nvSpPr>
        <p:spPr>
          <a:xfrm>
            <a:off x="6597100" y="294752"/>
            <a:ext cx="1092785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결과물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FE74CE-6F98-4C7D-9E07-9F8AE8D39C74}"/>
              </a:ext>
            </a:extLst>
          </p:cNvPr>
          <p:cNvSpPr txBox="1"/>
          <p:nvPr/>
        </p:nvSpPr>
        <p:spPr>
          <a:xfrm>
            <a:off x="7769154" y="294752"/>
            <a:ext cx="1386944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구현 기술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DD26D2-E5D6-4FC0-A398-49AE9061ED46}"/>
              </a:ext>
            </a:extLst>
          </p:cNvPr>
          <p:cNvSpPr txBox="1"/>
          <p:nvPr/>
        </p:nvSpPr>
        <p:spPr>
          <a:xfrm>
            <a:off x="9235368" y="294752"/>
            <a:ext cx="1904190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작품 진척 일정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BA982C-EE23-4926-88CD-7F56D0697E1B}"/>
              </a:ext>
            </a:extLst>
          </p:cNvPr>
          <p:cNvSpPr txBox="1"/>
          <p:nvPr/>
        </p:nvSpPr>
        <p:spPr>
          <a:xfrm>
            <a:off x="11218828" y="294752"/>
            <a:ext cx="790305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결론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래픽 4" descr="이사회실 단색으로 채워진">
            <a:extLst>
              <a:ext uri="{FF2B5EF4-FFF2-40B4-BE49-F238E27FC236}">
                <a16:creationId xmlns:a16="http://schemas.microsoft.com/office/drawing/2014/main" id="{92C4B9BA-01FF-4C2D-B24E-46018195B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1342" y="1528849"/>
            <a:ext cx="3294116" cy="329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697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4981557-F026-48C0-94B0-AA71785ED383}"/>
              </a:ext>
            </a:extLst>
          </p:cNvPr>
          <p:cNvSpPr txBox="1"/>
          <p:nvPr/>
        </p:nvSpPr>
        <p:spPr>
          <a:xfrm>
            <a:off x="193655" y="301805"/>
            <a:ext cx="1905415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배경 및 필요성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11AD2A-43D0-432D-8F22-4620F153DAC9}"/>
              </a:ext>
            </a:extLst>
          </p:cNvPr>
          <p:cNvSpPr txBox="1"/>
          <p:nvPr/>
        </p:nvSpPr>
        <p:spPr>
          <a:xfrm>
            <a:off x="2180078" y="293332"/>
            <a:ext cx="2128373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1</a:t>
            </a:r>
            <a:r>
              <a:rPr lang="ko-KR" altLang="en-US" sz="2000" dirty="0">
                <a:latin typeface="+mj-ea"/>
                <a:ea typeface="+mj-ea"/>
              </a:rPr>
              <a:t>학기 작업 요약</a:t>
            </a:r>
            <a:endParaRPr lang="en-US" altLang="ko-KR" sz="2000" dirty="0">
              <a:latin typeface="+mj-ea"/>
              <a:ea typeface="+mj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A024F9F-D201-495E-BE2B-D38BFFCC8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내용 개체 틀 5">
            <a:extLst>
              <a:ext uri="{FF2B5EF4-FFF2-40B4-BE49-F238E27FC236}">
                <a16:creationId xmlns:a16="http://schemas.microsoft.com/office/drawing/2014/main" id="{EEEE93CA-2B78-4A09-ADC5-61BB77CA0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6619" y="5252876"/>
            <a:ext cx="8698456" cy="13033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400" dirty="0">
                <a:latin typeface="+mn-ea"/>
              </a:rPr>
              <a:t>평소 긴장되거나 힘들 때 적어서 스트레스를 해소해왔고</a:t>
            </a:r>
            <a:endParaRPr lang="en-US" altLang="ko-KR" sz="2400" dirty="0">
              <a:latin typeface="+mn-ea"/>
            </a:endParaRPr>
          </a:p>
          <a:p>
            <a:pPr marL="0" indent="0" algn="ctr">
              <a:buNone/>
            </a:pPr>
            <a:r>
              <a:rPr lang="ko-KR" altLang="en-US" sz="2400" dirty="0" err="1">
                <a:latin typeface="+mn-ea"/>
              </a:rPr>
              <a:t>일기적는</a:t>
            </a:r>
            <a:r>
              <a:rPr lang="ko-KR" altLang="en-US" sz="2400" dirty="0">
                <a:latin typeface="+mn-ea"/>
              </a:rPr>
              <a:t> 것을 좋아했습니다</a:t>
            </a:r>
            <a:endParaRPr lang="en-US" altLang="ko-KR" sz="240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FD1DE3-AF93-464A-A710-9C8A5A38C807}"/>
              </a:ext>
            </a:extLst>
          </p:cNvPr>
          <p:cNvSpPr txBox="1"/>
          <p:nvPr/>
        </p:nvSpPr>
        <p:spPr>
          <a:xfrm>
            <a:off x="4389459" y="294752"/>
            <a:ext cx="2128373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2</a:t>
            </a:r>
            <a:r>
              <a:rPr lang="ko-KR" altLang="en-US" sz="2000" dirty="0">
                <a:latin typeface="+mj-ea"/>
                <a:ea typeface="+mj-ea"/>
              </a:rPr>
              <a:t>학기 작업 요약</a:t>
            </a:r>
            <a:endParaRPr lang="en-US" altLang="ko-KR" sz="2000" dirty="0"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2CE6AB-7BA3-44E9-A925-96ECF5C3C9D8}"/>
              </a:ext>
            </a:extLst>
          </p:cNvPr>
          <p:cNvSpPr txBox="1"/>
          <p:nvPr/>
        </p:nvSpPr>
        <p:spPr>
          <a:xfrm>
            <a:off x="6597100" y="294752"/>
            <a:ext cx="1092785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결과물</a:t>
            </a:r>
            <a:endParaRPr lang="en-US" altLang="ko-KR" sz="2000" dirty="0">
              <a:latin typeface="+mj-ea"/>
              <a:ea typeface="+mj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FE74CE-6F98-4C7D-9E07-9F8AE8D39C74}"/>
              </a:ext>
            </a:extLst>
          </p:cNvPr>
          <p:cNvSpPr txBox="1"/>
          <p:nvPr/>
        </p:nvSpPr>
        <p:spPr>
          <a:xfrm>
            <a:off x="7769154" y="294752"/>
            <a:ext cx="1386944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구현 기술</a:t>
            </a:r>
            <a:endParaRPr lang="en-US" altLang="ko-KR" sz="2000" dirty="0">
              <a:latin typeface="+mj-ea"/>
              <a:ea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DD26D2-E5D6-4FC0-A398-49AE9061ED46}"/>
              </a:ext>
            </a:extLst>
          </p:cNvPr>
          <p:cNvSpPr txBox="1"/>
          <p:nvPr/>
        </p:nvSpPr>
        <p:spPr>
          <a:xfrm>
            <a:off x="9235368" y="294752"/>
            <a:ext cx="1904190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작품 진척 일정</a:t>
            </a:r>
            <a:endParaRPr lang="en-US" altLang="ko-KR" sz="2000" dirty="0"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BA982C-EE23-4926-88CD-7F56D0697E1B}"/>
              </a:ext>
            </a:extLst>
          </p:cNvPr>
          <p:cNvSpPr txBox="1"/>
          <p:nvPr/>
        </p:nvSpPr>
        <p:spPr>
          <a:xfrm>
            <a:off x="11218828" y="294752"/>
            <a:ext cx="790305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결론</a:t>
            </a:r>
            <a:endParaRPr lang="en-US" altLang="ko-KR" sz="2000" dirty="0">
              <a:latin typeface="+mj-ea"/>
              <a:ea typeface="+mj-ea"/>
            </a:endParaRPr>
          </a:p>
        </p:txBody>
      </p:sp>
      <p:pic>
        <p:nvPicPr>
          <p:cNvPr id="4" name="그래픽 3" descr="클립보드 단색으로 채워진">
            <a:extLst>
              <a:ext uri="{FF2B5EF4-FFF2-40B4-BE49-F238E27FC236}">
                <a16:creationId xmlns:a16="http://schemas.microsoft.com/office/drawing/2014/main" id="{F24A47A6-CE74-435C-A0AB-20AC638C7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6649" y="1841358"/>
            <a:ext cx="2551696" cy="255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865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4981557-F026-48C0-94B0-AA71785ED383}"/>
              </a:ext>
            </a:extLst>
          </p:cNvPr>
          <p:cNvSpPr txBox="1"/>
          <p:nvPr/>
        </p:nvSpPr>
        <p:spPr>
          <a:xfrm>
            <a:off x="193655" y="301805"/>
            <a:ext cx="1905415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배경 및 필요성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11AD2A-43D0-432D-8F22-4620F153DAC9}"/>
              </a:ext>
            </a:extLst>
          </p:cNvPr>
          <p:cNvSpPr txBox="1"/>
          <p:nvPr/>
        </p:nvSpPr>
        <p:spPr>
          <a:xfrm>
            <a:off x="2180078" y="293332"/>
            <a:ext cx="2128373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학기 작업 요약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A024F9F-D201-495E-BE2B-D38BFFCC8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내용 개체 틀 5">
            <a:extLst>
              <a:ext uri="{FF2B5EF4-FFF2-40B4-BE49-F238E27FC236}">
                <a16:creationId xmlns:a16="http://schemas.microsoft.com/office/drawing/2014/main" id="{EEEE93CA-2B78-4A09-ADC5-61BB77CA0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6619" y="5252876"/>
            <a:ext cx="8698456" cy="13033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400" dirty="0">
                <a:latin typeface="+mn-ea"/>
              </a:rPr>
              <a:t>아날로그로 </a:t>
            </a:r>
            <a:r>
              <a:rPr lang="ko-KR" altLang="en-US" sz="2400" dirty="0" err="1">
                <a:latin typeface="+mn-ea"/>
              </a:rPr>
              <a:t>적다보면</a:t>
            </a:r>
            <a:r>
              <a:rPr lang="ko-KR" altLang="en-US" sz="2400" dirty="0">
                <a:latin typeface="+mn-ea"/>
              </a:rPr>
              <a:t> 찢기고 잃어버리기도 해서</a:t>
            </a:r>
            <a:endParaRPr lang="en-US" altLang="ko-KR" sz="2400" dirty="0">
              <a:latin typeface="+mn-ea"/>
            </a:endParaRPr>
          </a:p>
          <a:p>
            <a:pPr marL="0" indent="0" algn="ctr">
              <a:buNone/>
            </a:pPr>
            <a:r>
              <a:rPr lang="ko-KR" altLang="en-US" sz="2400" dirty="0">
                <a:latin typeface="+mn-ea"/>
              </a:rPr>
              <a:t>일기를 디지털로 해보는 것을 졸업작품으로 선정했습니다</a:t>
            </a:r>
            <a:endParaRPr lang="en-US" altLang="ko-KR" sz="240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FD1DE3-AF93-464A-A710-9C8A5A38C807}"/>
              </a:ext>
            </a:extLst>
          </p:cNvPr>
          <p:cNvSpPr txBox="1"/>
          <p:nvPr/>
        </p:nvSpPr>
        <p:spPr>
          <a:xfrm>
            <a:off x="4389459" y="294752"/>
            <a:ext cx="2128373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학기 작업 요약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2CE6AB-7BA3-44E9-A925-96ECF5C3C9D8}"/>
              </a:ext>
            </a:extLst>
          </p:cNvPr>
          <p:cNvSpPr txBox="1"/>
          <p:nvPr/>
        </p:nvSpPr>
        <p:spPr>
          <a:xfrm>
            <a:off x="6597100" y="294752"/>
            <a:ext cx="1092785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결과물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FE74CE-6F98-4C7D-9E07-9F8AE8D39C74}"/>
              </a:ext>
            </a:extLst>
          </p:cNvPr>
          <p:cNvSpPr txBox="1"/>
          <p:nvPr/>
        </p:nvSpPr>
        <p:spPr>
          <a:xfrm>
            <a:off x="7769154" y="294752"/>
            <a:ext cx="1386944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구현 기술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DD26D2-E5D6-4FC0-A398-49AE9061ED46}"/>
              </a:ext>
            </a:extLst>
          </p:cNvPr>
          <p:cNvSpPr txBox="1"/>
          <p:nvPr/>
        </p:nvSpPr>
        <p:spPr>
          <a:xfrm>
            <a:off x="9235368" y="294752"/>
            <a:ext cx="1904190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작품 진척 일정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BA982C-EE23-4926-88CD-7F56D0697E1B}"/>
              </a:ext>
            </a:extLst>
          </p:cNvPr>
          <p:cNvSpPr txBox="1"/>
          <p:nvPr/>
        </p:nvSpPr>
        <p:spPr>
          <a:xfrm>
            <a:off x="11218828" y="294752"/>
            <a:ext cx="790305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결론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래픽 4" descr="서적 단색으로 채워진">
            <a:extLst>
              <a:ext uri="{FF2B5EF4-FFF2-40B4-BE49-F238E27FC236}">
                <a16:creationId xmlns:a16="http://schemas.microsoft.com/office/drawing/2014/main" id="{FB79A45D-19CC-46B5-B7CE-CDECBB727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3671" y="1745704"/>
            <a:ext cx="2456329" cy="245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173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4981557-F026-48C0-94B0-AA71785ED383}"/>
              </a:ext>
            </a:extLst>
          </p:cNvPr>
          <p:cNvSpPr txBox="1"/>
          <p:nvPr/>
        </p:nvSpPr>
        <p:spPr>
          <a:xfrm>
            <a:off x="193655" y="301805"/>
            <a:ext cx="1905415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배경 및 필요성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11AD2A-43D0-432D-8F22-4620F153DAC9}"/>
              </a:ext>
            </a:extLst>
          </p:cNvPr>
          <p:cNvSpPr txBox="1"/>
          <p:nvPr/>
        </p:nvSpPr>
        <p:spPr>
          <a:xfrm>
            <a:off x="2180078" y="293332"/>
            <a:ext cx="2128373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학기 작업 요약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A024F9F-D201-495E-BE2B-D38BFFCC8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내용 개체 틀 5">
            <a:extLst>
              <a:ext uri="{FF2B5EF4-FFF2-40B4-BE49-F238E27FC236}">
                <a16:creationId xmlns:a16="http://schemas.microsoft.com/office/drawing/2014/main" id="{EEEE93CA-2B78-4A09-ADC5-61BB77CA0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6619" y="5252876"/>
            <a:ext cx="8698456" cy="13033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400" dirty="0">
                <a:latin typeface="+mn-ea"/>
              </a:rPr>
              <a:t>인공위성을 </a:t>
            </a:r>
            <a:r>
              <a:rPr lang="ko-KR" altLang="en-US" sz="2400" dirty="0" err="1">
                <a:latin typeface="+mn-ea"/>
              </a:rPr>
              <a:t>쏘아올리듯이</a:t>
            </a:r>
            <a:endParaRPr lang="en-US" altLang="ko-KR" sz="2400" dirty="0">
              <a:latin typeface="+mn-ea"/>
            </a:endParaRPr>
          </a:p>
          <a:p>
            <a:pPr marL="0" indent="0" algn="ctr">
              <a:buNone/>
            </a:pPr>
            <a:r>
              <a:rPr lang="ko-KR" altLang="en-US" sz="2400" dirty="0">
                <a:latin typeface="+mn-ea"/>
              </a:rPr>
              <a:t>세상을 향해 나가자는 뜻으로 </a:t>
            </a:r>
            <a:r>
              <a:rPr lang="en-US" altLang="ko-KR" sz="2400" dirty="0">
                <a:latin typeface="+mn-ea"/>
              </a:rPr>
              <a:t>“</a:t>
            </a:r>
            <a:r>
              <a:rPr lang="ko-KR" altLang="en-US" sz="2400" dirty="0" err="1">
                <a:latin typeface="+mn-ea"/>
              </a:rPr>
              <a:t>스푸타니크</a:t>
            </a:r>
            <a:r>
              <a:rPr lang="en-US" altLang="ko-KR" sz="2400" dirty="0">
                <a:latin typeface="+mn-ea"/>
              </a:rPr>
              <a:t>”</a:t>
            </a:r>
            <a:r>
              <a:rPr lang="ko-KR" altLang="en-US" sz="2400" dirty="0">
                <a:latin typeface="+mn-ea"/>
              </a:rPr>
              <a:t> 라고 정했습니다</a:t>
            </a:r>
            <a:r>
              <a:rPr lang="en-US" altLang="ko-KR" sz="2400" dirty="0">
                <a:latin typeface="+mn-ea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FD1DE3-AF93-464A-A710-9C8A5A38C807}"/>
              </a:ext>
            </a:extLst>
          </p:cNvPr>
          <p:cNvSpPr txBox="1"/>
          <p:nvPr/>
        </p:nvSpPr>
        <p:spPr>
          <a:xfrm>
            <a:off x="4389459" y="294752"/>
            <a:ext cx="2128373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학기 작업 요약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2CE6AB-7BA3-44E9-A925-96ECF5C3C9D8}"/>
              </a:ext>
            </a:extLst>
          </p:cNvPr>
          <p:cNvSpPr txBox="1"/>
          <p:nvPr/>
        </p:nvSpPr>
        <p:spPr>
          <a:xfrm>
            <a:off x="6597100" y="294752"/>
            <a:ext cx="1092785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결과물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FE74CE-6F98-4C7D-9E07-9F8AE8D39C74}"/>
              </a:ext>
            </a:extLst>
          </p:cNvPr>
          <p:cNvSpPr txBox="1"/>
          <p:nvPr/>
        </p:nvSpPr>
        <p:spPr>
          <a:xfrm>
            <a:off x="7769154" y="294752"/>
            <a:ext cx="1386944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구현 기술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DD26D2-E5D6-4FC0-A398-49AE9061ED46}"/>
              </a:ext>
            </a:extLst>
          </p:cNvPr>
          <p:cNvSpPr txBox="1"/>
          <p:nvPr/>
        </p:nvSpPr>
        <p:spPr>
          <a:xfrm>
            <a:off x="9235368" y="294752"/>
            <a:ext cx="1904190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작품 진척 일정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BA982C-EE23-4926-88CD-7F56D0697E1B}"/>
              </a:ext>
            </a:extLst>
          </p:cNvPr>
          <p:cNvSpPr txBox="1"/>
          <p:nvPr/>
        </p:nvSpPr>
        <p:spPr>
          <a:xfrm>
            <a:off x="11218828" y="294752"/>
            <a:ext cx="790305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결론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래픽 3" descr="등산 단색으로 채워진">
            <a:extLst>
              <a:ext uri="{FF2B5EF4-FFF2-40B4-BE49-F238E27FC236}">
                <a16:creationId xmlns:a16="http://schemas.microsoft.com/office/drawing/2014/main" id="{E7092BDD-E197-4F5A-BA81-52AC41847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39097" y="1149790"/>
            <a:ext cx="3410495" cy="341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34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4981557-F026-48C0-94B0-AA71785ED383}"/>
              </a:ext>
            </a:extLst>
          </p:cNvPr>
          <p:cNvSpPr txBox="1"/>
          <p:nvPr/>
        </p:nvSpPr>
        <p:spPr>
          <a:xfrm>
            <a:off x="193655" y="301805"/>
            <a:ext cx="1905415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배경 및 필요성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11AD2A-43D0-432D-8F22-4620F153DAC9}"/>
              </a:ext>
            </a:extLst>
          </p:cNvPr>
          <p:cNvSpPr txBox="1"/>
          <p:nvPr/>
        </p:nvSpPr>
        <p:spPr>
          <a:xfrm>
            <a:off x="2180078" y="293332"/>
            <a:ext cx="2128373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학기 작업 요약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A024F9F-D201-495E-BE2B-D38BFFCC8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FD1DE3-AF93-464A-A710-9C8A5A38C807}"/>
              </a:ext>
            </a:extLst>
          </p:cNvPr>
          <p:cNvSpPr txBox="1"/>
          <p:nvPr/>
        </p:nvSpPr>
        <p:spPr>
          <a:xfrm>
            <a:off x="4389459" y="294752"/>
            <a:ext cx="2128373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학기 작업 요약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2CE6AB-7BA3-44E9-A925-96ECF5C3C9D8}"/>
              </a:ext>
            </a:extLst>
          </p:cNvPr>
          <p:cNvSpPr txBox="1"/>
          <p:nvPr/>
        </p:nvSpPr>
        <p:spPr>
          <a:xfrm>
            <a:off x="6597100" y="294752"/>
            <a:ext cx="1092785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결과물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FE74CE-6F98-4C7D-9E07-9F8AE8D39C74}"/>
              </a:ext>
            </a:extLst>
          </p:cNvPr>
          <p:cNvSpPr txBox="1"/>
          <p:nvPr/>
        </p:nvSpPr>
        <p:spPr>
          <a:xfrm>
            <a:off x="7769154" y="294752"/>
            <a:ext cx="1386944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구현 기술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DD26D2-E5D6-4FC0-A398-49AE9061ED46}"/>
              </a:ext>
            </a:extLst>
          </p:cNvPr>
          <p:cNvSpPr txBox="1"/>
          <p:nvPr/>
        </p:nvSpPr>
        <p:spPr>
          <a:xfrm>
            <a:off x="9235368" y="294752"/>
            <a:ext cx="1904190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작품 진척 일정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BA982C-EE23-4926-88CD-7F56D0697E1B}"/>
              </a:ext>
            </a:extLst>
          </p:cNvPr>
          <p:cNvSpPr txBox="1"/>
          <p:nvPr/>
        </p:nvSpPr>
        <p:spPr>
          <a:xfrm>
            <a:off x="11218828" y="294752"/>
            <a:ext cx="790305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결론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7698242-3592-496B-855C-512413323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56" y="896272"/>
            <a:ext cx="2474656" cy="411499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EB64096-95C4-4D4F-AEDC-C3D3F0C2F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331" y="922465"/>
            <a:ext cx="2536743" cy="41150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A17FE5BD-CF70-4898-85F3-A07EA75541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4717" y="922465"/>
            <a:ext cx="2590651" cy="4062612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839F733-5D67-4B43-A038-089590C285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5986" y="896272"/>
            <a:ext cx="2111874" cy="436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283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4981557-F026-48C0-94B0-AA71785ED383}"/>
              </a:ext>
            </a:extLst>
          </p:cNvPr>
          <p:cNvSpPr txBox="1"/>
          <p:nvPr/>
        </p:nvSpPr>
        <p:spPr>
          <a:xfrm>
            <a:off x="193655" y="301805"/>
            <a:ext cx="1905415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배경 및 필요성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11AD2A-43D0-432D-8F22-4620F153DAC9}"/>
              </a:ext>
            </a:extLst>
          </p:cNvPr>
          <p:cNvSpPr txBox="1"/>
          <p:nvPr/>
        </p:nvSpPr>
        <p:spPr>
          <a:xfrm>
            <a:off x="2180078" y="293332"/>
            <a:ext cx="2128373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학기 작업 요약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A024F9F-D201-495E-BE2B-D38BFFCC8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FD1DE3-AF93-464A-A710-9C8A5A38C807}"/>
              </a:ext>
            </a:extLst>
          </p:cNvPr>
          <p:cNvSpPr txBox="1"/>
          <p:nvPr/>
        </p:nvSpPr>
        <p:spPr>
          <a:xfrm>
            <a:off x="4389459" y="294752"/>
            <a:ext cx="2128373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학기 작업 요약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2CE6AB-7BA3-44E9-A925-96ECF5C3C9D8}"/>
              </a:ext>
            </a:extLst>
          </p:cNvPr>
          <p:cNvSpPr txBox="1"/>
          <p:nvPr/>
        </p:nvSpPr>
        <p:spPr>
          <a:xfrm>
            <a:off x="6597100" y="294752"/>
            <a:ext cx="1092785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결과물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FE74CE-6F98-4C7D-9E07-9F8AE8D39C74}"/>
              </a:ext>
            </a:extLst>
          </p:cNvPr>
          <p:cNvSpPr txBox="1"/>
          <p:nvPr/>
        </p:nvSpPr>
        <p:spPr>
          <a:xfrm>
            <a:off x="7769154" y="294752"/>
            <a:ext cx="1386944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구현 기술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DD26D2-E5D6-4FC0-A398-49AE9061ED46}"/>
              </a:ext>
            </a:extLst>
          </p:cNvPr>
          <p:cNvSpPr txBox="1"/>
          <p:nvPr/>
        </p:nvSpPr>
        <p:spPr>
          <a:xfrm>
            <a:off x="9235368" y="294752"/>
            <a:ext cx="1904190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작품 진척 일정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BA982C-EE23-4926-88CD-7F56D0697E1B}"/>
              </a:ext>
            </a:extLst>
          </p:cNvPr>
          <p:cNvSpPr txBox="1"/>
          <p:nvPr/>
        </p:nvSpPr>
        <p:spPr>
          <a:xfrm>
            <a:off x="11218828" y="294752"/>
            <a:ext cx="790305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결론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7698242-3592-496B-855C-512413323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786" y="1212770"/>
            <a:ext cx="3216099" cy="534791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891BF9A-3FFB-4AAB-887F-247CBE949BE3}"/>
              </a:ext>
            </a:extLst>
          </p:cNvPr>
          <p:cNvSpPr/>
          <p:nvPr/>
        </p:nvSpPr>
        <p:spPr>
          <a:xfrm>
            <a:off x="4593033" y="1754900"/>
            <a:ext cx="860612" cy="3585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D40CE3AD-43CA-432B-98FB-07B519ED18D2}"/>
              </a:ext>
            </a:extLst>
          </p:cNvPr>
          <p:cNvCxnSpPr/>
          <p:nvPr/>
        </p:nvCxnSpPr>
        <p:spPr>
          <a:xfrm rot="10800000" flipV="1">
            <a:off x="3212318" y="1914116"/>
            <a:ext cx="1371600" cy="1131736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BE23DDA-3CF3-4B06-8998-0D8E0EEC9B39}"/>
              </a:ext>
            </a:extLst>
          </p:cNvPr>
          <p:cNvSpPr txBox="1"/>
          <p:nvPr/>
        </p:nvSpPr>
        <p:spPr>
          <a:xfrm>
            <a:off x="1568824" y="2861187"/>
            <a:ext cx="164349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showmydata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1C2F210-85D3-42ED-B09C-96163580599C}"/>
              </a:ext>
            </a:extLst>
          </p:cNvPr>
          <p:cNvSpPr/>
          <p:nvPr/>
        </p:nvSpPr>
        <p:spPr>
          <a:xfrm>
            <a:off x="6755836" y="5834858"/>
            <a:ext cx="860612" cy="3585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E3A892C7-7866-47B3-89EC-3C5FEF271D39}"/>
              </a:ext>
            </a:extLst>
          </p:cNvPr>
          <p:cNvCxnSpPr>
            <a:cxnSpLocks/>
            <a:endCxn id="34" idx="3"/>
          </p:cNvCxnSpPr>
          <p:nvPr/>
        </p:nvCxnSpPr>
        <p:spPr>
          <a:xfrm rot="10800000" flipV="1">
            <a:off x="7616449" y="5647490"/>
            <a:ext cx="1761685" cy="36666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F361E99-44A1-4F3A-854F-734332F473F5}"/>
              </a:ext>
            </a:extLst>
          </p:cNvPr>
          <p:cNvSpPr txBox="1"/>
          <p:nvPr/>
        </p:nvSpPr>
        <p:spPr>
          <a:xfrm>
            <a:off x="7769153" y="5274299"/>
            <a:ext cx="228028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modifymydata</a:t>
            </a:r>
            <a:endParaRPr lang="ko-KR" altLang="en-US" dirty="0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7925AC85-E09C-4EBA-9A70-5479C7CE69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113"/>
          <a:stretch/>
        </p:blipFill>
        <p:spPr>
          <a:xfrm>
            <a:off x="1568061" y="3292597"/>
            <a:ext cx="9983593" cy="1842608"/>
          </a:xfrm>
          <a:prstGeom prst="rect">
            <a:avLst/>
          </a:prstGeom>
        </p:spPr>
      </p:pic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986BC2B2-911A-4D60-B3CA-D2F0650EE11A}"/>
              </a:ext>
            </a:extLst>
          </p:cNvPr>
          <p:cNvCxnSpPr>
            <a:cxnSpLocks/>
            <a:stCxn id="46" idx="1"/>
            <a:endCxn id="6" idx="3"/>
          </p:cNvCxnSpPr>
          <p:nvPr/>
        </p:nvCxnSpPr>
        <p:spPr>
          <a:xfrm rot="10800000">
            <a:off x="3212319" y="3045854"/>
            <a:ext cx="2792039" cy="2984619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AAAA1D6-115D-401C-82F8-46966255DCF0}"/>
              </a:ext>
            </a:extLst>
          </p:cNvPr>
          <p:cNvSpPr/>
          <p:nvPr/>
        </p:nvSpPr>
        <p:spPr>
          <a:xfrm>
            <a:off x="6004357" y="5851178"/>
            <a:ext cx="672211" cy="3585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8CDF89E1-B928-4894-9350-179429CA16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329" y="3296110"/>
            <a:ext cx="109823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68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 animBg="1"/>
      <p:bldP spid="6" grpId="1" animBg="1"/>
      <p:bldP spid="34" grpId="0" animBg="1"/>
      <p:bldP spid="34" grpId="1" animBg="1"/>
      <p:bldP spid="41" grpId="0" animBg="1"/>
      <p:bldP spid="41" grpId="1" animBg="1"/>
      <p:bldP spid="46" grpId="0" animBg="1"/>
      <p:bldP spid="4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13499A5A-9DEF-4DB5-B4AB-8AC9A2BF9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010" y="1243395"/>
            <a:ext cx="3100600" cy="502966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4981557-F026-48C0-94B0-AA71785ED383}"/>
              </a:ext>
            </a:extLst>
          </p:cNvPr>
          <p:cNvSpPr txBox="1"/>
          <p:nvPr/>
        </p:nvSpPr>
        <p:spPr>
          <a:xfrm>
            <a:off x="193655" y="301805"/>
            <a:ext cx="1905415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배경 및 필요성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11AD2A-43D0-432D-8F22-4620F153DAC9}"/>
              </a:ext>
            </a:extLst>
          </p:cNvPr>
          <p:cNvSpPr txBox="1"/>
          <p:nvPr/>
        </p:nvSpPr>
        <p:spPr>
          <a:xfrm>
            <a:off x="2180078" y="293332"/>
            <a:ext cx="2128373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학기 작업 요약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A024F9F-D201-495E-BE2B-D38BFFCC8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FD1DE3-AF93-464A-A710-9C8A5A38C807}"/>
              </a:ext>
            </a:extLst>
          </p:cNvPr>
          <p:cNvSpPr txBox="1"/>
          <p:nvPr/>
        </p:nvSpPr>
        <p:spPr>
          <a:xfrm>
            <a:off x="4389459" y="294752"/>
            <a:ext cx="2128373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학기 작업 요약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2CE6AB-7BA3-44E9-A925-96ECF5C3C9D8}"/>
              </a:ext>
            </a:extLst>
          </p:cNvPr>
          <p:cNvSpPr txBox="1"/>
          <p:nvPr/>
        </p:nvSpPr>
        <p:spPr>
          <a:xfrm>
            <a:off x="6597100" y="294752"/>
            <a:ext cx="1092785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결과물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FE74CE-6F98-4C7D-9E07-9F8AE8D39C74}"/>
              </a:ext>
            </a:extLst>
          </p:cNvPr>
          <p:cNvSpPr txBox="1"/>
          <p:nvPr/>
        </p:nvSpPr>
        <p:spPr>
          <a:xfrm>
            <a:off x="7769154" y="294752"/>
            <a:ext cx="1386944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구현 기술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DD26D2-E5D6-4FC0-A398-49AE9061ED46}"/>
              </a:ext>
            </a:extLst>
          </p:cNvPr>
          <p:cNvSpPr txBox="1"/>
          <p:nvPr/>
        </p:nvSpPr>
        <p:spPr>
          <a:xfrm>
            <a:off x="9235368" y="294752"/>
            <a:ext cx="1904190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작품 진척 일정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BA982C-EE23-4926-88CD-7F56D0697E1B}"/>
              </a:ext>
            </a:extLst>
          </p:cNvPr>
          <p:cNvSpPr txBox="1"/>
          <p:nvPr/>
        </p:nvSpPr>
        <p:spPr>
          <a:xfrm>
            <a:off x="11218828" y="294752"/>
            <a:ext cx="790305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결론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04F8EBB-227A-4728-A81B-A165C9298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078" y="3393157"/>
            <a:ext cx="9584756" cy="2185186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B1C2F210-85D3-42ED-B09C-96163580599C}"/>
              </a:ext>
            </a:extLst>
          </p:cNvPr>
          <p:cNvSpPr/>
          <p:nvPr/>
        </p:nvSpPr>
        <p:spPr>
          <a:xfrm>
            <a:off x="5662849" y="1768307"/>
            <a:ext cx="860612" cy="3585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E3A892C7-7866-47B3-89EC-3C5FEF271D39}"/>
              </a:ext>
            </a:extLst>
          </p:cNvPr>
          <p:cNvCxnSpPr>
            <a:cxnSpLocks/>
            <a:endCxn id="34" idx="3"/>
          </p:cNvCxnSpPr>
          <p:nvPr/>
        </p:nvCxnSpPr>
        <p:spPr>
          <a:xfrm rot="16200000" flipV="1">
            <a:off x="6457848" y="2013214"/>
            <a:ext cx="1416898" cy="1285672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C0587E7-0C03-4A0B-9466-520FE258B187}"/>
              </a:ext>
            </a:extLst>
          </p:cNvPr>
          <p:cNvSpPr txBox="1"/>
          <p:nvPr/>
        </p:nvSpPr>
        <p:spPr>
          <a:xfrm>
            <a:off x="7809133" y="3000233"/>
            <a:ext cx="205197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writediaryactivity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376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7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439</Words>
  <Application>Microsoft Office PowerPoint</Application>
  <PresentationFormat>와이드스크린</PresentationFormat>
  <Paragraphs>160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스푸타니크 일기 (우주 일기 앱)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스푸타니크 일기 (우주 일기 앱)</dc:title>
  <dc:creator>은섭 이</dc:creator>
  <cp:lastModifiedBy>이은섭</cp:lastModifiedBy>
  <cp:revision>29</cp:revision>
  <dcterms:created xsi:type="dcterms:W3CDTF">2021-06-05T05:57:32Z</dcterms:created>
  <dcterms:modified xsi:type="dcterms:W3CDTF">2022-11-19T10:13:55Z</dcterms:modified>
</cp:coreProperties>
</file>