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00" r:id="rId3"/>
    <p:sldId id="282" r:id="rId4"/>
    <p:sldId id="325" r:id="rId5"/>
    <p:sldId id="311" r:id="rId6"/>
    <p:sldId id="361" r:id="rId7"/>
    <p:sldId id="363" r:id="rId8"/>
    <p:sldId id="341" r:id="rId9"/>
    <p:sldId id="340" r:id="rId10"/>
    <p:sldId id="342" r:id="rId11"/>
    <p:sldId id="353" r:id="rId12"/>
    <p:sldId id="355" r:id="rId13"/>
    <p:sldId id="354" r:id="rId14"/>
    <p:sldId id="356" r:id="rId15"/>
    <p:sldId id="335" r:id="rId16"/>
    <p:sldId id="339" r:id="rId17"/>
    <p:sldId id="336" r:id="rId18"/>
    <p:sldId id="338" r:id="rId19"/>
    <p:sldId id="351" r:id="rId20"/>
    <p:sldId id="362" r:id="rId21"/>
    <p:sldId id="344" r:id="rId22"/>
    <p:sldId id="352" r:id="rId23"/>
    <p:sldId id="345" r:id="rId24"/>
    <p:sldId id="343" r:id="rId25"/>
    <p:sldId id="358" r:id="rId26"/>
    <p:sldId id="346" r:id="rId27"/>
    <p:sldId id="318" r:id="rId28"/>
    <p:sldId id="319" r:id="rId29"/>
    <p:sldId id="323" r:id="rId30"/>
    <p:sldId id="33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BS" initials="K" lastIdx="1" clrIdx="0">
    <p:extLst>
      <p:ext uri="{19B8F6BF-5375-455C-9EA6-DF929625EA0E}">
        <p15:presenceInfo xmlns:p15="http://schemas.microsoft.com/office/powerpoint/2012/main" userId="KB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D9D9D9"/>
    <a:srgbClr val="AB45AD"/>
    <a:srgbClr val="9900FF"/>
    <a:srgbClr val="FF9999"/>
    <a:srgbClr val="FF6699"/>
    <a:srgbClr val="6600FF"/>
    <a:srgbClr val="AF18D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48" y="5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10188A-2CF7-4DDD-B4A3-017D7EE5E6C5}"/>
              </a:ext>
            </a:extLst>
          </p:cNvPr>
          <p:cNvSpPr txBox="1"/>
          <p:nvPr/>
        </p:nvSpPr>
        <p:spPr>
          <a:xfrm>
            <a:off x="0" y="6319856"/>
            <a:ext cx="1219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201411507 </a:t>
            </a:r>
            <a:r>
              <a:rPr lang="ko-KR" altLang="en-US" sz="15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신의석</a:t>
            </a: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/ 201610643 </a:t>
            </a: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이해인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/ 201510366 </a:t>
            </a:r>
            <a:r>
              <a:rPr lang="ko-KR" altLang="en-US" sz="15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박은실</a:t>
            </a: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/ 201680066 </a:t>
            </a:r>
            <a:r>
              <a:rPr lang="ko-KR" altLang="en-US" sz="15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왕몽영</a:t>
            </a: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201510676 </a:t>
            </a:r>
            <a:r>
              <a:rPr lang="ko-KR" altLang="en-US" sz="15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최우영</a:t>
            </a:r>
            <a:endParaRPr lang="ko-KR" altLang="en-US" sz="15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B0D96B-028B-45ED-81A7-B07818520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047750"/>
            <a:ext cx="3314700" cy="23812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BC865B-D85E-4E12-8253-8C874AA8A42A}"/>
              </a:ext>
            </a:extLst>
          </p:cNvPr>
          <p:cNvSpPr/>
          <p:nvPr/>
        </p:nvSpPr>
        <p:spPr>
          <a:xfrm>
            <a:off x="2171114" y="3710353"/>
            <a:ext cx="7849772" cy="5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471E4-0AE3-4E8D-A4BB-0F0E45E7A9D9}"/>
              </a:ext>
            </a:extLst>
          </p:cNvPr>
          <p:cNvSpPr txBox="1"/>
          <p:nvPr/>
        </p:nvSpPr>
        <p:spPr>
          <a:xfrm>
            <a:off x="3753729" y="4183531"/>
            <a:ext cx="468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[ </a:t>
            </a:r>
            <a:r>
              <a:rPr lang="ko-KR" altLang="en-US" sz="2800" b="1" dirty="0">
                <a:solidFill>
                  <a:schemeClr val="bg1"/>
                </a:solidFill>
              </a:rPr>
              <a:t>어디</a:t>
            </a:r>
            <a:r>
              <a:rPr lang="ko-KR" altLang="en-US" sz="2800" dirty="0">
                <a:solidFill>
                  <a:schemeClr val="bg1"/>
                </a:solidFill>
              </a:rPr>
              <a:t>가 좋을까</a:t>
            </a:r>
            <a:r>
              <a:rPr lang="en-US" altLang="ko-KR" sz="2800" dirty="0">
                <a:solidFill>
                  <a:schemeClr val="bg1"/>
                </a:solidFill>
              </a:rPr>
              <a:t>? ]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5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43AE8B-6E77-42F4-97F1-EDB8BEE2D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68"/>
          <a:stretch/>
        </p:blipFill>
        <p:spPr>
          <a:xfrm>
            <a:off x="0" y="1651021"/>
            <a:ext cx="12192000" cy="3653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B2FA8D-7DB5-4B3C-A3FD-9786AEAA025B}"/>
              </a:ext>
            </a:extLst>
          </p:cNvPr>
          <p:cNvSpPr txBox="1"/>
          <p:nvPr/>
        </p:nvSpPr>
        <p:spPr>
          <a:xfrm>
            <a:off x="1656522" y="1159724"/>
            <a:ext cx="44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지역별 관심도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A0BA67-ECF3-4729-9AD2-AA1B790F9C34}"/>
              </a:ext>
            </a:extLst>
          </p:cNvPr>
          <p:cNvSpPr/>
          <p:nvPr/>
        </p:nvSpPr>
        <p:spPr>
          <a:xfrm>
            <a:off x="2133600" y="5377455"/>
            <a:ext cx="7812505" cy="701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서울</a:t>
            </a:r>
            <a:r>
              <a:rPr lang="ko-KR" altLang="en-US" dirty="0">
                <a:solidFill>
                  <a:schemeClr val="tx1"/>
                </a:solidFill>
              </a:rPr>
              <a:t>이 타지역에 비해 지역별 관심도가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배</a:t>
            </a:r>
            <a:r>
              <a:rPr lang="ko-KR" altLang="en-US" dirty="0">
                <a:solidFill>
                  <a:schemeClr val="tx1"/>
                </a:solidFill>
              </a:rPr>
              <a:t> 이상 높게 나타남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2FA8D-7DB5-4B3C-A3FD-9786AEAA025B}"/>
              </a:ext>
            </a:extLst>
          </p:cNvPr>
          <p:cNvSpPr txBox="1"/>
          <p:nvPr/>
        </p:nvSpPr>
        <p:spPr>
          <a:xfrm>
            <a:off x="1656522" y="1159724"/>
            <a:ext cx="44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자치구별 인구 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5C11D3-22E8-4E0A-AB21-063EAE4B2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84" y="1638300"/>
            <a:ext cx="9753300" cy="52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7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2FA8D-7DB5-4B3C-A3FD-9786AEAA025B}"/>
              </a:ext>
            </a:extLst>
          </p:cNvPr>
          <p:cNvSpPr txBox="1"/>
          <p:nvPr/>
        </p:nvSpPr>
        <p:spPr>
          <a:xfrm>
            <a:off x="1656522" y="1159724"/>
            <a:ext cx="44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자치구별 인구 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5C11D3-22E8-4E0A-AB21-063EAE4B2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84" y="1638300"/>
            <a:ext cx="9753300" cy="52196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64EDEB7-05EB-453B-8522-9399D136E62B}"/>
              </a:ext>
            </a:extLst>
          </p:cNvPr>
          <p:cNvSpPr/>
          <p:nvPr/>
        </p:nvSpPr>
        <p:spPr>
          <a:xfrm>
            <a:off x="-10866" y="1638300"/>
            <a:ext cx="12202866" cy="52197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6F0646-5D1E-4199-8801-CEA3C498D9E1}"/>
              </a:ext>
            </a:extLst>
          </p:cNvPr>
          <p:cNvSpPr/>
          <p:nvPr/>
        </p:nvSpPr>
        <p:spPr>
          <a:xfrm>
            <a:off x="-21733" y="3276600"/>
            <a:ext cx="12191999" cy="1379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자치구별 인구 수는 </a:t>
            </a:r>
            <a:r>
              <a:rPr lang="ko-KR" altLang="en-US" sz="2000" b="1" dirty="0">
                <a:solidFill>
                  <a:schemeClr val="tx1"/>
                </a:solidFill>
              </a:rPr>
              <a:t>강남구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강서구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</a:rPr>
              <a:t> 관악구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</a:rPr>
              <a:t> 노원구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송파구</a:t>
            </a:r>
            <a:r>
              <a:rPr lang="ko-KR" altLang="en-US" sz="2000" dirty="0">
                <a:solidFill>
                  <a:schemeClr val="tx1"/>
                </a:solidFill>
              </a:rPr>
              <a:t>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5</a:t>
            </a:r>
            <a:r>
              <a:rPr lang="ko-KR" altLang="en-US" sz="2000" dirty="0">
                <a:solidFill>
                  <a:schemeClr val="tx1"/>
                </a:solidFill>
              </a:rPr>
              <a:t>십만 명 이상으로 높게 나타남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9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2FA8D-7DB5-4B3C-A3FD-9786AEAA025B}"/>
              </a:ext>
            </a:extLst>
          </p:cNvPr>
          <p:cNvSpPr txBox="1"/>
          <p:nvPr/>
        </p:nvSpPr>
        <p:spPr>
          <a:xfrm>
            <a:off x="1656522" y="1159724"/>
            <a:ext cx="44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자치구별 인구 증감률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E7122A-969E-4EFA-8169-406659118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84" y="1638300"/>
            <a:ext cx="9675729" cy="52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4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2FA8D-7DB5-4B3C-A3FD-9786AEAA025B}"/>
              </a:ext>
            </a:extLst>
          </p:cNvPr>
          <p:cNvSpPr txBox="1"/>
          <p:nvPr/>
        </p:nvSpPr>
        <p:spPr>
          <a:xfrm>
            <a:off x="1656522" y="1159724"/>
            <a:ext cx="44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자치구별 인구 증감률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E7122A-969E-4EFA-8169-406659118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84" y="1638300"/>
            <a:ext cx="9675729" cy="52198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2808DB-4D27-48A1-9247-A16806966A7D}"/>
              </a:ext>
            </a:extLst>
          </p:cNvPr>
          <p:cNvSpPr/>
          <p:nvPr/>
        </p:nvSpPr>
        <p:spPr>
          <a:xfrm>
            <a:off x="-5433" y="1638300"/>
            <a:ext cx="12202866" cy="52451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3BF699-DFD7-4C5F-BC62-6E77CCA4EC05}"/>
              </a:ext>
            </a:extLst>
          </p:cNvPr>
          <p:cNvSpPr/>
          <p:nvPr/>
        </p:nvSpPr>
        <p:spPr>
          <a:xfrm>
            <a:off x="-52368" y="3429000"/>
            <a:ext cx="12296736" cy="1379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자치구별 인구 증감률은 </a:t>
            </a:r>
            <a:r>
              <a:rPr lang="ko-KR" altLang="en-US" sz="2000" b="1" dirty="0">
                <a:solidFill>
                  <a:schemeClr val="tx1"/>
                </a:solidFill>
              </a:rPr>
              <a:t>강남구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강동구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노원구</a:t>
            </a:r>
            <a:r>
              <a:rPr lang="ko-KR" altLang="en-US" sz="2000" dirty="0">
                <a:solidFill>
                  <a:schemeClr val="tx1"/>
                </a:solidFill>
              </a:rPr>
              <a:t>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이상으로 나타남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3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71B90-4B7B-42B4-97E7-383608BC0E73}"/>
              </a:ext>
            </a:extLst>
          </p:cNvPr>
          <p:cNvSpPr txBox="1"/>
          <p:nvPr/>
        </p:nvSpPr>
        <p:spPr>
          <a:xfrm>
            <a:off x="1656522" y="1159724"/>
            <a:ext cx="44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시간대별 유동인구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CB7F88-BCB4-48D8-B2B9-12A5E046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738019"/>
            <a:ext cx="12090400" cy="49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1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71B90-4B7B-42B4-97E7-383608BC0E73}"/>
              </a:ext>
            </a:extLst>
          </p:cNvPr>
          <p:cNvSpPr txBox="1"/>
          <p:nvPr/>
        </p:nvSpPr>
        <p:spPr>
          <a:xfrm>
            <a:off x="1656522" y="1159724"/>
            <a:ext cx="44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시간대별 유동인구 합 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주말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948972-CC42-4883-93B1-CB107A8CE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846"/>
            <a:ext cx="12192000" cy="51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0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71B90-4B7B-42B4-97E7-383608BC0E73}"/>
              </a:ext>
            </a:extLst>
          </p:cNvPr>
          <p:cNvSpPr txBox="1"/>
          <p:nvPr/>
        </p:nvSpPr>
        <p:spPr>
          <a:xfrm>
            <a:off x="1656522" y="1159724"/>
            <a:ext cx="44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평균 유동인구 수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여성 </a:t>
            </a:r>
            <a:r>
              <a:rPr lang="en-US" altLang="ko-KR" sz="2000" dirty="0">
                <a:latin typeface="+mj-ea"/>
                <a:ea typeface="+mj-ea"/>
              </a:rPr>
              <a:t>15</a:t>
            </a:r>
            <a:r>
              <a:rPr lang="ko-KR" altLang="en-US" sz="2000" dirty="0">
                <a:latin typeface="+mj-ea"/>
                <a:ea typeface="+mj-ea"/>
              </a:rPr>
              <a:t>세</a:t>
            </a:r>
            <a:r>
              <a:rPr lang="en-US" altLang="ko-KR" sz="2000" dirty="0">
                <a:latin typeface="+mj-ea"/>
                <a:ea typeface="+mj-ea"/>
              </a:rPr>
              <a:t>~44</a:t>
            </a:r>
            <a:r>
              <a:rPr lang="ko-KR" altLang="en-US" sz="2000" dirty="0">
                <a:latin typeface="+mj-ea"/>
                <a:ea typeface="+mj-ea"/>
              </a:rPr>
              <a:t>세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1194F0-4EF1-496A-9C0B-9FA5CABB1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297"/>
            <a:ext cx="11039061" cy="45075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E18A72-F9D6-4B70-82FC-C36A21B69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060" y="1648497"/>
            <a:ext cx="1152939" cy="50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1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71B90-4B7B-42B4-97E7-383608BC0E73}"/>
              </a:ext>
            </a:extLst>
          </p:cNvPr>
          <p:cNvSpPr txBox="1"/>
          <p:nvPr/>
        </p:nvSpPr>
        <p:spPr>
          <a:xfrm>
            <a:off x="1656522" y="1159724"/>
            <a:ext cx="490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평균 유동인구 수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여성 </a:t>
            </a:r>
            <a:r>
              <a:rPr lang="en-US" altLang="ko-KR" sz="2000" dirty="0">
                <a:latin typeface="+mj-ea"/>
                <a:ea typeface="+mj-ea"/>
              </a:rPr>
              <a:t>15</a:t>
            </a:r>
            <a:r>
              <a:rPr lang="ko-KR" altLang="en-US" sz="2000" dirty="0">
                <a:latin typeface="+mj-ea"/>
                <a:ea typeface="+mj-ea"/>
              </a:rPr>
              <a:t>세</a:t>
            </a:r>
            <a:r>
              <a:rPr lang="en-US" altLang="ko-KR" sz="2000" dirty="0">
                <a:latin typeface="+mj-ea"/>
                <a:ea typeface="+mj-ea"/>
              </a:rPr>
              <a:t>~44</a:t>
            </a:r>
            <a:r>
              <a:rPr lang="ko-KR" altLang="en-US" sz="2000" dirty="0">
                <a:latin typeface="+mj-ea"/>
                <a:ea typeface="+mj-ea"/>
              </a:rPr>
              <a:t>세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ko-KR" altLang="en-US" sz="2000" dirty="0">
                <a:latin typeface="+mj-ea"/>
                <a:ea typeface="+mj-ea"/>
              </a:rPr>
              <a:t>주말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D78243-FA05-4C62-8E06-8A1D33CCB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13831"/>
            <a:ext cx="10986052" cy="4586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C9298F-3254-4B42-9606-E62912BDE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52" y="1756836"/>
            <a:ext cx="1205947" cy="51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11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71B90-4B7B-42B4-97E7-383608BC0E73}"/>
              </a:ext>
            </a:extLst>
          </p:cNvPr>
          <p:cNvSpPr txBox="1"/>
          <p:nvPr/>
        </p:nvSpPr>
        <p:spPr>
          <a:xfrm>
            <a:off x="1656522" y="1159724"/>
            <a:ext cx="490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평균 유동인구 수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여성 </a:t>
            </a:r>
            <a:r>
              <a:rPr lang="en-US" altLang="ko-KR" sz="2000" dirty="0">
                <a:latin typeface="+mj-ea"/>
                <a:ea typeface="+mj-ea"/>
              </a:rPr>
              <a:t>15</a:t>
            </a:r>
            <a:r>
              <a:rPr lang="ko-KR" altLang="en-US" sz="2000" dirty="0">
                <a:latin typeface="+mj-ea"/>
                <a:ea typeface="+mj-ea"/>
              </a:rPr>
              <a:t>세</a:t>
            </a:r>
            <a:r>
              <a:rPr lang="en-US" altLang="ko-KR" sz="2000" dirty="0">
                <a:latin typeface="+mj-ea"/>
                <a:ea typeface="+mj-ea"/>
              </a:rPr>
              <a:t>~44</a:t>
            </a:r>
            <a:r>
              <a:rPr lang="ko-KR" altLang="en-US" sz="2000" dirty="0">
                <a:latin typeface="+mj-ea"/>
                <a:ea typeface="+mj-ea"/>
              </a:rPr>
              <a:t>세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ko-KR" altLang="en-US" sz="2000" dirty="0">
                <a:latin typeface="+mj-ea"/>
                <a:ea typeface="+mj-ea"/>
              </a:rPr>
              <a:t>주말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D78243-FA05-4C62-8E06-8A1D33CCB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816"/>
            <a:ext cx="12192000" cy="34926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B2A98E-18BF-495D-B7A4-F2DFCFDA2A51}"/>
              </a:ext>
            </a:extLst>
          </p:cNvPr>
          <p:cNvSpPr/>
          <p:nvPr/>
        </p:nvSpPr>
        <p:spPr>
          <a:xfrm>
            <a:off x="-10866" y="1625620"/>
            <a:ext cx="12202866" cy="52197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982A64-C175-447C-9E3A-FF31DC42A7D1}"/>
              </a:ext>
            </a:extLst>
          </p:cNvPr>
          <p:cNvSpPr/>
          <p:nvPr/>
        </p:nvSpPr>
        <p:spPr>
          <a:xfrm>
            <a:off x="0" y="2424816"/>
            <a:ext cx="12192000" cy="3492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평균 유동인구 수는 평일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주말 모두 </a:t>
            </a:r>
            <a:r>
              <a:rPr lang="ko-KR" altLang="en-US" sz="2400" b="1" dirty="0">
                <a:solidFill>
                  <a:schemeClr val="tx1"/>
                </a:solidFill>
              </a:rPr>
              <a:t>강남구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송파구</a:t>
            </a:r>
            <a:r>
              <a:rPr lang="ko-KR" altLang="en-US" sz="2400" dirty="0">
                <a:solidFill>
                  <a:schemeClr val="tx1"/>
                </a:solidFill>
              </a:rPr>
              <a:t>가 가장 높게 나타남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19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-182880"/>
            <a:ext cx="12237082" cy="714638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88361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909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304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779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909011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+mn-ea"/>
              </a:rPr>
              <a:t>서론</a:t>
            </a:r>
            <a:endParaRPr lang="ko-KR" altLang="en-US" sz="20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30444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</a:rPr>
              <a:t>본론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5" y="474000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4606" y="2309121"/>
            <a:ext cx="3541394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주제선정이유</a:t>
            </a:r>
            <a:endParaRPr lang="en-US" altLang="ko-KR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4606" y="3718715"/>
            <a:ext cx="3541394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활용데이터 및 활용이유</a:t>
            </a:r>
            <a:endParaRPr lang="en-US" altLang="ko-KR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 시각화</a:t>
            </a:r>
            <a:endParaRPr lang="en-US" altLang="ko-KR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4606" y="5198361"/>
            <a:ext cx="3541394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의사결정모델</a:t>
            </a:r>
            <a:endParaRPr lang="en-US" altLang="ko-KR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결론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30444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0968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956E04-2E52-4B0E-961F-25365FAC1F42}"/>
              </a:ext>
            </a:extLst>
          </p:cNvPr>
          <p:cNvSpPr/>
          <p:nvPr/>
        </p:nvSpPr>
        <p:spPr>
          <a:xfrm>
            <a:off x="9229612" y="3719983"/>
            <a:ext cx="2569197" cy="1056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atin typeface="+mj-ea"/>
              </a:rPr>
              <a:t>강남구</a:t>
            </a:r>
            <a:r>
              <a:rPr lang="en-US" altLang="ko-KR" b="1" dirty="0">
                <a:latin typeface="+mj-ea"/>
              </a:rPr>
              <a:t>, </a:t>
            </a:r>
            <a:r>
              <a:rPr lang="ko-KR" altLang="en-US" b="1" dirty="0">
                <a:latin typeface="+mj-ea"/>
              </a:rPr>
              <a:t>마포구</a:t>
            </a:r>
            <a:r>
              <a:rPr lang="en-US" altLang="ko-KR" b="1" dirty="0">
                <a:latin typeface="+mj-ea"/>
              </a:rPr>
              <a:t>, </a:t>
            </a:r>
            <a:r>
              <a:rPr lang="ko-KR" altLang="en-US" b="1" dirty="0">
                <a:latin typeface="+mj-ea"/>
              </a:rPr>
              <a:t>중구</a:t>
            </a:r>
            <a:r>
              <a:rPr lang="ko-KR" altLang="en-US" dirty="0">
                <a:latin typeface="+mj-ea"/>
              </a:rPr>
              <a:t>가</a:t>
            </a:r>
            <a:endParaRPr lang="en-US" altLang="ko-KR" dirty="0">
              <a:latin typeface="+mj-ea"/>
            </a:endParaRPr>
          </a:p>
          <a:p>
            <a:r>
              <a:rPr lang="ko-KR" altLang="en-US" dirty="0">
                <a:latin typeface="+mj-ea"/>
              </a:rPr>
              <a:t>평균 </a:t>
            </a:r>
            <a:r>
              <a:rPr lang="en-US" altLang="ko-KR" dirty="0">
                <a:latin typeface="+mj-ea"/>
              </a:rPr>
              <a:t>2</a:t>
            </a:r>
            <a:r>
              <a:rPr lang="ko-KR" altLang="en-US" dirty="0">
                <a:latin typeface="+mj-ea"/>
              </a:rPr>
              <a:t>천만 명 이상으로 나타남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71B90-4B7B-42B4-97E7-383608BC0E73}"/>
              </a:ext>
            </a:extLst>
          </p:cNvPr>
          <p:cNvSpPr txBox="1"/>
          <p:nvPr/>
        </p:nvSpPr>
        <p:spPr>
          <a:xfrm>
            <a:off x="1656522" y="1159724"/>
            <a:ext cx="490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자치구별 지하철 </a:t>
            </a:r>
            <a:r>
              <a:rPr lang="ko-KR" altLang="en-US" sz="2000" dirty="0" err="1">
                <a:latin typeface="+mj-ea"/>
                <a:ea typeface="+mj-ea"/>
              </a:rPr>
              <a:t>승하차</a:t>
            </a:r>
            <a:r>
              <a:rPr lang="ko-KR" altLang="en-US" sz="2000" dirty="0">
                <a:latin typeface="+mj-ea"/>
                <a:ea typeface="+mj-ea"/>
              </a:rPr>
              <a:t> 월 평균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C5FF3D-6D01-4087-8592-FDB570BA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1" y="1625620"/>
            <a:ext cx="8521146" cy="52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2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DCA087-CCF7-4B4B-8894-EAE487139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1638300"/>
            <a:ext cx="9622577" cy="521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4803FC-BA36-4AC5-8360-F6E5DC232C92}"/>
              </a:ext>
            </a:extLst>
          </p:cNvPr>
          <p:cNvSpPr txBox="1"/>
          <p:nvPr/>
        </p:nvSpPr>
        <p:spPr>
          <a:xfrm>
            <a:off x="1656522" y="1159724"/>
            <a:ext cx="44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자치구별 상권 형성 개수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9B18DE-9B48-40BF-BB43-2A8AAC9564AB}"/>
              </a:ext>
            </a:extLst>
          </p:cNvPr>
          <p:cNvSpPr/>
          <p:nvPr/>
        </p:nvSpPr>
        <p:spPr>
          <a:xfrm>
            <a:off x="5703277" y="4841008"/>
            <a:ext cx="697523" cy="857268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0314AE-E38A-417C-9598-A55C81F08E63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400800" y="3938956"/>
            <a:ext cx="2391508" cy="133068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041D46-4F4B-4445-BC17-4CA43315B1D9}"/>
              </a:ext>
            </a:extLst>
          </p:cNvPr>
          <p:cNvSpPr/>
          <p:nvPr/>
        </p:nvSpPr>
        <p:spPr>
          <a:xfrm>
            <a:off x="8820443" y="3671668"/>
            <a:ext cx="3193366" cy="6471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강남구</a:t>
            </a:r>
            <a:r>
              <a:rPr lang="ko-KR" altLang="en-US" dirty="0"/>
              <a:t>가 다른 자치구에 비해 상권이 월등히 많음</a:t>
            </a:r>
          </a:p>
        </p:txBody>
      </p:sp>
    </p:spTree>
    <p:extLst>
      <p:ext uri="{BB962C8B-B14F-4D97-AF65-F5344CB8AC3E}">
        <p14:creationId xmlns:p14="http://schemas.microsoft.com/office/powerpoint/2010/main" val="348321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803FC-BA36-4AC5-8360-F6E5DC232C92}"/>
              </a:ext>
            </a:extLst>
          </p:cNvPr>
          <p:cNvSpPr txBox="1"/>
          <p:nvPr/>
        </p:nvSpPr>
        <p:spPr>
          <a:xfrm>
            <a:off x="1656522" y="1159724"/>
            <a:ext cx="44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자치구별 행정동 별 상권 형성 개수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C2BE1D-F3DC-44F1-9EE8-743CE558A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84" y="1608916"/>
            <a:ext cx="9485859" cy="50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58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803FC-BA36-4AC5-8360-F6E5DC232C92}"/>
              </a:ext>
            </a:extLst>
          </p:cNvPr>
          <p:cNvSpPr txBox="1"/>
          <p:nvPr/>
        </p:nvSpPr>
        <p:spPr>
          <a:xfrm>
            <a:off x="1656522" y="1159724"/>
            <a:ext cx="44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자치구별 화장품 소매 업소 개수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14F096-99B5-4775-AC6C-D8C9E3CA4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49" y="1638300"/>
            <a:ext cx="9419055" cy="50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45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F2674-5A83-49CF-A192-44F436339CE2}"/>
              </a:ext>
            </a:extLst>
          </p:cNvPr>
          <p:cNvSpPr txBox="1"/>
          <p:nvPr/>
        </p:nvSpPr>
        <p:spPr>
          <a:xfrm>
            <a:off x="1656522" y="1159724"/>
            <a:ext cx="425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자치구별 화장품 소매업 매출액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D553C8-A4C1-4291-9BD3-437B6B3B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49" y="1638300"/>
            <a:ext cx="9354887" cy="50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4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F2674-5A83-49CF-A192-44F436339CE2}"/>
              </a:ext>
            </a:extLst>
          </p:cNvPr>
          <p:cNvSpPr txBox="1"/>
          <p:nvPr/>
        </p:nvSpPr>
        <p:spPr>
          <a:xfrm>
            <a:off x="1656522" y="1159724"/>
            <a:ext cx="425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자치구별 화장품 소매업 매출액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D553C8-A4C1-4291-9BD3-437B6B3B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49" y="1638300"/>
            <a:ext cx="9354887" cy="500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6A56DE-464D-43ED-BD07-B5C008D4CFE8}"/>
              </a:ext>
            </a:extLst>
          </p:cNvPr>
          <p:cNvSpPr/>
          <p:nvPr/>
        </p:nvSpPr>
        <p:spPr>
          <a:xfrm>
            <a:off x="-10866" y="1638300"/>
            <a:ext cx="12202866" cy="52197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DA67DE-2F4A-4B7C-A9EF-58BF3DE1BE6E}"/>
              </a:ext>
            </a:extLst>
          </p:cNvPr>
          <p:cNvSpPr/>
          <p:nvPr/>
        </p:nvSpPr>
        <p:spPr>
          <a:xfrm>
            <a:off x="-10866" y="3342774"/>
            <a:ext cx="12192000" cy="1876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화장품 소매업의 개수와 매출액에서 모두 강남구가 자치구별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</a:p>
        </p:txBody>
      </p:sp>
    </p:spTree>
    <p:extLst>
      <p:ext uri="{BB962C8B-B14F-4D97-AF65-F5344CB8AC3E}">
        <p14:creationId xmlns:p14="http://schemas.microsoft.com/office/powerpoint/2010/main" val="3758101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5CE062D-DAED-447E-925E-FF14836E7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90" y="1663700"/>
            <a:ext cx="9938010" cy="537878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F2674-5A83-49CF-A192-44F436339CE2}"/>
              </a:ext>
            </a:extLst>
          </p:cNvPr>
          <p:cNvSpPr txBox="1"/>
          <p:nvPr/>
        </p:nvSpPr>
        <p:spPr>
          <a:xfrm>
            <a:off x="1656522" y="1159724"/>
            <a:ext cx="425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자치구별 화장품 소매업 </a:t>
            </a:r>
            <a:r>
              <a:rPr lang="ko-KR" altLang="en-US" sz="2000" dirty="0" err="1">
                <a:latin typeface="+mj-ea"/>
                <a:ea typeface="+mj-ea"/>
              </a:rPr>
              <a:t>밀집율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D08B4A7-60DB-476E-A49A-61F1F7748F54}"/>
              </a:ext>
            </a:extLst>
          </p:cNvPr>
          <p:cNvSpPr/>
          <p:nvPr/>
        </p:nvSpPr>
        <p:spPr>
          <a:xfrm>
            <a:off x="5729595" y="5353610"/>
            <a:ext cx="732809" cy="68933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38C66E-9E56-4BBB-8297-38BDF820F0E2}"/>
              </a:ext>
            </a:extLst>
          </p:cNvPr>
          <p:cNvSpPr/>
          <p:nvPr/>
        </p:nvSpPr>
        <p:spPr>
          <a:xfrm>
            <a:off x="5256967" y="3492850"/>
            <a:ext cx="732809" cy="68933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5CBF93-2A06-4858-B067-B3F5E8DBA5BE}"/>
              </a:ext>
            </a:extLst>
          </p:cNvPr>
          <p:cNvCxnSpPr>
            <a:stCxn id="11" idx="6"/>
          </p:cNvCxnSpPr>
          <p:nvPr/>
        </p:nvCxnSpPr>
        <p:spPr>
          <a:xfrm>
            <a:off x="5989776" y="3837516"/>
            <a:ext cx="3265605" cy="207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0A0995D-E8BC-4E12-9B66-89EC12FC1A30}"/>
              </a:ext>
            </a:extLst>
          </p:cNvPr>
          <p:cNvCxnSpPr/>
          <p:nvPr/>
        </p:nvCxnSpPr>
        <p:spPr>
          <a:xfrm flipV="1">
            <a:off x="6485206" y="4006557"/>
            <a:ext cx="2686929" cy="16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6B2B4-AF11-400A-9B9B-04A6E1DF10CD}"/>
              </a:ext>
            </a:extLst>
          </p:cNvPr>
          <p:cNvSpPr/>
          <p:nvPr/>
        </p:nvSpPr>
        <p:spPr>
          <a:xfrm>
            <a:off x="8917064" y="3673824"/>
            <a:ext cx="3082678" cy="15204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성북구</a:t>
            </a:r>
            <a:r>
              <a:rPr lang="ko-KR" altLang="en-US" dirty="0"/>
              <a:t>와 </a:t>
            </a:r>
            <a:r>
              <a:rPr lang="ko-KR" altLang="en-US" b="1" dirty="0"/>
              <a:t>강남구</a:t>
            </a:r>
            <a:r>
              <a:rPr lang="ko-KR" altLang="en-US" dirty="0"/>
              <a:t>가 소매업 밀집율이 가장 높음</a:t>
            </a:r>
            <a:endParaRPr lang="en-US" altLang="ko-KR" dirty="0"/>
          </a:p>
          <a:p>
            <a:pPr algn="ctr"/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 화장품가게가 </a:t>
            </a:r>
            <a:endParaRPr lang="en-US" altLang="ko-KR" dirty="0"/>
          </a:p>
          <a:p>
            <a:pPr algn="ctr"/>
            <a:r>
              <a:rPr lang="ko-KR" altLang="en-US" dirty="0"/>
              <a:t>들어서기에 적합</a:t>
            </a:r>
          </a:p>
        </p:txBody>
      </p:sp>
    </p:spTree>
    <p:extLst>
      <p:ext uri="{BB962C8B-B14F-4D97-AF65-F5344CB8AC3E}">
        <p14:creationId xmlns:p14="http://schemas.microsoft.com/office/powerpoint/2010/main" val="370447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5000" y="2145702"/>
            <a:ext cx="2198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rPr>
              <a:t>결론</a:t>
            </a:r>
            <a:endParaRPr lang="en-US" altLang="ko-KR" sz="8000" b="1" spc="-150" dirty="0">
              <a:solidFill>
                <a:schemeClr val="tx1">
                  <a:lumMod val="20000"/>
                  <a:lumOff val="80000"/>
                  <a:alpha val="1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2464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결론</a:t>
            </a:r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결론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4291" y="701971"/>
            <a:ext cx="2339102" cy="561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accent4"/>
                </a:solidFill>
              </a:rPr>
              <a:t>의사결정모델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0" y="519432"/>
            <a:ext cx="311831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71710" y="76186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참고문헌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5B6E06-F113-4E86-99A8-1DB9AF030B91}"/>
              </a:ext>
            </a:extLst>
          </p:cNvPr>
          <p:cNvSpPr/>
          <p:nvPr/>
        </p:nvSpPr>
        <p:spPr>
          <a:xfrm>
            <a:off x="1471710" y="2157732"/>
            <a:ext cx="95673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MK News (</a:t>
            </a:r>
            <a:r>
              <a:rPr lang="ko-KR" altLang="en-US" dirty="0"/>
              <a:t>http://news.mk.co.kr/newsRead.php?year=2018&amp;no=402379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서울 </a:t>
            </a:r>
            <a:r>
              <a:rPr lang="ko-KR" altLang="en-US" dirty="0" err="1"/>
              <a:t>열린데이터광장</a:t>
            </a:r>
            <a:r>
              <a:rPr lang="ko-KR" altLang="en-US" dirty="0"/>
              <a:t> (https://data.seoul.go.kr/)</a:t>
            </a:r>
            <a:endParaRPr lang="en-US" altLang="ko-KR" dirty="0"/>
          </a:p>
          <a:p>
            <a:r>
              <a:rPr lang="ko-KR" altLang="en-US" dirty="0" err="1"/>
              <a:t>공공데이터포털</a:t>
            </a:r>
            <a:r>
              <a:rPr lang="ko-KR" altLang="en-US" dirty="0"/>
              <a:t> (https://www.data.go.kr/)</a:t>
            </a:r>
            <a:endParaRPr lang="en-US" altLang="ko-KR" dirty="0"/>
          </a:p>
          <a:p>
            <a:r>
              <a:rPr lang="ko-KR" altLang="en-US" dirty="0"/>
              <a:t>구글 트렌드 (https://trends.google.co.kr/trends/?geo=KR)</a:t>
            </a:r>
            <a:endParaRPr lang="en-US" altLang="ko-KR" dirty="0"/>
          </a:p>
          <a:p>
            <a:r>
              <a:rPr lang="ko-KR" altLang="en-US" dirty="0" err="1"/>
              <a:t>뉴스젤리</a:t>
            </a:r>
            <a:r>
              <a:rPr lang="ko-KR" altLang="en-US" dirty="0"/>
              <a:t> DAISY (https://daisy.newsjel.ly/ko/)</a:t>
            </a:r>
            <a:endParaRPr lang="en-US" altLang="ko-KR" dirty="0"/>
          </a:p>
          <a:p>
            <a:r>
              <a:rPr lang="ko-KR" altLang="en-US" dirty="0"/>
              <a:t>소상공인마당 (http://www.sbiz.or.kr/sup/main.do)</a:t>
            </a:r>
          </a:p>
        </p:txBody>
      </p: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645" y="2030971"/>
            <a:ext cx="5122355" cy="1398265"/>
            <a:chOff x="592645" y="1548135"/>
            <a:chExt cx="5122355" cy="1398265"/>
          </a:xfrm>
        </p:grpSpPr>
        <p:sp>
          <p:nvSpPr>
            <p:cNvPr id="21" name="TextBox 20"/>
            <p:cNvSpPr txBox="1"/>
            <p:nvPr/>
          </p:nvSpPr>
          <p:spPr>
            <a:xfrm>
              <a:off x="684352" y="1548135"/>
              <a:ext cx="22807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서론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2645" y="1590573"/>
              <a:ext cx="24641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서론</a:t>
              </a:r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THE명품고딕L" panose="02020603020101020101" pitchFamily="18" charset="-127"/>
                </a:rPr>
                <a:t>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0696" y="3044279"/>
            <a:ext cx="3710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서론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965" y="652394"/>
            <a:ext cx="2377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주제선정이유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C39FF-04AC-47E4-BFA7-3DE61CD23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60" y="2491409"/>
            <a:ext cx="8786744" cy="40390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164BC39-3444-414C-95BE-DB250A6D540B}"/>
              </a:ext>
            </a:extLst>
          </p:cNvPr>
          <p:cNvSpPr/>
          <p:nvPr/>
        </p:nvSpPr>
        <p:spPr>
          <a:xfrm>
            <a:off x="1428965" y="1799397"/>
            <a:ext cx="2571475" cy="4658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세포라의 한국 입점</a:t>
            </a: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0487" y="2145702"/>
            <a:ext cx="2198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rPr>
              <a:t>본론</a:t>
            </a:r>
            <a:endParaRPr lang="en-US" altLang="ko-KR" sz="8000" b="1" spc="-150" dirty="0">
              <a:solidFill>
                <a:schemeClr val="tx1">
                  <a:lumMod val="20000"/>
                  <a:lumOff val="80000"/>
                  <a:alpha val="1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2464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본론</a:t>
            </a:r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71B90-4B7B-42B4-97E7-383608BC0E73}"/>
              </a:ext>
            </a:extLst>
          </p:cNvPr>
          <p:cNvSpPr txBox="1"/>
          <p:nvPr/>
        </p:nvSpPr>
        <p:spPr>
          <a:xfrm>
            <a:off x="1656522" y="1159724"/>
            <a:ext cx="325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활용 데이터 및 활용이유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FEC781-97A0-45F7-AD35-0B3ABC4C2F72}"/>
              </a:ext>
            </a:extLst>
          </p:cNvPr>
          <p:cNvSpPr/>
          <p:nvPr/>
        </p:nvSpPr>
        <p:spPr>
          <a:xfrm>
            <a:off x="647214" y="2642829"/>
            <a:ext cx="10408136" cy="11213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23839-C60C-44FB-942A-C773589DCA4C}"/>
              </a:ext>
            </a:extLst>
          </p:cNvPr>
          <p:cNvSpPr txBox="1"/>
          <p:nvPr/>
        </p:nvSpPr>
        <p:spPr>
          <a:xfrm>
            <a:off x="766374" y="2880358"/>
            <a:ext cx="214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서울시 </a:t>
            </a:r>
            <a:endParaRPr lang="en-US" altLang="ko-KR" dirty="0"/>
          </a:p>
          <a:p>
            <a:pPr algn="ctr"/>
            <a:r>
              <a:rPr lang="ko-KR" altLang="en-US" dirty="0"/>
              <a:t>유동인구 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8A876-09EB-4604-8E6A-AEC2D382549C}"/>
              </a:ext>
            </a:extLst>
          </p:cNvPr>
          <p:cNvSpPr txBox="1"/>
          <p:nvPr/>
        </p:nvSpPr>
        <p:spPr>
          <a:xfrm>
            <a:off x="3672461" y="2880358"/>
            <a:ext cx="63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서울시 자치구별 유동인구 수를 분석</a:t>
            </a:r>
            <a:endParaRPr lang="en-US" altLang="ko-KR" dirty="0"/>
          </a:p>
          <a:p>
            <a:r>
              <a:rPr lang="ko-KR" altLang="en-US" dirty="0"/>
              <a:t>→ 유동인구 수가 많은 지역이 활성화 된 지역으로 예측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BE2748-5E6C-46B0-B22C-38636D43A3BF}"/>
              </a:ext>
            </a:extLst>
          </p:cNvPr>
          <p:cNvSpPr/>
          <p:nvPr/>
        </p:nvSpPr>
        <p:spPr>
          <a:xfrm>
            <a:off x="3031134" y="2653378"/>
            <a:ext cx="45719" cy="11108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D9CE33-DD98-4AC1-92DA-1826416FDECF}"/>
              </a:ext>
            </a:extLst>
          </p:cNvPr>
          <p:cNvSpPr/>
          <p:nvPr/>
        </p:nvSpPr>
        <p:spPr>
          <a:xfrm>
            <a:off x="647214" y="4640146"/>
            <a:ext cx="10408136" cy="1121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351A2A-0882-414C-89E7-78B36F3B1C54}"/>
              </a:ext>
            </a:extLst>
          </p:cNvPr>
          <p:cNvSpPr/>
          <p:nvPr/>
        </p:nvSpPr>
        <p:spPr>
          <a:xfrm>
            <a:off x="3057056" y="4640146"/>
            <a:ext cx="45719" cy="11213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DBCA0-A479-437A-AE89-360E0C2DB0AD}"/>
              </a:ext>
            </a:extLst>
          </p:cNvPr>
          <p:cNvSpPr txBox="1"/>
          <p:nvPr/>
        </p:nvSpPr>
        <p:spPr>
          <a:xfrm>
            <a:off x="335669" y="4684319"/>
            <a:ext cx="3007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서울시 우리</a:t>
            </a:r>
            <a:endParaRPr lang="en-US" altLang="ko-KR" sz="1600" dirty="0"/>
          </a:p>
          <a:p>
            <a:pPr algn="ctr"/>
            <a:r>
              <a:rPr lang="ko-KR" altLang="en-US" sz="1600" dirty="0"/>
              <a:t>마을 가게 상권</a:t>
            </a:r>
            <a:endParaRPr lang="en-US" altLang="ko-KR" sz="1600" dirty="0"/>
          </a:p>
          <a:p>
            <a:pPr algn="ctr"/>
            <a:r>
              <a:rPr lang="ko-KR" altLang="en-US" sz="1600" dirty="0"/>
              <a:t>분석서비스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상권</a:t>
            </a:r>
            <a:r>
              <a:rPr lang="en-US" altLang="ko-KR" sz="1600" dirty="0"/>
              <a:t>-</a:t>
            </a:r>
            <a:r>
              <a:rPr lang="ko-KR" altLang="en-US" sz="1600" dirty="0"/>
              <a:t>점포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0A867-BF77-4258-8A05-31866D99DCFB}"/>
              </a:ext>
            </a:extLst>
          </p:cNvPr>
          <p:cNvSpPr txBox="1"/>
          <p:nvPr/>
        </p:nvSpPr>
        <p:spPr>
          <a:xfrm>
            <a:off x="3701474" y="4877675"/>
            <a:ext cx="650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자치구별 </a:t>
            </a:r>
            <a:r>
              <a:rPr lang="ko-KR" altLang="en-US" b="1" dirty="0"/>
              <a:t>같은 업종</a:t>
            </a:r>
            <a:r>
              <a:rPr lang="ko-KR" altLang="en-US" dirty="0"/>
              <a:t>의 개수를 파악</a:t>
            </a:r>
            <a:endParaRPr lang="en-US" altLang="ko-KR" dirty="0"/>
          </a:p>
          <a:p>
            <a:r>
              <a:rPr lang="ko-KR" altLang="en-US" dirty="0"/>
              <a:t>→ 화장품소매업이 많은 자치구 파악</a:t>
            </a:r>
          </a:p>
        </p:txBody>
      </p:sp>
    </p:spTree>
    <p:extLst>
      <p:ext uri="{BB962C8B-B14F-4D97-AF65-F5344CB8AC3E}">
        <p14:creationId xmlns:p14="http://schemas.microsoft.com/office/powerpoint/2010/main" val="142911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71B90-4B7B-42B4-97E7-383608BC0E73}"/>
              </a:ext>
            </a:extLst>
          </p:cNvPr>
          <p:cNvSpPr txBox="1"/>
          <p:nvPr/>
        </p:nvSpPr>
        <p:spPr>
          <a:xfrm>
            <a:off x="1656522" y="1159724"/>
            <a:ext cx="325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활용 데이터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AD7DA0-A05C-4DD3-A936-A8FCB31B4136}"/>
              </a:ext>
            </a:extLst>
          </p:cNvPr>
          <p:cNvSpPr/>
          <p:nvPr/>
        </p:nvSpPr>
        <p:spPr>
          <a:xfrm>
            <a:off x="936044" y="2688378"/>
            <a:ext cx="9912626" cy="1076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656CD-9B53-4DE3-919D-CF2542D0E5B3}"/>
              </a:ext>
            </a:extLst>
          </p:cNvPr>
          <p:cNvSpPr txBox="1"/>
          <p:nvPr/>
        </p:nvSpPr>
        <p:spPr>
          <a:xfrm>
            <a:off x="1343330" y="2828835"/>
            <a:ext cx="215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서울시 인구</a:t>
            </a:r>
            <a:endParaRPr lang="en-US" altLang="ko-KR" sz="1600" dirty="0"/>
          </a:p>
          <a:p>
            <a:pPr algn="ctr"/>
            <a:r>
              <a:rPr lang="ko-KR" altLang="en-US" sz="1600" dirty="0"/>
              <a:t>이동률 및</a:t>
            </a:r>
            <a:endParaRPr lang="en-US" altLang="ko-KR" sz="1600" dirty="0"/>
          </a:p>
          <a:p>
            <a:pPr algn="ctr"/>
            <a:r>
              <a:rPr lang="ko-KR" altLang="en-US" sz="1600" dirty="0"/>
              <a:t>서울시 인구이동</a:t>
            </a:r>
            <a:r>
              <a:rPr lang="en-US" altLang="ko-KR" sz="1600" dirty="0"/>
              <a:t> </a:t>
            </a:r>
            <a:r>
              <a:rPr lang="ko-KR" altLang="en-US" sz="1600" dirty="0"/>
              <a:t>통계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801E9E-D7AA-4FC4-ABA3-B4C2E2CEF64A}"/>
              </a:ext>
            </a:extLst>
          </p:cNvPr>
          <p:cNvSpPr txBox="1"/>
          <p:nvPr/>
        </p:nvSpPr>
        <p:spPr>
          <a:xfrm>
            <a:off x="4401626" y="3042125"/>
            <a:ext cx="637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인구증감률</a:t>
            </a:r>
            <a:r>
              <a:rPr lang="ko-KR" altLang="en-US" dirty="0" err="1"/>
              <a:t>이</a:t>
            </a:r>
            <a:r>
              <a:rPr lang="ko-KR" altLang="en-US" dirty="0"/>
              <a:t> 높은 곳이 활성화 될 지역으로 예측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ABAA39-3321-4FFA-A210-49BCCCA1F494}"/>
              </a:ext>
            </a:extLst>
          </p:cNvPr>
          <p:cNvSpPr/>
          <p:nvPr/>
        </p:nvSpPr>
        <p:spPr>
          <a:xfrm>
            <a:off x="3701474" y="2675143"/>
            <a:ext cx="45719" cy="10719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9CD996-56AA-47B7-9046-33AAE4A10A41}"/>
              </a:ext>
            </a:extLst>
          </p:cNvPr>
          <p:cNvSpPr/>
          <p:nvPr/>
        </p:nvSpPr>
        <p:spPr>
          <a:xfrm>
            <a:off x="946760" y="4762730"/>
            <a:ext cx="9912626" cy="1076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B7FA2A-6500-4E64-A633-38543346FAF6}"/>
              </a:ext>
            </a:extLst>
          </p:cNvPr>
          <p:cNvSpPr/>
          <p:nvPr/>
        </p:nvSpPr>
        <p:spPr>
          <a:xfrm>
            <a:off x="3701474" y="4762730"/>
            <a:ext cx="45719" cy="10768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A133F-A7F8-40E5-8164-E4C24851837A}"/>
              </a:ext>
            </a:extLst>
          </p:cNvPr>
          <p:cNvSpPr txBox="1"/>
          <p:nvPr/>
        </p:nvSpPr>
        <p:spPr>
          <a:xfrm>
            <a:off x="1050273" y="4839478"/>
            <a:ext cx="2584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서울시 지하철 </a:t>
            </a:r>
            <a:endParaRPr lang="en-US" altLang="ko-KR" dirty="0"/>
          </a:p>
          <a:p>
            <a:pPr algn="ctr"/>
            <a:r>
              <a:rPr lang="ko-KR" altLang="en-US" sz="1600" dirty="0" err="1"/>
              <a:t>호선별</a:t>
            </a:r>
            <a:r>
              <a:rPr lang="ko-KR" altLang="en-US" dirty="0"/>
              <a:t> ∙ </a:t>
            </a:r>
            <a:r>
              <a:rPr lang="ko-KR" altLang="en-US" dirty="0" err="1"/>
              <a:t>역별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 err="1"/>
              <a:t>승하차</a:t>
            </a:r>
            <a:r>
              <a:rPr lang="ko-KR" altLang="en-US" dirty="0"/>
              <a:t> 인원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2FA09B-C3A9-4E7D-9483-44B1DD52ED60}"/>
              </a:ext>
            </a:extLst>
          </p:cNvPr>
          <p:cNvSpPr txBox="1"/>
          <p:nvPr/>
        </p:nvSpPr>
        <p:spPr>
          <a:xfrm>
            <a:off x="4316257" y="4977977"/>
            <a:ext cx="654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서울시 자치구별 </a:t>
            </a:r>
            <a:r>
              <a:rPr lang="ko-KR" altLang="en-US" dirty="0" err="1"/>
              <a:t>승하차</a:t>
            </a:r>
            <a:r>
              <a:rPr lang="ko-KR" altLang="en-US" dirty="0"/>
              <a:t> 인원의 평균치 분석</a:t>
            </a:r>
            <a:endParaRPr lang="en-US" altLang="ko-KR" dirty="0"/>
          </a:p>
          <a:p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유동인구 추정</a:t>
            </a:r>
          </a:p>
        </p:txBody>
      </p:sp>
    </p:spTree>
    <p:extLst>
      <p:ext uri="{BB962C8B-B14F-4D97-AF65-F5344CB8AC3E}">
        <p14:creationId xmlns:p14="http://schemas.microsoft.com/office/powerpoint/2010/main" val="148204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71B90-4B7B-42B4-97E7-383608BC0E73}"/>
              </a:ext>
            </a:extLst>
          </p:cNvPr>
          <p:cNvSpPr txBox="1"/>
          <p:nvPr/>
        </p:nvSpPr>
        <p:spPr>
          <a:xfrm>
            <a:off x="1656522" y="1159724"/>
            <a:ext cx="325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+mj-ea"/>
                <a:ea typeface="+mj-ea"/>
              </a:rPr>
              <a:t>화장품업종 이용자 분석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BB99B9-ADA6-442E-9B8D-690C5C4F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7"/>
          <a:stretch/>
        </p:blipFill>
        <p:spPr>
          <a:xfrm>
            <a:off x="831850" y="1651021"/>
            <a:ext cx="9844048" cy="505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8484" y="605726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2C5ED-F773-47C1-81D8-502C6C43AB45}"/>
              </a:ext>
            </a:extLst>
          </p:cNvPr>
          <p:cNvSpPr txBox="1"/>
          <p:nvPr/>
        </p:nvSpPr>
        <p:spPr>
          <a:xfrm>
            <a:off x="101600" y="15811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본론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71B90-4B7B-42B4-97E7-383608BC0E73}"/>
              </a:ext>
            </a:extLst>
          </p:cNvPr>
          <p:cNvSpPr txBox="1"/>
          <p:nvPr/>
        </p:nvSpPr>
        <p:spPr>
          <a:xfrm>
            <a:off x="1656522" y="1159724"/>
            <a:ext cx="325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화장품업종 이용자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BB99B9-ADA6-442E-9B8D-690C5C4F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7"/>
          <a:stretch/>
        </p:blipFill>
        <p:spPr>
          <a:xfrm>
            <a:off x="831850" y="1651021"/>
            <a:ext cx="9844048" cy="5055150"/>
          </a:xfrm>
          <a:prstGeom prst="rect">
            <a:avLst/>
          </a:prstGeom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E78497F-7C5E-466F-B6B4-96A957461244}"/>
              </a:ext>
            </a:extLst>
          </p:cNvPr>
          <p:cNvSpPr/>
          <p:nvPr/>
        </p:nvSpPr>
        <p:spPr>
          <a:xfrm>
            <a:off x="1208484" y="3005876"/>
            <a:ext cx="9539248" cy="8185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여성 </a:t>
            </a:r>
            <a:r>
              <a:rPr lang="en-US" altLang="ko-KR" sz="2800" b="1" dirty="0"/>
              <a:t>14</a:t>
            </a:r>
            <a:r>
              <a:rPr lang="ko-KR" altLang="en-US" sz="2800" b="1" dirty="0"/>
              <a:t>세</a:t>
            </a:r>
            <a:r>
              <a:rPr lang="en-US" altLang="ko-KR" sz="2800" b="1" dirty="0"/>
              <a:t>~44</a:t>
            </a:r>
            <a:r>
              <a:rPr lang="ko-KR" altLang="en-US" sz="2800" b="1" dirty="0"/>
              <a:t>세의 </a:t>
            </a:r>
            <a:r>
              <a:rPr lang="ko-KR" altLang="en-US" sz="2800" dirty="0"/>
              <a:t>이용자가 월등히 많음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9C07AE7-E234-497A-B4F8-F999D0121D10}"/>
              </a:ext>
            </a:extLst>
          </p:cNvPr>
          <p:cNvSpPr/>
          <p:nvPr/>
        </p:nvSpPr>
        <p:spPr>
          <a:xfrm>
            <a:off x="5922498" y="5729710"/>
            <a:ext cx="3516924" cy="72051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DA848E8-19B3-49C5-A464-5CEE5AB79256}"/>
              </a:ext>
            </a:extLst>
          </p:cNvPr>
          <p:cNvCxnSpPr>
            <a:cxnSpLocks/>
          </p:cNvCxnSpPr>
          <p:nvPr/>
        </p:nvCxnSpPr>
        <p:spPr>
          <a:xfrm rot="10800000">
            <a:off x="3283240" y="3784211"/>
            <a:ext cx="2639258" cy="2305754"/>
          </a:xfrm>
          <a:prstGeom prst="bentConnector3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74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537</Words>
  <Application>Microsoft Office PowerPoint</Application>
  <PresentationFormat>와이드스크린</PresentationFormat>
  <Paragraphs>134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HY견명조</vt:lpstr>
      <vt:lpstr>Noto Sans CJK KR Thin</vt:lpstr>
      <vt:lpstr>THE명품고딕L</vt:lpstr>
      <vt:lpstr>나눔스퀘어라운드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KBS</cp:lastModifiedBy>
  <cp:revision>189</cp:revision>
  <dcterms:created xsi:type="dcterms:W3CDTF">2015-07-07T04:48:58Z</dcterms:created>
  <dcterms:modified xsi:type="dcterms:W3CDTF">2018-12-18T19:36:33Z</dcterms:modified>
</cp:coreProperties>
</file>