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5" r:id="rId2"/>
    <p:sldId id="665" r:id="rId3"/>
    <p:sldId id="682" r:id="rId4"/>
    <p:sldId id="679" r:id="rId5"/>
    <p:sldId id="680" r:id="rId6"/>
    <p:sldId id="681" r:id="rId7"/>
    <p:sldId id="667" r:id="rId8"/>
    <p:sldId id="683" r:id="rId9"/>
    <p:sldId id="684" r:id="rId10"/>
    <p:sldId id="685" r:id="rId11"/>
    <p:sldId id="690" r:id="rId12"/>
    <p:sldId id="686" r:id="rId13"/>
    <p:sldId id="687" r:id="rId14"/>
    <p:sldId id="688" r:id="rId15"/>
    <p:sldId id="689" r:id="rId16"/>
  </p:sldIdLst>
  <p:sldSz cx="12195175" cy="6859588"/>
  <p:notesSz cx="6797675" cy="9926638"/>
  <p:embeddedFontLst>
    <p:embeddedFont>
      <p:font typeface="다키 M Title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ko-KR"/>
    </a:defPPr>
    <a:lvl1pPr marL="0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761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522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283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3043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8804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4565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0325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6086" algn="l" defTabSz="97152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571" userDrawn="1">
          <p15:clr>
            <a:srgbClr val="A4A3A4"/>
          </p15:clr>
        </p15:guide>
        <p15:guide id="16" pos="1210" userDrawn="1">
          <p15:clr>
            <a:srgbClr val="A4A3A4"/>
          </p15:clr>
        </p15:guide>
        <p15:guide id="17" pos="212" userDrawn="1">
          <p15:clr>
            <a:srgbClr val="A4A3A4"/>
          </p15:clr>
        </p15:guide>
        <p15:guide id="18" pos="7470" userDrawn="1">
          <p15:clr>
            <a:srgbClr val="A4A3A4"/>
          </p15:clr>
        </p15:guide>
        <p15:guide id="19" orient="horz" pos="2161" userDrawn="1">
          <p15:clr>
            <a:srgbClr val="A4A3A4"/>
          </p15:clr>
        </p15:guide>
        <p15:guide id="20" pos="3841" userDrawn="1">
          <p15:clr>
            <a:srgbClr val="A4A3A4"/>
          </p15:clr>
        </p15:guide>
        <p15:guide id="21" orient="horz" pos="1570">
          <p15:clr>
            <a:srgbClr val="A4A3A4"/>
          </p15:clr>
        </p15:guide>
        <p15:guide id="22" pos="39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BD"/>
    <a:srgbClr val="FFFF47"/>
    <a:srgbClr val="F6A092"/>
    <a:srgbClr val="FEEADA"/>
    <a:srgbClr val="D6918E"/>
    <a:srgbClr val="3557AF"/>
    <a:srgbClr val="FF9900"/>
    <a:srgbClr val="FF66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3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576" y="102"/>
      </p:cViewPr>
      <p:guideLst>
        <p:guide orient="horz" pos="1571"/>
        <p:guide pos="1210"/>
        <p:guide pos="212"/>
        <p:guide pos="7470"/>
        <p:guide orient="horz" pos="2161"/>
        <p:guide pos="3841"/>
        <p:guide orient="horz" pos="1570"/>
        <p:guide pos="39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8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C47FE2C9-7192-4393-B9DF-37B718852A6C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428587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8" y="9428587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6D0A0E8E-5FC9-4718-A895-A78B5F596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31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8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A8CDB4DF-BDF8-49A9-93F1-F5B853A5E324}" type="datetimeFigureOut">
              <a:rPr lang="ko-KR" altLang="en-US" smtClean="0"/>
              <a:pPr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8"/>
            <a:ext cx="5438140" cy="4466987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7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8" y="9428587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846E9E8B-DF88-4553-8015-BE0093A7AA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3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761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1522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7283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3043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8804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4565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0325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6086" algn="l" defTabSz="97152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639" y="2130922"/>
            <a:ext cx="10365899" cy="14703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9277" y="3887100"/>
            <a:ext cx="8536622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6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7671" y="295349"/>
            <a:ext cx="3025505" cy="62990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1159" y="295349"/>
            <a:ext cx="8873260" cy="62990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" y="618834"/>
            <a:ext cx="12195175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17" y="6540438"/>
            <a:ext cx="697441" cy="20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3"/>
          <p:cNvCxnSpPr/>
          <p:nvPr userDrawn="1"/>
        </p:nvCxnSpPr>
        <p:spPr>
          <a:xfrm>
            <a:off x="347611" y="6508466"/>
            <a:ext cx="11499954" cy="0"/>
          </a:xfrm>
          <a:prstGeom prst="line">
            <a:avLst/>
          </a:prstGeom>
          <a:ln w="9525">
            <a:solidFill>
              <a:srgbClr val="888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878010" y="6575393"/>
            <a:ext cx="2846181" cy="213948"/>
          </a:xfrm>
          <a:prstGeom prst="rect">
            <a:avLst/>
          </a:prstGeom>
        </p:spPr>
        <p:txBody>
          <a:bodyPr vert="horz" lIns="97151" tIns="48577" rIns="97151" bIns="48577" rtlCol="0" anchor="ctr"/>
          <a:lstStyle>
            <a:defPPr>
              <a:defRPr lang="ko-KR"/>
            </a:defPPr>
            <a:lvl1pPr marL="0" algn="ctr" defTabSz="997471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8735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7471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6206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4941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3676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2412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1146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9882" algn="l" defTabSz="997471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E1C446B-0BD4-47E6-BCAF-B20B2FACBD06}" type="slidenum">
              <a:rPr lang="ko-KR" altLang="en-US" sz="1000" smtClean="0"/>
              <a:pPr>
                <a:defRPr/>
              </a:pPr>
              <a:t>‹#›</a:t>
            </a:fld>
            <a:endParaRPr lang="ko-KR" alt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17" y="6540438"/>
            <a:ext cx="697441" cy="20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347611" y="6508466"/>
            <a:ext cx="11499954" cy="0"/>
          </a:xfrm>
          <a:prstGeom prst="line">
            <a:avLst/>
          </a:prstGeom>
          <a:ln w="9525">
            <a:solidFill>
              <a:srgbClr val="888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347611" y="618843"/>
            <a:ext cx="11499954" cy="50192"/>
            <a:chOff x="287338" y="305768"/>
            <a:chExt cx="9505950" cy="756000"/>
          </a:xfrm>
        </p:grpSpPr>
        <p:sp>
          <p:nvSpPr>
            <p:cNvPr id="13" name="직사각형 12"/>
            <p:cNvSpPr/>
            <p:nvPr/>
          </p:nvSpPr>
          <p:spPr>
            <a:xfrm>
              <a:off x="287338" y="305768"/>
              <a:ext cx="9505950" cy="756000"/>
            </a:xfrm>
            <a:prstGeom prst="rect">
              <a:avLst/>
            </a:prstGeom>
            <a:solidFill>
              <a:srgbClr val="355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36656" y="305768"/>
              <a:ext cx="1656632" cy="756000"/>
            </a:xfrm>
            <a:prstGeom prst="rect">
              <a:avLst/>
            </a:prstGeom>
            <a:solidFill>
              <a:srgbClr val="87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648824" y="305768"/>
              <a:ext cx="144464" cy="75600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336" y="4407925"/>
            <a:ext cx="10365899" cy="1362389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336" y="2907390"/>
            <a:ext cx="10365899" cy="1500534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76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15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72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43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2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14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003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86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1167" y="1722840"/>
            <a:ext cx="5949382" cy="487157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802" y="1722840"/>
            <a:ext cx="5949382" cy="487157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59" y="274703"/>
            <a:ext cx="10975658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5761" indent="0">
              <a:buNone/>
              <a:defRPr sz="2100" b="1"/>
            </a:lvl2pPr>
            <a:lvl3pPr marL="971522" indent="0">
              <a:buNone/>
              <a:defRPr sz="1900" b="1"/>
            </a:lvl3pPr>
            <a:lvl4pPr marL="1457283" indent="0">
              <a:buNone/>
              <a:defRPr sz="1700" b="1"/>
            </a:lvl4pPr>
            <a:lvl5pPr marL="1943043" indent="0">
              <a:buNone/>
              <a:defRPr sz="1700" b="1"/>
            </a:lvl5pPr>
            <a:lvl6pPr marL="2428804" indent="0">
              <a:buNone/>
              <a:defRPr sz="1700" b="1"/>
            </a:lvl6pPr>
            <a:lvl7pPr marL="2914565" indent="0">
              <a:buNone/>
              <a:defRPr sz="1700" b="1"/>
            </a:lvl7pPr>
            <a:lvl8pPr marL="3400325" indent="0">
              <a:buNone/>
              <a:defRPr sz="1700" b="1"/>
            </a:lvl8pPr>
            <a:lvl9pPr marL="3886086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759" y="2175380"/>
            <a:ext cx="5388320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4983" y="1535469"/>
            <a:ext cx="5390437" cy="63991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5761" indent="0">
              <a:buNone/>
              <a:defRPr sz="2100" b="1"/>
            </a:lvl2pPr>
            <a:lvl3pPr marL="971522" indent="0">
              <a:buNone/>
              <a:defRPr sz="1900" b="1"/>
            </a:lvl3pPr>
            <a:lvl4pPr marL="1457283" indent="0">
              <a:buNone/>
              <a:defRPr sz="1700" b="1"/>
            </a:lvl4pPr>
            <a:lvl5pPr marL="1943043" indent="0">
              <a:buNone/>
              <a:defRPr sz="1700" b="1"/>
            </a:lvl5pPr>
            <a:lvl6pPr marL="2428804" indent="0">
              <a:buNone/>
              <a:defRPr sz="1700" b="1"/>
            </a:lvl6pPr>
            <a:lvl7pPr marL="2914565" indent="0">
              <a:buNone/>
              <a:defRPr sz="1700" b="1"/>
            </a:lvl7pPr>
            <a:lvl8pPr marL="3400325" indent="0">
              <a:buNone/>
              <a:defRPr sz="1700" b="1"/>
            </a:lvl8pPr>
            <a:lvl9pPr marL="3886086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4983" y="2175380"/>
            <a:ext cx="5390437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65" y="273116"/>
            <a:ext cx="4012129" cy="11623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979" y="273118"/>
            <a:ext cx="6817441" cy="585446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765" y="1435435"/>
            <a:ext cx="4012129" cy="4692150"/>
          </a:xfrm>
        </p:spPr>
        <p:txBody>
          <a:bodyPr/>
          <a:lstStyle>
            <a:lvl1pPr marL="0" indent="0">
              <a:buNone/>
              <a:defRPr sz="1400"/>
            </a:lvl1pPr>
            <a:lvl2pPr marL="485761" indent="0">
              <a:buNone/>
              <a:defRPr sz="1300"/>
            </a:lvl2pPr>
            <a:lvl3pPr marL="971522" indent="0">
              <a:buNone/>
              <a:defRPr sz="1100"/>
            </a:lvl3pPr>
            <a:lvl4pPr marL="1457283" indent="0">
              <a:buNone/>
              <a:defRPr sz="1000"/>
            </a:lvl4pPr>
            <a:lvl5pPr marL="1943043" indent="0">
              <a:buNone/>
              <a:defRPr sz="1000"/>
            </a:lvl5pPr>
            <a:lvl6pPr marL="2428804" indent="0">
              <a:buNone/>
              <a:defRPr sz="1000"/>
            </a:lvl6pPr>
            <a:lvl7pPr marL="2914565" indent="0">
              <a:buNone/>
              <a:defRPr sz="1000"/>
            </a:lvl7pPr>
            <a:lvl8pPr marL="3400325" indent="0">
              <a:buNone/>
              <a:defRPr sz="1000"/>
            </a:lvl8pPr>
            <a:lvl9pPr marL="388608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339" y="4801716"/>
            <a:ext cx="7317105" cy="56686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0339" y="612918"/>
            <a:ext cx="7317105" cy="4115753"/>
          </a:xfrm>
        </p:spPr>
        <p:txBody>
          <a:bodyPr/>
          <a:lstStyle>
            <a:lvl1pPr marL="0" indent="0">
              <a:buNone/>
              <a:defRPr sz="3500"/>
            </a:lvl1pPr>
            <a:lvl2pPr marL="485761" indent="0">
              <a:buNone/>
              <a:defRPr sz="3000"/>
            </a:lvl2pPr>
            <a:lvl3pPr marL="971522" indent="0">
              <a:buNone/>
              <a:defRPr sz="2500"/>
            </a:lvl3pPr>
            <a:lvl4pPr marL="1457283" indent="0">
              <a:buNone/>
              <a:defRPr sz="2100"/>
            </a:lvl4pPr>
            <a:lvl5pPr marL="1943043" indent="0">
              <a:buNone/>
              <a:defRPr sz="2100"/>
            </a:lvl5pPr>
            <a:lvl6pPr marL="2428804" indent="0">
              <a:buNone/>
              <a:defRPr sz="2100"/>
            </a:lvl6pPr>
            <a:lvl7pPr marL="2914565" indent="0">
              <a:buNone/>
              <a:defRPr sz="2100"/>
            </a:lvl7pPr>
            <a:lvl8pPr marL="3400325" indent="0">
              <a:buNone/>
              <a:defRPr sz="2100"/>
            </a:lvl8pPr>
            <a:lvl9pPr marL="3886086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0339" y="5368581"/>
            <a:ext cx="7317105" cy="805048"/>
          </a:xfrm>
        </p:spPr>
        <p:txBody>
          <a:bodyPr/>
          <a:lstStyle>
            <a:lvl1pPr marL="0" indent="0">
              <a:buNone/>
              <a:defRPr sz="1400"/>
            </a:lvl1pPr>
            <a:lvl2pPr marL="485761" indent="0">
              <a:buNone/>
              <a:defRPr sz="1300"/>
            </a:lvl2pPr>
            <a:lvl3pPr marL="971522" indent="0">
              <a:buNone/>
              <a:defRPr sz="1100"/>
            </a:lvl3pPr>
            <a:lvl4pPr marL="1457283" indent="0">
              <a:buNone/>
              <a:defRPr sz="1000"/>
            </a:lvl4pPr>
            <a:lvl5pPr marL="1943043" indent="0">
              <a:buNone/>
              <a:defRPr sz="1000"/>
            </a:lvl5pPr>
            <a:lvl6pPr marL="2428804" indent="0">
              <a:buNone/>
              <a:defRPr sz="1000"/>
            </a:lvl6pPr>
            <a:lvl7pPr marL="2914565" indent="0">
              <a:buNone/>
              <a:defRPr sz="1000"/>
            </a:lvl7pPr>
            <a:lvl8pPr marL="3400325" indent="0">
              <a:buNone/>
              <a:defRPr sz="1000"/>
            </a:lvl8pPr>
            <a:lvl9pPr marL="388608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3105-54CA-4A9F-9D34-CA82C1CF25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759" y="274703"/>
            <a:ext cx="10975658" cy="1143265"/>
          </a:xfrm>
          <a:prstGeom prst="rect">
            <a:avLst/>
          </a:prstGeom>
        </p:spPr>
        <p:txBody>
          <a:bodyPr vert="horz" lIns="97151" tIns="48577" rIns="97151" bIns="4857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1600575"/>
            <a:ext cx="10975658" cy="4527011"/>
          </a:xfrm>
          <a:prstGeom prst="rect">
            <a:avLst/>
          </a:prstGeom>
        </p:spPr>
        <p:txBody>
          <a:bodyPr vert="horz" lIns="97151" tIns="48577" rIns="97151" bIns="4857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759" y="6357824"/>
            <a:ext cx="2845541" cy="365210"/>
          </a:xfrm>
          <a:prstGeom prst="rect">
            <a:avLst/>
          </a:prstGeom>
        </p:spPr>
        <p:txBody>
          <a:bodyPr vert="horz" lIns="97151" tIns="48577" rIns="97151" bIns="4857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6686" y="6357824"/>
            <a:ext cx="3861805" cy="365210"/>
          </a:xfrm>
          <a:prstGeom prst="rect">
            <a:avLst/>
          </a:prstGeom>
        </p:spPr>
        <p:txBody>
          <a:bodyPr vert="horz" lIns="97151" tIns="48577" rIns="97151" bIns="48577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5210"/>
          </a:xfrm>
          <a:prstGeom prst="rect">
            <a:avLst/>
          </a:prstGeom>
        </p:spPr>
        <p:txBody>
          <a:bodyPr vert="horz" lIns="97151" tIns="48577" rIns="97151" bIns="4857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71522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321" indent="-364321" algn="l" defTabSz="971522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89361" indent="-303601" algn="l" defTabSz="971522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401" indent="-242880" algn="l" defTabSz="971522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161" indent="-242880" algn="l" defTabSz="971522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5923" indent="-242880" algn="l" defTabSz="971522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1684" indent="-242880" algn="l" defTabSz="97152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46" indent="-242880" algn="l" defTabSz="97152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3206" indent="-242880" algn="l" defTabSz="97152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968" indent="-242880" algn="l" defTabSz="971522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761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22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283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043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8804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4565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0325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algn="l" defTabSz="97152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21.png"/><Relationship Id="rId7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25782" y="3428176"/>
            <a:ext cx="11057760" cy="0"/>
          </a:xfrm>
          <a:prstGeom prst="line">
            <a:avLst/>
          </a:prstGeom>
          <a:ln w="15875">
            <a:solidFill>
              <a:srgbClr val="355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9857" y="6508466"/>
            <a:ext cx="11495463" cy="0"/>
          </a:xfrm>
          <a:prstGeom prst="line">
            <a:avLst/>
          </a:prstGeom>
          <a:ln>
            <a:solidFill>
              <a:srgbClr val="355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/>
          <p:cNvGrpSpPr/>
          <p:nvPr/>
        </p:nvGrpSpPr>
        <p:grpSpPr>
          <a:xfrm>
            <a:off x="349857" y="284199"/>
            <a:ext cx="11495463" cy="702663"/>
            <a:chOff x="287338" y="305768"/>
            <a:chExt cx="9505950" cy="756000"/>
          </a:xfrm>
        </p:grpSpPr>
        <p:sp>
          <p:nvSpPr>
            <p:cNvPr id="8" name="직사각형 7"/>
            <p:cNvSpPr/>
            <p:nvPr/>
          </p:nvSpPr>
          <p:spPr>
            <a:xfrm>
              <a:off x="287338" y="305768"/>
              <a:ext cx="9505950" cy="756000"/>
            </a:xfrm>
            <a:prstGeom prst="rect">
              <a:avLst/>
            </a:prstGeom>
            <a:solidFill>
              <a:srgbClr val="355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36656" y="305768"/>
              <a:ext cx="1656632" cy="756000"/>
            </a:xfrm>
            <a:prstGeom prst="rect">
              <a:avLst/>
            </a:prstGeom>
            <a:solidFill>
              <a:srgbClr val="87A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648824" y="305768"/>
              <a:ext cx="144464" cy="75600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864" y="6540439"/>
            <a:ext cx="697169" cy="20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24556" y="2894374"/>
            <a:ext cx="10536518" cy="520775"/>
          </a:xfrm>
          <a:prstGeom prst="rect">
            <a:avLst/>
          </a:prstGeom>
          <a:noFill/>
        </p:spPr>
        <p:txBody>
          <a:bodyPr wrap="square" lIns="89018" tIns="44509" rIns="89018" bIns="44509" rtlCol="0">
            <a:spAutoFit/>
          </a:bodyPr>
          <a:lstStyle/>
          <a:p>
            <a:r>
              <a:rPr lang="en-US" altLang="ko-KR" sz="2800" dirty="0"/>
              <a:t>Document Summarization using </a:t>
            </a:r>
            <a:r>
              <a:rPr lang="en-US" altLang="ko-KR" sz="2800" dirty="0" err="1"/>
              <a:t>TextRank</a:t>
            </a:r>
            <a:endParaRPr lang="ko-KR" altLang="en-US" sz="2700" b="1" dirty="0">
              <a:latin typeface="+mj-lt"/>
              <a:ea typeface="다키 M Title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2.3 Mutual Information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b="1" dirty="0" err="1" smtClean="0">
                <a:latin typeface="+mn-ea"/>
              </a:rPr>
              <a:t>일정값</a:t>
            </a:r>
            <a:r>
              <a:rPr lang="ko-KR" altLang="en-US" sz="1400" dirty="0" smtClean="0">
                <a:latin typeface="+mn-ea"/>
              </a:rPr>
              <a:t> 이상이면 두 단어가 연결되었다고 판단</a:t>
            </a:r>
            <a:r>
              <a:rPr lang="en-US" altLang="ko-KR" sz="1400" dirty="0" smtClean="0">
                <a:latin typeface="+mn-ea"/>
              </a:rPr>
              <a:t> </a:t>
            </a:r>
          </a:p>
        </p:txBody>
      </p:sp>
      <p:sp>
        <p:nvSpPr>
          <p:cNvPr id="4" name="타원 3"/>
          <p:cNvSpPr/>
          <p:nvPr/>
        </p:nvSpPr>
        <p:spPr>
          <a:xfrm>
            <a:off x="1485534" y="2592334"/>
            <a:ext cx="1159210" cy="109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50030" y="2592334"/>
            <a:ext cx="1159210" cy="109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4"/>
            <a:endCxn id="17" idx="2"/>
          </p:cNvCxnSpPr>
          <p:nvPr/>
        </p:nvCxnSpPr>
        <p:spPr>
          <a:xfrm rot="5400000" flipH="1" flipV="1">
            <a:off x="3732870" y="1474030"/>
            <a:ext cx="549428" cy="3884891"/>
          </a:xfrm>
          <a:prstGeom prst="bentConnector4">
            <a:avLst>
              <a:gd name="adj1" fmla="val -41607"/>
              <a:gd name="adj2" fmla="val 5746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9" idx="0"/>
          </p:cNvCxnSpPr>
          <p:nvPr/>
        </p:nvCxnSpPr>
        <p:spPr>
          <a:xfrm>
            <a:off x="3176515" y="3911751"/>
            <a:ext cx="831069" cy="978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351400" y="4890681"/>
                <a:ext cx="3312368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+mn-ea"/>
                  </a:rPr>
                  <a:t>Mutual </a:t>
                </a:r>
                <a:r>
                  <a:rPr lang="en-US" altLang="ko-KR" sz="2000" dirty="0" smtClean="0">
                    <a:latin typeface="+mn-ea"/>
                  </a:rPr>
                  <a:t>Information(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,</a:t>
                </a:r>
                <a:r>
                  <a:rPr lang="en-US" altLang="ko-KR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00" y="4890681"/>
                <a:ext cx="3312368" cy="424796"/>
              </a:xfrm>
              <a:prstGeom prst="rect">
                <a:avLst/>
              </a:prstGeom>
              <a:blipFill rotWithShape="0">
                <a:blip r:embed="rId2"/>
                <a:stretch>
                  <a:fillRect l="-2026" t="-857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586964" y="2978681"/>
            <a:ext cx="9563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진주성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36491" y="2978681"/>
            <a:ext cx="7862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논개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17" idx="7"/>
          </p:cNvCxnSpPr>
          <p:nvPr/>
        </p:nvCxnSpPr>
        <p:spPr>
          <a:xfrm rot="5400000" flipH="1" flipV="1">
            <a:off x="7790532" y="1354606"/>
            <a:ext cx="547599" cy="224970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7" idx="4"/>
            <a:endCxn id="29" idx="2"/>
          </p:cNvCxnSpPr>
          <p:nvPr/>
        </p:nvCxnSpPr>
        <p:spPr>
          <a:xfrm rot="16200000" flipH="1">
            <a:off x="7785194" y="2435631"/>
            <a:ext cx="722161" cy="323327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317740" y="1631390"/>
            <a:ext cx="1159210" cy="1057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762913" y="3884740"/>
            <a:ext cx="1159210" cy="1057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416332" y="1981881"/>
            <a:ext cx="9667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촉석루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49374" y="4220990"/>
            <a:ext cx="7862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2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2.4 </a:t>
            </a:r>
            <a:r>
              <a:rPr lang="ko-KR" altLang="en-US" sz="1400" dirty="0" smtClean="0">
                <a:latin typeface="+mn-ea"/>
              </a:rPr>
              <a:t>그래프 출력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75" y="1073275"/>
            <a:ext cx="4425042" cy="51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2.5 </a:t>
            </a:r>
            <a:r>
              <a:rPr lang="en-US" altLang="ko-KR" sz="1400" dirty="0" err="1" smtClean="0">
                <a:latin typeface="+mn-ea"/>
              </a:rPr>
              <a:t>Textrank</a:t>
            </a:r>
            <a:r>
              <a:rPr lang="en-US" altLang="ko-KR" sz="1400" dirty="0" smtClean="0">
                <a:latin typeface="+mn-ea"/>
              </a:rPr>
              <a:t> function</a:t>
            </a:r>
          </a:p>
          <a:p>
            <a:r>
              <a:rPr lang="en-US" altLang="ko-KR" sz="1400" dirty="0" smtClean="0">
                <a:latin typeface="+mn-ea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65139" y="1288718"/>
                <a:ext cx="4824536" cy="63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1 −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∗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𝑀𝐼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ko-KR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𝑀𝐼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ko-KR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𝑇𝑅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39" y="1288718"/>
                <a:ext cx="4824536" cy="636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1486103" y="2979012"/>
            <a:ext cx="1159210" cy="109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950599" y="2979012"/>
            <a:ext cx="1159210" cy="109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2" idx="4"/>
            <a:endCxn id="23" idx="2"/>
          </p:cNvCxnSpPr>
          <p:nvPr/>
        </p:nvCxnSpPr>
        <p:spPr>
          <a:xfrm rot="5400000" flipH="1" flipV="1">
            <a:off x="3733439" y="1860708"/>
            <a:ext cx="549428" cy="3884891"/>
          </a:xfrm>
          <a:prstGeom prst="bentConnector4">
            <a:avLst>
              <a:gd name="adj1" fmla="val -41607"/>
              <a:gd name="adj2" fmla="val 5746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7533" y="3365359"/>
                <a:ext cx="9563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33" y="3365359"/>
                <a:ext cx="9563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37060" y="3336078"/>
                <a:ext cx="786288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060" y="3336078"/>
                <a:ext cx="786288" cy="424796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꺾인 연결선 34"/>
          <p:cNvCxnSpPr>
            <a:stCxn id="23" idx="7"/>
          </p:cNvCxnSpPr>
          <p:nvPr/>
        </p:nvCxnSpPr>
        <p:spPr>
          <a:xfrm rot="5400000" flipH="1" flipV="1">
            <a:off x="7791101" y="1741284"/>
            <a:ext cx="547599" cy="224970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3" idx="4"/>
            <a:endCxn id="37" idx="2"/>
          </p:cNvCxnSpPr>
          <p:nvPr/>
        </p:nvCxnSpPr>
        <p:spPr>
          <a:xfrm rot="16200000" flipH="1">
            <a:off x="7785763" y="2822309"/>
            <a:ext cx="722161" cy="323327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763482" y="4271418"/>
            <a:ext cx="1159210" cy="1057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49943" y="4607668"/>
                <a:ext cx="786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943" y="4607668"/>
                <a:ext cx="78628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/>
          <p:cNvSpPr/>
          <p:nvPr/>
        </p:nvSpPr>
        <p:spPr>
          <a:xfrm>
            <a:off x="9189754" y="2063725"/>
            <a:ext cx="1159210" cy="1057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331290" y="2392280"/>
                <a:ext cx="9667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290" y="2392280"/>
                <a:ext cx="966789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429403" y="3549256"/>
            <a:ext cx="2147619" cy="932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29403" y="3549256"/>
                <a:ext cx="2147619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𝑀𝐼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3" y="3549256"/>
                <a:ext cx="2147619" cy="9326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꺾인 연결선 6"/>
          <p:cNvCxnSpPr>
            <a:stCxn id="3" idx="2"/>
          </p:cNvCxnSpPr>
          <p:nvPr/>
        </p:nvCxnSpPr>
        <p:spPr>
          <a:xfrm rot="5400000">
            <a:off x="8257736" y="4554551"/>
            <a:ext cx="318145" cy="17281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0"/>
          </p:cNvCxnSpPr>
          <p:nvPr/>
        </p:nvCxnSpPr>
        <p:spPr>
          <a:xfrm rot="16200000" flipV="1">
            <a:off x="7758328" y="2804370"/>
            <a:ext cx="956920" cy="53285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3317243" y="4444412"/>
            <a:ext cx="1057222" cy="79208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3558742" y="5328640"/>
                <a:ext cx="132542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742" y="5328640"/>
                <a:ext cx="1325427" cy="411395"/>
              </a:xfrm>
              <a:prstGeom prst="rect">
                <a:avLst/>
              </a:prstGeom>
              <a:blipFill rotWithShape="0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2.5 </a:t>
            </a:r>
            <a:r>
              <a:rPr lang="en-US" altLang="ko-KR" sz="1400" dirty="0" err="1" smtClean="0">
                <a:latin typeface="+mn-ea"/>
              </a:rPr>
              <a:t>Textrank</a:t>
            </a:r>
            <a:r>
              <a:rPr lang="en-US" altLang="ko-KR" sz="1400" dirty="0" smtClean="0">
                <a:latin typeface="+mn-ea"/>
              </a:rPr>
              <a:t> function</a:t>
            </a: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dirty="0" smtClean="0">
                <a:latin typeface="+mn-ea"/>
              </a:rPr>
              <a:t>단어의 중요도가 일정 값으로 수렴할 때까지 반복적으로 연산을 수행해서 계산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3" y="1924231"/>
            <a:ext cx="5514282" cy="39288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515" y="2493690"/>
            <a:ext cx="5595192" cy="27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2.6 </a:t>
            </a:r>
            <a:r>
              <a:rPr lang="ko-KR" altLang="en-US" sz="1400" dirty="0" smtClean="0">
                <a:latin typeface="+mn-ea"/>
              </a:rPr>
              <a:t>문장 추출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TextRank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활용하여 문장이 현재 문서에서 얼마나 중요한 문장인지 판단</a:t>
            </a:r>
            <a:endParaRPr lang="en-US" altLang="ko-KR" sz="1400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8903" y="1923059"/>
                <a:ext cx="2737288" cy="828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03" y="1923059"/>
                <a:ext cx="273728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204899" y="3795267"/>
            <a:ext cx="23042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4" idx="0"/>
          </p:cNvCxnSpPr>
          <p:nvPr/>
        </p:nvCxnSpPr>
        <p:spPr>
          <a:xfrm rot="5400000">
            <a:off x="3321023" y="2535127"/>
            <a:ext cx="1296144" cy="12241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4899" y="390887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문서 내에 </a:t>
            </a:r>
            <a:r>
              <a:rPr lang="en-US" altLang="ko-KR" sz="1200" dirty="0" smtClean="0">
                <a:latin typeface="+mn-ea"/>
              </a:rPr>
              <a:t>n</a:t>
            </a:r>
            <a:r>
              <a:rPr lang="ko-KR" altLang="en-US" sz="1200" dirty="0" smtClean="0">
                <a:latin typeface="+mn-ea"/>
              </a:rPr>
              <a:t>번째 문장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2" name="꺾인 연결선 11"/>
          <p:cNvCxnSpPr>
            <a:stCxn id="3" idx="2"/>
          </p:cNvCxnSpPr>
          <p:nvPr/>
        </p:nvCxnSpPr>
        <p:spPr>
          <a:xfrm rot="16200000" flipH="1">
            <a:off x="5918198" y="2570583"/>
            <a:ext cx="1434643" cy="179594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537747" y="3933850"/>
            <a:ext cx="23042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33492" y="3968661"/>
            <a:ext cx="230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각 </a:t>
            </a:r>
            <a:r>
              <a:rPr lang="ko-KR" altLang="en-US" sz="1200" dirty="0" err="1" smtClean="0">
                <a:latin typeface="+mn-ea"/>
              </a:rPr>
              <a:t>문장내에서</a:t>
            </a:r>
            <a:r>
              <a:rPr lang="ko-KR" altLang="en-US" sz="1200" dirty="0" smtClean="0">
                <a:latin typeface="+mn-ea"/>
              </a:rPr>
              <a:t> 등장한 모든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ko-KR" altLang="en-US" sz="1200" dirty="0" smtClean="0">
                <a:latin typeface="+mn-ea"/>
              </a:rPr>
              <a:t> 단어의 </a:t>
            </a:r>
            <a:r>
              <a:rPr lang="en-US" altLang="ko-KR" sz="1200" dirty="0" err="1" smtClean="0">
                <a:latin typeface="+mn-ea"/>
              </a:rPr>
              <a:t>TextRank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합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6" name="꺾인 연결선 15"/>
          <p:cNvCxnSpPr>
            <a:stCxn id="3" idx="3"/>
          </p:cNvCxnSpPr>
          <p:nvPr/>
        </p:nvCxnSpPr>
        <p:spPr>
          <a:xfrm>
            <a:off x="7106191" y="2337147"/>
            <a:ext cx="1579428" cy="41408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85619" y="2568786"/>
            <a:ext cx="11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문장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길이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46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2.6 </a:t>
            </a:r>
            <a:r>
              <a:rPr lang="ko-KR" altLang="en-US" sz="1400" dirty="0" smtClean="0">
                <a:latin typeface="+mn-ea"/>
              </a:rPr>
              <a:t>문장 추출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TextRank</a:t>
            </a:r>
            <a:r>
              <a:rPr lang="ko-KR" altLang="en-US" sz="1400" dirty="0" smtClean="0">
                <a:latin typeface="+mn-ea"/>
              </a:rPr>
              <a:t>가 높은 상위 </a:t>
            </a:r>
            <a:r>
              <a:rPr lang="en-US" altLang="ko-KR" sz="1400" dirty="0" smtClean="0">
                <a:latin typeface="+mn-ea"/>
              </a:rPr>
              <a:t>5</a:t>
            </a:r>
            <a:r>
              <a:rPr lang="ko-KR" altLang="en-US" sz="1400" dirty="0" smtClean="0">
                <a:latin typeface="+mn-ea"/>
              </a:rPr>
              <a:t>개 결과 출력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66" y="1773610"/>
            <a:ext cx="5735160" cy="40886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6987" y="3861842"/>
            <a:ext cx="55446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06" y="2816961"/>
            <a:ext cx="4817706" cy="200196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6489476" y="378983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80" y="217268"/>
            <a:ext cx="736204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pPr marL="318691" indent="-318691"/>
            <a:r>
              <a:rPr lang="ko-KR" altLang="en-US" sz="1800" dirty="0">
                <a:latin typeface="+mj-lt"/>
              </a:rPr>
              <a:t>목 차</a:t>
            </a:r>
            <a:endParaRPr lang="en-US" altLang="ko-KR" sz="1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153" y="867129"/>
            <a:ext cx="7060637" cy="1563125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pPr marL="318691" indent="-318691">
              <a:buAutoNum type="arabicPeriod"/>
            </a:pPr>
            <a:endParaRPr lang="en-US" altLang="ko-KR" sz="1600" dirty="0" smtClean="0">
              <a:latin typeface="+mn-ea"/>
            </a:endParaRPr>
          </a:p>
          <a:p>
            <a:pPr marL="318691" indent="-318691">
              <a:buAutoNum type="arabicPeriod"/>
            </a:pPr>
            <a:endParaRPr lang="en-US" altLang="ko-KR" sz="1600" dirty="0" smtClean="0">
              <a:latin typeface="+mn-ea"/>
            </a:endParaRPr>
          </a:p>
          <a:p>
            <a:pPr marL="318691" indent="-318691">
              <a:buAutoNum type="arabicPeriod"/>
            </a:pPr>
            <a:r>
              <a:rPr lang="en-US" altLang="ko-KR" sz="1600" dirty="0" err="1" smtClean="0">
                <a:latin typeface="+mn-ea"/>
              </a:rPr>
              <a:t>Pagerank</a:t>
            </a:r>
            <a:r>
              <a:rPr lang="en-US" altLang="ko-KR" sz="1600" dirty="0" smtClean="0">
                <a:latin typeface="+mn-ea"/>
              </a:rPr>
              <a:t> algorithm</a:t>
            </a:r>
          </a:p>
          <a:p>
            <a:pPr marL="318691" indent="-318691">
              <a:buAutoNum type="arabicPeriod"/>
            </a:pPr>
            <a:endParaRPr lang="en-US" altLang="ko-KR" sz="1600" dirty="0">
              <a:latin typeface="+mn-ea"/>
            </a:endParaRPr>
          </a:p>
          <a:p>
            <a:pPr marL="318691" indent="-318691">
              <a:buFontTx/>
              <a:buAutoNum type="arabicPeriod"/>
            </a:pPr>
            <a:r>
              <a:rPr lang="en-US" altLang="ko-KR" sz="1600" dirty="0" err="1" smtClean="0">
                <a:latin typeface="+mn-ea"/>
              </a:rPr>
              <a:t>Textrank</a:t>
            </a:r>
            <a:r>
              <a:rPr lang="en-US" altLang="ko-KR" sz="1600" dirty="0" smtClean="0">
                <a:latin typeface="+mn-ea"/>
              </a:rPr>
              <a:t> algorithm</a:t>
            </a:r>
          </a:p>
          <a:p>
            <a:pPr marL="318691" indent="-318691">
              <a:buFontTx/>
              <a:buAutoNum type="arabicPeriod"/>
            </a:pP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3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pPr marL="318691" indent="-318691">
              <a:buAutoNum type="arabicPeriod"/>
            </a:pPr>
            <a:r>
              <a:rPr lang="en-US" altLang="ko-KR" sz="1800" dirty="0" err="1" smtClean="0">
                <a:latin typeface="+mn-ea"/>
              </a:rPr>
              <a:t>Pagerank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1.1 </a:t>
            </a:r>
            <a:r>
              <a:rPr lang="en-US" altLang="ko-KR" sz="1400" dirty="0">
                <a:latin typeface="+mn-ea"/>
              </a:rPr>
              <a:t>Link Structure of the Web</a:t>
            </a: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dirty="0">
                <a:latin typeface="+mn-ea"/>
              </a:rPr>
              <a:t>각각의 웹 페이지는 그 페이지로부터 밖으로 나가는 </a:t>
            </a:r>
            <a:r>
              <a:rPr lang="ko-KR" altLang="en-US" sz="1400" b="1" dirty="0">
                <a:latin typeface="+mn-ea"/>
              </a:rPr>
              <a:t>포워드 링크</a:t>
            </a:r>
            <a:r>
              <a:rPr lang="en-US" altLang="ko-KR" sz="1400" b="1" dirty="0">
                <a:latin typeface="+mn-ea"/>
              </a:rPr>
              <a:t>(forward link; </a:t>
            </a:r>
            <a:r>
              <a:rPr lang="en-US" altLang="ko-KR" sz="1400" b="1" dirty="0" err="1">
                <a:latin typeface="+mn-ea"/>
              </a:rPr>
              <a:t>outedges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와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그 </a:t>
            </a:r>
            <a:r>
              <a:rPr lang="ko-KR" altLang="en-US" sz="1400" dirty="0">
                <a:latin typeface="+mn-ea"/>
              </a:rPr>
              <a:t>페이지를 가리키는 </a:t>
            </a:r>
            <a:r>
              <a:rPr lang="ko-KR" altLang="en-US" sz="1400" b="1" dirty="0">
                <a:latin typeface="+mn-ea"/>
              </a:rPr>
              <a:t>백 링크</a:t>
            </a:r>
            <a:r>
              <a:rPr lang="en-US" altLang="ko-KR" sz="1400" b="1" dirty="0">
                <a:latin typeface="+mn-ea"/>
              </a:rPr>
              <a:t>(backlink; </a:t>
            </a:r>
            <a:r>
              <a:rPr lang="en-US" altLang="ko-KR" sz="1400" b="1" dirty="0" err="1">
                <a:latin typeface="+mn-ea"/>
              </a:rPr>
              <a:t>inedges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를 갖는다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70810" y="202953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452051" y="288284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433291" y="378200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15815" y="2181869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15" y="2181869"/>
                <a:ext cx="396044" cy="384721"/>
              </a:xfrm>
              <a:prstGeom prst="rect">
                <a:avLst/>
              </a:prstGeom>
              <a:blipFill rotWithShape="0">
                <a:blip r:embed="rId2"/>
                <a:stretch>
                  <a:fillRect r="-69231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94075" y="3021409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75" y="3021409"/>
                <a:ext cx="396044" cy="384721"/>
              </a:xfrm>
              <a:prstGeom prst="rect">
                <a:avLst/>
              </a:prstGeom>
              <a:blipFill rotWithShape="0">
                <a:blip r:embed="rId3"/>
                <a:stretch>
                  <a:fillRect r="-70769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452051" y="3933850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51" y="3933850"/>
                <a:ext cx="396044" cy="384721"/>
              </a:xfrm>
              <a:prstGeom prst="rect">
                <a:avLst/>
              </a:prstGeom>
              <a:blipFill rotWithShape="0">
                <a:blip r:embed="rId4"/>
                <a:stretch>
                  <a:fillRect r="-70769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/>
          <p:cNvSpPr/>
          <p:nvPr/>
        </p:nvSpPr>
        <p:spPr>
          <a:xfrm>
            <a:off x="6889675" y="321377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33" idx="6"/>
            <a:endCxn id="46" idx="2"/>
          </p:cNvCxnSpPr>
          <p:nvPr/>
        </p:nvCxnSpPr>
        <p:spPr>
          <a:xfrm>
            <a:off x="4190890" y="2389575"/>
            <a:ext cx="2698785" cy="1184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5" idx="6"/>
            <a:endCxn id="46" idx="2"/>
          </p:cNvCxnSpPr>
          <p:nvPr/>
        </p:nvCxnSpPr>
        <p:spPr>
          <a:xfrm>
            <a:off x="4172131" y="3242888"/>
            <a:ext cx="2717544" cy="3309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7" idx="6"/>
            <a:endCxn id="46" idx="2"/>
          </p:cNvCxnSpPr>
          <p:nvPr/>
        </p:nvCxnSpPr>
        <p:spPr>
          <a:xfrm flipV="1">
            <a:off x="4153371" y="3573810"/>
            <a:ext cx="2736304" cy="568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6"/>
          </p:cNvCxnSpPr>
          <p:nvPr/>
        </p:nvCxnSpPr>
        <p:spPr>
          <a:xfrm>
            <a:off x="7609755" y="3573810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25306" y="3361369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306" y="3361369"/>
                <a:ext cx="396044" cy="384721"/>
              </a:xfrm>
              <a:prstGeom prst="rect">
                <a:avLst/>
              </a:prstGeom>
              <a:blipFill rotWithShape="0">
                <a:blip r:embed="rId5"/>
                <a:stretch>
                  <a:fillRect r="-7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꺾인 연결선 64"/>
          <p:cNvCxnSpPr/>
          <p:nvPr/>
        </p:nvCxnSpPr>
        <p:spPr>
          <a:xfrm rot="16200000" flipH="1">
            <a:off x="5101307" y="3994026"/>
            <a:ext cx="1488505" cy="136815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95421" y="5422355"/>
            <a:ext cx="10981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backlink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92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pPr marL="318691" indent="-318691">
              <a:buAutoNum type="arabicPeriod"/>
            </a:pPr>
            <a:r>
              <a:rPr lang="en-US" altLang="ko-KR" sz="1800" dirty="0" err="1">
                <a:latin typeface="+mn-ea"/>
              </a:rPr>
              <a:t>Pagerank</a:t>
            </a:r>
            <a:r>
              <a:rPr lang="en-US" altLang="ko-KR" sz="1800" dirty="0">
                <a:latin typeface="+mn-ea"/>
              </a:rPr>
              <a:t>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1.2 </a:t>
            </a:r>
            <a:r>
              <a:rPr lang="ko-KR" altLang="en-US" sz="1400" dirty="0"/>
              <a:t>링크를 통한 랭킹의 전파</a:t>
            </a: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dirty="0">
                <a:latin typeface="+mn-ea"/>
              </a:rPr>
              <a:t>웹 페이지 사이의 연결 관계가 상당히 유용한 정보를 </a:t>
            </a:r>
            <a:r>
              <a:rPr lang="ko-KR" altLang="en-US" sz="1400" dirty="0" smtClean="0">
                <a:latin typeface="+mn-ea"/>
              </a:rPr>
              <a:t>제공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</a:t>
            </a:r>
            <a:r>
              <a:rPr lang="ko-KR" altLang="en-US" sz="1400" dirty="0"/>
              <a:t> </a:t>
            </a:r>
            <a:r>
              <a:rPr lang="ko-KR" altLang="en-US" sz="1400" b="1" dirty="0">
                <a:latin typeface="+mn-ea"/>
              </a:rPr>
              <a:t>어떤 페이지가 높은 랭크의 백 링크를 많이 가질수록 그 페이지의 랭크도 올라간다</a:t>
            </a:r>
            <a:r>
              <a:rPr lang="en-US" altLang="ko-KR" sz="1400" b="1" dirty="0">
                <a:latin typeface="+mn-ea"/>
              </a:rPr>
              <a:t>.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97761" y="266634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479002" y="35196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42766" y="2818683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66" y="2818683"/>
                <a:ext cx="396044" cy="384721"/>
              </a:xfrm>
              <a:prstGeom prst="rect">
                <a:avLst/>
              </a:prstGeom>
              <a:blipFill rotWithShape="0">
                <a:blip r:embed="rId2"/>
                <a:stretch>
                  <a:fillRect r="-70769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21026" y="3658223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26" y="3658223"/>
                <a:ext cx="396044" cy="384721"/>
              </a:xfrm>
              <a:prstGeom prst="rect">
                <a:avLst/>
              </a:prstGeom>
              <a:blipFill rotWithShape="0">
                <a:blip r:embed="rId3"/>
                <a:stretch>
                  <a:fillRect r="-71875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/>
          <p:cNvSpPr/>
          <p:nvPr/>
        </p:nvSpPr>
        <p:spPr>
          <a:xfrm>
            <a:off x="3854650" y="320399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33" idx="6"/>
            <a:endCxn id="46" idx="2"/>
          </p:cNvCxnSpPr>
          <p:nvPr/>
        </p:nvCxnSpPr>
        <p:spPr>
          <a:xfrm>
            <a:off x="2217841" y="3026389"/>
            <a:ext cx="1636809" cy="5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5" idx="6"/>
            <a:endCxn id="46" idx="2"/>
          </p:cNvCxnSpPr>
          <p:nvPr/>
        </p:nvCxnSpPr>
        <p:spPr>
          <a:xfrm flipV="1">
            <a:off x="2199082" y="3564035"/>
            <a:ext cx="1655568" cy="315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6"/>
          </p:cNvCxnSpPr>
          <p:nvPr/>
        </p:nvCxnSpPr>
        <p:spPr>
          <a:xfrm>
            <a:off x="4574730" y="3564035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896970" y="3337147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70" y="3337147"/>
                <a:ext cx="396044" cy="384721"/>
              </a:xfrm>
              <a:prstGeom prst="rect">
                <a:avLst/>
              </a:prstGeom>
              <a:blipFill rotWithShape="0">
                <a:blip r:embed="rId4"/>
                <a:stretch>
                  <a:fillRect r="-7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740788" y="4461721"/>
            <a:ext cx="273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backlink</a:t>
            </a:r>
            <a:r>
              <a:rPr lang="ko-KR" altLang="en-US" sz="1600" dirty="0" smtClean="0">
                <a:latin typeface="+mn-ea"/>
              </a:rPr>
              <a:t>가 많을수록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430624" y="271072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411865" y="356403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53889" y="2932414"/>
            <a:ext cx="717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Google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493228" y="3792382"/>
            <a:ext cx="67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Naver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787513" y="324836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40" idx="6"/>
            <a:endCxn id="53" idx="2"/>
          </p:cNvCxnSpPr>
          <p:nvPr/>
        </p:nvCxnSpPr>
        <p:spPr>
          <a:xfrm>
            <a:off x="7150704" y="3070762"/>
            <a:ext cx="1636809" cy="5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4" idx="6"/>
            <a:endCxn id="53" idx="2"/>
          </p:cNvCxnSpPr>
          <p:nvPr/>
        </p:nvCxnSpPr>
        <p:spPr>
          <a:xfrm flipV="1">
            <a:off x="7131945" y="3608408"/>
            <a:ext cx="1655568" cy="315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829833" y="3381520"/>
                <a:ext cx="39604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33" y="3381520"/>
                <a:ext cx="396044" cy="384721"/>
              </a:xfrm>
              <a:prstGeom prst="rect">
                <a:avLst/>
              </a:prstGeom>
              <a:blipFill rotWithShape="0">
                <a:blip r:embed="rId5"/>
                <a:stretch>
                  <a:fillRect r="-70769"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673651" y="450609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backlink</a:t>
            </a:r>
            <a:r>
              <a:rPr lang="ko-KR" altLang="en-US" sz="1600" dirty="0" smtClean="0">
                <a:latin typeface="+mn-ea"/>
              </a:rPr>
              <a:t>에 </a:t>
            </a:r>
            <a:r>
              <a:rPr lang="ko-KR" altLang="en-US" sz="1600" dirty="0" err="1">
                <a:latin typeface="+mn-ea"/>
              </a:rPr>
              <a:t>중</a:t>
            </a:r>
            <a:r>
              <a:rPr lang="ko-KR" altLang="en-US" sz="1600" dirty="0" err="1" smtClean="0">
                <a:latin typeface="+mn-ea"/>
              </a:rPr>
              <a:t>요사이트가</a:t>
            </a:r>
            <a:r>
              <a:rPr lang="ko-KR" altLang="en-US" sz="1600" dirty="0" smtClean="0">
                <a:latin typeface="+mn-ea"/>
              </a:rPr>
              <a:t> 많을 수록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507593" y="3622806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pPr marL="318691" indent="-318691">
              <a:buAutoNum type="arabicPeriod"/>
            </a:pPr>
            <a:r>
              <a:rPr lang="en-US" altLang="ko-KR" sz="1800" dirty="0" err="1">
                <a:latin typeface="+mn-ea"/>
              </a:rPr>
              <a:t>Pagerank</a:t>
            </a:r>
            <a:r>
              <a:rPr lang="en-US" altLang="ko-KR" sz="1800" dirty="0">
                <a:latin typeface="+mn-ea"/>
              </a:rPr>
              <a:t>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1.3 PageRank </a:t>
            </a:r>
            <a:r>
              <a:rPr lang="ko-KR" altLang="en-US" sz="1400" dirty="0" smtClean="0">
                <a:latin typeface="+mn-ea"/>
              </a:rPr>
              <a:t>공식</a:t>
            </a:r>
            <a:endParaRPr lang="en-US" altLang="ko-KR" sz="14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30568" y="1073275"/>
                <a:ext cx="4824536" cy="6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1 −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∗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ko-KR" sz="1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568" y="1073275"/>
                <a:ext cx="4824536" cy="656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1780506" y="2334604"/>
            <a:ext cx="1080120" cy="104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780506" y="4530750"/>
            <a:ext cx="1080120" cy="104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441725" y="2334604"/>
            <a:ext cx="1080120" cy="104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441725" y="4530750"/>
            <a:ext cx="1080120" cy="104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514" y="2612761"/>
                <a:ext cx="9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14" y="2612761"/>
                <a:ext cx="93610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52514" y="4852704"/>
                <a:ext cx="9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14" y="4852704"/>
                <a:ext cx="93610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13733" y="2656558"/>
                <a:ext cx="9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33" y="2656558"/>
                <a:ext cx="93610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13733" y="4861770"/>
                <a:ext cx="9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733" y="4861770"/>
                <a:ext cx="93610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4" idx="6"/>
            <a:endCxn id="25" idx="2"/>
          </p:cNvCxnSpPr>
          <p:nvPr/>
        </p:nvCxnSpPr>
        <p:spPr>
          <a:xfrm>
            <a:off x="2860626" y="2856613"/>
            <a:ext cx="35810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4"/>
            <a:endCxn id="24" idx="0"/>
          </p:cNvCxnSpPr>
          <p:nvPr/>
        </p:nvCxnSpPr>
        <p:spPr>
          <a:xfrm>
            <a:off x="2320566" y="3378622"/>
            <a:ext cx="0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5"/>
            <a:endCxn id="26" idx="2"/>
          </p:cNvCxnSpPr>
          <p:nvPr/>
        </p:nvCxnSpPr>
        <p:spPr>
          <a:xfrm>
            <a:off x="2702446" y="3225729"/>
            <a:ext cx="3739279" cy="18270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71713" y="3925457"/>
                <a:ext cx="1728192" cy="5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= 9/3 = 3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13" y="3925457"/>
                <a:ext cx="1728192" cy="526298"/>
              </a:xfrm>
              <a:prstGeom prst="rect">
                <a:avLst/>
              </a:prstGeom>
              <a:blipFill rotWithShape="0">
                <a:blip r:embed="rId7"/>
                <a:stretch>
                  <a:fillRect r="-1056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30568" y="1987658"/>
            <a:ext cx="1080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 = 9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13733" y="1913967"/>
            <a:ext cx="1080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 = 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0568" y="5590034"/>
            <a:ext cx="10801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 = 6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4" idx="6"/>
            <a:endCxn id="26" idx="2"/>
          </p:cNvCxnSpPr>
          <p:nvPr/>
        </p:nvCxnSpPr>
        <p:spPr>
          <a:xfrm>
            <a:off x="2860626" y="5052759"/>
            <a:ext cx="358109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7"/>
          </p:cNvCxnSpPr>
          <p:nvPr/>
        </p:nvCxnSpPr>
        <p:spPr>
          <a:xfrm flipV="1">
            <a:off x="2702446" y="3056668"/>
            <a:ext cx="3811287" cy="162697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87079" y="5152114"/>
                <a:ext cx="1728192" cy="5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rgbClr val="00B050"/>
                    </a:solidFill>
                  </a:rPr>
                  <a:t>= 6/2 = 3</a:t>
                </a:r>
                <a:endParaRPr lang="ko-KR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079" y="5152114"/>
                <a:ext cx="1728192" cy="526298"/>
              </a:xfrm>
              <a:prstGeom prst="rect">
                <a:avLst/>
              </a:prstGeom>
              <a:blipFill rotWithShape="0">
                <a:blip r:embed="rId8"/>
                <a:stretch>
                  <a:fillRect r="-1056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25" idx="4"/>
            <a:endCxn id="26" idx="0"/>
          </p:cNvCxnSpPr>
          <p:nvPr/>
        </p:nvCxnSpPr>
        <p:spPr>
          <a:xfrm>
            <a:off x="6981785" y="3378622"/>
            <a:ext cx="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5" idx="3"/>
          </p:cNvCxnSpPr>
          <p:nvPr/>
        </p:nvCxnSpPr>
        <p:spPr>
          <a:xfrm flipH="1">
            <a:off x="2788618" y="3225729"/>
            <a:ext cx="3811287" cy="1626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954808" y="3691537"/>
                <a:ext cx="1728192" cy="5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= 4/2 = 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08" y="3691537"/>
                <a:ext cx="1728192" cy="526298"/>
              </a:xfrm>
              <a:prstGeom prst="rect">
                <a:avLst/>
              </a:prstGeom>
              <a:blipFill rotWithShape="0">
                <a:blip r:embed="rId9"/>
                <a:stretch>
                  <a:fillRect r="-1060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7613559" y="4701190"/>
                <a:ext cx="3812620" cy="634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n-US" altLang="ko-KR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brk m:alnAt="7"/>
                          </m:rP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 smtClean="0"/>
                  <a:t> = 3 + 2 + 3 = 8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559" y="4701190"/>
                <a:ext cx="3812620" cy="634469"/>
              </a:xfrm>
              <a:prstGeom prst="rect">
                <a:avLst/>
              </a:prstGeom>
              <a:blipFill rotWithShape="0">
                <a:blip r:embed="rId10"/>
                <a:stretch>
                  <a:fillRect r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pPr marL="318691" indent="-318691">
              <a:buAutoNum type="arabicPeriod"/>
            </a:pPr>
            <a:r>
              <a:rPr lang="en-US" altLang="ko-KR" sz="1800" dirty="0" err="1">
                <a:latin typeface="+mn-ea"/>
              </a:rPr>
              <a:t>Pagerank</a:t>
            </a:r>
            <a:r>
              <a:rPr lang="en-US" altLang="ko-KR" sz="1800" dirty="0">
                <a:latin typeface="+mn-ea"/>
              </a:rPr>
              <a:t>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1.3 </a:t>
            </a:r>
            <a:r>
              <a:rPr lang="en-US" altLang="ko-KR" sz="1400" dirty="0">
                <a:latin typeface="+mn-ea"/>
              </a:rPr>
              <a:t>Damping </a:t>
            </a:r>
            <a:r>
              <a:rPr lang="en-US" altLang="ko-KR" sz="1400" dirty="0" smtClean="0">
                <a:latin typeface="+mn-ea"/>
              </a:rPr>
              <a:t>Factor</a:t>
            </a:r>
          </a:p>
          <a:p>
            <a:r>
              <a:rPr lang="en-US" altLang="ko-KR" sz="1400" dirty="0" smtClean="0">
                <a:latin typeface="+mn-ea"/>
              </a:rPr>
              <a:t> </a:t>
            </a: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smtClean="0"/>
              <a:t>Random Surfer</a:t>
            </a:r>
            <a:r>
              <a:rPr lang="ko-KR" altLang="en-US" sz="1400" dirty="0" smtClean="0"/>
              <a:t>라는 </a:t>
            </a:r>
            <a:r>
              <a:rPr lang="ko-KR" altLang="en-US" sz="1400" dirty="0"/>
              <a:t>페이지를 임의로 방문하며 탐색하는 </a:t>
            </a:r>
            <a:r>
              <a:rPr lang="ko-KR" altLang="en-US" sz="1400" dirty="0" smtClean="0"/>
              <a:t>모델</a:t>
            </a:r>
            <a:endParaRPr lang="en-US" altLang="ko-KR" sz="1400" dirty="0" smtClean="0"/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- “</a:t>
            </a:r>
            <a:r>
              <a:rPr lang="ko-KR" altLang="en-US" sz="1400" b="1" dirty="0" smtClean="0">
                <a:latin typeface="+mn-ea"/>
              </a:rPr>
              <a:t>어떤 </a:t>
            </a:r>
            <a:r>
              <a:rPr lang="ko-KR" altLang="en-US" sz="1400" b="1" dirty="0">
                <a:latin typeface="+mn-ea"/>
              </a:rPr>
              <a:t>마구잡이로 </a:t>
            </a:r>
            <a:r>
              <a:rPr lang="ko-KR" altLang="en-US" sz="1400" b="1" dirty="0" err="1">
                <a:latin typeface="+mn-ea"/>
              </a:rPr>
              <a:t>웹서핑을</a:t>
            </a:r>
            <a:r>
              <a:rPr lang="ko-KR" altLang="en-US" sz="1400" b="1" dirty="0">
                <a:latin typeface="+mn-ea"/>
              </a:rPr>
              <a:t> 하는 사람이 </a:t>
            </a:r>
            <a:r>
              <a:rPr lang="ko-KR" altLang="en-US" sz="1400" b="1" dirty="0" smtClean="0">
                <a:latin typeface="+mn-ea"/>
              </a:rPr>
              <a:t>그 </a:t>
            </a:r>
            <a:r>
              <a:rPr lang="ko-KR" altLang="en-US" sz="1400" b="1" dirty="0">
                <a:latin typeface="+mn-ea"/>
              </a:rPr>
              <a:t>페이지에 만족을 못하고 다른 페이지로 가</a:t>
            </a:r>
            <a:r>
              <a:rPr lang="ko-KR" altLang="en-US" sz="1400" b="1" dirty="0" smtClean="0">
                <a:latin typeface="+mn-ea"/>
              </a:rPr>
              <a:t>는 </a:t>
            </a:r>
            <a:r>
              <a:rPr lang="ko-KR" altLang="en-US" sz="1400" b="1" dirty="0">
                <a:latin typeface="+mn-ea"/>
              </a:rPr>
              <a:t>링크를 클릭할 </a:t>
            </a:r>
            <a:r>
              <a:rPr lang="ko-KR" altLang="en-US" sz="1400" b="1" dirty="0" smtClean="0">
                <a:latin typeface="+mn-ea"/>
              </a:rPr>
              <a:t>확률</a:t>
            </a:r>
            <a:r>
              <a:rPr lang="en-US" altLang="ko-KR" sz="1400" dirty="0" smtClean="0">
                <a:latin typeface="+mn-ea"/>
              </a:rPr>
              <a:t>”</a:t>
            </a:r>
            <a:endParaRPr lang="ko-KR" altLang="en-US" sz="1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33291" y="2637706"/>
                <a:ext cx="4824536" cy="656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1 −</m:t>
                          </m:r>
                          <m:r>
                            <a:rPr lang="en-US" altLang="ko-KR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∗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91" y="2637706"/>
                <a:ext cx="4824536" cy="656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6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1.1 </a:t>
            </a:r>
            <a:r>
              <a:rPr lang="en-US" altLang="ko-KR" sz="1400" dirty="0">
                <a:latin typeface="+mn-ea"/>
              </a:rPr>
              <a:t>Link Structure of the </a:t>
            </a:r>
            <a:r>
              <a:rPr lang="en-US" altLang="ko-KR" sz="1400" dirty="0" smtClean="0">
                <a:latin typeface="+mn-ea"/>
              </a:rPr>
              <a:t>Sentence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dirty="0" smtClean="0">
                <a:latin typeface="+mn-ea"/>
              </a:rPr>
              <a:t>중요한 웹 페이지는 다른 많은 웹 페이지로부터 링크를 받는다는 아이디어 사용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각 문장간의 </a:t>
            </a:r>
            <a:r>
              <a:rPr lang="ko-KR" altLang="en-US" sz="1400" dirty="0" err="1" smtClean="0">
                <a:latin typeface="+mn-ea"/>
              </a:rPr>
              <a:t>유사도를</a:t>
            </a:r>
            <a:r>
              <a:rPr lang="ko-KR" altLang="en-US" sz="1400" dirty="0" smtClean="0">
                <a:latin typeface="+mn-ea"/>
              </a:rPr>
              <a:t> 계산하여 </a:t>
            </a:r>
            <a:r>
              <a:rPr lang="ko-KR" altLang="en-US" sz="1400" dirty="0" err="1" smtClean="0">
                <a:latin typeface="+mn-ea"/>
              </a:rPr>
              <a:t>유사도가</a:t>
            </a:r>
            <a:r>
              <a:rPr lang="ko-KR" altLang="en-US" sz="1400" dirty="0" smtClean="0">
                <a:latin typeface="+mn-ea"/>
              </a:rPr>
              <a:t> 일정 값 이상이면 연결되었다고 판단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26316" y="1954539"/>
            <a:ext cx="933074" cy="870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59290" y="2231208"/>
                <a:ext cx="396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𝑆𝑒𝑛𝑡𝑒𝑛𝑐𝑒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90" y="2231208"/>
                <a:ext cx="396044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1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33" idx="6"/>
          </p:cNvCxnSpPr>
          <p:nvPr/>
        </p:nvCxnSpPr>
        <p:spPr>
          <a:xfrm>
            <a:off x="3859390" y="2389575"/>
            <a:ext cx="2592288" cy="1184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69" idx="6"/>
          </p:cNvCxnSpPr>
          <p:nvPr/>
        </p:nvCxnSpPr>
        <p:spPr>
          <a:xfrm>
            <a:off x="3841575" y="3315566"/>
            <a:ext cx="2610103" cy="258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71" idx="6"/>
          </p:cNvCxnSpPr>
          <p:nvPr/>
        </p:nvCxnSpPr>
        <p:spPr>
          <a:xfrm flipV="1">
            <a:off x="3865339" y="3573810"/>
            <a:ext cx="2586339" cy="667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2908501" y="2880530"/>
            <a:ext cx="933074" cy="870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932265" y="3806521"/>
            <a:ext cx="933074" cy="870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448632" y="3138774"/>
            <a:ext cx="933074" cy="870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stCxn id="73" idx="6"/>
          </p:cNvCxnSpPr>
          <p:nvPr/>
        </p:nvCxnSpPr>
        <p:spPr>
          <a:xfrm>
            <a:off x="7381706" y="3573810"/>
            <a:ext cx="8701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926316" y="3138774"/>
                <a:ext cx="396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𝑆𝑒𝑛𝑡𝑒𝑛𝑐𝑒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6" y="3138774"/>
                <a:ext cx="396044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1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952919" y="4087668"/>
                <a:ext cx="396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𝑆𝑒𝑛𝑡𝑒𝑛𝑐𝑒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19" y="4087668"/>
                <a:ext cx="396044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1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448632" y="3442825"/>
                <a:ext cx="3960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𝑆𝑒𝑛𝑡𝑒𝑛𝑐𝑒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632" y="3442825"/>
                <a:ext cx="396044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1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2.2 </a:t>
            </a:r>
            <a:r>
              <a:rPr lang="ko-KR" altLang="en-US" sz="1400" dirty="0" smtClean="0">
                <a:latin typeface="+mn-ea"/>
              </a:rPr>
              <a:t>그래프 생성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dirty="0" smtClean="0">
                <a:latin typeface="+mn-ea"/>
              </a:rPr>
              <a:t>인접한 단어 사이에 간선을 연결하여 방향성 없는 그래프 생성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- </a:t>
            </a:r>
            <a:r>
              <a:rPr lang="ko-KR" altLang="en-US" sz="1400" b="1" dirty="0" smtClean="0">
                <a:latin typeface="+mn-ea"/>
              </a:rPr>
              <a:t>단어의 동시 출현 자질을 사용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1563" y="2061642"/>
            <a:ext cx="4392488" cy="33085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진주성은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진주성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NNP</a:t>
            </a:r>
            <a:r>
              <a:rPr lang="en-US" altLang="ko-KR" dirty="0" smtClean="0"/>
              <a:t>) +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ko-KR" altLang="en-US" dirty="0" smtClean="0"/>
              <a:t>경상남도</a:t>
            </a:r>
            <a:r>
              <a:rPr lang="en-US" altLang="ko-KR" dirty="0" smtClean="0"/>
              <a:t>		</a:t>
            </a:r>
            <a:r>
              <a:rPr lang="ko-KR" altLang="en-US" dirty="0" smtClean="0"/>
              <a:t>경상남도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NNP</a:t>
            </a:r>
            <a:endParaRPr lang="en-US" altLang="ko-KR" dirty="0" smtClean="0"/>
          </a:p>
          <a:p>
            <a:r>
              <a:rPr lang="ko-KR" altLang="en-US" dirty="0" smtClean="0"/>
              <a:t>진주시</a:t>
            </a:r>
            <a:r>
              <a:rPr lang="en-US" altLang="ko-KR" dirty="0" smtClean="0"/>
              <a:t>		</a:t>
            </a:r>
            <a:r>
              <a:rPr lang="ko-KR" altLang="en-US" dirty="0" smtClean="0"/>
              <a:t>진주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NNP</a:t>
            </a:r>
            <a:endParaRPr lang="en-US" altLang="ko-KR" dirty="0" smtClean="0"/>
          </a:p>
          <a:p>
            <a:r>
              <a:rPr lang="ko-KR" altLang="en-US" dirty="0" err="1" smtClean="0"/>
              <a:t>남성동에서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남성동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NNG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본성동에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본성동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걸쳐</a:t>
            </a:r>
            <a:r>
              <a:rPr lang="en-US" altLang="ko-KR" dirty="0" smtClean="0"/>
              <a:t>		</a:t>
            </a:r>
            <a:r>
              <a:rPr lang="ko-KR" altLang="en-US" dirty="0" smtClean="0"/>
              <a:t>걸쳐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VV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있는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있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석성으로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백제</a:t>
            </a:r>
            <a:r>
              <a:rPr lang="en-US" altLang="ko-KR" dirty="0" smtClean="0"/>
              <a:t>		</a:t>
            </a:r>
            <a:r>
              <a:rPr lang="ko-KR" altLang="en-US" dirty="0" smtClean="0"/>
              <a:t>백제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NNP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때</a:t>
            </a:r>
            <a:r>
              <a:rPr lang="en-US" altLang="ko-KR" dirty="0" smtClean="0"/>
              <a:t>		</a:t>
            </a:r>
            <a:r>
              <a:rPr lang="ko-KR" altLang="en-US" dirty="0" smtClean="0"/>
              <a:t>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제작되었다</a:t>
            </a:r>
            <a:r>
              <a:rPr lang="en-US" altLang="ko-KR" dirty="0" smtClean="0"/>
              <a:t>.	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81563" y="2061642"/>
            <a:ext cx="1152128" cy="3600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1"/>
            <a:endCxn id="11" idx="3"/>
          </p:cNvCxnSpPr>
          <p:nvPr/>
        </p:nvCxnSpPr>
        <p:spPr>
          <a:xfrm flipH="1">
            <a:off x="3964153" y="2241662"/>
            <a:ext cx="1917410" cy="147427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3913" y="2692584"/>
            <a:ext cx="2160240" cy="204671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+mn-ea"/>
              </a:rPr>
              <a:t>진주성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smtClean="0">
                <a:latin typeface="+mn-ea"/>
              </a:rPr>
              <a:t>경상남도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진주성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smtClean="0">
                <a:latin typeface="+mn-ea"/>
              </a:rPr>
              <a:t>진주시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진주성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err="1" smtClean="0">
                <a:latin typeface="+mn-ea"/>
              </a:rPr>
              <a:t>남성동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진주성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err="1" smtClean="0">
                <a:latin typeface="+mn-ea"/>
              </a:rPr>
              <a:t>본성동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진주성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smtClean="0">
                <a:latin typeface="+mn-ea"/>
              </a:rPr>
              <a:t>석성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진주성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smtClean="0">
                <a:latin typeface="+mn-ea"/>
              </a:rPr>
              <a:t>백제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진주성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smtClean="0">
                <a:latin typeface="+mn-ea"/>
              </a:rPr>
              <a:t>제작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913" y="490436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* </a:t>
            </a:r>
            <a:r>
              <a:rPr lang="ko-KR" altLang="en-US" sz="1200" dirty="0" smtClean="0"/>
              <a:t>문서 내의 단어들이 </a:t>
            </a:r>
            <a:r>
              <a:rPr lang="ko-KR" altLang="en-US" sz="1200" dirty="0" smtClean="0">
                <a:solidFill>
                  <a:srgbClr val="FF0000"/>
                </a:solidFill>
              </a:rPr>
              <a:t>문장 내</a:t>
            </a:r>
            <a:r>
              <a:rPr lang="ko-KR" altLang="en-US" sz="1200" dirty="0" smtClean="0"/>
              <a:t>에 함께 나타나는 연관성을 계산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95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9579" y="217268"/>
            <a:ext cx="3393872" cy="362797"/>
          </a:xfrm>
          <a:prstGeom prst="rect">
            <a:avLst/>
          </a:prstGeom>
          <a:noFill/>
        </p:spPr>
        <p:txBody>
          <a:bodyPr wrap="square" lIns="84969" tIns="42484" rIns="84969" bIns="42484" rtlCol="0">
            <a:spAutoFit/>
          </a:bodyPr>
          <a:lstStyle/>
          <a:p>
            <a:r>
              <a:rPr lang="en-US" altLang="ko-KR" sz="1800" dirty="0" smtClean="0">
                <a:latin typeface="+mn-ea"/>
              </a:rPr>
              <a:t>2. </a:t>
            </a:r>
            <a:r>
              <a:rPr lang="en-US" altLang="ko-KR" sz="1800" dirty="0" err="1" smtClean="0">
                <a:latin typeface="+mn-ea"/>
              </a:rPr>
              <a:t>Textrank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3091" y="765498"/>
            <a:ext cx="1009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2.3 Mutual Information </a:t>
            </a:r>
          </a:p>
          <a:p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dirty="0" smtClean="0">
                <a:latin typeface="+mn-ea"/>
              </a:rPr>
              <a:t>문장 </a:t>
            </a:r>
            <a:r>
              <a:rPr lang="ko-KR" altLang="en-US" sz="1400" dirty="0" smtClean="0">
                <a:latin typeface="+mn-ea"/>
              </a:rPr>
              <a:t>내에서 얼마나 많이 존재하는지 빈도수를 측정</a:t>
            </a:r>
            <a:endParaRPr lang="en-US" altLang="ko-KR" sz="1400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6178" y="1701602"/>
                <a:ext cx="2808205" cy="550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78" y="1701602"/>
                <a:ext cx="2808205" cy="550728"/>
              </a:xfrm>
              <a:prstGeom prst="rect">
                <a:avLst/>
              </a:prstGeom>
              <a:blipFill rotWithShape="0"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7514" y="3270062"/>
                <a:ext cx="2897075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14" y="3270062"/>
                <a:ext cx="2897075" cy="292388"/>
              </a:xfrm>
              <a:prstGeom prst="rect">
                <a:avLst/>
              </a:prstGeom>
              <a:blipFill rotWithShape="0">
                <a:blip r:embed="rId3"/>
                <a:stretch>
                  <a:fillRect l="-1053" r="-2316" b="-39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56060" y="3933850"/>
                <a:ext cx="2979982" cy="3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60" y="3933850"/>
                <a:ext cx="2979982" cy="315984"/>
              </a:xfrm>
              <a:prstGeom prst="rect">
                <a:avLst/>
              </a:prstGeom>
              <a:blipFill rotWithShape="0">
                <a:blip r:embed="rId4"/>
                <a:stretch>
                  <a:fillRect r="-409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849115" y="3141762"/>
            <a:ext cx="339387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41603" y="3141762"/>
            <a:ext cx="482453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49115" y="4638214"/>
                <a:ext cx="3393871" cy="36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atin typeface="+mn-ea"/>
                  </a:rPr>
                  <a:t>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+mn-ea"/>
                  </a:rPr>
                  <a:t>,</a:t>
                </a:r>
                <a:r>
                  <a:rPr lang="en-US" altLang="ko-KR" sz="1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latin typeface="+mn-ea"/>
                  </a:rPr>
                  <a:t>가 등장한 횟수</a:t>
                </a: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115" y="4638214"/>
                <a:ext cx="3393871" cy="361830"/>
              </a:xfrm>
              <a:prstGeom prst="rect">
                <a:avLst/>
              </a:prstGeom>
              <a:blipFill rotWithShape="0">
                <a:blip r:embed="rId5"/>
                <a:stretch>
                  <a:fillRect t="-6780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41604" y="4638214"/>
                <a:ext cx="4824535" cy="361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atin typeface="+mn-ea"/>
                  </a:rPr>
                  <a:t>한 문장 내에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+mn-ea"/>
                  </a:rPr>
                  <a:t>,</a:t>
                </a:r>
                <a:r>
                  <a:rPr lang="en-US" altLang="ko-KR" sz="1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 smtClean="0">
                    <a:latin typeface="+mn-ea"/>
                  </a:rPr>
                  <a:t>가 동시에 등장한 횟수</a:t>
                </a:r>
                <a:endParaRPr lang="ko-KR" altLang="en-US" sz="1600" dirty="0">
                  <a:latin typeface="+mn-ea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04" y="4638214"/>
                <a:ext cx="4824535" cy="361830"/>
              </a:xfrm>
              <a:prstGeom prst="rect">
                <a:avLst/>
              </a:prstGeom>
              <a:blipFill rotWithShape="0">
                <a:blip r:embed="rId6"/>
                <a:stretch>
                  <a:fillRect t="-6780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48548" y="3667846"/>
                <a:ext cx="4380110" cy="3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48" y="3667846"/>
                <a:ext cx="4380110" cy="315984"/>
              </a:xfrm>
              <a:prstGeom prst="rect">
                <a:avLst/>
              </a:prstGeom>
              <a:blipFill rotWithShape="0"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 17"/>
          <p:cNvCxnSpPr>
            <a:stCxn id="3" idx="2"/>
            <a:endCxn id="7" idx="0"/>
          </p:cNvCxnSpPr>
          <p:nvPr/>
        </p:nvCxnSpPr>
        <p:spPr>
          <a:xfrm rot="5400000">
            <a:off x="3893450" y="1904931"/>
            <a:ext cx="889432" cy="158423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" idx="2"/>
            <a:endCxn id="14" idx="0"/>
          </p:cNvCxnSpPr>
          <p:nvPr/>
        </p:nvCxnSpPr>
        <p:spPr>
          <a:xfrm rot="16200000" flipH="1">
            <a:off x="6447360" y="935251"/>
            <a:ext cx="889432" cy="35235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34148</TotalTime>
  <Words>379</Words>
  <Application>Microsoft Office PowerPoint</Application>
  <PresentationFormat>사용자 지정</PresentationFormat>
  <Paragraphs>123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다키 M Title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사람인HR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2160</cp:revision>
  <cp:lastPrinted>2016-05-04T01:29:00Z</cp:lastPrinted>
  <dcterms:created xsi:type="dcterms:W3CDTF">2011-11-09T01:38:38Z</dcterms:created>
  <dcterms:modified xsi:type="dcterms:W3CDTF">2016-10-12T04:20:15Z</dcterms:modified>
</cp:coreProperties>
</file>