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9" r:id="rId4"/>
    <p:sldId id="268" r:id="rId5"/>
    <p:sldId id="279" r:id="rId6"/>
    <p:sldId id="276" r:id="rId7"/>
    <p:sldId id="278" r:id="rId8"/>
    <p:sldId id="261" r:id="rId9"/>
    <p:sldId id="274" r:id="rId10"/>
    <p:sldId id="27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46" userDrawn="1">
          <p15:clr>
            <a:srgbClr val="A4A3A4"/>
          </p15:clr>
        </p15:guide>
        <p15:guide id="5" orient="horz" pos="3974" userDrawn="1">
          <p15:clr>
            <a:srgbClr val="A4A3A4"/>
          </p15:clr>
        </p15:guide>
        <p15:guide id="6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D0D3"/>
    <a:srgbClr val="EFC4C9"/>
    <a:srgbClr val="7FBE26"/>
    <a:srgbClr val="D7E7F5"/>
    <a:srgbClr val="EBB298"/>
    <a:srgbClr val="DE718B"/>
    <a:srgbClr val="CB929D"/>
    <a:srgbClr val="BEAA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7" d="100"/>
          <a:sy n="77" d="100"/>
        </p:scale>
        <p:origin x="378" y="90"/>
      </p:cViewPr>
      <p:guideLst>
        <p:guide orient="horz" pos="2160"/>
        <p:guide pos="438"/>
        <p:guide pos="7242"/>
        <p:guide orient="horz" pos="346"/>
        <p:guide orient="horz" pos="397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E3EC6-627B-4A6E-B347-14F8064B35B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D2A4-A0DA-494F-BBEE-AE8473089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849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E3EC6-627B-4A6E-B347-14F8064B35B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D2A4-A0DA-494F-BBEE-AE8473089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21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E3EC6-627B-4A6E-B347-14F8064B35B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D2A4-A0DA-494F-BBEE-AE8473089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344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E3EC6-627B-4A6E-B347-14F8064B35B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D2A4-A0DA-494F-BBEE-AE8473089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76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E3EC6-627B-4A6E-B347-14F8064B35B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D2A4-A0DA-494F-BBEE-AE8473089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956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E3EC6-627B-4A6E-B347-14F8064B35B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D2A4-A0DA-494F-BBEE-AE8473089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139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E3EC6-627B-4A6E-B347-14F8064B35B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D2A4-A0DA-494F-BBEE-AE8473089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471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E3EC6-627B-4A6E-B347-14F8064B35B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D2A4-A0DA-494F-BBEE-AE8473089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392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E3EC6-627B-4A6E-B347-14F8064B35B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D2A4-A0DA-494F-BBEE-AE8473089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72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E3EC6-627B-4A6E-B347-14F8064B35B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D2A4-A0DA-494F-BBEE-AE8473089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518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E3EC6-627B-4A6E-B347-14F8064B35B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D2A4-A0DA-494F-BBEE-AE8473089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53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E3EC6-627B-4A6E-B347-14F8064B35B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8D2A4-A0DA-494F-BBEE-AE8473089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04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ec2-13-124-116-226.ap-northeast-2.compute.amazonaws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ec2-13-124-116-226.ap-northeast-2.compute.amazonaws.com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28" y="237928"/>
            <a:ext cx="5126182" cy="606484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03"/>
          <a:stretch/>
        </p:blipFill>
        <p:spPr>
          <a:xfrm>
            <a:off x="6037619" y="0"/>
            <a:ext cx="565785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14159" y="2825245"/>
            <a:ext cx="4945912" cy="73866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42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Daily Styling </a:t>
            </a:r>
            <a:r>
              <a:rPr lang="ko-KR" altLang="en-US" sz="42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추천 웹</a:t>
            </a:r>
            <a:endParaRPr lang="en-US" altLang="ko-KR" sz="42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77379" y="3787691"/>
            <a:ext cx="302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이은성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(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팀장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)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신아영 김나연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0" y="1233714"/>
            <a:ext cx="972457" cy="377372"/>
            <a:chOff x="0" y="1233714"/>
            <a:chExt cx="1857829" cy="377372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0" y="1233714"/>
              <a:ext cx="1117600" cy="0"/>
            </a:xfrm>
            <a:prstGeom prst="line">
              <a:avLst/>
            </a:prstGeom>
            <a:ln w="3810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0" y="1422400"/>
              <a:ext cx="1465943" cy="0"/>
            </a:xfrm>
            <a:prstGeom prst="line">
              <a:avLst/>
            </a:prstGeom>
            <a:ln w="3810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0" y="1611086"/>
              <a:ext cx="1857829" cy="0"/>
            </a:xfrm>
            <a:prstGeom prst="line">
              <a:avLst/>
            </a:prstGeom>
            <a:ln w="3810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그룹 65"/>
          <p:cNvGrpSpPr/>
          <p:nvPr/>
        </p:nvGrpSpPr>
        <p:grpSpPr>
          <a:xfrm>
            <a:off x="11418933" y="5419118"/>
            <a:ext cx="765006" cy="1002540"/>
            <a:chOff x="11511163" y="5498032"/>
            <a:chExt cx="765006" cy="1002540"/>
          </a:xfrm>
        </p:grpSpPr>
        <p:sp>
          <p:nvSpPr>
            <p:cNvPr id="23" name="직사각형 22"/>
            <p:cNvSpPr/>
            <p:nvPr/>
          </p:nvSpPr>
          <p:spPr>
            <a:xfrm>
              <a:off x="11511164" y="5498032"/>
              <a:ext cx="129204" cy="129204"/>
            </a:xfrm>
            <a:prstGeom prst="rect">
              <a:avLst/>
            </a:prstGeom>
            <a:solidFill>
              <a:srgbClr val="A1D0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723098" y="5498032"/>
              <a:ext cx="129204" cy="1292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1935032" y="5498032"/>
              <a:ext cx="129204" cy="129204"/>
            </a:xfrm>
            <a:prstGeom prst="rect">
              <a:avLst/>
            </a:prstGeom>
            <a:solidFill>
              <a:srgbClr val="EBB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2146965" y="5498032"/>
              <a:ext cx="129204" cy="129204"/>
            </a:xfrm>
            <a:prstGeom prst="rect">
              <a:avLst/>
            </a:prstGeom>
            <a:solidFill>
              <a:srgbClr val="A1D0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1511163" y="5716685"/>
              <a:ext cx="129204" cy="1292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1723097" y="5716685"/>
              <a:ext cx="129204" cy="129204"/>
            </a:xfrm>
            <a:prstGeom prst="rect">
              <a:avLst/>
            </a:prstGeom>
            <a:solidFill>
              <a:srgbClr val="EFC4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1935030" y="5716685"/>
              <a:ext cx="129204" cy="1292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2146964" y="5716685"/>
              <a:ext cx="129204" cy="129204"/>
            </a:xfrm>
            <a:prstGeom prst="rect">
              <a:avLst/>
            </a:prstGeom>
            <a:solidFill>
              <a:srgbClr val="DE71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11511164" y="5934063"/>
              <a:ext cx="129204" cy="129204"/>
            </a:xfrm>
            <a:prstGeom prst="rect">
              <a:avLst/>
            </a:prstGeom>
            <a:solidFill>
              <a:srgbClr val="DE71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1723098" y="5934063"/>
              <a:ext cx="129204" cy="129204"/>
            </a:xfrm>
            <a:prstGeom prst="rect">
              <a:avLst/>
            </a:prstGeom>
            <a:solidFill>
              <a:srgbClr val="EBB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1935032" y="5934063"/>
              <a:ext cx="129204" cy="1292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2146965" y="5934063"/>
              <a:ext cx="129204" cy="1292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1511163" y="6152715"/>
              <a:ext cx="129204" cy="129204"/>
            </a:xfrm>
            <a:prstGeom prst="rect">
              <a:avLst/>
            </a:prstGeom>
            <a:solidFill>
              <a:srgbClr val="EFC4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1723097" y="6152715"/>
              <a:ext cx="129204" cy="1292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1935030" y="6152715"/>
              <a:ext cx="129204" cy="129204"/>
            </a:xfrm>
            <a:prstGeom prst="rect">
              <a:avLst/>
            </a:prstGeom>
            <a:solidFill>
              <a:srgbClr val="DE71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12146964" y="6152715"/>
              <a:ext cx="129204" cy="1292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1511163" y="6371368"/>
              <a:ext cx="129204" cy="1292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1723097" y="6371368"/>
              <a:ext cx="129204" cy="129204"/>
            </a:xfrm>
            <a:prstGeom prst="rect">
              <a:avLst/>
            </a:prstGeom>
            <a:solidFill>
              <a:srgbClr val="A1D0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11935030" y="6371368"/>
              <a:ext cx="129204" cy="129204"/>
            </a:xfrm>
            <a:prstGeom prst="rect">
              <a:avLst/>
            </a:prstGeom>
            <a:solidFill>
              <a:srgbClr val="EBB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12146964" y="6371368"/>
              <a:ext cx="129204" cy="129204"/>
            </a:xfrm>
            <a:prstGeom prst="rect">
              <a:avLst/>
            </a:prstGeom>
            <a:solidFill>
              <a:srgbClr val="EFC4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/>
          <p:cNvGrpSpPr/>
          <p:nvPr/>
        </p:nvGrpSpPr>
        <p:grpSpPr>
          <a:xfrm rot="5400000">
            <a:off x="9446707" y="206830"/>
            <a:ext cx="791032" cy="377372"/>
            <a:chOff x="0" y="1233714"/>
            <a:chExt cx="1857829" cy="377372"/>
          </a:xfrm>
        </p:grpSpPr>
        <p:cxnSp>
          <p:nvCxnSpPr>
            <p:cNvPr id="63" name="직선 연결선 62"/>
            <p:cNvCxnSpPr/>
            <p:nvPr/>
          </p:nvCxnSpPr>
          <p:spPr>
            <a:xfrm>
              <a:off x="0" y="1233714"/>
              <a:ext cx="1117600" cy="0"/>
            </a:xfrm>
            <a:prstGeom prst="line">
              <a:avLst/>
            </a:prstGeom>
            <a:ln w="3810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0" y="1422400"/>
              <a:ext cx="1465943" cy="0"/>
            </a:xfrm>
            <a:prstGeom prst="line">
              <a:avLst/>
            </a:prstGeom>
            <a:ln w="3810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0" y="1611086"/>
              <a:ext cx="1857829" cy="0"/>
            </a:xfrm>
            <a:prstGeom prst="line">
              <a:avLst/>
            </a:prstGeom>
            <a:ln w="3810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90B7F35-0455-4EB9-9163-D6D5A38E6DBA}"/>
              </a:ext>
            </a:extLst>
          </p:cNvPr>
          <p:cNvSpPr txBox="1"/>
          <p:nvPr/>
        </p:nvSpPr>
        <p:spPr>
          <a:xfrm>
            <a:off x="8743947" y="2104026"/>
            <a:ext cx="30251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“</a:t>
            </a:r>
            <a:r>
              <a:rPr lang="ko-KR" altLang="en-US" sz="3200" dirty="0"/>
              <a:t>오늘 뭐 입지</a:t>
            </a:r>
            <a:r>
              <a:rPr lang="en-US" altLang="ko-KR" sz="3200" dirty="0"/>
              <a:t>?”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67751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28" y="208219"/>
            <a:ext cx="5195616" cy="622775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03"/>
          <a:stretch/>
        </p:blipFill>
        <p:spPr>
          <a:xfrm>
            <a:off x="6534150" y="0"/>
            <a:ext cx="565785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668655" y="3162796"/>
            <a:ext cx="4551779" cy="132343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0" spc="-15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THANKS</a:t>
            </a:r>
          </a:p>
        </p:txBody>
      </p:sp>
      <p:grpSp>
        <p:nvGrpSpPr>
          <p:cNvPr id="61" name="그룹 60"/>
          <p:cNvGrpSpPr/>
          <p:nvPr/>
        </p:nvGrpSpPr>
        <p:grpSpPr>
          <a:xfrm>
            <a:off x="0" y="1233714"/>
            <a:ext cx="972457" cy="377372"/>
            <a:chOff x="0" y="1233714"/>
            <a:chExt cx="1857829" cy="377372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0" y="1233714"/>
              <a:ext cx="1117600" cy="0"/>
            </a:xfrm>
            <a:prstGeom prst="line">
              <a:avLst/>
            </a:prstGeom>
            <a:ln w="3810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0" y="1422400"/>
              <a:ext cx="1465943" cy="0"/>
            </a:xfrm>
            <a:prstGeom prst="line">
              <a:avLst/>
            </a:prstGeom>
            <a:ln w="3810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0" y="1611086"/>
              <a:ext cx="1857829" cy="0"/>
            </a:xfrm>
            <a:prstGeom prst="line">
              <a:avLst/>
            </a:prstGeom>
            <a:ln w="3810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그룹 65"/>
          <p:cNvGrpSpPr/>
          <p:nvPr/>
        </p:nvGrpSpPr>
        <p:grpSpPr>
          <a:xfrm>
            <a:off x="11511163" y="5498032"/>
            <a:ext cx="765006" cy="1002540"/>
            <a:chOff x="11511163" y="5498032"/>
            <a:chExt cx="765006" cy="1002540"/>
          </a:xfrm>
        </p:grpSpPr>
        <p:sp>
          <p:nvSpPr>
            <p:cNvPr id="23" name="직사각형 22"/>
            <p:cNvSpPr/>
            <p:nvPr/>
          </p:nvSpPr>
          <p:spPr>
            <a:xfrm>
              <a:off x="11511164" y="5498032"/>
              <a:ext cx="129204" cy="129204"/>
            </a:xfrm>
            <a:prstGeom prst="rect">
              <a:avLst/>
            </a:prstGeom>
            <a:solidFill>
              <a:srgbClr val="A1D0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723098" y="5498032"/>
              <a:ext cx="129204" cy="1292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1935032" y="5498032"/>
              <a:ext cx="129204" cy="129204"/>
            </a:xfrm>
            <a:prstGeom prst="rect">
              <a:avLst/>
            </a:prstGeom>
            <a:solidFill>
              <a:srgbClr val="EBB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2146965" y="5498032"/>
              <a:ext cx="129204" cy="129204"/>
            </a:xfrm>
            <a:prstGeom prst="rect">
              <a:avLst/>
            </a:prstGeom>
            <a:solidFill>
              <a:srgbClr val="A1D0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1511163" y="5716685"/>
              <a:ext cx="129204" cy="1292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1723097" y="5716685"/>
              <a:ext cx="129204" cy="129204"/>
            </a:xfrm>
            <a:prstGeom prst="rect">
              <a:avLst/>
            </a:prstGeom>
            <a:solidFill>
              <a:srgbClr val="EFC4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1935030" y="5716685"/>
              <a:ext cx="129204" cy="1292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2146964" y="5716685"/>
              <a:ext cx="129204" cy="129204"/>
            </a:xfrm>
            <a:prstGeom prst="rect">
              <a:avLst/>
            </a:prstGeom>
            <a:solidFill>
              <a:srgbClr val="DE71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11511164" y="5934063"/>
              <a:ext cx="129204" cy="129204"/>
            </a:xfrm>
            <a:prstGeom prst="rect">
              <a:avLst/>
            </a:prstGeom>
            <a:solidFill>
              <a:srgbClr val="DE71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1723098" y="5934063"/>
              <a:ext cx="129204" cy="129204"/>
            </a:xfrm>
            <a:prstGeom prst="rect">
              <a:avLst/>
            </a:prstGeom>
            <a:solidFill>
              <a:srgbClr val="EBB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1935032" y="5934063"/>
              <a:ext cx="129204" cy="1292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2146965" y="5934063"/>
              <a:ext cx="129204" cy="1292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1511163" y="6152715"/>
              <a:ext cx="129204" cy="129204"/>
            </a:xfrm>
            <a:prstGeom prst="rect">
              <a:avLst/>
            </a:prstGeom>
            <a:solidFill>
              <a:srgbClr val="EFC4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1723097" y="6152715"/>
              <a:ext cx="129204" cy="1292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1935030" y="6152715"/>
              <a:ext cx="129204" cy="129204"/>
            </a:xfrm>
            <a:prstGeom prst="rect">
              <a:avLst/>
            </a:prstGeom>
            <a:solidFill>
              <a:srgbClr val="DE71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12146964" y="6152715"/>
              <a:ext cx="129204" cy="1292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1511163" y="6371368"/>
              <a:ext cx="129204" cy="1292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1723097" y="6371368"/>
              <a:ext cx="129204" cy="129204"/>
            </a:xfrm>
            <a:prstGeom prst="rect">
              <a:avLst/>
            </a:prstGeom>
            <a:solidFill>
              <a:srgbClr val="A1D0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11935030" y="6371368"/>
              <a:ext cx="129204" cy="129204"/>
            </a:xfrm>
            <a:prstGeom prst="rect">
              <a:avLst/>
            </a:prstGeom>
            <a:solidFill>
              <a:srgbClr val="EBB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12146964" y="6371368"/>
              <a:ext cx="129204" cy="129204"/>
            </a:xfrm>
            <a:prstGeom prst="rect">
              <a:avLst/>
            </a:prstGeom>
            <a:solidFill>
              <a:srgbClr val="EFC4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/>
          <p:cNvGrpSpPr/>
          <p:nvPr/>
        </p:nvGrpSpPr>
        <p:grpSpPr>
          <a:xfrm rot="5400000">
            <a:off x="9446707" y="206830"/>
            <a:ext cx="791032" cy="377372"/>
            <a:chOff x="0" y="1233714"/>
            <a:chExt cx="1857829" cy="377372"/>
          </a:xfrm>
        </p:grpSpPr>
        <p:cxnSp>
          <p:nvCxnSpPr>
            <p:cNvPr id="63" name="직선 연결선 62"/>
            <p:cNvCxnSpPr/>
            <p:nvPr/>
          </p:nvCxnSpPr>
          <p:spPr>
            <a:xfrm>
              <a:off x="0" y="1233714"/>
              <a:ext cx="1117600" cy="0"/>
            </a:xfrm>
            <a:prstGeom prst="line">
              <a:avLst/>
            </a:prstGeom>
            <a:ln w="3810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0" y="1422400"/>
              <a:ext cx="1465943" cy="0"/>
            </a:xfrm>
            <a:prstGeom prst="line">
              <a:avLst/>
            </a:prstGeom>
            <a:ln w="3810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0" y="1611086"/>
              <a:ext cx="1857829" cy="0"/>
            </a:xfrm>
            <a:prstGeom prst="line">
              <a:avLst/>
            </a:prstGeom>
            <a:ln w="3810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B095007-F1A7-4241-BFDA-7A19F3FB151B}"/>
              </a:ext>
            </a:extLst>
          </p:cNvPr>
          <p:cNvSpPr txBox="1"/>
          <p:nvPr/>
        </p:nvSpPr>
        <p:spPr>
          <a:xfrm>
            <a:off x="5875458" y="4768063"/>
            <a:ext cx="5830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hlinkClick r:id="rId4"/>
              </a:rPr>
              <a:t>http://ec2-13-124-116-226.ap-northeast-2.compute.amazonaws.com/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44378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그룹 105"/>
          <p:cNvGrpSpPr/>
          <p:nvPr/>
        </p:nvGrpSpPr>
        <p:grpSpPr>
          <a:xfrm>
            <a:off x="818164" y="592151"/>
            <a:ext cx="2774727" cy="711748"/>
            <a:chOff x="1783784" y="2180116"/>
            <a:chExt cx="4816930" cy="859971"/>
          </a:xfrm>
        </p:grpSpPr>
        <p:sp>
          <p:nvSpPr>
            <p:cNvPr id="82" name="직사각형 81"/>
            <p:cNvSpPr/>
            <p:nvPr/>
          </p:nvSpPr>
          <p:spPr>
            <a:xfrm>
              <a:off x="1783784" y="2180116"/>
              <a:ext cx="4816930" cy="859971"/>
            </a:xfrm>
            <a:prstGeom prst="rect">
              <a:avLst/>
            </a:prstGeom>
            <a:noFill/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783784" y="2410046"/>
              <a:ext cx="48169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목차</a:t>
              </a:r>
              <a:endPara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901677" y="2233009"/>
            <a:ext cx="9306108" cy="1772923"/>
            <a:chOff x="1514462" y="3429000"/>
            <a:chExt cx="9306108" cy="1772923"/>
          </a:xfrm>
        </p:grpSpPr>
        <p:grpSp>
          <p:nvGrpSpPr>
            <p:cNvPr id="76" name="그룹 75"/>
            <p:cNvGrpSpPr/>
            <p:nvPr/>
          </p:nvGrpSpPr>
          <p:grpSpPr>
            <a:xfrm>
              <a:off x="1678570" y="3429000"/>
              <a:ext cx="797013" cy="769441"/>
              <a:chOff x="1967056" y="3342080"/>
              <a:chExt cx="797013" cy="769441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967056" y="3342080"/>
                <a:ext cx="797013" cy="76944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4400" spc="-3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01</a:t>
                </a:r>
              </a:p>
            </p:txBody>
          </p:sp>
          <p:grpSp>
            <p:nvGrpSpPr>
              <p:cNvPr id="49" name="그룹 48"/>
              <p:cNvGrpSpPr/>
              <p:nvPr/>
            </p:nvGrpSpPr>
            <p:grpSpPr>
              <a:xfrm>
                <a:off x="2022259" y="3813672"/>
                <a:ext cx="675490" cy="139221"/>
                <a:chOff x="1739624" y="3880048"/>
                <a:chExt cx="746125" cy="184643"/>
              </a:xfrm>
            </p:grpSpPr>
            <p:sp>
              <p:nvSpPr>
                <p:cNvPr id="30" name="이등변 삼각형 29"/>
                <p:cNvSpPr/>
                <p:nvPr/>
              </p:nvSpPr>
              <p:spPr>
                <a:xfrm>
                  <a:off x="1739624" y="3880051"/>
                  <a:ext cx="746125" cy="184640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2" name="직선 연결선 31"/>
                <p:cNvCxnSpPr>
                  <a:stCxn id="30" idx="2"/>
                  <a:endCxn id="30" idx="0"/>
                </p:cNvCxnSpPr>
                <p:nvPr/>
              </p:nvCxnSpPr>
              <p:spPr>
                <a:xfrm flipV="1">
                  <a:off x="1739624" y="3880051"/>
                  <a:ext cx="746125" cy="184640"/>
                </a:xfrm>
                <a:prstGeom prst="line">
                  <a:avLst/>
                </a:prstGeom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1" name="TextBox 50"/>
            <p:cNvSpPr txBox="1"/>
            <p:nvPr/>
          </p:nvSpPr>
          <p:spPr>
            <a:xfrm>
              <a:off x="1514462" y="4339517"/>
              <a:ext cx="30059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-1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 목표 및 기대효과</a:t>
              </a:r>
              <a:endParaRPr lang="en-US" altLang="ko-KR" sz="20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88" name="그룹 87"/>
            <p:cNvGrpSpPr/>
            <p:nvPr/>
          </p:nvGrpSpPr>
          <p:grpSpPr>
            <a:xfrm>
              <a:off x="4840869" y="3429000"/>
              <a:ext cx="797014" cy="769441"/>
              <a:chOff x="1967055" y="3342080"/>
              <a:chExt cx="797014" cy="769441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1967055" y="3342080"/>
                <a:ext cx="797014" cy="76944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4400" spc="-3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02</a:t>
                </a:r>
              </a:p>
            </p:txBody>
          </p:sp>
          <p:grpSp>
            <p:nvGrpSpPr>
              <p:cNvPr id="90" name="그룹 89"/>
              <p:cNvGrpSpPr/>
              <p:nvPr/>
            </p:nvGrpSpPr>
            <p:grpSpPr>
              <a:xfrm>
                <a:off x="2022259" y="3813672"/>
                <a:ext cx="675490" cy="139221"/>
                <a:chOff x="1739624" y="3880048"/>
                <a:chExt cx="746125" cy="184643"/>
              </a:xfrm>
            </p:grpSpPr>
            <p:sp>
              <p:nvSpPr>
                <p:cNvPr id="91" name="이등변 삼각형 90"/>
                <p:cNvSpPr/>
                <p:nvPr/>
              </p:nvSpPr>
              <p:spPr>
                <a:xfrm>
                  <a:off x="1739624" y="3880051"/>
                  <a:ext cx="746125" cy="184640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2" name="직선 연결선 91"/>
                <p:cNvCxnSpPr>
                  <a:stCxn id="91" idx="2"/>
                  <a:endCxn id="91" idx="0"/>
                </p:cNvCxnSpPr>
                <p:nvPr/>
              </p:nvCxnSpPr>
              <p:spPr>
                <a:xfrm flipV="1">
                  <a:off x="1739624" y="3880051"/>
                  <a:ext cx="746125" cy="184640"/>
                </a:xfrm>
                <a:prstGeom prst="line">
                  <a:avLst/>
                </a:prstGeom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3" name="TextBox 92"/>
            <p:cNvSpPr txBox="1"/>
            <p:nvPr/>
          </p:nvSpPr>
          <p:spPr>
            <a:xfrm>
              <a:off x="4840869" y="4335009"/>
              <a:ext cx="22236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-1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 수행 도구</a:t>
              </a:r>
              <a:endParaRPr lang="en-US" altLang="ko-KR" sz="20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96" name="직선 연결선 95"/>
            <p:cNvCxnSpPr/>
            <p:nvPr/>
          </p:nvCxnSpPr>
          <p:spPr>
            <a:xfrm>
              <a:off x="4558511" y="3477110"/>
              <a:ext cx="0" cy="1724813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그룹 96"/>
            <p:cNvGrpSpPr/>
            <p:nvPr/>
          </p:nvGrpSpPr>
          <p:grpSpPr>
            <a:xfrm>
              <a:off x="7939669" y="3429000"/>
              <a:ext cx="797014" cy="769441"/>
              <a:chOff x="1967055" y="3342080"/>
              <a:chExt cx="797014" cy="769441"/>
            </a:xfrm>
          </p:grpSpPr>
          <p:sp>
            <p:nvSpPr>
              <p:cNvPr id="98" name="TextBox 97"/>
              <p:cNvSpPr txBox="1"/>
              <p:nvPr/>
            </p:nvSpPr>
            <p:spPr>
              <a:xfrm>
                <a:off x="1967055" y="3342080"/>
                <a:ext cx="797014" cy="76944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4400" spc="-30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03</a:t>
                </a:r>
              </a:p>
            </p:txBody>
          </p:sp>
          <p:grpSp>
            <p:nvGrpSpPr>
              <p:cNvPr id="99" name="그룹 98"/>
              <p:cNvGrpSpPr/>
              <p:nvPr/>
            </p:nvGrpSpPr>
            <p:grpSpPr>
              <a:xfrm>
                <a:off x="2022259" y="3813672"/>
                <a:ext cx="675490" cy="139221"/>
                <a:chOff x="1739624" y="3880048"/>
                <a:chExt cx="746125" cy="184643"/>
              </a:xfrm>
            </p:grpSpPr>
            <p:sp>
              <p:nvSpPr>
                <p:cNvPr id="100" name="이등변 삼각형 99"/>
                <p:cNvSpPr/>
                <p:nvPr/>
              </p:nvSpPr>
              <p:spPr>
                <a:xfrm>
                  <a:off x="1739624" y="3880051"/>
                  <a:ext cx="746125" cy="184640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1" name="직선 연결선 100"/>
                <p:cNvCxnSpPr>
                  <a:stCxn id="100" idx="2"/>
                  <a:endCxn id="100" idx="0"/>
                </p:cNvCxnSpPr>
                <p:nvPr/>
              </p:nvCxnSpPr>
              <p:spPr>
                <a:xfrm flipV="1">
                  <a:off x="1739624" y="3880051"/>
                  <a:ext cx="746125" cy="184640"/>
                </a:xfrm>
                <a:prstGeom prst="line">
                  <a:avLst/>
                </a:prstGeom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2" name="TextBox 101"/>
            <p:cNvSpPr txBox="1"/>
            <p:nvPr/>
          </p:nvSpPr>
          <p:spPr>
            <a:xfrm>
              <a:off x="7814619" y="4335009"/>
              <a:ext cx="30059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-1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 수행절차 및 방법</a:t>
              </a:r>
              <a:endParaRPr lang="en-US" altLang="ko-KR" sz="20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104" name="직선 연결선 103"/>
            <p:cNvCxnSpPr/>
            <p:nvPr/>
          </p:nvCxnSpPr>
          <p:spPr>
            <a:xfrm>
              <a:off x="7657311" y="3477110"/>
              <a:ext cx="0" cy="1724813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/>
          <p:cNvGrpSpPr/>
          <p:nvPr/>
        </p:nvGrpSpPr>
        <p:grpSpPr>
          <a:xfrm>
            <a:off x="2125183" y="4491339"/>
            <a:ext cx="7100993" cy="1772923"/>
            <a:chOff x="1569370" y="3429000"/>
            <a:chExt cx="7100993" cy="1772923"/>
          </a:xfrm>
        </p:grpSpPr>
        <p:grpSp>
          <p:nvGrpSpPr>
            <p:cNvPr id="33" name="그룹 32"/>
            <p:cNvGrpSpPr/>
            <p:nvPr/>
          </p:nvGrpSpPr>
          <p:grpSpPr>
            <a:xfrm>
              <a:off x="1649715" y="3429000"/>
              <a:ext cx="825868" cy="769441"/>
              <a:chOff x="1938201" y="3342080"/>
              <a:chExt cx="825868" cy="769441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1938201" y="3342080"/>
                <a:ext cx="825868" cy="76944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4400" spc="-3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04</a:t>
                </a:r>
              </a:p>
            </p:txBody>
          </p:sp>
          <p:grpSp>
            <p:nvGrpSpPr>
              <p:cNvPr id="55" name="그룹 54"/>
              <p:cNvGrpSpPr/>
              <p:nvPr/>
            </p:nvGrpSpPr>
            <p:grpSpPr>
              <a:xfrm>
                <a:off x="2022259" y="3813672"/>
                <a:ext cx="675490" cy="139221"/>
                <a:chOff x="1739624" y="3880048"/>
                <a:chExt cx="746125" cy="184643"/>
              </a:xfrm>
            </p:grpSpPr>
            <p:sp>
              <p:nvSpPr>
                <p:cNvPr id="56" name="이등변 삼각형 55"/>
                <p:cNvSpPr/>
                <p:nvPr/>
              </p:nvSpPr>
              <p:spPr>
                <a:xfrm>
                  <a:off x="1739624" y="3880051"/>
                  <a:ext cx="746125" cy="184640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57" name="직선 연결선 56"/>
                <p:cNvCxnSpPr>
                  <a:stCxn id="56" idx="2"/>
                  <a:endCxn id="56" idx="0"/>
                </p:cNvCxnSpPr>
                <p:nvPr/>
              </p:nvCxnSpPr>
              <p:spPr>
                <a:xfrm flipV="1">
                  <a:off x="1739624" y="3880051"/>
                  <a:ext cx="746125" cy="184640"/>
                </a:xfrm>
                <a:prstGeom prst="line">
                  <a:avLst/>
                </a:prstGeom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4" name="TextBox 33"/>
            <p:cNvSpPr txBox="1"/>
            <p:nvPr/>
          </p:nvSpPr>
          <p:spPr>
            <a:xfrm>
              <a:off x="1569370" y="4339517"/>
              <a:ext cx="22236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-1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 수행 결과</a:t>
              </a:r>
              <a:endParaRPr lang="en-US" altLang="ko-KR" sz="20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36" name="그룹 35"/>
            <p:cNvGrpSpPr/>
            <p:nvPr/>
          </p:nvGrpSpPr>
          <p:grpSpPr>
            <a:xfrm>
              <a:off x="4812015" y="3429000"/>
              <a:ext cx="825868" cy="769441"/>
              <a:chOff x="1938201" y="3342080"/>
              <a:chExt cx="825868" cy="769441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1938201" y="3342080"/>
                <a:ext cx="825868" cy="76944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4400" spc="-3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05</a:t>
                </a:r>
              </a:p>
            </p:txBody>
          </p:sp>
          <p:grpSp>
            <p:nvGrpSpPr>
              <p:cNvPr id="50" name="그룹 49"/>
              <p:cNvGrpSpPr/>
              <p:nvPr/>
            </p:nvGrpSpPr>
            <p:grpSpPr>
              <a:xfrm>
                <a:off x="2022259" y="3813672"/>
                <a:ext cx="675490" cy="139221"/>
                <a:chOff x="1739624" y="3880048"/>
                <a:chExt cx="746125" cy="184643"/>
              </a:xfrm>
            </p:grpSpPr>
            <p:sp>
              <p:nvSpPr>
                <p:cNvPr id="52" name="이등변 삼각형 51"/>
                <p:cNvSpPr/>
                <p:nvPr/>
              </p:nvSpPr>
              <p:spPr>
                <a:xfrm>
                  <a:off x="1739624" y="3880051"/>
                  <a:ext cx="746125" cy="184640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53" name="직선 연결선 52"/>
                <p:cNvCxnSpPr>
                  <a:stCxn id="52" idx="2"/>
                  <a:endCxn id="52" idx="0"/>
                </p:cNvCxnSpPr>
                <p:nvPr/>
              </p:nvCxnSpPr>
              <p:spPr>
                <a:xfrm flipV="1">
                  <a:off x="1739624" y="3880051"/>
                  <a:ext cx="746125" cy="184640"/>
                </a:xfrm>
                <a:prstGeom prst="line">
                  <a:avLst/>
                </a:prstGeom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7" name="TextBox 36"/>
            <p:cNvSpPr txBox="1"/>
            <p:nvPr/>
          </p:nvSpPr>
          <p:spPr>
            <a:xfrm>
              <a:off x="4802770" y="4339517"/>
              <a:ext cx="12747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-1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개선 사항 </a:t>
              </a:r>
              <a:endParaRPr lang="en-US" altLang="ko-KR" sz="20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39" name="직선 연결선 38"/>
            <p:cNvCxnSpPr/>
            <p:nvPr/>
          </p:nvCxnSpPr>
          <p:spPr>
            <a:xfrm>
              <a:off x="4558511" y="3477110"/>
              <a:ext cx="0" cy="1724813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이등변 삼각형 45"/>
            <p:cNvSpPr/>
            <p:nvPr/>
          </p:nvSpPr>
          <p:spPr>
            <a:xfrm>
              <a:off x="7994873" y="3900592"/>
              <a:ext cx="675490" cy="139221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3" name="직선 연결선 42"/>
            <p:cNvCxnSpPr/>
            <p:nvPr/>
          </p:nvCxnSpPr>
          <p:spPr>
            <a:xfrm>
              <a:off x="7657311" y="3477110"/>
              <a:ext cx="0" cy="1724813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2172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C4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0" y="0"/>
            <a:ext cx="8066779" cy="6858000"/>
          </a:xfrm>
          <a:custGeom>
            <a:avLst/>
            <a:gdLst>
              <a:gd name="connsiteX0" fmla="*/ 0 w 8066779"/>
              <a:gd name="connsiteY0" fmla="*/ 0 h 6858000"/>
              <a:gd name="connsiteX1" fmla="*/ 8066779 w 8066779"/>
              <a:gd name="connsiteY1" fmla="*/ 0 h 6858000"/>
              <a:gd name="connsiteX2" fmla="*/ 4107311 w 8066779"/>
              <a:gd name="connsiteY2" fmla="*/ 6858000 h 6858000"/>
              <a:gd name="connsiteX3" fmla="*/ 0 w 806677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66779" h="6858000">
                <a:moveTo>
                  <a:pt x="0" y="0"/>
                </a:moveTo>
                <a:lnTo>
                  <a:pt x="8066779" y="0"/>
                </a:lnTo>
                <a:lnTo>
                  <a:pt x="410731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1D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3687423" y="592440"/>
            <a:ext cx="4816930" cy="859971"/>
            <a:chOff x="3687535" y="1179707"/>
            <a:chExt cx="4816930" cy="859971"/>
          </a:xfrm>
        </p:grpSpPr>
        <p:sp>
          <p:nvSpPr>
            <p:cNvPr id="12" name="직사각형 11"/>
            <p:cNvSpPr/>
            <p:nvPr/>
          </p:nvSpPr>
          <p:spPr>
            <a:xfrm>
              <a:off x="3687535" y="1179707"/>
              <a:ext cx="4816930" cy="85997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87535" y="1409637"/>
              <a:ext cx="48169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 목표 및 기대효과</a:t>
              </a:r>
              <a:endPara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00991" y="2005936"/>
            <a:ext cx="4126427" cy="853222"/>
            <a:chOff x="1447263" y="2460360"/>
            <a:chExt cx="9287347" cy="853222"/>
          </a:xfrm>
        </p:grpSpPr>
        <p:sp>
          <p:nvSpPr>
            <p:cNvPr id="17" name="직사각형 16"/>
            <p:cNvSpPr/>
            <p:nvPr/>
          </p:nvSpPr>
          <p:spPr>
            <a:xfrm>
              <a:off x="1447263" y="2460360"/>
              <a:ext cx="9287345" cy="8532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EFC4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날씨에 맞는 스타일링 추천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447416" y="2684428"/>
              <a:ext cx="9287194" cy="400110"/>
            </a:xfrm>
            <a:prstGeom prst="rect">
              <a:avLst/>
            </a:prstGeom>
            <a:ln>
              <a:solidFill>
                <a:srgbClr val="EFC4C9"/>
              </a:solidFill>
            </a:ln>
          </p:spPr>
          <p:txBody>
            <a:bodyPr wrap="square">
              <a:spAutoFit/>
            </a:bodyPr>
            <a:lstStyle/>
            <a:p>
              <a:pPr algn="ctr"/>
              <a:endParaRPr lang="ko-KR" altLang="en-US" sz="200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00992" y="4506693"/>
            <a:ext cx="4126426" cy="853222"/>
            <a:chOff x="1447261" y="4834796"/>
            <a:chExt cx="9287346" cy="853222"/>
          </a:xfrm>
        </p:grpSpPr>
        <p:sp>
          <p:nvSpPr>
            <p:cNvPr id="19" name="직사각형 18"/>
            <p:cNvSpPr/>
            <p:nvPr/>
          </p:nvSpPr>
          <p:spPr>
            <a:xfrm>
              <a:off x="1447262" y="4834796"/>
              <a:ext cx="9287345" cy="8532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EFC4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스타일링 팁 및 관련 쇼핑 정보 제공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447261" y="5054603"/>
              <a:ext cx="9287343" cy="400110"/>
            </a:xfrm>
            <a:prstGeom prst="rect">
              <a:avLst/>
            </a:prstGeom>
            <a:ln>
              <a:solidFill>
                <a:srgbClr val="EFC4C9"/>
              </a:solidFill>
            </a:ln>
          </p:spPr>
          <p:txBody>
            <a:bodyPr wrap="square">
              <a:spAutoFit/>
            </a:bodyPr>
            <a:lstStyle/>
            <a:p>
              <a:pPr algn="ctr"/>
              <a:endParaRPr lang="ko-KR" altLang="en-US" sz="200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500992" y="3253282"/>
            <a:ext cx="4126426" cy="853222"/>
            <a:chOff x="1447263" y="2460360"/>
            <a:chExt cx="9287344" cy="853222"/>
          </a:xfrm>
        </p:grpSpPr>
        <p:sp>
          <p:nvSpPr>
            <p:cNvPr id="16" name="직사각형 15"/>
            <p:cNvSpPr/>
            <p:nvPr/>
          </p:nvSpPr>
          <p:spPr>
            <a:xfrm>
              <a:off x="1447263" y="2460360"/>
              <a:ext cx="9287344" cy="8532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EFC4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회원 맞춤형 </a:t>
              </a:r>
              <a:r>
                <a:rPr lang="en-US" altLang="ko-KR" dirty="0">
                  <a:solidFill>
                    <a:schemeClr val="tx1"/>
                  </a:solidFill>
                </a:rPr>
                <a:t>customizing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447414" y="2684428"/>
              <a:ext cx="9287193" cy="400110"/>
            </a:xfrm>
            <a:prstGeom prst="rect">
              <a:avLst/>
            </a:prstGeom>
            <a:ln>
              <a:solidFill>
                <a:srgbClr val="EFC4C9"/>
              </a:solidFill>
            </a:ln>
          </p:spPr>
          <p:txBody>
            <a:bodyPr wrap="square">
              <a:spAutoFit/>
            </a:bodyPr>
            <a:lstStyle/>
            <a:p>
              <a:pPr algn="ctr"/>
              <a:endParaRPr lang="ko-KR" altLang="en-US" sz="200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7201972" y="3250794"/>
            <a:ext cx="4311153" cy="853222"/>
            <a:chOff x="1447263" y="2460360"/>
            <a:chExt cx="9287344" cy="853222"/>
          </a:xfrm>
        </p:grpSpPr>
        <p:sp>
          <p:nvSpPr>
            <p:cNvPr id="25" name="직사각형 24"/>
            <p:cNvSpPr/>
            <p:nvPr/>
          </p:nvSpPr>
          <p:spPr>
            <a:xfrm>
              <a:off x="1447263" y="2460360"/>
              <a:ext cx="9287344" cy="8532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A1D0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시간 단축 및 편리성 도모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447414" y="2684428"/>
              <a:ext cx="9287193" cy="400110"/>
            </a:xfrm>
            <a:prstGeom prst="rect">
              <a:avLst/>
            </a:prstGeom>
            <a:ln>
              <a:solidFill>
                <a:srgbClr val="A1D0D3"/>
              </a:solidFill>
            </a:ln>
          </p:spPr>
          <p:txBody>
            <a:bodyPr wrap="square">
              <a:spAutoFit/>
            </a:bodyPr>
            <a:lstStyle/>
            <a:p>
              <a:pPr algn="ctr"/>
              <a:endParaRPr lang="ko-KR" altLang="en-US" sz="200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0235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654" y="2112989"/>
            <a:ext cx="822120" cy="82438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3687535" y="589727"/>
            <a:ext cx="4816930" cy="859971"/>
            <a:chOff x="3687535" y="760607"/>
            <a:chExt cx="4816930" cy="859971"/>
          </a:xfrm>
        </p:grpSpPr>
        <p:sp>
          <p:nvSpPr>
            <p:cNvPr id="14" name="직사각형 13"/>
            <p:cNvSpPr/>
            <p:nvPr/>
          </p:nvSpPr>
          <p:spPr>
            <a:xfrm>
              <a:off x="3687535" y="760607"/>
              <a:ext cx="4816930" cy="85997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687535" y="990537"/>
              <a:ext cx="481693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 수행 도구</a:t>
              </a:r>
              <a:endParaRPr lang="en-US" altLang="ko-KR" sz="2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 rot="336403">
            <a:off x="4776779" y="2935278"/>
            <a:ext cx="2638442" cy="2638442"/>
            <a:chOff x="4806950" y="2584450"/>
            <a:chExt cx="2578100" cy="2578100"/>
          </a:xfrm>
        </p:grpSpPr>
        <p:sp>
          <p:nvSpPr>
            <p:cNvPr id="3" name="막힌 원호 2"/>
            <p:cNvSpPr/>
            <p:nvPr/>
          </p:nvSpPr>
          <p:spPr>
            <a:xfrm>
              <a:off x="4806950" y="2584450"/>
              <a:ext cx="2578100" cy="2578100"/>
            </a:xfrm>
            <a:prstGeom prst="blockArc">
              <a:avLst>
                <a:gd name="adj1" fmla="val 16197093"/>
                <a:gd name="adj2" fmla="val 19100673"/>
                <a:gd name="adj3" fmla="val 9552"/>
              </a:avLst>
            </a:prstGeom>
            <a:solidFill>
              <a:srgbClr val="CB92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막힌 원호 42"/>
            <p:cNvSpPr/>
            <p:nvPr/>
          </p:nvSpPr>
          <p:spPr>
            <a:xfrm rot="3600000">
              <a:off x="4806950" y="2584450"/>
              <a:ext cx="2578100" cy="2578100"/>
            </a:xfrm>
            <a:prstGeom prst="blockArc">
              <a:avLst>
                <a:gd name="adj1" fmla="val 16197093"/>
                <a:gd name="adj2" fmla="val 19100673"/>
                <a:gd name="adj3" fmla="val 9552"/>
              </a:avLst>
            </a:prstGeom>
            <a:solidFill>
              <a:srgbClr val="EFC4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막힌 원호 43"/>
            <p:cNvSpPr/>
            <p:nvPr/>
          </p:nvSpPr>
          <p:spPr>
            <a:xfrm rot="7200000">
              <a:off x="4806950" y="2584450"/>
              <a:ext cx="2578100" cy="2578100"/>
            </a:xfrm>
            <a:prstGeom prst="blockArc">
              <a:avLst>
                <a:gd name="adj1" fmla="val 16197093"/>
                <a:gd name="adj2" fmla="val 19100673"/>
                <a:gd name="adj3" fmla="val 9552"/>
              </a:avLst>
            </a:prstGeom>
            <a:solidFill>
              <a:srgbClr val="BEA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막힌 원호 44"/>
            <p:cNvSpPr/>
            <p:nvPr/>
          </p:nvSpPr>
          <p:spPr>
            <a:xfrm rot="10800000">
              <a:off x="4806950" y="2584450"/>
              <a:ext cx="2578100" cy="2578100"/>
            </a:xfrm>
            <a:prstGeom prst="blockArc">
              <a:avLst>
                <a:gd name="adj1" fmla="val 16197093"/>
                <a:gd name="adj2" fmla="val 19100673"/>
                <a:gd name="adj3" fmla="val 9552"/>
              </a:avLst>
            </a:prstGeom>
            <a:solidFill>
              <a:srgbClr val="EBB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막힌 원호 45"/>
            <p:cNvSpPr/>
            <p:nvPr/>
          </p:nvSpPr>
          <p:spPr>
            <a:xfrm rot="14400000">
              <a:off x="4806950" y="2584450"/>
              <a:ext cx="2578100" cy="2578100"/>
            </a:xfrm>
            <a:prstGeom prst="blockArc">
              <a:avLst>
                <a:gd name="adj1" fmla="val 16197093"/>
                <a:gd name="adj2" fmla="val 19100673"/>
                <a:gd name="adj3" fmla="val 9552"/>
              </a:avLst>
            </a:prstGeom>
            <a:solidFill>
              <a:srgbClr val="A1D0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막힌 원호 46"/>
            <p:cNvSpPr/>
            <p:nvPr/>
          </p:nvSpPr>
          <p:spPr>
            <a:xfrm rot="18000000">
              <a:off x="4806950" y="2584450"/>
              <a:ext cx="2578100" cy="2578100"/>
            </a:xfrm>
            <a:prstGeom prst="blockArc">
              <a:avLst>
                <a:gd name="adj1" fmla="val 16197093"/>
                <a:gd name="adj2" fmla="val 19100673"/>
                <a:gd name="adj3" fmla="val 9552"/>
              </a:avLst>
            </a:prstGeom>
            <a:solidFill>
              <a:srgbClr val="DE71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1827833" y="3089640"/>
            <a:ext cx="26372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웹 개발 및 구현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1817316" y="4359470"/>
            <a:ext cx="26372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웹 페이지 생성</a:t>
            </a:r>
            <a:endParaRPr lang="ko-KR" altLang="en-US" sz="1400" b="1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4129962" y="2921000"/>
            <a:ext cx="1336697" cy="2654301"/>
            <a:chOff x="4129962" y="2844800"/>
            <a:chExt cx="1336697" cy="2654301"/>
          </a:xfrm>
        </p:grpSpPr>
        <p:sp>
          <p:nvSpPr>
            <p:cNvPr id="9" name="자유형 8"/>
            <p:cNvSpPr/>
            <p:nvPr/>
          </p:nvSpPr>
          <p:spPr>
            <a:xfrm>
              <a:off x="4129962" y="2844800"/>
              <a:ext cx="1336697" cy="355600"/>
            </a:xfrm>
            <a:custGeom>
              <a:avLst/>
              <a:gdLst>
                <a:gd name="connsiteX0" fmla="*/ 0 w 2184400"/>
                <a:gd name="connsiteY0" fmla="*/ 0 h 355600"/>
                <a:gd name="connsiteX1" fmla="*/ 1828800 w 2184400"/>
                <a:gd name="connsiteY1" fmla="*/ 0 h 355600"/>
                <a:gd name="connsiteX2" fmla="*/ 2184400 w 2184400"/>
                <a:gd name="connsiteY2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84400" h="355600">
                  <a:moveTo>
                    <a:pt x="0" y="0"/>
                  </a:moveTo>
                  <a:lnTo>
                    <a:pt x="1828800" y="0"/>
                  </a:lnTo>
                  <a:lnTo>
                    <a:pt x="2184400" y="355600"/>
                  </a:lnTo>
                </a:path>
              </a:pathLst>
            </a:custGeom>
            <a:noFill/>
            <a:ln>
              <a:solidFill>
                <a:srgbClr val="DE718B"/>
              </a:solidFill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4129962" y="4178300"/>
              <a:ext cx="737572" cy="0"/>
            </a:xfrm>
            <a:prstGeom prst="line">
              <a:avLst/>
            </a:prstGeom>
            <a:ln>
              <a:solidFill>
                <a:srgbClr val="A1D0D3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자유형 51"/>
            <p:cNvSpPr/>
            <p:nvPr/>
          </p:nvSpPr>
          <p:spPr>
            <a:xfrm flipV="1">
              <a:off x="4129962" y="5143501"/>
              <a:ext cx="1336697" cy="355600"/>
            </a:xfrm>
            <a:custGeom>
              <a:avLst/>
              <a:gdLst>
                <a:gd name="connsiteX0" fmla="*/ 0 w 2184400"/>
                <a:gd name="connsiteY0" fmla="*/ 0 h 355600"/>
                <a:gd name="connsiteX1" fmla="*/ 1828800 w 2184400"/>
                <a:gd name="connsiteY1" fmla="*/ 0 h 355600"/>
                <a:gd name="connsiteX2" fmla="*/ 2184400 w 2184400"/>
                <a:gd name="connsiteY2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84400" h="355600">
                  <a:moveTo>
                    <a:pt x="0" y="0"/>
                  </a:moveTo>
                  <a:lnTo>
                    <a:pt x="1828800" y="0"/>
                  </a:lnTo>
                  <a:lnTo>
                    <a:pt x="2184400" y="355600"/>
                  </a:lnTo>
                </a:path>
              </a:pathLst>
            </a:custGeom>
            <a:noFill/>
            <a:ln>
              <a:solidFill>
                <a:srgbClr val="EBB298"/>
              </a:solidFill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2230274" y="5821491"/>
            <a:ext cx="26372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웹 디자인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220391" y="4052710"/>
            <a:ext cx="1834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20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오늘</a:t>
            </a:r>
            <a:r>
              <a:rPr lang="en-US" altLang="ko-KR" sz="20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뭐 입지</a:t>
            </a:r>
            <a:r>
              <a:rPr lang="en-US" altLang="ko-KR" sz="20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?”</a:t>
            </a:r>
          </a:p>
        </p:txBody>
      </p:sp>
      <p:sp>
        <p:nvSpPr>
          <p:cNvPr id="57" name="자유형 56"/>
          <p:cNvSpPr/>
          <p:nvPr/>
        </p:nvSpPr>
        <p:spPr>
          <a:xfrm flipH="1">
            <a:off x="6725338" y="2921000"/>
            <a:ext cx="1336697" cy="355600"/>
          </a:xfrm>
          <a:custGeom>
            <a:avLst/>
            <a:gdLst>
              <a:gd name="connsiteX0" fmla="*/ 0 w 2184400"/>
              <a:gd name="connsiteY0" fmla="*/ 0 h 355600"/>
              <a:gd name="connsiteX1" fmla="*/ 1828800 w 2184400"/>
              <a:gd name="connsiteY1" fmla="*/ 0 h 355600"/>
              <a:gd name="connsiteX2" fmla="*/ 2184400 w 2184400"/>
              <a:gd name="connsiteY2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4400" h="355600">
                <a:moveTo>
                  <a:pt x="0" y="0"/>
                </a:moveTo>
                <a:lnTo>
                  <a:pt x="1828800" y="0"/>
                </a:lnTo>
                <a:lnTo>
                  <a:pt x="2184400" y="355600"/>
                </a:lnTo>
              </a:path>
            </a:pathLst>
          </a:custGeom>
          <a:noFill/>
          <a:ln>
            <a:solidFill>
              <a:srgbClr val="CB929D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/>
          <p:cNvCxnSpPr/>
          <p:nvPr/>
        </p:nvCxnSpPr>
        <p:spPr>
          <a:xfrm flipH="1">
            <a:off x="7324463" y="4254500"/>
            <a:ext cx="737572" cy="0"/>
          </a:xfrm>
          <a:prstGeom prst="line">
            <a:avLst/>
          </a:prstGeom>
          <a:ln>
            <a:solidFill>
              <a:srgbClr val="EFC4C9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자유형 58"/>
          <p:cNvSpPr/>
          <p:nvPr/>
        </p:nvSpPr>
        <p:spPr>
          <a:xfrm flipH="1" flipV="1">
            <a:off x="6725338" y="5219701"/>
            <a:ext cx="1336697" cy="355600"/>
          </a:xfrm>
          <a:custGeom>
            <a:avLst/>
            <a:gdLst>
              <a:gd name="connsiteX0" fmla="*/ 0 w 2184400"/>
              <a:gd name="connsiteY0" fmla="*/ 0 h 355600"/>
              <a:gd name="connsiteX1" fmla="*/ 1828800 w 2184400"/>
              <a:gd name="connsiteY1" fmla="*/ 0 h 355600"/>
              <a:gd name="connsiteX2" fmla="*/ 2184400 w 2184400"/>
              <a:gd name="connsiteY2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4400" h="355600">
                <a:moveTo>
                  <a:pt x="0" y="0"/>
                </a:moveTo>
                <a:lnTo>
                  <a:pt x="1828800" y="0"/>
                </a:lnTo>
                <a:lnTo>
                  <a:pt x="2184400" y="355600"/>
                </a:lnTo>
              </a:path>
            </a:pathLst>
          </a:custGeom>
          <a:noFill/>
          <a:ln>
            <a:solidFill>
              <a:srgbClr val="BEAABF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793406" y="3098800"/>
            <a:ext cx="27255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추천시스템 설계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&amp;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크롤링</a:t>
            </a:r>
            <a:endParaRPr lang="ko-KR" altLang="en-US" sz="1400" b="1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793406" y="4331520"/>
            <a:ext cx="26372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옷 색상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탐지</a:t>
            </a:r>
            <a:endParaRPr lang="ko-KR" altLang="en-US" sz="1400" b="1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793406" y="5693015"/>
            <a:ext cx="26372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웹 배포</a:t>
            </a:r>
            <a:endParaRPr lang="ko-KR" altLang="en-US" sz="1400" b="1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251" y="2251569"/>
            <a:ext cx="1214558" cy="69684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1" t="21574" r="12263"/>
          <a:stretch/>
        </p:blipFill>
        <p:spPr>
          <a:xfrm>
            <a:off x="8793406" y="5070019"/>
            <a:ext cx="950285" cy="5414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519" y="3583891"/>
            <a:ext cx="1120100" cy="73423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394" y="4838879"/>
            <a:ext cx="666932" cy="88989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663" y="4838879"/>
            <a:ext cx="809589" cy="86810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748" y="3623769"/>
            <a:ext cx="1275444" cy="69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281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4072780" y="251574"/>
            <a:ext cx="4101401" cy="715060"/>
            <a:chOff x="3687535" y="760607"/>
            <a:chExt cx="4816930" cy="859971"/>
          </a:xfrm>
        </p:grpSpPr>
        <p:sp>
          <p:nvSpPr>
            <p:cNvPr id="34" name="직사각형 33"/>
            <p:cNvSpPr/>
            <p:nvPr/>
          </p:nvSpPr>
          <p:spPr>
            <a:xfrm>
              <a:off x="3687535" y="760607"/>
              <a:ext cx="4816930" cy="85997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687535" y="912980"/>
              <a:ext cx="4816930" cy="55522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 수행 절차 및 방법</a:t>
              </a:r>
              <a:endPara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423811"/>
              </p:ext>
            </p:extLst>
          </p:nvPr>
        </p:nvGraphicFramePr>
        <p:xfrm>
          <a:off x="2032000" y="1475584"/>
          <a:ext cx="8128000" cy="11125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4C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4C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4C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4C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Warm</a:t>
                      </a:r>
                      <a:endParaRPr lang="ko-KR" altLang="en-US" b="1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27 ~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23 ~ 26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20 ~ 22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17 ~ 19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Cool</a:t>
                      </a:r>
                      <a:endParaRPr lang="ko-KR" altLang="en-US" b="1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12 ~ 16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10 ~ 11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 ~ 9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~5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781429"/>
              </p:ext>
            </p:extLst>
          </p:nvPr>
        </p:nvGraphicFramePr>
        <p:xfrm>
          <a:off x="460805" y="2906526"/>
          <a:ext cx="11270389" cy="3288969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850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6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7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70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28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441"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4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  </a:t>
                      </a:r>
                      <a:r>
                        <a:rPr lang="ko-KR" altLang="en-US" sz="1400" dirty="0"/>
                        <a:t>상의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4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하의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4C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원피스 </a:t>
                      </a:r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or </a:t>
                      </a:r>
                      <a:r>
                        <a:rPr lang="ko-KR" altLang="en-US" sz="14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아우터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4C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신발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4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Warm1</a:t>
                      </a:r>
                      <a:endParaRPr lang="ko-KR" altLang="en-US" sz="1400" b="1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민소매</a:t>
                      </a:r>
                      <a:r>
                        <a:rPr lang="en-US" altLang="ko-KR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반팔</a:t>
                      </a:r>
                    </a:p>
                  </a:txBody>
                  <a:tcPr>
                    <a:lnL w="1270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반바지</a:t>
                      </a:r>
                      <a:r>
                        <a:rPr lang="en-US" altLang="ko-KR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</a:t>
                      </a:r>
                      <a:r>
                        <a:rPr lang="en-US" altLang="ko-KR" sz="1600" baseline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ko-KR" altLang="en-US" sz="1600" baseline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치마</a:t>
                      </a:r>
                      <a:endParaRPr lang="ko-KR" altLang="en-US" sz="16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원피스</a:t>
                      </a:r>
                    </a:p>
                  </a:txBody>
                  <a:tcPr>
                    <a:lnL w="1270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구두</a:t>
                      </a:r>
                      <a:r>
                        <a:rPr lang="en-US" altLang="ko-KR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샌들</a:t>
                      </a:r>
                      <a:r>
                        <a:rPr lang="en-US" altLang="ko-KR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운동화</a:t>
                      </a:r>
                    </a:p>
                  </a:txBody>
                  <a:tcPr>
                    <a:lnL w="1270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4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Warm2</a:t>
                      </a:r>
                      <a:endParaRPr lang="ko-KR" altLang="en-US" sz="1400" b="1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반팔</a:t>
                      </a:r>
                    </a:p>
                  </a:txBody>
                  <a:tcPr>
                    <a:lnL w="1270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면바지</a:t>
                      </a:r>
                      <a:r>
                        <a:rPr lang="en-US" altLang="ko-KR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반바지</a:t>
                      </a:r>
                      <a:r>
                        <a:rPr lang="en-US" altLang="ko-KR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치마</a:t>
                      </a:r>
                    </a:p>
                  </a:txBody>
                  <a:tcPr>
                    <a:lnL w="1270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운동화</a:t>
                      </a:r>
                      <a:r>
                        <a:rPr lang="en-US" altLang="ko-KR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6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워커</a:t>
                      </a:r>
                      <a:endParaRPr lang="ko-KR" altLang="en-US" sz="16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4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Warm3</a:t>
                      </a:r>
                      <a:endParaRPr lang="ko-KR" altLang="en-US" sz="1400" b="1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긴팔</a:t>
                      </a:r>
                      <a:r>
                        <a:rPr lang="en-US" altLang="ko-KR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맨투맨</a:t>
                      </a:r>
                      <a:r>
                        <a:rPr lang="en-US" altLang="ko-KR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6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후드티</a:t>
                      </a:r>
                      <a:endParaRPr lang="ko-KR" altLang="en-US" sz="16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면바지</a:t>
                      </a:r>
                      <a:r>
                        <a:rPr lang="en-US" altLang="ko-KR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6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슬렉스</a:t>
                      </a:r>
                      <a:r>
                        <a:rPr lang="en-US" altLang="ko-KR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청바지</a:t>
                      </a:r>
                      <a:r>
                        <a:rPr lang="en-US" altLang="ko-KR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치마</a:t>
                      </a:r>
                    </a:p>
                  </a:txBody>
                  <a:tcPr>
                    <a:lnL w="1270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상의</a:t>
                      </a:r>
                    </a:p>
                  </a:txBody>
                  <a:tcPr>
                    <a:lnL w="1270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하의</a:t>
                      </a:r>
                    </a:p>
                  </a:txBody>
                  <a:tcPr>
                    <a:lnL w="1270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4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Warm4</a:t>
                      </a:r>
                      <a:endParaRPr lang="ko-KR" altLang="en-US" sz="1400" b="1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긴팔</a:t>
                      </a:r>
                      <a:r>
                        <a:rPr lang="en-US" altLang="ko-KR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니트</a:t>
                      </a:r>
                      <a:r>
                        <a:rPr lang="en-US" altLang="ko-KR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맨투맨</a:t>
                      </a:r>
                      <a:r>
                        <a:rPr lang="en-US" altLang="ko-KR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6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후드티</a:t>
                      </a:r>
                      <a:endParaRPr lang="ko-KR" altLang="en-US" sz="16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면바지</a:t>
                      </a:r>
                      <a:r>
                        <a:rPr lang="en-US" altLang="ko-KR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6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슬렉스</a:t>
                      </a:r>
                      <a:r>
                        <a:rPr lang="en-US" altLang="ko-KR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청바지</a:t>
                      </a:r>
                      <a:r>
                        <a:rPr lang="en-US" altLang="ko-KR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치마</a:t>
                      </a:r>
                    </a:p>
                  </a:txBody>
                  <a:tcPr>
                    <a:lnL w="1270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원피스</a:t>
                      </a:r>
                    </a:p>
                  </a:txBody>
                  <a:tcPr>
                    <a:lnL w="1270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운동화</a:t>
                      </a:r>
                      <a:r>
                        <a:rPr lang="en-US" altLang="ko-KR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6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워커</a:t>
                      </a:r>
                      <a:endParaRPr lang="ko-KR" altLang="en-US" sz="16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4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Cool1</a:t>
                      </a:r>
                      <a:endParaRPr lang="ko-KR" altLang="en-US" sz="1400" b="1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긴팔</a:t>
                      </a:r>
                      <a:r>
                        <a:rPr lang="en-US" altLang="ko-KR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셔츠</a:t>
                      </a:r>
                    </a:p>
                  </a:txBody>
                  <a:tcPr>
                    <a:lnL w="1270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면바지</a:t>
                      </a:r>
                      <a:r>
                        <a:rPr lang="en-US" altLang="ko-KR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</a:t>
                      </a:r>
                      <a:r>
                        <a:rPr lang="en-US" altLang="ko-KR" sz="1600" baseline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ko-KR" altLang="en-US" sz="1600" baseline="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슬렉스</a:t>
                      </a:r>
                      <a:r>
                        <a:rPr lang="en-US" altLang="ko-KR" sz="1600" baseline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600" baseline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청바지</a:t>
                      </a:r>
                      <a:r>
                        <a:rPr lang="en-US" altLang="ko-KR" sz="1600" baseline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600" baseline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치마</a:t>
                      </a:r>
                      <a:endParaRPr lang="ko-KR" altLang="en-US" sz="16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가디건</a:t>
                      </a:r>
                      <a:r>
                        <a:rPr lang="en-US" altLang="ko-KR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야상</a:t>
                      </a:r>
                      <a:r>
                        <a:rPr lang="en-US" altLang="ko-KR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6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자켓</a:t>
                      </a:r>
                      <a:endParaRPr lang="ko-KR" altLang="en-US" sz="16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운동화</a:t>
                      </a:r>
                      <a:r>
                        <a:rPr lang="en-US" altLang="ko-KR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6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워커</a:t>
                      </a:r>
                      <a:endParaRPr lang="ko-KR" altLang="en-US" sz="16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4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Cool2</a:t>
                      </a:r>
                      <a:endParaRPr lang="ko-KR" altLang="en-US" sz="1400" b="1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긴팔</a:t>
                      </a:r>
                      <a:r>
                        <a:rPr lang="en-US" altLang="ko-KR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</a:t>
                      </a:r>
                      <a:r>
                        <a:rPr lang="ko-KR" altLang="en-US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니트</a:t>
                      </a:r>
                      <a:r>
                        <a:rPr lang="en-US" altLang="ko-KR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셔츠</a:t>
                      </a:r>
                      <a:r>
                        <a:rPr lang="en-US" altLang="ko-KR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endParaRPr lang="ko-KR" altLang="en-US" sz="16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청바지</a:t>
                      </a:r>
                      <a:r>
                        <a:rPr lang="en-US" altLang="ko-KR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치마</a:t>
                      </a:r>
                    </a:p>
                  </a:txBody>
                  <a:tcPr>
                    <a:lnL w="1270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야상</a:t>
                      </a:r>
                      <a:r>
                        <a:rPr lang="en-US" altLang="ko-KR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</a:t>
                      </a:r>
                      <a:r>
                        <a:rPr lang="en-US" altLang="ko-KR" sz="1600" baseline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ko-KR" altLang="en-US" sz="16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자켓</a:t>
                      </a:r>
                      <a:r>
                        <a:rPr lang="en-US" altLang="ko-KR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600" baseline="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집업</a:t>
                      </a:r>
                      <a:r>
                        <a:rPr lang="en-US" altLang="ko-KR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코트</a:t>
                      </a:r>
                    </a:p>
                  </a:txBody>
                  <a:tcPr>
                    <a:lnL w="1270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운동화</a:t>
                      </a:r>
                      <a:r>
                        <a:rPr lang="en-US" altLang="ko-KR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6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워커</a:t>
                      </a:r>
                      <a:endParaRPr lang="ko-KR" altLang="en-US" sz="16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4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Cool3</a:t>
                      </a:r>
                      <a:endParaRPr lang="ko-KR" altLang="en-US" sz="1400" b="1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긴팔</a:t>
                      </a:r>
                      <a:r>
                        <a:rPr lang="en-US" altLang="ko-KR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니트</a:t>
                      </a:r>
                      <a:r>
                        <a:rPr lang="en-US" altLang="ko-KR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셔츠</a:t>
                      </a:r>
                    </a:p>
                  </a:txBody>
                  <a:tcPr>
                    <a:lnL w="1270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면바지</a:t>
                      </a:r>
                      <a:r>
                        <a:rPr lang="en-US" altLang="ko-KR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6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슬렉스</a:t>
                      </a:r>
                      <a:r>
                        <a:rPr lang="en-US" altLang="ko-KR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청바지</a:t>
                      </a:r>
                      <a:r>
                        <a:rPr lang="en-US" altLang="ko-KR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치마</a:t>
                      </a:r>
                    </a:p>
                  </a:txBody>
                  <a:tcPr>
                    <a:lnL w="1270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aseline="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가죽자켓</a:t>
                      </a:r>
                      <a:r>
                        <a:rPr lang="en-US" altLang="ko-KR" sz="1600" baseline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코트</a:t>
                      </a:r>
                    </a:p>
                  </a:txBody>
                  <a:tcPr>
                    <a:lnL w="1270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부츠</a:t>
                      </a:r>
                      <a:r>
                        <a:rPr lang="en-US" altLang="ko-KR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운동화</a:t>
                      </a:r>
                      <a:r>
                        <a:rPr lang="en-US" altLang="ko-KR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6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워커</a:t>
                      </a:r>
                      <a:endParaRPr lang="ko-KR" altLang="en-US" sz="16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4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Cool4</a:t>
                      </a:r>
                      <a:endParaRPr lang="ko-KR" altLang="en-US" sz="1400" b="1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긴팔</a:t>
                      </a:r>
                      <a:r>
                        <a:rPr lang="en-US" altLang="ko-KR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니트</a:t>
                      </a:r>
                      <a:r>
                        <a:rPr lang="en-US" altLang="ko-KR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셔츠</a:t>
                      </a:r>
                    </a:p>
                  </a:txBody>
                  <a:tcPr>
                    <a:lnL w="1270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면바지</a:t>
                      </a:r>
                      <a:r>
                        <a:rPr lang="en-US" altLang="ko-KR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</a:t>
                      </a:r>
                      <a:r>
                        <a:rPr lang="en-US" altLang="ko-KR" sz="1600" baseline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ko-KR" altLang="en-US" sz="1600" baseline="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슬렉스</a:t>
                      </a:r>
                      <a:r>
                        <a:rPr lang="en-US" altLang="ko-KR" sz="1600" baseline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600" baseline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청바지</a:t>
                      </a:r>
                      <a:r>
                        <a:rPr lang="en-US" altLang="ko-KR" sz="1600" baseline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600" baseline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치마</a:t>
                      </a:r>
                      <a:endParaRPr lang="ko-KR" altLang="en-US" sz="16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코트</a:t>
                      </a:r>
                      <a:r>
                        <a:rPr lang="en-US" altLang="ko-KR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</a:t>
                      </a:r>
                      <a:r>
                        <a:rPr lang="en-US" altLang="ko-KR" sz="1600" baseline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ko-KR" altLang="en-US" sz="1600" baseline="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패딩</a:t>
                      </a:r>
                      <a:endParaRPr lang="ko-KR" altLang="en-US" sz="16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부츠</a:t>
                      </a:r>
                      <a:r>
                        <a:rPr lang="en-US" altLang="ko-KR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운동화</a:t>
                      </a:r>
                    </a:p>
                  </a:txBody>
                  <a:tcPr>
                    <a:lnL w="1270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EFC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3078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0" y="0"/>
            <a:ext cx="8066779" cy="6858000"/>
          </a:xfrm>
          <a:custGeom>
            <a:avLst/>
            <a:gdLst>
              <a:gd name="connsiteX0" fmla="*/ 0 w 8066779"/>
              <a:gd name="connsiteY0" fmla="*/ 0 h 6858000"/>
              <a:gd name="connsiteX1" fmla="*/ 8066779 w 8066779"/>
              <a:gd name="connsiteY1" fmla="*/ 0 h 6858000"/>
              <a:gd name="connsiteX2" fmla="*/ 4107311 w 8066779"/>
              <a:gd name="connsiteY2" fmla="*/ 6858000 h 6858000"/>
              <a:gd name="connsiteX3" fmla="*/ 0 w 806677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66779" h="6858000">
                <a:moveTo>
                  <a:pt x="0" y="0"/>
                </a:moveTo>
                <a:lnTo>
                  <a:pt x="8066779" y="0"/>
                </a:lnTo>
                <a:lnTo>
                  <a:pt x="410731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1D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ㅇㄹㅇ</a:t>
            </a:r>
            <a:endParaRPr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292" y="4700270"/>
            <a:ext cx="4757057" cy="17312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56" name="그룹 55"/>
          <p:cNvGrpSpPr/>
          <p:nvPr/>
        </p:nvGrpSpPr>
        <p:grpSpPr>
          <a:xfrm>
            <a:off x="1095259" y="1210271"/>
            <a:ext cx="5000741" cy="3240000"/>
            <a:chOff x="-121115" y="973364"/>
            <a:chExt cx="5000741" cy="324000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800" b="968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21115" y="973364"/>
              <a:ext cx="3240000" cy="3240000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850885" y="1903412"/>
              <a:ext cx="648000" cy="64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/>
            <p:cNvCxnSpPr/>
            <p:nvPr/>
          </p:nvCxnSpPr>
          <p:spPr>
            <a:xfrm flipV="1">
              <a:off x="850885" y="1491837"/>
              <a:ext cx="1860915" cy="4115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850885" y="2551412"/>
              <a:ext cx="1860915" cy="10526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11800" y="1492199"/>
              <a:ext cx="2167826" cy="2160000"/>
            </a:xfrm>
            <a:prstGeom prst="rect">
              <a:avLst/>
            </a:prstGeom>
          </p:spPr>
        </p:pic>
      </p:grp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13749"/>
              </p:ext>
            </p:extLst>
          </p:nvPr>
        </p:nvGraphicFramePr>
        <p:xfrm>
          <a:off x="8526841" y="1728744"/>
          <a:ext cx="1800000" cy="1440000"/>
        </p:xfrm>
        <a:graphic>
          <a:graphicData uri="http://schemas.openxmlformats.org/drawingml/2006/table">
            <a:tbl>
              <a:tblPr firstRow="1" firstCol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244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BD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242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BD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…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BD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241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BD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242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247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BD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247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BD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…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BD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242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BD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235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…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BD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…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BD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…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BD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…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BD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…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198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BD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203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BD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…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BD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192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BD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186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198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BD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201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BD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…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BD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189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BD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184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809878"/>
              </p:ext>
            </p:extLst>
          </p:nvPr>
        </p:nvGraphicFramePr>
        <p:xfrm>
          <a:off x="8199161" y="2002110"/>
          <a:ext cx="1800000" cy="1440000"/>
        </p:xfrm>
        <a:graphic>
          <a:graphicData uri="http://schemas.openxmlformats.org/drawingml/2006/table">
            <a:tbl>
              <a:tblPr firstRow="1" firstCol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251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251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…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220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223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FF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250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248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…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216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FF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…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…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…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…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…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FF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…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89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83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FF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99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…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86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81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FF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280053"/>
              </p:ext>
            </p:extLst>
          </p:nvPr>
        </p:nvGraphicFramePr>
        <p:xfrm>
          <a:off x="7855813" y="2280934"/>
          <a:ext cx="1800000" cy="1440000"/>
        </p:xfrm>
        <a:graphic>
          <a:graphicData uri="http://schemas.openxmlformats.org/drawingml/2006/table">
            <a:tbl>
              <a:tblPr firstRow="1" firstCol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254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D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255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D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…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D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222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D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226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D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225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D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225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D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…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D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222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D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217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D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…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D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…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D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…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D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…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D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…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D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156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D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159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D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…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D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147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D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141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D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156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D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157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D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…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D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144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D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139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D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9" name="오른쪽 화살표 58"/>
          <p:cNvSpPr/>
          <p:nvPr/>
        </p:nvSpPr>
        <p:spPr>
          <a:xfrm>
            <a:off x="250521" y="4968743"/>
            <a:ext cx="2825592" cy="1326405"/>
          </a:xfrm>
          <a:prstGeom prst="rightArrow">
            <a:avLst/>
          </a:prstGeom>
          <a:noFill/>
          <a:ln w="76200">
            <a:solidFill>
              <a:srgbClr val="EFC4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★</a:t>
            </a:r>
            <a:r>
              <a:rPr lang="en-US" altLang="ko-KR" dirty="0">
                <a:solidFill>
                  <a:schemeClr val="tx1"/>
                </a:solidFill>
              </a:rPr>
              <a:t>Color detection</a:t>
            </a:r>
            <a:r>
              <a:rPr lang="ko-KR" altLang="en-US" dirty="0">
                <a:solidFill>
                  <a:schemeClr val="tx1"/>
                </a:solidFill>
              </a:rPr>
              <a:t> ★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openCV.Kmeans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1" name="오른쪽 화살표 60"/>
          <p:cNvSpPr/>
          <p:nvPr/>
        </p:nvSpPr>
        <p:spPr>
          <a:xfrm>
            <a:off x="8617528" y="4855148"/>
            <a:ext cx="3076114" cy="1440000"/>
          </a:xfrm>
          <a:prstGeom prst="rightArrow">
            <a:avLst/>
          </a:prstGeom>
          <a:noFill/>
          <a:ln w="76200">
            <a:solidFill>
              <a:srgbClr val="A1D0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★</a:t>
            </a:r>
            <a:r>
              <a:rPr lang="en-US" altLang="ko-KR" dirty="0">
                <a:solidFill>
                  <a:schemeClr val="tx1"/>
                </a:solidFill>
              </a:rPr>
              <a:t>Color Classification</a:t>
            </a:r>
            <a:r>
              <a:rPr lang="ko-KR" altLang="en-US" dirty="0">
                <a:solidFill>
                  <a:schemeClr val="tx1"/>
                </a:solidFill>
              </a:rPr>
              <a:t> ★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Scikit-learn.kNN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072780" y="251574"/>
            <a:ext cx="4101401" cy="715060"/>
            <a:chOff x="3687535" y="760607"/>
            <a:chExt cx="4816930" cy="859971"/>
          </a:xfrm>
        </p:grpSpPr>
        <p:sp>
          <p:nvSpPr>
            <p:cNvPr id="19" name="직사각형 18"/>
            <p:cNvSpPr/>
            <p:nvPr/>
          </p:nvSpPr>
          <p:spPr>
            <a:xfrm>
              <a:off x="3687535" y="760607"/>
              <a:ext cx="4816930" cy="85997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687535" y="938073"/>
              <a:ext cx="4816930" cy="55522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 수행 절차 및 방법</a:t>
              </a:r>
              <a:endPara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6050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1" y="0"/>
            <a:ext cx="8066779" cy="6858000"/>
          </a:xfrm>
          <a:custGeom>
            <a:avLst/>
            <a:gdLst>
              <a:gd name="connsiteX0" fmla="*/ 0 w 8066779"/>
              <a:gd name="connsiteY0" fmla="*/ 0 h 6858000"/>
              <a:gd name="connsiteX1" fmla="*/ 8066779 w 8066779"/>
              <a:gd name="connsiteY1" fmla="*/ 0 h 6858000"/>
              <a:gd name="connsiteX2" fmla="*/ 4107311 w 8066779"/>
              <a:gd name="connsiteY2" fmla="*/ 6858000 h 6858000"/>
              <a:gd name="connsiteX3" fmla="*/ 0 w 806677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66779" h="6858000">
                <a:moveTo>
                  <a:pt x="0" y="0"/>
                </a:moveTo>
                <a:lnTo>
                  <a:pt x="8066779" y="0"/>
                </a:lnTo>
                <a:lnTo>
                  <a:pt x="410731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1D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182488"/>
              </p:ext>
            </p:extLst>
          </p:nvPr>
        </p:nvGraphicFramePr>
        <p:xfrm>
          <a:off x="1264651" y="1251432"/>
          <a:ext cx="9723916" cy="5059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9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2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82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82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82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82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282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282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376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        상의</a:t>
                      </a:r>
                      <a:endParaRPr lang="en-US" altLang="ko-KR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하의</a:t>
                      </a:r>
                      <a:endParaRPr lang="en-US" altLang="ko-KR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TlToBr w="12700" cap="flat" cmpd="sng" algn="ctr">
                      <a:solidFill>
                        <a:srgbClr val="A1D0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A1D0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Red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rgbClr val="A1D0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Yellow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rgbClr val="A1D0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Green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rgbClr val="A1D0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Blue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rgbClr val="A1D0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Navy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rgbClr val="A1D0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Pink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rgbClr val="A1D0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Black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rgbClr val="A1D0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Gray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rgbClr val="A1D0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White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rgbClr val="A1D0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Red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X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X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X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X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X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X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O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X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O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Yellow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X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X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X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X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O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X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O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X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O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1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Green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X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O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X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X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O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X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O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X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O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1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Blue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X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X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X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X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X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X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O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X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O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1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Navy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X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O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X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O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X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X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X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O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O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1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Pink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X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X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X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X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X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X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O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X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O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1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Black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O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O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O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O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O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O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O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O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O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1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Gray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X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X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X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X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O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X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O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X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X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1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White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O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O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O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O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O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O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O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X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X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266825" y="1257300"/>
            <a:ext cx="1381125" cy="6223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4072780" y="251574"/>
            <a:ext cx="4101401" cy="715060"/>
            <a:chOff x="3687535" y="760607"/>
            <a:chExt cx="4816930" cy="859971"/>
          </a:xfrm>
        </p:grpSpPr>
        <p:sp>
          <p:nvSpPr>
            <p:cNvPr id="9" name="직사각형 8"/>
            <p:cNvSpPr/>
            <p:nvPr/>
          </p:nvSpPr>
          <p:spPr>
            <a:xfrm>
              <a:off x="3687535" y="760607"/>
              <a:ext cx="4816930" cy="85997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87535" y="912980"/>
              <a:ext cx="4816930" cy="55522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 수행 절차 및 방법</a:t>
              </a:r>
              <a:endPara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0609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AA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0" y="0"/>
            <a:ext cx="8066779" cy="6858000"/>
          </a:xfrm>
          <a:custGeom>
            <a:avLst/>
            <a:gdLst>
              <a:gd name="connsiteX0" fmla="*/ 0 w 8066779"/>
              <a:gd name="connsiteY0" fmla="*/ 0 h 6858000"/>
              <a:gd name="connsiteX1" fmla="*/ 8066779 w 8066779"/>
              <a:gd name="connsiteY1" fmla="*/ 0 h 6858000"/>
              <a:gd name="connsiteX2" fmla="*/ 4107311 w 8066779"/>
              <a:gd name="connsiteY2" fmla="*/ 6858000 h 6858000"/>
              <a:gd name="connsiteX3" fmla="*/ 0 w 806677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66779" h="6858000">
                <a:moveTo>
                  <a:pt x="0" y="0"/>
                </a:moveTo>
                <a:lnTo>
                  <a:pt x="8066779" y="0"/>
                </a:lnTo>
                <a:lnTo>
                  <a:pt x="410731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BB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417698" y="292377"/>
            <a:ext cx="3649081" cy="622024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수행 결과</a:t>
            </a:r>
          </a:p>
        </p:txBody>
      </p:sp>
      <p:pic>
        <p:nvPicPr>
          <p:cNvPr id="2" name="그림 1">
            <a:hlinkClick r:id="rId2"/>
          </p:cNvPr>
          <p:cNvPicPr>
            <a:picLocks noChangeAspect="1"/>
          </p:cNvPicPr>
          <p:nvPr/>
        </p:nvPicPr>
        <p:blipFill rotWithShape="1">
          <a:blip r:embed="rId3"/>
          <a:srcRect t="3432" b="15861"/>
          <a:stretch/>
        </p:blipFill>
        <p:spPr>
          <a:xfrm>
            <a:off x="1699491" y="1623291"/>
            <a:ext cx="8564418" cy="452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207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687535" y="453430"/>
            <a:ext cx="4816930" cy="85997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687535" y="665633"/>
            <a:ext cx="481693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개선</a:t>
            </a:r>
            <a:r>
              <a:rPr lang="en-US" altLang="ko-KR" sz="2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사항</a:t>
            </a:r>
            <a:endParaRPr lang="en-US" altLang="ko-KR" sz="2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835948" y="2287885"/>
            <a:ext cx="10522306" cy="3912024"/>
            <a:chOff x="1124749" y="2260177"/>
            <a:chExt cx="8758638" cy="3912024"/>
          </a:xfrm>
        </p:grpSpPr>
        <p:sp>
          <p:nvSpPr>
            <p:cNvPr id="25" name="자유형 24"/>
            <p:cNvSpPr/>
            <p:nvPr/>
          </p:nvSpPr>
          <p:spPr>
            <a:xfrm>
              <a:off x="4465940" y="2927139"/>
              <a:ext cx="3335273" cy="3245062"/>
            </a:xfrm>
            <a:custGeom>
              <a:avLst/>
              <a:gdLst>
                <a:gd name="connsiteX0" fmla="*/ 0 w 3335273"/>
                <a:gd name="connsiteY0" fmla="*/ 0 h 3245062"/>
                <a:gd name="connsiteX1" fmla="*/ 3335273 w 3335273"/>
                <a:gd name="connsiteY1" fmla="*/ 0 h 3245062"/>
                <a:gd name="connsiteX2" fmla="*/ 3335273 w 3335273"/>
                <a:gd name="connsiteY2" fmla="*/ 2860105 h 3245062"/>
                <a:gd name="connsiteX3" fmla="*/ 2950316 w 3335273"/>
                <a:gd name="connsiteY3" fmla="*/ 3245062 h 3245062"/>
                <a:gd name="connsiteX4" fmla="*/ 384956 w 3335273"/>
                <a:gd name="connsiteY4" fmla="*/ 3245062 h 3245062"/>
                <a:gd name="connsiteX5" fmla="*/ 0 w 3335273"/>
                <a:gd name="connsiteY5" fmla="*/ 2860105 h 3245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35273" h="3245062">
                  <a:moveTo>
                    <a:pt x="0" y="0"/>
                  </a:moveTo>
                  <a:lnTo>
                    <a:pt x="3335273" y="0"/>
                  </a:lnTo>
                  <a:lnTo>
                    <a:pt x="3335273" y="2860105"/>
                  </a:lnTo>
                  <a:cubicBezTo>
                    <a:pt x="3335273" y="3072711"/>
                    <a:pt x="3162922" y="3245062"/>
                    <a:pt x="2950316" y="3245062"/>
                  </a:cubicBezTo>
                  <a:lnTo>
                    <a:pt x="384956" y="3245062"/>
                  </a:lnTo>
                  <a:cubicBezTo>
                    <a:pt x="172350" y="3245062"/>
                    <a:pt x="0" y="3072711"/>
                    <a:pt x="0" y="2860105"/>
                  </a:cubicBezTo>
                  <a:close/>
                </a:path>
              </a:pathLst>
            </a:custGeom>
            <a:solidFill>
              <a:srgbClr val="EBB298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 22"/>
            <p:cNvSpPr/>
            <p:nvPr/>
          </p:nvSpPr>
          <p:spPr>
            <a:xfrm>
              <a:off x="1124749" y="2927139"/>
              <a:ext cx="3335274" cy="3245062"/>
            </a:xfrm>
            <a:custGeom>
              <a:avLst/>
              <a:gdLst>
                <a:gd name="connsiteX0" fmla="*/ 0 w 3335274"/>
                <a:gd name="connsiteY0" fmla="*/ 0 h 3245062"/>
                <a:gd name="connsiteX1" fmla="*/ 3335274 w 3335274"/>
                <a:gd name="connsiteY1" fmla="*/ 0 h 3245062"/>
                <a:gd name="connsiteX2" fmla="*/ 3335274 w 3335274"/>
                <a:gd name="connsiteY2" fmla="*/ 2923608 h 3245062"/>
                <a:gd name="connsiteX3" fmla="*/ 3013820 w 3335274"/>
                <a:gd name="connsiteY3" fmla="*/ 3245062 h 3245062"/>
                <a:gd name="connsiteX4" fmla="*/ 321454 w 3335274"/>
                <a:gd name="connsiteY4" fmla="*/ 3245062 h 3245062"/>
                <a:gd name="connsiteX5" fmla="*/ 0 w 3335274"/>
                <a:gd name="connsiteY5" fmla="*/ 2923608 h 3245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35274" h="3245062">
                  <a:moveTo>
                    <a:pt x="0" y="0"/>
                  </a:moveTo>
                  <a:lnTo>
                    <a:pt x="3335274" y="0"/>
                  </a:lnTo>
                  <a:lnTo>
                    <a:pt x="3335274" y="2923608"/>
                  </a:lnTo>
                  <a:cubicBezTo>
                    <a:pt x="3335274" y="3101142"/>
                    <a:pt x="3191354" y="3245062"/>
                    <a:pt x="3013820" y="3245062"/>
                  </a:cubicBezTo>
                  <a:lnTo>
                    <a:pt x="321454" y="3245062"/>
                  </a:lnTo>
                  <a:cubicBezTo>
                    <a:pt x="143920" y="3245062"/>
                    <a:pt x="0" y="3101142"/>
                    <a:pt x="0" y="2923608"/>
                  </a:cubicBezTo>
                  <a:close/>
                </a:path>
              </a:pathLst>
            </a:custGeom>
            <a:solidFill>
              <a:srgbClr val="CB929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1130664" y="2260177"/>
              <a:ext cx="3335274" cy="914384"/>
            </a:xfrm>
            <a:prstGeom prst="roundRect">
              <a:avLst>
                <a:gd name="adj" fmla="val 14773"/>
              </a:avLst>
            </a:prstGeom>
            <a:solidFill>
              <a:srgbClr val="CB92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705936" y="2712896"/>
              <a:ext cx="184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altLang="ko-KR" sz="20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4270588" y="2260177"/>
              <a:ext cx="3536539" cy="914384"/>
            </a:xfrm>
            <a:prstGeom prst="roundRect">
              <a:avLst>
                <a:gd name="adj" fmla="val 11917"/>
              </a:avLst>
            </a:prstGeom>
            <a:solidFill>
              <a:srgbClr val="EBB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062607" y="2712896"/>
              <a:ext cx="1537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altLang="ko-KR" sz="20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054313" y="2712896"/>
              <a:ext cx="8290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김나연</a:t>
              </a:r>
              <a:endParaRPr lang="en-US" altLang="ko-KR" sz="20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37134" y="2473331"/>
              <a:ext cx="17269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pc="-15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Web </a:t>
              </a:r>
              <a:r>
                <a:rPr lang="ko-KR" altLang="en-US" sz="2800" spc="-15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↔ </a:t>
              </a:r>
              <a:r>
                <a:rPr lang="en-US" altLang="ko-KR" sz="2800" spc="-15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App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238658" y="2399877"/>
              <a:ext cx="4603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spc="-15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03</a:t>
              </a: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74"/>
          <a:stretch/>
        </p:blipFill>
        <p:spPr>
          <a:xfrm>
            <a:off x="6718336" y="3761692"/>
            <a:ext cx="2284275" cy="187879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9" t="2780" r="9278" b="13159"/>
          <a:stretch/>
        </p:blipFill>
        <p:spPr>
          <a:xfrm>
            <a:off x="3883990" y="4472693"/>
            <a:ext cx="1885368" cy="1727216"/>
          </a:xfrm>
          <a:prstGeom prst="rect">
            <a:avLst/>
          </a:prstGeom>
        </p:spPr>
      </p:pic>
      <p:sp>
        <p:nvSpPr>
          <p:cNvPr id="6" name="굽은 화살표 5"/>
          <p:cNvSpPr/>
          <p:nvPr/>
        </p:nvSpPr>
        <p:spPr>
          <a:xfrm rot="5400000">
            <a:off x="4242189" y="3679839"/>
            <a:ext cx="512944" cy="53570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굽은 화살표 7"/>
          <p:cNvSpPr/>
          <p:nvPr/>
        </p:nvSpPr>
        <p:spPr>
          <a:xfrm rot="16200000">
            <a:off x="2706372" y="5201487"/>
            <a:ext cx="554182" cy="58336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42136" y="2501039"/>
            <a:ext cx="3575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Category </a:t>
            </a:r>
            <a:r>
              <a:rPr lang="ko-KR" altLang="en-US" sz="28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설정 자동화</a:t>
            </a:r>
            <a:endParaRPr lang="en-US" altLang="ko-KR" sz="280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8" t="13199" r="8923" b="21751"/>
          <a:stretch/>
        </p:blipFill>
        <p:spPr>
          <a:xfrm>
            <a:off x="1985976" y="3327210"/>
            <a:ext cx="1705077" cy="1665339"/>
          </a:xfrm>
          <a:prstGeom prst="rect">
            <a:avLst/>
          </a:prstGeom>
        </p:spPr>
      </p:pic>
      <p:sp>
        <p:nvSpPr>
          <p:cNvPr id="13" name="구름 12"/>
          <p:cNvSpPr/>
          <p:nvPr/>
        </p:nvSpPr>
        <p:spPr>
          <a:xfrm>
            <a:off x="8128000" y="4293377"/>
            <a:ext cx="471055" cy="786623"/>
          </a:xfrm>
          <a:prstGeom prst="cloud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033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7869</TotalTime>
  <Words>490</Words>
  <Application>Microsoft Office PowerPoint</Application>
  <PresentationFormat>와이드스크린</PresentationFormat>
  <Paragraphs>276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나눔바른고딕 UltraLight</vt:lpstr>
      <vt:lpstr>나눔스퀘어</vt:lpstr>
      <vt:lpstr>나눔스퀘어 Bold</vt:lpstr>
      <vt:lpstr>나눔스퀘어라운드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배수용</dc:creator>
  <cp:lastModifiedBy>이은성</cp:lastModifiedBy>
  <cp:revision>217</cp:revision>
  <dcterms:created xsi:type="dcterms:W3CDTF">2018-01-19T01:00:58Z</dcterms:created>
  <dcterms:modified xsi:type="dcterms:W3CDTF">2020-07-06T01:54:16Z</dcterms:modified>
</cp:coreProperties>
</file>