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865" r:id="rId2"/>
    <p:sldId id="881" r:id="rId3"/>
    <p:sldId id="1101" r:id="rId4"/>
    <p:sldId id="1030" r:id="rId5"/>
    <p:sldId id="1104" r:id="rId6"/>
    <p:sldId id="1113" r:id="rId7"/>
    <p:sldId id="1102" r:id="rId8"/>
    <p:sldId id="1107" r:id="rId9"/>
    <p:sldId id="1103" r:id="rId10"/>
    <p:sldId id="1109" r:id="rId11"/>
    <p:sldId id="1110" r:id="rId12"/>
  </p:sldIdLst>
  <p:sldSz cx="9906000" cy="6858000" type="A4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6" orient="horz" pos="1117" userDrawn="1">
          <p15:clr>
            <a:srgbClr val="A4A3A4"/>
          </p15:clr>
        </p15:guide>
        <p15:guide id="7" pos="1487" userDrawn="1">
          <p15:clr>
            <a:srgbClr val="A4A3A4"/>
          </p15:clr>
        </p15:guide>
        <p15:guide id="8" orient="horz" pos="346" userDrawn="1">
          <p15:clr>
            <a:srgbClr val="A4A3A4"/>
          </p15:clr>
        </p15:guide>
        <p15:guide id="9" orient="horz" pos="527" userDrawn="1">
          <p15:clr>
            <a:srgbClr val="A4A3A4"/>
          </p15:clr>
        </p15:guide>
        <p15:guide id="10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8D75D"/>
    <a:srgbClr val="92D050"/>
    <a:srgbClr val="25AEFB"/>
    <a:srgbClr val="F65E63"/>
    <a:srgbClr val="BDE77A"/>
    <a:srgbClr val="FFC000"/>
    <a:srgbClr val="FF5050"/>
    <a:srgbClr val="A4A3A4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6144" autoAdjust="0"/>
  </p:normalViewPr>
  <p:slideViewPr>
    <p:cSldViewPr>
      <p:cViewPr varScale="1">
        <p:scale>
          <a:sx n="111" d="100"/>
          <a:sy n="111" d="100"/>
        </p:scale>
        <p:origin x="1074" y="114"/>
      </p:cViewPr>
      <p:guideLst>
        <p:guide orient="horz" pos="3974"/>
        <p:guide orient="horz" pos="1117"/>
        <p:guide pos="1487"/>
        <p:guide orient="horz" pos="346"/>
        <p:guide orient="horz" pos="527"/>
        <p:guide orient="horz" pos="12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10" y="-114"/>
      </p:cViewPr>
      <p:guideLst>
        <p:guide orient="horz" pos="3127"/>
        <p:guide pos="2141"/>
        <p:guide orient="horz"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6448" cy="49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9" tIns="45864" rIns="91729" bIns="4586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48" y="2"/>
            <a:ext cx="2946448" cy="49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9" tIns="45864" rIns="91729" bIns="4586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9440"/>
            <a:ext cx="2946448" cy="49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9" tIns="45864" rIns="91729" bIns="4586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48" y="9379440"/>
            <a:ext cx="2946448" cy="49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9" tIns="45864" rIns="91729" bIns="4586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fld id="{E7D52B02-B426-48AA-A151-CB95DBC74A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63301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6448" cy="49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9" tIns="45864" rIns="91729" bIns="4586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48" y="2"/>
            <a:ext cx="2946448" cy="49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9" tIns="45864" rIns="91729" bIns="4586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741363"/>
            <a:ext cx="5349875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978" y="4690506"/>
            <a:ext cx="5439719" cy="444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9" tIns="45864" rIns="91729" bIns="45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9440"/>
            <a:ext cx="2946448" cy="49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9" tIns="45864" rIns="91729" bIns="4586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48" y="9379440"/>
            <a:ext cx="2946448" cy="49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9" tIns="45864" rIns="91729" bIns="4586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fld id="{1D4E4D14-8425-4168-A740-C87270218C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9702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0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B2F45-1BA4-4B27-8A30-4F7EDADFABF3}" type="slidenum">
              <a:rPr lang="en-US" altLang="ko-KR" smtClean="0"/>
              <a:pPr/>
              <a:t>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4708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18435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60EF4-9603-4BED-85DC-2EF6BD0296F0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2611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360363" y="1115909"/>
            <a:ext cx="9086850" cy="0"/>
          </a:xfrm>
          <a:prstGeom prst="line">
            <a:avLst/>
          </a:prstGeom>
          <a:noFill/>
          <a:ln w="9525">
            <a:solidFill>
              <a:srgbClr val="1F497D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371475" y="6456363"/>
            <a:ext cx="908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8589697" y="6184900"/>
            <a:ext cx="982928" cy="23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3" tIns="45712" rIns="91423" bIns="45712">
            <a:spAutoFit/>
          </a:bodyPr>
          <a:lstStyle/>
          <a:p>
            <a:pPr algn="r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정태혁</a:t>
            </a: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 userDrawn="1"/>
        </p:nvSpPr>
        <p:spPr bwMode="auto">
          <a:xfrm>
            <a:off x="7579147" y="396875"/>
            <a:ext cx="1868066" cy="71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</a:t>
            </a:r>
            <a:endParaRPr lang="ko-KR" altLang="en-US" sz="280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406178" y="1124744"/>
            <a:ext cx="9083326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algn="r"/>
            <a:r>
              <a:rPr lang="ko-KR" altLang="en-US" sz="140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/>
              </a:rPr>
              <a:t>스티로폼 부표 정보관리시스템</a:t>
            </a:r>
            <a:endParaRPr lang="en-US" altLang="ko-KR" sz="1400">
              <a:solidFill>
                <a:srgbClr val="4F81B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6525344"/>
            <a:ext cx="1730461" cy="1857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306908"/>
            <a:ext cx="2126708" cy="5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3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01"/>
          <p:cNvSpPr>
            <a:spLocks noChangeArrowheads="1"/>
          </p:cNvSpPr>
          <p:nvPr userDrawn="1"/>
        </p:nvSpPr>
        <p:spPr bwMode="auto">
          <a:xfrm>
            <a:off x="107950" y="188640"/>
            <a:ext cx="9675813" cy="65899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Trebuchet MS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272480" y="6597352"/>
            <a:ext cx="9361040" cy="0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30"/>
          <p:cNvSpPr txBox="1">
            <a:spLocks noChangeArrowheads="1"/>
          </p:cNvSpPr>
          <p:nvPr userDrawn="1"/>
        </p:nvSpPr>
        <p:spPr bwMode="auto">
          <a:xfrm>
            <a:off x="272480" y="415556"/>
            <a:ext cx="9361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  정   이   </a:t>
            </a:r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력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97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01"/>
          <p:cNvSpPr>
            <a:spLocks noChangeArrowheads="1"/>
          </p:cNvSpPr>
          <p:nvPr userDrawn="1"/>
        </p:nvSpPr>
        <p:spPr bwMode="auto">
          <a:xfrm>
            <a:off x="107950" y="576263"/>
            <a:ext cx="9675813" cy="620236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0" y="49213"/>
            <a:ext cx="249238" cy="231775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ct val="150000"/>
              </a:lnSpc>
              <a:defRPr/>
            </a:pPr>
            <a:fld id="{AD101C63-8C02-4B79-A167-0A20E252BCDF}" type="slidenum">
              <a:rPr lang="ko-KR" altLang="en-US" sz="800">
                <a:latin typeface="Verdana" pitchFamily="34" charset="0"/>
              </a:rPr>
              <a:pPr>
                <a:lnSpc>
                  <a:spcPct val="150000"/>
                </a:lnSpc>
                <a:defRPr/>
              </a:pPr>
              <a:t>‹#›</a:t>
            </a:fld>
            <a:endParaRPr lang="ko-KR" altLang="en-US" sz="800">
              <a:latin typeface="Verdana" pitchFamily="34" charset="0"/>
            </a:endParaRPr>
          </a:p>
        </p:txBody>
      </p:sp>
      <p:graphicFrame>
        <p:nvGraphicFramePr>
          <p:cNvPr id="6" name="Group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229823"/>
              </p:ext>
            </p:extLst>
          </p:nvPr>
        </p:nvGraphicFramePr>
        <p:xfrm>
          <a:off x="117475" y="80963"/>
          <a:ext cx="9669463" cy="44196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6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개요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918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9239250" y="49213"/>
            <a:ext cx="249238" cy="231775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ct val="150000"/>
              </a:lnSpc>
              <a:defRPr/>
            </a:pPr>
            <a:fld id="{AD101C63-8C02-4B79-A167-0A20E252BCDF}" type="slidenum">
              <a:rPr lang="ko-KR" altLang="en-US" sz="800">
                <a:latin typeface="Verdana" pitchFamily="34" charset="0"/>
              </a:rPr>
              <a:pPr>
                <a:lnSpc>
                  <a:spcPct val="150000"/>
                </a:lnSpc>
                <a:defRPr/>
              </a:pPr>
              <a:t>‹#›</a:t>
            </a:fld>
            <a:endParaRPr lang="ko-KR" altLang="en-US" sz="800">
              <a:latin typeface="Verdana" pitchFamily="34" charset="0"/>
            </a:endParaRPr>
          </a:p>
        </p:txBody>
      </p:sp>
      <p:graphicFrame>
        <p:nvGraphicFramePr>
          <p:cNvPr id="7" name="Group 4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84594506"/>
              </p:ext>
            </p:extLst>
          </p:nvPr>
        </p:nvGraphicFramePr>
        <p:xfrm>
          <a:off x="7504981" y="585788"/>
          <a:ext cx="2286000" cy="6185326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Menu  Root (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경로</a:t>
                      </a: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Development Issuer (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개발자 주의 사항</a:t>
                      </a: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Description  (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화면설명</a:t>
                      </a: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9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8548175"/>
              </p:ext>
            </p:extLst>
          </p:nvPr>
        </p:nvGraphicFramePr>
        <p:xfrm>
          <a:off x="117475" y="80963"/>
          <a:ext cx="9669463" cy="44196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6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스티로폼 부표 정보관리시스템</a:t>
                      </a:r>
                      <a:endParaRPr kumimoji="1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개요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601"/>
          <p:cNvSpPr>
            <a:spLocks noChangeArrowheads="1"/>
          </p:cNvSpPr>
          <p:nvPr userDrawn="1"/>
        </p:nvSpPr>
        <p:spPr bwMode="auto">
          <a:xfrm>
            <a:off x="107950" y="576263"/>
            <a:ext cx="9675813" cy="620236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3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01"/>
          <p:cNvSpPr>
            <a:spLocks noChangeArrowheads="1"/>
          </p:cNvSpPr>
          <p:nvPr userDrawn="1"/>
        </p:nvSpPr>
        <p:spPr bwMode="auto">
          <a:xfrm>
            <a:off x="107950" y="188640"/>
            <a:ext cx="9675813" cy="65899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Trebuchet MS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 bwMode="auto">
          <a:xfrm>
            <a:off x="272480" y="6597352"/>
            <a:ext cx="9361040" cy="0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30"/>
          <p:cNvSpPr txBox="1">
            <a:spLocks noChangeArrowheads="1"/>
          </p:cNvSpPr>
          <p:nvPr userDrawn="1"/>
        </p:nvSpPr>
        <p:spPr bwMode="auto">
          <a:xfrm>
            <a:off x="272480" y="415556"/>
            <a:ext cx="93610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  정   이   </a:t>
            </a:r>
            <a:r>
              <a:rPr lang="ko-KR" altLang="en-US" sz="20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력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86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9239250" y="49213"/>
            <a:ext cx="249238" cy="231775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ct val="150000"/>
              </a:lnSpc>
              <a:defRPr/>
            </a:pPr>
            <a:fld id="{AD101C63-8C02-4B79-A167-0A20E252BCDF}" type="slidenum">
              <a:rPr lang="ko-KR" altLang="en-US" sz="800">
                <a:latin typeface="Verdana" pitchFamily="34" charset="0"/>
              </a:rPr>
              <a:pPr>
                <a:lnSpc>
                  <a:spcPct val="150000"/>
                </a:lnSpc>
                <a:defRPr/>
              </a:pPr>
              <a:t>‹#›</a:t>
            </a:fld>
            <a:endParaRPr lang="ko-KR" altLang="en-US" sz="800">
              <a:latin typeface="Verdana" pitchFamily="34" charset="0"/>
            </a:endParaRPr>
          </a:p>
        </p:txBody>
      </p:sp>
      <p:graphicFrame>
        <p:nvGraphicFramePr>
          <p:cNvPr id="7" name="Group 411"/>
          <p:cNvGraphicFramePr>
            <a:graphicFrameLocks noGrp="1"/>
          </p:cNvGraphicFramePr>
          <p:nvPr userDrawn="1">
            <p:extLst/>
          </p:nvPr>
        </p:nvGraphicFramePr>
        <p:xfrm>
          <a:off x="7504981" y="585788"/>
          <a:ext cx="2286000" cy="6185326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Menu  Root (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경로</a:t>
                      </a: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Development Issuer (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개발자 주의 사항</a:t>
                      </a: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Description  (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화면설명</a:t>
                      </a: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9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601"/>
          <p:cNvSpPr>
            <a:spLocks noChangeArrowheads="1"/>
          </p:cNvSpPr>
          <p:nvPr userDrawn="1"/>
        </p:nvSpPr>
        <p:spPr bwMode="auto">
          <a:xfrm>
            <a:off x="107950" y="576263"/>
            <a:ext cx="9675813" cy="620236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1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01"/>
          <p:cNvSpPr>
            <a:spLocks noChangeArrowheads="1"/>
          </p:cNvSpPr>
          <p:nvPr userDrawn="1"/>
        </p:nvSpPr>
        <p:spPr bwMode="auto">
          <a:xfrm>
            <a:off x="107950" y="576263"/>
            <a:ext cx="9675813" cy="620236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239250" y="49213"/>
            <a:ext cx="249238" cy="231775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ct val="150000"/>
              </a:lnSpc>
              <a:defRPr/>
            </a:pPr>
            <a:fld id="{AD101C63-8C02-4B79-A167-0A20E252BCDF}" type="slidenum">
              <a:rPr lang="ko-KR" altLang="en-US" sz="800">
                <a:latin typeface="Verdana" pitchFamily="34" charset="0"/>
              </a:rPr>
              <a:pPr>
                <a:lnSpc>
                  <a:spcPct val="150000"/>
                </a:lnSpc>
                <a:defRPr/>
              </a:pPr>
              <a:t>‹#›</a:t>
            </a:fld>
            <a:endParaRPr lang="ko-KR" altLang="en-US" sz="800">
              <a:latin typeface="Verdana" pitchFamily="34" charset="0"/>
            </a:endParaRPr>
          </a:p>
        </p:txBody>
      </p:sp>
      <p:pic>
        <p:nvPicPr>
          <p:cNvPr id="6" name="Picture 12" descr="상단바"/>
          <p:cNvPicPr preferRelativeResize="0">
            <a:picLocks noChangeArrowheads="1"/>
          </p:cNvPicPr>
          <p:nvPr userDrawn="1"/>
        </p:nvPicPr>
        <p:blipFill>
          <a:blip r:embed="rId2" cstate="print"/>
          <a:srcRect b="84143"/>
          <a:stretch>
            <a:fillRect/>
          </a:stretch>
        </p:blipFill>
        <p:spPr bwMode="auto">
          <a:xfrm>
            <a:off x="-1" y="8"/>
            <a:ext cx="9906001" cy="8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977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661" r:id="rId3"/>
    <p:sldLayoutId id="2147483664" r:id="rId4"/>
    <p:sldLayoutId id="2147483662" r:id="rId5"/>
    <p:sldLayoutId id="2147483665" r:id="rId6"/>
    <p:sldLayoutId id="2147483666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2520" y="2745683"/>
            <a:ext cx="9041829" cy="441309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1423" tIns="45712" rIns="91423" bIns="45712"/>
          <a:lstStyle/>
          <a:p>
            <a:pPr marL="142875" indent="-142875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8449338" y="1431082"/>
            <a:ext cx="1105826" cy="340719"/>
          </a:xfrm>
          <a:prstGeom prst="rect">
            <a:avLst/>
          </a:prstGeom>
          <a:noFill/>
          <a:ln w="6350" algn="ctr">
            <a:noFill/>
            <a:prstDash val="dash"/>
            <a:miter lim="800000"/>
            <a:headEnd/>
            <a:tailEnd/>
          </a:ln>
        </p:spPr>
        <p:txBody>
          <a:bodyPr wrap="none" lIns="89984" tIns="46792" rIns="89984" bIns="46792">
            <a:spAutoFit/>
          </a:bodyPr>
          <a:lstStyle/>
          <a:p>
            <a:pPr algn="r"/>
            <a:r>
              <a:rPr lang="en-US" altLang="ko-KR" sz="1600" err="1" smtClean="0">
                <a:latin typeface="Arial Black" pitchFamily="34" charset="0"/>
              </a:rPr>
              <a:t>Ver</a:t>
            </a:r>
            <a:r>
              <a:rPr lang="en-US" altLang="ko-KR" sz="1600" smtClean="0">
                <a:latin typeface="Arial Black" pitchFamily="34" charset="0"/>
              </a:rPr>
              <a:t> </a:t>
            </a:r>
            <a:r>
              <a:rPr lang="en-US" altLang="ko-KR" sz="1600" smtClean="0">
                <a:latin typeface="Arial Black" pitchFamily="34" charset="0"/>
              </a:rPr>
              <a:t>0.01</a:t>
            </a:r>
            <a:endParaRPr lang="en-US" altLang="ko-KR" sz="1600" dirty="0">
              <a:latin typeface="Arial Black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342" y="293683"/>
            <a:ext cx="3418666" cy="2536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어업면허 수정</a:t>
            </a:r>
            <a:endParaRPr lang="ko-KR" alt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230961" y="836614"/>
            <a:ext cx="3238503" cy="587457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29607" y="836613"/>
            <a:ext cx="3238503" cy="43214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0119" y="1286012"/>
            <a:ext cx="2317478" cy="3958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어업면허</a:t>
            </a: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 등록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0712" y="872891"/>
            <a:ext cx="2317478" cy="3958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페스티로폼 부표 관리시스템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00" b="96658"/>
          <a:stretch/>
        </p:blipFill>
        <p:spPr>
          <a:xfrm>
            <a:off x="5016382" y="871890"/>
            <a:ext cx="432048" cy="3422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60712" y="1767821"/>
            <a:ext cx="1483160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</a:t>
            </a:r>
            <a:r>
              <a:rPr lang="ko-KR" altLang="en-US" smtClean="0"/>
              <a:t>행정구역</a:t>
            </a:r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2360711" y="2088689"/>
            <a:ext cx="3037159" cy="28331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latin typeface="Trebuchet MS" pitchFamily="34" charset="0"/>
                <a:ea typeface="굴림" pitchFamily="50" charset="-127"/>
              </a:rPr>
              <a:t>경상남도</a:t>
            </a:r>
            <a:r>
              <a:rPr lang="en-US" altLang="ko-KR" sz="1200" ker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200" kern="0" smtClean="0">
                <a:solidFill>
                  <a:prstClr val="black"/>
                </a:solidFill>
                <a:latin typeface="+mn-ea"/>
              </a:rPr>
              <a:t>마산시 합포구 </a:t>
            </a:r>
            <a:endParaRPr lang="en-US" altLang="ko-KR" sz="12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0712" y="2473707"/>
            <a:ext cx="1483160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어업면허 정보</a:t>
            </a:r>
            <a:endParaRPr lang="en-US" alt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30569-3CBA-4E0B-8B5B-A1DBE340A555}"/>
              </a:ext>
            </a:extLst>
          </p:cNvPr>
          <p:cNvSpPr txBox="1"/>
          <p:nvPr/>
        </p:nvSpPr>
        <p:spPr>
          <a:xfrm>
            <a:off x="2360712" y="2780928"/>
            <a:ext cx="303716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</a:t>
            </a:r>
            <a:r>
              <a:rPr lang="ko-KR" altLang="en-US" sz="1100" smtClean="0"/>
              <a:t>어장 </a:t>
            </a:r>
            <a:r>
              <a:rPr lang="ko-KR" altLang="en-US" sz="1100" dirty="0"/>
              <a:t>위치 </a:t>
            </a:r>
            <a:r>
              <a:rPr lang="en-US" altLang="ko-KR" sz="1100"/>
              <a:t>: </a:t>
            </a:r>
            <a:r>
              <a:rPr lang="ko-KR" altLang="en-US" sz="1100" smtClean="0"/>
              <a:t>경상남도 마산시 </a:t>
            </a:r>
            <a:r>
              <a:rPr lang="ko-KR" altLang="en-US" sz="1100" smtClean="0"/>
              <a:t>합포구 합덕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어업권자</a:t>
            </a:r>
            <a:r>
              <a:rPr lang="ko-KR" altLang="en-US" sz="1100" smtClean="0"/>
              <a:t> </a:t>
            </a:r>
            <a:r>
              <a:rPr lang="en-US" altLang="ko-KR" sz="1100"/>
              <a:t>: </a:t>
            </a:r>
            <a:r>
              <a:rPr lang="ko-KR" altLang="en-US" sz="1100" smtClean="0"/>
              <a:t>만동어촌계등</a:t>
            </a:r>
            <a:r>
              <a:rPr lang="en-US" altLang="ko-KR" sz="1100" smtClean="0"/>
              <a:t>2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</a:t>
            </a:r>
            <a:r>
              <a:rPr lang="ko-KR" altLang="en-US" sz="1100" smtClean="0"/>
              <a:t>어업면허번호 </a:t>
            </a:r>
            <a:r>
              <a:rPr lang="en-US" altLang="ko-KR" sz="1100"/>
              <a:t>: </a:t>
            </a:r>
            <a:r>
              <a:rPr lang="ko-KR" altLang="en-US" sz="1100" smtClean="0"/>
              <a:t>창원 </a:t>
            </a:r>
            <a:r>
              <a:rPr lang="en-US" altLang="ko-KR" sz="1100" smtClean="0"/>
              <a:t>323</a:t>
            </a:r>
            <a:r>
              <a:rPr lang="ko-KR" altLang="en-US" sz="1100" smtClean="0"/>
              <a:t>호</a:t>
            </a:r>
            <a:endParaRPr lang="ko-KR" altLang="en-US" sz="11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3645024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대괄호 18"/>
          <p:cNvSpPr/>
          <p:nvPr/>
        </p:nvSpPr>
        <p:spPr bwMode="auto">
          <a:xfrm>
            <a:off x="5601072" y="3717032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 bwMode="auto">
          <a:xfrm>
            <a:off x="5601072" y="5026407"/>
            <a:ext cx="144015" cy="929415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대괄호 21"/>
          <p:cNvSpPr/>
          <p:nvPr/>
        </p:nvSpPr>
        <p:spPr bwMode="auto">
          <a:xfrm>
            <a:off x="5597763" y="6314233"/>
            <a:ext cx="147324" cy="2831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45088" y="3728241"/>
            <a:ext cx="157208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1.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입력창 추가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버튼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(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최대 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10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개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)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45088" y="5065905"/>
            <a:ext cx="1572084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행사자 추가 입력창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추가 버튼 선택시 생성되어 표시됨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최대 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10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개까지 가능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5087" y="6074017"/>
            <a:ext cx="1753189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취소시 이전화면으로 이동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적용시 추가된 행사자 등록 후 이전 화면으로 이동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빈 입력값은 제외함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2420888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0712" y="3717032"/>
            <a:ext cx="1728192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행사자</a:t>
            </a:r>
            <a:endParaRPr lang="en-US" altLang="ko-KR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4941168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48744" y="4010458"/>
            <a:ext cx="1296144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/>
              <a:t>홍길동</a:t>
            </a:r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38" name="TextBox 37"/>
          <p:cNvSpPr txBox="1"/>
          <p:nvPr/>
        </p:nvSpPr>
        <p:spPr>
          <a:xfrm>
            <a:off x="2648744" y="5029200"/>
            <a:ext cx="1195128" cy="2875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김홍수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60912" y="6296980"/>
            <a:ext cx="556305" cy="245492"/>
          </a:xfrm>
          <a:prstGeom prst="rect">
            <a:avLst/>
          </a:prstGeom>
          <a:solidFill>
            <a:srgbClr val="25AEFB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28743" y="6309320"/>
            <a:ext cx="556305" cy="233152"/>
          </a:xfrm>
          <a:prstGeom prst="rect">
            <a:avLst/>
          </a:prstGeom>
          <a:solidFill>
            <a:srgbClr val="25AEFB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오른쪽 대괄호 48"/>
          <p:cNvSpPr/>
          <p:nvPr/>
        </p:nvSpPr>
        <p:spPr bwMode="auto">
          <a:xfrm>
            <a:off x="5601073" y="4077072"/>
            <a:ext cx="144014" cy="774172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745088" y="4088281"/>
            <a:ext cx="15720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행사자 삭제 버튼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선택시 행사자 목록에서 삭제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8744" y="4303884"/>
            <a:ext cx="1296144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/>
              <a:t>박문수</a:t>
            </a:r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52" name="TextBox 51"/>
          <p:cNvSpPr txBox="1"/>
          <p:nvPr/>
        </p:nvSpPr>
        <p:spPr>
          <a:xfrm>
            <a:off x="2648744" y="4587929"/>
            <a:ext cx="1296144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/>
              <a:t>김길동</a:t>
            </a:r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53" name="직사각형 52"/>
          <p:cNvSpPr/>
          <p:nvPr/>
        </p:nvSpPr>
        <p:spPr>
          <a:xfrm>
            <a:off x="4840275" y="4045717"/>
            <a:ext cx="556305" cy="2454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40275" y="4320131"/>
            <a:ext cx="556305" cy="2454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40275" y="4605752"/>
            <a:ext cx="556305" cy="2454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28743" y="3722641"/>
            <a:ext cx="556305" cy="233152"/>
          </a:xfrm>
          <a:prstGeom prst="rect">
            <a:avLst/>
          </a:prstGeom>
          <a:solidFill>
            <a:srgbClr val="25AEFB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48744" y="5350893"/>
            <a:ext cx="1195128" cy="2875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길태미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8744" y="5668308"/>
            <a:ext cx="1195128" cy="2875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홍금보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9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2308" y="57150"/>
            <a:ext cx="1823060" cy="2536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info-003</a:t>
            </a:r>
            <a:endParaRPr lang="ko-KR" alt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6342" y="293683"/>
            <a:ext cx="3418666" cy="2536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어업면허 등록</a:t>
            </a:r>
            <a:endParaRPr lang="ko-KR" alt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230961" y="836614"/>
            <a:ext cx="3238503" cy="587457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29607" y="836613"/>
            <a:ext cx="3238503" cy="43214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0119" y="1286012"/>
            <a:ext cx="2317478" cy="3958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어업면허</a:t>
            </a: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 등록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0712" y="872891"/>
            <a:ext cx="2317478" cy="3958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페스티로폼 부표 관리시스템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00" b="96658"/>
          <a:stretch/>
        </p:blipFill>
        <p:spPr>
          <a:xfrm>
            <a:off x="5016382" y="871890"/>
            <a:ext cx="432048" cy="3422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60712" y="2103978"/>
            <a:ext cx="1483160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</a:t>
            </a:r>
            <a:r>
              <a:rPr lang="ko-KR" altLang="en-US" smtClean="0"/>
              <a:t>행정구역</a:t>
            </a:r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2360711" y="2348880"/>
            <a:ext cx="3037159" cy="28331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latin typeface="Trebuchet MS" pitchFamily="34" charset="0"/>
                <a:ea typeface="굴림" pitchFamily="50" charset="-127"/>
              </a:rPr>
              <a:t>경상남도</a:t>
            </a:r>
            <a:r>
              <a:rPr lang="en-US" altLang="ko-KR" sz="1200" ker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200" kern="0" smtClean="0">
                <a:solidFill>
                  <a:prstClr val="black"/>
                </a:solidFill>
                <a:latin typeface="+mn-ea"/>
              </a:rPr>
              <a:t>마산시 합포구 </a:t>
            </a:r>
            <a:endParaRPr lang="en-US" altLang="ko-KR" sz="12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0712" y="2708920"/>
            <a:ext cx="1483160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어업면허 정보</a:t>
            </a:r>
            <a:endParaRPr lang="en-US" alt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30569-3CBA-4E0B-8B5B-A1DBE340A555}"/>
              </a:ext>
            </a:extLst>
          </p:cNvPr>
          <p:cNvSpPr txBox="1"/>
          <p:nvPr/>
        </p:nvSpPr>
        <p:spPr>
          <a:xfrm>
            <a:off x="2360712" y="3016141"/>
            <a:ext cx="3037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면허번호</a:t>
            </a:r>
            <a:r>
              <a:rPr lang="en-US" altLang="ko-KR" sz="1100" smtClean="0">
                <a:latin typeface="맑은 고딕" panose="020B0503020000020004" pitchFamily="50" charset="-127"/>
              </a:rPr>
              <a:t>(*)</a:t>
            </a:r>
            <a:endParaRPr lang="en-US" altLang="ko-KR" sz="1100" smtClean="0"/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</a:t>
            </a:r>
            <a:r>
              <a:rPr lang="ko-KR" altLang="en-US" sz="1100" smtClean="0"/>
              <a:t>어업권자</a:t>
            </a:r>
            <a:r>
              <a:rPr lang="en-US" altLang="ko-KR" sz="1100" smtClean="0">
                <a:latin typeface="맑은 고딕" panose="020B0503020000020004" pitchFamily="50" charset="-127"/>
              </a:rPr>
              <a:t>(*)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어장위치</a:t>
            </a:r>
            <a:r>
              <a:rPr lang="en-US" altLang="ko-KR" sz="1100" smtClean="0">
                <a:latin typeface="맑은 고딕" panose="020B0503020000020004" pitchFamily="50" charset="-127"/>
              </a:rPr>
              <a:t>(*)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어장면적</a:t>
            </a:r>
            <a:r>
              <a:rPr lang="en-US" altLang="ko-KR" sz="1100" smtClean="0">
                <a:latin typeface="맑은 고딕" panose="020B0503020000020004" pitchFamily="50" charset="-127"/>
              </a:rPr>
              <a:t>(</a:t>
            </a:r>
            <a:r>
              <a:rPr lang="en-US" altLang="ko-KR" sz="1100" smtClean="0">
                <a:latin typeface="맑은 고딕" panose="020B0503020000020004" pitchFamily="50" charset="-127"/>
              </a:rPr>
              <a:t>ha)</a:t>
            </a: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맑은 고딕" panose="020B0503020000020004" pitchFamily="50" charset="-127"/>
              </a:rPr>
              <a:t>〮 </a:t>
            </a:r>
            <a:r>
              <a:rPr lang="ko-KR" altLang="en-US" sz="1100" smtClean="0">
                <a:latin typeface="맑은 고딕" panose="020B0503020000020004" pitchFamily="50" charset="-127"/>
              </a:rPr>
              <a:t>양식</a:t>
            </a:r>
            <a:r>
              <a:rPr lang="en-US" altLang="ko-KR" sz="1100" smtClean="0">
                <a:latin typeface="맑은 고딕" panose="020B0503020000020004" pitchFamily="50" charset="-127"/>
              </a:rPr>
              <a:t> </a:t>
            </a:r>
            <a:r>
              <a:rPr lang="ko-KR" altLang="en-US" sz="1100" smtClean="0">
                <a:latin typeface="맑은 고딕" panose="020B0503020000020004" pitchFamily="50" charset="-127"/>
              </a:rPr>
              <a:t>품종</a:t>
            </a:r>
            <a:endParaRPr lang="en-US" altLang="ko-KR" sz="110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맑은 고딕" panose="020B0503020000020004" pitchFamily="50" charset="-127"/>
              </a:rPr>
              <a:t>〮 </a:t>
            </a:r>
            <a:r>
              <a:rPr lang="ko-KR" altLang="en-US" sz="1100" smtClean="0">
                <a:latin typeface="맑은 고딕" panose="020B0503020000020004" pitchFamily="50" charset="-127"/>
              </a:rPr>
              <a:t>면허기간</a:t>
            </a:r>
            <a:endParaRPr lang="en-US" altLang="ko-KR" sz="110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        시작일 </a:t>
            </a:r>
            <a:endParaRPr lang="en-US" altLang="ko-KR" sz="110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        종료일</a:t>
            </a:r>
            <a:endParaRPr lang="ko-KR" altLang="en-US" sz="1100" dirty="0"/>
          </a:p>
        </p:txBody>
      </p:sp>
      <p:sp>
        <p:nvSpPr>
          <p:cNvPr id="19" name="오른쪽 대괄호 18"/>
          <p:cNvSpPr/>
          <p:nvPr/>
        </p:nvSpPr>
        <p:spPr bwMode="auto">
          <a:xfrm>
            <a:off x="5601072" y="3043082"/>
            <a:ext cx="144015" cy="1291440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 bwMode="auto">
          <a:xfrm>
            <a:off x="5601072" y="5576593"/>
            <a:ext cx="144015" cy="811025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대괄호 21"/>
          <p:cNvSpPr/>
          <p:nvPr/>
        </p:nvSpPr>
        <p:spPr bwMode="auto">
          <a:xfrm>
            <a:off x="5597763" y="6445602"/>
            <a:ext cx="147324" cy="2831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45088" y="3234625"/>
            <a:ext cx="157208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1.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글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입력창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45088" y="5851394"/>
            <a:ext cx="15720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행사자 입력창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최대 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10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개까지 입력창 생성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5087" y="6340110"/>
            <a:ext cx="1753189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취소시 이전화면으로 이동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등록 완료시 이전화면으로 이동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2681079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430569-3CBA-4E0B-8B5B-A1DBE340A555}"/>
              </a:ext>
            </a:extLst>
          </p:cNvPr>
          <p:cNvSpPr txBox="1"/>
          <p:nvPr/>
        </p:nvSpPr>
        <p:spPr>
          <a:xfrm>
            <a:off x="2360712" y="5514601"/>
            <a:ext cx="187220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성명</a:t>
            </a:r>
            <a:r>
              <a:rPr lang="ko-KR" altLang="en-US" sz="1100" smtClean="0"/>
              <a:t>  </a:t>
            </a:r>
            <a:endParaRPr lang="en-US" altLang="ko-KR" sz="1100" smtClean="0"/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성명</a:t>
            </a:r>
            <a:endParaRPr lang="en-US" altLang="ko-KR" sz="110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맑은 고딕" panose="020B0503020000020004" pitchFamily="50" charset="-127"/>
              </a:rPr>
              <a:t>〮 성명</a:t>
            </a:r>
            <a:endParaRPr lang="ko-KR" altLang="en-US" sz="11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360712" y="5293955"/>
            <a:ext cx="1728192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행사자</a:t>
            </a:r>
            <a:endParaRPr lang="en-US" altLang="ko-KR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5216553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44888" y="5556713"/>
            <a:ext cx="1452982" cy="234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44888" y="5849405"/>
            <a:ext cx="1452982" cy="2373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60912" y="6428349"/>
            <a:ext cx="556305" cy="245492"/>
          </a:xfrm>
          <a:prstGeom prst="rect">
            <a:avLst/>
          </a:prstGeom>
          <a:solidFill>
            <a:srgbClr val="25AEFB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28743" y="6440689"/>
            <a:ext cx="556305" cy="245492"/>
          </a:xfrm>
          <a:prstGeom prst="rect">
            <a:avLst/>
          </a:prstGeom>
          <a:solidFill>
            <a:srgbClr val="25AEFB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오른쪽 대괄호 48"/>
          <p:cNvSpPr/>
          <p:nvPr/>
        </p:nvSpPr>
        <p:spPr bwMode="auto">
          <a:xfrm>
            <a:off x="5601072" y="5251175"/>
            <a:ext cx="144015" cy="263426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745088" y="5157192"/>
            <a:ext cx="1572084" cy="4194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입력창 추가 버튼</a:t>
            </a:r>
            <a:endParaRPr lang="en-US" altLang="ko-KR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최대 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10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개가지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0712" y="1777529"/>
            <a:ext cx="1448638" cy="28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행사자 추가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09350" y="1778538"/>
            <a:ext cx="1588522" cy="282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>
                <a:latin typeface="Trebuchet MS" pitchFamily="34" charset="0"/>
                <a:ea typeface="굴림" pitchFamily="50" charset="-127"/>
              </a:defRPr>
            </a:lvl1pPr>
          </a:lstStyle>
          <a:p>
            <a:r>
              <a:rPr lang="ko-KR" altLang="en-US"/>
              <a:t>어업면허 추가</a:t>
            </a:r>
            <a:endParaRPr lang="en-US" altLang="ko-KR"/>
          </a:p>
        </p:txBody>
      </p:sp>
      <p:sp>
        <p:nvSpPr>
          <p:cNvPr id="53" name="TextBox 52"/>
          <p:cNvSpPr txBox="1"/>
          <p:nvPr/>
        </p:nvSpPr>
        <p:spPr>
          <a:xfrm>
            <a:off x="3944888" y="3039668"/>
            <a:ext cx="1436852" cy="234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44888" y="3300920"/>
            <a:ext cx="1436852" cy="234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44888" y="3561241"/>
            <a:ext cx="1436852" cy="234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44888" y="3820305"/>
            <a:ext cx="1436852" cy="234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44888" y="4077072"/>
            <a:ext cx="1436852" cy="234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28743" y="5288561"/>
            <a:ext cx="556305" cy="233152"/>
          </a:xfrm>
          <a:prstGeom prst="rect">
            <a:avLst/>
          </a:prstGeom>
          <a:solidFill>
            <a:srgbClr val="25AEFB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44888" y="6136756"/>
            <a:ext cx="1452982" cy="2373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40832" y="4582596"/>
            <a:ext cx="504056" cy="226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mtClean="0">
                <a:latin typeface="Trebuchet MS" pitchFamily="34" charset="0"/>
                <a:ea typeface="굴림" pitchFamily="50" charset="-127"/>
              </a:rPr>
              <a:t>2010</a:t>
            </a:r>
            <a:r>
              <a:rPr lang="en-US" altLang="ko-KR" sz="1100" kern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1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1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32920" y="4582596"/>
            <a:ext cx="360040" cy="226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mtClean="0">
                <a:latin typeface="Trebuchet MS" pitchFamily="34" charset="0"/>
                <a:ea typeface="굴림" pitchFamily="50" charset="-127"/>
              </a:rPr>
              <a:t>10</a:t>
            </a:r>
            <a:r>
              <a:rPr lang="en-US" altLang="ko-KR" sz="1100" kern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1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1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82768" y="4582596"/>
            <a:ext cx="358264" cy="226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mtClean="0">
                <a:latin typeface="Trebuchet MS" pitchFamily="34" charset="0"/>
                <a:ea typeface="굴림" pitchFamily="50" charset="-127"/>
              </a:rPr>
              <a:t>12</a:t>
            </a:r>
            <a:r>
              <a:rPr lang="en-US" altLang="ko-KR" sz="1100" kern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1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1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24991" y="4567546"/>
            <a:ext cx="232065" cy="258484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z="1100" smtClean="0"/>
              <a:t>일</a:t>
            </a:r>
            <a:r>
              <a:rPr lang="en-US" altLang="ko-KR" sz="1100" smtClean="0"/>
              <a:t> </a:t>
            </a:r>
            <a:endParaRPr lang="en-US" altLang="ko-KR" sz="1100"/>
          </a:p>
        </p:txBody>
      </p:sp>
      <p:sp>
        <p:nvSpPr>
          <p:cNvPr id="64" name="TextBox 63"/>
          <p:cNvSpPr txBox="1"/>
          <p:nvPr/>
        </p:nvSpPr>
        <p:spPr>
          <a:xfrm>
            <a:off x="4592960" y="4567546"/>
            <a:ext cx="232065" cy="258484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z="1100"/>
              <a:t>월</a:t>
            </a:r>
            <a:r>
              <a:rPr lang="en-US" altLang="ko-KR" sz="1100" smtClean="0"/>
              <a:t> </a:t>
            </a:r>
            <a:endParaRPr lang="en-US" altLang="ko-KR" sz="1100"/>
          </a:p>
        </p:txBody>
      </p:sp>
      <p:sp>
        <p:nvSpPr>
          <p:cNvPr id="65" name="TextBox 64"/>
          <p:cNvSpPr txBox="1"/>
          <p:nvPr/>
        </p:nvSpPr>
        <p:spPr>
          <a:xfrm>
            <a:off x="3944888" y="4567546"/>
            <a:ext cx="232065" cy="258484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z="1100" smtClean="0"/>
              <a:t>년</a:t>
            </a:r>
            <a:endParaRPr lang="en-US" altLang="ko-KR" sz="1100"/>
          </a:p>
        </p:txBody>
      </p:sp>
      <p:sp>
        <p:nvSpPr>
          <p:cNvPr id="66" name="TextBox 65"/>
          <p:cNvSpPr txBox="1"/>
          <p:nvPr/>
        </p:nvSpPr>
        <p:spPr>
          <a:xfrm>
            <a:off x="3440832" y="4866650"/>
            <a:ext cx="504056" cy="226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mtClean="0">
                <a:latin typeface="Trebuchet MS" pitchFamily="34" charset="0"/>
                <a:ea typeface="굴림" pitchFamily="50" charset="-127"/>
              </a:rPr>
              <a:t>2010</a:t>
            </a:r>
            <a:r>
              <a:rPr lang="en-US" altLang="ko-KR" sz="1100" kern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1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1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32920" y="4866650"/>
            <a:ext cx="360040" cy="226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mtClean="0">
                <a:latin typeface="Trebuchet MS" pitchFamily="34" charset="0"/>
                <a:ea typeface="굴림" pitchFamily="50" charset="-127"/>
              </a:rPr>
              <a:t>10</a:t>
            </a:r>
            <a:r>
              <a:rPr lang="en-US" altLang="ko-KR" sz="1100" kern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1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1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82768" y="4866650"/>
            <a:ext cx="358264" cy="2266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mtClean="0">
                <a:latin typeface="Trebuchet MS" pitchFamily="34" charset="0"/>
                <a:ea typeface="굴림" pitchFamily="50" charset="-127"/>
              </a:rPr>
              <a:t>12</a:t>
            </a:r>
            <a:r>
              <a:rPr lang="en-US" altLang="ko-KR" sz="1100" kern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1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1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24991" y="4851600"/>
            <a:ext cx="232065" cy="258484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z="1100" smtClean="0"/>
              <a:t>일</a:t>
            </a:r>
            <a:r>
              <a:rPr lang="en-US" altLang="ko-KR" sz="1100" smtClean="0"/>
              <a:t> </a:t>
            </a:r>
            <a:endParaRPr lang="en-US" altLang="ko-KR" sz="1100"/>
          </a:p>
        </p:txBody>
      </p:sp>
      <p:sp>
        <p:nvSpPr>
          <p:cNvPr id="70" name="TextBox 69"/>
          <p:cNvSpPr txBox="1"/>
          <p:nvPr/>
        </p:nvSpPr>
        <p:spPr>
          <a:xfrm>
            <a:off x="4592960" y="4851600"/>
            <a:ext cx="232065" cy="258484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z="1100"/>
              <a:t>월</a:t>
            </a:r>
            <a:r>
              <a:rPr lang="en-US" altLang="ko-KR" sz="1100" smtClean="0"/>
              <a:t> </a:t>
            </a:r>
            <a:endParaRPr lang="en-US" altLang="ko-KR" sz="1100"/>
          </a:p>
        </p:txBody>
      </p:sp>
      <p:sp>
        <p:nvSpPr>
          <p:cNvPr id="71" name="TextBox 70"/>
          <p:cNvSpPr txBox="1"/>
          <p:nvPr/>
        </p:nvSpPr>
        <p:spPr>
          <a:xfrm>
            <a:off x="3944888" y="4851600"/>
            <a:ext cx="232065" cy="258484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z="1100" smtClean="0"/>
              <a:t>년</a:t>
            </a:r>
            <a:endParaRPr lang="en-US" altLang="ko-KR" sz="1100"/>
          </a:p>
        </p:txBody>
      </p:sp>
      <p:sp>
        <p:nvSpPr>
          <p:cNvPr id="72" name="오른쪽 대괄호 71"/>
          <p:cNvSpPr/>
          <p:nvPr/>
        </p:nvSpPr>
        <p:spPr bwMode="auto">
          <a:xfrm>
            <a:off x="5601072" y="1799315"/>
            <a:ext cx="144015" cy="263426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745088" y="1705332"/>
            <a:ext cx="15720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선택 탭</a:t>
            </a:r>
            <a:endParaRPr lang="en-US" altLang="ko-KR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화면 변경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74" name="오른쪽 대괄호 73"/>
          <p:cNvSpPr/>
          <p:nvPr/>
        </p:nvSpPr>
        <p:spPr bwMode="auto">
          <a:xfrm>
            <a:off x="5601073" y="4620048"/>
            <a:ext cx="131608" cy="473268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5745088" y="4707523"/>
            <a:ext cx="1572084" cy="2336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풀다운 메뉴 선택</a:t>
            </a:r>
            <a:endParaRPr lang="en-US" altLang="ko-KR">
              <a:latin typeface="Trebuchet MS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6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3907979" y="314614"/>
            <a:ext cx="1117029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    </a:t>
            </a:r>
            <a:endParaRPr lang="ko-KR" altLang="en-US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54844" y="314614"/>
            <a:ext cx="3301406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ko-KR" altLang="en-US" smtClean="0">
                <a:latin typeface="굴림" pitchFamily="50" charset="-127"/>
                <a:ea typeface="굴림" pitchFamily="50" charset="-127"/>
              </a:rPr>
              <a:t>   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23441"/>
              </p:ext>
            </p:extLst>
          </p:nvPr>
        </p:nvGraphicFramePr>
        <p:xfrm>
          <a:off x="272480" y="908720"/>
          <a:ext cx="9361040" cy="5537664"/>
        </p:xfrm>
        <a:graphic>
          <a:graphicData uri="http://schemas.openxmlformats.org/drawingml/2006/table">
            <a:tbl>
              <a:tblPr/>
              <a:tblGrid>
                <a:gridCol w="733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1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6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  <a:endParaRPr lang="ko-KR" altLang="en-US" sz="700" b="1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 일자</a:t>
                      </a:r>
                      <a:endParaRPr lang="ko-KR" altLang="en-US" sz="700" b="1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 사유</a:t>
                      </a:r>
                      <a:endParaRPr lang="ko-KR" altLang="en-US" sz="700" b="1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 내역</a:t>
                      </a:r>
                      <a:endParaRPr lang="ko-KR" altLang="en-US" sz="700" b="1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700" b="1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확인ㆍ승인자</a:t>
                      </a:r>
                      <a:endParaRPr lang="ko-KR" altLang="en-US" sz="700" b="1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endParaRPr 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2020. 06. 12</a:t>
                      </a:r>
                      <a:endParaRPr 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342" y="293683"/>
            <a:ext cx="3418666" cy="28045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화면 구조</a:t>
            </a:r>
            <a:endParaRPr lang="ko-KR" alt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230961" y="836614"/>
            <a:ext cx="3238503" cy="587457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360614" y="3573016"/>
            <a:ext cx="2976490" cy="683582"/>
          </a:xfrm>
          <a:prstGeom prst="rect">
            <a:avLst/>
          </a:prstGeom>
          <a:solidFill>
            <a:schemeClr val="tx1">
              <a:alpha val="80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432720" y="3937982"/>
            <a:ext cx="1942018" cy="265854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smtClean="0">
                <a:solidFill>
                  <a:schemeClr val="bg1">
                    <a:lumMod val="6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비밀번호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4492074" y="3640336"/>
            <a:ext cx="792088" cy="563500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로그인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2720" y="951323"/>
            <a:ext cx="2832276" cy="11095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latin typeface="Trebuchet MS" pitchFamily="34" charset="0"/>
                <a:ea typeface="굴림" pitchFamily="50" charset="-127"/>
              </a:rPr>
              <a:t>스티로폼 부표 </a:t>
            </a:r>
            <a:endParaRPr lang="en-US" altLang="ko-KR" sz="2400" b="1" smtClean="0">
              <a:latin typeface="Trebuchet MS" pitchFamily="34" charset="0"/>
              <a:ea typeface="굴림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mtClean="0">
                <a:latin typeface="Trebuchet MS" pitchFamily="34" charset="0"/>
                <a:ea typeface="굴림" pitchFamily="50" charset="-127"/>
              </a:rPr>
              <a:t>정보관리시스템</a:t>
            </a:r>
            <a:endParaRPr lang="en-US" altLang="ko-KR" sz="2400" b="1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2432720" y="3640336"/>
            <a:ext cx="1942018" cy="265854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smtClean="0">
                <a:solidFill>
                  <a:schemeClr val="bg1">
                    <a:lumMod val="65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아이디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9260" y="2288951"/>
            <a:ext cx="2979198" cy="99603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>
                <a:latin typeface="Trebuchet MS" pitchFamily="34" charset="0"/>
                <a:ea typeface="굴림" pitchFamily="50" charset="-127"/>
                <a:sym typeface="Wingdings" panose="05000000000000000000" pitchFamily="2" charset="2"/>
              </a:rPr>
              <a:t> </a:t>
            </a:r>
            <a:r>
              <a:rPr lang="ko-KR" altLang="en-US" sz="1000" smtClean="0">
                <a:latin typeface="Trebuchet MS" pitchFamily="34" charset="0"/>
                <a:ea typeface="굴림" pitchFamily="50" charset="-127"/>
              </a:rPr>
              <a:t>페스티로폼 부표 회수량을 등록하기 위한 모바일 웹화면입니다</a:t>
            </a:r>
            <a:r>
              <a:rPr lang="en-US" altLang="ko-KR" sz="1000" smtClean="0">
                <a:latin typeface="Trebuchet MS" pitchFamily="34" charset="0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Trebuchet MS" pitchFamily="34" charset="0"/>
                <a:ea typeface="굴림" pitchFamily="50" charset="-127"/>
                <a:sym typeface="Wingdings" panose="05000000000000000000" pitchFamily="2" charset="2"/>
              </a:rPr>
              <a:t> </a:t>
            </a:r>
            <a:r>
              <a:rPr lang="ko-KR" altLang="en-US" sz="1000" smtClean="0">
                <a:latin typeface="Trebuchet MS" pitchFamily="34" charset="0"/>
                <a:ea typeface="굴림" pitchFamily="50" charset="-127"/>
              </a:rPr>
              <a:t>회수량 등록은 권한이 필요하며 권한신청은 </a:t>
            </a:r>
            <a:r>
              <a:rPr lang="en-US" altLang="ko-KR" sz="1000" smtClean="0">
                <a:latin typeface="Trebuchet MS" pitchFamily="34" charset="0"/>
                <a:ea typeface="굴림" pitchFamily="50" charset="-127"/>
              </a:rPr>
              <a:t>PC</a:t>
            </a:r>
            <a:r>
              <a:rPr lang="ko-KR" altLang="en-US" sz="1000" smtClean="0">
                <a:latin typeface="Trebuchet MS" pitchFamily="34" charset="0"/>
                <a:ea typeface="굴림" pitchFamily="50" charset="-127"/>
              </a:rPr>
              <a:t>화면으로 접속하여 신청하시기 바랍니다</a:t>
            </a:r>
            <a:r>
              <a:rPr lang="en-US" altLang="ko-KR" sz="1000" smtClean="0">
                <a:latin typeface="Trebuchet MS" pitchFamily="34" charset="0"/>
                <a:ea typeface="굴림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56" y="5877272"/>
            <a:ext cx="1488204" cy="39350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 bwMode="auto">
          <a:xfrm>
            <a:off x="2360613" y="3284984"/>
            <a:ext cx="2976492" cy="2658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로 그 인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392790" y="4365104"/>
            <a:ext cx="912138" cy="2658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PC</a:t>
            </a:r>
            <a:r>
              <a:rPr lang="ko-KR" altLang="en-US" sz="1050" smtClean="0">
                <a:solidFill>
                  <a:schemeClr val="bg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화면보기</a:t>
            </a:r>
            <a:endParaRPr kumimoji="1" lang="ko-KR" altLang="en-US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98277" y="2060575"/>
            <a:ext cx="227925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화면보기 버튼 선택시 웹화면으로 이동 </a:t>
            </a:r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4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342" y="293683"/>
            <a:ext cx="3418666" cy="2536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메뉴표시</a:t>
            </a:r>
            <a:endParaRPr lang="ko-KR" alt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58753" y="836614"/>
            <a:ext cx="3238503" cy="587457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57399" y="836613"/>
            <a:ext cx="3238503" cy="43214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98277" y="2060575"/>
            <a:ext cx="2279259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선택시 좌측에서 메뉴 펼쳐짐</a:t>
            </a:r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메뉴 선택시 해당 메뉴로 이동</a:t>
            </a:r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 선택시 로그인 화면 표시</a:t>
            </a:r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바탕화면 선택시 메뉴 닫힘 </a:t>
            </a:r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5282" y="872891"/>
            <a:ext cx="2317478" cy="3958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페스티로폼 부표 관리시스템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00" b="96658"/>
          <a:stretch/>
        </p:blipFill>
        <p:spPr>
          <a:xfrm>
            <a:off x="3142548" y="871890"/>
            <a:ext cx="432048" cy="34226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17911" y="1294733"/>
            <a:ext cx="2317478" cy="35431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회수량 등록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920028" y="836614"/>
            <a:ext cx="3238503" cy="587457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918674" y="836613"/>
            <a:ext cx="3238503" cy="43214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09819" y="872891"/>
            <a:ext cx="2317478" cy="3958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페스티로폼 부표 관리시스템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09819" y="1374686"/>
            <a:ext cx="2317478" cy="35431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회수량 등록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905762" y="836614"/>
            <a:ext cx="2535447" cy="587457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73929"/>
              </p:ext>
            </p:extLst>
          </p:nvPr>
        </p:nvGraphicFramePr>
        <p:xfrm>
          <a:off x="3910130" y="1279120"/>
          <a:ext cx="2531080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1080">
                  <a:extLst>
                    <a:ext uri="{9D8B030D-6E8A-4147-A177-3AD203B41FA5}">
                      <a16:colId xmlns:a16="http://schemas.microsoft.com/office/drawing/2014/main" val="1653392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회수량 등록</a:t>
                      </a:r>
                      <a:endParaRPr lang="ko-KR" altLang="en-US" sz="1200" b="1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25A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3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18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회수량 수정</a:t>
                      </a:r>
                      <a:endParaRPr lang="ko-KR" altLang="en-US" sz="1200" b="1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25A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5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327590"/>
                  </a:ext>
                </a:extLst>
              </a:tr>
              <a:tr h="254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어업면허 등록</a:t>
                      </a:r>
                      <a:endParaRPr lang="ko-KR" altLang="en-US" sz="1200" b="1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25A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05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58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  <a:endParaRPr lang="ko-KR" altLang="en-US" sz="1200" b="1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25A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76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81838"/>
                  </a:ext>
                </a:extLst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3440832" y="744011"/>
            <a:ext cx="229176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19883" y="847013"/>
            <a:ext cx="2521327" cy="42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페스티로폼 부표 관리시스템  </a:t>
            </a:r>
            <a:r>
              <a:rPr lang="en-US" altLang="ko-KR" sz="1400" b="1" smtClean="0">
                <a:latin typeface="Trebuchet MS" pitchFamily="34" charset="0"/>
                <a:ea typeface="굴림" pitchFamily="50" charset="-127"/>
              </a:rPr>
              <a:t>X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00" b="96658"/>
          <a:stretch/>
        </p:blipFill>
        <p:spPr>
          <a:xfrm>
            <a:off x="6698444" y="871890"/>
            <a:ext cx="432048" cy="342269"/>
          </a:xfrm>
          <a:prstGeom prst="rect">
            <a:avLst/>
          </a:prstGeom>
        </p:spPr>
      </p:pic>
      <p:cxnSp>
        <p:nvCxnSpPr>
          <p:cNvPr id="53" name="구부러진 연결선 52"/>
          <p:cNvCxnSpPr/>
          <p:nvPr/>
        </p:nvCxnSpPr>
        <p:spPr bwMode="auto">
          <a:xfrm rot="10800000">
            <a:off x="3525549" y="1052687"/>
            <a:ext cx="347331" cy="161472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/>
          </a:ln>
          <a:effectLst/>
        </p:spPr>
      </p:cxnSp>
      <p:sp>
        <p:nvSpPr>
          <p:cNvPr id="45" name="오른쪽 화살표 44"/>
          <p:cNvSpPr/>
          <p:nvPr/>
        </p:nvSpPr>
        <p:spPr bwMode="auto">
          <a:xfrm>
            <a:off x="3914514" y="1075284"/>
            <a:ext cx="433791" cy="359891"/>
          </a:xfrm>
          <a:prstGeom prst="rightArrow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10800000" scaled="0"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 bwMode="auto">
          <a:xfrm rot="10800000">
            <a:off x="5960396" y="2421037"/>
            <a:ext cx="433791" cy="359891"/>
          </a:xfrm>
          <a:prstGeom prst="rightArrow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10800000" scaled="0"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8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342" y="293683"/>
            <a:ext cx="3418666" cy="2536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회수량 등록 목록</a:t>
            </a:r>
            <a:endParaRPr lang="ko-KR" alt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230961" y="836614"/>
            <a:ext cx="3238503" cy="587457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29607" y="836613"/>
            <a:ext cx="3238503" cy="43214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98277" y="2060575"/>
            <a:ext cx="2279259" cy="4182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0712" y="872891"/>
            <a:ext cx="2317478" cy="3958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페스티로폼 부표 관리시스템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00" b="96658"/>
          <a:stretch/>
        </p:blipFill>
        <p:spPr>
          <a:xfrm>
            <a:off x="5016382" y="871890"/>
            <a:ext cx="432048" cy="34226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90119" y="1286012"/>
            <a:ext cx="2317478" cy="35431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회수량 등록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60712" y="3501008"/>
            <a:ext cx="3037160" cy="291956"/>
          </a:xfrm>
          <a:prstGeom prst="rect">
            <a:avLst/>
          </a:prstGeom>
          <a:solidFill>
            <a:srgbClr val="25AEFB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      색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0712" y="1767821"/>
            <a:ext cx="1483160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</a:t>
            </a:r>
            <a:r>
              <a:rPr lang="ko-KR" altLang="en-US" smtClean="0"/>
              <a:t>행정구역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2360712" y="2088689"/>
            <a:ext cx="1368152" cy="28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경상남도</a:t>
            </a:r>
            <a:r>
              <a:rPr lang="en-US" altLang="ko-KR" sz="1400" ker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400" kern="0" smtClean="0">
                <a:solidFill>
                  <a:prstClr val="black"/>
                </a:solidFill>
                <a:latin typeface="+mn-ea"/>
              </a:rPr>
              <a:t>      </a:t>
            </a:r>
            <a:r>
              <a:rPr lang="ko-KR" altLang="en-US" sz="14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9350" y="2089698"/>
            <a:ext cx="1588522" cy="282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b="0" smtClean="0"/>
              <a:t>마산합포구</a:t>
            </a:r>
            <a:r>
              <a:rPr lang="en-US" altLang="ko-KR" b="0" ker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b="0" kern="0" smtClean="0">
                <a:solidFill>
                  <a:prstClr val="black"/>
                </a:solidFill>
                <a:latin typeface="+mn-ea"/>
              </a:rPr>
              <a:t>      </a:t>
            </a:r>
            <a:r>
              <a:rPr lang="ko-KR" altLang="en-US" b="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b="0"/>
          </a:p>
        </p:txBody>
      </p:sp>
      <p:sp>
        <p:nvSpPr>
          <p:cNvPr id="15" name="TextBox 14"/>
          <p:cNvSpPr txBox="1"/>
          <p:nvPr/>
        </p:nvSpPr>
        <p:spPr>
          <a:xfrm>
            <a:off x="2360712" y="2473707"/>
            <a:ext cx="1483160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배출자</a:t>
            </a:r>
            <a:endParaRPr lang="en-US" altLang="ko-KR"/>
          </a:p>
        </p:txBody>
      </p:sp>
      <p:sp>
        <p:nvSpPr>
          <p:cNvPr id="16" name="TextBox 15"/>
          <p:cNvSpPr txBox="1"/>
          <p:nvPr/>
        </p:nvSpPr>
        <p:spPr>
          <a:xfrm>
            <a:off x="2360712" y="2798180"/>
            <a:ext cx="922254" cy="283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성명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2920" y="2799189"/>
            <a:ext cx="1164952" cy="282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r>
              <a:rPr lang="ko-KR" altLang="en-US" b="0" smtClean="0"/>
              <a:t>어업면허번호</a:t>
            </a:r>
            <a:endParaRPr lang="en-US" altLang="ko-KR" b="0"/>
          </a:p>
        </p:txBody>
      </p:sp>
      <p:sp>
        <p:nvSpPr>
          <p:cNvPr id="18" name="TextBox 17"/>
          <p:cNvSpPr txBox="1"/>
          <p:nvPr/>
        </p:nvSpPr>
        <p:spPr>
          <a:xfrm>
            <a:off x="3282966" y="2799189"/>
            <a:ext cx="949953" cy="282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r>
              <a:rPr lang="ko-KR" altLang="en-US" b="0" smtClean="0"/>
              <a:t>어장위치</a:t>
            </a:r>
            <a:endParaRPr lang="en-US" altLang="ko-KR" b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430569-3CBA-4E0B-8B5B-A1DBE340A555}"/>
              </a:ext>
            </a:extLst>
          </p:cNvPr>
          <p:cNvSpPr txBox="1"/>
          <p:nvPr/>
        </p:nvSpPr>
        <p:spPr>
          <a:xfrm>
            <a:off x="2360712" y="3933056"/>
            <a:ext cx="3037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행사자</a:t>
            </a:r>
            <a:r>
              <a:rPr lang="ko-KR" altLang="en-US" sz="1000" smtClean="0"/>
              <a:t> </a:t>
            </a:r>
            <a:r>
              <a:rPr lang="en-US" altLang="ko-KR" sz="1000" dirty="0"/>
              <a:t>: </a:t>
            </a:r>
            <a:r>
              <a:rPr lang="ko-KR" altLang="en-US" sz="1000" b="1"/>
              <a:t>홍길동</a:t>
            </a:r>
            <a:r>
              <a:rPr lang="ko-KR" altLang="en-US" sz="1000"/>
              <a:t>  </a:t>
            </a:r>
            <a:r>
              <a:rPr lang="ko-KR" altLang="en-US" sz="1000" smtClean="0"/>
              <a:t>  </a:t>
            </a: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000" smtClean="0"/>
              <a:t>    </a:t>
            </a:r>
            <a:r>
              <a:rPr lang="ko-KR" altLang="en-US" sz="1000" smtClean="0">
                <a:latin typeface="맑은 고딕" panose="020B0503020000020004" pitchFamily="50" charset="-127"/>
              </a:rPr>
              <a:t>〮 </a:t>
            </a:r>
            <a:r>
              <a:rPr lang="ko-KR" altLang="en-US" sz="1000" smtClean="0"/>
              <a:t>어장 </a:t>
            </a:r>
            <a:r>
              <a:rPr lang="ko-KR" altLang="en-US" sz="1000" dirty="0"/>
              <a:t>위치 </a:t>
            </a:r>
            <a:r>
              <a:rPr lang="en-US" altLang="ko-KR" sz="1000"/>
              <a:t>: </a:t>
            </a:r>
            <a:r>
              <a:rPr lang="ko-KR" altLang="en-US" sz="1000" smtClean="0"/>
              <a:t>합포구 합덕</a:t>
            </a:r>
            <a:endParaRPr lang="ko-KR" altLang="en-US" sz="1000" b="1" dirty="0"/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어업권자</a:t>
            </a:r>
            <a:r>
              <a:rPr lang="ko-KR" altLang="en-US" sz="1000" smtClean="0"/>
              <a:t>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만동어촌계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</a:t>
            </a:r>
            <a:r>
              <a:rPr lang="ko-KR" altLang="en-US" sz="1000" smtClean="0"/>
              <a:t>어업면허번호 </a:t>
            </a:r>
            <a:r>
              <a:rPr lang="en-US" altLang="ko-KR" sz="1000" dirty="0"/>
              <a:t>: </a:t>
            </a:r>
            <a:r>
              <a:rPr lang="ko-KR" altLang="en-US" sz="1000" dirty="0"/>
              <a:t>통영 </a:t>
            </a:r>
            <a:r>
              <a:rPr lang="en-US" altLang="ko-KR" sz="1000" dirty="0"/>
              <a:t>15</a:t>
            </a:r>
            <a:r>
              <a:rPr lang="ko-KR" altLang="en-US" sz="1000" dirty="0"/>
              <a:t>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613" y="4717886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430569-3CBA-4E0B-8B5B-A1DBE340A555}"/>
              </a:ext>
            </a:extLst>
          </p:cNvPr>
          <p:cNvSpPr txBox="1"/>
          <p:nvPr/>
        </p:nvSpPr>
        <p:spPr>
          <a:xfrm>
            <a:off x="2360712" y="4717312"/>
            <a:ext cx="3037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행사자</a:t>
            </a:r>
            <a:r>
              <a:rPr lang="ko-KR" altLang="en-US" sz="1000" smtClean="0"/>
              <a:t> </a:t>
            </a:r>
            <a:r>
              <a:rPr lang="en-US" altLang="ko-KR" sz="1000" dirty="0"/>
              <a:t>: </a:t>
            </a:r>
            <a:r>
              <a:rPr lang="ko-KR" altLang="en-US" sz="1000" b="1"/>
              <a:t>홍길동</a:t>
            </a:r>
            <a:r>
              <a:rPr lang="ko-KR" altLang="en-US" sz="1000"/>
              <a:t>  </a:t>
            </a:r>
            <a:r>
              <a:rPr lang="ko-KR" altLang="en-US" sz="1000" smtClean="0"/>
              <a:t>  </a:t>
            </a: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000" smtClean="0"/>
              <a:t>    </a:t>
            </a:r>
            <a:r>
              <a:rPr lang="ko-KR" altLang="en-US" sz="1000" smtClean="0">
                <a:latin typeface="맑은 고딕" panose="020B0503020000020004" pitchFamily="50" charset="-127"/>
              </a:rPr>
              <a:t>〮 </a:t>
            </a:r>
            <a:r>
              <a:rPr lang="ko-KR" altLang="en-US" sz="1000" smtClean="0"/>
              <a:t>어장 </a:t>
            </a:r>
            <a:r>
              <a:rPr lang="ko-KR" altLang="en-US" sz="1000" dirty="0"/>
              <a:t>위치 </a:t>
            </a:r>
            <a:r>
              <a:rPr lang="en-US" altLang="ko-KR" sz="1000"/>
              <a:t>: </a:t>
            </a:r>
            <a:r>
              <a:rPr lang="ko-KR" altLang="en-US" sz="1000" smtClean="0"/>
              <a:t>합포구 합덕</a:t>
            </a:r>
            <a:endParaRPr lang="ko-KR" altLang="en-US" sz="1000" b="1" dirty="0"/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어업권자</a:t>
            </a:r>
            <a:r>
              <a:rPr lang="ko-KR" altLang="en-US" sz="1000" smtClean="0"/>
              <a:t>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만동어촌계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</a:t>
            </a:r>
            <a:r>
              <a:rPr lang="ko-KR" altLang="en-US" sz="1000" smtClean="0"/>
              <a:t>어업면허번호 </a:t>
            </a:r>
            <a:r>
              <a:rPr lang="en-US" altLang="ko-KR" sz="1000" dirty="0"/>
              <a:t>: </a:t>
            </a:r>
            <a:r>
              <a:rPr lang="ko-KR" altLang="en-US" sz="1000" dirty="0"/>
              <a:t>통영 </a:t>
            </a:r>
            <a:r>
              <a:rPr lang="en-US" altLang="ko-KR" sz="1000" dirty="0"/>
              <a:t>15</a:t>
            </a:r>
            <a:r>
              <a:rPr lang="ko-KR" altLang="en-US" sz="1000" dirty="0"/>
              <a:t>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5502142"/>
            <a:ext cx="3037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430569-3CBA-4E0B-8B5B-A1DBE340A555}"/>
              </a:ext>
            </a:extLst>
          </p:cNvPr>
          <p:cNvSpPr txBox="1"/>
          <p:nvPr/>
        </p:nvSpPr>
        <p:spPr>
          <a:xfrm>
            <a:off x="2360712" y="5501568"/>
            <a:ext cx="3037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행사자</a:t>
            </a:r>
            <a:r>
              <a:rPr lang="ko-KR" altLang="en-US" sz="1000" smtClean="0"/>
              <a:t> </a:t>
            </a:r>
            <a:r>
              <a:rPr lang="en-US" altLang="ko-KR" sz="1000" dirty="0"/>
              <a:t>: </a:t>
            </a:r>
            <a:r>
              <a:rPr lang="ko-KR" altLang="en-US" sz="1000" b="1"/>
              <a:t>홍길동</a:t>
            </a:r>
            <a:r>
              <a:rPr lang="ko-KR" altLang="en-US" sz="1000"/>
              <a:t>  </a:t>
            </a:r>
            <a:r>
              <a:rPr lang="ko-KR" altLang="en-US" sz="1000" smtClean="0"/>
              <a:t>  </a:t>
            </a: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000" smtClean="0"/>
              <a:t>    </a:t>
            </a:r>
            <a:r>
              <a:rPr lang="ko-KR" altLang="en-US" sz="1000" smtClean="0">
                <a:latin typeface="맑은 고딕" panose="020B0503020000020004" pitchFamily="50" charset="-127"/>
              </a:rPr>
              <a:t>〮 </a:t>
            </a:r>
            <a:r>
              <a:rPr lang="ko-KR" altLang="en-US" sz="1000" smtClean="0"/>
              <a:t>어장 </a:t>
            </a:r>
            <a:r>
              <a:rPr lang="ko-KR" altLang="en-US" sz="1000" dirty="0"/>
              <a:t>위치 </a:t>
            </a:r>
            <a:r>
              <a:rPr lang="en-US" altLang="ko-KR" sz="1000"/>
              <a:t>: </a:t>
            </a:r>
            <a:r>
              <a:rPr lang="ko-KR" altLang="en-US" sz="1000" smtClean="0"/>
              <a:t>합포구 합덕</a:t>
            </a:r>
            <a:endParaRPr lang="ko-KR" altLang="en-US" sz="1000" b="1" dirty="0"/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어업권자</a:t>
            </a:r>
            <a:r>
              <a:rPr lang="ko-KR" altLang="en-US" sz="1000" smtClean="0"/>
              <a:t>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만동어촌계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</a:t>
            </a:r>
            <a:r>
              <a:rPr lang="ko-KR" altLang="en-US" sz="1000" smtClean="0"/>
              <a:t>어업면허번호 </a:t>
            </a:r>
            <a:r>
              <a:rPr lang="en-US" altLang="ko-KR" sz="1000" dirty="0"/>
              <a:t>: </a:t>
            </a:r>
            <a:r>
              <a:rPr lang="ko-KR" altLang="en-US" sz="1000" dirty="0"/>
              <a:t>통영 </a:t>
            </a:r>
            <a:r>
              <a:rPr lang="en-US" altLang="ko-KR" sz="1000" dirty="0"/>
              <a:t>15</a:t>
            </a:r>
            <a:r>
              <a:rPr lang="ko-KR" altLang="en-US" sz="1000" dirty="0"/>
              <a:t>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6286398"/>
            <a:ext cx="3037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3933056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60613" y="3160422"/>
            <a:ext cx="3037258" cy="282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en-US" altLang="ko-KR" b="0" kern="0" smtClean="0">
                <a:solidFill>
                  <a:prstClr val="black"/>
                </a:solidFill>
                <a:latin typeface="+mn-ea"/>
              </a:rPr>
              <a:t>|</a:t>
            </a:r>
            <a:endParaRPr lang="en-US" altLang="ko-KR" b="0"/>
          </a:p>
        </p:txBody>
      </p:sp>
      <p:pic>
        <p:nvPicPr>
          <p:cNvPr id="36" name="Picture 2" descr="C:\Users\sungmin\Desktop\11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" t="-26706" r="53239" b="-70665"/>
          <a:stretch/>
        </p:blipFill>
        <p:spPr bwMode="auto">
          <a:xfrm flipV="1">
            <a:off x="2229607" y="4941168"/>
            <a:ext cx="3238503" cy="53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655535" y="6407592"/>
            <a:ext cx="2297465" cy="27387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돋움" panose="020B0600000101010101" pitchFamily="50" charset="-127"/>
                <a:cs typeface="함초롬돋움" panose="02030504000101010101" pitchFamily="18" charset="-127"/>
              </a:rPr>
              <a:t>&lt;&lt;  &lt;  1  2  3  4  5  6  &gt;  &gt;&gt;</a:t>
            </a:r>
            <a:endParaRPr lang="ko-KR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돋움" panose="020B0600000101010101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38" name="오른쪽 대괄호 37"/>
          <p:cNvSpPr/>
          <p:nvPr/>
        </p:nvSpPr>
        <p:spPr bwMode="auto">
          <a:xfrm>
            <a:off x="5601072" y="2088689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대괄호 38"/>
          <p:cNvSpPr/>
          <p:nvPr/>
        </p:nvSpPr>
        <p:spPr bwMode="auto">
          <a:xfrm>
            <a:off x="5601072" y="2798179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대괄호 39"/>
          <p:cNvSpPr/>
          <p:nvPr/>
        </p:nvSpPr>
        <p:spPr bwMode="auto">
          <a:xfrm>
            <a:off x="5601072" y="3160422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대괄호 40"/>
          <p:cNvSpPr/>
          <p:nvPr/>
        </p:nvSpPr>
        <p:spPr bwMode="auto">
          <a:xfrm>
            <a:off x="5601072" y="3522665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대괄호 41"/>
          <p:cNvSpPr/>
          <p:nvPr/>
        </p:nvSpPr>
        <p:spPr bwMode="auto">
          <a:xfrm>
            <a:off x="5597763" y="3933056"/>
            <a:ext cx="147326" cy="2748414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745088" y="2091511"/>
            <a:ext cx="157208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1.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풀다운 메뉴 선택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45088" y="2721567"/>
            <a:ext cx="15720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선택 탭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선택된 탭은 색 반전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45088" y="3171631"/>
            <a:ext cx="157208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1.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글 입력창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45088" y="3531671"/>
            <a:ext cx="157208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1.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검색 버튼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45087" y="3933056"/>
            <a:ext cx="1753189" cy="118069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목록 표시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기본은 전체 목록 표시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검색조건에 의한 검색 결과 표시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목록 선택시 상세 화면으로 이동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한화면에 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10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개 표시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(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확인 후 조정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페이지 번호 표시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7185" y="2088689"/>
            <a:ext cx="1368152" cy="17003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경상남도</a:t>
            </a:r>
            <a:r>
              <a:rPr lang="en-US" altLang="ko-KR" sz="1400" ker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400" kern="0" smtClean="0">
                <a:solidFill>
                  <a:prstClr val="black"/>
                </a:solidFill>
                <a:latin typeface="+mn-ea"/>
              </a:rPr>
              <a:t>      </a:t>
            </a:r>
            <a:r>
              <a:rPr lang="ko-KR" altLang="en-US" sz="14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400" kern="0" smtClean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경상북도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강원도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전라남도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전라북도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0" name="모서리가 둥근 직사각형 19">
            <a:extLst>
              <a:ext uri="{FF2B5EF4-FFF2-40B4-BE49-F238E27FC236}">
                <a16:creationId xmlns:a16="http://schemas.microsoft.com/office/drawing/2014/main" id="{BFC80F1B-BB79-4B4C-81CF-D7CBB042B8FF}"/>
              </a:ext>
            </a:extLst>
          </p:cNvPr>
          <p:cNvSpPr/>
          <p:nvPr/>
        </p:nvSpPr>
        <p:spPr>
          <a:xfrm>
            <a:off x="2386154" y="5571084"/>
            <a:ext cx="3011717" cy="690096"/>
          </a:xfrm>
          <a:prstGeom prst="roundRect">
            <a:avLst>
              <a:gd name="adj" fmla="val 1869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꺾인 연결선 51"/>
          <p:cNvCxnSpPr>
            <a:stCxn id="50" idx="1"/>
          </p:cNvCxnSpPr>
          <p:nvPr/>
        </p:nvCxnSpPr>
        <p:spPr bwMode="auto">
          <a:xfrm rot="10800000" flipV="1">
            <a:off x="1712640" y="5916132"/>
            <a:ext cx="673514" cy="765338"/>
          </a:xfrm>
          <a:prstGeom prst="bentConnector2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488504" y="6339272"/>
            <a:ext cx="1572084" cy="2347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상세화면은 다음페이지에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3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342" y="293683"/>
            <a:ext cx="3418666" cy="2536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회수량 등록 상세화면</a:t>
            </a:r>
            <a:endParaRPr lang="ko-KR" alt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230961" y="836614"/>
            <a:ext cx="3238503" cy="587457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29607" y="836613"/>
            <a:ext cx="3238503" cy="43214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98277" y="2060575"/>
            <a:ext cx="2279259" cy="4182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0119" y="1286012"/>
            <a:ext cx="2317478" cy="35431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회수량 등록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0712" y="1767821"/>
            <a:ext cx="1483160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</a:t>
            </a:r>
            <a:r>
              <a:rPr lang="ko-KR" altLang="en-US" smtClean="0"/>
              <a:t>행정구역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2360711" y="2088689"/>
            <a:ext cx="3037159" cy="28331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latin typeface="Trebuchet MS" pitchFamily="34" charset="0"/>
                <a:ea typeface="굴림" pitchFamily="50" charset="-127"/>
              </a:rPr>
              <a:t>경상남도</a:t>
            </a:r>
            <a:r>
              <a:rPr lang="en-US" altLang="ko-KR" sz="1200" ker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200" kern="0" smtClean="0">
                <a:solidFill>
                  <a:prstClr val="black"/>
                </a:solidFill>
                <a:latin typeface="+mn-ea"/>
              </a:rPr>
              <a:t>마산시 합포구 </a:t>
            </a:r>
            <a:endParaRPr lang="en-US" altLang="ko-KR" sz="12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0712" y="2473707"/>
            <a:ext cx="1483160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배출자</a:t>
            </a:r>
            <a:endParaRPr lang="en-US" altLang="ko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430569-3CBA-4E0B-8B5B-A1DBE340A555}"/>
              </a:ext>
            </a:extLst>
          </p:cNvPr>
          <p:cNvSpPr txBox="1"/>
          <p:nvPr/>
        </p:nvSpPr>
        <p:spPr>
          <a:xfrm>
            <a:off x="2360712" y="2780928"/>
            <a:ext cx="3037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행사자</a:t>
            </a:r>
            <a:r>
              <a:rPr lang="ko-KR" altLang="en-US" sz="1100" smtClean="0"/>
              <a:t> </a:t>
            </a:r>
            <a:r>
              <a:rPr lang="en-US" altLang="ko-KR" sz="1100" dirty="0"/>
              <a:t>: </a:t>
            </a:r>
            <a:r>
              <a:rPr lang="ko-KR" altLang="en-US" sz="1100" b="1"/>
              <a:t>홍길동</a:t>
            </a:r>
            <a:r>
              <a:rPr lang="ko-KR" altLang="en-US" sz="1100"/>
              <a:t> </a:t>
            </a:r>
            <a:r>
              <a:rPr lang="ko-KR" altLang="en-US" sz="1100" smtClean="0"/>
              <a:t>  </a:t>
            </a:r>
            <a:endParaRPr lang="en-US" altLang="ko-KR" sz="1100" smtClean="0"/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</a:t>
            </a:r>
            <a:r>
              <a:rPr lang="ko-KR" altLang="en-US" sz="1100" smtClean="0"/>
              <a:t>어장 </a:t>
            </a:r>
            <a:r>
              <a:rPr lang="ko-KR" altLang="en-US" sz="1100" dirty="0"/>
              <a:t>위치 </a:t>
            </a:r>
            <a:r>
              <a:rPr lang="en-US" altLang="ko-KR" sz="1100"/>
              <a:t>: </a:t>
            </a:r>
            <a:r>
              <a:rPr lang="ko-KR" altLang="en-US" sz="1100" smtClean="0"/>
              <a:t>경상남도 마산시 </a:t>
            </a:r>
            <a:r>
              <a:rPr lang="ko-KR" altLang="en-US" sz="1100" smtClean="0"/>
              <a:t>합포구 합덕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어업권자</a:t>
            </a:r>
            <a:r>
              <a:rPr lang="ko-KR" altLang="en-US" sz="1100" smtClean="0"/>
              <a:t> </a:t>
            </a:r>
            <a:r>
              <a:rPr lang="en-US" altLang="ko-KR" sz="1100"/>
              <a:t>: </a:t>
            </a:r>
            <a:r>
              <a:rPr lang="ko-KR" altLang="en-US" sz="1100" smtClean="0"/>
              <a:t>만동어촌계등</a:t>
            </a:r>
            <a:r>
              <a:rPr lang="en-US" altLang="ko-KR" sz="1100" smtClean="0"/>
              <a:t>2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</a:t>
            </a:r>
            <a:r>
              <a:rPr lang="ko-KR" altLang="en-US" sz="1100" smtClean="0"/>
              <a:t>어업면허번호 </a:t>
            </a:r>
            <a:r>
              <a:rPr lang="en-US" altLang="ko-KR" sz="1100"/>
              <a:t>: </a:t>
            </a:r>
            <a:r>
              <a:rPr lang="ko-KR" altLang="en-US" sz="1100" smtClean="0"/>
              <a:t>창원 </a:t>
            </a:r>
            <a:r>
              <a:rPr lang="en-US" altLang="ko-KR" sz="1100" smtClean="0"/>
              <a:t>323</a:t>
            </a:r>
            <a:r>
              <a:rPr lang="ko-KR" altLang="en-US" sz="1100" smtClean="0"/>
              <a:t>호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3933056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 대괄호 39"/>
          <p:cNvSpPr/>
          <p:nvPr/>
        </p:nvSpPr>
        <p:spPr bwMode="auto">
          <a:xfrm>
            <a:off x="5601072" y="4009777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대괄호 40"/>
          <p:cNvSpPr/>
          <p:nvPr/>
        </p:nvSpPr>
        <p:spPr bwMode="auto">
          <a:xfrm>
            <a:off x="5601072" y="5805264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대괄호 41"/>
          <p:cNvSpPr/>
          <p:nvPr/>
        </p:nvSpPr>
        <p:spPr bwMode="auto">
          <a:xfrm>
            <a:off x="5597763" y="6314233"/>
            <a:ext cx="147324" cy="2831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745088" y="4020986"/>
            <a:ext cx="157208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1.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숫자 입력창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45088" y="5720025"/>
            <a:ext cx="1572084" cy="4194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풀다운 메뉴 선택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기본은 오늘 날짜 표시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45087" y="6208741"/>
            <a:ext cx="1753189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취소시 이전화면으로 이동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등록 완료시 이전화면으로 이동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2420888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60712" y="3985875"/>
            <a:ext cx="1728192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원제품 용량</a:t>
            </a:r>
            <a:r>
              <a:rPr lang="en-US" altLang="ko-KR" smtClean="0">
                <a:sym typeface="Webdings" panose="05030102010509060703" pitchFamily="18" charset="2"/>
              </a:rPr>
              <a:t>(</a:t>
            </a:r>
            <a:r>
              <a:rPr lang="ko-KR" altLang="en-US" smtClean="0">
                <a:sym typeface="Webdings" panose="05030102010509060703" pitchFamily="18" charset="2"/>
              </a:rPr>
              <a:t>리터</a:t>
            </a:r>
            <a:r>
              <a:rPr lang="en-US" altLang="ko-KR" smtClean="0">
                <a:sym typeface="Webdings" panose="05030102010509060703" pitchFamily="18" charset="2"/>
              </a:rPr>
              <a:t>)</a:t>
            </a:r>
            <a:endParaRPr lang="en-US" altLang="ko-K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430569-3CBA-4E0B-8B5B-A1DBE340A555}"/>
              </a:ext>
            </a:extLst>
          </p:cNvPr>
          <p:cNvSpPr txBox="1"/>
          <p:nvPr/>
        </p:nvSpPr>
        <p:spPr>
          <a:xfrm>
            <a:off x="2360712" y="4702334"/>
            <a:ext cx="1872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원제품 용량 </a:t>
            </a:r>
            <a:r>
              <a:rPr lang="en-US" altLang="ko-KR" sz="1100" smtClean="0">
                <a:latin typeface="맑은 고딕" panose="020B0503020000020004" pitchFamily="50" charset="-127"/>
              </a:rPr>
              <a:t>50%</a:t>
            </a:r>
            <a:r>
              <a:rPr lang="ko-KR" altLang="en-US" sz="1100" smtClean="0">
                <a:latin typeface="맑은 고딕" panose="020B0503020000020004" pitchFamily="50" charset="-127"/>
              </a:rPr>
              <a:t>이하</a:t>
            </a:r>
            <a:r>
              <a:rPr lang="ko-KR" altLang="en-US" sz="1100" smtClean="0"/>
              <a:t>  </a:t>
            </a:r>
            <a:endParaRPr lang="en-US" altLang="ko-KR" sz="1100" smtClean="0"/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</a:t>
            </a:r>
            <a:r>
              <a:rPr lang="ko-KR" altLang="en-US" sz="1100" smtClean="0"/>
              <a:t>원제품 용량 </a:t>
            </a:r>
            <a:r>
              <a:rPr lang="en-US" altLang="ko-KR" sz="1100" smtClean="0"/>
              <a:t>50~100%</a:t>
            </a:r>
            <a:endParaRPr lang="ko-KR" altLang="en-US" sz="11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5445224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60712" y="4406502"/>
            <a:ext cx="1728192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페부표 회수량</a:t>
            </a:r>
            <a:r>
              <a:rPr lang="en-US" altLang="ko-KR" smtClean="0">
                <a:sym typeface="Webdings" panose="05030102010509060703" pitchFamily="18" charset="2"/>
              </a:rPr>
              <a:t>(</a:t>
            </a:r>
            <a:r>
              <a:rPr lang="ko-KR" altLang="en-US" smtClean="0">
                <a:sym typeface="Webdings" panose="05030102010509060703" pitchFamily="18" charset="2"/>
              </a:rPr>
              <a:t>개</a:t>
            </a:r>
            <a:r>
              <a:rPr lang="en-US" altLang="ko-KR" smtClean="0">
                <a:sym typeface="Webdings" panose="05030102010509060703" pitchFamily="18" charset="2"/>
              </a:rPr>
              <a:t>)</a:t>
            </a:r>
            <a:endParaRPr lang="en-US" altLang="ko-KR"/>
          </a:p>
        </p:txBody>
      </p:sp>
      <p:sp>
        <p:nvSpPr>
          <p:cNvPr id="55" name="TextBox 54"/>
          <p:cNvSpPr txBox="1"/>
          <p:nvPr/>
        </p:nvSpPr>
        <p:spPr>
          <a:xfrm>
            <a:off x="2360712" y="5458417"/>
            <a:ext cx="1728192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회수일</a:t>
            </a:r>
            <a:endParaRPr lang="en-US" altLang="ko-KR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4406502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29612" y="4013690"/>
            <a:ext cx="1008112" cy="28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smtClean="0">
                <a:latin typeface="Trebuchet MS" pitchFamily="34" charset="0"/>
                <a:ea typeface="굴림" pitchFamily="50" charset="-127"/>
              </a:rPr>
              <a:t>0000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65145" y="5815815"/>
            <a:ext cx="787655" cy="28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Trebuchet MS" pitchFamily="34" charset="0"/>
                <a:ea typeface="굴림" pitchFamily="50" charset="-127"/>
              </a:rPr>
              <a:t>2010</a:t>
            </a:r>
            <a:r>
              <a:rPr lang="en-US" altLang="ko-KR" sz="1400" kern="0" smtClean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 sz="14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37724" y="4010458"/>
            <a:ext cx="147324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en-US" altLang="ko-KR" smtClean="0"/>
              <a:t>L </a:t>
            </a:r>
            <a:endParaRPr lang="en-US" altLang="ko-KR"/>
          </a:p>
        </p:txBody>
      </p:sp>
      <p:sp>
        <p:nvSpPr>
          <p:cNvPr id="60" name="TextBox 59"/>
          <p:cNvSpPr txBox="1"/>
          <p:nvPr/>
        </p:nvSpPr>
        <p:spPr>
          <a:xfrm>
            <a:off x="4229612" y="4744446"/>
            <a:ext cx="1008112" cy="234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smtClean="0">
                <a:latin typeface="Trebuchet MS" pitchFamily="34" charset="0"/>
                <a:ea typeface="굴림" pitchFamily="50" charset="-127"/>
              </a:rPr>
              <a:t>0000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37724" y="4709925"/>
            <a:ext cx="147324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z="1200"/>
              <a:t>개</a:t>
            </a:r>
            <a:r>
              <a:rPr lang="en-US" altLang="ko-KR" sz="1200" smtClean="0"/>
              <a:t> </a:t>
            </a:r>
            <a:endParaRPr lang="en-US" altLang="ko-KR" sz="1200"/>
          </a:p>
        </p:txBody>
      </p:sp>
      <p:sp>
        <p:nvSpPr>
          <p:cNvPr id="62" name="TextBox 61"/>
          <p:cNvSpPr txBox="1"/>
          <p:nvPr/>
        </p:nvSpPr>
        <p:spPr>
          <a:xfrm>
            <a:off x="4229612" y="5037138"/>
            <a:ext cx="1008112" cy="2373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smtClean="0">
                <a:latin typeface="Trebuchet MS" pitchFamily="34" charset="0"/>
                <a:ea typeface="굴림" pitchFamily="50" charset="-127"/>
              </a:rPr>
              <a:t>0000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37724" y="5010918"/>
            <a:ext cx="147324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z="1200" smtClean="0"/>
              <a:t>개</a:t>
            </a:r>
            <a:endParaRPr lang="en-US" altLang="ko-KR" sz="1200"/>
          </a:p>
        </p:txBody>
      </p:sp>
      <p:sp>
        <p:nvSpPr>
          <p:cNvPr id="68" name="TextBox 67"/>
          <p:cNvSpPr txBox="1"/>
          <p:nvPr/>
        </p:nvSpPr>
        <p:spPr>
          <a:xfrm>
            <a:off x="3522265" y="5815815"/>
            <a:ext cx="638647" cy="28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Trebuchet MS" pitchFamily="34" charset="0"/>
                <a:ea typeface="굴림" pitchFamily="50" charset="-127"/>
              </a:rPr>
              <a:t>10</a:t>
            </a:r>
            <a:r>
              <a:rPr lang="en-US" altLang="ko-KR" sz="1400" kern="0" smtClean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 sz="14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20952" y="5815815"/>
            <a:ext cx="638647" cy="28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Trebuchet MS" pitchFamily="34" charset="0"/>
                <a:ea typeface="굴림" pitchFamily="50" charset="-127"/>
              </a:rPr>
              <a:t>11</a:t>
            </a:r>
            <a:r>
              <a:rPr lang="en-US" altLang="ko-KR" sz="1400" kern="0" smtClean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 sz="14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52983" y="5816986"/>
            <a:ext cx="232065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/>
              <a:t>일</a:t>
            </a:r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1" name="TextBox 70"/>
          <p:cNvSpPr txBox="1"/>
          <p:nvPr/>
        </p:nvSpPr>
        <p:spPr>
          <a:xfrm>
            <a:off x="4211087" y="5816986"/>
            <a:ext cx="232065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/>
              <a:t>월</a:t>
            </a:r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2" name="TextBox 71"/>
          <p:cNvSpPr txBox="1"/>
          <p:nvPr/>
        </p:nvSpPr>
        <p:spPr>
          <a:xfrm>
            <a:off x="3175579" y="5816986"/>
            <a:ext cx="232065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/>
              <a:t>년</a:t>
            </a:r>
            <a:endParaRPr lang="en-US" altLang="ko-KR"/>
          </a:p>
        </p:txBody>
      </p:sp>
      <p:sp>
        <p:nvSpPr>
          <p:cNvPr id="73" name="직사각형 72"/>
          <p:cNvSpPr/>
          <p:nvPr/>
        </p:nvSpPr>
        <p:spPr>
          <a:xfrm>
            <a:off x="4160912" y="6296980"/>
            <a:ext cx="556305" cy="245492"/>
          </a:xfrm>
          <a:prstGeom prst="rect">
            <a:avLst/>
          </a:prstGeom>
          <a:solidFill>
            <a:srgbClr val="25AEFB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828743" y="6309320"/>
            <a:ext cx="556305" cy="245492"/>
          </a:xfrm>
          <a:prstGeom prst="rect">
            <a:avLst/>
          </a:prstGeom>
          <a:solidFill>
            <a:srgbClr val="25AEFB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오른쪽 대괄호 74"/>
          <p:cNvSpPr/>
          <p:nvPr/>
        </p:nvSpPr>
        <p:spPr bwMode="auto">
          <a:xfrm>
            <a:off x="5601072" y="4699055"/>
            <a:ext cx="144015" cy="594501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745088" y="4710264"/>
            <a:ext cx="157208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1.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숫자 입력창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360712" y="872891"/>
            <a:ext cx="2317478" cy="3958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페스티로폼 부표 관리시스템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00" b="96658"/>
          <a:stretch/>
        </p:blipFill>
        <p:spPr>
          <a:xfrm>
            <a:off x="5016382" y="871890"/>
            <a:ext cx="432048" cy="3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342" y="293683"/>
            <a:ext cx="3418666" cy="2536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회수량 수정 목록</a:t>
            </a:r>
            <a:endParaRPr lang="ko-KR" alt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230961" y="836614"/>
            <a:ext cx="3238503" cy="587457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29607" y="836613"/>
            <a:ext cx="3238503" cy="43214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0119" y="1286012"/>
            <a:ext cx="2317478" cy="35431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회수량 </a:t>
            </a: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수정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60712" y="3501008"/>
            <a:ext cx="3037160" cy="291956"/>
          </a:xfrm>
          <a:prstGeom prst="rect">
            <a:avLst/>
          </a:prstGeom>
          <a:solidFill>
            <a:srgbClr val="25AEFB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      색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0712" y="1767821"/>
            <a:ext cx="1483160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</a:t>
            </a:r>
            <a:r>
              <a:rPr lang="ko-KR" altLang="en-US" smtClean="0"/>
              <a:t>행정구역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2360712" y="2088689"/>
            <a:ext cx="1368152" cy="28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경상남도</a:t>
            </a:r>
            <a:r>
              <a:rPr lang="en-US" altLang="ko-KR" sz="1400" ker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400" kern="0" smtClean="0">
                <a:solidFill>
                  <a:prstClr val="black"/>
                </a:solidFill>
                <a:latin typeface="+mn-ea"/>
              </a:rPr>
              <a:t>      </a:t>
            </a:r>
            <a:r>
              <a:rPr lang="ko-KR" altLang="en-US" sz="14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9350" y="2089698"/>
            <a:ext cx="1588522" cy="282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b="0" smtClean="0"/>
              <a:t>마산합포구</a:t>
            </a:r>
            <a:r>
              <a:rPr lang="en-US" altLang="ko-KR" b="0" ker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b="0" kern="0" smtClean="0">
                <a:solidFill>
                  <a:prstClr val="black"/>
                </a:solidFill>
                <a:latin typeface="+mn-ea"/>
              </a:rPr>
              <a:t>      </a:t>
            </a:r>
            <a:r>
              <a:rPr lang="ko-KR" altLang="en-US" b="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b="0"/>
          </a:p>
        </p:txBody>
      </p:sp>
      <p:sp>
        <p:nvSpPr>
          <p:cNvPr id="16" name="TextBox 15"/>
          <p:cNvSpPr txBox="1"/>
          <p:nvPr/>
        </p:nvSpPr>
        <p:spPr>
          <a:xfrm>
            <a:off x="2360712" y="2839469"/>
            <a:ext cx="2304256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행사자 또는 어장위치</a:t>
            </a:r>
            <a:endParaRPr lang="en-US" altLang="ko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430569-3CBA-4E0B-8B5B-A1DBE340A555}"/>
              </a:ext>
            </a:extLst>
          </p:cNvPr>
          <p:cNvSpPr txBox="1"/>
          <p:nvPr/>
        </p:nvSpPr>
        <p:spPr>
          <a:xfrm>
            <a:off x="2360712" y="3933056"/>
            <a:ext cx="3037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+mn-ea"/>
              </a:rPr>
              <a:t>〮 회수일 </a:t>
            </a:r>
            <a:r>
              <a:rPr lang="en-US" altLang="ko-KR" sz="1000">
                <a:latin typeface="+mn-ea"/>
              </a:rPr>
              <a:t>: 2020-03-26</a:t>
            </a:r>
          </a:p>
          <a:p>
            <a:r>
              <a:rPr lang="ko-KR" altLang="en-US" sz="1000" smtClean="0">
                <a:latin typeface="+mn-ea"/>
              </a:rPr>
              <a:t>〮 행사자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 b="1">
                <a:latin typeface="+mn-ea"/>
              </a:rPr>
              <a:t>홍길동</a:t>
            </a:r>
            <a:r>
              <a:rPr lang="ko-KR" altLang="en-US" sz="1000">
                <a:latin typeface="+mn-ea"/>
              </a:rPr>
              <a:t>  </a:t>
            </a:r>
            <a:r>
              <a:rPr lang="en-US" altLang="ko-KR" sz="1000">
                <a:latin typeface="+mn-ea"/>
              </a:rPr>
              <a:t>|</a:t>
            </a:r>
            <a:r>
              <a:rPr lang="ko-KR" altLang="en-US" sz="1000">
                <a:latin typeface="+mn-ea"/>
              </a:rPr>
              <a:t>  </a:t>
            </a:r>
            <a:r>
              <a:rPr lang="ko-KR" altLang="en-US" sz="1000" smtClean="0">
                <a:latin typeface="+mn-ea"/>
              </a:rPr>
              <a:t>〮 어장 </a:t>
            </a:r>
            <a:r>
              <a:rPr lang="ko-KR" altLang="en-US" sz="1000">
                <a:latin typeface="+mn-ea"/>
              </a:rPr>
              <a:t>위치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 b="1">
                <a:latin typeface="+mn-ea"/>
              </a:rPr>
              <a:t>사량 읍덕</a:t>
            </a:r>
            <a:endParaRPr lang="en-US" altLang="ko-KR" sz="1000" b="1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〮 어업권자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만동어촌계</a:t>
            </a:r>
            <a:endParaRPr lang="en-US" altLang="ko-KR" sz="100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〮 어업면허번호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통영 </a:t>
            </a:r>
            <a:r>
              <a:rPr lang="en-US" altLang="ko-KR" sz="1000">
                <a:latin typeface="+mn-ea"/>
              </a:rPr>
              <a:t>15</a:t>
            </a:r>
            <a:r>
              <a:rPr lang="ko-KR" altLang="en-US" sz="1000">
                <a:latin typeface="+mn-ea"/>
              </a:rPr>
              <a:t>호</a:t>
            </a:r>
            <a:endParaRPr lang="en-US" altLang="ko-KR" sz="100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〮 회수량 </a:t>
            </a:r>
            <a:r>
              <a:rPr lang="ko-KR" altLang="en-US" sz="1000">
                <a:latin typeface="+mn-ea"/>
              </a:rPr>
              <a:t>합계</a:t>
            </a:r>
            <a:r>
              <a:rPr lang="en-US" altLang="ko-KR" sz="1000">
                <a:latin typeface="+mn-ea"/>
              </a:rPr>
              <a:t> : </a:t>
            </a:r>
            <a:r>
              <a:rPr lang="en-US" altLang="ko-KR" sz="1000">
                <a:latin typeface="+mn-ea"/>
              </a:rPr>
              <a:t>117</a:t>
            </a:r>
            <a:r>
              <a:rPr lang="ko-KR" altLang="en-US" sz="1000" smtClean="0">
                <a:latin typeface="+mn-ea"/>
              </a:rPr>
              <a:t>개</a:t>
            </a:r>
            <a:endParaRPr lang="ko-KR" altLang="en-US" sz="1000"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613" y="4797152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5661248"/>
            <a:ext cx="3037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6286398"/>
            <a:ext cx="3037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3933056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60613" y="3146690"/>
            <a:ext cx="3037258" cy="282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en-US" altLang="ko-KR" b="0" kern="0" smtClean="0">
                <a:solidFill>
                  <a:prstClr val="black"/>
                </a:solidFill>
                <a:latin typeface="+mn-ea"/>
              </a:rPr>
              <a:t>|</a:t>
            </a:r>
            <a:endParaRPr lang="en-US" altLang="ko-KR" b="0"/>
          </a:p>
        </p:txBody>
      </p:sp>
      <p:sp>
        <p:nvSpPr>
          <p:cNvPr id="33" name="직사각형 32"/>
          <p:cNvSpPr/>
          <p:nvPr/>
        </p:nvSpPr>
        <p:spPr>
          <a:xfrm>
            <a:off x="2655535" y="6407592"/>
            <a:ext cx="2297465" cy="27387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돋움" panose="020B0600000101010101" pitchFamily="50" charset="-127"/>
                <a:cs typeface="함초롬돋움" panose="02030504000101010101" pitchFamily="18" charset="-127"/>
              </a:rPr>
              <a:t>&lt;&lt;  &lt;  1  2  3  4  5  6  &gt;  &gt;&gt;</a:t>
            </a:r>
            <a:endParaRPr lang="ko-KR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돋움" panose="020B0600000101010101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34" name="오른쪽 대괄호 33"/>
          <p:cNvSpPr/>
          <p:nvPr/>
        </p:nvSpPr>
        <p:spPr bwMode="auto">
          <a:xfrm>
            <a:off x="5601072" y="2088689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대괄호 35"/>
          <p:cNvSpPr/>
          <p:nvPr/>
        </p:nvSpPr>
        <p:spPr bwMode="auto">
          <a:xfrm>
            <a:off x="5601072" y="3160422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대괄호 36"/>
          <p:cNvSpPr/>
          <p:nvPr/>
        </p:nvSpPr>
        <p:spPr bwMode="auto">
          <a:xfrm>
            <a:off x="5601072" y="3522665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대괄호 37"/>
          <p:cNvSpPr/>
          <p:nvPr/>
        </p:nvSpPr>
        <p:spPr bwMode="auto">
          <a:xfrm>
            <a:off x="5597763" y="3933056"/>
            <a:ext cx="147326" cy="2748414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745088" y="2091511"/>
            <a:ext cx="157208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1.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풀다운 메뉴 선택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45088" y="3171631"/>
            <a:ext cx="157208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1.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글 입력창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45088" y="3531671"/>
            <a:ext cx="157208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1.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검색 버튼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45087" y="3933056"/>
            <a:ext cx="1753189" cy="118069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목록 표시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기본은 전체 목록 표시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검색조건에 의한 검색 결과 표시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목록 선택시 상세 화면으로 이동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한화면에 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10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개 표시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(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확인 후 조정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페이지 번호 표시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185" y="2088689"/>
            <a:ext cx="1368152" cy="17003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경상남도</a:t>
            </a:r>
            <a:r>
              <a:rPr lang="en-US" altLang="ko-KR" sz="1400" ker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400" kern="0" smtClean="0">
                <a:solidFill>
                  <a:prstClr val="black"/>
                </a:solidFill>
                <a:latin typeface="+mn-ea"/>
              </a:rPr>
              <a:t>      </a:t>
            </a:r>
            <a:r>
              <a:rPr lang="ko-KR" altLang="en-US" sz="14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400" kern="0" smtClean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경상북도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강원도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전라남도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전라북도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5" name="모서리가 둥근 직사각형 19">
            <a:extLst>
              <a:ext uri="{FF2B5EF4-FFF2-40B4-BE49-F238E27FC236}">
                <a16:creationId xmlns:a16="http://schemas.microsoft.com/office/drawing/2014/main" id="{BFC80F1B-BB79-4B4C-81CF-D7CBB042B8FF}"/>
              </a:ext>
            </a:extLst>
          </p:cNvPr>
          <p:cNvSpPr/>
          <p:nvPr/>
        </p:nvSpPr>
        <p:spPr>
          <a:xfrm>
            <a:off x="2386154" y="4797152"/>
            <a:ext cx="3011717" cy="834376"/>
          </a:xfrm>
          <a:prstGeom prst="roundRect">
            <a:avLst>
              <a:gd name="adj" fmla="val 1869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꺾인 연결선 45"/>
          <p:cNvCxnSpPr>
            <a:stCxn id="45" idx="1"/>
          </p:cNvCxnSpPr>
          <p:nvPr/>
        </p:nvCxnSpPr>
        <p:spPr bwMode="auto">
          <a:xfrm rot="10800000" flipV="1">
            <a:off x="1712640" y="5214340"/>
            <a:ext cx="673514" cy="1496850"/>
          </a:xfrm>
          <a:prstGeom prst="bentConnector2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88504" y="6339272"/>
            <a:ext cx="1572084" cy="2347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상세화면은 다음페이지에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60712" y="2486077"/>
            <a:ext cx="2304256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회수기간</a:t>
            </a:r>
            <a:endParaRPr lang="en-US" altLang="ko-KR"/>
          </a:p>
        </p:txBody>
      </p:sp>
      <p:sp>
        <p:nvSpPr>
          <p:cNvPr id="49" name="TextBox 48"/>
          <p:cNvSpPr txBox="1"/>
          <p:nvPr/>
        </p:nvSpPr>
        <p:spPr>
          <a:xfrm>
            <a:off x="3800872" y="2522844"/>
            <a:ext cx="666916" cy="2575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latin typeface="Trebuchet MS" pitchFamily="34" charset="0"/>
                <a:ea typeface="굴림" pitchFamily="50" charset="-127"/>
              </a:rPr>
              <a:t>2010</a:t>
            </a:r>
            <a:r>
              <a:rPr lang="en-US" altLang="ko-KR" sz="1200" kern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2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2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53963" y="2522844"/>
            <a:ext cx="429326" cy="2575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latin typeface="Trebuchet MS" pitchFamily="34" charset="0"/>
                <a:ea typeface="굴림" pitchFamily="50" charset="-127"/>
              </a:rPr>
              <a:t>10</a:t>
            </a:r>
            <a:r>
              <a:rPr lang="en-US" altLang="ko-KR" sz="1200" kern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2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2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83289" y="2523984"/>
            <a:ext cx="201759" cy="256944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z="1200"/>
              <a:t>월</a:t>
            </a:r>
            <a:r>
              <a:rPr lang="en-US" altLang="ko-KR" sz="1200" smtClean="0"/>
              <a:t> </a:t>
            </a:r>
            <a:endParaRPr lang="en-US" altLang="ko-KR" sz="1200"/>
          </a:p>
        </p:txBody>
      </p:sp>
      <p:sp>
        <p:nvSpPr>
          <p:cNvPr id="52" name="TextBox 51"/>
          <p:cNvSpPr txBox="1"/>
          <p:nvPr/>
        </p:nvSpPr>
        <p:spPr>
          <a:xfrm>
            <a:off x="4466196" y="2523984"/>
            <a:ext cx="232065" cy="256944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z="1200" smtClean="0"/>
              <a:t>년</a:t>
            </a:r>
            <a:endParaRPr lang="en-US" altLang="ko-KR" sz="1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430569-3CBA-4E0B-8B5B-A1DBE340A555}"/>
              </a:ext>
            </a:extLst>
          </p:cNvPr>
          <p:cNvSpPr txBox="1"/>
          <p:nvPr/>
        </p:nvSpPr>
        <p:spPr>
          <a:xfrm>
            <a:off x="2360712" y="4786828"/>
            <a:ext cx="3037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+mn-ea"/>
              </a:rPr>
              <a:t>〮 회수일 </a:t>
            </a:r>
            <a:r>
              <a:rPr lang="en-US" altLang="ko-KR" sz="1000">
                <a:latin typeface="+mn-ea"/>
              </a:rPr>
              <a:t>: 2020-03-26</a:t>
            </a:r>
          </a:p>
          <a:p>
            <a:r>
              <a:rPr lang="ko-KR" altLang="en-US" sz="1000" smtClean="0">
                <a:latin typeface="+mn-ea"/>
              </a:rPr>
              <a:t>〮 행사자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 b="1">
                <a:latin typeface="+mn-ea"/>
              </a:rPr>
              <a:t>홍길동</a:t>
            </a:r>
            <a:r>
              <a:rPr lang="ko-KR" altLang="en-US" sz="1000">
                <a:latin typeface="+mn-ea"/>
              </a:rPr>
              <a:t>  </a:t>
            </a:r>
            <a:r>
              <a:rPr lang="en-US" altLang="ko-KR" sz="1000">
                <a:latin typeface="+mn-ea"/>
              </a:rPr>
              <a:t>|</a:t>
            </a:r>
            <a:r>
              <a:rPr lang="ko-KR" altLang="en-US" sz="1000">
                <a:latin typeface="+mn-ea"/>
              </a:rPr>
              <a:t>  〮어장 위치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 b="1">
                <a:latin typeface="+mn-ea"/>
              </a:rPr>
              <a:t>사량 읍덕</a:t>
            </a:r>
            <a:endParaRPr lang="en-US" altLang="ko-KR" sz="1000" b="1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〮 어업권자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만동어촌계</a:t>
            </a:r>
            <a:endParaRPr lang="en-US" altLang="ko-KR" sz="100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〮 어업면허번호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>
                <a:latin typeface="+mn-ea"/>
              </a:rPr>
              <a:t>통영 </a:t>
            </a:r>
            <a:r>
              <a:rPr lang="en-US" altLang="ko-KR" sz="1000">
                <a:latin typeface="+mn-ea"/>
              </a:rPr>
              <a:t>15</a:t>
            </a:r>
            <a:r>
              <a:rPr lang="ko-KR" altLang="en-US" sz="1000">
                <a:latin typeface="+mn-ea"/>
              </a:rPr>
              <a:t>호</a:t>
            </a:r>
            <a:endParaRPr lang="en-US" altLang="ko-KR" sz="1000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〮 회수량 </a:t>
            </a:r>
            <a:r>
              <a:rPr lang="ko-KR" altLang="en-US" sz="1000">
                <a:latin typeface="+mn-ea"/>
              </a:rPr>
              <a:t>합계</a:t>
            </a:r>
            <a:r>
              <a:rPr lang="en-US" altLang="ko-KR" sz="1000">
                <a:latin typeface="+mn-ea"/>
              </a:rPr>
              <a:t> : </a:t>
            </a:r>
            <a:r>
              <a:rPr lang="en-US" altLang="ko-KR" sz="1000">
                <a:latin typeface="+mn-ea"/>
              </a:rPr>
              <a:t>117</a:t>
            </a:r>
            <a:r>
              <a:rPr lang="ko-KR" altLang="en-US" sz="1000" smtClean="0">
                <a:latin typeface="+mn-ea"/>
              </a:rPr>
              <a:t>개</a:t>
            </a:r>
            <a:endParaRPr lang="ko-KR" altLang="en-US" sz="100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30569-3CBA-4E0B-8B5B-A1DBE340A555}"/>
              </a:ext>
            </a:extLst>
          </p:cNvPr>
          <p:cNvSpPr txBox="1"/>
          <p:nvPr/>
        </p:nvSpPr>
        <p:spPr>
          <a:xfrm>
            <a:off x="2360712" y="5658925"/>
            <a:ext cx="3037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latin typeface="+mn-ea"/>
              </a:rPr>
              <a:t>〮 회수일 </a:t>
            </a:r>
            <a:r>
              <a:rPr lang="en-US" altLang="ko-KR" sz="1000">
                <a:latin typeface="+mn-ea"/>
              </a:rPr>
              <a:t>: 2020-03-26</a:t>
            </a:r>
          </a:p>
          <a:p>
            <a:r>
              <a:rPr lang="ko-KR" altLang="en-US" sz="1000" smtClean="0">
                <a:latin typeface="+mn-ea"/>
              </a:rPr>
              <a:t>〮 행사자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 b="1">
                <a:latin typeface="+mn-ea"/>
              </a:rPr>
              <a:t>홍길동</a:t>
            </a:r>
            <a:r>
              <a:rPr lang="ko-KR" altLang="en-US" sz="1000">
                <a:latin typeface="+mn-ea"/>
              </a:rPr>
              <a:t>  </a:t>
            </a:r>
            <a:r>
              <a:rPr lang="en-US" altLang="ko-KR" sz="1000">
                <a:latin typeface="+mn-ea"/>
              </a:rPr>
              <a:t>|</a:t>
            </a:r>
            <a:r>
              <a:rPr lang="ko-KR" altLang="en-US" sz="1000">
                <a:latin typeface="+mn-ea"/>
              </a:rPr>
              <a:t>  〮어장 위치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 b="1">
                <a:latin typeface="+mn-ea"/>
              </a:rPr>
              <a:t>사량 읍덕</a:t>
            </a:r>
            <a:endParaRPr lang="en-US" altLang="ko-KR" sz="1000" b="1">
              <a:latin typeface="+mn-ea"/>
            </a:endParaRPr>
          </a:p>
          <a:p>
            <a:r>
              <a:rPr lang="ko-KR" altLang="en-US" sz="1000" smtClean="0">
                <a:latin typeface="+mn-ea"/>
              </a:rPr>
              <a:t>〮 어업권자 </a:t>
            </a:r>
            <a:r>
              <a:rPr lang="en-US" altLang="ko-KR" sz="1000">
                <a:latin typeface="+mn-ea"/>
              </a:rPr>
              <a:t>: </a:t>
            </a:r>
            <a:r>
              <a:rPr lang="ko-KR" altLang="en-US" sz="1000" smtClean="0">
                <a:latin typeface="+mn-ea"/>
              </a:rPr>
              <a:t>만동어촌계</a:t>
            </a:r>
            <a:endParaRPr lang="en-US" altLang="ko-KR" sz="1000">
              <a:latin typeface="+mn-ea"/>
            </a:endParaRPr>
          </a:p>
        </p:txBody>
      </p:sp>
      <p:pic>
        <p:nvPicPr>
          <p:cNvPr id="31" name="Picture 2" descr="C:\Users\sungmin\Desktop\11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" t="-26706" r="53239" b="-70665"/>
          <a:stretch/>
        </p:blipFill>
        <p:spPr bwMode="auto">
          <a:xfrm flipV="1">
            <a:off x="2225322" y="5777190"/>
            <a:ext cx="3238503" cy="53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오른쪽 대괄호 54"/>
          <p:cNvSpPr/>
          <p:nvPr/>
        </p:nvSpPr>
        <p:spPr bwMode="auto">
          <a:xfrm>
            <a:off x="5601072" y="2527400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745088" y="2530222"/>
            <a:ext cx="157208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1.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풀다운 메뉴 선택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0712" y="872891"/>
            <a:ext cx="2317478" cy="3958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페스티로폼 부표 관리시스템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00" b="96658"/>
          <a:stretch/>
        </p:blipFill>
        <p:spPr>
          <a:xfrm>
            <a:off x="5016382" y="871890"/>
            <a:ext cx="432048" cy="3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2308" y="57150"/>
            <a:ext cx="1823060" cy="2536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info-003</a:t>
            </a:r>
            <a:endParaRPr lang="ko-KR" alt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6342" y="293683"/>
            <a:ext cx="3418666" cy="2536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회수량 수정 상세</a:t>
            </a:r>
            <a:endParaRPr lang="ko-KR" alt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230961" y="836614"/>
            <a:ext cx="3238503" cy="587457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29607" y="836613"/>
            <a:ext cx="3238503" cy="43214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0119" y="1286012"/>
            <a:ext cx="2317478" cy="35431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회수량 </a:t>
            </a: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수정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0712" y="1767821"/>
            <a:ext cx="1483160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</a:t>
            </a:r>
            <a:r>
              <a:rPr lang="ko-KR" altLang="en-US" smtClean="0"/>
              <a:t>행정구역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2360711" y="2088689"/>
            <a:ext cx="3037159" cy="28331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latin typeface="Trebuchet MS" pitchFamily="34" charset="0"/>
                <a:ea typeface="굴림" pitchFamily="50" charset="-127"/>
              </a:rPr>
              <a:t>경상남도</a:t>
            </a:r>
            <a:r>
              <a:rPr lang="en-US" altLang="ko-KR" sz="1200" ker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200" kern="0" smtClean="0">
                <a:solidFill>
                  <a:prstClr val="black"/>
                </a:solidFill>
                <a:latin typeface="+mn-ea"/>
              </a:rPr>
              <a:t>마산시 합포구 </a:t>
            </a:r>
            <a:endParaRPr lang="en-US" altLang="ko-KR" sz="12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0712" y="2473707"/>
            <a:ext cx="1483160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배출자</a:t>
            </a:r>
            <a:endParaRPr lang="en-US" alt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30569-3CBA-4E0B-8B5B-A1DBE340A555}"/>
              </a:ext>
            </a:extLst>
          </p:cNvPr>
          <p:cNvSpPr txBox="1"/>
          <p:nvPr/>
        </p:nvSpPr>
        <p:spPr>
          <a:xfrm>
            <a:off x="2360712" y="2780928"/>
            <a:ext cx="3037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행사자</a:t>
            </a:r>
            <a:r>
              <a:rPr lang="ko-KR" altLang="en-US" sz="1100" smtClean="0"/>
              <a:t> </a:t>
            </a:r>
            <a:r>
              <a:rPr lang="en-US" altLang="ko-KR" sz="1100" dirty="0"/>
              <a:t>: </a:t>
            </a:r>
            <a:r>
              <a:rPr lang="ko-KR" altLang="en-US" sz="1100" b="1"/>
              <a:t>홍길동</a:t>
            </a:r>
            <a:r>
              <a:rPr lang="ko-KR" altLang="en-US" sz="1100"/>
              <a:t> </a:t>
            </a:r>
            <a:r>
              <a:rPr lang="ko-KR" altLang="en-US" sz="1100" smtClean="0"/>
              <a:t>  </a:t>
            </a:r>
            <a:endParaRPr lang="en-US" altLang="ko-KR" sz="1100" smtClean="0"/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</a:t>
            </a:r>
            <a:r>
              <a:rPr lang="ko-KR" altLang="en-US" sz="1100" smtClean="0"/>
              <a:t>어장 </a:t>
            </a:r>
            <a:r>
              <a:rPr lang="ko-KR" altLang="en-US" sz="1100" dirty="0"/>
              <a:t>위치 </a:t>
            </a:r>
            <a:r>
              <a:rPr lang="en-US" altLang="ko-KR" sz="1100"/>
              <a:t>: </a:t>
            </a:r>
            <a:r>
              <a:rPr lang="ko-KR" altLang="en-US" sz="1100" smtClean="0"/>
              <a:t>경상남도 마산시 </a:t>
            </a:r>
            <a:r>
              <a:rPr lang="ko-KR" altLang="en-US" sz="1100" smtClean="0"/>
              <a:t>합포구 합덕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어업권자</a:t>
            </a:r>
            <a:r>
              <a:rPr lang="ko-KR" altLang="en-US" sz="1100" smtClean="0"/>
              <a:t> </a:t>
            </a:r>
            <a:r>
              <a:rPr lang="en-US" altLang="ko-KR" sz="1100"/>
              <a:t>: </a:t>
            </a:r>
            <a:r>
              <a:rPr lang="ko-KR" altLang="en-US" sz="1100" smtClean="0"/>
              <a:t>만동어촌계등</a:t>
            </a:r>
            <a:r>
              <a:rPr lang="en-US" altLang="ko-KR" sz="1100" smtClean="0"/>
              <a:t>2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</a:t>
            </a:r>
            <a:r>
              <a:rPr lang="ko-KR" altLang="en-US" sz="1100" smtClean="0"/>
              <a:t>어업면허번호 </a:t>
            </a:r>
            <a:r>
              <a:rPr lang="en-US" altLang="ko-KR" sz="1100"/>
              <a:t>: </a:t>
            </a:r>
            <a:r>
              <a:rPr lang="ko-KR" altLang="en-US" sz="1100" smtClean="0"/>
              <a:t>창원 </a:t>
            </a:r>
            <a:r>
              <a:rPr lang="en-US" altLang="ko-KR" sz="1100" smtClean="0"/>
              <a:t>323</a:t>
            </a:r>
            <a:r>
              <a:rPr lang="ko-KR" altLang="en-US" sz="1100" smtClean="0"/>
              <a:t>호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3933056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대괄호 16"/>
          <p:cNvSpPr/>
          <p:nvPr/>
        </p:nvSpPr>
        <p:spPr bwMode="auto">
          <a:xfrm>
            <a:off x="5601072" y="4009777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대괄호 17"/>
          <p:cNvSpPr/>
          <p:nvPr/>
        </p:nvSpPr>
        <p:spPr bwMode="auto">
          <a:xfrm>
            <a:off x="5601072" y="5805264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대괄호 18"/>
          <p:cNvSpPr/>
          <p:nvPr/>
        </p:nvSpPr>
        <p:spPr bwMode="auto">
          <a:xfrm>
            <a:off x="5597763" y="6314233"/>
            <a:ext cx="147324" cy="2831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45088" y="4020986"/>
            <a:ext cx="157208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1.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수정 가능 입력창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45088" y="5720025"/>
            <a:ext cx="15720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풀다운 메뉴 선택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선택 가능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5087" y="6208741"/>
            <a:ext cx="1753189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취소시 이전화면으로 이동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수정 완료시 이전화면으로 이동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2420888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60712" y="3985875"/>
            <a:ext cx="1728192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원제품 용량</a:t>
            </a:r>
            <a:r>
              <a:rPr lang="en-US" altLang="ko-KR" smtClean="0">
                <a:sym typeface="Webdings" panose="05030102010509060703" pitchFamily="18" charset="2"/>
              </a:rPr>
              <a:t>(</a:t>
            </a:r>
            <a:r>
              <a:rPr lang="ko-KR" altLang="en-US" smtClean="0">
                <a:sym typeface="Webdings" panose="05030102010509060703" pitchFamily="18" charset="2"/>
              </a:rPr>
              <a:t>리터</a:t>
            </a:r>
            <a:r>
              <a:rPr lang="en-US" altLang="ko-KR" smtClean="0">
                <a:sym typeface="Webdings" panose="05030102010509060703" pitchFamily="18" charset="2"/>
              </a:rPr>
              <a:t>)</a:t>
            </a:r>
            <a:endParaRPr lang="en-US" altLang="ko-K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30569-3CBA-4E0B-8B5B-A1DBE340A555}"/>
              </a:ext>
            </a:extLst>
          </p:cNvPr>
          <p:cNvSpPr txBox="1"/>
          <p:nvPr/>
        </p:nvSpPr>
        <p:spPr>
          <a:xfrm>
            <a:off x="2360712" y="4702334"/>
            <a:ext cx="1872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원제품 용량 </a:t>
            </a:r>
            <a:r>
              <a:rPr lang="en-US" altLang="ko-KR" sz="1100" smtClean="0">
                <a:latin typeface="맑은 고딕" panose="020B0503020000020004" pitchFamily="50" charset="-127"/>
              </a:rPr>
              <a:t>50%</a:t>
            </a:r>
            <a:r>
              <a:rPr lang="ko-KR" altLang="en-US" sz="1100" smtClean="0">
                <a:latin typeface="맑은 고딕" panose="020B0503020000020004" pitchFamily="50" charset="-127"/>
              </a:rPr>
              <a:t>이하</a:t>
            </a:r>
            <a:r>
              <a:rPr lang="ko-KR" altLang="en-US" sz="1100" smtClean="0"/>
              <a:t>  </a:t>
            </a:r>
            <a:endParaRPr lang="en-US" altLang="ko-KR" sz="1100" smtClean="0"/>
          </a:p>
          <a:p>
            <a:pPr>
              <a:lnSpc>
                <a:spcPct val="150000"/>
              </a:lnSpc>
            </a:pPr>
            <a:r>
              <a:rPr lang="ko-KR" altLang="en-US" sz="1100" smtClean="0">
                <a:latin typeface="맑은 고딕" panose="020B0503020000020004" pitchFamily="50" charset="-127"/>
              </a:rPr>
              <a:t>〮 </a:t>
            </a:r>
            <a:r>
              <a:rPr lang="ko-KR" altLang="en-US" sz="1100" smtClean="0"/>
              <a:t>원제품 용량 </a:t>
            </a:r>
            <a:r>
              <a:rPr lang="en-US" altLang="ko-KR" sz="1100" smtClean="0"/>
              <a:t>50~100%</a:t>
            </a:r>
            <a:endParaRPr lang="ko-KR" altLang="en-US" sz="1100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5445224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60712" y="4406502"/>
            <a:ext cx="1728192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페부표 회수량</a:t>
            </a:r>
            <a:r>
              <a:rPr lang="en-US" altLang="ko-KR" smtClean="0">
                <a:sym typeface="Webdings" panose="05030102010509060703" pitchFamily="18" charset="2"/>
              </a:rPr>
              <a:t>(</a:t>
            </a:r>
            <a:r>
              <a:rPr lang="ko-KR" altLang="en-US" smtClean="0">
                <a:sym typeface="Webdings" panose="05030102010509060703" pitchFamily="18" charset="2"/>
              </a:rPr>
              <a:t>개</a:t>
            </a:r>
            <a:r>
              <a:rPr lang="en-US" altLang="ko-KR" smtClean="0">
                <a:sym typeface="Webdings" panose="05030102010509060703" pitchFamily="18" charset="2"/>
              </a:rPr>
              <a:t>)</a:t>
            </a:r>
            <a:endParaRPr lang="en-US" altLang="ko-KR"/>
          </a:p>
        </p:txBody>
      </p:sp>
      <p:sp>
        <p:nvSpPr>
          <p:cNvPr id="30" name="TextBox 29"/>
          <p:cNvSpPr txBox="1"/>
          <p:nvPr/>
        </p:nvSpPr>
        <p:spPr>
          <a:xfrm>
            <a:off x="2360712" y="5458417"/>
            <a:ext cx="1728192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회수일</a:t>
            </a:r>
            <a:endParaRPr lang="en-US" altLang="ko-KR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4406502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29612" y="4013690"/>
            <a:ext cx="1008112" cy="28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Trebuchet MS" pitchFamily="34" charset="0"/>
                <a:ea typeface="굴림" pitchFamily="50" charset="-127"/>
              </a:rPr>
              <a:t>5</a:t>
            </a:r>
            <a:r>
              <a:rPr lang="en-US" altLang="ko-KR" sz="1400" smtClean="0">
                <a:latin typeface="Trebuchet MS" pitchFamily="34" charset="0"/>
                <a:ea typeface="굴림" pitchFamily="50" charset="-127"/>
              </a:rPr>
              <a:t>0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65145" y="5815815"/>
            <a:ext cx="787655" cy="28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Trebuchet MS" pitchFamily="34" charset="0"/>
                <a:ea typeface="굴림" pitchFamily="50" charset="-127"/>
              </a:rPr>
              <a:t>2010</a:t>
            </a:r>
            <a:r>
              <a:rPr lang="en-US" altLang="ko-KR" sz="1400" kern="0" smtClean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 sz="14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7724" y="4010458"/>
            <a:ext cx="147324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en-US" altLang="ko-KR" smtClean="0"/>
              <a:t>L </a:t>
            </a:r>
            <a:endParaRPr lang="en-US" altLang="ko-KR"/>
          </a:p>
        </p:txBody>
      </p:sp>
      <p:sp>
        <p:nvSpPr>
          <p:cNvPr id="36" name="TextBox 35"/>
          <p:cNvSpPr txBox="1"/>
          <p:nvPr/>
        </p:nvSpPr>
        <p:spPr>
          <a:xfrm>
            <a:off x="4229612" y="4744446"/>
            <a:ext cx="1008112" cy="234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Trebuchet MS" pitchFamily="34" charset="0"/>
                <a:ea typeface="굴림" pitchFamily="50" charset="-127"/>
              </a:rPr>
              <a:t>1</a:t>
            </a:r>
            <a:r>
              <a:rPr lang="en-US" altLang="ko-KR" sz="1400" smtClean="0">
                <a:latin typeface="Trebuchet MS" pitchFamily="34" charset="0"/>
                <a:ea typeface="굴림" pitchFamily="50" charset="-127"/>
              </a:rPr>
              <a:t>0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37724" y="4709925"/>
            <a:ext cx="147324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z="1200"/>
              <a:t>개</a:t>
            </a:r>
            <a:r>
              <a:rPr lang="en-US" altLang="ko-KR" sz="1200" smtClean="0"/>
              <a:t> </a:t>
            </a:r>
            <a:endParaRPr lang="en-US" altLang="ko-KR" sz="1200"/>
          </a:p>
        </p:txBody>
      </p:sp>
      <p:sp>
        <p:nvSpPr>
          <p:cNvPr id="38" name="TextBox 37"/>
          <p:cNvSpPr txBox="1"/>
          <p:nvPr/>
        </p:nvSpPr>
        <p:spPr>
          <a:xfrm>
            <a:off x="4229612" y="5037138"/>
            <a:ext cx="1008112" cy="2373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>
                <a:latin typeface="Trebuchet MS" pitchFamily="34" charset="0"/>
                <a:ea typeface="굴림" pitchFamily="50" charset="-127"/>
              </a:rPr>
              <a:t>2</a:t>
            </a:r>
            <a:r>
              <a:rPr lang="en-US" altLang="ko-KR" sz="1400" smtClean="0">
                <a:latin typeface="Trebuchet MS" pitchFamily="34" charset="0"/>
                <a:ea typeface="굴림" pitchFamily="50" charset="-127"/>
              </a:rPr>
              <a:t>0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37724" y="5010918"/>
            <a:ext cx="147324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z="1200" smtClean="0"/>
              <a:t>개</a:t>
            </a:r>
            <a:endParaRPr lang="en-US" altLang="ko-KR" sz="1200"/>
          </a:p>
        </p:txBody>
      </p:sp>
      <p:sp>
        <p:nvSpPr>
          <p:cNvPr id="40" name="TextBox 39"/>
          <p:cNvSpPr txBox="1"/>
          <p:nvPr/>
        </p:nvSpPr>
        <p:spPr>
          <a:xfrm>
            <a:off x="3522265" y="5815815"/>
            <a:ext cx="638647" cy="28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Trebuchet MS" pitchFamily="34" charset="0"/>
                <a:ea typeface="굴림" pitchFamily="50" charset="-127"/>
              </a:rPr>
              <a:t>10</a:t>
            </a:r>
            <a:r>
              <a:rPr lang="en-US" altLang="ko-KR" sz="1400" kern="0" smtClean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 sz="14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20952" y="5815815"/>
            <a:ext cx="638647" cy="28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Trebuchet MS" pitchFamily="34" charset="0"/>
                <a:ea typeface="굴림" pitchFamily="50" charset="-127"/>
              </a:rPr>
              <a:t>12</a:t>
            </a:r>
            <a:r>
              <a:rPr lang="en-US" altLang="ko-KR" sz="1400" kern="0" smtClean="0">
                <a:solidFill>
                  <a:prstClr val="black"/>
                </a:solidFill>
                <a:latin typeface="+mn-ea"/>
              </a:rPr>
              <a:t>   </a:t>
            </a:r>
            <a:r>
              <a:rPr lang="ko-KR" altLang="en-US" sz="14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52983" y="5816986"/>
            <a:ext cx="232065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/>
              <a:t>일</a:t>
            </a:r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43" name="TextBox 42"/>
          <p:cNvSpPr txBox="1"/>
          <p:nvPr/>
        </p:nvSpPr>
        <p:spPr>
          <a:xfrm>
            <a:off x="4211087" y="5816986"/>
            <a:ext cx="232065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/>
              <a:t>월</a:t>
            </a:r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44" name="TextBox 43"/>
          <p:cNvSpPr txBox="1"/>
          <p:nvPr/>
        </p:nvSpPr>
        <p:spPr>
          <a:xfrm>
            <a:off x="3175579" y="5816986"/>
            <a:ext cx="232065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/>
              <a:t>년</a:t>
            </a:r>
            <a:endParaRPr lang="en-US" altLang="ko-KR"/>
          </a:p>
        </p:txBody>
      </p:sp>
      <p:sp>
        <p:nvSpPr>
          <p:cNvPr id="45" name="직사각형 44"/>
          <p:cNvSpPr/>
          <p:nvPr/>
        </p:nvSpPr>
        <p:spPr>
          <a:xfrm>
            <a:off x="4160912" y="6296980"/>
            <a:ext cx="556305" cy="245492"/>
          </a:xfrm>
          <a:prstGeom prst="rect">
            <a:avLst/>
          </a:prstGeom>
          <a:solidFill>
            <a:srgbClr val="25AEFB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28743" y="6309320"/>
            <a:ext cx="556305" cy="245492"/>
          </a:xfrm>
          <a:prstGeom prst="rect">
            <a:avLst/>
          </a:prstGeom>
          <a:solidFill>
            <a:srgbClr val="25AEFB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오른쪽 대괄호 46"/>
          <p:cNvSpPr/>
          <p:nvPr/>
        </p:nvSpPr>
        <p:spPr bwMode="auto">
          <a:xfrm>
            <a:off x="5601072" y="4699055"/>
            <a:ext cx="144015" cy="594501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745088" y="4710264"/>
            <a:ext cx="157208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1.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수정 가능 입력창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60712" y="872891"/>
            <a:ext cx="2317478" cy="3958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페스티로폼 부표 관리시스템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00" b="96658"/>
          <a:stretch/>
        </p:blipFill>
        <p:spPr>
          <a:xfrm>
            <a:off x="5016382" y="871890"/>
            <a:ext cx="432048" cy="3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342" y="293683"/>
            <a:ext cx="3418666" cy="2536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어업면허 등록</a:t>
            </a:r>
            <a:endParaRPr lang="ko-KR" alt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230961" y="836614"/>
            <a:ext cx="3238503" cy="587457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29607" y="836613"/>
            <a:ext cx="3238503" cy="43214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0119" y="1286012"/>
            <a:ext cx="2317478" cy="3958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어업면허</a:t>
            </a: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 등록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60712" y="3501008"/>
            <a:ext cx="3037160" cy="291956"/>
          </a:xfrm>
          <a:prstGeom prst="rect">
            <a:avLst/>
          </a:prstGeom>
          <a:solidFill>
            <a:srgbClr val="25AEFB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      색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0712" y="2176741"/>
            <a:ext cx="1483160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mtClean="0">
                <a:sym typeface="Webdings" panose="05030102010509060703" pitchFamily="18" charset="2"/>
              </a:rPr>
              <a:t> </a:t>
            </a:r>
            <a:r>
              <a:rPr lang="ko-KR" altLang="en-US" smtClean="0"/>
              <a:t>행정구역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2360712" y="2497609"/>
            <a:ext cx="1368152" cy="2833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경상남도</a:t>
            </a:r>
            <a:r>
              <a:rPr lang="en-US" altLang="ko-KR" sz="1400" ker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400" kern="0" smtClean="0">
                <a:solidFill>
                  <a:prstClr val="black"/>
                </a:solidFill>
                <a:latin typeface="+mn-ea"/>
              </a:rPr>
              <a:t>      </a:t>
            </a:r>
            <a:r>
              <a:rPr lang="ko-KR" altLang="en-US" sz="14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9350" y="2498618"/>
            <a:ext cx="1588522" cy="282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b="0" smtClean="0"/>
              <a:t>마산합포구</a:t>
            </a:r>
            <a:r>
              <a:rPr lang="en-US" altLang="ko-KR" b="0" ker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b="0" kern="0" smtClean="0">
                <a:solidFill>
                  <a:prstClr val="black"/>
                </a:solidFill>
                <a:latin typeface="+mn-ea"/>
              </a:rPr>
              <a:t>      </a:t>
            </a:r>
            <a:r>
              <a:rPr lang="ko-KR" altLang="en-US" b="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b="0"/>
          </a:p>
        </p:txBody>
      </p:sp>
      <p:sp>
        <p:nvSpPr>
          <p:cNvPr id="16" name="TextBox 15"/>
          <p:cNvSpPr txBox="1"/>
          <p:nvPr/>
        </p:nvSpPr>
        <p:spPr>
          <a:xfrm>
            <a:off x="2360711" y="2858330"/>
            <a:ext cx="3037159" cy="28263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ko-KR" altLang="en-US" sz="1000" b="0" smtClean="0">
                <a:sym typeface="Wingdings" panose="05000000000000000000" pitchFamily="2" charset="2"/>
              </a:rPr>
              <a:t> </a:t>
            </a:r>
            <a:r>
              <a:rPr lang="ko-KR" altLang="en-US" sz="1000" b="0" smtClean="0">
                <a:sym typeface="Webdings" panose="05030102010509060703" pitchFamily="18" charset="2"/>
              </a:rPr>
              <a:t>어장 위치</a:t>
            </a:r>
            <a:r>
              <a:rPr lang="en-US" altLang="ko-KR" sz="1000" b="0" smtClean="0">
                <a:sym typeface="Webdings" panose="05030102010509060703" pitchFamily="18" charset="2"/>
              </a:rPr>
              <a:t>(</a:t>
            </a:r>
            <a:r>
              <a:rPr lang="ko-KR" altLang="en-US" sz="1000" b="0" smtClean="0">
                <a:sym typeface="Webdings" panose="05030102010509060703" pitchFamily="18" charset="2"/>
              </a:rPr>
              <a:t>어촌계</a:t>
            </a:r>
            <a:r>
              <a:rPr lang="en-US" altLang="ko-KR" sz="1000" b="0" smtClean="0">
                <a:sym typeface="Webdings" panose="05030102010509060703" pitchFamily="18" charset="2"/>
              </a:rPr>
              <a:t>) </a:t>
            </a:r>
            <a:r>
              <a:rPr lang="ko-KR" altLang="en-US" sz="1000" b="0" smtClean="0">
                <a:sym typeface="Webdings" panose="05030102010509060703" pitchFamily="18" charset="2"/>
              </a:rPr>
              <a:t>또는 어업면허번호 입력</a:t>
            </a:r>
            <a:endParaRPr lang="en-US" altLang="ko-KR" sz="1000" b="0"/>
          </a:p>
        </p:txBody>
      </p:sp>
      <p:sp>
        <p:nvSpPr>
          <p:cNvPr id="17" name="TextBox 16"/>
          <p:cNvSpPr txBox="1"/>
          <p:nvPr/>
        </p:nvSpPr>
        <p:spPr>
          <a:xfrm>
            <a:off x="2360712" y="1777529"/>
            <a:ext cx="1448638" cy="283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행사자 추가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9350" y="1778538"/>
            <a:ext cx="1588522" cy="282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r>
              <a:rPr lang="ko-KR" altLang="en-US" b="0" smtClean="0"/>
              <a:t>어업면허 추가</a:t>
            </a:r>
            <a:endParaRPr lang="en-US" altLang="ko-KR" b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430569-3CBA-4E0B-8B5B-A1DBE340A555}"/>
              </a:ext>
            </a:extLst>
          </p:cNvPr>
          <p:cNvSpPr txBox="1"/>
          <p:nvPr/>
        </p:nvSpPr>
        <p:spPr>
          <a:xfrm>
            <a:off x="2360712" y="3933056"/>
            <a:ext cx="3037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</a:t>
            </a:r>
            <a:r>
              <a:rPr lang="ko-KR" altLang="en-US" sz="1000" smtClean="0"/>
              <a:t>어장 </a:t>
            </a:r>
            <a:r>
              <a:rPr lang="ko-KR" altLang="en-US" sz="1000"/>
              <a:t>위치 </a:t>
            </a:r>
            <a:r>
              <a:rPr lang="en-US" altLang="ko-KR" sz="1000"/>
              <a:t>: </a:t>
            </a:r>
            <a:r>
              <a:rPr lang="ko-KR" altLang="en-US" sz="1000" b="1"/>
              <a:t>사량 읍덕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어업권자</a:t>
            </a:r>
            <a:r>
              <a:rPr lang="ko-KR" altLang="en-US" sz="1000" smtClean="0"/>
              <a:t> </a:t>
            </a:r>
            <a:r>
              <a:rPr lang="en-US" altLang="ko-KR" sz="1000"/>
              <a:t>: </a:t>
            </a:r>
            <a:r>
              <a:rPr lang="ko-KR" altLang="en-US" sz="1000"/>
              <a:t>하동어촌계등</a:t>
            </a:r>
            <a:r>
              <a:rPr lang="en-US" altLang="ko-KR" sz="1000"/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</a:t>
            </a:r>
            <a:r>
              <a:rPr lang="ko-KR" altLang="en-US" sz="1000" smtClean="0"/>
              <a:t>어업면허번호 </a:t>
            </a:r>
            <a:r>
              <a:rPr lang="en-US" altLang="ko-KR" sz="1000"/>
              <a:t>: </a:t>
            </a:r>
            <a:r>
              <a:rPr lang="ko-KR" altLang="en-US" sz="1000"/>
              <a:t>창원 </a:t>
            </a:r>
            <a:r>
              <a:rPr lang="en-US" altLang="ko-KR" sz="1000"/>
              <a:t>323</a:t>
            </a:r>
            <a:r>
              <a:rPr lang="ko-KR" altLang="en-US" sz="1000"/>
              <a:t>호</a:t>
            </a:r>
            <a:endParaRPr lang="ko-KR" altLang="en-US" sz="10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613" y="4717886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5502142"/>
            <a:ext cx="3037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430569-3CBA-4E0B-8B5B-A1DBE340A555}"/>
              </a:ext>
            </a:extLst>
          </p:cNvPr>
          <p:cNvSpPr txBox="1"/>
          <p:nvPr/>
        </p:nvSpPr>
        <p:spPr>
          <a:xfrm>
            <a:off x="2360712" y="5501568"/>
            <a:ext cx="3037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</a:t>
            </a:r>
            <a:r>
              <a:rPr lang="ko-KR" altLang="en-US" sz="1000" smtClean="0"/>
              <a:t>어장 </a:t>
            </a:r>
            <a:r>
              <a:rPr lang="ko-KR" altLang="en-US" sz="1000"/>
              <a:t>위치 </a:t>
            </a:r>
            <a:r>
              <a:rPr lang="en-US" altLang="ko-KR" sz="1000"/>
              <a:t>: </a:t>
            </a:r>
            <a:r>
              <a:rPr lang="ko-KR" altLang="en-US" sz="1000" b="1"/>
              <a:t>사량 읍덕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어업권자</a:t>
            </a:r>
            <a:r>
              <a:rPr lang="ko-KR" altLang="en-US" sz="1000" smtClean="0"/>
              <a:t> </a:t>
            </a:r>
            <a:r>
              <a:rPr lang="en-US" altLang="ko-KR" sz="1000"/>
              <a:t>: </a:t>
            </a:r>
            <a:r>
              <a:rPr lang="ko-KR" altLang="en-US" sz="1000"/>
              <a:t>하동어촌계등</a:t>
            </a:r>
            <a:r>
              <a:rPr lang="en-US" altLang="ko-KR" sz="1000"/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</a:t>
            </a:r>
            <a:r>
              <a:rPr lang="ko-KR" altLang="en-US" sz="1000" smtClean="0"/>
              <a:t>어업면허번호 </a:t>
            </a:r>
            <a:r>
              <a:rPr lang="en-US" altLang="ko-KR" sz="1000"/>
              <a:t>: </a:t>
            </a:r>
            <a:r>
              <a:rPr lang="ko-KR" altLang="en-US" sz="1000"/>
              <a:t>창원 </a:t>
            </a:r>
            <a:r>
              <a:rPr lang="en-US" altLang="ko-KR" sz="1000"/>
              <a:t>323</a:t>
            </a:r>
            <a:r>
              <a:rPr lang="ko-KR" altLang="en-US" sz="1000"/>
              <a:t>호</a:t>
            </a:r>
            <a:endParaRPr lang="ko-KR" altLang="en-US" sz="1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6286398"/>
            <a:ext cx="3037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712" y="3933056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60613" y="3160422"/>
            <a:ext cx="3037258" cy="2823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400" b="1">
                <a:latin typeface="Trebuchet MS" pitchFamily="34" charset="0"/>
                <a:ea typeface="굴림" pitchFamily="50" charset="-127"/>
              </a:defRPr>
            </a:lvl1pPr>
          </a:lstStyle>
          <a:p>
            <a:pPr algn="l"/>
            <a:r>
              <a:rPr lang="en-US" altLang="ko-KR" b="0" kern="0" smtClean="0">
                <a:solidFill>
                  <a:prstClr val="black"/>
                </a:solidFill>
                <a:latin typeface="+mn-ea"/>
              </a:rPr>
              <a:t>|</a:t>
            </a:r>
            <a:endParaRPr lang="en-US" altLang="ko-KR" b="0"/>
          </a:p>
        </p:txBody>
      </p:sp>
      <p:sp>
        <p:nvSpPr>
          <p:cNvPr id="33" name="직사각형 32"/>
          <p:cNvSpPr/>
          <p:nvPr/>
        </p:nvSpPr>
        <p:spPr>
          <a:xfrm>
            <a:off x="2655535" y="6407592"/>
            <a:ext cx="2297465" cy="27387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돋움" panose="020B0600000101010101" pitchFamily="50" charset="-127"/>
                <a:cs typeface="함초롬돋움" panose="02030504000101010101" pitchFamily="18" charset="-127"/>
              </a:rPr>
              <a:t>&lt;&lt;  &lt;  1  2  3  4  5  6  &gt;  &gt;&gt;</a:t>
            </a:r>
            <a:endParaRPr lang="ko-KR" alt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  <a:ea typeface="돋움" panose="020B0600000101010101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34" name="오른쪽 대괄호 33"/>
          <p:cNvSpPr/>
          <p:nvPr/>
        </p:nvSpPr>
        <p:spPr bwMode="auto">
          <a:xfrm>
            <a:off x="5601072" y="2497609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대괄호 34"/>
          <p:cNvSpPr/>
          <p:nvPr/>
        </p:nvSpPr>
        <p:spPr bwMode="auto">
          <a:xfrm>
            <a:off x="5601072" y="1777420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대괄호 35"/>
          <p:cNvSpPr/>
          <p:nvPr/>
        </p:nvSpPr>
        <p:spPr bwMode="auto">
          <a:xfrm>
            <a:off x="5601072" y="3160422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대괄호 36"/>
          <p:cNvSpPr/>
          <p:nvPr/>
        </p:nvSpPr>
        <p:spPr bwMode="auto">
          <a:xfrm>
            <a:off x="5601072" y="3522665"/>
            <a:ext cx="144016" cy="283319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대괄호 37"/>
          <p:cNvSpPr/>
          <p:nvPr/>
        </p:nvSpPr>
        <p:spPr bwMode="auto">
          <a:xfrm>
            <a:off x="5597763" y="3933056"/>
            <a:ext cx="147326" cy="2748414"/>
          </a:xfrm>
          <a:prstGeom prst="rightBracket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745088" y="2500431"/>
            <a:ext cx="157208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1.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풀다운 메뉴 선택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45088" y="1484784"/>
            <a:ext cx="1572084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선택 탭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선택된 탭은 색 반전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탭 선택에 따른 화면 표시 변경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(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마지막 페이지 확인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)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45088" y="3171631"/>
            <a:ext cx="157208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1.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글 입력창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45088" y="3531671"/>
            <a:ext cx="157208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1. 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검색 버튼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45087" y="3933056"/>
            <a:ext cx="1753189" cy="118069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목록 표시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기본은 전체 목록 표시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검색조건에 의한 검색 결과 표시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목록 선택시 상세 화면으로 이동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한화면에 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10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개 표시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(</a:t>
            </a: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확인 후 조정</a:t>
            </a:r>
            <a:r>
              <a:rPr lang="en-US" altLang="ko-KR" smtClean="0">
                <a:latin typeface="Trebuchet MS" pitchFamily="34" charset="0"/>
                <a:ea typeface="굴림" pitchFamily="50" charset="-127"/>
              </a:rPr>
              <a:t>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 페이지 번호 표시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185" y="2088689"/>
            <a:ext cx="1368152" cy="17003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경상남도</a:t>
            </a:r>
            <a:r>
              <a:rPr lang="en-US" altLang="ko-KR" sz="1400" ker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400" kern="0" smtClean="0">
                <a:solidFill>
                  <a:prstClr val="black"/>
                </a:solidFill>
                <a:latin typeface="+mn-ea"/>
              </a:rPr>
              <a:t>      </a:t>
            </a:r>
            <a:r>
              <a:rPr lang="ko-KR" altLang="en-US" sz="1400" kern="0" smtClean="0">
                <a:solidFill>
                  <a:prstClr val="black"/>
                </a:solidFill>
                <a:latin typeface="+mn-ea"/>
              </a:rPr>
              <a:t>▼</a:t>
            </a:r>
            <a:endParaRPr lang="en-US" altLang="ko-KR" sz="1400" kern="0" smtClean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경상북도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강원도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전라남도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Trebuchet MS" pitchFamily="34" charset="0"/>
                <a:ea typeface="굴림" pitchFamily="50" charset="-127"/>
              </a:rPr>
              <a:t>전라북도</a:t>
            </a:r>
            <a:endParaRPr lang="en-US" altLang="ko-KR" sz="1400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5" name="모서리가 둥근 직사각형 19">
            <a:extLst>
              <a:ext uri="{FF2B5EF4-FFF2-40B4-BE49-F238E27FC236}">
                <a16:creationId xmlns:a16="http://schemas.microsoft.com/office/drawing/2014/main" id="{BFC80F1B-BB79-4B4C-81CF-D7CBB042B8FF}"/>
              </a:ext>
            </a:extLst>
          </p:cNvPr>
          <p:cNvSpPr/>
          <p:nvPr/>
        </p:nvSpPr>
        <p:spPr>
          <a:xfrm>
            <a:off x="2386154" y="5571084"/>
            <a:ext cx="3011717" cy="690096"/>
          </a:xfrm>
          <a:prstGeom prst="roundRect">
            <a:avLst>
              <a:gd name="adj" fmla="val 1869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꺾인 연결선 45"/>
          <p:cNvCxnSpPr>
            <a:stCxn id="45" idx="1"/>
          </p:cNvCxnSpPr>
          <p:nvPr/>
        </p:nvCxnSpPr>
        <p:spPr bwMode="auto">
          <a:xfrm rot="10800000" flipV="1">
            <a:off x="1712640" y="5916132"/>
            <a:ext cx="673514" cy="765338"/>
          </a:xfrm>
          <a:prstGeom prst="bentConnector2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88504" y="6339272"/>
            <a:ext cx="1572084" cy="2347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Trebuchet MS" pitchFamily="34" charset="0"/>
                <a:ea typeface="굴림" pitchFamily="50" charset="-127"/>
              </a:rPr>
              <a:t>상세화면은 다음페이지에</a:t>
            </a:r>
            <a:endParaRPr lang="en-US" altLang="ko-KR" smtClean="0"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430569-3CBA-4E0B-8B5B-A1DBE340A555}"/>
              </a:ext>
            </a:extLst>
          </p:cNvPr>
          <p:cNvSpPr txBox="1"/>
          <p:nvPr/>
        </p:nvSpPr>
        <p:spPr>
          <a:xfrm>
            <a:off x="2360712" y="4716737"/>
            <a:ext cx="3037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</a:t>
            </a:r>
            <a:r>
              <a:rPr lang="ko-KR" altLang="en-US" sz="1000" smtClean="0"/>
              <a:t>어장 </a:t>
            </a:r>
            <a:r>
              <a:rPr lang="ko-KR" altLang="en-US" sz="1000"/>
              <a:t>위치 </a:t>
            </a:r>
            <a:r>
              <a:rPr lang="en-US" altLang="ko-KR" sz="1000"/>
              <a:t>: </a:t>
            </a:r>
            <a:r>
              <a:rPr lang="ko-KR" altLang="en-US" sz="1000" b="1"/>
              <a:t>사량 읍덕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어업권자</a:t>
            </a:r>
            <a:r>
              <a:rPr lang="ko-KR" altLang="en-US" sz="1000" smtClean="0"/>
              <a:t> </a:t>
            </a:r>
            <a:r>
              <a:rPr lang="en-US" altLang="ko-KR" sz="1000"/>
              <a:t>: </a:t>
            </a:r>
            <a:r>
              <a:rPr lang="ko-KR" altLang="en-US" sz="1000"/>
              <a:t>하동어촌계등</a:t>
            </a:r>
            <a:r>
              <a:rPr lang="en-US" altLang="ko-KR" sz="1000"/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맑은 고딕" panose="020B0503020000020004" pitchFamily="50" charset="-127"/>
              </a:rPr>
              <a:t>〮 </a:t>
            </a:r>
            <a:r>
              <a:rPr lang="ko-KR" altLang="en-US" sz="1000" smtClean="0"/>
              <a:t>어업면허번호 </a:t>
            </a:r>
            <a:r>
              <a:rPr lang="en-US" altLang="ko-KR" sz="1000"/>
              <a:t>: </a:t>
            </a:r>
            <a:r>
              <a:rPr lang="ko-KR" altLang="en-US" sz="1000"/>
              <a:t>창원 </a:t>
            </a:r>
            <a:r>
              <a:rPr lang="en-US" altLang="ko-KR" sz="1000"/>
              <a:t>323</a:t>
            </a:r>
            <a:r>
              <a:rPr lang="ko-KR" altLang="en-US" sz="1000"/>
              <a:t>호</a:t>
            </a:r>
            <a:endParaRPr lang="ko-KR" altLang="en-US" sz="10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5F94C1B-B875-4EA1-890B-9EB6F3830E4A}"/>
              </a:ext>
            </a:extLst>
          </p:cNvPr>
          <p:cNvCxnSpPr/>
          <p:nvPr/>
        </p:nvCxnSpPr>
        <p:spPr>
          <a:xfrm>
            <a:off x="2360613" y="5501567"/>
            <a:ext cx="303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C:\Users\sungmin\Desktop\11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" t="-26706" r="53239" b="-70665"/>
          <a:stretch/>
        </p:blipFill>
        <p:spPr bwMode="auto">
          <a:xfrm flipV="1">
            <a:off x="2229607" y="4941168"/>
            <a:ext cx="3238503" cy="53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360712" y="872891"/>
            <a:ext cx="2317478" cy="3958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latin typeface="Trebuchet MS" pitchFamily="34" charset="0"/>
                <a:ea typeface="굴림" pitchFamily="50" charset="-127"/>
              </a:rPr>
              <a:t>페스티로폼 부표 관리시스템</a:t>
            </a:r>
            <a:endParaRPr lang="en-US" altLang="ko-KR" sz="1400" b="1" smtClean="0">
              <a:latin typeface="Trebuchet MS" pitchFamily="34" charset="0"/>
              <a:ea typeface="굴림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00" b="96658"/>
          <a:stretch/>
        </p:blipFill>
        <p:spPr>
          <a:xfrm>
            <a:off x="5016382" y="871890"/>
            <a:ext cx="432048" cy="3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6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9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함초롬돋움" pitchFamily="18" charset="-127"/>
            <a:ea typeface="함초롬돋움" pitchFamily="18" charset="-127"/>
            <a:cs typeface="함초롬돋움" pitchFamily="18" charset="-127"/>
          </a:defRPr>
        </a:defPPr>
      </a:lstStyle>
    </a:spDef>
    <a:lnDef>
      <a:spPr bwMode="auto">
        <a:noFill/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lIns="36000" tIns="36000" rIns="36000" bIns="36000" rtlCol="0">
        <a:spAutoFit/>
      </a:bodyPr>
      <a:lstStyle>
        <a:defPPr>
          <a:lnSpc>
            <a:spcPct val="150000"/>
          </a:lnSpc>
          <a:defRPr sz="900" dirty="0" smtClean="0">
            <a:latin typeface="Trebuchet MS" pitchFamily="34" charset="0"/>
            <a:ea typeface="굴림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85724</TotalTime>
  <Words>1024</Words>
  <Application>Microsoft Office PowerPoint</Application>
  <PresentationFormat>A4 용지(210x297mm)</PresentationFormat>
  <Paragraphs>321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굴림</vt:lpstr>
      <vt:lpstr>돋움</vt:lpstr>
      <vt:lpstr>맑은 고딕</vt:lpstr>
      <vt:lpstr>함초롬돋움</vt:lpstr>
      <vt:lpstr>Arial</vt:lpstr>
      <vt:lpstr>Arial Black</vt:lpstr>
      <vt:lpstr>Trebuchet MS</vt:lpstr>
      <vt:lpstr>Verdana</vt:lpstr>
      <vt:lpstr>Webdings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고정오염원 대기오염물질 배출계수 DB 구축</dc:title>
  <dc:creator>박준선</dc:creator>
  <cp:keywords>시스템구현안</cp:keywords>
  <cp:lastModifiedBy>user</cp:lastModifiedBy>
  <cp:revision>6143</cp:revision>
  <cp:lastPrinted>2019-03-14T00:56:46Z</cp:lastPrinted>
  <dcterms:created xsi:type="dcterms:W3CDTF">2005-05-24T02:43:59Z</dcterms:created>
  <dcterms:modified xsi:type="dcterms:W3CDTF">2020-06-12T07:41:59Z</dcterms:modified>
</cp:coreProperties>
</file>