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62" r:id="rId4"/>
    <p:sldId id="261" r:id="rId5"/>
    <p:sldId id="263" r:id="rId6"/>
    <p:sldId id="264" r:id="rId7"/>
    <p:sldId id="260" r:id="rId8"/>
    <p:sldId id="265" r:id="rId9"/>
    <p:sldId id="266" r:id="rId10"/>
    <p:sldId id="269" r:id="rId11"/>
    <p:sldId id="270" r:id="rId12"/>
    <p:sldId id="274" r:id="rId1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91" autoAdjust="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C22F-BC58-48AB-9AAD-2DE67BC6B39A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1777-94CD-444D-87B7-F0BE9071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C22F-BC58-48AB-9AAD-2DE67BC6B39A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1777-94CD-444D-87B7-F0BE9071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0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C22F-BC58-48AB-9AAD-2DE67BC6B39A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1777-94CD-444D-87B7-F0BE9071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52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C22F-BC58-48AB-9AAD-2DE67BC6B39A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1777-94CD-444D-87B7-F0BE9071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5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C22F-BC58-48AB-9AAD-2DE67BC6B39A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1777-94CD-444D-87B7-F0BE9071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4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C22F-BC58-48AB-9AAD-2DE67BC6B39A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1777-94CD-444D-87B7-F0BE9071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14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C22F-BC58-48AB-9AAD-2DE67BC6B39A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1777-94CD-444D-87B7-F0BE9071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59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C22F-BC58-48AB-9AAD-2DE67BC6B39A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1777-94CD-444D-87B7-F0BE9071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1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C22F-BC58-48AB-9AAD-2DE67BC6B39A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1777-94CD-444D-87B7-F0BE9071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8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C22F-BC58-48AB-9AAD-2DE67BC6B39A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1777-94CD-444D-87B7-F0BE9071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C22F-BC58-48AB-9AAD-2DE67BC6B39A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1777-94CD-444D-87B7-F0BE9071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9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0C22F-BC58-48AB-9AAD-2DE67BC6B39A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1777-94CD-444D-87B7-F0BE9071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4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23953"/>
            <a:ext cx="5813580" cy="6245407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698F-EF89-4AC2-8F87-020D98368F38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3736" y="836712"/>
            <a:ext cx="5394367" cy="6021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587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/>
          <p:cNvSpPr txBox="1">
            <a:spLocks/>
          </p:cNvSpPr>
          <p:nvPr/>
        </p:nvSpPr>
        <p:spPr>
          <a:xfrm>
            <a:off x="402128" y="235125"/>
            <a:ext cx="9082695" cy="521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YouandiModern HeadBold" pitchFamily="18" charset="-127"/>
                <a:ea typeface="YouandiModern HeadBold" pitchFamily="18" charset="-127"/>
                <a:cs typeface="Arial" pitchFamily="34" charset="0"/>
              </a:defRPr>
            </a:lvl1pPr>
          </a:lstStyle>
          <a:p>
            <a:pPr lvl="0">
              <a:defRPr/>
            </a:pPr>
            <a:r>
              <a:rPr lang="ko-KR" altLang="en-US" dirty="0" err="1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블루월넛</a:t>
            </a:r>
            <a:r>
              <a:rPr lang="ko-KR" altLang="en-US" dirty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웹표준</a:t>
            </a:r>
            <a:r>
              <a:rPr lang="ko-KR" altLang="en-US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결제데모</a:t>
            </a:r>
            <a:r>
              <a:rPr lang="ko-KR" altLang="en-US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결제완료화면</a:t>
            </a:r>
            <a:r>
              <a:rPr lang="en-US" altLang="ko-KR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)</a:t>
            </a:r>
            <a:endParaRPr lang="ko-KR" altLang="en-US" sz="2400" dirty="0">
              <a:ln>
                <a:solidFill>
                  <a:sysClr val="windowText" lastClr="000000">
                    <a:lumMod val="75000"/>
                    <a:lumOff val="25000"/>
                    <a:alpha val="0"/>
                  </a:sysClr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07504" y="872816"/>
            <a:ext cx="3868628" cy="4500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16130" y="925270"/>
            <a:ext cx="4594619" cy="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800" b="1" dirty="0" err="1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블루월넛에서</a:t>
            </a:r>
            <a:r>
              <a:rPr lang="ko-KR" altLang="en-US" sz="8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제공하는 본 결제데모는 테스트 페이지로 실제 결제가 되지 않습니다</a:t>
            </a:r>
            <a:r>
              <a:rPr lang="en-US" altLang="ko-KR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취소 데모를 확인하시기 위해서는 </a:t>
            </a:r>
            <a:r>
              <a:rPr lang="en-US" altLang="ko-KR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TID(</a:t>
            </a:r>
            <a:r>
              <a:rPr lang="ko-KR" altLang="en-US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거래아이디</a:t>
            </a:r>
            <a:r>
              <a:rPr lang="en-US" altLang="ko-KR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) / </a:t>
            </a:r>
            <a:r>
              <a:rPr lang="ko-KR" altLang="en-US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금액 정보를 확인하시기 바랍니다</a:t>
            </a:r>
            <a:r>
              <a:rPr lang="en-US" altLang="ko-KR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116129" y="1556792"/>
            <a:ext cx="4594619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■ 결제 내역 정보</a:t>
            </a:r>
            <a:endParaRPr lang="en-US" altLang="ko-KR" sz="8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61714"/>
              </p:ext>
            </p:extLst>
          </p:nvPr>
        </p:nvGraphicFramePr>
        <p:xfrm>
          <a:off x="149632" y="1772816"/>
          <a:ext cx="3558272" cy="286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7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29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결제수단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신용카드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결과내용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결과코드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결과메시지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[3001]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카드결제 성공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승인일시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2020-01-28 12:30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상품명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테스트 상품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결제금액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51000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상품주문번호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TEST1201983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거래아이디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(TID)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bwchome01m20191220394782484747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카드사명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현대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할부개월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개월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승인번호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0927483736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1" name="사각형 설명선 30"/>
          <p:cNvSpPr/>
          <p:nvPr/>
        </p:nvSpPr>
        <p:spPr>
          <a:xfrm>
            <a:off x="539552" y="5949280"/>
            <a:ext cx="2232248" cy="720916"/>
          </a:xfrm>
          <a:prstGeom prst="wedgeRectCallout">
            <a:avLst>
              <a:gd name="adj1" fmla="val -35764"/>
              <a:gd name="adj2" fmla="val -129363"/>
            </a:avLst>
          </a:prstGeom>
          <a:solidFill>
            <a:srgbClr val="FFFFCC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PC/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모바일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 에서 가능하도록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반응형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 웹으로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퍼블리싱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 필요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 bwMode="auto">
          <a:xfrm>
            <a:off x="3976132" y="5949280"/>
            <a:ext cx="5040560" cy="161904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결제수단에 따른 내역정보는 상이함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  <a:endParaRPr lang="en-US" altLang="ko-KR" sz="10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9882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/>
          <p:cNvSpPr txBox="1">
            <a:spLocks/>
          </p:cNvSpPr>
          <p:nvPr/>
        </p:nvSpPr>
        <p:spPr>
          <a:xfrm>
            <a:off x="402128" y="235125"/>
            <a:ext cx="9082695" cy="521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YouandiModern HeadBold" pitchFamily="18" charset="-127"/>
                <a:ea typeface="YouandiModern HeadBold" pitchFamily="18" charset="-127"/>
                <a:cs typeface="Arial" pitchFamily="34" charset="0"/>
              </a:defRPr>
            </a:lvl1pPr>
          </a:lstStyle>
          <a:p>
            <a:pPr lvl="0">
              <a:defRPr/>
            </a:pPr>
            <a:r>
              <a:rPr lang="ko-KR" altLang="en-US" dirty="0" err="1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블루월넛</a:t>
            </a:r>
            <a:r>
              <a:rPr lang="ko-KR" altLang="en-US" dirty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웹표준</a:t>
            </a:r>
            <a:r>
              <a:rPr lang="ko-KR" altLang="en-US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 결제 취소 데모 </a:t>
            </a:r>
            <a:r>
              <a:rPr lang="en-US" altLang="ko-KR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dirty="0" err="1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새창</a:t>
            </a:r>
            <a:r>
              <a:rPr lang="en-US" altLang="ko-KR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)</a:t>
            </a:r>
            <a:endParaRPr lang="ko-KR" altLang="en-US" sz="2400" dirty="0">
              <a:ln>
                <a:solidFill>
                  <a:sysClr val="windowText" lastClr="000000">
                    <a:lumMod val="75000"/>
                    <a:lumOff val="25000"/>
                    <a:alpha val="0"/>
                  </a:sysClr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07504" y="872816"/>
            <a:ext cx="3672408" cy="4500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16130" y="925270"/>
            <a:ext cx="4594619" cy="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800" b="1" dirty="0" err="1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블루월넛에서</a:t>
            </a:r>
            <a:r>
              <a:rPr lang="ko-KR" altLang="en-US" sz="8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제공하는 본 결제데모는 테스트 페이지로 실제 결제가 되지 않습니다</a:t>
            </a:r>
            <a:r>
              <a:rPr lang="en-US" altLang="ko-KR" sz="8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  <a:endParaRPr lang="en-US" altLang="ko-KR" sz="8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필수</a:t>
            </a:r>
            <a:r>
              <a:rPr lang="en-US" altLang="ko-KR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(*) </a:t>
            </a:r>
            <a:r>
              <a:rPr lang="ko-KR" altLang="en-US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항목에 대해서 기입하신 후 결제취소요청 버튼을 눌러 주십시오</a:t>
            </a:r>
            <a:r>
              <a:rPr lang="en-US" altLang="ko-KR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116129" y="1556792"/>
            <a:ext cx="4594619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■ 결제 취소 요청 정보</a:t>
            </a:r>
            <a:endParaRPr lang="en-US" altLang="ko-KR" sz="8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14021"/>
              </p:ext>
            </p:extLst>
          </p:nvPr>
        </p:nvGraphicFramePr>
        <p:xfrm>
          <a:off x="149632" y="1772816"/>
          <a:ext cx="3558272" cy="136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7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29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*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상점아이디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*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거래아이디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(TID)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*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취소금액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*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취소사유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*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부분취소여부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333439" y="2916317"/>
            <a:ext cx="1080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전체취소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29949" y="2934317"/>
            <a:ext cx="180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▼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333438" y="2625577"/>
            <a:ext cx="1800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고객 요청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33438" y="2366132"/>
            <a:ext cx="1800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51000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33438" y="2085343"/>
            <a:ext cx="2160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bwchome01m20191220394782484747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33438" y="4725144"/>
            <a:ext cx="7924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결제취소요청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1" name="사각형 설명선 30"/>
          <p:cNvSpPr/>
          <p:nvPr/>
        </p:nvSpPr>
        <p:spPr>
          <a:xfrm>
            <a:off x="539552" y="5949280"/>
            <a:ext cx="2232248" cy="720916"/>
          </a:xfrm>
          <a:prstGeom prst="wedgeRectCallout">
            <a:avLst>
              <a:gd name="adj1" fmla="val -35764"/>
              <a:gd name="adj2" fmla="val -129363"/>
            </a:avLst>
          </a:prstGeom>
          <a:solidFill>
            <a:srgbClr val="FFFFCC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PC/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모바일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 에서 가능하도록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반응형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 웹으로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퍼블리싱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 필요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 bwMode="auto">
          <a:xfrm>
            <a:off x="3976132" y="5949280"/>
            <a:ext cx="5040560" cy="16927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결제취소 내역정보는 결제수단별 상이함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  <a:endParaRPr lang="en-US" altLang="ko-KR" sz="10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27532" y="1833030"/>
            <a:ext cx="18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bwchome01m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4519796" y="872816"/>
            <a:ext cx="3868628" cy="4500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51948"/>
              </p:ext>
            </p:extLst>
          </p:nvPr>
        </p:nvGraphicFramePr>
        <p:xfrm>
          <a:off x="4561924" y="1772816"/>
          <a:ext cx="3558272" cy="176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7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29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결제수단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신용카드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결과내용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결과코드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결과메시지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[2001]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취소 성공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취소일시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2020-01-28 12:30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취소금액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51000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거래아이디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(TID)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bwchome01m20191220394782484747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결제잔액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20000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 bwMode="auto">
          <a:xfrm>
            <a:off x="4549381" y="925270"/>
            <a:ext cx="4594619" cy="12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800" b="1" dirty="0" err="1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블루월넛에서</a:t>
            </a:r>
            <a:r>
              <a:rPr lang="ko-KR" altLang="en-US" sz="8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제공하는 본 결제데모는 테스트 페이지로 실제 결제가 되지 않습니다</a:t>
            </a:r>
            <a:r>
              <a:rPr lang="en-US" altLang="ko-KR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4549380" y="1556792"/>
            <a:ext cx="4594619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■ 결제 취소 내역 정보</a:t>
            </a:r>
            <a:endParaRPr lang="en-US" altLang="ko-KR" sz="8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6641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107504" y="1022450"/>
            <a:ext cx="3672408" cy="4500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16130" y="1074904"/>
            <a:ext cx="4594619" cy="34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800" b="1" dirty="0" err="1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블루월넛에서</a:t>
            </a:r>
            <a:r>
              <a:rPr lang="ko-KR" altLang="en-US" sz="8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제공하는 본 결제데모는 테스트 페이지로 실제 결제가 되지 않습니다</a:t>
            </a:r>
            <a:r>
              <a:rPr lang="en-US" altLang="ko-KR" sz="8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  <a:endParaRPr lang="en-US" altLang="ko-KR" sz="8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필수</a:t>
            </a:r>
            <a:r>
              <a:rPr lang="en-US" altLang="ko-KR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(*) </a:t>
            </a:r>
            <a:r>
              <a:rPr lang="ko-KR" altLang="en-US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항목에 대해서 기입하신 후 결제요청 버튼을 눌러 주십시오</a:t>
            </a:r>
            <a:r>
              <a:rPr lang="en-US" altLang="ko-KR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16129" y="1706426"/>
            <a:ext cx="4594619" cy="12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■ 결제 요청 정보</a:t>
            </a:r>
            <a:endParaRPr lang="en-US" altLang="ko-KR" sz="8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10028"/>
              </p:ext>
            </p:extLst>
          </p:nvPr>
        </p:nvGraphicFramePr>
        <p:xfrm>
          <a:off x="149632" y="1922450"/>
          <a:ext cx="3558272" cy="2709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7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29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*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결제수단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*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결제타입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*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상품명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*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상품가격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상품주문번호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*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구매자명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*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구매자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이메일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구매자 전화번호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*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상점아이디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*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결제창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 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33438" y="1944222"/>
            <a:ext cx="1080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신용카</a:t>
            </a:r>
            <a:r>
              <a:rPr lang="ko-KR" altLang="en-US" sz="8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223067" y="1962222"/>
            <a:ext cx="180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▼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33438" y="2212500"/>
            <a:ext cx="1080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일반결제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29948" y="2230500"/>
            <a:ext cx="180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333438" y="4399600"/>
            <a:ext cx="1080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레이어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9948" y="4417600"/>
            <a:ext cx="180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▼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333438" y="2493144"/>
            <a:ext cx="1800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테스트 상품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33438" y="2773788"/>
            <a:ext cx="1800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51000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33438" y="3016188"/>
            <a:ext cx="1800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ORD_000002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33438" y="3280985"/>
            <a:ext cx="1800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홍길동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33438" y="3584594"/>
            <a:ext cx="1800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test@bluewalnut.co.kr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33438" y="3843018"/>
            <a:ext cx="1800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01012345678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3438" y="4139317"/>
            <a:ext cx="18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bwchome01m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33438" y="4874778"/>
            <a:ext cx="7924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결제요</a:t>
            </a:r>
            <a:r>
              <a:rPr lang="ko-KR" altLang="en-US" sz="8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청</a:t>
            </a:r>
          </a:p>
        </p:txBody>
      </p:sp>
      <p:sp>
        <p:nvSpPr>
          <p:cNvPr id="23" name="사각형 설명선 22"/>
          <p:cNvSpPr/>
          <p:nvPr/>
        </p:nvSpPr>
        <p:spPr>
          <a:xfrm>
            <a:off x="539552" y="6098914"/>
            <a:ext cx="2232248" cy="720916"/>
          </a:xfrm>
          <a:prstGeom prst="wedgeRectCallout">
            <a:avLst>
              <a:gd name="adj1" fmla="val -35764"/>
              <a:gd name="adj2" fmla="val -129363"/>
            </a:avLst>
          </a:prstGeom>
          <a:solidFill>
            <a:srgbClr val="FFFFCC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PC/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모바일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 에서 가능하도록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반응형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 웹으로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퍼블리싱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 필요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283968" y="1008388"/>
            <a:ext cx="3672408" cy="4500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4292594" y="1060842"/>
            <a:ext cx="4594619" cy="34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800" b="1" dirty="0" err="1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블루월넛에서</a:t>
            </a:r>
            <a:r>
              <a:rPr lang="ko-KR" altLang="en-US" sz="8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제공하는 본 결제데모는 테스트 페이지로 실제 결제가 되지 않습니다</a:t>
            </a:r>
            <a:r>
              <a:rPr lang="en-US" altLang="ko-KR" sz="8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  <a:endParaRPr lang="en-US" altLang="ko-KR" sz="8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필수</a:t>
            </a:r>
            <a:r>
              <a:rPr lang="en-US" altLang="ko-KR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(*) </a:t>
            </a:r>
            <a:r>
              <a:rPr lang="ko-KR" altLang="en-US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항목에 대해서 기입하신 후 결제요청 버튼을 눌러 주십시오</a:t>
            </a:r>
            <a:r>
              <a:rPr lang="en-US" altLang="ko-KR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4292593" y="1692364"/>
            <a:ext cx="4594619" cy="12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■ 결제 요청 정보</a:t>
            </a:r>
            <a:endParaRPr lang="en-US" altLang="ko-KR" sz="8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21116"/>
              </p:ext>
            </p:extLst>
          </p:nvPr>
        </p:nvGraphicFramePr>
        <p:xfrm>
          <a:off x="4326096" y="1908388"/>
          <a:ext cx="3558272" cy="2709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7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29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결제수단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결제타입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상품명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상품가격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상품주문번호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구매자명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구매자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이메일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구매자 전화번호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상점아이디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결제창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 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5509902" y="1930160"/>
            <a:ext cx="1080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신용카</a:t>
            </a:r>
            <a:r>
              <a:rPr lang="ko-KR" altLang="en-US" sz="8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399531" y="1948160"/>
            <a:ext cx="180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09902" y="2198438"/>
            <a:ext cx="1080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일반결제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06412" y="2216438"/>
            <a:ext cx="180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▼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509902" y="4385538"/>
            <a:ext cx="1080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레이어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06412" y="4403538"/>
            <a:ext cx="180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▼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509902" y="2479082"/>
            <a:ext cx="1800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테스트 상품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09902" y="2759726"/>
            <a:ext cx="1800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51000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09902" y="3002126"/>
            <a:ext cx="1800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ORD_000002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509902" y="3266923"/>
            <a:ext cx="1800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홍길동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09902" y="3570532"/>
            <a:ext cx="1800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test@bluewalnut.co.kr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09902" y="3828956"/>
            <a:ext cx="1800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01012345678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09902" y="4125255"/>
            <a:ext cx="18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bwchome01m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09902" y="4860716"/>
            <a:ext cx="7924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결제요</a:t>
            </a:r>
            <a:r>
              <a:rPr lang="ko-KR" altLang="en-US" sz="8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청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93" y="2340489"/>
            <a:ext cx="3594895" cy="199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 bwMode="auto">
          <a:xfrm>
            <a:off x="3976132" y="6098914"/>
            <a:ext cx="5040560" cy="41549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10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결제요청시</a:t>
            </a: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우측 화면처럼 </a:t>
            </a:r>
            <a:r>
              <a:rPr lang="ko-KR" altLang="en-US" sz="10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웹표준</a:t>
            </a: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</a:t>
            </a:r>
            <a:r>
              <a:rPr lang="ko-KR" altLang="en-US" sz="10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결제창</a:t>
            </a: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제공</a:t>
            </a:r>
            <a:endParaRPr lang="en-US" altLang="ko-KR" sz="10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10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모바일</a:t>
            </a: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단말기로 </a:t>
            </a:r>
            <a:r>
              <a:rPr lang="ko-KR" altLang="en-US" sz="10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결제요청시</a:t>
            </a: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</a:t>
            </a:r>
            <a:r>
              <a:rPr lang="ko-KR" altLang="en-US" sz="10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모바일</a:t>
            </a: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화면에 맞게 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FULL </a:t>
            </a: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화면으로 제공</a:t>
            </a:r>
            <a:endParaRPr lang="en-US" altLang="ko-KR" sz="10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7504" y="256382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 err="1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블루월넛</a:t>
            </a:r>
            <a:r>
              <a:rPr lang="ko-KR" altLang="en-US" dirty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웹표준</a:t>
            </a:r>
            <a:r>
              <a:rPr lang="ko-KR" altLang="en-US" dirty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결제데모</a:t>
            </a:r>
            <a:r>
              <a:rPr lang="ko-KR" altLang="en-US" dirty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결제요청화면</a:t>
            </a:r>
            <a:r>
              <a:rPr lang="en-US" altLang="ko-KR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)  / </a:t>
            </a:r>
            <a:r>
              <a:rPr lang="ko-KR" altLang="en-US" b="1" u="sng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rgbClr val="FF0000"/>
                </a:solidFill>
              </a:rPr>
              <a:t>추가</a:t>
            </a:r>
            <a:r>
              <a:rPr lang="en-US" altLang="ko-KR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</a:rPr>
              <a:t> </a:t>
            </a:r>
            <a:endParaRPr lang="ko-KR" altLang="en-US" sz="2400" dirty="0">
              <a:ln>
                <a:solidFill>
                  <a:sysClr val="windowText" lastClr="000000">
                    <a:lumMod val="75000"/>
                    <a:lumOff val="25000"/>
                    <a:alpha val="0"/>
                  </a:sysClr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44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/>
          <p:cNvSpPr txBox="1">
            <a:spLocks/>
          </p:cNvSpPr>
          <p:nvPr/>
        </p:nvSpPr>
        <p:spPr>
          <a:xfrm>
            <a:off x="402128" y="235125"/>
            <a:ext cx="9082695" cy="521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YouandiModern HeadBold" pitchFamily="18" charset="-127"/>
                <a:ea typeface="YouandiModern HeadBold" pitchFamily="18" charset="-127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거래내역 조회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1-1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0"/>
                  </a:sys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YouandiModern HeadBold" pitchFamily="18" charset="-127"/>
              <a:ea typeface="YouandiModern HeadBold" pitchFamily="18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51520" y="908720"/>
            <a:ext cx="8640960" cy="224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80975" indent="-180975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2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거래내역 조회를 위한 개인정보의 수집 및 이용에 대한 동의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	</a:t>
            </a:r>
          </a:p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endParaRPr lang="en-US" altLang="ko-KR" sz="10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endParaRPr lang="en-US" altLang="ko-KR" sz="1050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endParaRPr lang="en-US" altLang="ko-KR" sz="10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endParaRPr lang="en-US" altLang="ko-KR" sz="1050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endParaRPr lang="en-US" altLang="ko-KR" sz="10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endParaRPr lang="en-US" altLang="ko-KR" sz="1050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       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개인정보 수집 및 이용 내용에 동의합니다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 </a:t>
            </a:r>
          </a:p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endParaRPr lang="en-US" altLang="ko-KR" sz="10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2128" y="1196752"/>
            <a:ext cx="6584552" cy="126259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■ 개인정보 수집 및 이 약관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  <a:p>
            <a:endParaRPr lang="en-US" altLang="ko-KR" sz="900" dirty="0" smtClean="0">
              <a:solidFill>
                <a:schemeClr val="bg1">
                  <a:lumMod val="50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  <a:p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블루월넛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 주식회사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(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이하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'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회사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'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라 합니다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)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이 제공하는 전자지급결제대행서비스를 이용자가 이용함에 있어 회사와 이용자 사이의 전자금융거래에 관한 기본적인 사항을 정함을 목적으로 합니다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.</a:t>
            </a:r>
          </a:p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2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조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용어의 정의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)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① 이 약관에서 정하는 용어의 정의는 다음과 같습니다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 1. '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전자금융거래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'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라 함은 회사가 전자적 장치를 통하여 전자지급결제대행서비스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이하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'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전자금융거래 서비스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'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라고 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)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를 제공하고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,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이용자가 회사의 종사자와 직접 대면하거나 의사소통을 하지 아니하고 자동화된 방식으로 이를 이용하는 거래를 말합니다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67544" y="2708920"/>
            <a:ext cx="180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44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/>
          <p:cNvSpPr txBox="1">
            <a:spLocks/>
          </p:cNvSpPr>
          <p:nvPr/>
        </p:nvSpPr>
        <p:spPr>
          <a:xfrm>
            <a:off x="402128" y="235125"/>
            <a:ext cx="9082695" cy="521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YouandiModern HeadBold" pitchFamily="18" charset="-127"/>
                <a:ea typeface="YouandiModern HeadBold" pitchFamily="18" charset="-127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거래내역 조회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1-2(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신용카드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0"/>
                  </a:sys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YouandiModern HeadBold" pitchFamily="18" charset="-127"/>
              <a:ea typeface="YouandiModern HeadBold" pitchFamily="18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51520" y="942648"/>
            <a:ext cx="8640960" cy="333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endParaRPr lang="en-US" altLang="ko-KR" sz="1050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12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신용카드 거래내역 조회</a:t>
            </a:r>
            <a:endParaRPr lang="en-US" altLang="ko-KR" sz="12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-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아래의 신용카드 사용 내역을 조회하시면 상세한 거래내역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(</a:t>
            </a:r>
            <a:r>
              <a:rPr lang="ko-KR" altLang="en-US" sz="1050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상점명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,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구매상품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,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상점연락처 등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)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조회 및 신용카드 거래내역 확인서를 출력하실 수 있습니다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</a:p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결제방식</a:t>
            </a: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           일반카드결제 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: ISP</a:t>
            </a: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를 제외한 모든 카드</a:t>
            </a:r>
            <a:endParaRPr lang="en-US" altLang="ko-KR" sz="105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                         </a:t>
            </a: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인터넷 안전결제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(ISP) : </a:t>
            </a: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국민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, </a:t>
            </a: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우리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, </a:t>
            </a:r>
            <a:r>
              <a:rPr lang="ko-KR" altLang="en-US" sz="105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비씨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(BC</a:t>
            </a: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마크가 있는 은행계열 카드 포함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)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카드번호                                  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-                            -                            - </a:t>
            </a:r>
          </a:p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조회기간                                        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- </a:t>
            </a:r>
          </a:p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                 </a:t>
            </a:r>
            <a:r>
              <a:rPr lang="en-US" altLang="ko-KR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조회기간은 최대 </a:t>
            </a:r>
            <a:r>
              <a:rPr lang="en-US" altLang="ko-KR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1</a:t>
            </a:r>
            <a:r>
              <a:rPr lang="ko-KR" altLang="en-US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개월만 설정하여 조회할 수 있습니다</a:t>
            </a:r>
            <a:r>
              <a:rPr lang="en-US" altLang="ko-KR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  <a:endParaRPr lang="en-US" altLang="ko-KR" sz="90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rgbClr val="FF0000"/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추가정보              승인번호              </a:t>
            </a:r>
            <a:r>
              <a:rPr lang="ko-KR" altLang="en-US" sz="1050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이메일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</a:t>
            </a:r>
            <a:endParaRPr lang="en-US" altLang="ko-KR" sz="1050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                                                                 </a:t>
            </a:r>
            <a:r>
              <a:rPr lang="en-US" altLang="ko-KR" sz="12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</a:t>
            </a:r>
            <a:r>
              <a:rPr lang="en-US" altLang="ko-KR" sz="9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en-US" altLang="ko-KR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ISP </a:t>
            </a:r>
            <a:r>
              <a:rPr lang="ko-KR" altLang="en-US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카드거래의 경우 개인정보보호강화를 위해 승인번호 또는 </a:t>
            </a:r>
            <a:r>
              <a:rPr lang="ko-KR" altLang="en-US" sz="900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이메일</a:t>
            </a:r>
            <a:r>
              <a:rPr lang="en-US" altLang="ko-KR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(</a:t>
            </a:r>
            <a:r>
              <a:rPr lang="ko-KR" altLang="en-US" sz="900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결제시</a:t>
            </a:r>
            <a:r>
              <a:rPr lang="ko-KR" altLang="en-US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입력한 메일정보</a:t>
            </a:r>
            <a:r>
              <a:rPr lang="en-US" altLang="ko-KR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)</a:t>
            </a:r>
            <a:r>
              <a:rPr lang="ko-KR" altLang="en-US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을 입력하셔야 </a:t>
            </a:r>
            <a:endParaRPr lang="en-US" altLang="ko-KR" sz="900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rgbClr val="FF0000"/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9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</a:t>
            </a:r>
            <a:r>
              <a:rPr lang="en-US" altLang="ko-KR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                                                                               </a:t>
            </a:r>
            <a:r>
              <a:rPr lang="ko-KR" altLang="en-US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조회하실 수 있습니다</a:t>
            </a:r>
            <a:r>
              <a:rPr lang="en-US" altLang="ko-KR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 </a:t>
            </a:r>
            <a:r>
              <a:rPr lang="ko-KR" altLang="en-US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승인번호는 카드사에 문의바랍니다</a:t>
            </a:r>
            <a:r>
              <a:rPr lang="en-US" altLang="ko-KR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  <a:endParaRPr lang="en-US" altLang="ko-KR" sz="10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endParaRPr lang="en-US" altLang="ko-KR" sz="10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6471" y="765380"/>
            <a:ext cx="1188000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신용카드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15840" y="765380"/>
            <a:ext cx="1188000" cy="2880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계좌이체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35209" y="765380"/>
            <a:ext cx="1188000" cy="2880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가상계</a:t>
            </a:r>
            <a:r>
              <a:rPr lang="ko-KR" altLang="en-US" sz="11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좌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954578" y="765380"/>
            <a:ext cx="1188000" cy="2880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휴대폰소액결제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7624" y="1989516"/>
            <a:ext cx="144000" cy="144000"/>
            <a:chOff x="3770592" y="4725144"/>
            <a:chExt cx="144000" cy="144000"/>
          </a:xfrm>
        </p:grpSpPr>
        <p:sp>
          <p:nvSpPr>
            <p:cNvPr id="27" name="타원 26"/>
            <p:cNvSpPr/>
            <p:nvPr/>
          </p:nvSpPr>
          <p:spPr>
            <a:xfrm>
              <a:off x="3770592" y="4725144"/>
              <a:ext cx="144000" cy="14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806592" y="4761144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187624" y="2240044"/>
            <a:ext cx="144000" cy="144000"/>
            <a:chOff x="6012160" y="5077690"/>
            <a:chExt cx="144000" cy="144000"/>
          </a:xfrm>
        </p:grpSpPr>
        <p:sp>
          <p:nvSpPr>
            <p:cNvPr id="32" name="타원 31"/>
            <p:cNvSpPr/>
            <p:nvPr/>
          </p:nvSpPr>
          <p:spPr>
            <a:xfrm>
              <a:off x="6012160" y="5077690"/>
              <a:ext cx="144000" cy="14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6048160" y="5113690"/>
              <a:ext cx="72000" cy="7200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174164" y="2470045"/>
            <a:ext cx="1080000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1234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38500" y="2470045"/>
            <a:ext cx="1080000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****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02836" y="2470045"/>
            <a:ext cx="1080000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****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67173" y="2470045"/>
            <a:ext cx="1080000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5678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74164" y="2721246"/>
            <a:ext cx="1080000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20200108</a:t>
            </a:r>
            <a:endParaRPr lang="ko-KR" altLang="en-US" sz="9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71920" y="2721246"/>
            <a:ext cx="1080000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20180108</a:t>
            </a:r>
            <a:endParaRPr lang="ko-KR" altLang="en-US" sz="9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275752" y="2739246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23928" y="2739246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43" name="사각형 설명선 42"/>
          <p:cNvSpPr/>
          <p:nvPr/>
        </p:nvSpPr>
        <p:spPr>
          <a:xfrm>
            <a:off x="6156176" y="2378788"/>
            <a:ext cx="576064" cy="720916"/>
          </a:xfrm>
          <a:prstGeom prst="wedgeRectCallout">
            <a:avLst>
              <a:gd name="adj1" fmla="val -419107"/>
              <a:gd name="adj2" fmla="val 7918"/>
            </a:avLst>
          </a:prstGeom>
          <a:solidFill>
            <a:srgbClr val="FFFFCC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클릭시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 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달력오픈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187624" y="3250233"/>
            <a:ext cx="144000" cy="144000"/>
            <a:chOff x="3770592" y="4725144"/>
            <a:chExt cx="144000" cy="144000"/>
          </a:xfrm>
        </p:grpSpPr>
        <p:sp>
          <p:nvSpPr>
            <p:cNvPr id="45" name="타원 44"/>
            <p:cNvSpPr/>
            <p:nvPr/>
          </p:nvSpPr>
          <p:spPr>
            <a:xfrm>
              <a:off x="3770592" y="4725144"/>
              <a:ext cx="144000" cy="14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3806592" y="4761144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311919" y="3250233"/>
            <a:ext cx="144000" cy="144000"/>
            <a:chOff x="6012160" y="5077690"/>
            <a:chExt cx="144000" cy="144000"/>
          </a:xfrm>
        </p:grpSpPr>
        <p:sp>
          <p:nvSpPr>
            <p:cNvPr id="48" name="타원 47"/>
            <p:cNvSpPr/>
            <p:nvPr/>
          </p:nvSpPr>
          <p:spPr>
            <a:xfrm>
              <a:off x="6012160" y="5077690"/>
              <a:ext cx="144000" cy="14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6048160" y="5113690"/>
              <a:ext cx="72000" cy="7200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174164" y="3501684"/>
            <a:ext cx="1885668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504" y="1838749"/>
            <a:ext cx="8568952" cy="220024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251520" y="4183008"/>
            <a:ext cx="864096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endParaRPr lang="en-US" altLang="ko-KR" sz="10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217275"/>
              </p:ext>
            </p:extLst>
          </p:nvPr>
        </p:nvGraphicFramePr>
        <p:xfrm>
          <a:off x="251520" y="4255016"/>
          <a:ext cx="8568952" cy="21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85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27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150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952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544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16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No.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상점 상호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승인일자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취소일자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구매자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결제금액 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취소금액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)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카드사명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승인번호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영수증보기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상점 전화번호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상점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URL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상점 주문번호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상품명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포인트금액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할부구분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현재상태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1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예스이십사주식회사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2019-12-31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홍길동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12,000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현대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093837227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9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1544-0311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www.naver.com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ADPD-02817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곰돌이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인형외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3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건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…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300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일시불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승인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2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예스이십사주식회사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2019-12-31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2020-01-09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홍길동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10,000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현대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093837227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9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1544-0311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www.naver.com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ADPD-02817</a:t>
                      </a:r>
                      <a:endParaRPr lang="ko-KR" altLang="en-US" sz="800" dirty="0" smtClean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곰돌이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인형외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3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건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…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일시불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취소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3928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해당 거래내역이 존재하지 않습니다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.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7945518" y="4833889"/>
            <a:ext cx="79246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영수증보기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964313" y="5521316"/>
            <a:ext cx="79246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영수증보기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7676281" y="2271850"/>
            <a:ext cx="576064" cy="720916"/>
          </a:xfrm>
          <a:prstGeom prst="wedgeRectCallout">
            <a:avLst>
              <a:gd name="adj1" fmla="val 62862"/>
              <a:gd name="adj2" fmla="val 306565"/>
            </a:avLst>
          </a:prstGeom>
          <a:solidFill>
            <a:srgbClr val="FFFFCC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클릭시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 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영수증보기 팝업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8" name="사각형 설명선 57"/>
          <p:cNvSpPr/>
          <p:nvPr/>
        </p:nvSpPr>
        <p:spPr>
          <a:xfrm>
            <a:off x="85910" y="3609684"/>
            <a:ext cx="1245714" cy="573324"/>
          </a:xfrm>
          <a:prstGeom prst="wedgeRectCallout">
            <a:avLst>
              <a:gd name="adj1" fmla="val -4031"/>
              <a:gd name="adj2" fmla="val -80699"/>
            </a:avLst>
          </a:prstGeom>
          <a:solidFill>
            <a:srgbClr val="FFFFCC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추가정보는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결제방식중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인터넷 안전결제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(ISP)”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인 경우 노출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251520" y="942648"/>
            <a:ext cx="8640960" cy="224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endParaRPr lang="en-US" altLang="ko-KR" sz="1050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12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계좌이체 거래내역 조회</a:t>
            </a:r>
            <a:endParaRPr lang="en-US" altLang="ko-KR" sz="12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-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아래의 계좌이체 사용 내역을 조회하시면 상세한 거래내역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(</a:t>
            </a:r>
            <a:r>
              <a:rPr lang="ko-KR" altLang="en-US" sz="1050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상점명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,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구매상품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,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상점연락처 등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)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조회 및 계좌이체 거래내역 확인서를 출력하실 수 있습니다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</a:p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endParaRPr lang="en-US" altLang="ko-KR" sz="105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결제은행</a:t>
            </a:r>
            <a:endParaRPr lang="en-US" altLang="ko-KR" sz="1050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계좌번호                                                  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(‘-’ 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없이 입력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)</a:t>
            </a:r>
          </a:p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조회기</a:t>
            </a:r>
            <a:r>
              <a:rPr lang="ko-KR" altLang="en-US" sz="10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간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                                     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- </a:t>
            </a:r>
          </a:p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                 </a:t>
            </a:r>
            <a:r>
              <a:rPr lang="en-US" altLang="ko-KR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조회기간은 최대 </a:t>
            </a:r>
            <a:r>
              <a:rPr lang="en-US" altLang="ko-KR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1</a:t>
            </a:r>
            <a:r>
              <a:rPr lang="ko-KR" altLang="en-US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개월만 설정하여 조회할 수 있습니다</a:t>
            </a:r>
            <a:r>
              <a:rPr lang="en-US" altLang="ko-KR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  <a:endParaRPr lang="en-US" altLang="ko-KR" sz="90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rgbClr val="FF0000"/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결제금액                                                  원 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(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숫자만 입력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)</a:t>
            </a:r>
            <a:endParaRPr lang="en-US" altLang="ko-KR" sz="10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6" name="제목 6"/>
          <p:cNvSpPr txBox="1">
            <a:spLocks/>
          </p:cNvSpPr>
          <p:nvPr/>
        </p:nvSpPr>
        <p:spPr>
          <a:xfrm>
            <a:off x="402128" y="235125"/>
            <a:ext cx="9082695" cy="521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YouandiModern HeadBold" pitchFamily="18" charset="-127"/>
                <a:ea typeface="YouandiModern HeadBold" pitchFamily="18" charset="-127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거래내역 조회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1-2(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계좌이체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0"/>
                  </a:sys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YouandiModern HeadBold" pitchFamily="18" charset="-127"/>
              <a:ea typeface="YouandiModern HeadBold" pitchFamily="18" charset="-127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6471" y="765380"/>
            <a:ext cx="1188000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신용카드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15840" y="765380"/>
            <a:ext cx="1188000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계좌이체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35209" y="765380"/>
            <a:ext cx="1188000" cy="2880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가상계</a:t>
            </a:r>
            <a:r>
              <a:rPr lang="ko-KR" altLang="en-US" sz="11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좌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954578" y="765380"/>
            <a:ext cx="1188000" cy="2880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휴대폰소액결제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74164" y="2229803"/>
            <a:ext cx="1741652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70464" y="1966710"/>
            <a:ext cx="1080000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신한은행</a:t>
            </a:r>
            <a:endParaRPr lang="ko-KR" altLang="en-US" sz="10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74164" y="2467957"/>
            <a:ext cx="1080000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20200108</a:t>
            </a:r>
            <a:endParaRPr lang="ko-KR" altLang="en-US" sz="9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71920" y="2467957"/>
            <a:ext cx="1080000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20180108</a:t>
            </a:r>
            <a:endParaRPr lang="ko-KR" altLang="en-US" sz="9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275752" y="2485957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23928" y="2485957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74164" y="2996976"/>
            <a:ext cx="1741652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495600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504" y="1838749"/>
            <a:ext cx="8568952" cy="159025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251520" y="3573016"/>
            <a:ext cx="864096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endParaRPr lang="en-US" altLang="ko-KR" sz="10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196823"/>
              </p:ext>
            </p:extLst>
          </p:nvPr>
        </p:nvGraphicFramePr>
        <p:xfrm>
          <a:off x="251520" y="3645024"/>
          <a:ext cx="8568952" cy="21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85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27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150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952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544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16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No.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상점 상호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승인일자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취소일자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구매자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결제금액 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취소금액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)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은행명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승인번호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영수증보기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상점 전화번호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상점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URL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상점 주문번호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상품명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현금영수증번호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현금영수증타입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현재상태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1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예스이십사주식회사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2019-12-31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홍길동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12,000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신한은행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093837227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9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1544-0311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www.naver.com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ADPD-02817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곰돌이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인형외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3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건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…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037546327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소득공제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승인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2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예스이십사주식회사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2019-12-31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2020-01-09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홍길동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10,000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신한은행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093837227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9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1544-0311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www.naver.com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ADPD-02817</a:t>
                      </a:r>
                      <a:endParaRPr lang="ko-KR" altLang="en-US" sz="800" dirty="0" smtClean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곰돌이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인형외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3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건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…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일시불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환불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3928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해당 거래내역이 존재하지 않습니다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.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7945518" y="4115152"/>
            <a:ext cx="7924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영수증보기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964313" y="4911324"/>
            <a:ext cx="79246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영수증보기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60093" y="1984710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▼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948993" y="4403184"/>
            <a:ext cx="792464" cy="25045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현금영수증보기</a:t>
            </a:r>
            <a:endParaRPr lang="ko-KR" altLang="en-US" sz="7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4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251520" y="942648"/>
            <a:ext cx="8640960" cy="224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endParaRPr lang="en-US" altLang="ko-KR" sz="1050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12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가상계좌 거래내역 조회</a:t>
            </a:r>
            <a:endParaRPr lang="en-US" altLang="ko-KR" sz="12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-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아래의 가상계좌 사용 내역을 조회하시면 상세한 거래내역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(</a:t>
            </a:r>
            <a:r>
              <a:rPr lang="ko-KR" altLang="en-US" sz="1050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상점명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,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구매상품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,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상점연락처 등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)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조회 및 가상계좌 거래내역 확인서를 출력하실 수 있습니다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</a:p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endParaRPr lang="en-US" altLang="ko-KR" sz="105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입</a:t>
            </a:r>
            <a:r>
              <a:rPr lang="ko-KR" altLang="en-US" sz="10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금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은행</a:t>
            </a:r>
            <a:endParaRPr lang="en-US" altLang="ko-KR" sz="1050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입금계좌번호                                              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(‘-’ 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없이 입력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)</a:t>
            </a:r>
          </a:p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조회기</a:t>
            </a:r>
            <a:r>
              <a:rPr lang="ko-KR" altLang="en-US" sz="10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간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                                     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- </a:t>
            </a:r>
          </a:p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                 </a:t>
            </a:r>
            <a:r>
              <a:rPr lang="en-US" altLang="ko-KR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조회기간은 최대 </a:t>
            </a:r>
            <a:r>
              <a:rPr lang="en-US" altLang="ko-KR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1</a:t>
            </a:r>
            <a:r>
              <a:rPr lang="ko-KR" altLang="en-US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개월만 설정하여 조회할 수 있습니다</a:t>
            </a:r>
            <a:r>
              <a:rPr lang="en-US" altLang="ko-KR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  <a:endParaRPr lang="en-US" altLang="ko-KR" sz="90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rgbClr val="FF0000"/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입금액                                                    원 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(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숫자만 입력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)</a:t>
            </a:r>
            <a:endParaRPr lang="en-US" altLang="ko-KR" sz="10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6" name="제목 6"/>
          <p:cNvSpPr txBox="1">
            <a:spLocks/>
          </p:cNvSpPr>
          <p:nvPr/>
        </p:nvSpPr>
        <p:spPr>
          <a:xfrm>
            <a:off x="402128" y="235125"/>
            <a:ext cx="9082695" cy="521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YouandiModern HeadBold" pitchFamily="18" charset="-127"/>
                <a:ea typeface="YouandiModern HeadBold" pitchFamily="18" charset="-127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거래내역 조회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1-3(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가상계좌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0"/>
                  </a:sys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YouandiModern HeadBold" pitchFamily="18" charset="-127"/>
              <a:ea typeface="YouandiModern HeadBold" pitchFamily="18" charset="-127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6471" y="765380"/>
            <a:ext cx="1188000" cy="28803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신용카드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15840" y="765380"/>
            <a:ext cx="1188000" cy="2880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계좌이체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35209" y="765380"/>
            <a:ext cx="1188000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가상계</a:t>
            </a:r>
            <a:r>
              <a:rPr lang="ko-KR" altLang="en-US" sz="11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좌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954578" y="765380"/>
            <a:ext cx="1188000" cy="2880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휴대폰소액결제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74164" y="2229803"/>
            <a:ext cx="1741652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70464" y="1966710"/>
            <a:ext cx="1080000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신한은행</a:t>
            </a:r>
            <a:endParaRPr lang="ko-KR" altLang="en-US" sz="10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74164" y="2467957"/>
            <a:ext cx="1080000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20200108</a:t>
            </a:r>
            <a:endParaRPr lang="ko-KR" altLang="en-US" sz="9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71920" y="2467957"/>
            <a:ext cx="1080000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20180108</a:t>
            </a:r>
            <a:endParaRPr lang="ko-KR" altLang="en-US" sz="9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275752" y="2485957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23928" y="2485957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74164" y="2996976"/>
            <a:ext cx="1741652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495600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504" y="1838749"/>
            <a:ext cx="8568952" cy="159025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251520" y="3573016"/>
            <a:ext cx="864096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endParaRPr lang="en-US" altLang="ko-KR" sz="10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61148"/>
              </p:ext>
            </p:extLst>
          </p:nvPr>
        </p:nvGraphicFramePr>
        <p:xfrm>
          <a:off x="251520" y="3645024"/>
          <a:ext cx="8568953" cy="255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1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21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7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83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16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7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695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69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5122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6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No.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상점 상호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승인일자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취소일자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구매자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결제금액 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취소금액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)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입금은행명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환불은행명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환불예금주명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영수증보기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상점 전화번호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상점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URL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상점 주문번호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상품명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현금영수증번호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현금영수증타입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환불계좌번호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현재상태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1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예스이십사주식회사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2019-12-31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홍길동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12,000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신한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9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1544-0311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www.naver.com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ADPD-02817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곰돌이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인형외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3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건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…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037546327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소득공제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승인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2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예스이십사주식회사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2019-12-31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2020-01-09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홍길동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10,000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신한은행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기업은행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홍길동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9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1544-0311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www.naver.com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ADPD-02817</a:t>
                      </a:r>
                      <a:endParaRPr lang="ko-KR" altLang="en-US" sz="800" dirty="0" smtClean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곰돌이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인형외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3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건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…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미발행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*****37273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환불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3928"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해당 거래내역이 존재하지 않습니다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.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7995396" y="4149080"/>
            <a:ext cx="7924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영수증보기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014191" y="4945252"/>
            <a:ext cx="79246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영수증보기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60093" y="1984710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▼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998871" y="4437112"/>
            <a:ext cx="792464" cy="25045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현금영수증보기</a:t>
            </a:r>
            <a:endParaRPr lang="ko-KR" altLang="en-US" sz="7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0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251520" y="942648"/>
            <a:ext cx="8640960" cy="19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endParaRPr lang="en-US" altLang="ko-KR" sz="1050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12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계좌이체 거래내역 조회</a:t>
            </a:r>
            <a:endParaRPr lang="en-US" altLang="ko-KR" sz="12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-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아래의 휴대폰 사용 내역을 조회하시면 상세한 거래내역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(</a:t>
            </a:r>
            <a:r>
              <a:rPr lang="ko-KR" altLang="en-US" sz="1050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상점명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,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구매상품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,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상점연락처 등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)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조회 및 휴대폰 거래내역 확인서를 출력하실 수 있습니다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</a:p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endParaRPr lang="en-US" altLang="ko-KR" sz="1050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휴대폰번호                                                 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(‘-’ 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없이 입력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)</a:t>
            </a:r>
          </a:p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조회기</a:t>
            </a:r>
            <a:r>
              <a:rPr lang="ko-KR" altLang="en-US" sz="10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간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                                     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- </a:t>
            </a:r>
          </a:p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                 </a:t>
            </a:r>
            <a:r>
              <a:rPr lang="en-US" altLang="ko-KR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조회기간은 최대 </a:t>
            </a:r>
            <a:r>
              <a:rPr lang="en-US" altLang="ko-KR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1</a:t>
            </a:r>
            <a:r>
              <a:rPr lang="ko-KR" altLang="en-US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개월만 설정하여 조회할 수 있습니다</a:t>
            </a:r>
            <a:r>
              <a:rPr lang="en-US" altLang="ko-KR" sz="9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FF0000"/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  <a:endParaRPr lang="en-US" altLang="ko-KR" sz="90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rgbClr val="FF0000"/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결제금액                                                  원 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(</a:t>
            </a:r>
            <a:r>
              <a:rPr lang="ko-KR" altLang="en-US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숫자만 입력</a:t>
            </a:r>
            <a:r>
              <a:rPr lang="en-US" altLang="ko-KR" sz="105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)</a:t>
            </a:r>
            <a:endParaRPr lang="en-US" altLang="ko-KR" sz="10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6" name="제목 6"/>
          <p:cNvSpPr txBox="1">
            <a:spLocks/>
          </p:cNvSpPr>
          <p:nvPr/>
        </p:nvSpPr>
        <p:spPr>
          <a:xfrm>
            <a:off x="402128" y="235125"/>
            <a:ext cx="9082695" cy="521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YouandiModern HeadBold" pitchFamily="18" charset="-127"/>
                <a:ea typeface="YouandiModern HeadBold" pitchFamily="18" charset="-127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거래내역 조회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1-4(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휴대폰소액결제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0"/>
                  </a:sys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YouandiModern HeadBold" pitchFamily="18" charset="-127"/>
              <a:ea typeface="YouandiModern HeadBold" pitchFamily="18" charset="-127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6471" y="765380"/>
            <a:ext cx="1188000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신용카드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15840" y="765380"/>
            <a:ext cx="1188000" cy="2880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계좌이체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35209" y="765380"/>
            <a:ext cx="1188000" cy="2880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가상계</a:t>
            </a:r>
            <a:r>
              <a:rPr lang="ko-KR" altLang="en-US" sz="11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좌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954578" y="765380"/>
            <a:ext cx="1188000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휴대폰소액결제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70464" y="1966710"/>
            <a:ext cx="1745352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01028744726</a:t>
            </a:r>
            <a:endParaRPr lang="ko-KR" altLang="en-US" sz="10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74164" y="2221490"/>
            <a:ext cx="1080000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20200108</a:t>
            </a:r>
            <a:endParaRPr lang="ko-KR" altLang="en-US" sz="9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71920" y="2221490"/>
            <a:ext cx="1080000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20180108</a:t>
            </a:r>
            <a:endParaRPr lang="ko-KR" altLang="en-US" sz="9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275752" y="2239490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23928" y="2239490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74164" y="2714424"/>
            <a:ext cx="1741652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495600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504" y="1838749"/>
            <a:ext cx="8568952" cy="159025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251520" y="3573016"/>
            <a:ext cx="864096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endParaRPr lang="en-US" altLang="ko-KR" sz="10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en-US" altLang="ko-KR" sz="10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07835"/>
              </p:ext>
            </p:extLst>
          </p:nvPr>
        </p:nvGraphicFramePr>
        <p:xfrm>
          <a:off x="251520" y="3645024"/>
          <a:ext cx="8568952" cy="21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85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27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150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496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6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No.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상점 상호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승인일자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취소일자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구매자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결제금액 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취소금액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)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승인번호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영수증보기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상점 전화번호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상점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URL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상점 주문번호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상품명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상품유형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현재상태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1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예스이십사주식회사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2019-12-31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홍길동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12,000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041714060334042121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9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1544-0311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www.naver.com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ADPD-02817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곰돌이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인형외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3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건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…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현물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승인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2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예스이십사주식회사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2019-12-31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2020-01-09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홍길동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10,000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041714060334042121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9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1544-0311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www.naver.com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ADPD-02817</a:t>
                      </a:r>
                      <a:endParaRPr lang="ko-KR" altLang="en-US" sz="800" dirty="0" smtClean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곰돌이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인형외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3</a:t>
                      </a:r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건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…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컨텐츠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취소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3928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해당 거래내역이 존재하지 않습니다</a:t>
                      </a:r>
                      <a:r>
                        <a:rPr lang="en-US" altLang="ko-KR" sz="800" dirty="0" smtClean="0">
                          <a:latin typeface="YouandiModern HeadBold" panose="02020603020101020101" pitchFamily="18" charset="-127"/>
                          <a:ea typeface="YouandiModern HeadBold" panose="02020603020101020101" pitchFamily="18" charset="-127"/>
                        </a:rPr>
                        <a:t>.</a:t>
                      </a:r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YouandiModern HeadBold" panose="02020603020101020101" pitchFamily="18" charset="-127"/>
                        <a:ea typeface="YouandiModern Head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7945518" y="4115152"/>
            <a:ext cx="792464" cy="32196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영수증보기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964313" y="4911324"/>
            <a:ext cx="79246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영수증보기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2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/>
          <p:cNvSpPr txBox="1">
            <a:spLocks/>
          </p:cNvSpPr>
          <p:nvPr/>
        </p:nvSpPr>
        <p:spPr>
          <a:xfrm>
            <a:off x="402128" y="235125"/>
            <a:ext cx="9082695" cy="521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YouandiModern HeadBold" pitchFamily="18" charset="-127"/>
                <a:ea typeface="YouandiModern HeadBold" pitchFamily="18" charset="-127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거래내역 조회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2-1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0"/>
                  </a:sys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YouandiModern HeadBold" pitchFamily="18" charset="-127"/>
              <a:ea typeface="YouandiModern HeadBold" pitchFamily="18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51520" y="908720"/>
            <a:ext cx="8640960" cy="1434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2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※ </a:t>
            </a:r>
            <a:r>
              <a:rPr lang="ko-KR" altLang="en-US" sz="12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주의 사항</a:t>
            </a:r>
            <a:endParaRPr lang="en-US" altLang="ko-KR" sz="1050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각 입력사항을 정확히 입력해 주시기 바랍니다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승인번호가 기억나지 않으시면 해당 카드사로 문의해 주시기 바랍니다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결제하신 내역이 조회되지 않으실 경우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, </a:t>
            </a: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고객섹터 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(1522-4910)</a:t>
            </a: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로 문의하시기 바랍니다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일부 카드사 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App </a:t>
            </a: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결제의 경우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, </a:t>
            </a: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구매자 정보 보호를 위한 카드사의 가상 카드번호 발급으로 인하여 조회가 불가할 수 있습니다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타인의 거래를 임의로 조회하여 문제발생시 모든 책임은 조회당사자에게 있으니 이점 유의하시기 바랍니다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  <a:endParaRPr lang="en-US" altLang="ko-KR" sz="10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5492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296471" y="967522"/>
            <a:ext cx="2763361" cy="2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영수증 확인을 위해 </a:t>
            </a:r>
            <a:r>
              <a:rPr lang="ko-KR" altLang="en-US" sz="7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구매시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입력한 정보를 정확히 입력하여 주시기 바랍니다</a:t>
            </a: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6" name="제목 6"/>
          <p:cNvSpPr txBox="1">
            <a:spLocks/>
          </p:cNvSpPr>
          <p:nvPr/>
        </p:nvSpPr>
        <p:spPr>
          <a:xfrm>
            <a:off x="402128" y="235125"/>
            <a:ext cx="9082695" cy="521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YouandiModern HeadBold" pitchFamily="18" charset="-127"/>
                <a:ea typeface="YouandiModern HeadBold" pitchFamily="18" charset="-127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거래내역 조회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3-1</a:t>
            </a:r>
            <a:r>
              <a:rPr kumimoji="0" lang="en-US" altLang="ko-KR" sz="2000" b="1" i="0" u="none" strike="noStrike" kern="1200" cap="none" spc="0" normalizeH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 (</a:t>
            </a:r>
            <a:r>
              <a:rPr kumimoji="0" lang="ko-KR" altLang="en-US" sz="2000" b="1" i="0" u="none" strike="noStrike" kern="1200" cap="none" spc="0" normalizeH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영수증보기 </a:t>
            </a:r>
            <a:r>
              <a:rPr kumimoji="0" lang="en-US" altLang="ko-KR" sz="2000" b="1" i="0" u="none" strike="noStrike" kern="1200" cap="none" spc="0" normalizeH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1)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0"/>
                  </a:sys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YouandiModern HeadBold" pitchFamily="18" charset="-127"/>
              <a:ea typeface="YouandiModern HeadBold" pitchFamily="18" charset="-127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9845" y="1412776"/>
            <a:ext cx="864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이메일</a:t>
            </a:r>
            <a:r>
              <a:rPr lang="en-US" altLang="ko-KR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+</a:t>
            </a:r>
            <a:r>
              <a:rPr lang="ko-KR" altLang="en-US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카드번호</a:t>
            </a:r>
            <a:endParaRPr lang="ko-KR" altLang="en-US" sz="7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70998" y="1412776"/>
            <a:ext cx="864000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휴대폰번호</a:t>
            </a:r>
            <a:r>
              <a:rPr lang="en-US" altLang="ko-KR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+</a:t>
            </a:r>
            <a:r>
              <a:rPr lang="ko-KR" altLang="en-US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금액</a:t>
            </a:r>
            <a:endParaRPr lang="ko-KR" altLang="en-US" sz="7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60033" y="1412776"/>
            <a:ext cx="864000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구매자명</a:t>
            </a:r>
            <a:r>
              <a:rPr lang="en-US" altLang="ko-KR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+</a:t>
            </a:r>
            <a:r>
              <a:rPr lang="ko-KR" altLang="en-US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금액</a:t>
            </a:r>
            <a:endParaRPr lang="ko-KR" altLang="en-US" sz="7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40610" y="692696"/>
            <a:ext cx="2747214" cy="597666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20" y="692696"/>
            <a:ext cx="273630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거래내역 영수증보기</a:t>
            </a:r>
            <a:endParaRPr lang="ko-KR" altLang="en-US" sz="105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71800" y="710708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X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 bwMode="auto">
          <a:xfrm>
            <a:off x="294424" y="1729228"/>
            <a:ext cx="262961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카드번호</a:t>
            </a:r>
            <a:endParaRPr lang="en-US" altLang="ko-KR" sz="7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lvl="0" defTabSz="457200" latinLnBrk="0"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7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이메일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7296" y="1783228"/>
            <a:ext cx="432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1234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59632" y="1783228"/>
            <a:ext cx="432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****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30484" y="1783228"/>
            <a:ext cx="432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****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95736" y="1783228"/>
            <a:ext cx="432000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5678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76308" y="2002063"/>
            <a:ext cx="1851428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test@bluewalnut.co.kr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48" y="2492896"/>
            <a:ext cx="7924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확</a:t>
            </a:r>
            <a:r>
              <a:rPr lang="ko-KR" altLang="en-US" sz="80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인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296471" y="4786784"/>
            <a:ext cx="2627563" cy="1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※ </a:t>
            </a:r>
            <a:r>
              <a:rPr lang="ko-KR" altLang="en-US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참고 사항</a:t>
            </a:r>
            <a:endParaRPr lang="en-US" altLang="ko-KR" sz="600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각 입력사항을 정확히 입력해 주시기 바랍니다</a:t>
            </a: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</a:p>
          <a:p>
            <a:pPr marL="17145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en-US" altLang="ko-KR" sz="7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“</a:t>
            </a:r>
            <a:r>
              <a:rPr lang="ko-KR" altLang="en-US" sz="700" b="1" dirty="0" err="1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이메일</a:t>
            </a: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”, “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휴대폰번호</a:t>
            </a: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” 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입력정보는 결제 </a:t>
            </a:r>
            <a:r>
              <a:rPr lang="ko-KR" altLang="en-US" sz="700" b="1" dirty="0" err="1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요청시</a:t>
            </a:r>
            <a:r>
              <a:rPr lang="ko-KR" altLang="en-US" sz="7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입력</a:t>
            </a:r>
            <a:r>
              <a:rPr lang="en-US" altLang="ko-KR" sz="7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(</a:t>
            </a:r>
            <a:r>
              <a:rPr lang="ko-KR" altLang="en-US" sz="7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자동</a:t>
            </a:r>
            <a:r>
              <a:rPr lang="en-US" altLang="ko-KR" sz="7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/</a:t>
            </a:r>
            <a:r>
              <a:rPr lang="ko-KR" altLang="en-US" sz="7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직접</a:t>
            </a:r>
            <a:r>
              <a:rPr lang="en-US" altLang="ko-KR" sz="7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) </a:t>
            </a:r>
            <a:r>
              <a:rPr lang="ko-KR" altLang="en-US" sz="7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한 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정보로 입력 </a:t>
            </a:r>
            <a:r>
              <a:rPr lang="ko-KR" altLang="en-US" sz="7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바랍니다</a:t>
            </a: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“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휴대폰번호</a:t>
            </a: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”, “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카드번호</a:t>
            </a: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”, “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계좌번호</a:t>
            </a: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”, “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금액</a:t>
            </a: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”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에 대한</a:t>
            </a: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입력정보는 결제 </a:t>
            </a:r>
            <a:r>
              <a:rPr lang="ko-KR" altLang="en-US" sz="7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요청시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입력한 번호로 입력바라며</a:t>
            </a: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, 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특수문자</a:t>
            </a: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(‘-’, ’,’)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를 제외한 숫자만 입력 바랍니다</a:t>
            </a: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</a:p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“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금액</a:t>
            </a: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”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은 결제 요청한 금액이며</a:t>
            </a: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, 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할인 이벤트가 적용이 되었을 경우 할인이 적용된 이후의 금액을 입력바랍니다</a:t>
            </a: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69868" y="690246"/>
            <a:ext cx="2747214" cy="597666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80778" y="690246"/>
            <a:ext cx="273630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거래내역 영수증보기</a:t>
            </a:r>
            <a:endParaRPr lang="ko-KR" altLang="en-US" sz="105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01058" y="708258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X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7" name="사각형 설명선 36"/>
          <p:cNvSpPr/>
          <p:nvPr/>
        </p:nvSpPr>
        <p:spPr>
          <a:xfrm>
            <a:off x="7308304" y="778729"/>
            <a:ext cx="1224136" cy="720916"/>
          </a:xfrm>
          <a:prstGeom prst="wedgeRectCallout">
            <a:avLst>
              <a:gd name="adj1" fmla="val -131436"/>
              <a:gd name="adj2" fmla="val -10531"/>
            </a:avLst>
          </a:prstGeom>
          <a:solidFill>
            <a:srgbClr val="FFFFCC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퍼블리싱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 필요 없음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(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기존화면 사용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)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778" y="925957"/>
            <a:ext cx="2736304" cy="569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5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/>
          <p:cNvSpPr txBox="1">
            <a:spLocks/>
          </p:cNvSpPr>
          <p:nvPr/>
        </p:nvSpPr>
        <p:spPr>
          <a:xfrm>
            <a:off x="402128" y="235125"/>
            <a:ext cx="9082695" cy="521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YouandiModern HeadBold" pitchFamily="18" charset="-127"/>
                <a:ea typeface="YouandiModern HeadBold" pitchFamily="18" charset="-127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거래내역 조회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3-1</a:t>
            </a:r>
            <a:r>
              <a:rPr kumimoji="0" lang="en-US" altLang="ko-KR" sz="2000" b="1" i="0" u="none" strike="noStrike" kern="1200" cap="none" spc="0" normalizeH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 (</a:t>
            </a:r>
            <a:r>
              <a:rPr kumimoji="0" lang="ko-KR" altLang="en-US" sz="2000" b="1" i="0" u="none" strike="noStrike" kern="1200" cap="none" spc="0" normalizeH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영수증보기 </a:t>
            </a:r>
            <a:r>
              <a:rPr kumimoji="0" lang="en-US" altLang="ko-KR" sz="2000" b="1" i="0" u="none" strike="noStrike" kern="1200" cap="none" spc="0" normalizeH="0" noProof="0" dirty="0" smtClean="0">
                <a:ln>
                  <a:solidFill>
                    <a:sysClr val="windowText" lastClr="000000">
                      <a:lumMod val="75000"/>
                      <a:lumOff val="25000"/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YouandiModern HeadBold" pitchFamily="18" charset="-127"/>
                <a:ea typeface="YouandiModern HeadBold" pitchFamily="18" charset="-127"/>
                <a:cs typeface="Arial" pitchFamily="34" charset="0"/>
              </a:rPr>
              <a:t>2)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0"/>
                  </a:sys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YouandiModern HeadBold" pitchFamily="18" charset="-127"/>
              <a:ea typeface="YouandiModern HeadBold" pitchFamily="18" charset="-127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403725" y="977291"/>
            <a:ext cx="2763361" cy="2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영수증 확인을 위해 </a:t>
            </a:r>
            <a:r>
              <a:rPr lang="ko-KR" altLang="en-US" sz="7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구매시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입력한 정보를 정확히 입력하여 주시기 바랍니다</a:t>
            </a: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87099" y="1422545"/>
            <a:ext cx="864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이메일</a:t>
            </a:r>
            <a:r>
              <a:rPr lang="en-US" altLang="ko-KR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+</a:t>
            </a:r>
            <a:r>
              <a:rPr lang="ko-KR" altLang="en-US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계좌번호</a:t>
            </a:r>
            <a:endParaRPr lang="ko-KR" altLang="en-US" sz="7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78252" y="1422545"/>
            <a:ext cx="864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휴대폰번호</a:t>
            </a:r>
            <a:r>
              <a:rPr lang="en-US" altLang="ko-KR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+</a:t>
            </a:r>
            <a:r>
              <a:rPr lang="ko-KR" altLang="en-US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금액</a:t>
            </a:r>
            <a:endParaRPr lang="ko-KR" altLang="en-US" sz="7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167287" y="1422545"/>
            <a:ext cx="864000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구매자명</a:t>
            </a:r>
            <a:r>
              <a:rPr lang="en-US" altLang="ko-KR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+</a:t>
            </a:r>
            <a:r>
              <a:rPr lang="ko-KR" altLang="en-US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금액</a:t>
            </a:r>
            <a:endParaRPr lang="ko-KR" altLang="en-US" sz="7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47864" y="702465"/>
            <a:ext cx="2747214" cy="164641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58774" y="702465"/>
            <a:ext cx="273630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거래내역 영수증보기</a:t>
            </a:r>
            <a:endParaRPr lang="ko-KR" altLang="en-US" sz="105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879054" y="720477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X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43" name="TextBox 42"/>
          <p:cNvSpPr txBox="1">
            <a:spLocks/>
          </p:cNvSpPr>
          <p:nvPr/>
        </p:nvSpPr>
        <p:spPr bwMode="auto">
          <a:xfrm>
            <a:off x="3401678" y="1852031"/>
            <a:ext cx="262961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휴대폰번호</a:t>
            </a:r>
            <a:endParaRPr lang="en-US" altLang="ko-KR" sz="7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금액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19417" y="2011832"/>
            <a:ext cx="1851428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38500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19313" y="1802602"/>
            <a:ext cx="1851428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01028470987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6267315" y="985534"/>
            <a:ext cx="2763361" cy="2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영수증 확인을 위해 </a:t>
            </a:r>
            <a:r>
              <a:rPr lang="ko-KR" altLang="en-US" sz="7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구매시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입력한 정보를 정확히 입력하여 주시기 바랍니다</a:t>
            </a: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250689" y="1430788"/>
            <a:ext cx="864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이메일</a:t>
            </a:r>
            <a:r>
              <a:rPr lang="en-US" altLang="ko-KR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+</a:t>
            </a:r>
            <a:r>
              <a:rPr lang="ko-KR" altLang="en-US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계좌번호</a:t>
            </a:r>
            <a:endParaRPr lang="ko-KR" altLang="en-US" sz="7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141842" y="1430788"/>
            <a:ext cx="864000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휴대폰번호</a:t>
            </a:r>
            <a:r>
              <a:rPr lang="en-US" altLang="ko-KR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+</a:t>
            </a:r>
            <a:r>
              <a:rPr lang="ko-KR" altLang="en-US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금액</a:t>
            </a:r>
            <a:endParaRPr lang="ko-KR" altLang="en-US" sz="7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030877" y="1430788"/>
            <a:ext cx="864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구매자명</a:t>
            </a:r>
            <a:r>
              <a:rPr lang="en-US" altLang="ko-KR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+</a:t>
            </a:r>
            <a:r>
              <a:rPr lang="ko-KR" altLang="en-US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금액</a:t>
            </a:r>
            <a:endParaRPr lang="ko-KR" altLang="en-US" sz="7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11454" y="710708"/>
            <a:ext cx="2747214" cy="164641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2364" y="710708"/>
            <a:ext cx="273630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거래내역 영수증보기</a:t>
            </a:r>
            <a:endParaRPr lang="ko-KR" altLang="en-US" sz="105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742644" y="728720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X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 bwMode="auto">
          <a:xfrm>
            <a:off x="6265268" y="1860274"/>
            <a:ext cx="262961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구매자명</a:t>
            </a:r>
            <a:endParaRPr lang="en-US" altLang="ko-KR" sz="7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금액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883007" y="2020075"/>
            <a:ext cx="1851428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38500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882903" y="1810845"/>
            <a:ext cx="1851428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홍길동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317708" y="5101734"/>
            <a:ext cx="8640960" cy="16927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10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거래내역조회시</a:t>
            </a: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조회 이력 원장 적재 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(</a:t>
            </a: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별도 테이블 구성하여 적재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, IMS </a:t>
            </a: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화면 구성 필요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)</a:t>
            </a:r>
            <a:endParaRPr lang="en-US" altLang="ko-KR" sz="10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457989" y="990406"/>
            <a:ext cx="2763361" cy="2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영수증 확인을 위해 </a:t>
            </a:r>
            <a:r>
              <a:rPr lang="ko-KR" altLang="en-US" sz="7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구매시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입력한 정보를 정확히 입력하여 주시기 바랍니다</a:t>
            </a: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41363" y="1435660"/>
            <a:ext cx="864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이메일</a:t>
            </a:r>
            <a:r>
              <a:rPr lang="en-US" altLang="ko-KR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+</a:t>
            </a:r>
            <a:r>
              <a:rPr lang="ko-KR" altLang="en-US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계좌번호</a:t>
            </a:r>
            <a:endParaRPr lang="ko-KR" altLang="en-US" sz="7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332516" y="1435660"/>
            <a:ext cx="864000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휴대폰번호</a:t>
            </a:r>
            <a:r>
              <a:rPr lang="en-US" altLang="ko-KR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+</a:t>
            </a:r>
            <a:r>
              <a:rPr lang="ko-KR" altLang="en-US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금액</a:t>
            </a:r>
            <a:endParaRPr lang="ko-KR" altLang="en-US" sz="7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221551" y="1435660"/>
            <a:ext cx="864000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구매자명</a:t>
            </a:r>
            <a:r>
              <a:rPr lang="en-US" altLang="ko-KR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+</a:t>
            </a:r>
            <a:r>
              <a:rPr lang="ko-KR" altLang="en-US" sz="7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금액</a:t>
            </a:r>
            <a:endParaRPr lang="ko-KR" altLang="en-US" sz="7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02128" y="715580"/>
            <a:ext cx="2747214" cy="164641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13038" y="715580"/>
            <a:ext cx="273630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거래내역 영수증보기</a:t>
            </a:r>
            <a:endParaRPr lang="ko-KR" altLang="en-US" sz="105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933318" y="733592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X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71" name="TextBox 70"/>
          <p:cNvSpPr txBox="1">
            <a:spLocks/>
          </p:cNvSpPr>
          <p:nvPr/>
        </p:nvSpPr>
        <p:spPr bwMode="auto">
          <a:xfrm>
            <a:off x="455942" y="1865146"/>
            <a:ext cx="262961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계</a:t>
            </a:r>
            <a:r>
              <a:rPr lang="ko-KR" altLang="en-US" sz="7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좌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번호</a:t>
            </a:r>
            <a:endParaRPr lang="en-US" altLang="ko-KR" sz="7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7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이메</a:t>
            </a:r>
            <a:r>
              <a:rPr lang="ko-KR" altLang="en-US" sz="700" b="1" dirty="0" err="1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일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73681" y="2024947"/>
            <a:ext cx="1851428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test@bluewalnut.co.kr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73577" y="1815717"/>
            <a:ext cx="1851428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4730493827277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460498" y="2831487"/>
            <a:ext cx="2763361" cy="2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영수증 확인을 위해 </a:t>
            </a:r>
            <a:r>
              <a:rPr lang="ko-KR" altLang="en-US" sz="7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구매시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입력한 정보를 정확히 입력하여 주시기 바랍니다</a:t>
            </a: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43872" y="3276741"/>
            <a:ext cx="864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휴대폰번호</a:t>
            </a:r>
            <a:r>
              <a:rPr lang="en-US" altLang="ko-KR" sz="7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+</a:t>
            </a:r>
            <a:r>
              <a:rPr lang="ko-KR" altLang="en-US" sz="7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금액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335025" y="3276741"/>
            <a:ext cx="864000" cy="216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구매자명</a:t>
            </a:r>
            <a:r>
              <a:rPr lang="en-US" altLang="ko-KR" sz="7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+</a:t>
            </a:r>
            <a:r>
              <a:rPr lang="ko-KR" altLang="en-US" sz="700" dirty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금액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404637" y="2556661"/>
            <a:ext cx="2747214" cy="164641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15547" y="2556661"/>
            <a:ext cx="273630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거래내역 영수증보기</a:t>
            </a:r>
            <a:endParaRPr lang="ko-KR" altLang="en-US" sz="105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935827" y="2574673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X</a:t>
            </a:r>
            <a:endParaRPr lang="ko-KR" altLang="en-US" sz="11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81" name="TextBox 80"/>
          <p:cNvSpPr txBox="1">
            <a:spLocks/>
          </p:cNvSpPr>
          <p:nvPr/>
        </p:nvSpPr>
        <p:spPr bwMode="auto">
          <a:xfrm>
            <a:off x="458451" y="3706227"/>
            <a:ext cx="262961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휴대폰번호</a:t>
            </a:r>
            <a:endParaRPr lang="en-US" altLang="ko-KR" sz="70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7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금액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076190" y="3866028"/>
            <a:ext cx="1851428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38500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076086" y="3656798"/>
            <a:ext cx="1851428" cy="180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01028470987</a:t>
            </a:r>
            <a:endParaRPr lang="ko-KR" altLang="en-US" sz="800" dirty="0">
              <a:solidFill>
                <a:schemeClr val="tx1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9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1366</Words>
  <Application>Microsoft Office PowerPoint</Application>
  <PresentationFormat>화면 슬라이드 쇼(4:3)</PresentationFormat>
  <Paragraphs>491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이형석 IT기획팀[BWC]</dc:creator>
  <cp:lastModifiedBy>sejsun2@naver.com</cp:lastModifiedBy>
  <cp:revision>64</cp:revision>
  <cp:lastPrinted>2020-01-08T08:10:51Z</cp:lastPrinted>
  <dcterms:created xsi:type="dcterms:W3CDTF">2020-01-08T04:46:00Z</dcterms:created>
  <dcterms:modified xsi:type="dcterms:W3CDTF">2020-07-01T06:51:29Z</dcterms:modified>
</cp:coreProperties>
</file>