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8" r:id="rId4"/>
    <p:sldId id="280" r:id="rId5"/>
    <p:sldId id="297" r:id="rId6"/>
    <p:sldId id="287" r:id="rId7"/>
    <p:sldId id="29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6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6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9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3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3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0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5B54-5A85-4314-8441-77E015609DA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4C12F-5D4A-4380-8090-D6B8B731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2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mailto:CS@Bluewalnut.co.k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8946407" y="0"/>
            <a:ext cx="1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478931" y="1259594"/>
            <a:ext cx="4426694" cy="3579106"/>
            <a:chOff x="2677339" y="3614606"/>
            <a:chExt cx="4072596" cy="3176892"/>
          </a:xfrm>
        </p:grpSpPr>
        <p:grpSp>
          <p:nvGrpSpPr>
            <p:cNvPr id="54" name="그룹 53"/>
            <p:cNvGrpSpPr/>
            <p:nvPr/>
          </p:nvGrpSpPr>
          <p:grpSpPr>
            <a:xfrm>
              <a:off x="2677339" y="3614606"/>
              <a:ext cx="4072596" cy="3176892"/>
              <a:chOff x="1441441" y="4070294"/>
              <a:chExt cx="3583713" cy="2557083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2302369" y="4703117"/>
                <a:ext cx="564642" cy="328930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altLang="ko-KR" sz="1000" kern="100" dirty="0" smtClean="0">
                    <a:solidFill>
                      <a:schemeClr val="bg1">
                        <a:lumMod val="75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  <a:cs typeface="바탕" panose="02030600000101010101" pitchFamily="18" charset="-127"/>
                  </a:rPr>
                  <a:t>678</a:t>
                </a:r>
                <a:endParaRPr lang="ko-KR" sz="1000" kern="100" dirty="0">
                  <a:solidFill>
                    <a:schemeClr val="bg1">
                      <a:lumMod val="75000"/>
                    </a:schemeClr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바탕" panose="02030600000101010101" pitchFamily="18" charset="-127"/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2893454" y="4701771"/>
                <a:ext cx="428123" cy="328930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altLang="ko-KR" sz="1000" kern="100" dirty="0" smtClean="0">
                    <a:solidFill>
                      <a:schemeClr val="bg1">
                        <a:lumMod val="75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  <a:cs typeface="바탕" panose="02030600000101010101" pitchFamily="18" charset="-127"/>
                  </a:rPr>
                  <a:t>86</a:t>
                </a:r>
                <a:endParaRPr lang="ko-KR" sz="1000" kern="100" dirty="0">
                  <a:solidFill>
                    <a:schemeClr val="bg1">
                      <a:lumMod val="75000"/>
                    </a:schemeClr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바탕" panose="02030600000101010101" pitchFamily="18" charset="-127"/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3350426" y="4701771"/>
                <a:ext cx="668585" cy="328930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altLang="ko-KR" sz="1000" kern="100" dirty="0" smtClean="0">
                    <a:solidFill>
                      <a:schemeClr val="bg1">
                        <a:lumMod val="75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  <a:cs typeface="바탕" panose="02030600000101010101" pitchFamily="18" charset="-127"/>
                  </a:rPr>
                  <a:t>00578</a:t>
                </a:r>
                <a:endParaRPr lang="ko-KR" sz="1000" kern="100" dirty="0">
                  <a:solidFill>
                    <a:schemeClr val="bg1">
                      <a:lumMod val="75000"/>
                    </a:schemeClr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바탕" panose="02030600000101010101" pitchFamily="18" charset="-127"/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4096388" y="4701225"/>
                <a:ext cx="641291" cy="34161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altLang="en-US" sz="900" kern="100" dirty="0" smtClean="0">
                    <a:solidFill>
                      <a:schemeClr val="tx1"/>
                    </a:solidFill>
                    <a:latin typeface="YouandiModern HeadBold" panose="02020603020101020101" pitchFamily="18" charset="-127"/>
                    <a:ea typeface="YouandiModern HeadBold" panose="02020603020101020101" pitchFamily="18" charset="-127"/>
                    <a:cs typeface="바탕" panose="02030600000101010101" pitchFamily="18" charset="-127"/>
                  </a:rPr>
                  <a:t>확인</a:t>
                </a:r>
                <a:endParaRPr lang="ko-KR" sz="900" kern="100" dirty="0">
                  <a:solidFill>
                    <a:schemeClr val="tx1"/>
                  </a:solidFill>
                  <a:effectLst/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441441" y="4070294"/>
                <a:ext cx="3583713" cy="255708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ouandiModern HeadBold" panose="02020603020101020101" pitchFamily="18" charset="-127"/>
                  <a:ea typeface="YouandiModern HeadBold" panose="02020603020101020101" pitchFamily="18" charset="-127"/>
                </a:endParaRPr>
              </a:p>
            </p:txBody>
          </p:sp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763" y="3835733"/>
              <a:ext cx="1235811" cy="293805"/>
            </a:xfrm>
            <a:prstGeom prst="rect">
              <a:avLst/>
            </a:prstGeom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3667876" y="4961498"/>
              <a:ext cx="1221896" cy="3814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altLang="ko-KR" sz="1000" kern="100" dirty="0" smtClean="0">
                  <a:solidFill>
                    <a:schemeClr val="bg1">
                      <a:lumMod val="7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바탕" panose="02030600000101010101" pitchFamily="18" charset="-127"/>
                </a:rPr>
                <a:t>010-0000-0000</a:t>
              </a:r>
              <a:endParaRPr lang="ko-KR" sz="1000" kern="100" dirty="0">
                <a:solidFill>
                  <a:schemeClr val="bg1">
                    <a:lumMod val="75000"/>
                  </a:schemeClr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바탕" panose="0203060000010101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971637" y="4946788"/>
              <a:ext cx="641291" cy="396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altLang="en-US" sz="900" kern="100" dirty="0" smtClean="0">
                  <a:solidFill>
                    <a:schemeClr val="tx1"/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인증하기</a:t>
              </a:r>
              <a:endParaRPr lang="ko-KR" sz="900" kern="100" dirty="0">
                <a:solidFill>
                  <a:schemeClr val="tx1"/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668586" y="5396211"/>
              <a:ext cx="1221896" cy="3814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altLang="en-US" sz="1000" kern="100" dirty="0" smtClean="0">
                  <a:solidFill>
                    <a:schemeClr val="bg1">
                      <a:lumMod val="7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바탕" panose="02030600000101010101" pitchFamily="18" charset="-127"/>
                </a:rPr>
                <a:t>인증번호</a:t>
              </a:r>
              <a:endParaRPr lang="ko-KR" sz="1000" kern="100" dirty="0">
                <a:solidFill>
                  <a:schemeClr val="bg1">
                    <a:lumMod val="75000"/>
                  </a:schemeClr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바탕" panose="02030600000101010101" pitchFamily="18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971636" y="5400991"/>
              <a:ext cx="641291" cy="396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altLang="en-US" sz="900" kern="100" dirty="0" smtClean="0">
                  <a:solidFill>
                    <a:schemeClr val="tx1"/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확인</a:t>
              </a:r>
              <a:endParaRPr lang="ko-KR" sz="900" kern="100" dirty="0">
                <a:solidFill>
                  <a:schemeClr val="tx1"/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9062740" y="4153025"/>
            <a:ext cx="2840304" cy="217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사업자번호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인증 시 신규 신청 시 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신청 페이지 바로 이동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사업자번호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인증 시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기접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수 내역이 있을 시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휴대폰 점유 인증 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-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휴대폰정보는 대표자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담당자 연락처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모두 가능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휴대폰번호 인증은 미 활성화 상태이며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사업자번호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확인 이후 기 접수 내역 있을 시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에만 활성화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92882" y="3898139"/>
            <a:ext cx="39910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※ 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신규 신청의 경우 신청하기로 이동 합니다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.</a:t>
            </a:r>
          </a:p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※ 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기 접수 내역이 있는 경우 연락처 인증 후 신청 내역으로 이동하며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, </a:t>
            </a:r>
          </a:p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 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   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심사 완료 전 수정이 가능합니다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.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64020" y="2226744"/>
            <a:ext cx="873957" cy="295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2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사업자번호</a:t>
            </a:r>
            <a:endParaRPr lang="en-US" altLang="ko-KR" sz="12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64020" y="2817294"/>
            <a:ext cx="873957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2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휴대폰번호</a:t>
            </a:r>
            <a:endParaRPr lang="en-US" altLang="ko-KR" sz="12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5019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모서리가 둥근 직사각형 120"/>
          <p:cNvSpPr/>
          <p:nvPr/>
        </p:nvSpPr>
        <p:spPr>
          <a:xfrm>
            <a:off x="1895084" y="5587160"/>
            <a:ext cx="1865797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900" kern="100" dirty="0" smtClean="0">
                <a:solidFill>
                  <a:schemeClr val="bg1">
                    <a:lumMod val="7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02-6901-7101</a:t>
            </a:r>
            <a:endParaRPr lang="ko-KR" sz="9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0" y="232032"/>
            <a:ext cx="7230216" cy="5381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2400" b="1" kern="100" dirty="0" smtClean="0"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      </a:t>
            </a:r>
            <a:r>
              <a:rPr lang="en-US" altLang="ko-KR" sz="2400" b="1" kern="100" dirty="0" smtClean="0">
                <a:solidFill>
                  <a:schemeClr val="tx2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PG</a:t>
            </a:r>
            <a:r>
              <a:rPr lang="ko-KR" sz="2400" b="1" kern="100" dirty="0" smtClean="0">
                <a:solidFill>
                  <a:schemeClr val="tx2">
                    <a:lumMod val="50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서비스 신청서</a:t>
            </a:r>
            <a:r>
              <a:rPr lang="en-US" altLang="ko-KR" sz="2400" b="1" kern="100" dirty="0" smtClean="0">
                <a:solidFill>
                  <a:schemeClr val="tx2">
                    <a:lumMod val="50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 </a:t>
            </a:r>
            <a:r>
              <a:rPr lang="en-US" sz="2400" b="1" kern="100" dirty="0" smtClean="0"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 </a:t>
            </a:r>
            <a:endParaRPr lang="ko-KR" sz="2400" kern="100" dirty="0"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  <a:p>
            <a:pPr algn="ctr" latinLnBrk="1">
              <a:spcAft>
                <a:spcPts val="0"/>
              </a:spcAft>
            </a:pPr>
            <a:r>
              <a:rPr lang="en-US" sz="2400" b="1" kern="100" dirty="0"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 </a:t>
            </a:r>
            <a:endParaRPr lang="ko-KR" sz="2400" kern="100" dirty="0"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15756" y="4111912"/>
            <a:ext cx="1845361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900" kern="100" dirty="0" err="1">
                <a:solidFill>
                  <a:srgbClr val="D9D9D9"/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블루월넛</a:t>
            </a:r>
            <a:endParaRPr lang="ko-KR" sz="900" kern="100" dirty="0"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09201" y="4083395"/>
            <a:ext cx="564642" cy="3289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900" kern="100" dirty="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678</a:t>
            </a:r>
            <a:endParaRPr lang="ko-KR" sz="9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500284" y="4082047"/>
            <a:ext cx="428123" cy="3289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900" kern="100" dirty="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86</a:t>
            </a:r>
            <a:endParaRPr lang="ko-KR" sz="9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57258" y="4082047"/>
            <a:ext cx="835244" cy="3289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900" kern="100" dirty="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00578</a:t>
            </a:r>
            <a:endParaRPr lang="ko-KR" sz="9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7237466" y="-6433"/>
            <a:ext cx="1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819311" y="-437406"/>
            <a:ext cx="5450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ko-KR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※ </a:t>
            </a:r>
            <a:r>
              <a:rPr lang="ko-KR" altLang="ko-KR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영업담당자</a:t>
            </a:r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가 확인 후 연락을 드리고 있으며</a:t>
            </a:r>
            <a:r>
              <a:rPr lang="en-US" altLang="ko-KR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, </a:t>
            </a:r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작성하신 내용은 추후 변경 가능합니다</a:t>
            </a:r>
            <a:r>
              <a:rPr lang="en-US" altLang="ko-KR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.</a:t>
            </a:r>
          </a:p>
          <a:p>
            <a:pPr algn="just">
              <a:lnSpc>
                <a:spcPts val="1200"/>
              </a:lnSpc>
              <a:spcAft>
                <a:spcPts val="0"/>
              </a:spcAft>
            </a:pPr>
            <a:endParaRPr lang="ko-KR" altLang="ko-KR" sz="10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5" y="217506"/>
            <a:ext cx="1235811" cy="264580"/>
          </a:xfrm>
          <a:prstGeom prst="rect">
            <a:avLst/>
          </a:prstGeom>
        </p:spPr>
      </p:pic>
      <p:sp>
        <p:nvSpPr>
          <p:cNvPr id="80" name="모서리가 둥근 직사각형 79"/>
          <p:cNvSpPr/>
          <p:nvPr/>
        </p:nvSpPr>
        <p:spPr>
          <a:xfrm>
            <a:off x="768743" y="751844"/>
            <a:ext cx="6323066" cy="1477078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9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113183"/>
            <a:ext cx="1847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00"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12402" y="742093"/>
            <a:ext cx="6074986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06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06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 panose="020B0600000101010101" pitchFamily="50" charset="-127"/>
              </a:rPr>
              <a:t>                                 </a:t>
            </a: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 panose="020B0600000101010101" pitchFamily="50" charset="-127"/>
              </a:rPr>
              <a:t>                          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개인정보 동의서</a:t>
            </a:r>
          </a:p>
          <a:p>
            <a:pPr marL="0" marR="0" lvl="0" indent="406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 panose="020B0600000101010101" pitchFamily="50" charset="-127"/>
              </a:rPr>
              <a:t> </a:t>
            </a:r>
          </a:p>
          <a:p>
            <a:pPr marL="0" marR="0" lvl="0" indent="406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1. 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개인정보의 수집 및 이용</a:t>
            </a:r>
          </a:p>
          <a:p>
            <a:pPr marL="0" marR="0" lvl="0" indent="406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  </a:t>
            </a:r>
          </a:p>
          <a:p>
            <a:pPr marL="0" marR="0" lvl="0" indent="406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1) 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개인정보의 수집 및 이용목적</a:t>
            </a:r>
          </a:p>
          <a:p>
            <a:pPr marL="0" marR="0" lvl="0" indent="406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주식회사 </a:t>
            </a:r>
            <a:r>
              <a:rPr kumimoji="0" lang="ko-KR" altLang="en-US" sz="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블루월넛</a:t>
            </a: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(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이하 “</a:t>
            </a:r>
            <a:r>
              <a:rPr kumimoji="0" lang="ko-KR" altLang="en-US" sz="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회사”라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 함</a:t>
            </a: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)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은 수집한 개인정보를 다음의 목적을 위해 활용합니다</a:t>
            </a: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.</a:t>
            </a:r>
            <a:endParaRPr kumimoji="0" lang="en-US" altLang="ko-KR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YouandiModern TextRegular" panose="02020603020101020101" pitchFamily="18" charset="-127"/>
              <a:ea typeface="YouandiModern TextRegular" panose="02020603020101020101" pitchFamily="18" charset="-127"/>
              <a:cs typeface="굴림" panose="020B0600000101010101" pitchFamily="50" charset="-127"/>
            </a:endParaRPr>
          </a:p>
          <a:p>
            <a:pPr marL="0" marR="0" lvl="0" indent="406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- 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계약의 성립</a:t>
            </a: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, 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유지 및 종료를 위한 </a:t>
            </a:r>
            <a:r>
              <a:rPr kumimoji="0" lang="ko-KR" altLang="en-US" sz="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본인식별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 및 실명확인</a:t>
            </a:r>
            <a:endParaRPr kumimoji="0" lang="ko-KR" alt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YouandiModern TextRegular" panose="02020603020101020101" pitchFamily="18" charset="-127"/>
              <a:ea typeface="YouandiModern TextRegular" panose="02020603020101020101" pitchFamily="18" charset="-127"/>
              <a:cs typeface="굴림" panose="020B0600000101010101" pitchFamily="50" charset="-127"/>
            </a:endParaRPr>
          </a:p>
          <a:p>
            <a:pPr marL="0" marR="0" lvl="0" indent="406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- 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서비스의 추가와 </a:t>
            </a:r>
            <a:r>
              <a:rPr kumimoji="0" lang="ko-KR" altLang="en-US" sz="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변경내역에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 대한 공지</a:t>
            </a: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, </a:t>
            </a:r>
            <a:r>
              <a:rPr kumimoji="0" lang="ko-KR" altLang="en-US" sz="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고객민원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 및 문의에 대한 대응</a:t>
            </a:r>
            <a:endParaRPr kumimoji="0" lang="ko-KR" alt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YouandiModern TextRegular" panose="02020603020101020101" pitchFamily="18" charset="-127"/>
              <a:ea typeface="YouandiModern TextRegular" panose="02020603020101020101" pitchFamily="18" charset="-127"/>
              <a:cs typeface="굴림" panose="020B0600000101010101" pitchFamily="50" charset="-127"/>
            </a:endParaRPr>
          </a:p>
          <a:p>
            <a:pPr marL="0" marR="0" lvl="0" indent="406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- 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부정 </a:t>
            </a:r>
            <a:r>
              <a:rPr kumimoji="0" lang="ko-KR" altLang="en-US" sz="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이용방지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 및 비인가 사용방지</a:t>
            </a:r>
            <a:endParaRPr kumimoji="0" lang="ko-KR" alt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YouandiModern TextRegular" panose="02020603020101020101" pitchFamily="18" charset="-127"/>
              <a:ea typeface="YouandiModern TextRegular" panose="02020603020101020101" pitchFamily="18" charset="-127"/>
              <a:cs typeface="굴림" panose="020B0600000101010101" pitchFamily="50" charset="-127"/>
            </a:endParaRPr>
          </a:p>
          <a:p>
            <a:pPr marL="0" marR="0" lvl="0" indent="406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- 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입금 알림 서비스 제공 및 월별 </a:t>
            </a:r>
            <a:r>
              <a:rPr kumimoji="0" lang="ko-KR" altLang="en-US" sz="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정산내역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 안내</a:t>
            </a:r>
            <a:r>
              <a:rPr kumimoji="0" lang="en-US" altLang="ko-K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굴림" panose="020B0600000101010101" pitchFamily="50" charset="-127"/>
              </a:rPr>
              <a:t>, </a:t>
            </a:r>
            <a:r>
              <a:rPr kumimoji="0" lang="ko-KR" alt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rPr>
              <a:t>통계작성 등의 </a:t>
            </a:r>
            <a:r>
              <a:rPr kumimoji="0" lang="ko-KR" altLang="en-US" sz="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rPr>
              <a:t>업무목적</a:t>
            </a:r>
            <a:endParaRPr kumimoji="0" lang="ko-KR" alt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YouandiModern TextRegular" panose="02020603020101020101" pitchFamily="18" charset="-127"/>
              <a:ea typeface="YouandiModern TextRegular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718513"/>
            <a:ext cx="7237466" cy="48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541258" y="857756"/>
            <a:ext cx="2840304" cy="108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개인정보 동의서를 스크롤 형태로 표시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(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전체 내용 별첨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[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필수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개인정보 동의 □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미체크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시 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아래 가입신청 정보 입력 창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미활성화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823596" y="1006715"/>
            <a:ext cx="247711" cy="2232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1</a:t>
            </a:r>
            <a:endParaRPr lang="ko-KR" altLang="en-US" sz="90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929831" y="4614839"/>
            <a:ext cx="998575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latin typeface="YouandiModern HeadBold" panose="02020603020101020101" pitchFamily="18" charset="-127"/>
                <a:ea typeface="YouandiModern HeadBold" panose="02020603020101020101" pitchFamily="18" charset="-127"/>
                <a:cs typeface="돋움" panose="020B0600000101010101" pitchFamily="50" charset="-127"/>
              </a:rPr>
              <a:t>선 </a:t>
            </a:r>
            <a:r>
              <a:rPr lang="ko-KR" altLang="en-US" sz="900" dirty="0" err="1" smtClean="0">
                <a:latin typeface="YouandiModern HeadBold" panose="02020603020101020101" pitchFamily="18" charset="-127"/>
                <a:ea typeface="YouandiModern HeadBold" panose="02020603020101020101" pitchFamily="18" charset="-127"/>
                <a:cs typeface="돋움" panose="020B0600000101010101" pitchFamily="50" charset="-127"/>
              </a:rPr>
              <a:t>택</a:t>
            </a:r>
            <a:r>
              <a:rPr lang="ko-KR" altLang="en-US" sz="900" dirty="0" smtClean="0">
                <a:latin typeface="YouandiModern HeadBold" panose="02020603020101020101" pitchFamily="18" charset="-127"/>
                <a:ea typeface="YouandiModern HeadBold" panose="02020603020101020101" pitchFamily="18" charset="-127"/>
                <a:cs typeface="돋움" panose="020B0600000101010101" pitchFamily="50" charset="-127"/>
              </a:rPr>
              <a:t> </a:t>
            </a:r>
            <a:endParaRPr lang="ko-KR" altLang="en-US" sz="900" dirty="0"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915755" y="4630512"/>
            <a:ext cx="1849992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900" kern="1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김블루</a:t>
            </a:r>
            <a:endParaRPr lang="ko-KR" sz="9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3994554" y="3977481"/>
            <a:ext cx="247711" cy="2232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5</a:t>
            </a:r>
            <a:endParaRPr lang="ko-KR" altLang="en-US" sz="90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4014093" y="4471013"/>
            <a:ext cx="247711" cy="2232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6</a:t>
            </a:r>
            <a:endParaRPr lang="ko-KR" altLang="en-US" sz="90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513164" y="4957358"/>
            <a:ext cx="4201897" cy="165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사업자번호는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인입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시 확인되므로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수정불가능하도록 하며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사업자번호는 노출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6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사업자형태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콤보로 구성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(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개인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법인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비영리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기타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7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과세여부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형태 콤보로 구성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(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과세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비과세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복합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법인번호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-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필수입력정보 아님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982590" y="6073971"/>
            <a:ext cx="1888537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kern="100" dirty="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02-6901-7102</a:t>
            </a:r>
            <a:endParaRPr lang="ko-KR" altLang="ko-KR" sz="900" kern="100" dirty="0">
              <a:solidFill>
                <a:schemeClr val="bg1">
                  <a:lumMod val="75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894522" y="6150312"/>
            <a:ext cx="1871225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900" kern="100" dirty="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010-0000-0000</a:t>
            </a:r>
            <a:endParaRPr lang="ko-KR" sz="9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960189" y="5555117"/>
            <a:ext cx="1854679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900" kern="100" dirty="0" smtClean="0">
                <a:solidFill>
                  <a:schemeClr val="bg1">
                    <a:lumMod val="7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123456-1234567</a:t>
            </a:r>
            <a:endParaRPr lang="ko-KR" sz="9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910705" y="5112289"/>
            <a:ext cx="1849992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900" kern="100" dirty="0" smtClean="0">
                <a:solidFill>
                  <a:schemeClr val="bg1">
                    <a:lumMod val="7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750101</a:t>
            </a:r>
            <a:endParaRPr lang="ko-KR" sz="9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41249" y="5108672"/>
            <a:ext cx="996681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latin typeface="YouandiModern HeadBold" panose="02020603020101020101" pitchFamily="18" charset="-127"/>
                <a:ea typeface="YouandiModern HeadBold" panose="02020603020101020101" pitchFamily="18" charset="-127"/>
                <a:cs typeface="돋움" panose="020B0600000101010101" pitchFamily="50" charset="-127"/>
              </a:rPr>
              <a:t>선 </a:t>
            </a:r>
            <a:r>
              <a:rPr lang="ko-KR" altLang="en-US" sz="900" dirty="0" err="1" smtClean="0">
                <a:latin typeface="YouandiModern HeadBold" panose="02020603020101020101" pitchFamily="18" charset="-127"/>
                <a:ea typeface="YouandiModern HeadBold" panose="02020603020101020101" pitchFamily="18" charset="-127"/>
                <a:cs typeface="돋움" panose="020B0600000101010101" pitchFamily="50" charset="-127"/>
              </a:rPr>
              <a:t>택</a:t>
            </a:r>
            <a:r>
              <a:rPr lang="ko-KR" altLang="en-US" sz="900" dirty="0" smtClean="0">
                <a:latin typeface="YouandiModern HeadBold" panose="02020603020101020101" pitchFamily="18" charset="-127"/>
                <a:ea typeface="YouandiModern HeadBold" panose="02020603020101020101" pitchFamily="18" charset="-127"/>
                <a:cs typeface="돋움" panose="020B0600000101010101" pitchFamily="50" charset="-127"/>
              </a:rPr>
              <a:t> </a:t>
            </a:r>
            <a:endParaRPr lang="ko-KR" altLang="en-US" sz="900" dirty="0"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4033488" y="4997486"/>
            <a:ext cx="247711" cy="2232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7</a:t>
            </a:r>
            <a:endParaRPr lang="ko-KR" altLang="en-US" sz="90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617123" y="3454484"/>
            <a:ext cx="973050" cy="2435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9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rPr>
              <a:t>20200507</a:t>
            </a:r>
            <a:endParaRPr lang="ko-KR" sz="9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YouandiModern TextRegular" panose="02020603020101020101" pitchFamily="18" charset="-127"/>
              <a:ea typeface="YouandiModern TextRegular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585883" y="3454484"/>
            <a:ext cx="950815" cy="2372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9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rPr>
              <a:t>홈페이지</a:t>
            </a:r>
            <a:endParaRPr lang="ko-KR" sz="9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YouandiModern TextRegular" panose="02020603020101020101" pitchFamily="18" charset="-127"/>
              <a:ea typeface="YouandiModern TextRegular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1598425" y="3059973"/>
            <a:ext cx="1002475" cy="2435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9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rPr>
              <a:t>신청서 작성</a:t>
            </a:r>
            <a:endParaRPr lang="ko-KR" sz="9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YouandiModern TextRegular" panose="02020603020101020101" pitchFamily="18" charset="-127"/>
              <a:ea typeface="YouandiModern TextRegular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812402" y="3264900"/>
            <a:ext cx="247711" cy="2217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2</a:t>
            </a:r>
            <a:endParaRPr lang="ko-KR" altLang="en-US" sz="90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3447970" y="3243403"/>
            <a:ext cx="247711" cy="2232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3</a:t>
            </a:r>
            <a:endParaRPr lang="ko-KR" altLang="en-US" sz="90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5192560" y="414113"/>
            <a:ext cx="200643" cy="2342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4</a:t>
            </a:r>
            <a:endParaRPr lang="ko-KR" altLang="en-US" sz="90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533773" y="1972097"/>
            <a:ext cx="4564977" cy="2071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접수일자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신청서 작성일 기준으로 자동입력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수정불가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접수경로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-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인입경로에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따라 자동입력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홈페이지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호스팅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-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경로구분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홈페이지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콤보 선택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(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일반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독립몰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              2)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호스팅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콤보 선택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아임포트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    </a:t>
            </a:r>
          </a:p>
          <a:p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현재 상태를 표시 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&gt;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변경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상담중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신청서 작성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 - </a:t>
            </a:r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상담중종료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신청완료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심사중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9804310" y="3380770"/>
            <a:ext cx="2316542" cy="1607247"/>
            <a:chOff x="8873285" y="3380770"/>
            <a:chExt cx="2316542" cy="1607247"/>
          </a:xfrm>
        </p:grpSpPr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3285" y="3380770"/>
              <a:ext cx="2316542" cy="1607247"/>
            </a:xfrm>
            <a:prstGeom prst="rect">
              <a:avLst/>
            </a:prstGeom>
          </p:spPr>
        </p:pic>
        <p:sp>
          <p:nvSpPr>
            <p:cNvPr id="152" name="직사각형 151"/>
            <p:cNvSpPr/>
            <p:nvPr/>
          </p:nvSpPr>
          <p:spPr>
            <a:xfrm>
              <a:off x="8963033" y="3553834"/>
              <a:ext cx="970678" cy="103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rgbClr val="C00000"/>
                  </a:solidFill>
                </a:rPr>
                <a:t>신청서 작성</a:t>
              </a:r>
              <a:endParaRPr lang="ko-KR" alt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8957487" y="3656357"/>
              <a:ext cx="1242229" cy="113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rgbClr val="C00000"/>
                  </a:solidFill>
                </a:rPr>
                <a:t>접수 완료 </a:t>
              </a:r>
              <a:r>
                <a:rPr lang="en-US" altLang="ko-KR" sz="800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800" dirty="0" err="1" smtClean="0">
                  <a:solidFill>
                    <a:srgbClr val="C00000"/>
                  </a:solidFill>
                </a:rPr>
                <a:t>심사중</a:t>
              </a:r>
              <a:r>
                <a:rPr lang="en-US" altLang="ko-KR" sz="800" dirty="0" smtClean="0">
                  <a:solidFill>
                    <a:srgbClr val="C00000"/>
                  </a:solidFill>
                </a:rPr>
                <a:t>)</a:t>
              </a:r>
              <a:endParaRPr lang="ko-KR" altLang="en-US" sz="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5" name="타원 154"/>
          <p:cNvSpPr/>
          <p:nvPr/>
        </p:nvSpPr>
        <p:spPr>
          <a:xfrm>
            <a:off x="4025664" y="5557623"/>
            <a:ext cx="247711" cy="2232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8</a:t>
            </a:r>
            <a:endParaRPr lang="ko-KR" altLang="en-US" sz="105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29" y="948104"/>
            <a:ext cx="219075" cy="1228897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5675398" y="3451828"/>
            <a:ext cx="1117104" cy="2372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900" kern="100" dirty="0" smtClean="0">
                <a:solidFill>
                  <a:schemeClr val="tx1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rPr>
              <a:t>선 </a:t>
            </a:r>
            <a:r>
              <a:rPr lang="ko-KR" altLang="en-US" sz="900" kern="100" dirty="0" err="1" smtClean="0">
                <a:solidFill>
                  <a:schemeClr val="tx1"/>
                </a:solidFill>
                <a:effectLst/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rPr>
              <a:t>택</a:t>
            </a:r>
            <a:endParaRPr lang="ko-KR" sz="900" kern="100" dirty="0">
              <a:solidFill>
                <a:schemeClr val="tx1"/>
              </a:solidFill>
              <a:effectLst/>
              <a:latin typeface="YouandiModern TextRegular" panose="02020603020101020101" pitchFamily="18" charset="-127"/>
              <a:ea typeface="YouandiModern TextRegular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57945" y="3004525"/>
            <a:ext cx="1829347" cy="254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표시는 필수 입력 항목입니다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00945" y="2718679"/>
            <a:ext cx="47692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※ 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영업담당자가 확인 후 연락을 드리고 있으며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, 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작성하신 내용은 추후 변경 가능합니다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81612" y="2250639"/>
            <a:ext cx="3797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이용자는 회사의 개인정보 수집</a:t>
            </a:r>
            <a:r>
              <a:rPr lang="ko-KR" altLang="ko-KR" sz="800" dirty="0"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ko-KR" sz="800" dirty="0" smtClean="0"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 panose="020B0600000101010101" pitchFamily="50" charset="-127"/>
              </a:rPr>
              <a:t>·</a:t>
            </a:r>
            <a:r>
              <a:rPr lang="en-US" altLang="ko-KR" sz="800" dirty="0" smtClean="0"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이용 동의를 거부 할 수 있습니다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</a:t>
            </a:r>
            <a:endParaRPr lang="en-US" altLang="ko-KR" sz="800" dirty="0" smtClean="0">
              <a:latin typeface="YouandiModern HeadBold" panose="02020603020101020101" pitchFamily="18" charset="-127"/>
              <a:ea typeface="YouandiModern HeadBold" panose="02020603020101020101" pitchFamily="18" charset="-127"/>
              <a:cs typeface="굴림" panose="020B0600000101010101" pitchFamily="50" charset="-127"/>
            </a:endParaRPr>
          </a:p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단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, </a:t>
            </a:r>
            <a:r>
              <a:rPr lang="ko-KR" altLang="en-US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동의를 거부하는 경우 서비스 신청이 정상적으로 완료 될 수 없음을 알려 드립니다</a:t>
            </a:r>
            <a:r>
              <a:rPr lang="en-US" altLang="ko-KR" sz="8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.</a:t>
            </a:r>
            <a:endParaRPr lang="en-US" altLang="ko-KR" sz="8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76893" y="2338663"/>
            <a:ext cx="1617751" cy="270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 [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필수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] 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개인정보 동의 □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53734" y="3444539"/>
            <a:ext cx="715260" cy="262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접수 일자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77784" y="3444539"/>
            <a:ext cx="713178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접수 채널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00021" y="3435422"/>
            <a:ext cx="785749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경로 구분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34684" y="3044489"/>
            <a:ext cx="715260" cy="262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현재 상태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6276" y="3776079"/>
            <a:ext cx="1072320" cy="27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1. </a:t>
            </a:r>
            <a:r>
              <a:rPr lang="ko-KR" altLang="en-US" sz="11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사업자 정보</a:t>
            </a:r>
            <a:endParaRPr lang="en-US" altLang="ko-KR" sz="1100" b="1" u="sng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05772" y="4141327"/>
            <a:ext cx="1098986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회사명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상호명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34747" y="4131802"/>
            <a:ext cx="861139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사업자번호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44272" y="4608052"/>
            <a:ext cx="861139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사업자형태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94601" y="4655070"/>
            <a:ext cx="861139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대표자명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10574" y="5128229"/>
            <a:ext cx="1115988" cy="45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대표자 생년월일</a:t>
            </a:r>
            <a:endParaRPr lang="en-US" altLang="ko-KR" sz="1050" b="1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(6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자리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20472" y="5093827"/>
            <a:ext cx="861139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과세여부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36765" y="5577959"/>
            <a:ext cx="861139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법인번호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46290" y="6120884"/>
            <a:ext cx="861139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대표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FAX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61251" y="5617095"/>
            <a:ext cx="1013539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대표 연락처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66025" y="6179740"/>
            <a:ext cx="861139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휴대폰번호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391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1915757" y="512501"/>
            <a:ext cx="619625" cy="3289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000" kern="100" dirty="0"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7237466" y="-58189"/>
            <a:ext cx="1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408255" y="217958"/>
            <a:ext cx="4678450" cy="71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사업장소재지 주소 시 돋보기 클릭하도록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icon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표시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주소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1,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상세주소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입력 필수 조건 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주소 찾기 구성은 다음과 같음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32" y="530602"/>
            <a:ext cx="266700" cy="285750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2883035" y="512501"/>
            <a:ext cx="3946215" cy="3289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dirty="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주소</a:t>
            </a:r>
            <a:r>
              <a:rPr lang="en-US" altLang="ko-KR" sz="1000" kern="100" dirty="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1</a:t>
            </a: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81637" y="928680"/>
            <a:ext cx="3947593" cy="328931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dirty="0" smtClean="0">
                <a:solidFill>
                  <a:schemeClr val="bg1">
                    <a:lumMod val="7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상세 주소</a:t>
            </a: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408253" y="2644052"/>
            <a:ext cx="4437381" cy="1470748"/>
            <a:chOff x="7408253" y="2835246"/>
            <a:chExt cx="4437381" cy="156218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8253" y="2835246"/>
              <a:ext cx="4437381" cy="156218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5149" y="3161743"/>
              <a:ext cx="790661" cy="18908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8253" y="3166195"/>
              <a:ext cx="886897" cy="191668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7408254" y="928680"/>
            <a:ext cx="4437381" cy="1678432"/>
            <a:chOff x="7408254" y="928680"/>
            <a:chExt cx="4437381" cy="17827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8254" y="928680"/>
              <a:ext cx="4437381" cy="17827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4700" y="1271803"/>
              <a:ext cx="820449" cy="19123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95149" y="1263491"/>
              <a:ext cx="825026" cy="199550"/>
            </a:xfrm>
            <a:prstGeom prst="rect">
              <a:avLst/>
            </a:prstGeom>
          </p:spPr>
        </p:pic>
      </p:grpSp>
      <p:sp>
        <p:nvSpPr>
          <p:cNvPr id="79" name="모서리가 둥근 직사각형 78"/>
          <p:cNvSpPr/>
          <p:nvPr/>
        </p:nvSpPr>
        <p:spPr>
          <a:xfrm>
            <a:off x="1895085" y="1485704"/>
            <a:ext cx="1858486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kern="100" dirty="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Email@bluewalnut.co.kr</a:t>
            </a:r>
            <a:endParaRPr lang="ko-KR" altLang="ko-KR" sz="1000" kern="100" dirty="0">
              <a:solidFill>
                <a:schemeClr val="bg1">
                  <a:lumMod val="75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951303" y="2442105"/>
            <a:ext cx="1778056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ko-KR" sz="1000" kern="100" dirty="0">
              <a:solidFill>
                <a:schemeClr val="bg1">
                  <a:lumMod val="75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915757" y="1979199"/>
            <a:ext cx="1836734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dirty="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서비스</a:t>
            </a: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906391" y="1985151"/>
            <a:ext cx="1922860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dirty="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의류</a:t>
            </a: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906391" y="3345261"/>
            <a:ext cx="1922860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1000" kern="100" dirty="0" smtClean="0">
                <a:solidFill>
                  <a:schemeClr val="bg1">
                    <a:lumMod val="7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02-6901-7102</a:t>
            </a: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15755" y="4369355"/>
            <a:ext cx="4966086" cy="1034717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dirty="0" smtClean="0">
                <a:solidFill>
                  <a:schemeClr val="bg1">
                    <a:lumMod val="7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궁금하신 점이나 요청사항 자유롭게 기재해 주세요</a:t>
            </a:r>
            <a:r>
              <a:rPr lang="en-US" altLang="ko-KR" sz="1000" kern="100" dirty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.</a:t>
            </a: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915756" y="3358258"/>
            <a:ext cx="1810513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800" kern="100">
                <a:solidFill>
                  <a:srgbClr val="D9D9D9"/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블루월넛</a:t>
            </a:r>
            <a:endParaRPr lang="ko-KR" sz="1000" kern="100"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915755" y="3876858"/>
            <a:ext cx="1810513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kern="100" dirty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010-0000-0000</a:t>
            </a:r>
            <a:endParaRPr lang="ko-KR" altLang="ko-KR" sz="1000" kern="100" dirty="0">
              <a:solidFill>
                <a:schemeClr val="bg1">
                  <a:lumMod val="75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4906390" y="3813547"/>
            <a:ext cx="1922861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kern="100" dirty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Email@bluewalnut.co.kr</a:t>
            </a:r>
            <a:endParaRPr lang="ko-KR" altLang="ko-KR" sz="1000" kern="100" dirty="0">
              <a:solidFill>
                <a:schemeClr val="bg1">
                  <a:lumMod val="75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pic>
        <p:nvPicPr>
          <p:cNvPr id="161" name="그림 1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0175" y="4418405"/>
            <a:ext cx="219075" cy="955364"/>
          </a:xfrm>
          <a:prstGeom prst="rect">
            <a:avLst/>
          </a:prstGeom>
        </p:spPr>
      </p:pic>
      <p:sp>
        <p:nvSpPr>
          <p:cNvPr id="167" name="타원 166"/>
          <p:cNvSpPr/>
          <p:nvPr/>
        </p:nvSpPr>
        <p:spPr>
          <a:xfrm>
            <a:off x="1613225" y="2936107"/>
            <a:ext cx="644200" cy="1905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10</a:t>
            </a:r>
            <a:endParaRPr lang="ko-KR" altLang="en-US" sz="105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2496244" y="353922"/>
            <a:ext cx="247711" cy="2232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9</a:t>
            </a:r>
            <a:endParaRPr lang="ko-KR" altLang="en-US" sz="105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7356745" y="4420175"/>
            <a:ext cx="4678450" cy="71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10.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사업자정보와 동일할 경우 ■ 체크 시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담당자명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연락처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휴대폰번호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이메일 주소를 대표자 정보에서 자동 매핑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861338" y="495340"/>
            <a:ext cx="2173857" cy="35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</a:t>
            </a:r>
            <a:r>
              <a:rPr lang="en-US" altLang="ko-KR" dirty="0" smtClean="0"/>
              <a:t>X, CSS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06391" y="1482832"/>
            <a:ext cx="1922860" cy="32893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kern="100" dirty="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www.bluewalnut.co.kr</a:t>
            </a:r>
            <a:endParaRPr lang="ko-KR" altLang="ko-KR" sz="1000" kern="100" dirty="0">
              <a:solidFill>
                <a:schemeClr val="bg1">
                  <a:lumMod val="75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906390" y="2476223"/>
            <a:ext cx="1922839" cy="3289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ko-KR" sz="1000" kern="100" dirty="0">
              <a:solidFill>
                <a:schemeClr val="bg1">
                  <a:lumMod val="75000"/>
                </a:scheme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64573" y="550490"/>
            <a:ext cx="1098986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사업장 소재지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1248" y="1522040"/>
            <a:ext cx="1098986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대표 이메일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95874" y="2018637"/>
            <a:ext cx="1098986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업종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/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업태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07750" y="2473817"/>
            <a:ext cx="1098986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가맹점 식별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ID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53625" y="2416012"/>
            <a:ext cx="1098986" cy="447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카드사 </a:t>
            </a:r>
            <a:r>
              <a:rPr lang="ko-KR" altLang="en-US" sz="105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서브몰</a:t>
            </a: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심사 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URL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93945" y="3400817"/>
            <a:ext cx="1098986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담당자명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04228" y="2001396"/>
            <a:ext cx="1009371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주 취급 품목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894703" y="1512260"/>
            <a:ext cx="1098986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사이트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URL*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75136" y="3372516"/>
            <a:ext cx="863200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연락처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96472" y="3868455"/>
            <a:ext cx="863200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이메일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12995" y="3915167"/>
            <a:ext cx="956111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휴대폰번호</a:t>
            </a:r>
            <a:r>
              <a:rPr lang="en-US" altLang="ko-KR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09219" y="3048587"/>
            <a:ext cx="2131649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□ 사업자 정보와 동일할 경우 체크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14375" y="3039226"/>
            <a:ext cx="1094843" cy="27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1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2</a:t>
            </a: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 </a:t>
            </a:r>
            <a:r>
              <a:rPr lang="ko-KR" altLang="en-US" sz="11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담당자 정보</a:t>
            </a:r>
            <a:endParaRPr lang="en-US" altLang="ko-KR" sz="1100" b="1" u="sng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6925" y="4381136"/>
            <a:ext cx="956111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문의사항</a:t>
            </a:r>
            <a:endParaRPr lang="en-US" altLang="ko-KR" sz="105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4375" y="5558067"/>
            <a:ext cx="1267994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3. </a:t>
            </a:r>
            <a:r>
              <a:rPr lang="ko-KR" altLang="en-US" sz="11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결제서비스</a:t>
            </a: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</a:p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(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중복 선택 가능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970158" y="5398371"/>
            <a:ext cx="49116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□ 일반 결제      □ </a:t>
            </a:r>
            <a:r>
              <a:rPr lang="ko-KR" altLang="en-US" sz="11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정기과금</a:t>
            </a: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□ </a:t>
            </a: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SMS</a:t>
            </a: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      □ </a:t>
            </a:r>
            <a:r>
              <a:rPr lang="ko-KR" altLang="en-US" sz="11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간편결제</a:t>
            </a: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r>
              <a:rPr lang="en-US" altLang="ko-KR" sz="11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</a:t>
            </a: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□ </a:t>
            </a:r>
            <a:r>
              <a:rPr lang="ko-KR" altLang="en-US" sz="11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에스크로</a:t>
            </a: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   □ </a:t>
            </a:r>
            <a:r>
              <a:rPr lang="ko-KR" altLang="en-US" sz="11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사전주문</a:t>
            </a: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/</a:t>
            </a:r>
            <a:r>
              <a:rPr lang="ko-KR" altLang="en-US" sz="11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테이블결제</a:t>
            </a:r>
            <a:endParaRPr lang="en-US" altLang="ko-KR" sz="11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81199" y="6275404"/>
            <a:ext cx="4000501" cy="321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□ 신용카드       □ 계좌이체      □ 가상계좌       □ 휴대폰결제 </a:t>
            </a:r>
            <a:endParaRPr lang="en-US" altLang="ko-KR" sz="11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7940" y="6228964"/>
            <a:ext cx="1267994" cy="45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4. </a:t>
            </a:r>
            <a:r>
              <a:rPr lang="ko-KR" altLang="en-US" sz="11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결제방법</a:t>
            </a: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</a:p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(</a:t>
            </a:r>
            <a:r>
              <a:rPr lang="ko-KR" altLang="en-US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중복 선택 가능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)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9591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2013260" y="479249"/>
            <a:ext cx="704148" cy="3289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900" kern="1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계좌조회</a:t>
            </a:r>
            <a:endParaRPr lang="ko-KR" sz="9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7237466" y="-58189"/>
            <a:ext cx="1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2785707" y="487562"/>
            <a:ext cx="974069" cy="3289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dirty="0" err="1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입금은행</a:t>
            </a: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837600" y="504733"/>
            <a:ext cx="3163032" cy="3289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dirty="0" smtClean="0">
                <a:solidFill>
                  <a:schemeClr val="bg1">
                    <a:lumMod val="7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계좌번호</a:t>
            </a:r>
            <a:r>
              <a:rPr lang="en-US" altLang="ko-KR" sz="1000" kern="100" dirty="0" smtClean="0">
                <a:solidFill>
                  <a:schemeClr val="bg1">
                    <a:lumMod val="7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(-</a:t>
            </a:r>
            <a:r>
              <a:rPr lang="ko-KR" altLang="en-US" sz="1000" kern="100" dirty="0" smtClean="0">
                <a:solidFill>
                  <a:schemeClr val="bg1">
                    <a:lumMod val="7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제외</a:t>
            </a:r>
            <a:r>
              <a:rPr lang="en-US" altLang="ko-KR" sz="1000" kern="100" dirty="0" smtClean="0">
                <a:solidFill>
                  <a:schemeClr val="bg1">
                    <a:lumMod val="75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)</a:t>
            </a: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7125" y="928680"/>
            <a:ext cx="1997935" cy="3289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smtClean="0">
                <a:solidFill>
                  <a:schemeClr val="bg1">
                    <a:lumMod val="75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예금주</a:t>
            </a: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76029" y="1248327"/>
            <a:ext cx="109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사업자등록증</a:t>
            </a:r>
            <a:endParaRPr lang="ko-KR" altLang="en-US" sz="900" dirty="0">
              <a:solidFill>
                <a:sysClr val="windowText" lastClr="0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86191" y="1913189"/>
            <a:ext cx="109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법</a:t>
            </a:r>
            <a:r>
              <a:rPr lang="ko-KR" altLang="en-US" sz="900" dirty="0" smtClean="0">
                <a:solidFill>
                  <a:sysClr val="windowText" lastClr="0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인등기부 </a:t>
            </a:r>
            <a:r>
              <a:rPr lang="ko-KR" altLang="en-US" sz="900" dirty="0" smtClean="0">
                <a:solidFill>
                  <a:sysClr val="windowText" lastClr="0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등본</a:t>
            </a:r>
            <a:endParaRPr lang="ko-KR" altLang="en-US" sz="900" dirty="0">
              <a:solidFill>
                <a:sysClr val="windowText" lastClr="0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91097" y="2244119"/>
            <a:ext cx="109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주주명부</a:t>
            </a:r>
            <a:endParaRPr lang="ko-KR" altLang="en-US" sz="900" dirty="0">
              <a:solidFill>
                <a:sysClr val="windowText" lastClr="0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82990" y="1580690"/>
            <a:ext cx="109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신분증 사본</a:t>
            </a:r>
            <a:endParaRPr lang="ko-KR" altLang="en-US" sz="900" dirty="0">
              <a:solidFill>
                <a:sysClr val="windowText" lastClr="0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65635" y="3197988"/>
            <a:ext cx="3705323" cy="293164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91097" y="2578359"/>
            <a:ext cx="109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실제 소유주 확인서</a:t>
            </a:r>
            <a:endParaRPr lang="ko-KR" altLang="en-US" sz="900" dirty="0">
              <a:solidFill>
                <a:sysClr val="windowText" lastClr="0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430523" y="6321442"/>
            <a:ext cx="774020" cy="341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신청하기</a:t>
            </a:r>
            <a:endParaRPr lang="ko-KR" sz="1000" kern="100" dirty="0">
              <a:solidFill>
                <a:schemeClr val="tx1"/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270321" y="369406"/>
            <a:ext cx="4678450" cy="71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11.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수금계좌는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필수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입력정보는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아님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계좌조회 시 구성은 다음과 같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으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며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통과 시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입금은행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계좌번호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예금주를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자동으로 입력함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수기 입력 불가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03" name="타원 102"/>
          <p:cNvSpPr/>
          <p:nvPr/>
        </p:nvSpPr>
        <p:spPr>
          <a:xfrm>
            <a:off x="1751777" y="221697"/>
            <a:ext cx="572323" cy="2219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11</a:t>
            </a:r>
            <a:endParaRPr lang="ko-KR" altLang="en-US" sz="105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555" y="1204319"/>
            <a:ext cx="2307427" cy="2063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982" y="1218980"/>
            <a:ext cx="2391295" cy="204845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312785" y="1014482"/>
            <a:ext cx="79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err="1" smtClean="0">
                <a:solidFill>
                  <a:srgbClr val="C00000"/>
                </a:solidFill>
              </a:rPr>
              <a:t>조회팝업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718606" y="1014744"/>
            <a:ext cx="12374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조회결과 안내 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438150" y="2768469"/>
            <a:ext cx="586261" cy="327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12</a:t>
            </a:r>
            <a:endParaRPr lang="ko-KR" altLang="en-US" sz="105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270321" y="3398383"/>
            <a:ext cx="4678450" cy="71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12.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첨부서류는 각 항목별로 선택하여 업로드 가능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등록된 파일명을 표시하고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파일미업로드 시 등록 버튼 활성화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파일업로드 시 삭제 버튼을 활성화 합니다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37" name="Text Box 4"/>
          <p:cNvSpPr txBox="1">
            <a:spLocks noChangeArrowheads="1"/>
          </p:cNvSpPr>
          <p:nvPr/>
        </p:nvSpPr>
        <p:spPr bwMode="auto">
          <a:xfrm>
            <a:off x="7252846" y="4422379"/>
            <a:ext cx="4880431" cy="2435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700" b="1" kern="0" dirty="0">
                <a:solidFill>
                  <a:srgbClr val="000000"/>
                </a:solidFill>
                <a:effectLst/>
                <a:ea typeface="바탕" panose="02030600000101010101" pitchFamily="18" charset="-127"/>
                <a:cs typeface="돋움" panose="020B0600000101010101" pitchFamily="50" charset="-127"/>
              </a:rPr>
              <a:t>※ </a:t>
            </a:r>
            <a:r>
              <a:rPr lang="ko-KR" sz="700" b="1" kern="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ea typeface="맑은 고딕" panose="020B0503020000020004" pitchFamily="50" charset="-127"/>
                <a:cs typeface="돋움" panose="020B0600000101010101" pitchFamily="50" charset="-127"/>
              </a:rPr>
              <a:t>블루월넛</a:t>
            </a:r>
            <a:r>
              <a:rPr lang="ko-KR" sz="700" b="1" kern="0" dirty="0">
                <a:solidFill>
                  <a:srgbClr val="000000"/>
                </a:solidFill>
                <a:effectLst/>
                <a:highlight>
                  <a:srgbClr val="D3D3D3"/>
                </a:highlight>
                <a:ea typeface="맑은 고딕" panose="020B0503020000020004" pitchFamily="50" charset="-127"/>
                <a:cs typeface="돋움" panose="020B0600000101010101" pitchFamily="50" charset="-127"/>
              </a:rPr>
              <a:t> 전자결제서비스</a:t>
            </a:r>
            <a:r>
              <a:rPr lang="en-US" sz="700" b="1" kern="0" dirty="0">
                <a:solidFill>
                  <a:srgbClr val="000000"/>
                </a:solidFill>
                <a:effectLst/>
                <a:highlight>
                  <a:srgbClr val="D3D3D3"/>
                </a:highlight>
                <a:ea typeface="맑은 고딕" panose="020B0503020000020004" pitchFamily="50" charset="-127"/>
                <a:cs typeface="돋움" panose="020B0600000101010101" pitchFamily="50" charset="-127"/>
              </a:rPr>
              <a:t>(PG) </a:t>
            </a:r>
            <a:r>
              <a:rPr lang="ko-KR" sz="700" b="1" kern="0" dirty="0">
                <a:solidFill>
                  <a:srgbClr val="000000"/>
                </a:solidFill>
                <a:effectLst/>
                <a:highlight>
                  <a:srgbClr val="D3D3D3"/>
                </a:highlight>
                <a:ea typeface="맑은 고딕" panose="020B0503020000020004" pitchFamily="50" charset="-127"/>
                <a:cs typeface="돋움" panose="020B0600000101010101" pitchFamily="50" charset="-127"/>
              </a:rPr>
              <a:t>이용 계약 구비서류 안내</a:t>
            </a:r>
            <a:r>
              <a:rPr lang="en-US" sz="700" b="1" kern="0" dirty="0">
                <a:solidFill>
                  <a:srgbClr val="000000"/>
                </a:solidFill>
                <a:effectLst/>
                <a:ea typeface="바탕" panose="02030600000101010101" pitchFamily="18" charset="-127"/>
                <a:cs typeface="돋움" panose="020B0600000101010101" pitchFamily="50" charset="-127"/>
              </a:rPr>
              <a:t> </a:t>
            </a:r>
            <a:endParaRPr lang="en-US" sz="700" b="1" kern="0" dirty="0">
              <a:solidFill>
                <a:srgbClr val="000000"/>
              </a:solidFill>
              <a:ea typeface="바탕" panose="02030600000101010101" pitchFamily="18" charset="-127"/>
              <a:cs typeface="돋움" panose="020B0600000101010101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sz="700" b="1" kern="0" dirty="0">
                <a:solidFill>
                  <a:srgbClr val="000000"/>
                </a:solidFill>
                <a:effectLst/>
                <a:ea typeface="바탕" panose="02030600000101010101" pitchFamily="18" charset="-127"/>
                <a:cs typeface="돋움" panose="020B0600000101010101" pitchFamily="50" charset="-127"/>
              </a:rPr>
              <a:t> </a:t>
            </a:r>
            <a:endParaRPr lang="en-US" sz="700" b="1" kern="0" dirty="0" smtClean="0">
              <a:solidFill>
                <a:srgbClr val="000000"/>
              </a:solidFill>
              <a:effectLst/>
              <a:ea typeface="바탕" panose="02030600000101010101" pitchFamily="18" charset="-127"/>
              <a:cs typeface="돋움" panose="020B0600000101010101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700" b="1" kern="100" dirty="0" smtClean="0">
                <a:ea typeface="+mj-ea"/>
                <a:cs typeface="바탕" panose="02030600000101010101" pitchFamily="18" charset="-127"/>
              </a:rPr>
              <a:t>우편접수 시 </a:t>
            </a:r>
            <a:r>
              <a:rPr lang="en-US" altLang="ko-KR" sz="700" b="1" kern="100" dirty="0">
                <a:ea typeface="+mj-ea"/>
                <a:cs typeface="바탕" panose="02030600000101010101" pitchFamily="18" charset="-127"/>
              </a:rPr>
              <a:t>&lt;</a:t>
            </a:r>
            <a:r>
              <a:rPr lang="ko-KR" altLang="en-US" sz="700" b="1" kern="100" dirty="0" smtClean="0">
                <a:ea typeface="+mj-ea"/>
                <a:cs typeface="바탕" panose="02030600000101010101" pitchFamily="18" charset="-127"/>
              </a:rPr>
              <a:t>우</a:t>
            </a:r>
            <a:r>
              <a:rPr lang="en-US" altLang="ko-KR" sz="700" b="1" kern="100" dirty="0" smtClean="0">
                <a:ea typeface="+mj-ea"/>
                <a:cs typeface="바탕" panose="02030600000101010101" pitchFamily="18" charset="-127"/>
              </a:rPr>
              <a:t>)07237 </a:t>
            </a:r>
            <a:r>
              <a:rPr lang="ko-KR" altLang="en-US" sz="700" b="1" kern="100" dirty="0" smtClean="0">
                <a:ea typeface="+mj-ea"/>
                <a:cs typeface="바탕" panose="02030600000101010101" pitchFamily="18" charset="-127"/>
              </a:rPr>
              <a:t>서울 영등포구 </a:t>
            </a:r>
            <a:r>
              <a:rPr lang="ko-KR" altLang="en-US" sz="700" b="1" kern="100" dirty="0" err="1" smtClean="0">
                <a:ea typeface="+mj-ea"/>
                <a:cs typeface="바탕" panose="02030600000101010101" pitchFamily="18" charset="-127"/>
              </a:rPr>
              <a:t>국회대로</a:t>
            </a:r>
            <a:r>
              <a:rPr lang="ko-KR" altLang="en-US" sz="700" b="1" kern="100" dirty="0" smtClean="0">
                <a:ea typeface="+mj-ea"/>
                <a:cs typeface="바탕" panose="02030600000101010101" pitchFamily="18" charset="-127"/>
              </a:rPr>
              <a:t> </a:t>
            </a:r>
            <a:r>
              <a:rPr lang="en-US" altLang="ko-KR" sz="700" b="1" kern="100" dirty="0" smtClean="0">
                <a:ea typeface="+mj-ea"/>
                <a:cs typeface="바탕" panose="02030600000101010101" pitchFamily="18" charset="-127"/>
              </a:rPr>
              <a:t>66</a:t>
            </a:r>
            <a:r>
              <a:rPr lang="ko-KR" altLang="en-US" sz="700" b="1" kern="100" dirty="0" smtClean="0">
                <a:ea typeface="+mj-ea"/>
                <a:cs typeface="바탕" panose="02030600000101010101" pitchFamily="18" charset="-127"/>
              </a:rPr>
              <a:t>길</a:t>
            </a:r>
            <a:r>
              <a:rPr lang="en-US" altLang="ko-KR" sz="700" b="1" kern="100" dirty="0" smtClean="0">
                <a:ea typeface="+mj-ea"/>
                <a:cs typeface="바탕" panose="02030600000101010101" pitchFamily="18" charset="-127"/>
              </a:rPr>
              <a:t>3 </a:t>
            </a:r>
            <a:r>
              <a:rPr lang="ko-KR" altLang="en-US" sz="700" b="1" kern="100" dirty="0" smtClean="0">
                <a:ea typeface="+mj-ea"/>
                <a:cs typeface="바탕" panose="02030600000101010101" pitchFamily="18" charset="-127"/>
              </a:rPr>
              <a:t>현대캐피탈빌딩 </a:t>
            </a:r>
            <a:r>
              <a:rPr lang="en-US" altLang="ko-KR" sz="700" b="1" kern="100" dirty="0" smtClean="0">
                <a:ea typeface="+mj-ea"/>
                <a:cs typeface="바탕" panose="02030600000101010101" pitchFamily="18" charset="-127"/>
              </a:rPr>
              <a:t>2</a:t>
            </a:r>
            <a:r>
              <a:rPr lang="ko-KR" altLang="en-US" sz="700" b="1" kern="100" dirty="0" smtClean="0">
                <a:ea typeface="+mj-ea"/>
                <a:cs typeface="바탕" panose="02030600000101010101" pitchFamily="18" charset="-127"/>
              </a:rPr>
              <a:t>관 </a:t>
            </a:r>
            <a:r>
              <a:rPr lang="en-US" altLang="ko-KR" sz="700" b="1" kern="100" dirty="0" smtClean="0">
                <a:ea typeface="+mj-ea"/>
                <a:cs typeface="바탕" panose="02030600000101010101" pitchFamily="18" charset="-127"/>
              </a:rPr>
              <a:t>2</a:t>
            </a:r>
            <a:r>
              <a:rPr lang="ko-KR" altLang="en-US" sz="700" b="1" kern="100" dirty="0" smtClean="0">
                <a:ea typeface="+mj-ea"/>
                <a:cs typeface="바탕" panose="02030600000101010101" pitchFamily="18" charset="-127"/>
              </a:rPr>
              <a:t>층 </a:t>
            </a:r>
            <a:r>
              <a:rPr lang="ko-KR" altLang="en-US" sz="700" b="1" kern="100" dirty="0" err="1" smtClean="0">
                <a:ea typeface="+mj-ea"/>
                <a:cs typeface="바탕" panose="02030600000101010101" pitchFamily="18" charset="-127"/>
              </a:rPr>
              <a:t>블루월넛</a:t>
            </a:r>
            <a:r>
              <a:rPr lang="ko-KR" altLang="en-US" sz="700" b="1" kern="100" dirty="0" smtClean="0">
                <a:ea typeface="+mj-ea"/>
                <a:cs typeface="바탕" panose="02030600000101010101" pitchFamily="18" charset="-127"/>
              </a:rPr>
              <a:t> 가맹점 </a:t>
            </a:r>
            <a:r>
              <a:rPr lang="ko-KR" altLang="en-US" sz="700" b="1" kern="100" dirty="0" err="1" smtClean="0">
                <a:ea typeface="+mj-ea"/>
                <a:cs typeface="바탕" panose="02030600000101010101" pitchFamily="18" charset="-127"/>
              </a:rPr>
              <a:t>담당자앞</a:t>
            </a:r>
            <a:r>
              <a:rPr lang="en-US" altLang="ko-KR" sz="700" b="1" kern="100" dirty="0" smtClean="0">
                <a:ea typeface="+mj-ea"/>
                <a:cs typeface="바탕" panose="02030600000101010101" pitchFamily="18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ko-KR" sz="700" kern="100" dirty="0">
              <a:effectLst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sz="700" b="1" kern="0" dirty="0">
                <a:solidFill>
                  <a:srgbClr val="000000"/>
                </a:solidFill>
                <a:effectLst/>
                <a:ea typeface="바탕" panose="02030600000101010101" pitchFamily="18" charset="-127"/>
                <a:cs typeface="돋움" panose="020B0600000101010101" pitchFamily="50" charset="-127"/>
              </a:rPr>
              <a:t>&lt;</a:t>
            </a:r>
            <a:r>
              <a:rPr lang="ko-KR" sz="700" b="1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법인사업자</a:t>
            </a:r>
            <a:r>
              <a:rPr lang="en-US" sz="700" kern="100" dirty="0" smtClean="0">
                <a:effectLst/>
                <a:ea typeface="바탕" panose="02030600000101010101" pitchFamily="18" charset="-127"/>
                <a:cs typeface="바탕" panose="02030600000101010101" pitchFamily="18" charset="-127"/>
              </a:rPr>
              <a:t>&gt;</a:t>
            </a:r>
          </a:p>
          <a:p>
            <a:pPr algn="just" latinLnBrk="1">
              <a:spcAft>
                <a:spcPts val="0"/>
              </a:spcAft>
            </a:pPr>
            <a:r>
              <a:rPr lang="ko-KR" sz="700" kern="100" dirty="0" smtClean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en-US" altLang="ko-KR" sz="700" kern="100" dirty="0" smtClean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 </a:t>
            </a:r>
            <a:r>
              <a:rPr lang="ko-KR" sz="700" kern="0" dirty="0" err="1" smtClean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전자결제서비스이용계약서</a:t>
            </a:r>
            <a:r>
              <a:rPr lang="en-US" sz="700" kern="0" dirty="0" smtClean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/ </a:t>
            </a:r>
            <a:r>
              <a:rPr lang="ko-KR" sz="700" kern="100" dirty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ko-KR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사업자등록증 사본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/ </a:t>
            </a:r>
            <a:r>
              <a:rPr lang="ko-KR" sz="700" kern="100" dirty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ko-KR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법인인감증명서 원본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/ </a:t>
            </a:r>
            <a:r>
              <a:rPr lang="ko-KR" sz="700" kern="100" dirty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ko-KR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법인등기부등본 원본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</a:t>
            </a:r>
            <a:endParaRPr lang="en-US" sz="700" kern="0" dirty="0" smtClean="0">
              <a:solidFill>
                <a:srgbClr val="000000"/>
              </a:solidFill>
              <a:effectLst/>
              <a:ea typeface="맑은 고딕" panose="020B0503020000020004" pitchFamily="50" charset="-127"/>
              <a:cs typeface="돋움" panose="020B0600000101010101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ko-KR" sz="700" kern="100" dirty="0" smtClean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ko-KR" sz="700" kern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법인통장</a:t>
            </a:r>
            <a:r>
              <a:rPr lang="ko-KR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사본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</a:t>
            </a:r>
            <a:r>
              <a:rPr lang="en-US" sz="700" kern="0" dirty="0" smtClean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</a:t>
            </a:r>
            <a:r>
              <a:rPr lang="ko-KR" sz="700" kern="100" dirty="0" smtClean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ko-KR" sz="700" kern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사용인감계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(</a:t>
            </a:r>
            <a:r>
              <a:rPr lang="ko-KR" sz="700" kern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사용인감</a:t>
            </a:r>
            <a:r>
              <a:rPr lang="ko-KR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사용 시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) / </a:t>
            </a:r>
            <a:r>
              <a:rPr lang="ko-KR" sz="700" kern="100" dirty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ko-KR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주주명부 </a:t>
            </a:r>
            <a:r>
              <a:rPr lang="ko-KR" sz="700" kern="0" dirty="0" smtClean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사본</a:t>
            </a:r>
            <a:r>
              <a:rPr lang="en-US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 / </a:t>
            </a:r>
            <a:r>
              <a:rPr lang="ko-KR" altLang="ko-KR" sz="700" kern="100" dirty="0" smtClean="0">
                <a:cs typeface="바탕" panose="02030600000101010101" pitchFamily="18" charset="-127"/>
              </a:rPr>
              <a:t>□</a:t>
            </a:r>
            <a:r>
              <a:rPr lang="en-US" altLang="ko-KR" sz="700" kern="100" dirty="0" smtClean="0">
                <a:cs typeface="바탕" panose="02030600000101010101" pitchFamily="18" charset="-127"/>
              </a:rPr>
              <a:t> </a:t>
            </a:r>
            <a:r>
              <a:rPr lang="ko-KR" altLang="en-US" sz="700" kern="100" dirty="0" err="1" smtClean="0">
                <a:cs typeface="바탕" panose="02030600000101010101" pitchFamily="18" charset="-127"/>
              </a:rPr>
              <a:t>실제소유자</a:t>
            </a:r>
            <a:r>
              <a:rPr lang="ko-KR" altLang="en-US" sz="700" kern="100" dirty="0" smtClean="0">
                <a:cs typeface="바탕" panose="02030600000101010101" pitchFamily="18" charset="-127"/>
              </a:rPr>
              <a:t> 확인서</a:t>
            </a:r>
            <a:r>
              <a:rPr lang="en-US" altLang="ko-KR" sz="700" kern="0" dirty="0" smtClean="0">
                <a:solidFill>
                  <a:srgbClr val="000000"/>
                </a:solidFill>
                <a:cs typeface="돋움" panose="020B0600000101010101" pitchFamily="50" charset="-127"/>
              </a:rPr>
              <a:t> </a:t>
            </a:r>
            <a:endParaRPr lang="ko-KR" sz="700" kern="100" dirty="0">
              <a:effectLst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sz="700" b="1" kern="0" dirty="0">
                <a:solidFill>
                  <a:srgbClr val="000000"/>
                </a:solidFill>
                <a:effectLst/>
                <a:ea typeface="바탕" panose="02030600000101010101" pitchFamily="18" charset="-127"/>
                <a:cs typeface="돋움" panose="020B0600000101010101" pitchFamily="50" charset="-127"/>
              </a:rPr>
              <a:t> </a:t>
            </a:r>
            <a:endParaRPr lang="ko-KR" sz="700" kern="100" dirty="0">
              <a:effectLst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sz="700" b="1" kern="0" dirty="0">
                <a:solidFill>
                  <a:srgbClr val="000000"/>
                </a:solidFill>
                <a:effectLst/>
                <a:ea typeface="바탕" panose="02030600000101010101" pitchFamily="18" charset="-127"/>
                <a:cs typeface="돋움" panose="020B0600000101010101" pitchFamily="50" charset="-127"/>
              </a:rPr>
              <a:t>&lt;</a:t>
            </a:r>
            <a:r>
              <a:rPr lang="ko-KR" sz="700" b="1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개인사업자</a:t>
            </a:r>
            <a:r>
              <a:rPr lang="en-US" sz="700" b="1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&gt;</a:t>
            </a:r>
            <a:endParaRPr lang="ko-KR" sz="700" kern="100" dirty="0">
              <a:effectLst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ko-KR" sz="700" kern="100" dirty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ko-KR" sz="700" kern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전자결제서비스이용계약서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2</a:t>
            </a:r>
            <a:r>
              <a:rPr lang="ko-KR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부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/ </a:t>
            </a:r>
            <a:r>
              <a:rPr lang="ko-KR" sz="700" kern="100" dirty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ko-KR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사업자등록증 사본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/ </a:t>
            </a:r>
            <a:r>
              <a:rPr lang="ko-KR" sz="700" kern="100" dirty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ko-KR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개인인감증명서 원본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/ </a:t>
            </a:r>
            <a:r>
              <a:rPr lang="ko-KR" sz="700" kern="100" dirty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ko-KR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개인통장 사본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/ </a:t>
            </a:r>
            <a:endParaRPr lang="en-US" sz="700" kern="0" dirty="0" smtClean="0">
              <a:solidFill>
                <a:srgbClr val="000000"/>
              </a:solidFill>
              <a:effectLst/>
              <a:ea typeface="맑은 고딕" panose="020B0503020000020004" pitchFamily="50" charset="-127"/>
              <a:cs typeface="돋움" panose="020B0600000101010101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ko-KR" sz="700" kern="100" dirty="0" smtClean="0"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□</a:t>
            </a:r>
            <a:r>
              <a:rPr lang="ko-KR" sz="700" kern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사용인감계</a:t>
            </a:r>
            <a:r>
              <a:rPr lang="en-US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(</a:t>
            </a:r>
            <a:r>
              <a:rPr lang="ko-KR" sz="700" kern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사용인감</a:t>
            </a:r>
            <a:r>
              <a:rPr lang="ko-KR" sz="7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 사용 </a:t>
            </a:r>
            <a:r>
              <a:rPr lang="ko-KR" sz="700" kern="0" dirty="0" smtClean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시</a:t>
            </a:r>
            <a:r>
              <a:rPr lang="en-US" altLang="ko-KR" sz="700" kern="0" dirty="0" smtClean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돋움" panose="020B0600000101010101" pitchFamily="50" charset="-127"/>
              </a:rPr>
              <a:t>)</a:t>
            </a:r>
            <a:endParaRPr lang="en-US" altLang="ko-KR" sz="700" kern="0" dirty="0">
              <a:solidFill>
                <a:srgbClr val="000000"/>
              </a:solidFill>
              <a:ea typeface="맑은 고딕" panose="020B0503020000020004" pitchFamily="50" charset="-127"/>
              <a:cs typeface="돋움" panose="020B0600000101010101" pitchFamily="50" charset="-127"/>
            </a:endParaRPr>
          </a:p>
          <a:p>
            <a:pPr algn="just" latinLnBrk="1">
              <a:spcAft>
                <a:spcPts val="0"/>
              </a:spcAft>
            </a:pPr>
            <a:endParaRPr lang="en-US" sz="700" kern="0" dirty="0" smtClean="0">
              <a:solidFill>
                <a:srgbClr val="000000"/>
              </a:solidFill>
              <a:effectLst/>
              <a:ea typeface="맑은 고딕" panose="020B0503020000020004" pitchFamily="50" charset="-127"/>
              <a:cs typeface="돋움" panose="020B0600000101010101" pitchFamily="50" charset="-127"/>
            </a:endParaRPr>
          </a:p>
          <a:p>
            <a:pPr algn="just"/>
            <a:endParaRPr lang="en-US" altLang="ko-KR" sz="700" kern="0" dirty="0" smtClean="0">
              <a:solidFill>
                <a:srgbClr val="000000"/>
              </a:solidFill>
              <a:ea typeface="맑은 고딕" panose="020B0503020000020004" pitchFamily="50" charset="-127"/>
              <a:cs typeface="바탕" panose="02030600000101010101" pitchFamily="18" charset="-127"/>
            </a:endParaRPr>
          </a:p>
          <a:p>
            <a:pPr algn="just"/>
            <a:r>
              <a:rPr lang="en-US" altLang="ko-KR" sz="700" b="1" kern="0" dirty="0" smtClean="0">
                <a:solidFill>
                  <a:srgbClr val="000000"/>
                </a:solidFill>
                <a:ea typeface="맑은 고딕" panose="020B0503020000020004" pitchFamily="50" charset="-127"/>
                <a:cs typeface="바탕" panose="02030600000101010101" pitchFamily="18" charset="-127"/>
              </a:rPr>
              <a:t>2. </a:t>
            </a:r>
            <a:r>
              <a:rPr lang="ko-KR" altLang="en-US" sz="700" b="1" kern="0" dirty="0" err="1" smtClean="0">
                <a:solidFill>
                  <a:srgbClr val="000000"/>
                </a:solidFill>
                <a:ea typeface="맑은 고딕" panose="020B0503020000020004" pitchFamily="50" charset="-127"/>
                <a:cs typeface="바탕" panose="02030600000101010101" pitchFamily="18" charset="-127"/>
              </a:rPr>
              <a:t>전자계약</a:t>
            </a:r>
            <a:r>
              <a:rPr lang="ko-KR" altLang="en-US" sz="700" b="1" kern="0" dirty="0" smtClean="0">
                <a:solidFill>
                  <a:srgbClr val="000000"/>
                </a:solidFill>
                <a:ea typeface="맑은 고딕" panose="020B0503020000020004" pitchFamily="50" charset="-127"/>
                <a:cs typeface="바탕" panose="02030600000101010101" pitchFamily="18" charset="-127"/>
              </a:rPr>
              <a:t> 시 </a:t>
            </a:r>
            <a:r>
              <a:rPr lang="en-US" altLang="ko-KR" sz="700" b="1" kern="100" dirty="0" smtClean="0">
                <a:cs typeface="바탕" panose="02030600000101010101" pitchFamily="18" charset="-127"/>
              </a:rPr>
              <a:t>&lt;</a:t>
            </a:r>
            <a:r>
              <a:rPr lang="ko-KR" altLang="en-US" sz="700" b="1" kern="100" dirty="0" smtClean="0">
                <a:cs typeface="바탕" panose="02030600000101010101" pitchFamily="18" charset="-127"/>
              </a:rPr>
              <a:t>기재하신 휴대폰</a:t>
            </a:r>
            <a:r>
              <a:rPr lang="en-US" altLang="ko-KR" sz="700" b="1" kern="100" dirty="0" smtClean="0">
                <a:cs typeface="바탕" panose="02030600000101010101" pitchFamily="18" charset="-127"/>
              </a:rPr>
              <a:t>, </a:t>
            </a:r>
            <a:r>
              <a:rPr lang="ko-KR" altLang="en-US" sz="700" b="1" kern="100" dirty="0" smtClean="0">
                <a:cs typeface="바탕" panose="02030600000101010101" pitchFamily="18" charset="-127"/>
              </a:rPr>
              <a:t>이메일 주소로 계약 </a:t>
            </a:r>
            <a:r>
              <a:rPr lang="en-US" altLang="ko-KR" sz="700" b="1" kern="100" dirty="0" smtClean="0">
                <a:cs typeface="바탕" panose="02030600000101010101" pitchFamily="18" charset="-127"/>
              </a:rPr>
              <a:t>URL</a:t>
            </a:r>
            <a:r>
              <a:rPr lang="ko-KR" altLang="en-US" sz="700" b="1" kern="100" dirty="0" smtClean="0">
                <a:cs typeface="바탕" panose="02030600000101010101" pitchFamily="18" charset="-127"/>
              </a:rPr>
              <a:t>이 발송됩니다</a:t>
            </a:r>
            <a:r>
              <a:rPr lang="en-US" altLang="ko-KR" sz="700" b="1" kern="100" dirty="0" smtClean="0">
                <a:cs typeface="바탕" panose="02030600000101010101" pitchFamily="18" charset="-127"/>
              </a:rPr>
              <a:t>.&gt;</a:t>
            </a:r>
          </a:p>
          <a:p>
            <a:pPr algn="just"/>
            <a:endParaRPr lang="ko-KR" altLang="ko-KR" sz="700" kern="100" dirty="0"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/>
            <a:r>
              <a:rPr lang="en-US" altLang="ko-KR" sz="700" b="1" kern="0" dirty="0">
                <a:solidFill>
                  <a:srgbClr val="000000"/>
                </a:solidFill>
                <a:ea typeface="바탕" panose="02030600000101010101" pitchFamily="18" charset="-127"/>
                <a:cs typeface="돋움" panose="020B0600000101010101" pitchFamily="50" charset="-127"/>
              </a:rPr>
              <a:t>&lt;</a:t>
            </a:r>
            <a:r>
              <a:rPr lang="ko-KR" altLang="ko-KR" sz="700" b="1" kern="0" dirty="0">
                <a:solidFill>
                  <a:srgbClr val="000000"/>
                </a:solidFill>
                <a:cs typeface="돋움" panose="020B0600000101010101" pitchFamily="50" charset="-127"/>
              </a:rPr>
              <a:t>법인사업자</a:t>
            </a:r>
            <a:r>
              <a:rPr lang="en-US" altLang="ko-KR" sz="700" kern="100" dirty="0">
                <a:ea typeface="바탕" panose="02030600000101010101" pitchFamily="18" charset="-127"/>
                <a:cs typeface="바탕" panose="02030600000101010101" pitchFamily="18" charset="-127"/>
              </a:rPr>
              <a:t>&gt;</a:t>
            </a:r>
          </a:p>
          <a:p>
            <a:pPr algn="just"/>
            <a:r>
              <a:rPr lang="ko-KR" altLang="ko-KR" sz="700" kern="100" dirty="0">
                <a:cs typeface="바탕" panose="02030600000101010101" pitchFamily="18" charset="-127"/>
              </a:rPr>
              <a:t>□</a:t>
            </a:r>
            <a:r>
              <a:rPr lang="en-US" altLang="ko-KR" sz="700" kern="100" dirty="0">
                <a:cs typeface="바탕" panose="02030600000101010101" pitchFamily="18" charset="-127"/>
              </a:rPr>
              <a:t> </a:t>
            </a:r>
            <a:r>
              <a:rPr lang="ko-KR" altLang="ko-KR" sz="700" kern="0" dirty="0" err="1">
                <a:solidFill>
                  <a:srgbClr val="000000"/>
                </a:solidFill>
                <a:cs typeface="돋움" panose="020B0600000101010101" pitchFamily="50" charset="-127"/>
              </a:rPr>
              <a:t>전자결제서비스이용계약서</a:t>
            </a:r>
            <a:r>
              <a:rPr lang="en-US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 / </a:t>
            </a:r>
            <a:r>
              <a:rPr lang="ko-KR" altLang="ko-KR" sz="700" kern="100" dirty="0">
                <a:cs typeface="바탕" panose="02030600000101010101" pitchFamily="18" charset="-127"/>
              </a:rPr>
              <a:t>□</a:t>
            </a:r>
            <a:r>
              <a:rPr lang="ko-KR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사업자등록증 사본</a:t>
            </a:r>
            <a:r>
              <a:rPr lang="en-US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 </a:t>
            </a:r>
            <a:r>
              <a:rPr lang="en-US" altLang="ko-KR" sz="700" kern="0" dirty="0" smtClean="0">
                <a:solidFill>
                  <a:srgbClr val="000000"/>
                </a:solidFill>
                <a:cs typeface="돋움" panose="020B0600000101010101" pitchFamily="50" charset="-127"/>
              </a:rPr>
              <a:t>/ </a:t>
            </a:r>
            <a:r>
              <a:rPr lang="ko-KR" altLang="ko-KR" sz="700" kern="100" dirty="0">
                <a:cs typeface="바탕" panose="02030600000101010101" pitchFamily="18" charset="-127"/>
              </a:rPr>
              <a:t>□</a:t>
            </a:r>
            <a:r>
              <a:rPr lang="ko-KR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법인등기부등본 </a:t>
            </a:r>
            <a:r>
              <a:rPr lang="ko-KR" altLang="en-US" sz="700" kern="0" dirty="0" smtClean="0">
                <a:solidFill>
                  <a:srgbClr val="000000"/>
                </a:solidFill>
                <a:cs typeface="돋움" panose="020B0600000101010101" pitchFamily="50" charset="-127"/>
              </a:rPr>
              <a:t>사본</a:t>
            </a:r>
            <a:r>
              <a:rPr lang="en-US" altLang="ko-KR" sz="700" kern="0" dirty="0" smtClean="0">
                <a:solidFill>
                  <a:srgbClr val="000000"/>
                </a:solidFill>
                <a:cs typeface="돋움" panose="020B0600000101010101" pitchFamily="50" charset="-127"/>
              </a:rPr>
              <a:t> </a:t>
            </a:r>
            <a:r>
              <a:rPr lang="en-US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/ </a:t>
            </a:r>
            <a:r>
              <a:rPr lang="ko-KR" altLang="ko-KR" sz="700" kern="100" dirty="0">
                <a:cs typeface="바탕" panose="02030600000101010101" pitchFamily="18" charset="-127"/>
              </a:rPr>
              <a:t>□</a:t>
            </a:r>
            <a:r>
              <a:rPr lang="ko-KR" altLang="ko-KR" sz="700" kern="0" dirty="0" err="1" smtClean="0">
                <a:solidFill>
                  <a:srgbClr val="000000"/>
                </a:solidFill>
                <a:cs typeface="돋움" panose="020B0600000101010101" pitchFamily="50" charset="-127"/>
              </a:rPr>
              <a:t>법인통장</a:t>
            </a:r>
            <a:r>
              <a:rPr lang="ko-KR" altLang="ko-KR" sz="700" kern="0" dirty="0" smtClean="0">
                <a:solidFill>
                  <a:srgbClr val="000000"/>
                </a:solidFill>
                <a:cs typeface="돋움" panose="020B0600000101010101" pitchFamily="50" charset="-127"/>
              </a:rPr>
              <a:t> </a:t>
            </a:r>
            <a:r>
              <a:rPr lang="ko-KR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사본</a:t>
            </a:r>
            <a:r>
              <a:rPr lang="en-US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 / </a:t>
            </a:r>
            <a:r>
              <a:rPr lang="ko-KR" altLang="ko-KR" sz="700" kern="100" dirty="0" smtClean="0">
                <a:cs typeface="바탕" panose="02030600000101010101" pitchFamily="18" charset="-127"/>
              </a:rPr>
              <a:t>□</a:t>
            </a:r>
            <a:r>
              <a:rPr lang="ko-KR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주주명부 사본</a:t>
            </a:r>
            <a:r>
              <a:rPr lang="en-US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  </a:t>
            </a:r>
            <a:endParaRPr lang="ko-KR" altLang="ko-KR" sz="700" kern="100" dirty="0"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/>
            <a:r>
              <a:rPr lang="en-US" altLang="ko-KR" sz="700" b="1" kern="0" dirty="0">
                <a:solidFill>
                  <a:srgbClr val="000000"/>
                </a:solidFill>
                <a:ea typeface="바탕" panose="02030600000101010101" pitchFamily="18" charset="-127"/>
                <a:cs typeface="돋움" panose="020B0600000101010101" pitchFamily="50" charset="-127"/>
              </a:rPr>
              <a:t> </a:t>
            </a:r>
            <a:endParaRPr lang="ko-KR" altLang="ko-KR" sz="700" kern="100" dirty="0"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/>
            <a:r>
              <a:rPr lang="en-US" altLang="ko-KR" sz="700" b="1" kern="0" dirty="0">
                <a:solidFill>
                  <a:srgbClr val="000000"/>
                </a:solidFill>
                <a:ea typeface="바탕" panose="02030600000101010101" pitchFamily="18" charset="-127"/>
                <a:cs typeface="돋움" panose="020B0600000101010101" pitchFamily="50" charset="-127"/>
              </a:rPr>
              <a:t>&lt;</a:t>
            </a:r>
            <a:r>
              <a:rPr lang="ko-KR" altLang="ko-KR" sz="700" b="1" kern="0" dirty="0">
                <a:solidFill>
                  <a:srgbClr val="000000"/>
                </a:solidFill>
                <a:cs typeface="돋움" panose="020B0600000101010101" pitchFamily="50" charset="-127"/>
              </a:rPr>
              <a:t>개인사업자</a:t>
            </a:r>
            <a:r>
              <a:rPr lang="en-US" altLang="ko-KR" sz="700" b="1" kern="0" dirty="0">
                <a:solidFill>
                  <a:srgbClr val="000000"/>
                </a:solidFill>
                <a:cs typeface="돋움" panose="020B0600000101010101" pitchFamily="50" charset="-127"/>
              </a:rPr>
              <a:t>&gt;</a:t>
            </a:r>
            <a:endParaRPr lang="ko-KR" altLang="ko-KR" sz="700" kern="100" dirty="0"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/>
            <a:r>
              <a:rPr lang="ko-KR" altLang="ko-KR" sz="700" kern="100" dirty="0">
                <a:cs typeface="바탕" panose="02030600000101010101" pitchFamily="18" charset="-127"/>
              </a:rPr>
              <a:t>□</a:t>
            </a:r>
            <a:r>
              <a:rPr lang="ko-KR" altLang="ko-KR" sz="700" kern="0" dirty="0" err="1">
                <a:solidFill>
                  <a:srgbClr val="000000"/>
                </a:solidFill>
                <a:cs typeface="돋움" panose="020B0600000101010101" pitchFamily="50" charset="-127"/>
              </a:rPr>
              <a:t>전자결제서비스이용계약서</a:t>
            </a:r>
            <a:r>
              <a:rPr lang="en-US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 </a:t>
            </a:r>
            <a:r>
              <a:rPr lang="en-US" altLang="ko-KR" sz="700" kern="0" dirty="0" smtClean="0">
                <a:solidFill>
                  <a:srgbClr val="000000"/>
                </a:solidFill>
                <a:cs typeface="돋움" panose="020B0600000101010101" pitchFamily="50" charset="-127"/>
              </a:rPr>
              <a:t> </a:t>
            </a:r>
            <a:r>
              <a:rPr lang="en-US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/ </a:t>
            </a:r>
            <a:r>
              <a:rPr lang="ko-KR" altLang="ko-KR" sz="700" kern="100" dirty="0">
                <a:cs typeface="바탕" panose="02030600000101010101" pitchFamily="18" charset="-127"/>
              </a:rPr>
              <a:t>□</a:t>
            </a:r>
            <a:r>
              <a:rPr lang="ko-KR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사업자등록증 사본</a:t>
            </a:r>
            <a:r>
              <a:rPr lang="en-US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 / </a:t>
            </a:r>
            <a:r>
              <a:rPr lang="ko-KR" altLang="ko-KR" sz="700" kern="100" dirty="0" smtClean="0">
                <a:cs typeface="바탕" panose="02030600000101010101" pitchFamily="18" charset="-127"/>
              </a:rPr>
              <a:t>□</a:t>
            </a:r>
            <a:r>
              <a:rPr lang="ko-KR" altLang="ko-KR" sz="700" kern="0" dirty="0" smtClean="0">
                <a:solidFill>
                  <a:srgbClr val="000000"/>
                </a:solidFill>
                <a:cs typeface="돋움" panose="020B0600000101010101" pitchFamily="50" charset="-127"/>
              </a:rPr>
              <a:t>개인</a:t>
            </a:r>
            <a:r>
              <a:rPr lang="en-US" altLang="ko-KR" sz="700" kern="0" dirty="0" smtClean="0">
                <a:solidFill>
                  <a:srgbClr val="000000"/>
                </a:solidFill>
                <a:cs typeface="돋움" panose="020B0600000101010101" pitchFamily="50" charset="-127"/>
              </a:rPr>
              <a:t>(</a:t>
            </a:r>
            <a:r>
              <a:rPr lang="ko-KR" altLang="en-US" sz="700" kern="0" dirty="0" smtClean="0">
                <a:solidFill>
                  <a:srgbClr val="000000"/>
                </a:solidFill>
                <a:cs typeface="돋움" panose="020B0600000101010101" pitchFamily="50" charset="-127"/>
              </a:rPr>
              <a:t>사업자</a:t>
            </a:r>
            <a:r>
              <a:rPr lang="en-US" altLang="ko-KR" sz="700" kern="0" dirty="0" smtClean="0">
                <a:solidFill>
                  <a:srgbClr val="000000"/>
                </a:solidFill>
                <a:cs typeface="돋움" panose="020B0600000101010101" pitchFamily="50" charset="-127"/>
              </a:rPr>
              <a:t>)</a:t>
            </a:r>
            <a:r>
              <a:rPr lang="ko-KR" altLang="ko-KR" sz="700" kern="0" dirty="0" smtClean="0">
                <a:solidFill>
                  <a:srgbClr val="000000"/>
                </a:solidFill>
                <a:cs typeface="돋움" panose="020B0600000101010101" pitchFamily="50" charset="-127"/>
              </a:rPr>
              <a:t>통장 </a:t>
            </a:r>
            <a:r>
              <a:rPr lang="ko-KR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사본</a:t>
            </a:r>
            <a:r>
              <a:rPr lang="en-US" altLang="ko-KR" sz="700" kern="0" dirty="0">
                <a:solidFill>
                  <a:srgbClr val="000000"/>
                </a:solidFill>
                <a:cs typeface="돋움" panose="020B0600000101010101" pitchFamily="50" charset="-127"/>
              </a:rPr>
              <a:t> </a:t>
            </a:r>
            <a:endParaRPr lang="ko-KR" sz="900" kern="100" dirty="0">
              <a:effectLst/>
              <a:ea typeface="바탕" panose="02030600000101010101" pitchFamily="18" charset="-127"/>
              <a:cs typeface="바탕" panose="02030600000101010101" pitchFamily="18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7300216" y="4146233"/>
            <a:ext cx="37758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u="sng" dirty="0" smtClean="0">
                <a:solidFill>
                  <a:srgbClr val="000000"/>
                </a:solidFill>
                <a:ea typeface="바탕" panose="02030600000101010101" pitchFamily="18" charset="-127"/>
                <a:cs typeface="돋움" panose="020B0600000101010101" pitchFamily="50" charset="-127"/>
              </a:rPr>
              <a:t>13.  </a:t>
            </a:r>
            <a:r>
              <a:rPr lang="ko-KR" altLang="en-US" sz="900" u="sng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돋움" panose="020B0600000101010101" pitchFamily="50" charset="-127"/>
              </a:rPr>
              <a:t>계약시</a:t>
            </a:r>
            <a:r>
              <a:rPr lang="ko-KR" altLang="en-US" sz="900" u="sng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돋움" panose="020B0600000101010101" pitchFamily="50" charset="-127"/>
              </a:rPr>
              <a:t> 필수 서류 확인하기 클릭 시 아래 이미지를 띄웁니다</a:t>
            </a:r>
            <a:r>
              <a:rPr lang="en-US" altLang="ko-KR" sz="900" u="sng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돋움" panose="020B0600000101010101" pitchFamily="50" charset="-127"/>
              </a:rPr>
              <a:t>.</a:t>
            </a:r>
            <a:r>
              <a:rPr lang="ko-KR" altLang="en-US" sz="900" u="sng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돋움" panose="020B0600000101010101" pitchFamily="50" charset="-127"/>
              </a:rPr>
              <a:t> </a:t>
            </a:r>
            <a:endParaRPr lang="ko-KR" altLang="en-US" sz="900" u="sng" dirty="0">
              <a:latin typeface="+mj-lt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364741" y="6644080"/>
            <a:ext cx="760771" cy="2103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800" kern="1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바탕" panose="02030600000101010101" pitchFamily="18" charset="-127"/>
              </a:rPr>
              <a:t>닫기</a:t>
            </a:r>
            <a:endParaRPr lang="ko-KR" sz="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ea"/>
              <a:ea typeface="+mj-ea"/>
              <a:cs typeface="바탕" panose="02030600000101010101" pitchFamily="18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2839697" y="6197406"/>
            <a:ext cx="687360" cy="248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C00000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</a:rPr>
              <a:t>13</a:t>
            </a:r>
            <a:endParaRPr lang="ko-KR" altLang="en-US" sz="1050" dirty="0">
              <a:solidFill>
                <a:srgbClr val="C00000"/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02803" y="245215"/>
            <a:ext cx="2173857" cy="35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</a:t>
            </a:r>
            <a:r>
              <a:rPr lang="en-US" altLang="ko-KR" dirty="0" smtClean="0"/>
              <a:t>X, CSS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957922" y="3540888"/>
            <a:ext cx="3722562" cy="293164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57922" y="3883788"/>
            <a:ext cx="3722562" cy="293164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957922" y="4226688"/>
            <a:ext cx="3722562" cy="293164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957922" y="4560063"/>
            <a:ext cx="3722562" cy="293164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967447" y="4893438"/>
            <a:ext cx="3722562" cy="293164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000" kern="100" dirty="0">
              <a:solidFill>
                <a:schemeClr val="bg1">
                  <a:lumMod val="75000"/>
                </a:schemeClr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5325" y="514448"/>
            <a:ext cx="13791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1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5</a:t>
            </a: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. </a:t>
            </a: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수금 받을 계좌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250546" y="1364705"/>
            <a:ext cx="558840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※ 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추후 입력이 가능하나 수금 계좌를 미리 입력해 두시면</a:t>
            </a:r>
            <a:r>
              <a:rPr lang="en-US" altLang="ko-KR" sz="9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 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신청 정보 확인 및 심사 기간이 단축됩니다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.</a:t>
            </a:r>
          </a:p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※ 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예금주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, </a:t>
            </a:r>
            <a:r>
              <a:rPr lang="ko-KR" altLang="en-US" sz="9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사업자번호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, </a:t>
            </a:r>
            <a:r>
              <a:rPr lang="ko-KR" altLang="en-US" sz="9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입금은행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, 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계좌번호가 모두 일치해야 됩니다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. (7. 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첨부서류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_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통장사본 첨부 요망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)</a:t>
            </a:r>
            <a:endParaRPr lang="en-US" altLang="ko-KR" sz="9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244588" y="2242717"/>
            <a:ext cx="580391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※ </a:t>
            </a:r>
            <a:r>
              <a:rPr lang="ko-KR" altLang="en-US" sz="9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자진발급의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 경우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, 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국세청에 내역이 전송되며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 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사용자가 현금영수증 홈페이지에서 발급 요청 분을 등록 해야 합니다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.</a:t>
            </a:r>
          </a:p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※ </a:t>
            </a:r>
            <a:r>
              <a:rPr lang="ko-KR" altLang="en-US" sz="9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자진발급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 시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, 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가맹점에서 별도로 추가 발급하게 될 경우 중복 발행이 될 수 있으니 유의하여 주시기 바랍니다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.</a:t>
            </a:r>
            <a:endParaRPr lang="en-US" altLang="ko-KR" sz="9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04850" y="1905051"/>
            <a:ext cx="20618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6. </a:t>
            </a: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현금영수증 자진 발급 신청</a:t>
            </a: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10307" y="1825956"/>
            <a:ext cx="1344781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□ </a:t>
            </a: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Y</a:t>
            </a: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  □ </a:t>
            </a: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N</a:t>
            </a: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</a:t>
            </a:r>
            <a:endParaRPr lang="en-US" altLang="ko-KR" sz="11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0075" y="2867137"/>
            <a:ext cx="1223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7. </a:t>
            </a:r>
            <a:r>
              <a:rPr lang="ko-KR" altLang="en-US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첨부서류</a:t>
            </a:r>
            <a:r>
              <a:rPr lang="en-US" altLang="ko-KR" sz="10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    </a:t>
            </a:r>
            <a:endParaRPr lang="en-US" altLang="ko-KR" sz="10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80185" y="3219079"/>
            <a:ext cx="1102419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통장사본</a:t>
            </a:r>
            <a:endParaRPr lang="en-US" altLang="ko-KR" sz="9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80185" y="3552454"/>
            <a:ext cx="1102419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사업자등록증</a:t>
            </a:r>
            <a:endParaRPr lang="en-US" altLang="ko-KR" sz="9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80185" y="3885917"/>
            <a:ext cx="1102419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신분증 사본</a:t>
            </a:r>
            <a:endParaRPr lang="en-US" altLang="ko-KR" sz="9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80185" y="4219292"/>
            <a:ext cx="1102419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법인등기부 등본</a:t>
            </a:r>
            <a:endParaRPr lang="en-US" altLang="ko-KR" sz="9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80185" y="4554851"/>
            <a:ext cx="1102419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주주명부</a:t>
            </a:r>
            <a:endParaRPr lang="en-US" altLang="ko-KR" sz="9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80185" y="4888226"/>
            <a:ext cx="110241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105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실 소유주확인서</a:t>
            </a:r>
            <a:endParaRPr lang="en-US" altLang="ko-KR" sz="9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975175" y="3224392"/>
            <a:ext cx="744658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파일선택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975175" y="4587436"/>
            <a:ext cx="744658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파일선택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975175" y="3570372"/>
            <a:ext cx="744658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파일선택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75175" y="3913272"/>
            <a:ext cx="744658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파일선택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975175" y="4256172"/>
            <a:ext cx="744658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파일선택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984699" y="4927911"/>
            <a:ext cx="744658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파일선택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401885" y="2749574"/>
            <a:ext cx="497917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등록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944810" y="2749574"/>
            <a:ext cx="497917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삭제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715957" y="323617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등록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258882" y="323617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삭제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725482" y="357907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등록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268407" y="357907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삭제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725482" y="390292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등록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268407" y="390292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삭제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735007" y="424582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등록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277932" y="424582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삭제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5735007" y="456967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등록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6277932" y="456967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삭제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5744532" y="491257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등록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287457" y="4912571"/>
            <a:ext cx="43669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삭제</a:t>
            </a:r>
            <a:endParaRPr lang="en-US" altLang="ko-KR" sz="7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62075" y="5285672"/>
            <a:ext cx="4987811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※ </a:t>
            </a:r>
            <a:r>
              <a:rPr lang="ko-KR" altLang="en-US" sz="9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계약 필수 서류 확인하기</a:t>
            </a:r>
            <a:endParaRPr lang="en-US" altLang="ko-KR" sz="900" b="1" u="sng" dirty="0" smtClean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  <a:cs typeface="굴림"/>
            </a:endParaRPr>
          </a:p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※ 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신청 후에도 서류 제출이 가능합니다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. </a:t>
            </a:r>
            <a:endParaRPr lang="en-US" altLang="ko-KR" sz="9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anose="02020603020101020101" pitchFamily="18" charset="-127"/>
              <a:ea typeface="YouandiModern HeadBold" panose="02020603020101020101" pitchFamily="18" charset="-127"/>
              <a:cs typeface="굴림"/>
            </a:endParaRPr>
          </a:p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※ 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사업자등록증 및 통장 사본의 경우 지금 첨부해 주시면 신청 정보 확인 심사 시간이 단축됩니다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.</a:t>
            </a:r>
            <a:endParaRPr lang="en-US" altLang="ko-KR" sz="9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072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7237466" y="-58189"/>
            <a:ext cx="1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91770" y="157942"/>
            <a:ext cx="6970378" cy="6550429"/>
            <a:chOff x="191770" y="74654"/>
            <a:chExt cx="6970378" cy="6234964"/>
          </a:xfrm>
        </p:grpSpPr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191770" y="74654"/>
              <a:ext cx="6970378" cy="62349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altLang="ko-KR" sz="1600" kern="100" dirty="0" smtClean="0">
                  <a:effectLst/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          </a:t>
              </a:r>
            </a:p>
            <a:p>
              <a:pPr algn="ctr" latinLnBrk="1">
                <a:spcAft>
                  <a:spcPts val="0"/>
                </a:spcAft>
              </a:pPr>
              <a:endParaRPr lang="en-US" altLang="ko-KR" sz="1600" u="sng" kern="100" dirty="0">
                <a:solidFill>
                  <a:schemeClr val="tx2">
                    <a:lumMod val="50000"/>
                  </a:scheme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endParaRPr>
            </a:p>
            <a:p>
              <a:pPr algn="ctr"/>
              <a:r>
                <a:rPr lang="en-US" altLang="ko-KR" sz="2000" u="sng" kern="100" dirty="0" smtClean="0">
                  <a:solidFill>
                    <a:schemeClr val="tx2">
                      <a:lumMod val="50000"/>
                    </a:schemeClr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PG</a:t>
              </a:r>
              <a:r>
                <a:rPr lang="ko-KR" altLang="ko-KR" sz="2000" u="sng" kern="100" dirty="0">
                  <a:solidFill>
                    <a:schemeClr val="tx2">
                      <a:lumMod val="50000"/>
                    </a:schemeClr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서비스 </a:t>
              </a:r>
              <a:r>
                <a:rPr lang="ko-KR" altLang="ko-KR" sz="2000" u="sng" kern="100" dirty="0" smtClean="0">
                  <a:solidFill>
                    <a:schemeClr val="tx2">
                      <a:lumMod val="50000"/>
                    </a:schemeClr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신청</a:t>
              </a:r>
              <a:r>
                <a:rPr lang="ko-KR" altLang="en-US" sz="2000" u="sng" kern="100" dirty="0" smtClean="0">
                  <a:solidFill>
                    <a:schemeClr val="tx2">
                      <a:lumMod val="50000"/>
                    </a:schemeClr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이 </a:t>
              </a:r>
              <a:r>
                <a:rPr lang="ko-KR" altLang="en-US" sz="2000" u="sng" kern="100" dirty="0">
                  <a:solidFill>
                    <a:schemeClr val="tx2">
                      <a:lumMod val="50000"/>
                    </a:schemeClr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완료 되었습니다</a:t>
              </a:r>
              <a:r>
                <a:rPr lang="en-US" altLang="ko-KR" sz="2000" u="sng" kern="100" dirty="0" smtClean="0">
                  <a:solidFill>
                    <a:schemeClr val="tx2">
                      <a:lumMod val="50000"/>
                    </a:schemeClr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.</a:t>
              </a:r>
            </a:p>
            <a:p>
              <a:pPr algn="ctr"/>
              <a:endParaRPr lang="en-US" altLang="ko-KR" sz="800" kern="100" dirty="0" smtClean="0">
                <a:solidFill>
                  <a:schemeClr val="tx2">
                    <a:lumMod val="50000"/>
                  </a:schemeClr>
                </a:solidFill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en-US" altLang="ko-KR" sz="110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※</a:t>
              </a:r>
              <a:r>
                <a:rPr lang="ko-KR" altLang="en-US" sz="105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ko-KR" altLang="en-US" sz="105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담당자 확인 후 영업일 </a:t>
              </a:r>
              <a:r>
                <a:rPr lang="en-US" altLang="ko-KR" sz="105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D+1</a:t>
              </a:r>
              <a:r>
                <a:rPr lang="ko-KR" altLang="en-US" sz="105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이내 기재하신 연락처로 연락 드립니다</a:t>
              </a:r>
              <a:r>
                <a:rPr lang="en-US" altLang="ko-KR" sz="105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kern="100" dirty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※ </a:t>
              </a:r>
              <a:r>
                <a:rPr lang="ko-KR" altLang="en-US" sz="1050" kern="100" dirty="0" err="1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신청내용</a:t>
              </a:r>
              <a:r>
                <a:rPr lang="ko-KR" altLang="en-US" sz="105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ko-KR" altLang="en-US" sz="1050" kern="100" dirty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수정은 계약서 접수 전 까지 가능 합니다</a:t>
              </a:r>
              <a:r>
                <a:rPr lang="en-US" altLang="ko-KR" sz="105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.</a:t>
              </a:r>
              <a:r>
                <a:rPr lang="en-US" altLang="ko-KR" sz="1000" kern="100" dirty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(</a:t>
              </a:r>
              <a:r>
                <a:rPr lang="ko-KR" altLang="en-US" sz="1000" kern="100" dirty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신청</a:t>
              </a:r>
              <a:r>
                <a:rPr lang="en-US" altLang="ko-KR" sz="1000" kern="100" dirty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PAGE &gt; </a:t>
              </a:r>
              <a:r>
                <a:rPr lang="ko-KR" altLang="en-US" sz="1000" kern="100" dirty="0" err="1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사업자번호</a:t>
              </a:r>
              <a:r>
                <a:rPr lang="ko-KR" altLang="en-US" sz="1000" kern="100" dirty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en-US" altLang="ko-KR" sz="1000" kern="100" dirty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+ </a:t>
              </a:r>
              <a:r>
                <a:rPr lang="ko-KR" altLang="en-US" sz="1000" kern="100" dirty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연락처 인증하기</a:t>
              </a:r>
              <a:r>
                <a:rPr lang="en-US" altLang="ko-KR" sz="10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)</a:t>
              </a:r>
            </a:p>
            <a:p>
              <a:pPr algn="ctr"/>
              <a:endParaRPr lang="en-US" altLang="ko-KR" sz="1200" u="sng" kern="100" dirty="0" smtClean="0">
                <a:solidFill>
                  <a:schemeClr val="tx2">
                    <a:lumMod val="50000"/>
                  </a:schemeClr>
                </a:solidFill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r>
                <a:rPr lang="en-US" altLang="ko-KR" sz="14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                          [</a:t>
              </a:r>
              <a:r>
                <a:rPr lang="ko-KR" altLang="en-US" sz="14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전자결제서비스</a:t>
              </a:r>
              <a:r>
                <a:rPr lang="en-US" altLang="ko-KR" sz="14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(PG) </a:t>
              </a:r>
              <a:r>
                <a:rPr lang="ko-KR" altLang="en-US" sz="14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이용 계약 구비서류 안내</a:t>
              </a:r>
              <a:r>
                <a:rPr lang="en-US" altLang="ko-KR" sz="14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]</a:t>
              </a:r>
            </a:p>
            <a:p>
              <a:pPr algn="ctr"/>
              <a:endParaRPr lang="en-US" altLang="ko-KR" sz="900" u="sng" kern="100" dirty="0">
                <a:solidFill>
                  <a:schemeClr val="tx2">
                    <a:lumMod val="50000"/>
                  </a:schemeClr>
                </a:solidFill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100" u="sng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(</a:t>
              </a:r>
              <a:r>
                <a:rPr lang="ko-KR" altLang="en-US" sz="1100" u="sng" kern="0" dirty="0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양식 다운로드</a:t>
              </a:r>
              <a:r>
                <a:rPr lang="en-US" altLang="ko-KR" sz="1100" u="sng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)</a:t>
              </a:r>
              <a:endParaRPr lang="en-US" altLang="ko-KR" sz="1050" u="sng" kern="0" dirty="0">
                <a:solidFill>
                  <a:srgbClr val="000000"/>
                </a:solidFill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돋움" panose="020B0600000101010101" pitchFamily="50" charset="-127"/>
              </a:endParaRPr>
            </a:p>
            <a:p>
              <a:pPr marL="228600" indent="-228600" algn="just">
                <a:lnSpc>
                  <a:spcPct val="150000"/>
                </a:lnSpc>
                <a:buAutoNum type="arabicPeriod"/>
              </a:pP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우편접수 시 </a:t>
              </a:r>
              <a:r>
                <a:rPr lang="en-US" altLang="ko-KR" sz="11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&lt;</a:t>
              </a: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우</a:t>
              </a:r>
              <a:r>
                <a:rPr lang="en-US" altLang="ko-KR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)07237 </a:t>
              </a: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서울 영등포구 </a:t>
              </a:r>
              <a:r>
                <a:rPr lang="ko-KR" altLang="en-US" sz="1100" kern="100" dirty="0" err="1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국회대로</a:t>
              </a: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en-US" altLang="ko-KR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66</a:t>
              </a: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길</a:t>
              </a:r>
              <a:r>
                <a:rPr lang="en-US" altLang="ko-KR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3 </a:t>
              </a: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현대캐피탈빌딩 </a:t>
              </a:r>
              <a:r>
                <a:rPr lang="en-US" altLang="ko-KR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2</a:t>
              </a: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관 </a:t>
              </a:r>
              <a:r>
                <a:rPr lang="en-US" altLang="ko-KR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2</a:t>
              </a: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층 </a:t>
              </a:r>
              <a:r>
                <a:rPr lang="ko-KR" altLang="en-US" sz="1100" kern="100" dirty="0" err="1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블루월넛</a:t>
              </a: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가맹점 </a:t>
              </a:r>
              <a:r>
                <a:rPr lang="ko-KR" altLang="en-US" sz="1100" kern="100" dirty="0" err="1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담당자앞</a:t>
              </a:r>
              <a:r>
                <a:rPr lang="en-US" altLang="ko-KR" sz="11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&gt;</a:t>
              </a:r>
              <a:endParaRPr lang="ko-KR" altLang="ko-KR" sz="500" kern="100" dirty="0"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00" kern="0" dirty="0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 &lt;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법인사업자</a:t>
              </a:r>
              <a:r>
                <a:rPr lang="en-US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&gt;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  </a:t>
              </a:r>
              <a:r>
                <a:rPr lang="ko-KR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ko-KR" altLang="ko-KR" sz="1000" kern="0" dirty="0" err="1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전자결제서비스이용계약서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사업자등록증 사본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법인인감증명서 원본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법인등기부등본 원본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  </a:t>
              </a:r>
              <a:r>
                <a:rPr lang="ko-KR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ko-KR" altLang="ko-KR" sz="1000" kern="0" dirty="0" err="1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법인통장</a:t>
              </a:r>
              <a:r>
                <a:rPr lang="ko-KR" altLang="ko-KR" sz="1000" kern="0" dirty="0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 err="1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사용인감계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(</a:t>
              </a:r>
              <a:r>
                <a:rPr lang="ko-KR" altLang="ko-KR" sz="1000" kern="0" dirty="0" err="1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사용인감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사용 시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)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주주명부 사본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en-US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ko-KR" altLang="en-US" sz="1000" kern="100" dirty="0" err="1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실제소유자</a:t>
              </a:r>
              <a:r>
                <a:rPr lang="ko-KR" altLang="en-US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확인서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</a:t>
              </a:r>
              <a:endParaRPr lang="ko-KR" altLang="ko-KR" sz="900" kern="100" dirty="0"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00" kern="0" dirty="0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 &lt;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개인사업자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&gt;</a:t>
              </a:r>
              <a:endParaRPr lang="ko-KR" altLang="ko-KR" sz="1000" kern="100" dirty="0"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 </a:t>
              </a: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ko-KR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ko-KR" altLang="ko-KR" sz="1000" kern="0" dirty="0" err="1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전자결제서비스이용계약서</a:t>
              </a:r>
              <a:r>
                <a:rPr lang="en-US" altLang="ko-KR" sz="1000" kern="0" dirty="0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2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부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사업자등록증 사본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개인인감증명서 원본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개인통장 사본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 </a:t>
              </a: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ko-KR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ko-KR" altLang="ko-KR" sz="1000" kern="0" dirty="0" err="1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사용인감계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(</a:t>
              </a:r>
              <a:r>
                <a:rPr lang="ko-KR" altLang="ko-KR" sz="1000" kern="0" dirty="0" err="1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사용인감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사용 시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000" kern="0" dirty="0">
                <a:solidFill>
                  <a:srgbClr val="000000"/>
                </a:solidFill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1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2. </a:t>
              </a:r>
              <a:r>
                <a:rPr lang="ko-KR" altLang="en-US" sz="1100" kern="0" dirty="0" err="1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전자계약</a:t>
              </a:r>
              <a:r>
                <a:rPr lang="ko-KR" altLang="en-US" sz="11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시 </a:t>
              </a:r>
              <a:r>
                <a:rPr lang="en-US" altLang="ko-KR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&lt;</a:t>
              </a: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기재하신 휴대폰</a:t>
              </a:r>
              <a:r>
                <a:rPr lang="en-US" altLang="ko-KR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, </a:t>
              </a: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이메일 주소로 계약 </a:t>
              </a:r>
              <a:r>
                <a:rPr lang="en-US" altLang="ko-KR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URL</a:t>
              </a:r>
              <a:r>
                <a:rPr lang="ko-KR" altLang="en-US" sz="11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이 발송됩니다</a:t>
              </a:r>
              <a:r>
                <a:rPr lang="en-US" altLang="ko-KR" sz="11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.&gt;</a:t>
              </a:r>
              <a:endParaRPr lang="ko-KR" altLang="ko-KR" sz="1050" kern="100" dirty="0"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00" kern="0" dirty="0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&lt;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법인사업자</a:t>
              </a:r>
              <a:r>
                <a:rPr lang="en-US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&gt;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 </a:t>
              </a:r>
              <a:r>
                <a:rPr lang="ko-KR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ko-KR" altLang="ko-KR" sz="1000" kern="0" dirty="0" err="1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전자결제서비스이용계약서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사업자등록증 사본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법인등기부등본 </a:t>
              </a:r>
              <a:r>
                <a:rPr lang="ko-KR" altLang="en-US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 err="1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법인통장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사본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주주명부 사본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 </a:t>
              </a:r>
              <a:endParaRPr lang="ko-KR" altLang="ko-KR" sz="1000" kern="100" dirty="0"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00" kern="0" dirty="0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&lt;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개인사업자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&gt;</a:t>
              </a:r>
              <a:endParaRPr lang="ko-KR" altLang="ko-KR" sz="1000" kern="100" dirty="0"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 </a:t>
              </a:r>
              <a:r>
                <a:rPr lang="ko-KR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en-US" altLang="ko-KR" sz="1000" kern="100" dirty="0" smtClean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ko-KR" altLang="ko-KR" sz="1000" kern="0" dirty="0" err="1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전자결제서비스이용계약서</a:t>
              </a:r>
              <a:r>
                <a:rPr lang="en-US" altLang="ko-KR" sz="1000" kern="0" dirty="0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 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사업자등록증 사본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 / </a:t>
              </a:r>
              <a:r>
                <a:rPr lang="ko-KR" altLang="ko-KR" sz="1000" kern="100" dirty="0"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□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개인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(</a:t>
              </a:r>
              <a:r>
                <a:rPr lang="ko-KR" altLang="en-US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사업자</a:t>
              </a:r>
              <a:r>
                <a:rPr lang="en-US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)</a:t>
              </a:r>
              <a:r>
                <a:rPr lang="ko-KR" altLang="ko-KR" sz="1000" kern="0" dirty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통장 </a:t>
              </a:r>
              <a:r>
                <a:rPr lang="ko-KR" altLang="ko-KR" sz="1000" kern="0" dirty="0" smtClean="0">
                  <a:solidFill>
                    <a:srgbClr val="000000"/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돋움" panose="020B0600000101010101" pitchFamily="50" charset="-127"/>
                </a:rPr>
                <a:t>사본</a:t>
              </a:r>
              <a:endParaRPr lang="en-US" altLang="ko-KR" sz="1600" kern="100" dirty="0" smtClean="0">
                <a:solidFill>
                  <a:schemeClr val="tx2">
                    <a:lumMod val="50000"/>
                  </a:schemeClr>
                </a:solidFill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pPr latinLnBrk="1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ko-KR" kern="100" dirty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en-US" altLang="ko-KR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   </a:t>
              </a:r>
              <a:r>
                <a:rPr lang="en-US" altLang="ko-KR" sz="12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☎ </a:t>
              </a:r>
              <a:r>
                <a:rPr lang="ko-KR" altLang="en-US" sz="12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서비스 문의</a:t>
              </a:r>
              <a:endParaRPr lang="en-US" altLang="ko-KR" sz="1200" kern="100" dirty="0" smtClean="0">
                <a:solidFill>
                  <a:schemeClr val="tx2">
                    <a:lumMod val="50000"/>
                  </a:schemeClr>
                </a:solidFill>
                <a:latin typeface="YouandiModern TextRegular" panose="02020603020101020101" pitchFamily="18" charset="-127"/>
                <a:ea typeface="YouandiModern TextRegular" panose="02020603020101020101" pitchFamily="18" charset="-127"/>
                <a:cs typeface="바탕" panose="02030600000101010101" pitchFamily="18" charset="-127"/>
              </a:endParaRPr>
            </a:p>
            <a:p>
              <a:pPr latinLnBrk="1">
                <a:lnSpc>
                  <a:spcPct val="150000"/>
                </a:lnSpc>
                <a:spcAft>
                  <a:spcPts val="0"/>
                </a:spcAft>
              </a:pPr>
              <a:r>
                <a:rPr lang="ko-KR" altLang="en-US" sz="12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         고객지원 </a:t>
              </a:r>
              <a:r>
                <a:rPr lang="en-US" altLang="ko-KR" sz="12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CS: 1522-4910 (</a:t>
              </a:r>
              <a:r>
                <a:rPr lang="en-US" altLang="ko-KR" sz="12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  <a:hlinkClick r:id="rId2"/>
                </a:rPr>
                <a:t>CS@Bluewalnut.co.kr</a:t>
              </a:r>
              <a:r>
                <a:rPr lang="en-US" altLang="ko-KR" sz="1200" kern="100" dirty="0" smtClean="0">
                  <a:solidFill>
                    <a:schemeClr val="tx2">
                      <a:lumMod val="50000"/>
                    </a:schemeClr>
                  </a:solidFill>
                  <a:latin typeface="YouandiModern TextRegular" panose="02020603020101020101" pitchFamily="18" charset="-127"/>
                  <a:ea typeface="YouandiModern TextRegular" panose="02020603020101020101" pitchFamily="18" charset="-127"/>
                  <a:cs typeface="바탕" panose="02030600000101010101" pitchFamily="18" charset="-127"/>
                </a:rPr>
                <a:t>)</a:t>
              </a:r>
            </a:p>
            <a:p>
              <a:pPr latinLnBrk="1">
                <a:spcAft>
                  <a:spcPts val="0"/>
                </a:spcAft>
              </a:pPr>
              <a:endParaRPr lang="en-US" altLang="ko-KR" sz="1100" kern="100" dirty="0">
                <a:solidFill>
                  <a:schemeClr val="tx2">
                    <a:lumMod val="50000"/>
                  </a:schemeClr>
                </a:solidFill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endParaRPr>
            </a:p>
            <a:p>
              <a:r>
                <a:rPr lang="en-US" altLang="ko-KR" sz="1600" kern="10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 </a:t>
              </a:r>
              <a:r>
                <a:rPr lang="en-US" sz="1600" kern="100" dirty="0" smtClean="0">
                  <a:effectLst/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      </a:t>
              </a:r>
              <a:r>
                <a:rPr lang="en-US" sz="1600" kern="100" dirty="0">
                  <a:effectLst/>
                  <a:latin typeface="YouandiModern HeadBold" panose="02020603020101020101" pitchFamily="18" charset="-127"/>
                  <a:ea typeface="YouandiModern HeadBold" panose="02020603020101020101" pitchFamily="18" charset="-127"/>
                  <a:cs typeface="바탕" panose="02030600000101010101" pitchFamily="18" charset="-127"/>
                </a:rPr>
                <a:t> </a:t>
              </a:r>
              <a:endParaRPr lang="ko-KR" sz="1000" kern="100" dirty="0">
                <a:effectLst/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62" y="142653"/>
              <a:ext cx="1281184" cy="258088"/>
            </a:xfrm>
            <a:prstGeom prst="rect">
              <a:avLst/>
            </a:prstGeom>
          </p:spPr>
        </p:pic>
      </p:grpSp>
      <p:sp>
        <p:nvSpPr>
          <p:cNvPr id="72" name="모서리가 둥근 직사각형 71"/>
          <p:cNvSpPr/>
          <p:nvPr/>
        </p:nvSpPr>
        <p:spPr>
          <a:xfrm>
            <a:off x="3308613" y="6195096"/>
            <a:ext cx="774020" cy="341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dirty="0" smtClean="0">
                <a:solidFill>
                  <a:schemeClr val="tx1"/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바탕" panose="02030600000101010101" pitchFamily="18" charset="-127"/>
              </a:rPr>
              <a:t>확인</a:t>
            </a:r>
            <a:endParaRPr lang="ko-KR" sz="1000" kern="100" dirty="0">
              <a:solidFill>
                <a:schemeClr val="tx1"/>
              </a:solidFill>
              <a:effectLst/>
              <a:latin typeface="YouandiModern HeadBold" panose="02020603020101020101" pitchFamily="18" charset="-127"/>
              <a:ea typeface="YouandiModern HeadBold" panose="02020603020101020101" pitchFamily="18" charset="-127"/>
              <a:cs typeface="바탕" panose="02030600000101010101" pitchFamily="18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131513" y="2073834"/>
            <a:ext cx="470887" cy="2232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C00000"/>
                </a:solidFill>
              </a:rPr>
              <a:t>16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12785" y="1922706"/>
            <a:ext cx="4678450" cy="71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16.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양식다운로드 클릭 시 홈페이지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양식란으로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이동합니다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312785" y="5471556"/>
            <a:ext cx="4678450" cy="71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16.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확인하기를 누르면  홈페이지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인입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신청하기 화면으로 이동합니다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0" name="타원 9"/>
          <p:cNvSpPr/>
          <p:nvPr/>
        </p:nvSpPr>
        <p:spPr>
          <a:xfrm>
            <a:off x="2931468" y="6237871"/>
            <a:ext cx="470887" cy="2232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C00000"/>
                </a:solidFill>
              </a:rPr>
              <a:t>17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3575568" y="3001894"/>
            <a:ext cx="5391150" cy="5727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altLang="ko-KR" sz="2000" b="1" kern="100" dirty="0" smtClean="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바탕" panose="02030600000101010101" pitchFamily="18" charset="-127"/>
              </a:rPr>
              <a:t>      </a:t>
            </a:r>
            <a:r>
              <a:rPr lang="ko-KR" altLang="en-US" sz="2800" b="1" kern="100" dirty="0" smtClean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맑은 고딕" panose="020B0503020000020004" pitchFamily="50" charset="-127"/>
                <a:cs typeface="바탕" panose="02030600000101010101" pitchFamily="18" charset="-127"/>
              </a:rPr>
              <a:t>홈페이지 </a:t>
            </a:r>
            <a:r>
              <a:rPr lang="en-US" altLang="ko-KR" sz="2800" b="1" kern="100" dirty="0" smtClean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맑은 고딕" panose="020B0503020000020004" pitchFamily="50" charset="-127"/>
                <a:cs typeface="바탕" panose="02030600000101010101" pitchFamily="18" charset="-127"/>
              </a:rPr>
              <a:t>(</a:t>
            </a:r>
            <a:r>
              <a:rPr lang="ko-KR" altLang="en-US" sz="2800" b="1" kern="100" dirty="0" err="1" smtClean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맑은 고딕" panose="020B0503020000020004" pitchFamily="50" charset="-127"/>
                <a:cs typeface="바탕" panose="02030600000101010101" pitchFamily="18" charset="-127"/>
              </a:rPr>
              <a:t>완료확인</a:t>
            </a:r>
            <a:r>
              <a:rPr lang="ko-KR" altLang="en-US" sz="2800" b="1" kern="100" dirty="0" smtClean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맑은 고딕" panose="020B0503020000020004" pitchFamily="50" charset="-127"/>
                <a:cs typeface="바탕" panose="02030600000101010101" pitchFamily="18" charset="-127"/>
              </a:rPr>
              <a:t> 시 추가</a:t>
            </a:r>
            <a:r>
              <a:rPr lang="en-US" altLang="ko-KR" sz="2800" b="1" kern="100" dirty="0" smtClean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맑은 고딕" panose="020B0503020000020004" pitchFamily="50" charset="-127"/>
                <a:cs typeface="바탕" panose="02030600000101010101" pitchFamily="18" charset="-127"/>
              </a:rPr>
              <a:t>)</a:t>
            </a:r>
            <a:r>
              <a:rPr lang="ko-KR" altLang="en-US" sz="2800" b="1" kern="100" dirty="0" smtClean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맑은 고딕" panose="020B0503020000020004" pitchFamily="50" charset="-127"/>
                <a:cs typeface="바탕" panose="02030600000101010101" pitchFamily="18" charset="-127"/>
              </a:rPr>
              <a:t> </a:t>
            </a:r>
            <a:endParaRPr 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6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8946407" y="0"/>
            <a:ext cx="1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44687"/>
              </p:ext>
            </p:extLst>
          </p:nvPr>
        </p:nvGraphicFramePr>
        <p:xfrm>
          <a:off x="1009332" y="1102835"/>
          <a:ext cx="7087269" cy="2163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159">
                  <a:extLst>
                    <a:ext uri="{9D8B030D-6E8A-4147-A177-3AD203B41FA5}">
                      <a16:colId xmlns:a16="http://schemas.microsoft.com/office/drawing/2014/main" val="1356378823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740588494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67670353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3960896082"/>
                    </a:ext>
                  </a:extLst>
                </a:gridCol>
                <a:gridCol w="1870365">
                  <a:extLst>
                    <a:ext uri="{9D8B030D-6E8A-4147-A177-3AD203B41FA5}">
                      <a16:colId xmlns:a16="http://schemas.microsoft.com/office/drawing/2014/main" val="1766733429"/>
                    </a:ext>
                  </a:extLst>
                </a:gridCol>
              </a:tblGrid>
              <a:tr h="27141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effectLst/>
                        </a:rPr>
                        <a:t>구 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effectLst/>
                        </a:rPr>
                        <a:t>이용요금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 dirty="0" err="1">
                          <a:effectLst/>
                        </a:rPr>
                        <a:t>정산주기</a:t>
                      </a:r>
                      <a:r>
                        <a:rPr lang="en-US" sz="800" b="1" kern="100" dirty="0">
                          <a:effectLst/>
                        </a:rPr>
                        <a:t> (</a:t>
                      </a:r>
                      <a:r>
                        <a:rPr lang="ko-KR" sz="800" b="1" kern="100" dirty="0">
                          <a:effectLst/>
                        </a:rPr>
                        <a:t>비고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93388"/>
                  </a:ext>
                </a:extLst>
              </a:tr>
              <a:tr h="26421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초기 등록비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면제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기본 정산 주기는 월 정산 입니다</a:t>
                      </a:r>
                      <a:r>
                        <a:rPr lang="en-US" altLang="ko-KR" sz="80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정산 주기</a:t>
                      </a:r>
                      <a:r>
                        <a:rPr lang="ko-KR" altLang="en-US" sz="800" kern="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변경 요청 시</a:t>
                      </a:r>
                      <a:r>
                        <a:rPr lang="ko-KR" altLang="en-US" sz="80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정산한도</a:t>
                      </a:r>
                      <a:r>
                        <a:rPr lang="en-US" altLang="ko-KR" sz="80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kern="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수수료율</a:t>
                      </a:r>
                      <a:r>
                        <a:rPr lang="en-US" altLang="ko-KR" sz="800" kern="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담보조건이</a:t>
                      </a:r>
                      <a:r>
                        <a:rPr lang="ko-KR" altLang="en-US" sz="80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변경 될 수 있습니다</a:t>
                      </a:r>
                      <a:r>
                        <a:rPr lang="en-US" altLang="ko-KR" sz="70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9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74959"/>
                  </a:ext>
                </a:extLst>
              </a:tr>
              <a:tr h="335576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연 관리비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면제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38674"/>
                  </a:ext>
                </a:extLst>
              </a:tr>
              <a:tr h="399862">
                <a:tc rowSpan="4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■ </a:t>
                      </a:r>
                      <a:r>
                        <a:rPr lang="ko-KR" sz="800" kern="100" dirty="0" smtClean="0">
                          <a:effectLst/>
                        </a:rPr>
                        <a:t>신용카드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신용카드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ko-KR" sz="800" kern="100" dirty="0">
                          <a:effectLst/>
                        </a:rPr>
                        <a:t>승인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ko-KR" sz="800" kern="100" dirty="0">
                          <a:effectLst/>
                        </a:rPr>
                        <a:t>매입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ko-KR" sz="800" kern="100" dirty="0">
                          <a:effectLst/>
                        </a:rPr>
                        <a:t>정산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R="101600" indent="101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판매대금의 </a:t>
                      </a:r>
                      <a:r>
                        <a:rPr lang="en-US" sz="800" u="sng" kern="100" dirty="0">
                          <a:effectLst/>
                        </a:rPr>
                        <a:t>  </a:t>
                      </a:r>
                      <a:r>
                        <a:rPr lang="en-US" sz="800" u="sng" kern="100" baseline="0" dirty="0" smtClean="0">
                          <a:effectLst/>
                        </a:rPr>
                        <a:t>  2.5   </a:t>
                      </a:r>
                      <a:r>
                        <a:rPr lang="en-US" sz="800" kern="100" dirty="0" smtClean="0">
                          <a:effectLst/>
                        </a:rPr>
                        <a:t>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01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□ 일 정산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047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거래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ko-KR" sz="800" kern="100" dirty="0">
                          <a:effectLst/>
                        </a:rPr>
                        <a:t>승인</a:t>
                      </a:r>
                      <a:r>
                        <a:rPr lang="en-US" sz="800" kern="100" dirty="0">
                          <a:effectLst/>
                        </a:rPr>
                        <a:t>) +____</a:t>
                      </a:r>
                      <a:r>
                        <a:rPr lang="ko-KR" sz="800" kern="100" dirty="0">
                          <a:effectLst/>
                        </a:rPr>
                        <a:t>일 </a:t>
                      </a:r>
                      <a:r>
                        <a:rPr lang="en-US" sz="700" kern="100" dirty="0">
                          <a:effectLst/>
                        </a:rPr>
                        <a:t>(</a:t>
                      </a:r>
                      <a:r>
                        <a:rPr lang="ko-KR" sz="700" kern="100" dirty="0">
                          <a:effectLst/>
                        </a:rPr>
                        <a:t>영업일 기준</a:t>
                      </a:r>
                      <a:r>
                        <a:rPr lang="en-US" sz="700" kern="100" dirty="0"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510017"/>
                  </a:ext>
                </a:extLst>
              </a:tr>
              <a:tr h="246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1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□ 주 정산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959143"/>
                  </a:ext>
                </a:extLst>
              </a:tr>
              <a:tr h="246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1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■</a:t>
                      </a:r>
                      <a:r>
                        <a:rPr lang="ko-KR" sz="800" kern="100" dirty="0" smtClean="0">
                          <a:effectLst/>
                        </a:rPr>
                        <a:t> </a:t>
                      </a:r>
                      <a:r>
                        <a:rPr lang="ko-KR" sz="800" kern="100" dirty="0">
                          <a:effectLst/>
                        </a:rPr>
                        <a:t>월 정산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ko-KR" altLang="en-US" sz="800" kern="100" dirty="0" smtClean="0">
                          <a:effectLst/>
                        </a:rPr>
                        <a:t>월 </a:t>
                      </a:r>
                      <a:r>
                        <a:rPr lang="en-US" altLang="ko-KR" sz="800" kern="100" dirty="0" smtClean="0">
                          <a:effectLst/>
                        </a:rPr>
                        <a:t>1</a:t>
                      </a:r>
                      <a:r>
                        <a:rPr lang="ko-KR" altLang="en-US" sz="800" kern="100" dirty="0" smtClean="0">
                          <a:effectLst/>
                        </a:rPr>
                        <a:t>회 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11635"/>
                  </a:ext>
                </a:extLst>
              </a:tr>
              <a:tr h="399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*</a:t>
                      </a:r>
                      <a:r>
                        <a:rPr lang="ko-KR" sz="700" kern="100" dirty="0">
                          <a:effectLst/>
                        </a:rPr>
                        <a:t>신용카드 </a:t>
                      </a:r>
                      <a:r>
                        <a:rPr lang="ko-KR" sz="700" kern="100" dirty="0" err="1">
                          <a:effectLst/>
                        </a:rPr>
                        <a:t>매입방법</a:t>
                      </a:r>
                      <a:r>
                        <a:rPr lang="ko-KR" sz="700" kern="100" dirty="0">
                          <a:effectLst/>
                        </a:rPr>
                        <a:t> 수동</a:t>
                      </a:r>
                      <a:r>
                        <a:rPr lang="en-US" sz="700" kern="100" dirty="0">
                          <a:effectLst/>
                        </a:rPr>
                        <a:t>, </a:t>
                      </a:r>
                      <a:r>
                        <a:rPr lang="ko-KR" sz="700" kern="100" dirty="0">
                          <a:effectLst/>
                        </a:rPr>
                        <a:t>반자동의 경우 </a:t>
                      </a:r>
                      <a:r>
                        <a:rPr lang="ko-KR" sz="700" kern="100" dirty="0" err="1">
                          <a:effectLst/>
                        </a:rPr>
                        <a:t>매입요청</a:t>
                      </a:r>
                      <a:r>
                        <a:rPr lang="ko-KR" sz="700" kern="100" dirty="0">
                          <a:effectLst/>
                        </a:rPr>
                        <a:t> 건에 대해서만 </a:t>
                      </a:r>
                      <a:r>
                        <a:rPr lang="ko-KR" sz="700" kern="100" dirty="0" smtClean="0">
                          <a:effectLst/>
                        </a:rPr>
                        <a:t>정산</a:t>
                      </a:r>
                      <a:endParaRPr lang="en-US" altLang="ko-KR" sz="700" kern="100" dirty="0" smtClean="0">
                        <a:effectLst/>
                      </a:endParaRPr>
                    </a:p>
                    <a:p>
                      <a:pPr marL="1270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 smtClean="0">
                          <a:effectLst/>
                        </a:rPr>
                        <a:t> </a:t>
                      </a:r>
                      <a:r>
                        <a:rPr lang="en-US" sz="700" kern="100" dirty="0">
                          <a:effectLst/>
                        </a:rPr>
                        <a:t>(</a:t>
                      </a:r>
                      <a:r>
                        <a:rPr lang="ko-KR" sz="700" kern="100" dirty="0">
                          <a:effectLst/>
                        </a:rPr>
                        <a:t>미 매입의 경우 미 정산</a:t>
                      </a:r>
                      <a:r>
                        <a:rPr lang="en-US" sz="700" kern="100" dirty="0"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8687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42724"/>
              </p:ext>
            </p:extLst>
          </p:nvPr>
        </p:nvGraphicFramePr>
        <p:xfrm>
          <a:off x="1009333" y="3260595"/>
          <a:ext cx="7087267" cy="2628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355">
                  <a:extLst>
                    <a:ext uri="{9D8B030D-6E8A-4147-A177-3AD203B41FA5}">
                      <a16:colId xmlns:a16="http://schemas.microsoft.com/office/drawing/2014/main" val="1845001913"/>
                    </a:ext>
                  </a:extLst>
                </a:gridCol>
                <a:gridCol w="1164133">
                  <a:extLst>
                    <a:ext uri="{9D8B030D-6E8A-4147-A177-3AD203B41FA5}">
                      <a16:colId xmlns:a16="http://schemas.microsoft.com/office/drawing/2014/main" val="1894438086"/>
                    </a:ext>
                  </a:extLst>
                </a:gridCol>
                <a:gridCol w="1331926">
                  <a:extLst>
                    <a:ext uri="{9D8B030D-6E8A-4147-A177-3AD203B41FA5}">
                      <a16:colId xmlns:a16="http://schemas.microsoft.com/office/drawing/2014/main" val="3830295181"/>
                    </a:ext>
                  </a:extLst>
                </a:gridCol>
                <a:gridCol w="1897705">
                  <a:extLst>
                    <a:ext uri="{9D8B030D-6E8A-4147-A177-3AD203B41FA5}">
                      <a16:colId xmlns:a16="http://schemas.microsoft.com/office/drawing/2014/main" val="695763041"/>
                    </a:ext>
                  </a:extLst>
                </a:gridCol>
                <a:gridCol w="1888148">
                  <a:extLst>
                    <a:ext uri="{9D8B030D-6E8A-4147-A177-3AD203B41FA5}">
                      <a16:colId xmlns:a16="http://schemas.microsoft.com/office/drawing/2014/main" val="1613030344"/>
                    </a:ext>
                  </a:extLst>
                </a:gridCol>
              </a:tblGrid>
              <a:tr h="260299">
                <a:tc row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□계좌이체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실시간 계좌이체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R="101600" indent="101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판매대금의 </a:t>
                      </a:r>
                      <a:r>
                        <a:rPr lang="en-US" sz="800" kern="100" dirty="0">
                          <a:effectLst/>
                        </a:rPr>
                        <a:t>_____ </a:t>
                      </a:r>
                      <a:r>
                        <a:rPr lang="en-US" sz="800" kern="100" dirty="0" smtClean="0">
                          <a:effectLst/>
                        </a:rPr>
                        <a:t>%</a:t>
                      </a:r>
                    </a:p>
                    <a:p>
                      <a:pPr marR="101600" indent="101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effectLst/>
                        </a:rPr>
                        <a:t> </a:t>
                      </a:r>
                      <a:r>
                        <a:rPr lang="en-US" sz="750" kern="100" dirty="0">
                          <a:effectLst/>
                        </a:rPr>
                        <a:t>(</a:t>
                      </a:r>
                      <a:r>
                        <a:rPr lang="ko-KR" sz="750" kern="100" dirty="0" err="1" smtClean="0">
                          <a:effectLst/>
                        </a:rPr>
                        <a:t>최저수수료</a:t>
                      </a:r>
                      <a:r>
                        <a:rPr lang="ko-KR" sz="750" kern="100" dirty="0" smtClean="0">
                          <a:effectLst/>
                        </a:rPr>
                        <a:t> </a:t>
                      </a:r>
                      <a:r>
                        <a:rPr lang="en-US" sz="750" kern="100" dirty="0" smtClean="0">
                          <a:effectLst/>
                        </a:rPr>
                        <a:t>        </a:t>
                      </a:r>
                      <a:r>
                        <a:rPr lang="ko-KR" sz="750" kern="100" dirty="0">
                          <a:effectLst/>
                        </a:rPr>
                        <a:t>원</a:t>
                      </a:r>
                      <a:r>
                        <a:rPr lang="en-US" sz="750" kern="100" dirty="0"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01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□ 일 정산 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거래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ko-KR" sz="800" kern="100" dirty="0">
                          <a:effectLst/>
                        </a:rPr>
                        <a:t>승인</a:t>
                      </a:r>
                      <a:r>
                        <a:rPr lang="en-US" sz="800" kern="100" dirty="0">
                          <a:effectLst/>
                        </a:rPr>
                        <a:t>) + ____</a:t>
                      </a:r>
                      <a:r>
                        <a:rPr lang="ko-KR" sz="800" kern="100" dirty="0">
                          <a:effectLst/>
                        </a:rPr>
                        <a:t>일 </a:t>
                      </a:r>
                      <a:r>
                        <a:rPr lang="en-US" sz="700" kern="100" dirty="0">
                          <a:effectLst/>
                        </a:rPr>
                        <a:t>(</a:t>
                      </a:r>
                      <a:r>
                        <a:rPr lang="ko-KR" sz="700" kern="100" dirty="0">
                          <a:effectLst/>
                        </a:rPr>
                        <a:t>영업일 기준</a:t>
                      </a:r>
                      <a:r>
                        <a:rPr lang="en-US" sz="700" kern="100" dirty="0"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38724"/>
                  </a:ext>
                </a:extLst>
              </a:tr>
              <a:tr h="26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1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□ 주 정산 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78594"/>
                  </a:ext>
                </a:extLst>
              </a:tr>
              <a:tr h="26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1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■</a:t>
                      </a:r>
                      <a:r>
                        <a:rPr lang="ko-KR" sz="800" kern="100" dirty="0" smtClean="0">
                          <a:effectLst/>
                        </a:rPr>
                        <a:t> </a:t>
                      </a:r>
                      <a:r>
                        <a:rPr lang="ko-KR" sz="800" kern="100" dirty="0">
                          <a:effectLst/>
                        </a:rPr>
                        <a:t>월 정산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96385"/>
                  </a:ext>
                </a:extLst>
              </a:tr>
              <a:tr h="260299">
                <a:tc rowSpan="4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■</a:t>
                      </a:r>
                      <a:r>
                        <a:rPr lang="ko-KR" sz="800" kern="100" dirty="0" smtClean="0">
                          <a:effectLst/>
                        </a:rPr>
                        <a:t>가상계좌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ko-KR" sz="800" kern="100" dirty="0">
                          <a:effectLst/>
                        </a:rPr>
                        <a:t>무통장입금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 smtClean="0">
                          <a:effectLst/>
                        </a:rPr>
                        <a:t>입금기한</a:t>
                      </a:r>
                      <a:endParaRPr lang="en-US" altLang="ko-KR" sz="1000" kern="100" dirty="0" smtClean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smtClean="0">
                          <a:effectLst/>
                        </a:rPr>
                        <a:t>□ </a:t>
                      </a:r>
                      <a:r>
                        <a:rPr lang="ko-KR" sz="800" kern="100" dirty="0" err="1">
                          <a:effectLst/>
                        </a:rPr>
                        <a:t>채번</a:t>
                      </a:r>
                      <a:r>
                        <a:rPr lang="ko-KR" sz="800" kern="100" dirty="0">
                          <a:effectLst/>
                        </a:rPr>
                        <a:t> 당일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effectLst/>
                        </a:rPr>
                        <a:t>      </a:t>
                      </a:r>
                      <a:r>
                        <a:rPr lang="ko-KR" altLang="en-US" sz="800" kern="100" dirty="0" smtClean="0">
                          <a:effectLst/>
                        </a:rPr>
                        <a:t>■</a:t>
                      </a:r>
                      <a:r>
                        <a:rPr lang="ko-KR" sz="800" kern="100" dirty="0" smtClean="0">
                          <a:effectLst/>
                        </a:rPr>
                        <a:t> </a:t>
                      </a:r>
                      <a:r>
                        <a:rPr lang="ko-KR" sz="800" kern="100" dirty="0" err="1">
                          <a:effectLst/>
                        </a:rPr>
                        <a:t>채번일</a:t>
                      </a:r>
                      <a:r>
                        <a:rPr lang="ko-KR" sz="800" kern="100" dirty="0">
                          <a:effectLst/>
                        </a:rPr>
                        <a:t> </a:t>
                      </a:r>
                      <a:r>
                        <a:rPr lang="en-US" sz="800" kern="100" dirty="0">
                          <a:effectLst/>
                        </a:rPr>
                        <a:t>+ 30</a:t>
                      </a:r>
                      <a:r>
                        <a:rPr lang="ko-KR" sz="800" kern="100" dirty="0">
                          <a:effectLst/>
                        </a:rPr>
                        <a:t>일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 smtClean="0">
                          <a:effectLst/>
                        </a:rPr>
                        <a:t>*</a:t>
                      </a:r>
                      <a:r>
                        <a:rPr lang="en-US" sz="7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700" kern="100" baseline="0" dirty="0" smtClean="0">
                          <a:effectLst/>
                        </a:rPr>
                        <a:t>기본</a:t>
                      </a:r>
                      <a:r>
                        <a:rPr lang="en-US" sz="700" kern="100" dirty="0" smtClean="0">
                          <a:effectLst/>
                        </a:rPr>
                        <a:t> </a:t>
                      </a:r>
                      <a:r>
                        <a:rPr lang="en-US" sz="700" kern="100" dirty="0">
                          <a:effectLst/>
                        </a:rPr>
                        <a:t>30</a:t>
                      </a:r>
                      <a:r>
                        <a:rPr lang="ko-KR" sz="700" kern="100" dirty="0">
                          <a:effectLst/>
                        </a:rPr>
                        <a:t>일 </a:t>
                      </a:r>
                      <a:r>
                        <a:rPr lang="ko-KR" sz="700" kern="100" dirty="0" smtClean="0">
                          <a:effectLst/>
                        </a:rPr>
                        <a:t>자동</a:t>
                      </a:r>
                      <a:r>
                        <a:rPr lang="en-US" altLang="ko-KR" sz="700" kern="100" dirty="0" smtClean="0">
                          <a:effectLst/>
                        </a:rPr>
                        <a:t> </a:t>
                      </a:r>
                      <a:r>
                        <a:rPr lang="ko-KR" sz="700" kern="100" dirty="0" smtClean="0">
                          <a:effectLst/>
                        </a:rPr>
                        <a:t>설정 </a:t>
                      </a:r>
                      <a:endParaRPr lang="en-US" altLang="ko-KR" sz="1000" kern="100" dirty="0" smtClean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 smtClean="0">
                          <a:effectLst/>
                        </a:rPr>
                        <a:t>(</a:t>
                      </a:r>
                      <a:r>
                        <a:rPr lang="ko-KR" sz="700" kern="100" dirty="0">
                          <a:effectLst/>
                        </a:rPr>
                        <a:t>변경 가능</a:t>
                      </a:r>
                      <a:r>
                        <a:rPr lang="en-US" sz="700" kern="100" dirty="0"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건 당 </a:t>
                      </a:r>
                      <a:r>
                        <a:rPr lang="en-US" sz="800" kern="100" dirty="0" smtClean="0">
                          <a:effectLst/>
                        </a:rPr>
                        <a:t>___300__ </a:t>
                      </a:r>
                      <a:r>
                        <a:rPr lang="ko-KR" sz="800" kern="100" dirty="0">
                          <a:effectLst/>
                        </a:rPr>
                        <a:t>원 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01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□ 일 정산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거래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ko-KR" sz="800" kern="100" dirty="0">
                          <a:effectLst/>
                        </a:rPr>
                        <a:t>승인</a:t>
                      </a:r>
                      <a:r>
                        <a:rPr lang="en-US" sz="800" kern="100" dirty="0">
                          <a:effectLst/>
                        </a:rPr>
                        <a:t>) + ____</a:t>
                      </a:r>
                      <a:r>
                        <a:rPr lang="ko-KR" sz="800" kern="100" dirty="0">
                          <a:effectLst/>
                        </a:rPr>
                        <a:t>일 </a:t>
                      </a:r>
                      <a:r>
                        <a:rPr lang="en-US" sz="700" kern="100" dirty="0">
                          <a:effectLst/>
                        </a:rPr>
                        <a:t>(</a:t>
                      </a:r>
                      <a:r>
                        <a:rPr lang="ko-KR" sz="700" kern="100" dirty="0">
                          <a:effectLst/>
                        </a:rPr>
                        <a:t>영업일 기준</a:t>
                      </a:r>
                      <a:r>
                        <a:rPr lang="en-US" sz="700" kern="100" dirty="0"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3054"/>
                  </a:ext>
                </a:extLst>
              </a:tr>
              <a:tr h="26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1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□ 주 정산 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6763"/>
                  </a:ext>
                </a:extLst>
              </a:tr>
              <a:tr h="26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1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</a:rPr>
                        <a:t>■</a:t>
                      </a:r>
                      <a:r>
                        <a:rPr lang="ko-KR" sz="800" kern="100" dirty="0" smtClean="0">
                          <a:effectLst/>
                        </a:rPr>
                        <a:t> </a:t>
                      </a:r>
                      <a:r>
                        <a:rPr lang="ko-KR" sz="800" kern="100" dirty="0">
                          <a:effectLst/>
                        </a:rPr>
                        <a:t>월 정산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ko-KR" altLang="en-US" sz="1000" kern="100" dirty="0" smtClean="0">
                          <a:effectLst/>
                        </a:rPr>
                        <a:t>월 </a:t>
                      </a:r>
                      <a:r>
                        <a:rPr lang="en-US" altLang="ko-KR" sz="1000" kern="100" dirty="0" smtClean="0">
                          <a:effectLst/>
                        </a:rPr>
                        <a:t>1</a:t>
                      </a:r>
                      <a:r>
                        <a:rPr lang="ko-KR" altLang="en-US" sz="1000" kern="100" dirty="0" smtClean="0">
                          <a:effectLst/>
                        </a:rPr>
                        <a:t>회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992989"/>
                  </a:ext>
                </a:extLst>
              </a:tr>
              <a:tr h="528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+mj-lt"/>
                        </a:rPr>
                        <a:t> *</a:t>
                      </a:r>
                      <a:r>
                        <a:rPr lang="ko-KR" sz="800" kern="100" dirty="0">
                          <a:effectLst/>
                          <a:latin typeface="+mj-lt"/>
                        </a:rPr>
                        <a:t>가상계좌 환불 </a:t>
                      </a:r>
                      <a:r>
                        <a:rPr lang="ko-KR" sz="800" kern="100" dirty="0" smtClean="0">
                          <a:effectLst/>
                          <a:latin typeface="+mj-lt"/>
                        </a:rPr>
                        <a:t>서비스</a:t>
                      </a:r>
                      <a:r>
                        <a:rPr lang="en-US" altLang="ko-KR" sz="800" kern="10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ko-KR" altLang="en-US" sz="800" kern="100" dirty="0" smtClean="0">
                          <a:effectLst/>
                          <a:latin typeface="+mj-lt"/>
                        </a:rPr>
                        <a:t>환불 서비스 사용 원할 시 체크해주세요</a:t>
                      </a:r>
                      <a:r>
                        <a:rPr lang="en-US" altLang="ko-KR" sz="800" kern="100" dirty="0" smtClean="0">
                          <a:effectLst/>
                          <a:latin typeface="+mj-lt"/>
                        </a:rPr>
                        <a:t>)</a:t>
                      </a:r>
                      <a:endParaRPr lang="ko-KR" sz="1000" kern="100" dirty="0">
                        <a:effectLst/>
                        <a:latin typeface="+mj-lt"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+mj-lt"/>
                        </a:rPr>
                        <a:t>  </a:t>
                      </a:r>
                      <a:r>
                        <a:rPr lang="ko-KR" altLang="en-US" sz="800" kern="100" dirty="0" smtClean="0">
                          <a:effectLst/>
                          <a:latin typeface="+mj-lt"/>
                        </a:rPr>
                        <a:t>□</a:t>
                      </a:r>
                      <a:r>
                        <a:rPr lang="ko-KR" sz="800" kern="10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ko-KR" sz="800" kern="100" dirty="0">
                          <a:effectLst/>
                          <a:latin typeface="+mj-lt"/>
                        </a:rPr>
                        <a:t>사용함</a:t>
                      </a:r>
                      <a:r>
                        <a:rPr lang="en-US" sz="800" kern="100" dirty="0">
                          <a:effectLst/>
                          <a:latin typeface="+mj-lt"/>
                        </a:rPr>
                        <a:t> / </a:t>
                      </a:r>
                      <a:r>
                        <a:rPr lang="ko-KR" sz="800" kern="100" dirty="0">
                          <a:effectLst/>
                          <a:latin typeface="+mj-lt"/>
                        </a:rPr>
                        <a:t>건 당 </a:t>
                      </a:r>
                      <a:r>
                        <a:rPr lang="en-US" sz="800" u="sng" kern="100" dirty="0" smtClean="0">
                          <a:effectLst/>
                          <a:latin typeface="+mj-lt"/>
                        </a:rPr>
                        <a:t>___</a:t>
                      </a:r>
                      <a:r>
                        <a:rPr lang="ko-KR" altLang="en-US" sz="800" kern="100" dirty="0" smtClean="0">
                          <a:effectLst/>
                          <a:latin typeface="+mj-lt"/>
                        </a:rPr>
                        <a:t>원</a:t>
                      </a:r>
                      <a:r>
                        <a:rPr lang="en-US" sz="800" kern="100" dirty="0" smtClean="0">
                          <a:effectLst/>
                          <a:latin typeface="+mj-lt"/>
                        </a:rPr>
                        <a:t>     </a:t>
                      </a:r>
                      <a:r>
                        <a:rPr lang="ko-KR" altLang="en-US" sz="800" kern="100" dirty="0" smtClean="0">
                          <a:effectLst/>
                          <a:latin typeface="+mj-lt"/>
                        </a:rPr>
                        <a:t>■</a:t>
                      </a:r>
                      <a:r>
                        <a:rPr lang="ko-KR" sz="800" kern="10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ko-KR" sz="800" kern="100" dirty="0">
                          <a:effectLst/>
                          <a:latin typeface="+mj-lt"/>
                        </a:rPr>
                        <a:t>사용 안 함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968"/>
                  </a:ext>
                </a:extLst>
              </a:tr>
              <a:tr h="53831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□휴대폰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□ 컨텐츠</a:t>
                      </a:r>
                      <a:endParaRPr lang="ko-KR" sz="1000" kern="100" dirty="0">
                        <a:effectLst/>
                      </a:endParaRPr>
                    </a:p>
                    <a:p>
                      <a:pPr indent="3048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□ 실  물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컨텐츠 </a:t>
                      </a:r>
                      <a:r>
                        <a:rPr lang="en-US" altLang="ko-KR" sz="800" u="sng" kern="100" baseline="0" dirty="0" smtClean="0">
                          <a:effectLst/>
                        </a:rPr>
                        <a:t>         </a:t>
                      </a:r>
                      <a:r>
                        <a:rPr lang="en-US" sz="800" kern="100" dirty="0" smtClean="0">
                          <a:effectLst/>
                        </a:rPr>
                        <a:t>%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실</a:t>
                      </a:r>
                      <a:r>
                        <a:rPr lang="en-US" sz="800" kern="100" dirty="0">
                          <a:effectLst/>
                        </a:rPr>
                        <a:t>  </a:t>
                      </a:r>
                      <a:r>
                        <a:rPr lang="ko-KR" sz="800" kern="100" dirty="0">
                          <a:effectLst/>
                        </a:rPr>
                        <a:t>물</a:t>
                      </a:r>
                      <a:r>
                        <a:rPr lang="en-US" sz="800" kern="100" dirty="0">
                          <a:effectLst/>
                        </a:rPr>
                        <a:t>  </a:t>
                      </a:r>
                      <a:r>
                        <a:rPr lang="ko-KR" altLang="ko-KR" sz="800" u="sng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sng" kern="100" dirty="0" smtClean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800" u="sng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sng" kern="100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800" u="none" kern="100" dirty="0">
                          <a:effectLst/>
                        </a:rPr>
                        <a:t>%</a:t>
                      </a:r>
                      <a:r>
                        <a:rPr lang="en-US" sz="800" u="sng" kern="100" dirty="0">
                          <a:effectLst/>
                        </a:rPr>
                        <a:t> </a:t>
                      </a:r>
                      <a:endParaRPr lang="ko-KR" sz="1000" u="sng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889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</a:rPr>
                        <a:t>*</a:t>
                      </a:r>
                      <a:r>
                        <a:rPr lang="ko-KR" sz="900" kern="100" dirty="0" err="1">
                          <a:effectLst/>
                          <a:latin typeface="+mj-lt"/>
                        </a:rPr>
                        <a:t>정산주기</a:t>
                      </a:r>
                      <a:r>
                        <a:rPr lang="ko-KR" sz="900" kern="100" dirty="0">
                          <a:effectLst/>
                          <a:latin typeface="+mj-lt"/>
                        </a:rPr>
                        <a:t> 별 수수료 </a:t>
                      </a:r>
                      <a:r>
                        <a:rPr lang="ko-KR" sz="900" kern="100" dirty="0" smtClean="0">
                          <a:effectLst/>
                          <a:latin typeface="+mj-lt"/>
                        </a:rPr>
                        <a:t>상이</a:t>
                      </a:r>
                      <a:r>
                        <a:rPr lang="en-US" sz="900" kern="10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900" kern="100" dirty="0">
                          <a:effectLst/>
                          <a:latin typeface="+mj-lt"/>
                        </a:rPr>
                        <a:t>(</a:t>
                      </a:r>
                      <a:r>
                        <a:rPr lang="ko-KR" sz="900" kern="100" dirty="0">
                          <a:effectLst/>
                          <a:latin typeface="+mj-lt"/>
                        </a:rPr>
                        <a:t>영업담당자 별도 </a:t>
                      </a:r>
                      <a:r>
                        <a:rPr lang="ko-KR" sz="900" kern="100" dirty="0" smtClean="0">
                          <a:effectLst/>
                          <a:latin typeface="+mj-lt"/>
                        </a:rPr>
                        <a:t>문의</a:t>
                      </a:r>
                      <a:r>
                        <a:rPr lang="en-US" altLang="ko-KR" sz="900" kern="10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900" kern="100" dirty="0" smtClean="0">
                          <a:effectLst/>
                          <a:latin typeface="+mj-lt"/>
                        </a:rPr>
                        <a:t>후 확정 됩니다</a:t>
                      </a:r>
                      <a:r>
                        <a:rPr lang="en-US" altLang="ko-KR" sz="900" kern="100" dirty="0" smtClean="0">
                          <a:effectLst/>
                          <a:latin typeface="+mj-lt"/>
                        </a:rPr>
                        <a:t>.</a:t>
                      </a:r>
                      <a:r>
                        <a:rPr lang="en-US" sz="900" kern="100" dirty="0" smtClean="0">
                          <a:effectLst/>
                          <a:latin typeface="+mj-lt"/>
                        </a:rPr>
                        <a:t>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8620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9132592" y="1196415"/>
            <a:ext cx="3068682" cy="171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21.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책임자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승인완료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스텟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단계 부터는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결제방법 표기가 변경되어 표기 됩니다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(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수정불가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본사 담당만 변경 가능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31956" y="243998"/>
            <a:ext cx="470887" cy="2232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C00000"/>
                </a:solidFill>
              </a:rPr>
              <a:t>21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4850" y="569758"/>
            <a:ext cx="13024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4. </a:t>
            </a:r>
            <a:r>
              <a:rPr lang="ko-KR" altLang="en-US" sz="11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결제방법</a:t>
            </a:r>
            <a:r>
              <a:rPr lang="en-US" altLang="ko-KR" sz="11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itchFamily="18" charset="-127"/>
                <a:ea typeface="YouandiModern HeadBold" pitchFamily="18" charset="-127"/>
                <a:cs typeface="굴림"/>
              </a:rPr>
              <a:t>*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89978" y="843428"/>
            <a:ext cx="55884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10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※ </a:t>
            </a:r>
            <a:r>
              <a:rPr lang="ko-KR" altLang="en-US" sz="10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확정 된 결제방법</a:t>
            </a:r>
            <a:r>
              <a:rPr lang="en-US" altLang="ko-KR" sz="10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, </a:t>
            </a:r>
            <a:r>
              <a:rPr lang="ko-KR" altLang="en-US" sz="1000" b="1" u="sng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수수료율</a:t>
            </a:r>
            <a:r>
              <a:rPr lang="en-US" altLang="ko-KR" sz="10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, </a:t>
            </a:r>
            <a:r>
              <a:rPr lang="ko-KR" altLang="en-US" sz="1000" b="1" u="sng" dirty="0" err="1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정산주기를</a:t>
            </a:r>
            <a:r>
              <a:rPr lang="ko-KR" altLang="en-US" sz="10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 확인해 주세요</a:t>
            </a:r>
            <a:r>
              <a:rPr lang="en-US" altLang="ko-KR" sz="1000" b="1" u="sng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.</a:t>
            </a:r>
            <a:endParaRPr lang="en-US" altLang="ko-KR" sz="1000" b="1" u="sng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65121" y="872003"/>
            <a:ext cx="9245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(VAT </a:t>
            </a:r>
            <a:r>
              <a:rPr lang="ko-KR" altLang="en-US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별도</a:t>
            </a:r>
            <a:r>
              <a:rPr lang="en-US" altLang="ko-KR" sz="9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uandiModern HeadBold" panose="02020603020101020101" pitchFamily="18" charset="-127"/>
                <a:ea typeface="YouandiModern HeadBold" panose="02020603020101020101" pitchFamily="18" charset="-127"/>
                <a:cs typeface="굴림"/>
              </a:rPr>
              <a:t>)</a:t>
            </a:r>
            <a:endParaRPr lang="en-US" altLang="ko-KR" sz="9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uandiModern HeadBold" pitchFamily="18" charset="-127"/>
              <a:ea typeface="YouandiModern HeadBold" pitchFamily="18" charset="-127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501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1536</Words>
  <Application>Microsoft Office PowerPoint</Application>
  <PresentationFormat>와이드스크린</PresentationFormat>
  <Paragraphs>326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YouandiModern HeadBold</vt:lpstr>
      <vt:lpstr>YouandiModern TextRegular</vt:lpstr>
      <vt:lpstr>굴림</vt:lpstr>
      <vt:lpstr>돋움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백병철 제휴영업팀[BWC]</dc:creator>
  <cp:lastModifiedBy>백병철 제휴영업팀[BWC]</cp:lastModifiedBy>
  <cp:revision>149</cp:revision>
  <dcterms:created xsi:type="dcterms:W3CDTF">2020-05-07T08:01:51Z</dcterms:created>
  <dcterms:modified xsi:type="dcterms:W3CDTF">2020-05-15T07:57:39Z</dcterms:modified>
</cp:coreProperties>
</file>