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0" r:id="rId2"/>
  </p:sldMasterIdLst>
  <p:notesMasterIdLst>
    <p:notesMasterId r:id="rId18"/>
  </p:notesMasterIdLst>
  <p:handoutMasterIdLst>
    <p:handoutMasterId r:id="rId19"/>
  </p:handoutMasterIdLst>
  <p:sldIdLst>
    <p:sldId id="587" r:id="rId3"/>
    <p:sldId id="574" r:id="rId4"/>
    <p:sldId id="575" r:id="rId5"/>
    <p:sldId id="576" r:id="rId6"/>
    <p:sldId id="577" r:id="rId7"/>
    <p:sldId id="568" r:id="rId8"/>
    <p:sldId id="598" r:id="rId9"/>
    <p:sldId id="599" r:id="rId10"/>
    <p:sldId id="570" r:id="rId11"/>
    <p:sldId id="579" r:id="rId12"/>
    <p:sldId id="581" r:id="rId13"/>
    <p:sldId id="586" r:id="rId14"/>
    <p:sldId id="600" r:id="rId15"/>
    <p:sldId id="567" r:id="rId16"/>
    <p:sldId id="584" r:id="rId17"/>
  </p:sldIdLst>
  <p:sldSz cx="12192000" cy="6858000"/>
  <p:notesSz cx="6810375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온라인" id="{2BCCE847-3469-485B-BD41-A501ED494BF6}">
          <p14:sldIdLst>
            <p14:sldId id="587"/>
            <p14:sldId id="574"/>
            <p14:sldId id="575"/>
            <p14:sldId id="576"/>
            <p14:sldId id="577"/>
            <p14:sldId id="568"/>
            <p14:sldId id="598"/>
            <p14:sldId id="599"/>
            <p14:sldId id="570"/>
            <p14:sldId id="579"/>
            <p14:sldId id="581"/>
            <p14:sldId id="586"/>
            <p14:sldId id="600"/>
            <p14:sldId id="567"/>
            <p14:sldId id="584"/>
          </p14:sldIdLst>
        </p14:section>
      </p14:sectionLst>
    </p:ext>
    <p:ext uri="{EFAFB233-063F-42B5-8137-9DF3F51BA10A}">
      <p15:sldGuideLst xmlns:p15="http://schemas.microsoft.com/office/powerpoint/2012/main">
        <p15:guide id="12" orient="horz" pos="527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3" pos="869" userDrawn="1">
          <p15:clr>
            <a:srgbClr val="A4A3A4"/>
          </p15:clr>
        </p15:guide>
        <p15:guide id="35" pos="7366" userDrawn="1">
          <p15:clr>
            <a:srgbClr val="A4A3A4"/>
          </p15:clr>
        </p15:guide>
        <p15:guide id="36" orient="horz" pos="2772" userDrawn="1">
          <p15:clr>
            <a:srgbClr val="A4A3A4"/>
          </p15:clr>
        </p15:guide>
        <p15:guide id="37" orient="horz" pos="1480" userDrawn="1">
          <p15:clr>
            <a:srgbClr val="A4A3A4"/>
          </p15:clr>
        </p15:guide>
        <p15:guide id="38" pos="6289" userDrawn="1">
          <p15:clr>
            <a:srgbClr val="A4A3A4"/>
          </p15:clr>
        </p15:guide>
        <p15:guide id="39" orient="horz" pos="436" userDrawn="1">
          <p15:clr>
            <a:srgbClr val="A4A3A4"/>
          </p15:clr>
        </p15:guide>
        <p15:guide id="41" pos="3001" userDrawn="1">
          <p15:clr>
            <a:srgbClr val="A4A3A4"/>
          </p15:clr>
        </p15:guide>
        <p15:guide id="42" pos="1186" userDrawn="1">
          <p15:clr>
            <a:srgbClr val="A4A3A4"/>
          </p15:clr>
        </p15:guide>
        <p15:guide id="43" orient="horz" pos="663" userDrawn="1">
          <p15:clr>
            <a:srgbClr val="A4A3A4"/>
          </p15:clr>
        </p15:guide>
        <p15:guide id="44" orient="horz" pos="3067" userDrawn="1">
          <p15:clr>
            <a:srgbClr val="A4A3A4"/>
          </p15:clr>
        </p15:guide>
        <p15:guide id="45" orient="horz" pos="3064">
          <p15:clr>
            <a:srgbClr val="A4A3A4"/>
          </p15:clr>
        </p15:guide>
        <p15:guide id="46" orient="horz" pos="2026">
          <p15:clr>
            <a:srgbClr val="A4A3A4"/>
          </p15:clr>
        </p15:guide>
        <p15:guide id="47" pos="3953" userDrawn="1">
          <p15:clr>
            <a:srgbClr val="A4A3A4"/>
          </p15:clr>
        </p15:guide>
        <p15:guide id="48" pos="72">
          <p15:clr>
            <a:srgbClr val="A4A3A4"/>
          </p15:clr>
        </p15:guide>
        <p15:guide id="49" pos="6114">
          <p15:clr>
            <a:srgbClr val="A4A3A4"/>
          </p15:clr>
        </p15:guide>
        <p15:guide id="50" pos="2026" userDrawn="1">
          <p15:clr>
            <a:srgbClr val="A4A3A4"/>
          </p15:clr>
        </p15:guide>
        <p15:guide id="51" pos="2116" userDrawn="1">
          <p15:clr>
            <a:srgbClr val="A4A3A4"/>
          </p15:clr>
        </p15:guide>
        <p15:guide id="52" pos="6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D7D7D"/>
    <a:srgbClr val="FF3300"/>
    <a:srgbClr val="FF0000"/>
    <a:srgbClr val="000000"/>
    <a:srgbClr val="33CCCC"/>
    <a:srgbClr val="FFFF00"/>
    <a:srgbClr val="EAEAEA"/>
    <a:srgbClr val="CC3300"/>
    <a:srgbClr val="00A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6391" autoAdjust="0"/>
  </p:normalViewPr>
  <p:slideViewPr>
    <p:cSldViewPr snapToGrid="0">
      <p:cViewPr varScale="1">
        <p:scale>
          <a:sx n="111" d="100"/>
          <a:sy n="111" d="100"/>
        </p:scale>
        <p:origin x="348" y="114"/>
      </p:cViewPr>
      <p:guideLst>
        <p:guide orient="horz" pos="527"/>
        <p:guide pos="3840"/>
        <p:guide pos="869"/>
        <p:guide pos="7366"/>
        <p:guide orient="horz" pos="2772"/>
        <p:guide orient="horz" pos="1480"/>
        <p:guide pos="6289"/>
        <p:guide orient="horz" pos="436"/>
        <p:guide pos="3001"/>
        <p:guide pos="1186"/>
        <p:guide orient="horz" pos="663"/>
        <p:guide orient="horz" pos="3067"/>
        <p:guide orient="horz" pos="3064"/>
        <p:guide orient="horz" pos="2026"/>
        <p:guide pos="3953"/>
        <p:guide pos="72"/>
        <p:guide pos="6114"/>
        <p:guide pos="2026"/>
        <p:guide pos="2116"/>
        <p:guide pos="614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5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51162" cy="498853"/>
          </a:xfrm>
          <a:prstGeom prst="rect">
            <a:avLst/>
          </a:prstGeom>
        </p:spPr>
        <p:txBody>
          <a:bodyPr vert="horz" lIns="91440" tIns="45721" rIns="91440" bIns="4572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7638" y="2"/>
            <a:ext cx="2951162" cy="498853"/>
          </a:xfrm>
          <a:prstGeom prst="rect">
            <a:avLst/>
          </a:prstGeom>
        </p:spPr>
        <p:txBody>
          <a:bodyPr vert="horz" lIns="91440" tIns="45721" rIns="91440" bIns="45721" rtlCol="0"/>
          <a:lstStyle>
            <a:lvl1pPr algn="r">
              <a:defRPr sz="1200"/>
            </a:lvl1pPr>
          </a:lstStyle>
          <a:p>
            <a:fld id="{34713A03-A222-4AFA-A98C-E109D5763811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43663"/>
            <a:ext cx="2951162" cy="498852"/>
          </a:xfrm>
          <a:prstGeom prst="rect">
            <a:avLst/>
          </a:prstGeom>
        </p:spPr>
        <p:txBody>
          <a:bodyPr vert="horz" lIns="91440" tIns="45721" rIns="91440" bIns="4572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7638" y="9443663"/>
            <a:ext cx="2951162" cy="498852"/>
          </a:xfrm>
          <a:prstGeom prst="rect">
            <a:avLst/>
          </a:prstGeom>
        </p:spPr>
        <p:txBody>
          <a:bodyPr vert="horz" lIns="91440" tIns="45721" rIns="91440" bIns="45721" rtlCol="0" anchor="b"/>
          <a:lstStyle>
            <a:lvl1pPr algn="r">
              <a:defRPr sz="1200"/>
            </a:lvl1pPr>
          </a:lstStyle>
          <a:p>
            <a:fld id="{DAF319E2-8134-4520-A16B-081D660B28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6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51851" cy="498555"/>
          </a:xfrm>
          <a:prstGeom prst="rect">
            <a:avLst/>
          </a:prstGeom>
        </p:spPr>
        <p:txBody>
          <a:bodyPr vert="horz" lIns="91440" tIns="45721" rIns="91440" bIns="4572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937" y="2"/>
            <a:ext cx="2951850" cy="498555"/>
          </a:xfrm>
          <a:prstGeom prst="rect">
            <a:avLst/>
          </a:prstGeom>
        </p:spPr>
        <p:txBody>
          <a:bodyPr vert="horz" lIns="91440" tIns="45721" rIns="91440" bIns="45721" rtlCol="0"/>
          <a:lstStyle>
            <a:lvl1pPr algn="r">
              <a:defRPr sz="1200"/>
            </a:lvl1pPr>
          </a:lstStyle>
          <a:p>
            <a:fld id="{60CBC32A-44FA-490B-9A82-1156F90F76BD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582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1" rIns="91440" bIns="4572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198" y="4785489"/>
            <a:ext cx="5447981" cy="3913813"/>
          </a:xfrm>
          <a:prstGeom prst="rect">
            <a:avLst/>
          </a:prstGeom>
        </p:spPr>
        <p:txBody>
          <a:bodyPr vert="horz" lIns="91440" tIns="45721" rIns="91440" bIns="45721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3960"/>
            <a:ext cx="2951851" cy="498555"/>
          </a:xfrm>
          <a:prstGeom prst="rect">
            <a:avLst/>
          </a:prstGeom>
        </p:spPr>
        <p:txBody>
          <a:bodyPr vert="horz" lIns="91440" tIns="45721" rIns="91440" bIns="4572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937" y="9443960"/>
            <a:ext cx="2951850" cy="498555"/>
          </a:xfrm>
          <a:prstGeom prst="rect">
            <a:avLst/>
          </a:prstGeom>
        </p:spPr>
        <p:txBody>
          <a:bodyPr vert="horz" lIns="91440" tIns="45721" rIns="91440" bIns="45721" rtlCol="0" anchor="b"/>
          <a:lstStyle>
            <a:lvl1pPr algn="r">
              <a:defRPr sz="1200"/>
            </a:lvl1pPr>
          </a:lstStyle>
          <a:p>
            <a:fld id="{D528D18A-30F4-40FC-A7C3-E1C44E937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2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16752612"/>
              </p:ext>
            </p:extLst>
          </p:nvPr>
        </p:nvGraphicFramePr>
        <p:xfrm>
          <a:off x="0" y="-12700"/>
          <a:ext cx="12204000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6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똑똑이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/>
              <a:t>정수진</a:t>
            </a:r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8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223879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4224294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19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96748937"/>
              </p:ext>
            </p:extLst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똑똑이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/>
              <a:t>정수진</a:t>
            </a:r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25" name="직사각형 24"/>
          <p:cNvSpPr/>
          <p:nvPr userDrawn="1"/>
        </p:nvSpPr>
        <p:spPr bwMode="auto">
          <a:xfrm>
            <a:off x="223879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224323" y="1161437"/>
            <a:ext cx="2919850" cy="3502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    </a:t>
            </a:r>
            <a:endParaRPr kumimoji="1" lang="ko-KR" altLang="en-US" sz="10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3" name="텍스트 개체 틀 7"/>
          <p:cNvSpPr>
            <a:spLocks noGrp="1"/>
          </p:cNvSpPr>
          <p:nvPr>
            <p:ph type="body" sz="quarter" idx="16"/>
          </p:nvPr>
        </p:nvSpPr>
        <p:spPr>
          <a:xfrm>
            <a:off x="635593" y="1231307"/>
            <a:ext cx="2009954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 algn="ctr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303226" y="1249063"/>
            <a:ext cx="180000" cy="180000"/>
            <a:chOff x="3486293" y="1403632"/>
            <a:chExt cx="180000" cy="180000"/>
          </a:xfrm>
        </p:grpSpPr>
        <p:cxnSp>
          <p:nvCxnSpPr>
            <p:cNvPr id="18" name="직선 연결선 17"/>
            <p:cNvCxnSpPr/>
            <p:nvPr/>
          </p:nvCxnSpPr>
          <p:spPr>
            <a:xfrm rot="2700000" flipH="1">
              <a:off x="3488962" y="1493632"/>
              <a:ext cx="180000" cy="0"/>
            </a:xfrm>
            <a:prstGeom prst="line">
              <a:avLst/>
            </a:prstGeom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8900000">
              <a:off x="3486293" y="1495584"/>
              <a:ext cx="180000" cy="0"/>
            </a:xfrm>
            <a:prstGeom prst="line">
              <a:avLst/>
            </a:prstGeom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08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BE53-24AC-45F6-AB0B-6B5497005E9E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964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59256086"/>
              </p:ext>
            </p:extLst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똑똑이</a:t>
            </a:r>
          </a:p>
        </p:txBody>
      </p:sp>
      <p:sp>
        <p:nvSpPr>
          <p:cNvPr id="15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/>
              <a:t>정수진</a:t>
            </a:r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8985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BE53-24AC-45F6-AB0B-6B5497005E9E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57541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5363" cy="360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57541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69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BE53-24AC-45F6-AB0B-6B5497005E9E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323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BE53-24AC-45F6-AB0B-6B5497005E9E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1993000"/>
            <a:ext cx="12192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57541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0" y="1993000"/>
            <a:ext cx="995363" cy="1143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57541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4552" y="635424"/>
            <a:ext cx="15827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 userDrawn="1"/>
        </p:nvSpPr>
        <p:spPr>
          <a:xfrm>
            <a:off x="1085316" y="2332203"/>
            <a:ext cx="1054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prstClr val="white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스토리보드</a:t>
            </a:r>
            <a:r>
              <a:rPr lang="ko-KR" altLang="en-US" sz="2800">
                <a:solidFill>
                  <a:prstClr val="white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en-US" altLang="ko-KR" sz="2800">
                <a:solidFill>
                  <a:prstClr val="white">
                    <a:lumMod val="75000"/>
                  </a:prstClr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|</a:t>
            </a:r>
            <a:r>
              <a:rPr lang="en-US" altLang="ko-KR" sz="2800">
                <a:solidFill>
                  <a:prstClr val="white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</a:t>
            </a:r>
            <a:r>
              <a:rPr lang="ko-KR" altLang="en-US" sz="2800">
                <a:solidFill>
                  <a:prstClr val="white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비대면 가맹점 신청</a:t>
            </a:r>
            <a:endParaRPr lang="en-US" altLang="ko-KR" sz="2800" dirty="0">
              <a:solidFill>
                <a:prstClr val="white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sp>
        <p:nvSpPr>
          <p:cNvPr id="10" name="Text Box 161"/>
          <p:cNvSpPr txBox="1">
            <a:spLocks noChangeArrowheads="1"/>
          </p:cNvSpPr>
          <p:nvPr userDrawn="1"/>
        </p:nvSpPr>
        <p:spPr bwMode="auto">
          <a:xfrm>
            <a:off x="1098550" y="2070218"/>
            <a:ext cx="1104771" cy="246213"/>
          </a:xfrm>
          <a:prstGeom prst="rect">
            <a:avLst/>
          </a:prstGeom>
          <a:noFill/>
          <a:ln>
            <a:noFill/>
          </a:ln>
        </p:spPr>
        <p:txBody>
          <a:bodyPr wrap="none" lIns="91431" tIns="45716" rIns="91431" bIns="45716">
            <a:spAutoFit/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defTabSz="957541" eaLnBrk="1" hangingPunct="1">
              <a:defRPr/>
            </a:pPr>
            <a:r>
              <a:rPr lang="ko-KR" altLang="en-US" sz="1000" b="1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스타플랫폼 플랫폼</a:t>
            </a:r>
            <a:endParaRPr lang="ko-KR" altLang="en-US" sz="900" b="1" dirty="0">
              <a:solidFill>
                <a:schemeClr val="bg1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graphicFrame>
        <p:nvGraphicFramePr>
          <p:cNvPr id="11" name="Group 12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4755487"/>
              </p:ext>
            </p:extLst>
          </p:nvPr>
        </p:nvGraphicFramePr>
        <p:xfrm>
          <a:off x="1066668" y="3435546"/>
          <a:ext cx="8478835" cy="544512"/>
        </p:xfrm>
        <a:graphic>
          <a:graphicData uri="http://schemas.openxmlformats.org/drawingml/2006/table">
            <a:tbl>
              <a:tblPr/>
              <a:tblGrid>
                <a:gridCol w="1695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5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Written by</a:t>
                      </a: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Date</a:t>
                      </a: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Version</a:t>
                      </a: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Preservation Level</a:t>
                      </a: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Approved by</a:t>
                      </a: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박세곤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2020-02-03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0.2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T="45800" marB="45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224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BE53-24AC-45F6-AB0B-6B5497005E9E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80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BE53-24AC-45F6-AB0B-6B5497005E9E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0" y="2710736"/>
            <a:ext cx="12192000" cy="13620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anchor="ctr"/>
          <a:lstStyle>
            <a:lvl1pPr marL="501650" indent="-5016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defTabSz="914400" eaLnBrk="1" latinLnBrk="0" hangingPunct="1">
              <a:lnSpc>
                <a:spcPct val="150000"/>
              </a:lnSpc>
              <a:defRPr/>
            </a:pPr>
            <a:endParaRPr kumimoji="0" lang="en-US" altLang="ko-KR" sz="3600" b="1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10"/>
          <p:cNvCxnSpPr>
            <a:cxnSpLocks noChangeShapeType="1"/>
          </p:cNvCxnSpPr>
          <p:nvPr userDrawn="1"/>
        </p:nvCxnSpPr>
        <p:spPr bwMode="auto">
          <a:xfrm>
            <a:off x="49213" y="3902949"/>
            <a:ext cx="12061092" cy="0"/>
          </a:xfrm>
          <a:prstGeom prst="line">
            <a:avLst/>
          </a:prstGeom>
          <a:noFill/>
          <a:ln w="12700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58651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20579" y="236879"/>
            <a:ext cx="562992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78" y="-319"/>
            <a:ext cx="3165253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5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44418" y="-319"/>
            <a:ext cx="2658361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2340" y="-319"/>
            <a:ext cx="227569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7502779" y="236879"/>
            <a:ext cx="468922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11451595" y="-319"/>
            <a:ext cx="74040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/>
              <a:t>마스터 </a:t>
            </a: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286160" y="980728"/>
            <a:ext cx="3594208" cy="532859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91476" y="1412776"/>
            <a:ext cx="35888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56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-17463"/>
            <a:ext cx="12192000" cy="685800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6" tIns="35996" rIns="35996" bIns="35996" anchor="ctr"/>
          <a:lstStyle/>
          <a:p>
            <a:pPr algn="ctr" defTabSz="957541">
              <a:defRPr/>
            </a:pPr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1500188"/>
            <a:ext cx="121920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57541">
              <a:defRPr/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1" y="1500188"/>
            <a:ext cx="1225062" cy="1143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57541">
              <a:defRPr/>
            </a:pPr>
            <a:endParaRPr lang="ko-KR" altLang="en-US" sz="1800" dirty="0">
              <a:solidFill>
                <a:prstClr val="white"/>
              </a:solidFill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82554" y="665163"/>
            <a:ext cx="194798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61"/>
          <p:cNvSpPr txBox="1">
            <a:spLocks noChangeArrowheads="1"/>
          </p:cNvSpPr>
          <p:nvPr userDrawn="1"/>
        </p:nvSpPr>
        <p:spPr bwMode="auto">
          <a:xfrm>
            <a:off x="1352062" y="1600201"/>
            <a:ext cx="2042529" cy="246213"/>
          </a:xfrm>
          <a:prstGeom prst="rect">
            <a:avLst/>
          </a:prstGeom>
          <a:noFill/>
          <a:ln>
            <a:noFill/>
          </a:ln>
        </p:spPr>
        <p:txBody>
          <a:bodyPr wrap="none" lIns="91431" tIns="45716" rIns="91431" bIns="45716">
            <a:spAutoFit/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defTabSz="957541" eaLnBrk="1" hangingPunct="1">
              <a:defRPr/>
            </a:pPr>
            <a:r>
              <a:rPr lang="ko-KR" altLang="en-US" sz="1000" b="1" dirty="0" err="1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리브</a:t>
            </a:r>
            <a:r>
              <a:rPr lang="en-US" altLang="ko-KR" sz="1000" b="1" dirty="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Liiv</a:t>
            </a:r>
            <a:r>
              <a:rPr lang="en-US" altLang="ko-KR" sz="1000" b="1" dirty="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 </a:t>
            </a:r>
            <a:r>
              <a:rPr lang="ko-KR" altLang="en-US" sz="1000" b="1" dirty="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서비스 기능</a:t>
            </a:r>
            <a:r>
              <a:rPr lang="ko-KR" altLang="en-US" sz="1000" b="1" baseline="0" dirty="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개선 프로젝트</a:t>
            </a:r>
            <a:endParaRPr lang="ko-KR" altLang="en-US" sz="900" b="1" dirty="0">
              <a:solidFill>
                <a:schemeClr val="bg1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94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11829004"/>
              </p:ext>
            </p:extLst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똑똑이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/>
              <a:t>박세곤</a:t>
            </a:r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2067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0" y="2787651"/>
            <a:ext cx="12192000" cy="13620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anchor="ctr"/>
          <a:lstStyle>
            <a:lvl1pPr marL="501650" indent="-5016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defTabSz="914400" eaLnBrk="1" latinLnBrk="0" hangingPunct="1">
              <a:lnSpc>
                <a:spcPct val="150000"/>
              </a:lnSpc>
              <a:defRPr/>
            </a:pPr>
            <a:endParaRPr kumimoji="0" lang="en-US" altLang="ko-KR" sz="3600" b="1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10"/>
          <p:cNvCxnSpPr>
            <a:cxnSpLocks noChangeShapeType="1"/>
          </p:cNvCxnSpPr>
          <p:nvPr userDrawn="1"/>
        </p:nvCxnSpPr>
        <p:spPr bwMode="auto">
          <a:xfrm>
            <a:off x="60570" y="3979863"/>
            <a:ext cx="12061092" cy="0"/>
          </a:xfrm>
          <a:prstGeom prst="line">
            <a:avLst/>
          </a:prstGeom>
          <a:noFill/>
          <a:ln w="12700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37621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20579" y="236879"/>
            <a:ext cx="562992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78" y="-319"/>
            <a:ext cx="3165253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5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44418" y="-319"/>
            <a:ext cx="2658361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2340" y="-319"/>
            <a:ext cx="227569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7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7502779" y="236879"/>
            <a:ext cx="468922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11451595" y="-319"/>
            <a:ext cx="74040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/>
              <a:t>마스터 </a:t>
            </a: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286160" y="980728"/>
            <a:ext cx="3594208" cy="532859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91476" y="1412776"/>
            <a:ext cx="35888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84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_로고_전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0579" y="236879"/>
            <a:ext cx="5890887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0"/>
          </p:nvPr>
        </p:nvSpPr>
        <p:spPr>
          <a:xfrm>
            <a:off x="820578" y="-319"/>
            <a:ext cx="3165253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 userDrawn="1">
            <p:ph type="body" sz="quarter" idx="11"/>
          </p:nvPr>
        </p:nvSpPr>
        <p:spPr>
          <a:xfrm>
            <a:off x="4844418" y="-319"/>
            <a:ext cx="2658361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 userDrawn="1">
            <p:ph type="body" sz="quarter" idx="12"/>
          </p:nvPr>
        </p:nvSpPr>
        <p:spPr>
          <a:xfrm>
            <a:off x="8392340" y="-319"/>
            <a:ext cx="227569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3"/>
          </p:nvPr>
        </p:nvSpPr>
        <p:spPr>
          <a:xfrm>
            <a:off x="7502779" y="236879"/>
            <a:ext cx="468922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11451595" y="-319"/>
            <a:ext cx="74040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/>
              <a:t>마스터 </a:t>
            </a: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286160" y="980728"/>
            <a:ext cx="3594208" cy="532859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291476" y="1412776"/>
            <a:ext cx="35888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 userDrawn="1"/>
        </p:nvSpPr>
        <p:spPr bwMode="auto">
          <a:xfrm>
            <a:off x="5209748" y="980728"/>
            <a:ext cx="3594208" cy="532859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5215064" y="1412776"/>
            <a:ext cx="35888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5081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백_로고_전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0579" y="236879"/>
            <a:ext cx="5890887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0"/>
          </p:nvPr>
        </p:nvSpPr>
        <p:spPr>
          <a:xfrm>
            <a:off x="820578" y="-319"/>
            <a:ext cx="3165253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 userDrawn="1">
            <p:ph type="body" sz="quarter" idx="11"/>
          </p:nvPr>
        </p:nvSpPr>
        <p:spPr>
          <a:xfrm>
            <a:off x="4844418" y="-319"/>
            <a:ext cx="2658361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 userDrawn="1">
            <p:ph type="body" sz="quarter" idx="12"/>
          </p:nvPr>
        </p:nvSpPr>
        <p:spPr>
          <a:xfrm>
            <a:off x="8392340" y="-319"/>
            <a:ext cx="227569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3"/>
          </p:nvPr>
        </p:nvSpPr>
        <p:spPr>
          <a:xfrm>
            <a:off x="7502779" y="236879"/>
            <a:ext cx="468922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11451595" y="-319"/>
            <a:ext cx="74040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/>
              <a:t>마스터 </a:t>
            </a: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286160" y="980728"/>
            <a:ext cx="3594208" cy="532859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291476" y="1412776"/>
            <a:ext cx="35888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 userDrawn="1"/>
        </p:nvSpPr>
        <p:spPr bwMode="auto">
          <a:xfrm>
            <a:off x="5209748" y="980728"/>
            <a:ext cx="3594208" cy="532859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12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백_로고_전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0579" y="236879"/>
            <a:ext cx="5890887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0"/>
          </p:nvPr>
        </p:nvSpPr>
        <p:spPr>
          <a:xfrm>
            <a:off x="820578" y="-319"/>
            <a:ext cx="3165253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 userDrawn="1">
            <p:ph type="body" sz="quarter" idx="11"/>
          </p:nvPr>
        </p:nvSpPr>
        <p:spPr>
          <a:xfrm>
            <a:off x="4844418" y="-319"/>
            <a:ext cx="2658361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 userDrawn="1">
            <p:ph type="body" sz="quarter" idx="12"/>
          </p:nvPr>
        </p:nvSpPr>
        <p:spPr>
          <a:xfrm>
            <a:off x="8392340" y="-319"/>
            <a:ext cx="227569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3"/>
          </p:nvPr>
        </p:nvSpPr>
        <p:spPr>
          <a:xfrm>
            <a:off x="7502779" y="236879"/>
            <a:ext cx="468922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11451595" y="-319"/>
            <a:ext cx="74040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/>
              <a:t>마스터 </a:t>
            </a: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286160" y="980728"/>
            <a:ext cx="3594208" cy="532859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291476" y="1412776"/>
            <a:ext cx="35888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07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백_로고_전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0579" y="236879"/>
            <a:ext cx="5890887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0"/>
          </p:nvPr>
        </p:nvSpPr>
        <p:spPr>
          <a:xfrm>
            <a:off x="820578" y="-319"/>
            <a:ext cx="3165253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 userDrawn="1">
            <p:ph type="body" sz="quarter" idx="11"/>
          </p:nvPr>
        </p:nvSpPr>
        <p:spPr>
          <a:xfrm>
            <a:off x="4844418" y="-319"/>
            <a:ext cx="2658361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 userDrawn="1">
            <p:ph type="body" sz="quarter" idx="12"/>
          </p:nvPr>
        </p:nvSpPr>
        <p:spPr>
          <a:xfrm>
            <a:off x="8392340" y="-319"/>
            <a:ext cx="227569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3"/>
          </p:nvPr>
        </p:nvSpPr>
        <p:spPr>
          <a:xfrm>
            <a:off x="7502779" y="236879"/>
            <a:ext cx="468922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11451595" y="-319"/>
            <a:ext cx="74040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/>
              <a:t>마스터 </a:t>
            </a: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286160" y="980728"/>
            <a:ext cx="3594208" cy="532859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5209748" y="980728"/>
            <a:ext cx="3594208" cy="532859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063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백_로고_전체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0579" y="236879"/>
            <a:ext cx="5890887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0"/>
          </p:nvPr>
        </p:nvSpPr>
        <p:spPr>
          <a:xfrm>
            <a:off x="820578" y="-319"/>
            <a:ext cx="3165253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 userDrawn="1">
            <p:ph type="body" sz="quarter" idx="11"/>
          </p:nvPr>
        </p:nvSpPr>
        <p:spPr>
          <a:xfrm>
            <a:off x="4844418" y="-319"/>
            <a:ext cx="2658361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 userDrawn="1">
            <p:ph type="body" sz="quarter" idx="12"/>
          </p:nvPr>
        </p:nvSpPr>
        <p:spPr>
          <a:xfrm>
            <a:off x="8392340" y="-319"/>
            <a:ext cx="227569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3"/>
          </p:nvPr>
        </p:nvSpPr>
        <p:spPr>
          <a:xfrm>
            <a:off x="7502779" y="236879"/>
            <a:ext cx="468922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11451595" y="-319"/>
            <a:ext cx="74040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/>
              <a:t>마스터 </a:t>
            </a:r>
          </a:p>
        </p:txBody>
      </p:sp>
      <p:sp>
        <p:nvSpPr>
          <p:cNvPr id="14" name="직사각형 13"/>
          <p:cNvSpPr/>
          <p:nvPr userDrawn="1"/>
        </p:nvSpPr>
        <p:spPr bwMode="auto">
          <a:xfrm>
            <a:off x="286160" y="980728"/>
            <a:ext cx="3594208" cy="532859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49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_로고_전체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0579" y="236879"/>
            <a:ext cx="5890887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78" y="-319"/>
            <a:ext cx="3165253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44418" y="-319"/>
            <a:ext cx="2658361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2340" y="-319"/>
            <a:ext cx="227569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7502779" y="236879"/>
            <a:ext cx="468922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11451595" y="-319"/>
            <a:ext cx="74040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286160" y="830838"/>
            <a:ext cx="3594208" cy="533446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 userDrawn="1"/>
        </p:nvSpPr>
        <p:spPr bwMode="auto">
          <a:xfrm>
            <a:off x="286160" y="830838"/>
            <a:ext cx="3594208" cy="44591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714942" y="94607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</a:p>
        </p:txBody>
      </p:sp>
    </p:spTree>
    <p:extLst>
      <p:ext uri="{BB962C8B-B14F-4D97-AF65-F5344CB8AC3E}">
        <p14:creationId xmlns:p14="http://schemas.microsoft.com/office/powerpoint/2010/main" val="3139532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_로고_전체  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 userDrawn="1"/>
        </p:nvSpPr>
        <p:spPr bwMode="auto">
          <a:xfrm>
            <a:off x="4215242" y="830838"/>
            <a:ext cx="3594208" cy="533446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 userDrawn="1"/>
        </p:nvSpPr>
        <p:spPr bwMode="auto">
          <a:xfrm>
            <a:off x="4215242" y="830838"/>
            <a:ext cx="3594208" cy="44591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0579" y="236879"/>
            <a:ext cx="5890887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0"/>
          </p:nvPr>
        </p:nvSpPr>
        <p:spPr>
          <a:xfrm>
            <a:off x="820578" y="-319"/>
            <a:ext cx="3165253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 userDrawn="1">
            <p:ph type="body" sz="quarter" idx="11"/>
          </p:nvPr>
        </p:nvSpPr>
        <p:spPr>
          <a:xfrm>
            <a:off x="4844418" y="-319"/>
            <a:ext cx="2658361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 userDrawn="1">
            <p:ph type="body" sz="quarter" idx="12"/>
          </p:nvPr>
        </p:nvSpPr>
        <p:spPr>
          <a:xfrm>
            <a:off x="8392340" y="-319"/>
            <a:ext cx="227569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3"/>
          </p:nvPr>
        </p:nvSpPr>
        <p:spPr>
          <a:xfrm>
            <a:off x="7502779" y="236879"/>
            <a:ext cx="468922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11451595" y="-319"/>
            <a:ext cx="74040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286160" y="830838"/>
            <a:ext cx="3594208" cy="533446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pic>
        <p:nvPicPr>
          <p:cNvPr id="37" name="Picture 20" descr="C:\Users\S007515\Desktop\아이콘 정리\material-design-icons-1.0.1\content\ic_clear_grey600_36d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597" y="927793"/>
            <a:ext cx="310154" cy="252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2" name="텍스트 개체 틀 8"/>
          <p:cNvSpPr>
            <a:spLocks noGrp="1"/>
          </p:cNvSpPr>
          <p:nvPr userDrawn="1">
            <p:ph type="body" sz="quarter" idx="18"/>
          </p:nvPr>
        </p:nvSpPr>
        <p:spPr>
          <a:xfrm>
            <a:off x="4773946" y="930427"/>
            <a:ext cx="24768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247650" indent="-247650" algn="ctr">
              <a:buNone/>
              <a:defRPr kumimoji="1"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defTabSz="957263">
              <a:spcBef>
                <a:spcPct val="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직사각형 30"/>
          <p:cNvSpPr/>
          <p:nvPr userDrawn="1"/>
        </p:nvSpPr>
        <p:spPr bwMode="auto">
          <a:xfrm>
            <a:off x="286160" y="830838"/>
            <a:ext cx="3594208" cy="44591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714942" y="94607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공통영역</a:t>
            </a:r>
          </a:p>
        </p:txBody>
      </p:sp>
    </p:spTree>
    <p:extLst>
      <p:ext uri="{BB962C8B-B14F-4D97-AF65-F5344CB8AC3E}">
        <p14:creationId xmlns:p14="http://schemas.microsoft.com/office/powerpoint/2010/main" val="3982340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팝업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 userDrawn="1"/>
        </p:nvSpPr>
        <p:spPr bwMode="auto">
          <a:xfrm>
            <a:off x="4215242" y="830838"/>
            <a:ext cx="3594208" cy="533446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 userDrawn="1"/>
        </p:nvSpPr>
        <p:spPr bwMode="auto">
          <a:xfrm>
            <a:off x="4215242" y="830838"/>
            <a:ext cx="3594208" cy="44591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0579" y="236879"/>
            <a:ext cx="5890887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0"/>
          </p:nvPr>
        </p:nvSpPr>
        <p:spPr>
          <a:xfrm>
            <a:off x="820578" y="-319"/>
            <a:ext cx="3165253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 userDrawn="1">
            <p:ph type="body" sz="quarter" idx="11"/>
          </p:nvPr>
        </p:nvSpPr>
        <p:spPr>
          <a:xfrm>
            <a:off x="4844418" y="-319"/>
            <a:ext cx="2658361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 userDrawn="1">
            <p:ph type="body" sz="quarter" idx="12"/>
          </p:nvPr>
        </p:nvSpPr>
        <p:spPr>
          <a:xfrm>
            <a:off x="8392340" y="-319"/>
            <a:ext cx="227569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3"/>
          </p:nvPr>
        </p:nvSpPr>
        <p:spPr>
          <a:xfrm>
            <a:off x="7502779" y="236879"/>
            <a:ext cx="468922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11451595" y="-319"/>
            <a:ext cx="74040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37" name="Picture 20" descr="C:\Users\S007515\Desktop\아이콘 정리\material-design-icons-1.0.1\content\ic_clear_grey600_36d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597" y="927793"/>
            <a:ext cx="310154" cy="252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2" name="텍스트 개체 틀 8"/>
          <p:cNvSpPr>
            <a:spLocks noGrp="1"/>
          </p:cNvSpPr>
          <p:nvPr>
            <p:ph type="body" sz="quarter" idx="18"/>
          </p:nvPr>
        </p:nvSpPr>
        <p:spPr>
          <a:xfrm>
            <a:off x="4773946" y="930427"/>
            <a:ext cx="24768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247650" indent="-247650" algn="ctr">
              <a:buNone/>
              <a:defRPr kumimoji="1"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defTabSz="957263">
              <a:spcBef>
                <a:spcPct val="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3895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232949" y="1637108"/>
            <a:ext cx="611104" cy="200477"/>
            <a:chOff x="4371602" y="427281"/>
            <a:chExt cx="611104" cy="200477"/>
          </a:xfrm>
          <a:noFill/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/>
            <a:srcRect t="-1" r="11371" b="7256"/>
            <a:stretch/>
          </p:blipFill>
          <p:spPr>
            <a:xfrm>
              <a:off x="4371602" y="427281"/>
              <a:ext cx="223646" cy="197637"/>
            </a:xfrm>
            <a:prstGeom prst="rect">
              <a:avLst/>
            </a:prstGeom>
            <a:grpFill/>
          </p:spPr>
        </p:pic>
        <p:sp>
          <p:nvSpPr>
            <p:cNvPr id="16" name="TextBox 15"/>
            <p:cNvSpPr txBox="1"/>
            <p:nvPr/>
          </p:nvSpPr>
          <p:spPr>
            <a:xfrm>
              <a:off x="4541006" y="427703"/>
              <a:ext cx="44170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65000"/>
                    </a:schemeClr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똑똑이</a:t>
              </a: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9088678"/>
              </p:ext>
            </p:extLst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똑똑이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/>
              <a:t>정수진</a:t>
            </a:r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25" name="직사각형 24"/>
          <p:cNvSpPr/>
          <p:nvPr userDrawn="1"/>
        </p:nvSpPr>
        <p:spPr bwMode="auto">
          <a:xfrm>
            <a:off x="223879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224323" y="1156192"/>
            <a:ext cx="2923200" cy="79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224323" y="1223726"/>
            <a:ext cx="291985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    </a:t>
            </a:r>
            <a:r>
              <a:rPr kumimoji="1" lang="ko-KR" altLang="en-US" sz="10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똑똑이</a:t>
            </a: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24061" y="1324369"/>
            <a:ext cx="164710" cy="122582"/>
            <a:chOff x="5420935" y="1373333"/>
            <a:chExt cx="164710" cy="122582"/>
          </a:xfrm>
        </p:grpSpPr>
        <p:cxnSp>
          <p:nvCxnSpPr>
            <p:cNvPr id="20" name="직선 연결선 19"/>
            <p:cNvCxnSpPr/>
            <p:nvPr/>
          </p:nvCxnSpPr>
          <p:spPr>
            <a:xfrm rot="2700000" flipH="1">
              <a:off x="5420934" y="1444320"/>
              <a:ext cx="10319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18900000">
              <a:off x="5420935" y="1373333"/>
              <a:ext cx="10319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5441645" y="1406027"/>
              <a:ext cx="144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 userDrawn="1"/>
        </p:nvSpPr>
        <p:spPr>
          <a:xfrm>
            <a:off x="224323" y="6217603"/>
            <a:ext cx="291985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    </a:t>
            </a:r>
            <a:endParaRPr kumimoji="1" lang="ko-KR" altLang="en-US" sz="10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4" name="모서리가 둥근 직사각형 23"/>
          <p:cNvSpPr/>
          <p:nvPr userDrawn="1"/>
        </p:nvSpPr>
        <p:spPr>
          <a:xfrm>
            <a:off x="576514" y="6268973"/>
            <a:ext cx="2484000" cy="1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>
                <a:solidFill>
                  <a:schemeClr val="bg1">
                    <a:lumMod val="65000"/>
                  </a:schemeClr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메시지를 입력해주세요</a:t>
            </a:r>
            <a:r>
              <a:rPr kumimoji="1" lang="en-US" altLang="ko-KR" sz="800">
                <a:solidFill>
                  <a:schemeClr val="bg1">
                    <a:lumMod val="65000"/>
                  </a:schemeClr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endParaRPr kumimoji="1" lang="ko-KR" altLang="en-US" sz="800">
              <a:solidFill>
                <a:schemeClr val="bg1">
                  <a:lumMod val="65000"/>
                </a:schemeClr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sp>
        <p:nvSpPr>
          <p:cNvPr id="26" name="모서리가 둥근 직사각형 25"/>
          <p:cNvSpPr/>
          <p:nvPr userDrawn="1"/>
        </p:nvSpPr>
        <p:spPr>
          <a:xfrm>
            <a:off x="322627" y="62689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ko-KR" altLang="en-US" sz="8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￦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2765238" y="1256945"/>
            <a:ext cx="435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메뉴</a:t>
            </a:r>
          </a:p>
        </p:txBody>
      </p:sp>
      <p:sp>
        <p:nvSpPr>
          <p:cNvPr id="28" name="직사각형 27"/>
          <p:cNvSpPr/>
          <p:nvPr userDrawn="1"/>
        </p:nvSpPr>
        <p:spPr bwMode="auto">
          <a:xfrm>
            <a:off x="4224294" y="1163962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 userDrawn="1"/>
        </p:nvGrpSpPr>
        <p:grpSpPr>
          <a:xfrm>
            <a:off x="4238560" y="1637108"/>
            <a:ext cx="611104" cy="200477"/>
            <a:chOff x="4371602" y="427281"/>
            <a:chExt cx="611104" cy="200477"/>
          </a:xfrm>
          <a:noFill/>
        </p:grpSpPr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/>
            <a:srcRect t="-1" r="11371" b="7256"/>
            <a:stretch/>
          </p:blipFill>
          <p:spPr>
            <a:xfrm>
              <a:off x="4371602" y="427281"/>
              <a:ext cx="223646" cy="197637"/>
            </a:xfrm>
            <a:prstGeom prst="rect">
              <a:avLst/>
            </a:prstGeom>
            <a:grpFill/>
          </p:spPr>
        </p:pic>
        <p:sp>
          <p:nvSpPr>
            <p:cNvPr id="31" name="TextBox 30"/>
            <p:cNvSpPr txBox="1"/>
            <p:nvPr/>
          </p:nvSpPr>
          <p:spPr>
            <a:xfrm>
              <a:off x="4541006" y="427703"/>
              <a:ext cx="441700" cy="2000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700">
                  <a:solidFill>
                    <a:schemeClr val="bg1">
                      <a:lumMod val="65000"/>
                    </a:schemeClr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똑똑이</a:t>
              </a:r>
            </a:p>
          </p:txBody>
        </p:sp>
      </p:grpSp>
      <p:sp>
        <p:nvSpPr>
          <p:cNvPr id="32" name="직사각형 31"/>
          <p:cNvSpPr/>
          <p:nvPr userDrawn="1"/>
        </p:nvSpPr>
        <p:spPr>
          <a:xfrm>
            <a:off x="4221388" y="1156192"/>
            <a:ext cx="2923200" cy="79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 userDrawn="1"/>
        </p:nvSpPr>
        <p:spPr>
          <a:xfrm>
            <a:off x="4221388" y="1223726"/>
            <a:ext cx="291985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    </a:t>
            </a:r>
            <a:r>
              <a:rPr kumimoji="1" lang="ko-KR" altLang="en-US" sz="10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똑똑이</a:t>
            </a:r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4321126" y="1324369"/>
            <a:ext cx="164710" cy="122582"/>
            <a:chOff x="5420935" y="1373333"/>
            <a:chExt cx="164710" cy="122582"/>
          </a:xfrm>
        </p:grpSpPr>
        <p:cxnSp>
          <p:nvCxnSpPr>
            <p:cNvPr id="35" name="직선 연결선 34"/>
            <p:cNvCxnSpPr/>
            <p:nvPr/>
          </p:nvCxnSpPr>
          <p:spPr>
            <a:xfrm rot="2700000" flipH="1">
              <a:off x="5420934" y="1444320"/>
              <a:ext cx="10319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8900000">
              <a:off x="5420935" y="1373333"/>
              <a:ext cx="10319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5441645" y="1406027"/>
              <a:ext cx="144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 userDrawn="1"/>
        </p:nvSpPr>
        <p:spPr>
          <a:xfrm>
            <a:off x="6762303" y="1256945"/>
            <a:ext cx="4350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메뉴</a:t>
            </a:r>
          </a:p>
        </p:txBody>
      </p:sp>
      <p:sp>
        <p:nvSpPr>
          <p:cNvPr id="39" name="직사각형 38"/>
          <p:cNvSpPr/>
          <p:nvPr userDrawn="1"/>
        </p:nvSpPr>
        <p:spPr>
          <a:xfrm>
            <a:off x="4221388" y="6217603"/>
            <a:ext cx="291985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    </a:t>
            </a:r>
            <a:endParaRPr kumimoji="1" lang="ko-KR" altLang="en-US" sz="10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0" name="모서리가 둥근 직사각형 39"/>
          <p:cNvSpPr/>
          <p:nvPr userDrawn="1"/>
        </p:nvSpPr>
        <p:spPr>
          <a:xfrm>
            <a:off x="4573579" y="6268973"/>
            <a:ext cx="2484000" cy="1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>
                <a:solidFill>
                  <a:schemeClr val="bg1">
                    <a:lumMod val="65000"/>
                  </a:schemeClr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메시지를 입력해주세요</a:t>
            </a:r>
            <a:r>
              <a:rPr kumimoji="1" lang="en-US" altLang="ko-KR" sz="800">
                <a:solidFill>
                  <a:schemeClr val="bg1">
                    <a:lumMod val="65000"/>
                  </a:schemeClr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.</a:t>
            </a:r>
            <a:endParaRPr kumimoji="1" lang="ko-KR" altLang="en-US" sz="800">
              <a:solidFill>
                <a:schemeClr val="bg1">
                  <a:lumMod val="65000"/>
                </a:schemeClr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sp>
        <p:nvSpPr>
          <p:cNvPr id="41" name="모서리가 둥근 직사각형 40"/>
          <p:cNvSpPr/>
          <p:nvPr userDrawn="1"/>
        </p:nvSpPr>
        <p:spPr>
          <a:xfrm>
            <a:off x="4319692" y="62689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ko-KR" altLang="en-US" sz="8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￦</a:t>
            </a:r>
          </a:p>
        </p:txBody>
      </p:sp>
    </p:spTree>
    <p:extLst>
      <p:ext uri="{BB962C8B-B14F-4D97-AF65-F5344CB8AC3E}">
        <p14:creationId xmlns:p14="http://schemas.microsoft.com/office/powerpoint/2010/main" val="31448035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0579" y="236879"/>
            <a:ext cx="5890887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0"/>
          </p:nvPr>
        </p:nvSpPr>
        <p:spPr>
          <a:xfrm>
            <a:off x="820578" y="-319"/>
            <a:ext cx="3165253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 userDrawn="1">
            <p:ph type="body" sz="quarter" idx="11"/>
          </p:nvPr>
        </p:nvSpPr>
        <p:spPr>
          <a:xfrm>
            <a:off x="4844418" y="-319"/>
            <a:ext cx="2658361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 userDrawn="1">
            <p:ph type="body" sz="quarter" idx="12"/>
          </p:nvPr>
        </p:nvSpPr>
        <p:spPr>
          <a:xfrm>
            <a:off x="8392340" y="-319"/>
            <a:ext cx="227569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3"/>
          </p:nvPr>
        </p:nvSpPr>
        <p:spPr>
          <a:xfrm>
            <a:off x="7502779" y="236879"/>
            <a:ext cx="468922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11451595" y="-319"/>
            <a:ext cx="74040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2" name="직사각형 21"/>
          <p:cNvSpPr/>
          <p:nvPr userDrawn="1"/>
        </p:nvSpPr>
        <p:spPr bwMode="auto">
          <a:xfrm>
            <a:off x="286160" y="830838"/>
            <a:ext cx="3594208" cy="5334466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286160" y="830838"/>
            <a:ext cx="3594208" cy="445910"/>
            <a:chOff x="3424884" y="830838"/>
            <a:chExt cx="2920294" cy="445910"/>
          </a:xfrm>
        </p:grpSpPr>
        <p:sp>
          <p:nvSpPr>
            <p:cNvPr id="32" name="직사각형 31"/>
            <p:cNvSpPr/>
            <p:nvPr userDrawn="1"/>
          </p:nvSpPr>
          <p:spPr bwMode="auto">
            <a:xfrm>
              <a:off x="3424884" y="830838"/>
              <a:ext cx="2920294" cy="4459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ko-KR" altLang="en-US" sz="1800">
                <a:solidFill>
                  <a:prstClr val="white"/>
                </a:solidFill>
              </a:endParaRPr>
            </a:p>
          </p:txBody>
        </p:sp>
        <p:pic>
          <p:nvPicPr>
            <p:cNvPr id="33" name="Picture 20" descr="C:\Users\S007515\Desktop\아이콘 정리\material-design-icons-1.0.1\content\ic_clear_grey600_36dp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1048" y="927793"/>
              <a:ext cx="252000" cy="252000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42" name="텍스트 개체 틀 8"/>
          <p:cNvSpPr>
            <a:spLocks noGrp="1"/>
          </p:cNvSpPr>
          <p:nvPr userDrawn="1">
            <p:ph type="body" sz="quarter" idx="18"/>
          </p:nvPr>
        </p:nvSpPr>
        <p:spPr>
          <a:xfrm>
            <a:off x="844864" y="930427"/>
            <a:ext cx="24768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247650" indent="-247650" algn="ctr">
              <a:buNone/>
              <a:defRPr kumimoji="1"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defTabSz="957263">
              <a:spcBef>
                <a:spcPct val="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11499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820579" y="236879"/>
            <a:ext cx="5890887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>
            <a:noAutofit/>
          </a:bodyPr>
          <a:lstStyle>
            <a:lvl1pPr algn="l"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0"/>
          </p:nvPr>
        </p:nvSpPr>
        <p:spPr>
          <a:xfrm>
            <a:off x="820578" y="-319"/>
            <a:ext cx="3165253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 userDrawn="1">
            <p:ph type="body" sz="quarter" idx="11"/>
          </p:nvPr>
        </p:nvSpPr>
        <p:spPr>
          <a:xfrm>
            <a:off x="4844418" y="-319"/>
            <a:ext cx="2658361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7"/>
          <p:cNvSpPr>
            <a:spLocks noGrp="1"/>
          </p:cNvSpPr>
          <p:nvPr userDrawn="1">
            <p:ph type="body" sz="quarter" idx="12"/>
          </p:nvPr>
        </p:nvSpPr>
        <p:spPr>
          <a:xfrm>
            <a:off x="8392340" y="-319"/>
            <a:ext cx="227569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텍스트 개체 틀 7"/>
          <p:cNvSpPr>
            <a:spLocks noGrp="1"/>
          </p:cNvSpPr>
          <p:nvPr userDrawn="1">
            <p:ph type="body" sz="quarter" idx="13"/>
          </p:nvPr>
        </p:nvSpPr>
        <p:spPr>
          <a:xfrm>
            <a:off x="7502779" y="236879"/>
            <a:ext cx="4689221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11451595" y="-319"/>
            <a:ext cx="74040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ctr">
              <a:buNone/>
              <a:defRPr lang="ko-KR" altLang="en-US" sz="800" smtClean="0">
                <a:latin typeface="맑은 고딕" pitchFamily="50" charset="-127"/>
                <a:ea typeface="맑은 고딕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866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40277012"/>
              </p:ext>
            </p:extLst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똑똑이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/>
              <a:t>정수진</a:t>
            </a:r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25" name="직사각형 24"/>
          <p:cNvSpPr/>
          <p:nvPr userDrawn="1"/>
        </p:nvSpPr>
        <p:spPr bwMode="auto">
          <a:xfrm>
            <a:off x="223879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 userDrawn="1"/>
        </p:nvSpPr>
        <p:spPr>
          <a:xfrm>
            <a:off x="224323" y="1161437"/>
            <a:ext cx="2919850" cy="3502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    </a:t>
            </a:r>
            <a:endParaRPr kumimoji="1" lang="ko-KR" altLang="en-US" sz="10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324061" y="1306613"/>
            <a:ext cx="164710" cy="122582"/>
            <a:chOff x="5420935" y="1373333"/>
            <a:chExt cx="164710" cy="122582"/>
          </a:xfrm>
        </p:grpSpPr>
        <p:cxnSp>
          <p:nvCxnSpPr>
            <p:cNvPr id="33" name="직선 연결선 32"/>
            <p:cNvCxnSpPr/>
            <p:nvPr/>
          </p:nvCxnSpPr>
          <p:spPr>
            <a:xfrm rot="2700000" flipH="1">
              <a:off x="5420934" y="1444320"/>
              <a:ext cx="10319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8900000">
              <a:off x="5420935" y="1373333"/>
              <a:ext cx="10319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5441645" y="1406027"/>
              <a:ext cx="144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텍스트 개체 틀 7"/>
          <p:cNvSpPr>
            <a:spLocks noGrp="1"/>
          </p:cNvSpPr>
          <p:nvPr>
            <p:ph type="body" sz="quarter" idx="16"/>
          </p:nvPr>
        </p:nvSpPr>
        <p:spPr>
          <a:xfrm>
            <a:off x="635593" y="1231307"/>
            <a:ext cx="2009954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 algn="ctr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97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03862099"/>
              </p:ext>
            </p:extLst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똑똑이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/>
              <a:t>정수진</a:t>
            </a:r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25" name="직사각형 24"/>
          <p:cNvSpPr/>
          <p:nvPr userDrawn="1"/>
        </p:nvSpPr>
        <p:spPr bwMode="auto">
          <a:xfrm>
            <a:off x="223879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 userDrawn="1"/>
        </p:nvSpPr>
        <p:spPr>
          <a:xfrm>
            <a:off x="224323" y="1161437"/>
            <a:ext cx="2919850" cy="3502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    </a:t>
            </a:r>
            <a:endParaRPr kumimoji="1" lang="ko-KR" altLang="en-US" sz="10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324061" y="1306613"/>
            <a:ext cx="164710" cy="122582"/>
            <a:chOff x="5420935" y="1373333"/>
            <a:chExt cx="164710" cy="122582"/>
          </a:xfrm>
        </p:grpSpPr>
        <p:cxnSp>
          <p:nvCxnSpPr>
            <p:cNvPr id="27" name="직선 연결선 26"/>
            <p:cNvCxnSpPr/>
            <p:nvPr/>
          </p:nvCxnSpPr>
          <p:spPr>
            <a:xfrm rot="2700000" flipH="1">
              <a:off x="5420934" y="1444320"/>
              <a:ext cx="10319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8900000">
              <a:off x="5420935" y="1373333"/>
              <a:ext cx="10319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441645" y="1406027"/>
              <a:ext cx="144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텍스트 개체 틀 7"/>
          <p:cNvSpPr>
            <a:spLocks noGrp="1"/>
          </p:cNvSpPr>
          <p:nvPr>
            <p:ph type="body" sz="quarter" idx="16"/>
          </p:nvPr>
        </p:nvSpPr>
        <p:spPr>
          <a:xfrm>
            <a:off x="635593" y="1231307"/>
            <a:ext cx="2009954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 algn="ctr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4224294" y="1163962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grpSp>
        <p:nvGrpSpPr>
          <p:cNvPr id="31" name="그룹 30"/>
          <p:cNvGrpSpPr/>
          <p:nvPr userDrawn="1"/>
        </p:nvGrpSpPr>
        <p:grpSpPr>
          <a:xfrm>
            <a:off x="4329378" y="1308094"/>
            <a:ext cx="164710" cy="122582"/>
            <a:chOff x="5420935" y="1373333"/>
            <a:chExt cx="164710" cy="122582"/>
          </a:xfrm>
        </p:grpSpPr>
        <p:cxnSp>
          <p:nvCxnSpPr>
            <p:cNvPr id="32" name="직선 연결선 31"/>
            <p:cNvCxnSpPr/>
            <p:nvPr/>
          </p:nvCxnSpPr>
          <p:spPr>
            <a:xfrm rot="2700000" flipH="1">
              <a:off x="5420934" y="1444320"/>
              <a:ext cx="10319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rot="18900000">
              <a:off x="5420935" y="1373333"/>
              <a:ext cx="10319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5441645" y="1406027"/>
              <a:ext cx="144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640910" y="1232788"/>
            <a:ext cx="2009954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 algn="ctr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37" name="직선 연결선 36"/>
          <p:cNvCxnSpPr/>
          <p:nvPr userDrawn="1"/>
        </p:nvCxnSpPr>
        <p:spPr>
          <a:xfrm>
            <a:off x="4224294" y="1511726"/>
            <a:ext cx="29159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2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27022489"/>
              </p:ext>
            </p:extLst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똑똑이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/>
              <a:t>정수진</a:t>
            </a:r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25" name="직사각형 24"/>
          <p:cNvSpPr/>
          <p:nvPr userDrawn="1"/>
        </p:nvSpPr>
        <p:spPr bwMode="auto">
          <a:xfrm>
            <a:off x="223879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4224294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224323" y="1161437"/>
            <a:ext cx="2919850" cy="3502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    </a:t>
            </a:r>
            <a:endParaRPr kumimoji="1" lang="ko-KR" altLang="en-US" sz="10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1" name="텍스트 개체 틀 7"/>
          <p:cNvSpPr>
            <a:spLocks noGrp="1"/>
          </p:cNvSpPr>
          <p:nvPr>
            <p:ph type="body" sz="quarter" idx="16"/>
          </p:nvPr>
        </p:nvSpPr>
        <p:spPr>
          <a:xfrm>
            <a:off x="635593" y="1231307"/>
            <a:ext cx="2009954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 algn="ctr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03226" y="1249063"/>
            <a:ext cx="180000" cy="180000"/>
            <a:chOff x="3486293" y="1403632"/>
            <a:chExt cx="180000" cy="180000"/>
          </a:xfrm>
        </p:grpSpPr>
        <p:cxnSp>
          <p:nvCxnSpPr>
            <p:cNvPr id="26" name="직선 연결선 25"/>
            <p:cNvCxnSpPr/>
            <p:nvPr/>
          </p:nvCxnSpPr>
          <p:spPr>
            <a:xfrm rot="2700000" flipH="1">
              <a:off x="3488962" y="1493632"/>
              <a:ext cx="1800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8900000">
              <a:off x="3486293" y="1495584"/>
              <a:ext cx="1800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640911" y="1232787"/>
            <a:ext cx="2009954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 algn="ctr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4308544" y="1250543"/>
            <a:ext cx="180000" cy="180000"/>
            <a:chOff x="3486293" y="1403632"/>
            <a:chExt cx="180000" cy="180000"/>
          </a:xfrm>
        </p:grpSpPr>
        <p:cxnSp>
          <p:nvCxnSpPr>
            <p:cNvPr id="33" name="직선 연결선 32"/>
            <p:cNvCxnSpPr/>
            <p:nvPr/>
          </p:nvCxnSpPr>
          <p:spPr>
            <a:xfrm rot="2700000" flipH="1">
              <a:off x="3488962" y="1493632"/>
              <a:ext cx="1800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8900000">
              <a:off x="3486293" y="1495584"/>
              <a:ext cx="1800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/>
          <p:cNvCxnSpPr/>
          <p:nvPr userDrawn="1"/>
        </p:nvCxnSpPr>
        <p:spPr>
          <a:xfrm>
            <a:off x="4224294" y="1511726"/>
            <a:ext cx="29159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49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14935800"/>
              </p:ext>
            </p:extLst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똑똑이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/>
              <a:t>정수진</a:t>
            </a:r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25" name="직사각형 24"/>
          <p:cNvSpPr/>
          <p:nvPr userDrawn="1"/>
        </p:nvSpPr>
        <p:spPr bwMode="auto">
          <a:xfrm>
            <a:off x="223879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4224294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224323" y="1161437"/>
            <a:ext cx="2919850" cy="3502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    </a:t>
            </a:r>
            <a:endParaRPr kumimoji="1" lang="ko-KR" altLang="en-US" sz="10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1" name="텍스트 개체 틀 7"/>
          <p:cNvSpPr>
            <a:spLocks noGrp="1"/>
          </p:cNvSpPr>
          <p:nvPr>
            <p:ph type="body" sz="quarter" idx="16"/>
          </p:nvPr>
        </p:nvSpPr>
        <p:spPr>
          <a:xfrm>
            <a:off x="635593" y="1231307"/>
            <a:ext cx="2009954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 algn="ctr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640911" y="1232787"/>
            <a:ext cx="2009954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 algn="ctr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4308544" y="1250543"/>
            <a:ext cx="180000" cy="180000"/>
            <a:chOff x="3486293" y="1403632"/>
            <a:chExt cx="180000" cy="180000"/>
          </a:xfrm>
        </p:grpSpPr>
        <p:cxnSp>
          <p:nvCxnSpPr>
            <p:cNvPr id="33" name="직선 연결선 32"/>
            <p:cNvCxnSpPr/>
            <p:nvPr/>
          </p:nvCxnSpPr>
          <p:spPr>
            <a:xfrm rot="2700000" flipH="1">
              <a:off x="3488962" y="1493632"/>
              <a:ext cx="18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8900000">
              <a:off x="3486293" y="1495584"/>
              <a:ext cx="18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/>
          <p:cNvCxnSpPr/>
          <p:nvPr userDrawn="1"/>
        </p:nvCxnSpPr>
        <p:spPr>
          <a:xfrm>
            <a:off x="4224294" y="1511726"/>
            <a:ext cx="29159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 userDrawn="1"/>
        </p:nvGrpSpPr>
        <p:grpSpPr>
          <a:xfrm>
            <a:off x="324061" y="1306613"/>
            <a:ext cx="164710" cy="122582"/>
            <a:chOff x="5420935" y="1373333"/>
            <a:chExt cx="164710" cy="122582"/>
          </a:xfrm>
        </p:grpSpPr>
        <p:cxnSp>
          <p:nvCxnSpPr>
            <p:cNvPr id="35" name="직선 연결선 34"/>
            <p:cNvCxnSpPr/>
            <p:nvPr/>
          </p:nvCxnSpPr>
          <p:spPr>
            <a:xfrm rot="2700000" flipH="1">
              <a:off x="5420934" y="1444320"/>
              <a:ext cx="10319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rot="18900000">
              <a:off x="5420935" y="1373333"/>
              <a:ext cx="10319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5441645" y="1406027"/>
              <a:ext cx="144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8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52910576"/>
              </p:ext>
            </p:extLst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똑똑이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/>
              <a:t>정수진</a:t>
            </a:r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25" name="직사각형 24"/>
          <p:cNvSpPr/>
          <p:nvPr userDrawn="1"/>
        </p:nvSpPr>
        <p:spPr bwMode="auto">
          <a:xfrm>
            <a:off x="223879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224323" y="1161437"/>
            <a:ext cx="2919850" cy="3502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    </a:t>
            </a:r>
            <a:endParaRPr kumimoji="1" lang="ko-KR" altLang="en-US" sz="10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3" name="텍스트 개체 틀 7"/>
          <p:cNvSpPr>
            <a:spLocks noGrp="1"/>
          </p:cNvSpPr>
          <p:nvPr>
            <p:ph type="body" sz="quarter" idx="16"/>
          </p:nvPr>
        </p:nvSpPr>
        <p:spPr>
          <a:xfrm>
            <a:off x="635593" y="1231307"/>
            <a:ext cx="2009954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 algn="ctr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303226" y="1249063"/>
            <a:ext cx="180000" cy="180000"/>
            <a:chOff x="3486293" y="1403632"/>
            <a:chExt cx="180000" cy="180000"/>
          </a:xfrm>
        </p:grpSpPr>
        <p:cxnSp>
          <p:nvCxnSpPr>
            <p:cNvPr id="18" name="직선 연결선 17"/>
            <p:cNvCxnSpPr/>
            <p:nvPr/>
          </p:nvCxnSpPr>
          <p:spPr>
            <a:xfrm rot="2700000" flipH="1">
              <a:off x="3488962" y="1493632"/>
              <a:ext cx="1800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8900000">
              <a:off x="3486293" y="1495584"/>
              <a:ext cx="180000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95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15211856"/>
              </p:ext>
            </p:extLst>
          </p:nvPr>
        </p:nvGraphicFramePr>
        <p:xfrm>
          <a:off x="0" y="-12700"/>
          <a:ext cx="12203999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7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8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50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3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820544" y="-31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4833395" y="-319"/>
            <a:ext cx="2669812" cy="216000"/>
          </a:xfrm>
          <a:prstGeom prst="rect">
            <a:avLst/>
          </a:prstGeom>
          <a:ln>
            <a:noFill/>
          </a:ln>
        </p:spPr>
        <p:txBody>
          <a:bodyPr wrap="square"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8391198" y="-319"/>
            <a:ext cx="1496286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0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4833395" y="236879"/>
            <a:ext cx="7358605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홈</a:t>
            </a:r>
            <a:r>
              <a:rPr lang="en-US" altLang="ko-KR"/>
              <a:t>&gt;</a:t>
            </a:r>
            <a:r>
              <a:rPr lang="ko-KR" altLang="en-US"/>
              <a:t>똑똑이</a:t>
            </a:r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0571148" y="-319"/>
            <a:ext cx="1620852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247650" indent="-247650" algn="l">
              <a:buNone/>
              <a:defRPr lang="ko-KR" altLang="en-US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/>
            <a:r>
              <a:rPr lang="ko-KR" altLang="en-US"/>
              <a:t>정수진</a:t>
            </a:r>
            <a:endParaRPr lang="ko-KR" altLang="en-US" dirty="0"/>
          </a:p>
        </p:txBody>
      </p:sp>
      <p:sp>
        <p:nvSpPr>
          <p:cNvPr id="13" name="텍스트 개체 틀 7"/>
          <p:cNvSpPr>
            <a:spLocks noGrp="1"/>
          </p:cNvSpPr>
          <p:nvPr>
            <p:ph type="body" sz="quarter" idx="15"/>
          </p:nvPr>
        </p:nvSpPr>
        <p:spPr>
          <a:xfrm>
            <a:off x="820544" y="236879"/>
            <a:ext cx="3124859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>
              <a:buNone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25" name="직사각형 24"/>
          <p:cNvSpPr/>
          <p:nvPr userDrawn="1"/>
        </p:nvSpPr>
        <p:spPr bwMode="auto">
          <a:xfrm>
            <a:off x="223879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4224294" y="1161878"/>
            <a:ext cx="2920294" cy="532859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224323" y="1161437"/>
            <a:ext cx="2919850" cy="3502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>
                <a:solidFill>
                  <a:schemeClr val="bg1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    </a:t>
            </a:r>
            <a:endParaRPr kumimoji="1" lang="ko-KR" altLang="en-US" sz="10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1" name="텍스트 개체 틀 7"/>
          <p:cNvSpPr>
            <a:spLocks noGrp="1"/>
          </p:cNvSpPr>
          <p:nvPr>
            <p:ph type="body" sz="quarter" idx="16"/>
          </p:nvPr>
        </p:nvSpPr>
        <p:spPr>
          <a:xfrm>
            <a:off x="635593" y="1231307"/>
            <a:ext cx="2009954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 algn="ctr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303226" y="1249063"/>
            <a:ext cx="180000" cy="180000"/>
            <a:chOff x="3486293" y="1403632"/>
            <a:chExt cx="180000" cy="180000"/>
          </a:xfrm>
        </p:grpSpPr>
        <p:cxnSp>
          <p:nvCxnSpPr>
            <p:cNvPr id="26" name="직선 연결선 25"/>
            <p:cNvCxnSpPr/>
            <p:nvPr/>
          </p:nvCxnSpPr>
          <p:spPr>
            <a:xfrm rot="2700000" flipH="1">
              <a:off x="3488962" y="1493632"/>
              <a:ext cx="18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18900000">
              <a:off x="3486293" y="1495584"/>
              <a:ext cx="1800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4640911" y="1232787"/>
            <a:ext cx="2009954" cy="216000"/>
          </a:xfrm>
          <a:prstGeom prst="rect">
            <a:avLst/>
          </a:prstGeom>
          <a:ln>
            <a:noFill/>
          </a:ln>
        </p:spPr>
        <p:txBody>
          <a:bodyPr lIns="36000" tIns="0" rIns="0" bIns="0" anchor="ctr" anchorCtr="0"/>
          <a:lstStyle>
            <a:lvl1pPr marL="0" indent="0" algn="ctr">
              <a:buNone/>
              <a:tabLst/>
              <a:defRPr sz="800"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4308544" y="1250543"/>
            <a:ext cx="180000" cy="180000"/>
            <a:chOff x="3486293" y="1403632"/>
            <a:chExt cx="180000" cy="180000"/>
          </a:xfrm>
        </p:grpSpPr>
        <p:cxnSp>
          <p:nvCxnSpPr>
            <p:cNvPr id="33" name="직선 연결선 32"/>
            <p:cNvCxnSpPr/>
            <p:nvPr/>
          </p:nvCxnSpPr>
          <p:spPr>
            <a:xfrm rot="2700000" flipH="1">
              <a:off x="3488962" y="1493632"/>
              <a:ext cx="180000" cy="0"/>
            </a:xfrm>
            <a:prstGeom prst="line">
              <a:avLst/>
            </a:prstGeom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18900000">
              <a:off x="3486293" y="1495584"/>
              <a:ext cx="180000" cy="0"/>
            </a:xfrm>
            <a:prstGeom prst="line">
              <a:avLst/>
            </a:prstGeom>
            <a:ln w="31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/>
          <p:cNvCxnSpPr/>
          <p:nvPr userDrawn="1"/>
        </p:nvCxnSpPr>
        <p:spPr>
          <a:xfrm>
            <a:off x="4224294" y="1511726"/>
            <a:ext cx="29159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8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3BE53-24AC-45F6-AB0B-6B5497005E9E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3EFE-6EE0-4B53-8333-E34CD91C5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5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64" r:id="rId3"/>
    <p:sldLayoutId id="2147483660" r:id="rId4"/>
    <p:sldLayoutId id="2147483662" r:id="rId5"/>
    <p:sldLayoutId id="2147483663" r:id="rId6"/>
    <p:sldLayoutId id="2147483667" r:id="rId7"/>
    <p:sldLayoutId id="2147483661" r:id="rId8"/>
    <p:sldLayoutId id="2147483668" r:id="rId9"/>
    <p:sldLayoutId id="2147483669" r:id="rId10"/>
    <p:sldLayoutId id="2147483652" r:id="rId11"/>
    <p:sldLayoutId id="2147483653" r:id="rId12"/>
    <p:sldLayoutId id="2147483654" r:id="rId13"/>
    <p:sldLayoutId id="2147483665" r:id="rId14"/>
    <p:sldLayoutId id="2147483655" r:id="rId15"/>
    <p:sldLayoutId id="2147483656" r:id="rId16"/>
    <p:sldLayoutId id="2147483657" r:id="rId17"/>
    <p:sldLayoutId id="2147483684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" y="-12700"/>
          <a:ext cx="12192000" cy="46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4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2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9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6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13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26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요구사항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ID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페이지형태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Location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5" marR="61115" marT="33098" marB="33098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26287" marR="126287" marT="63103" marB="63103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00"/>
          <p:cNvSpPr txBox="1">
            <a:spLocks noChangeArrowheads="1"/>
          </p:cNvSpPr>
          <p:nvPr/>
        </p:nvSpPr>
        <p:spPr bwMode="auto">
          <a:xfrm>
            <a:off x="5890847" y="6699251"/>
            <a:ext cx="410308" cy="123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6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132238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defTabSz="957541" eaLnBrk="1" hangingPunct="1">
              <a:spcBef>
                <a:spcPct val="50000"/>
              </a:spcBef>
              <a:defRPr/>
            </a:pPr>
            <a:fld id="{95FA9F95-FEE8-4490-9339-202BB5867E7D}" type="slidenum">
              <a:rPr lang="en-US" altLang="ko-KR" sz="800" b="1" smtClean="0">
                <a:latin typeface="맑은 고딕" pitchFamily="50" charset="-127"/>
                <a:ea typeface="맑은 고딕" pitchFamily="50" charset="-127"/>
                <a:cs typeface="Tahoma" pitchFamily="34" charset="0"/>
              </a:rPr>
              <a:pPr algn="ctr" defTabSz="957541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ko-KR" sz="800" b="1" dirty="0"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8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31059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662117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993176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324234" algn="ctr" rtl="0" fontAlgn="base" latinLnBrk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47650" indent="-2476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0637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7088" indent="-1651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7288" indent="-1651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651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0822" indent="-165529" algn="l" defTabSz="662117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51880" indent="-165529" algn="l" defTabSz="662117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2939" indent="-165529" algn="l" defTabSz="662117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13997" indent="-165529" algn="l" defTabSz="662117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6211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059" algn="l" defTabSz="66211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2117" algn="l" defTabSz="66211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3176" algn="l" defTabSz="66211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4234" algn="l" defTabSz="66211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5293" algn="l" defTabSz="66211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6351" algn="l" defTabSz="66211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17410" algn="l" defTabSz="66211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48468" algn="l" defTabSz="662117" rtl="0" eaLnBrk="1" latinLnBrk="1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꺾인 연결선 18"/>
          <p:cNvCxnSpPr>
            <a:endCxn id="92" idx="1"/>
          </p:cNvCxnSpPr>
          <p:nvPr/>
        </p:nvCxnSpPr>
        <p:spPr>
          <a:xfrm flipV="1">
            <a:off x="4405250" y="3067830"/>
            <a:ext cx="999942" cy="823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90" idx="0"/>
            <a:endCxn id="185" idx="2"/>
          </p:cNvCxnSpPr>
          <p:nvPr/>
        </p:nvCxnSpPr>
        <p:spPr>
          <a:xfrm rot="5400000" flipH="1" flipV="1">
            <a:off x="788380" y="3318610"/>
            <a:ext cx="1814258" cy="836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7082442" y="2842235"/>
            <a:ext cx="581372" cy="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5643376" y="2845215"/>
            <a:ext cx="581372" cy="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  <a:stCxn id="83" idx="2"/>
            <a:endCxn id="173" idx="0"/>
          </p:cNvCxnSpPr>
          <p:nvPr/>
        </p:nvCxnSpPr>
        <p:spPr>
          <a:xfrm>
            <a:off x="6830166" y="3109757"/>
            <a:ext cx="17252" cy="98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4279929" y="2817605"/>
            <a:ext cx="571799" cy="6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8188955" y="2816746"/>
            <a:ext cx="0" cy="481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7270068" y="4301482"/>
            <a:ext cx="1794552" cy="6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/>
          <p:nvPr/>
        </p:nvCxnSpPr>
        <p:spPr>
          <a:xfrm flipV="1">
            <a:off x="3009877" y="2827747"/>
            <a:ext cx="575493" cy="48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9096912" y="2502454"/>
            <a:ext cx="2958373" cy="27659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200"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cxnSp>
        <p:nvCxnSpPr>
          <p:cNvPr id="179" name="직선 화살표 연결선 178"/>
          <p:cNvCxnSpPr/>
          <p:nvPr/>
        </p:nvCxnSpPr>
        <p:spPr>
          <a:xfrm flipH="1">
            <a:off x="9518576" y="3031541"/>
            <a:ext cx="3558" cy="1134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>
            <a:off x="10019517" y="2849237"/>
            <a:ext cx="628979" cy="6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 flipV="1">
            <a:off x="5379313" y="703923"/>
            <a:ext cx="765981" cy="48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V="1">
            <a:off x="4045101" y="706791"/>
            <a:ext cx="765981" cy="48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472560" y="6395561"/>
            <a:ext cx="11467395" cy="173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8425945" y="2837643"/>
            <a:ext cx="571799" cy="6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대각선 방향의 모서리가 둥근 사각형 67"/>
          <p:cNvSpPr/>
          <p:nvPr/>
        </p:nvSpPr>
        <p:spPr>
          <a:xfrm>
            <a:off x="837171" y="494715"/>
            <a:ext cx="876450" cy="432000"/>
          </a:xfrm>
          <a:prstGeom prst="round2DiagRect">
            <a:avLst>
              <a:gd name="adj1" fmla="val 0"/>
              <a:gd name="adj2" fmla="val 22290"/>
            </a:avLst>
          </a:prstGeom>
          <a:solidFill>
            <a:schemeClr val="accent4"/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스타플랫폼</a:t>
            </a:r>
            <a:endParaRPr lang="en-US" altLang="ko-KR" sz="9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r>
              <a:rPr lang="ko-KR" altLang="en-US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가맹점 페이지 접속 </a:t>
            </a:r>
            <a:r>
              <a:rPr lang="en-US" altLang="ko-KR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(Web)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345313" y="17106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06945" y="148420"/>
            <a:ext cx="462781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스타플랫폼 비대면 가맹점 신청 프로세스</a:t>
            </a:r>
            <a:endParaRPr kumimoji="1" lang="en-US" altLang="ko-KR" sz="140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2728137" y="709662"/>
            <a:ext cx="765981" cy="48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판단 86"/>
          <p:cNvSpPr>
            <a:spLocks noChangeAspect="1"/>
          </p:cNvSpPr>
          <p:nvPr/>
        </p:nvSpPr>
        <p:spPr>
          <a:xfrm>
            <a:off x="3594157" y="2561839"/>
            <a:ext cx="993600" cy="545681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76074" y="2659864"/>
            <a:ext cx="62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CDD</a:t>
            </a:r>
            <a:r>
              <a:rPr lang="ko-KR" altLang="en-US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대상</a:t>
            </a:r>
            <a:endParaRPr lang="en-US" altLang="ko-KR" sz="90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pPr algn="ctr"/>
            <a:r>
              <a:rPr lang="ko-KR" altLang="en-US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여부판별</a:t>
            </a:r>
            <a:endParaRPr lang="en-US" altLang="ko-KR" sz="90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89" name="대각선 방향의 모서리가 둥근 사각형 88"/>
          <p:cNvSpPr/>
          <p:nvPr/>
        </p:nvSpPr>
        <p:spPr>
          <a:xfrm>
            <a:off x="3560921" y="3505248"/>
            <a:ext cx="1070208" cy="713464"/>
          </a:xfrm>
          <a:prstGeom prst="round2DiagRect">
            <a:avLst>
              <a:gd name="adj1" fmla="val 0"/>
              <a:gd name="adj2" fmla="val 22290"/>
            </a:avLst>
          </a:prstGeom>
          <a:solidFill>
            <a:schemeClr val="accent4"/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CDD/EDD</a:t>
            </a:r>
          </a:p>
          <a:p>
            <a:r>
              <a:rPr lang="ko-KR" altLang="en-US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필요정보 등록</a:t>
            </a:r>
            <a:endParaRPr lang="en-US" altLang="ko-KR" sz="9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고객거래</a:t>
            </a:r>
            <a:r>
              <a:rPr lang="en-US" altLang="ko-KR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확인서 준용</a:t>
            </a:r>
            <a:r>
              <a:rPr lang="en-US" altLang="ko-KR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)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749464" y="4644102"/>
            <a:ext cx="1055364" cy="726727"/>
          </a:xfrm>
          <a:prstGeom prst="rect">
            <a:avLst/>
          </a:prstGeom>
          <a:solidFill>
            <a:schemeClr val="bg1"/>
          </a:solidFill>
          <a:ln w="3175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3. </a:t>
            </a:r>
            <a:r>
              <a:rPr kumimoji="1" lang="ko-KR" altLang="en-US" sz="80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파일등록</a:t>
            </a:r>
            <a:endParaRPr kumimoji="1" lang="en-US" altLang="ko-KR" sz="800">
              <a:solidFill>
                <a:prstClr val="black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- </a:t>
            </a:r>
            <a:r>
              <a:rPr kumimoji="1" lang="ko-KR" altLang="en-US" sz="80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사업자등록증</a:t>
            </a:r>
            <a:endParaRPr kumimoji="1" lang="en-US" altLang="ko-KR" sz="800">
              <a:solidFill>
                <a:prstClr val="black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- </a:t>
            </a:r>
            <a:r>
              <a:rPr kumimoji="1" lang="ko-KR" altLang="en-US" sz="80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정산계좌사본</a:t>
            </a:r>
            <a:r>
              <a:rPr kumimoji="1" lang="en-US" altLang="ko-KR" sz="80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- </a:t>
            </a:r>
            <a:r>
              <a:rPr kumimoji="1" lang="ko-KR" altLang="en-US" sz="80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영업신고</a:t>
            </a:r>
            <a:r>
              <a:rPr kumimoji="1" lang="en-US" altLang="ko-KR" sz="80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</a:t>
            </a:r>
            <a:r>
              <a:rPr kumimoji="1" lang="ko-KR" altLang="en-US" sz="80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허가</a:t>
            </a:r>
            <a:r>
              <a:rPr kumimoji="1" lang="en-US" altLang="ko-KR" sz="80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/</a:t>
            </a: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</a:t>
            </a:r>
            <a:r>
              <a:rPr kumimoji="1" lang="ko-KR" altLang="en-US" sz="80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등록증</a:t>
            </a:r>
            <a:endParaRPr kumimoji="1" lang="en-US" altLang="ko-KR" sz="800">
              <a:solidFill>
                <a:prstClr val="black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cxnSp>
        <p:nvCxnSpPr>
          <p:cNvPr id="91" name="직선 화살표 연결선 90"/>
          <p:cNvCxnSpPr>
            <a:stCxn id="87" idx="2"/>
            <a:endCxn id="89" idx="3"/>
          </p:cNvCxnSpPr>
          <p:nvPr/>
        </p:nvCxnSpPr>
        <p:spPr>
          <a:xfrm>
            <a:off x="4090957" y="3107520"/>
            <a:ext cx="5068" cy="397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대각선 방향의 모서리가 둥근 사각형 91"/>
          <p:cNvSpPr/>
          <p:nvPr/>
        </p:nvSpPr>
        <p:spPr>
          <a:xfrm>
            <a:off x="4866266" y="2635830"/>
            <a:ext cx="1077852" cy="432000"/>
          </a:xfrm>
          <a:prstGeom prst="round2DiagRect">
            <a:avLst>
              <a:gd name="adj1" fmla="val 0"/>
              <a:gd name="adj2" fmla="val 22290"/>
            </a:avLst>
          </a:prstGeom>
          <a:solidFill>
            <a:schemeClr val="accent4"/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가맹점 신청완료</a:t>
            </a:r>
            <a:r>
              <a:rPr lang="en-US" altLang="ko-KR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승인대기</a:t>
            </a:r>
            <a:r>
              <a:rPr lang="en-US" altLang="ko-KR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51277" y="3154830"/>
            <a:ext cx="356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22037" y="2603847"/>
            <a:ext cx="356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N</a:t>
            </a:r>
          </a:p>
        </p:txBody>
      </p:sp>
      <p:cxnSp>
        <p:nvCxnSpPr>
          <p:cNvPr id="97" name="직선 화살표 연결선 96"/>
          <p:cNvCxnSpPr/>
          <p:nvPr/>
        </p:nvCxnSpPr>
        <p:spPr>
          <a:xfrm flipV="1">
            <a:off x="1714370" y="710143"/>
            <a:ext cx="257008" cy="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053526" y="2855177"/>
            <a:ext cx="81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>
                <a:solidFill>
                  <a:srgbClr val="FF0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CDD/EDD</a:t>
            </a:r>
          </a:p>
          <a:p>
            <a:pPr algn="ctr"/>
            <a:r>
              <a:rPr lang="ko-KR" altLang="en-US" sz="900" b="1">
                <a:solidFill>
                  <a:srgbClr val="FF0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모듈 호출</a:t>
            </a:r>
            <a:endParaRPr lang="en-US" altLang="ko-KR" sz="900" b="1">
              <a:solidFill>
                <a:srgbClr val="FF0000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02" name="순서도: 판단 101"/>
          <p:cNvSpPr>
            <a:spLocks noChangeAspect="1"/>
          </p:cNvSpPr>
          <p:nvPr/>
        </p:nvSpPr>
        <p:spPr>
          <a:xfrm>
            <a:off x="7697067" y="3317743"/>
            <a:ext cx="993600" cy="545681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724178" y="3377608"/>
            <a:ext cx="993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CDD/EDD</a:t>
            </a:r>
          </a:p>
          <a:p>
            <a:pPr algn="ctr"/>
            <a:r>
              <a:rPr lang="ko-KR" altLang="en-US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정상등록여부</a:t>
            </a:r>
            <a:endParaRPr lang="en-US" altLang="ko-KR" sz="90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pPr algn="ctr"/>
            <a:r>
              <a:rPr lang="ko-KR" altLang="en-US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판별</a:t>
            </a:r>
            <a:endParaRPr lang="en-US" altLang="ko-KR" sz="90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531210" y="3230867"/>
            <a:ext cx="356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N</a:t>
            </a:r>
          </a:p>
        </p:txBody>
      </p:sp>
      <p:sp>
        <p:nvSpPr>
          <p:cNvPr id="127" name="순서도: 판단 126"/>
          <p:cNvSpPr>
            <a:spLocks noChangeAspect="1"/>
          </p:cNvSpPr>
          <p:nvPr/>
        </p:nvSpPr>
        <p:spPr>
          <a:xfrm>
            <a:off x="1991768" y="498386"/>
            <a:ext cx="993600" cy="432000"/>
          </a:xfrm>
          <a:prstGeom prst="flowChartDecision">
            <a:avLst/>
          </a:prstGeom>
          <a:solidFill>
            <a:schemeClr val="accent4"/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991768" y="534176"/>
            <a:ext cx="980858" cy="369332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신청여부확인</a:t>
            </a:r>
            <a:endParaRPr lang="en-US" altLang="ko-KR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pPr algn="ctr"/>
            <a:r>
              <a:rPr lang="en-US" altLang="ko-KR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(</a:t>
            </a:r>
            <a:r>
              <a:rPr lang="ko-KR" altLang="en-US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사업자등록번호</a:t>
            </a:r>
            <a:r>
              <a:rPr lang="en-US" altLang="ko-KR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052964" y="525020"/>
            <a:ext cx="356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Y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242693" y="978800"/>
            <a:ext cx="356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N</a:t>
            </a:r>
          </a:p>
        </p:txBody>
      </p:sp>
      <p:sp>
        <p:nvSpPr>
          <p:cNvPr id="134" name="대각선 방향의 모서리가 둥근 사각형 133"/>
          <p:cNvSpPr/>
          <p:nvPr/>
        </p:nvSpPr>
        <p:spPr>
          <a:xfrm>
            <a:off x="749464" y="2581605"/>
            <a:ext cx="1055364" cy="432000"/>
          </a:xfrm>
          <a:prstGeom prst="round2DiagRect">
            <a:avLst>
              <a:gd name="adj1" fmla="val 0"/>
              <a:gd name="adj2" fmla="val 22290"/>
            </a:avLst>
          </a:prstGeom>
          <a:solidFill>
            <a:schemeClr val="accent4"/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ko-KR" altLang="en-US" sz="900" dirty="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가맹 신청서 작성</a:t>
            </a:r>
            <a:endParaRPr lang="en-US" altLang="ko-KR" sz="900" dirty="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약관동의 포함</a:t>
            </a:r>
            <a:r>
              <a:rPr lang="en-US" altLang="ko-KR" sz="900" dirty="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)</a:t>
            </a:r>
          </a:p>
        </p:txBody>
      </p:sp>
      <p:sp>
        <p:nvSpPr>
          <p:cNvPr id="138" name="대각선 방향의 모서리가 둥근 사각형 137"/>
          <p:cNvSpPr/>
          <p:nvPr/>
        </p:nvSpPr>
        <p:spPr>
          <a:xfrm>
            <a:off x="3509037" y="503084"/>
            <a:ext cx="872202" cy="432000"/>
          </a:xfrm>
          <a:prstGeom prst="round2DiagRect">
            <a:avLst>
              <a:gd name="adj1" fmla="val 0"/>
              <a:gd name="adj2" fmla="val 22290"/>
            </a:avLst>
          </a:prstGeom>
          <a:solidFill>
            <a:schemeClr val="accent4"/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ko-KR" altLang="en-US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휴대폰</a:t>
            </a:r>
            <a:endParaRPr lang="en-US" altLang="ko-KR" sz="9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r>
              <a:rPr lang="ko-KR" altLang="en-US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점유인증</a:t>
            </a:r>
            <a:endParaRPr lang="en-US" altLang="ko-KR" sz="9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49464" y="3086437"/>
            <a:ext cx="1055364" cy="668259"/>
          </a:xfrm>
          <a:prstGeom prst="rect">
            <a:avLst/>
          </a:prstGeom>
          <a:solidFill>
            <a:schemeClr val="bg1"/>
          </a:solidFill>
          <a:ln w="3175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1. </a:t>
            </a:r>
            <a:r>
              <a:rPr kumimoji="1" lang="ko-KR" altLang="en-US" sz="80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정보 입력</a:t>
            </a:r>
            <a:endParaRPr kumimoji="1" lang="en-US" altLang="ko-KR" sz="800">
              <a:solidFill>
                <a:prstClr val="black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- </a:t>
            </a:r>
            <a:r>
              <a:rPr kumimoji="1" lang="ko-KR" altLang="en-US" sz="80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가맹점정보입력</a:t>
            </a:r>
            <a:endParaRPr kumimoji="1" lang="en-US" altLang="ko-KR" sz="800">
              <a:solidFill>
                <a:prstClr val="black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- </a:t>
            </a:r>
            <a:r>
              <a:rPr kumimoji="1" lang="ko-KR" altLang="en-US" sz="80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고객확인관련</a:t>
            </a:r>
            <a:endParaRPr kumimoji="1" lang="en-US" altLang="ko-KR" sz="800">
              <a:solidFill>
                <a:prstClr val="black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   </a:t>
            </a:r>
            <a:r>
              <a:rPr kumimoji="1" lang="ko-KR" altLang="en-US" sz="80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정보입력</a:t>
            </a:r>
            <a:r>
              <a:rPr kumimoji="1" lang="en-US" altLang="ko-KR" sz="80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749464" y="3850342"/>
            <a:ext cx="1055364" cy="726727"/>
          </a:xfrm>
          <a:prstGeom prst="rect">
            <a:avLst/>
          </a:prstGeom>
          <a:solidFill>
            <a:schemeClr val="bg1"/>
          </a:solidFill>
          <a:ln w="3175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2. </a:t>
            </a:r>
            <a:r>
              <a:rPr kumimoji="1" lang="ko-KR" altLang="en-US" sz="800" dirty="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실명확인</a:t>
            </a:r>
            <a:endParaRPr kumimoji="1" lang="en-US" altLang="ko-KR" sz="800" dirty="0">
              <a:solidFill>
                <a:prstClr val="black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- </a:t>
            </a:r>
            <a:r>
              <a:rPr kumimoji="1" lang="ko-KR" altLang="en-US" sz="800" dirty="0" err="1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휴대폰본인확인</a:t>
            </a:r>
            <a:endParaRPr kumimoji="1" lang="en-US" altLang="ko-KR" sz="800" dirty="0">
              <a:solidFill>
                <a:prstClr val="black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- </a:t>
            </a:r>
            <a:r>
              <a:rPr kumimoji="1" lang="ko-KR" altLang="en-US" sz="800" dirty="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계좌인증</a:t>
            </a:r>
            <a:endParaRPr kumimoji="1" lang="en-US" altLang="ko-KR" sz="800" dirty="0">
              <a:solidFill>
                <a:prstClr val="black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pPr lvl="0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 dirty="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   - </a:t>
            </a:r>
            <a:r>
              <a:rPr kumimoji="1" lang="ko-KR" altLang="en-US" sz="800" dirty="0">
                <a:solidFill>
                  <a:prstClr val="black"/>
                </a:solidFill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신분증사본제출</a:t>
            </a:r>
            <a:endParaRPr kumimoji="1" lang="en-US" altLang="ko-KR" sz="800" dirty="0">
              <a:solidFill>
                <a:prstClr val="black"/>
              </a:solidFill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9355286" y="6335474"/>
            <a:ext cx="690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심사완료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745313" y="6357931"/>
            <a:ext cx="1011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신청중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10156022" y="365293"/>
            <a:ext cx="168122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[</a:t>
            </a:r>
            <a:r>
              <a:rPr lang="ko-KR" altLang="en-US" sz="1200" dirty="0" err="1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상태값</a:t>
            </a:r>
            <a:r>
              <a:rPr lang="en-US" altLang="ko-KR" sz="1200" dirty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]</a:t>
            </a:r>
          </a:p>
          <a:p>
            <a:r>
              <a:rPr lang="ko-KR" altLang="en-US" sz="1200" dirty="0" err="1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신청중</a:t>
            </a:r>
            <a:endParaRPr lang="en-US" altLang="ko-KR" sz="1200" dirty="0"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r>
              <a:rPr lang="ko-KR" altLang="en-US" sz="1200" dirty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신청완료</a:t>
            </a:r>
            <a:r>
              <a:rPr lang="en-US" altLang="ko-KR" sz="1200" dirty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(</a:t>
            </a:r>
            <a:r>
              <a:rPr lang="ko-KR" altLang="en-US" sz="1200" dirty="0" err="1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심사중</a:t>
            </a:r>
            <a:r>
              <a:rPr lang="en-US" altLang="ko-KR" sz="1200" dirty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)</a:t>
            </a:r>
          </a:p>
          <a:p>
            <a:r>
              <a:rPr lang="ko-KR" altLang="en-US" sz="1200" dirty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승인완료</a:t>
            </a:r>
            <a:endParaRPr lang="en-US" altLang="ko-KR" sz="1200" dirty="0"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r>
              <a:rPr lang="ko-KR" altLang="en-US" sz="1200" dirty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승인불가</a:t>
            </a:r>
            <a:endParaRPr lang="en-US" altLang="ko-KR" sz="1200" dirty="0"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  <a:p>
            <a:r>
              <a:rPr lang="ko-KR" altLang="en-US" sz="1200" dirty="0">
                <a:latin typeface="KB금융 본문체 Medium" panose="020B0603000000000000" pitchFamily="50" charset="-127"/>
                <a:ea typeface="KB금융 본문체 Medium" panose="020B0603000000000000" pitchFamily="50" charset="-127"/>
              </a:rPr>
              <a:t>탈퇴</a:t>
            </a:r>
            <a:endParaRPr lang="en-US" altLang="ko-KR" sz="1200" dirty="0">
              <a:latin typeface="KB금융 본문체 Medium" panose="020B0603000000000000" pitchFamily="50" charset="-127"/>
              <a:ea typeface="KB금융 본문체 Medium" panose="020B0603000000000000" pitchFamily="50" charset="-127"/>
            </a:endParaRPr>
          </a:p>
        </p:txBody>
      </p:sp>
      <p:sp>
        <p:nvSpPr>
          <p:cNvPr id="79" name="대각선 방향의 모서리가 둥근 사각형 78"/>
          <p:cNvSpPr/>
          <p:nvPr/>
        </p:nvSpPr>
        <p:spPr>
          <a:xfrm>
            <a:off x="4826001" y="500213"/>
            <a:ext cx="872202" cy="432000"/>
          </a:xfrm>
          <a:prstGeom prst="round2DiagRect">
            <a:avLst>
              <a:gd name="adj1" fmla="val 0"/>
              <a:gd name="adj2" fmla="val 22290"/>
            </a:avLst>
          </a:prstGeom>
          <a:solidFill>
            <a:schemeClr val="accent4"/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ko-KR" altLang="en-US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접수상태</a:t>
            </a:r>
            <a:endParaRPr lang="en-US" altLang="ko-KR" sz="9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r>
              <a:rPr lang="ko-KR" altLang="en-US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조회</a:t>
            </a:r>
            <a:endParaRPr lang="en-US" altLang="ko-KR" sz="9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18" name="대각선 방향의 모서리가 둥근 사각형 117"/>
          <p:cNvSpPr/>
          <p:nvPr/>
        </p:nvSpPr>
        <p:spPr>
          <a:xfrm>
            <a:off x="6159735" y="542430"/>
            <a:ext cx="959422" cy="324568"/>
          </a:xfrm>
          <a:prstGeom prst="round2DiagRect">
            <a:avLst>
              <a:gd name="adj1" fmla="val 0"/>
              <a:gd name="adj2" fmla="val 22290"/>
            </a:avLst>
          </a:prstGeom>
          <a:solidFill>
            <a:schemeClr val="accent4"/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ko-KR" altLang="en-US" sz="900" dirty="0" err="1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신청중</a:t>
            </a:r>
            <a:endParaRPr lang="en-US" altLang="ko-KR" sz="900" dirty="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20" name="대각선 방향의 모서리가 둥근 사각형 119"/>
          <p:cNvSpPr/>
          <p:nvPr/>
        </p:nvSpPr>
        <p:spPr>
          <a:xfrm>
            <a:off x="6188497" y="1347559"/>
            <a:ext cx="959422" cy="324568"/>
          </a:xfrm>
          <a:prstGeom prst="round2DiagRect">
            <a:avLst>
              <a:gd name="adj1" fmla="val 0"/>
              <a:gd name="adj2" fmla="val 22290"/>
            </a:avLst>
          </a:prstGeom>
          <a:solidFill>
            <a:schemeClr val="accent4"/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ko-KR" altLang="en-US" sz="900" dirty="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승인완료</a:t>
            </a:r>
            <a:endParaRPr lang="en-US" altLang="ko-KR" sz="900" dirty="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274802" y="6359523"/>
            <a:ext cx="690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신청완료</a:t>
            </a:r>
          </a:p>
        </p:txBody>
      </p:sp>
      <p:cxnSp>
        <p:nvCxnSpPr>
          <p:cNvPr id="123" name="직선 화살표 연결선 122"/>
          <p:cNvCxnSpPr/>
          <p:nvPr/>
        </p:nvCxnSpPr>
        <p:spPr>
          <a:xfrm flipV="1">
            <a:off x="3304733" y="6500260"/>
            <a:ext cx="1986757" cy="4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 flipH="1" flipV="1">
            <a:off x="673066" y="6485287"/>
            <a:ext cx="1986757" cy="4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7388926" y="6367414"/>
            <a:ext cx="690545" cy="196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KB금융 제목체 Bold" panose="020B0803000000000000" pitchFamily="50" charset="-127"/>
                <a:ea typeface="KB금융 제목체 Bold" panose="020B0803000000000000" pitchFamily="50" charset="-127"/>
              </a:rPr>
              <a:t>심사중</a:t>
            </a:r>
            <a:endParaRPr lang="ko-KR" altLang="en-US" sz="1100" dirty="0">
              <a:latin typeface="KB금융 제목체 Bold" panose="020B0803000000000000" pitchFamily="50" charset="-127"/>
              <a:ea typeface="KB금융 제목체 Bold" panose="020B0803000000000000" pitchFamily="50" charset="-127"/>
            </a:endParaRPr>
          </a:p>
        </p:txBody>
      </p:sp>
      <p:cxnSp>
        <p:nvCxnSpPr>
          <p:cNvPr id="164" name="직선 화살표 연결선 163"/>
          <p:cNvCxnSpPr/>
          <p:nvPr/>
        </p:nvCxnSpPr>
        <p:spPr>
          <a:xfrm flipH="1" flipV="1">
            <a:off x="6029094" y="6481812"/>
            <a:ext cx="1233620" cy="43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 flipV="1">
            <a:off x="7941994" y="6460978"/>
            <a:ext cx="1492680" cy="4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 flipV="1">
            <a:off x="5901232" y="1123739"/>
            <a:ext cx="268471" cy="48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순서도: 판단 167"/>
          <p:cNvSpPr>
            <a:spLocks noChangeAspect="1"/>
          </p:cNvSpPr>
          <p:nvPr/>
        </p:nvSpPr>
        <p:spPr>
          <a:xfrm>
            <a:off x="9025455" y="2642330"/>
            <a:ext cx="993600" cy="432000"/>
          </a:xfrm>
          <a:prstGeom prst="flowChartDecision">
            <a:avLst/>
          </a:prstGeom>
          <a:solidFill>
            <a:schemeClr val="accent4"/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219791" y="2680033"/>
            <a:ext cx="623862" cy="369332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가맹신청</a:t>
            </a:r>
            <a:endParaRPr lang="en-US" altLang="ko-KR" sz="90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pPr algn="ctr"/>
            <a:r>
              <a:rPr lang="ko-KR" altLang="en-US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승인여부</a:t>
            </a:r>
            <a:endParaRPr lang="en-US" altLang="ko-KR" sz="90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73" name="순서도: 판단 172"/>
          <p:cNvSpPr>
            <a:spLocks noChangeAspect="1"/>
          </p:cNvSpPr>
          <p:nvPr/>
        </p:nvSpPr>
        <p:spPr>
          <a:xfrm>
            <a:off x="6350618" y="4091993"/>
            <a:ext cx="993600" cy="432000"/>
          </a:xfrm>
          <a:prstGeom prst="flowChartDecision">
            <a:avLst/>
          </a:prstGeom>
          <a:solidFill>
            <a:schemeClr val="accent4"/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232676" y="4120190"/>
            <a:ext cx="1196602" cy="369332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정보 수정</a:t>
            </a:r>
            <a:endParaRPr lang="en-US" altLang="ko-KR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pPr algn="ctr"/>
            <a:r>
              <a:rPr lang="ko-KR" altLang="en-US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필요여부 확인</a:t>
            </a:r>
            <a:endParaRPr lang="en-US" altLang="ko-KR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578860" y="2655948"/>
            <a:ext cx="356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N</a:t>
            </a:r>
          </a:p>
        </p:txBody>
      </p:sp>
      <p:sp>
        <p:nvSpPr>
          <p:cNvPr id="183" name="대각선 방향의 모서리가 둥근 사각형 182"/>
          <p:cNvSpPr/>
          <p:nvPr/>
        </p:nvSpPr>
        <p:spPr>
          <a:xfrm>
            <a:off x="10659404" y="2683219"/>
            <a:ext cx="872202" cy="432000"/>
          </a:xfrm>
          <a:prstGeom prst="round2DiagRect">
            <a:avLst>
              <a:gd name="adj1" fmla="val 0"/>
              <a:gd name="adj2" fmla="val 22290"/>
            </a:avLst>
          </a:prstGeom>
          <a:solidFill>
            <a:schemeClr val="accent4"/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ko-KR" altLang="en-US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가맹점 아이디</a:t>
            </a:r>
            <a:endParaRPr lang="en-US" altLang="ko-KR" sz="9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r>
              <a:rPr lang="ko-KR" altLang="en-US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부여</a:t>
            </a:r>
            <a:endParaRPr lang="en-US" altLang="ko-KR" sz="9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84" name="대각선 방향의 모서리가 둥근 사각형 183"/>
          <p:cNvSpPr/>
          <p:nvPr/>
        </p:nvSpPr>
        <p:spPr>
          <a:xfrm>
            <a:off x="9086409" y="4153798"/>
            <a:ext cx="959422" cy="357025"/>
          </a:xfrm>
          <a:prstGeom prst="round2DiagRect">
            <a:avLst>
              <a:gd name="adj1" fmla="val 0"/>
              <a:gd name="adj2" fmla="val 22290"/>
            </a:avLst>
          </a:prstGeom>
          <a:solidFill>
            <a:schemeClr val="accent4"/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ko-KR" altLang="en-US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가맹 승인</a:t>
            </a:r>
            <a:r>
              <a:rPr lang="en-US" altLang="ko-KR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r>
              <a:rPr lang="ko-KR" altLang="en-US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불가사유 통보</a:t>
            </a:r>
            <a:endParaRPr lang="en-US" altLang="ko-KR" sz="9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85" name="대각선 방향의 모서리가 둥근 사각형 184"/>
          <p:cNvSpPr/>
          <p:nvPr/>
        </p:nvSpPr>
        <p:spPr>
          <a:xfrm>
            <a:off x="2113873" y="2613844"/>
            <a:ext cx="1066343" cy="432000"/>
          </a:xfrm>
          <a:prstGeom prst="round2DiagRect">
            <a:avLst>
              <a:gd name="adj1" fmla="val 0"/>
              <a:gd name="adj2" fmla="val 22290"/>
            </a:avLst>
          </a:prstGeom>
          <a:solidFill>
            <a:schemeClr val="accent4"/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가맹 신청서 제출</a:t>
            </a:r>
            <a:endParaRPr lang="en-US" altLang="ko-KR" sz="9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0145255" y="2655948"/>
            <a:ext cx="356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Y</a:t>
            </a:r>
          </a:p>
        </p:txBody>
      </p:sp>
      <p:cxnSp>
        <p:nvCxnSpPr>
          <p:cNvPr id="3" name="꺾인 연결선 2"/>
          <p:cNvCxnSpPr>
            <a:cxnSpLocks/>
            <a:stCxn id="128" idx="2"/>
            <a:endCxn id="134" idx="3"/>
          </p:cNvCxnSpPr>
          <p:nvPr/>
        </p:nvCxnSpPr>
        <p:spPr>
          <a:xfrm rot="5400000">
            <a:off x="1040624" y="1140031"/>
            <a:ext cx="1678097" cy="1205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대각선 방향의 모서리가 둥근 사각형 111"/>
          <p:cNvSpPr/>
          <p:nvPr/>
        </p:nvSpPr>
        <p:spPr>
          <a:xfrm>
            <a:off x="6231498" y="5228046"/>
            <a:ext cx="1235905" cy="450252"/>
          </a:xfrm>
          <a:prstGeom prst="round2DiagRect">
            <a:avLst>
              <a:gd name="adj1" fmla="val 0"/>
              <a:gd name="adj2" fmla="val 22290"/>
            </a:avLst>
          </a:prstGeom>
          <a:solidFill>
            <a:schemeClr val="accent4"/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정보 수정 요청</a:t>
            </a:r>
            <a:endParaRPr lang="en-US" altLang="ko-KR" sz="900" dirty="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상태</a:t>
            </a:r>
            <a:r>
              <a:rPr lang="en-US" altLang="ko-KR" sz="900" dirty="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=‘</a:t>
            </a:r>
            <a:r>
              <a:rPr lang="ko-KR" altLang="en-US" sz="900" dirty="0" err="1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신청중</a:t>
            </a:r>
            <a:r>
              <a:rPr lang="en-US" altLang="ko-KR" sz="900" dirty="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’</a:t>
            </a:r>
            <a:r>
              <a:rPr lang="ko-KR" altLang="en-US" sz="900" dirty="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변경</a:t>
            </a:r>
            <a:r>
              <a:rPr lang="en-US" altLang="ko-KR" sz="900" dirty="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)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546910" y="4695349"/>
            <a:ext cx="356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Y</a:t>
            </a:r>
          </a:p>
        </p:txBody>
      </p:sp>
      <p:sp>
        <p:nvSpPr>
          <p:cNvPr id="86" name="대각선 방향의 모서리가 둥근 사각형 119">
            <a:extLst>
              <a:ext uri="{FF2B5EF4-FFF2-40B4-BE49-F238E27FC236}">
                <a16:creationId xmlns:a16="http://schemas.microsoft.com/office/drawing/2014/main" id="{F24F34E2-9326-45A8-86E4-22F4C8F5FC58}"/>
              </a:ext>
            </a:extLst>
          </p:cNvPr>
          <p:cNvSpPr/>
          <p:nvPr/>
        </p:nvSpPr>
        <p:spPr>
          <a:xfrm>
            <a:off x="6188497" y="1751083"/>
            <a:ext cx="959422" cy="324568"/>
          </a:xfrm>
          <a:prstGeom prst="round2DiagRect">
            <a:avLst>
              <a:gd name="adj1" fmla="val 0"/>
              <a:gd name="adj2" fmla="val 22290"/>
            </a:avLst>
          </a:prstGeom>
          <a:solidFill>
            <a:schemeClr val="accent4"/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ko-KR" altLang="en-US" sz="900" dirty="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승인불가</a:t>
            </a:r>
            <a:endParaRPr lang="en-US" altLang="ko-KR" sz="900" dirty="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00" name="대각선 방향의 모서리가 둥근 사각형 80">
            <a:extLst>
              <a:ext uri="{FF2B5EF4-FFF2-40B4-BE49-F238E27FC236}">
                <a16:creationId xmlns:a16="http://schemas.microsoft.com/office/drawing/2014/main" id="{1D057851-C778-4F98-84D4-B716D9BEE178}"/>
              </a:ext>
            </a:extLst>
          </p:cNvPr>
          <p:cNvSpPr/>
          <p:nvPr/>
        </p:nvSpPr>
        <p:spPr>
          <a:xfrm>
            <a:off x="7795757" y="964175"/>
            <a:ext cx="1168949" cy="307846"/>
          </a:xfrm>
          <a:prstGeom prst="round2DiagRect">
            <a:avLst>
              <a:gd name="adj1" fmla="val 0"/>
              <a:gd name="adj2" fmla="val 22290"/>
            </a:avLst>
          </a:prstGeom>
          <a:solidFill>
            <a:schemeClr val="accent4"/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ko-KR" altLang="en-US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가맹신청서 조회</a:t>
            </a:r>
            <a:endParaRPr lang="en-US" altLang="ko-KR" sz="900" dirty="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3DF68B6-A6F1-432C-B4C8-073CB0A0E120}"/>
              </a:ext>
            </a:extLst>
          </p:cNvPr>
          <p:cNvCxnSpPr>
            <a:cxnSpLocks/>
            <a:stCxn id="119" idx="0"/>
            <a:endCxn id="100" idx="2"/>
          </p:cNvCxnSpPr>
          <p:nvPr/>
        </p:nvCxnSpPr>
        <p:spPr>
          <a:xfrm>
            <a:off x="7133541" y="1115905"/>
            <a:ext cx="662216" cy="219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대각선 방향의 모서리가 둥근 사각형 80">
            <a:extLst>
              <a:ext uri="{FF2B5EF4-FFF2-40B4-BE49-F238E27FC236}">
                <a16:creationId xmlns:a16="http://schemas.microsoft.com/office/drawing/2014/main" id="{EE0B0F6B-3DF7-4017-B511-14697D221649}"/>
              </a:ext>
            </a:extLst>
          </p:cNvPr>
          <p:cNvSpPr/>
          <p:nvPr/>
        </p:nvSpPr>
        <p:spPr>
          <a:xfrm>
            <a:off x="7795756" y="1352525"/>
            <a:ext cx="1168949" cy="315304"/>
          </a:xfrm>
          <a:prstGeom prst="round2DiagRect">
            <a:avLst>
              <a:gd name="adj1" fmla="val 0"/>
              <a:gd name="adj2" fmla="val 22290"/>
            </a:avLst>
          </a:prstGeom>
          <a:solidFill>
            <a:schemeClr val="accent4"/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ko-KR" altLang="en-US" sz="900" dirty="0" err="1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관리자홈화면</a:t>
            </a:r>
            <a:r>
              <a:rPr lang="ko-KR" altLang="en-US" sz="900" dirty="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이동</a:t>
            </a:r>
            <a:endParaRPr lang="en-US" altLang="ko-KR" sz="900" dirty="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9F08AC0B-9E57-4C60-B71C-AAB8C3A4C84C}"/>
              </a:ext>
            </a:extLst>
          </p:cNvPr>
          <p:cNvCxnSpPr>
            <a:cxnSpLocks/>
            <a:stCxn id="120" idx="0"/>
            <a:endCxn id="104" idx="2"/>
          </p:cNvCxnSpPr>
          <p:nvPr/>
        </p:nvCxnSpPr>
        <p:spPr>
          <a:xfrm>
            <a:off x="7147919" y="1509843"/>
            <a:ext cx="647837" cy="33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93">
            <a:extLst>
              <a:ext uri="{FF2B5EF4-FFF2-40B4-BE49-F238E27FC236}">
                <a16:creationId xmlns:a16="http://schemas.microsoft.com/office/drawing/2014/main" id="{75DA3244-2BBA-487F-B42E-3F0957A21685}"/>
              </a:ext>
            </a:extLst>
          </p:cNvPr>
          <p:cNvCxnSpPr>
            <a:cxnSpLocks/>
            <a:stCxn id="118" idx="0"/>
            <a:endCxn id="134" idx="3"/>
          </p:cNvCxnSpPr>
          <p:nvPr/>
        </p:nvCxnSpPr>
        <p:spPr>
          <a:xfrm flipH="1">
            <a:off x="1277146" y="704714"/>
            <a:ext cx="5842011" cy="1876891"/>
          </a:xfrm>
          <a:prstGeom prst="bentConnector4">
            <a:avLst>
              <a:gd name="adj1" fmla="val -3913"/>
              <a:gd name="adj2" fmla="val 5432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대각선 방향의 모서리가 둥근 사각형 118"/>
          <p:cNvSpPr/>
          <p:nvPr/>
        </p:nvSpPr>
        <p:spPr>
          <a:xfrm>
            <a:off x="6174119" y="953621"/>
            <a:ext cx="959422" cy="324568"/>
          </a:xfrm>
          <a:prstGeom prst="round2DiagRect">
            <a:avLst>
              <a:gd name="adj1" fmla="val 0"/>
              <a:gd name="adj2" fmla="val 22290"/>
            </a:avLst>
          </a:prstGeom>
          <a:solidFill>
            <a:schemeClr val="accent4"/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ko-KR" altLang="en-US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신청완료</a:t>
            </a:r>
            <a:endParaRPr lang="en-US" altLang="ko-KR" sz="9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r>
              <a:rPr lang="en-US" altLang="ko-KR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심사중</a:t>
            </a:r>
            <a:r>
              <a:rPr lang="en-US" altLang="ko-KR" sz="90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)</a:t>
            </a:r>
          </a:p>
        </p:txBody>
      </p:sp>
      <p:cxnSp>
        <p:nvCxnSpPr>
          <p:cNvPr id="125" name="꺾인 연결선 6">
            <a:extLst>
              <a:ext uri="{FF2B5EF4-FFF2-40B4-BE49-F238E27FC236}">
                <a16:creationId xmlns:a16="http://schemas.microsoft.com/office/drawing/2014/main" id="{FD363110-E2E3-4492-829D-EC949E5701FD}"/>
              </a:ext>
            </a:extLst>
          </p:cNvPr>
          <p:cNvCxnSpPr>
            <a:cxnSpLocks/>
            <a:endCxn id="86" idx="2"/>
          </p:cNvCxnSpPr>
          <p:nvPr/>
        </p:nvCxnSpPr>
        <p:spPr>
          <a:xfrm rot="16200000" flipH="1">
            <a:off x="5445077" y="1169946"/>
            <a:ext cx="1198979" cy="287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11177F4B-454C-482B-B4E8-90153B49DBE6}"/>
              </a:ext>
            </a:extLst>
          </p:cNvPr>
          <p:cNvCxnSpPr/>
          <p:nvPr/>
        </p:nvCxnSpPr>
        <p:spPr>
          <a:xfrm flipV="1">
            <a:off x="5901926" y="1473172"/>
            <a:ext cx="268471" cy="48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대각선 방향의 모서리가 둥근 사각형 80">
            <a:extLst>
              <a:ext uri="{FF2B5EF4-FFF2-40B4-BE49-F238E27FC236}">
                <a16:creationId xmlns:a16="http://schemas.microsoft.com/office/drawing/2014/main" id="{696232E5-E4C8-4A10-868D-EAA16201A5D1}"/>
              </a:ext>
            </a:extLst>
          </p:cNvPr>
          <p:cNvSpPr/>
          <p:nvPr/>
        </p:nvSpPr>
        <p:spPr>
          <a:xfrm>
            <a:off x="7809407" y="1737675"/>
            <a:ext cx="1155297" cy="342582"/>
          </a:xfrm>
          <a:prstGeom prst="round2DiagRect">
            <a:avLst>
              <a:gd name="adj1" fmla="val 0"/>
              <a:gd name="adj2" fmla="val 22290"/>
            </a:avLst>
          </a:prstGeom>
          <a:solidFill>
            <a:schemeClr val="accent4"/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ko-KR" altLang="en-US" sz="900" dirty="0">
                <a:solidFill>
                  <a:schemeClr val="tx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종료</a:t>
            </a:r>
            <a:endParaRPr lang="en-US" altLang="ko-KR" sz="900" dirty="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FDD0B19C-91A9-40B0-8284-5EB8BF888644}"/>
              </a:ext>
            </a:extLst>
          </p:cNvPr>
          <p:cNvCxnSpPr>
            <a:cxnSpLocks/>
            <a:stCxn id="86" idx="0"/>
            <a:endCxn id="131" idx="2"/>
          </p:cNvCxnSpPr>
          <p:nvPr/>
        </p:nvCxnSpPr>
        <p:spPr>
          <a:xfrm flipV="1">
            <a:off x="7147919" y="1908966"/>
            <a:ext cx="661488" cy="440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순서도: 판단 82"/>
          <p:cNvSpPr>
            <a:spLocks noChangeAspect="1"/>
          </p:cNvSpPr>
          <p:nvPr/>
        </p:nvSpPr>
        <p:spPr>
          <a:xfrm>
            <a:off x="6229038" y="2587037"/>
            <a:ext cx="1202256" cy="522720"/>
          </a:xfrm>
          <a:prstGeom prst="flowChartDecision">
            <a:avLst/>
          </a:prstGeom>
          <a:solidFill>
            <a:schemeClr val="bg1"/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19123" y="2668101"/>
            <a:ext cx="966565" cy="369332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비대면 실명확인</a:t>
            </a:r>
            <a:endParaRPr lang="en-US" altLang="ko-KR" sz="90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pPr algn="ctr"/>
            <a:r>
              <a:rPr lang="en-US" altLang="ko-KR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(</a:t>
            </a:r>
            <a:r>
              <a:rPr lang="ko-KR" altLang="en-US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수기처리</a:t>
            </a:r>
            <a:r>
              <a:rPr lang="en-US" altLang="ko-KR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300818" y="2987146"/>
            <a:ext cx="94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>
                <a:solidFill>
                  <a:srgbClr val="FF0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CDD/EDD</a:t>
            </a:r>
          </a:p>
          <a:p>
            <a:pPr algn="ctr"/>
            <a:r>
              <a:rPr lang="ko-KR" altLang="en-US" sz="900" b="1">
                <a:solidFill>
                  <a:srgbClr val="FF0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등록 </a:t>
            </a:r>
            <a:r>
              <a:rPr lang="en-US" altLang="ko-KR" sz="900" b="1">
                <a:solidFill>
                  <a:srgbClr val="FF0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Data </a:t>
            </a:r>
            <a:r>
              <a:rPr lang="ko-KR" altLang="en-US" sz="900" b="1">
                <a:solidFill>
                  <a:srgbClr val="FF0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전송</a:t>
            </a:r>
            <a:endParaRPr lang="en-US" altLang="ko-KR" sz="900" b="1">
              <a:solidFill>
                <a:srgbClr val="FF0000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059884" y="4092541"/>
            <a:ext cx="378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14686" y="2642330"/>
            <a:ext cx="356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Y</a:t>
            </a:r>
          </a:p>
        </p:txBody>
      </p:sp>
      <p:cxnSp>
        <p:nvCxnSpPr>
          <p:cNvPr id="28" name="꺾인 연결선 27"/>
          <p:cNvCxnSpPr>
            <a:cxnSpLocks/>
            <a:stCxn id="112" idx="1"/>
            <a:endCxn id="134" idx="2"/>
          </p:cNvCxnSpPr>
          <p:nvPr/>
        </p:nvCxnSpPr>
        <p:spPr>
          <a:xfrm rot="5400000" flipH="1">
            <a:off x="2359111" y="1187959"/>
            <a:ext cx="2880693" cy="6099987"/>
          </a:xfrm>
          <a:prstGeom prst="bentConnector4">
            <a:avLst>
              <a:gd name="adj1" fmla="val -7936"/>
              <a:gd name="adj2" fmla="val 1037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cxnSpLocks/>
            <a:stCxn id="173" idx="2"/>
            <a:endCxn id="112" idx="3"/>
          </p:cNvCxnSpPr>
          <p:nvPr/>
        </p:nvCxnSpPr>
        <p:spPr>
          <a:xfrm>
            <a:off x="6847418" y="4523993"/>
            <a:ext cx="2033" cy="704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순서도: 판단 135"/>
          <p:cNvSpPr>
            <a:spLocks noChangeAspect="1"/>
          </p:cNvSpPr>
          <p:nvPr/>
        </p:nvSpPr>
        <p:spPr>
          <a:xfrm>
            <a:off x="7694114" y="2630830"/>
            <a:ext cx="993600" cy="432000"/>
          </a:xfrm>
          <a:prstGeom prst="flowChartDecision">
            <a:avLst/>
          </a:prstGeom>
          <a:solidFill>
            <a:schemeClr val="accent4"/>
          </a:solidFill>
          <a:ln w="158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chemeClr val="tx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888450" y="2668533"/>
            <a:ext cx="623862" cy="369332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CDD</a:t>
            </a:r>
          </a:p>
          <a:p>
            <a:pPr algn="ctr"/>
            <a:r>
              <a:rPr lang="ko-KR" altLang="en-US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등록여부</a:t>
            </a:r>
            <a:endParaRPr lang="en-US" altLang="ko-KR" sz="90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401499" y="3437449"/>
            <a:ext cx="356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N</a:t>
            </a:r>
          </a:p>
        </p:txBody>
      </p:sp>
      <p:cxnSp>
        <p:nvCxnSpPr>
          <p:cNvPr id="44" name="꺾인 연결선 43"/>
          <p:cNvCxnSpPr/>
          <p:nvPr/>
        </p:nvCxnSpPr>
        <p:spPr>
          <a:xfrm flipV="1">
            <a:off x="8700526" y="2864715"/>
            <a:ext cx="307677" cy="732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8632851" y="3373481"/>
            <a:ext cx="356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Y</a:t>
            </a:r>
          </a:p>
        </p:txBody>
      </p:sp>
      <p:cxnSp>
        <p:nvCxnSpPr>
          <p:cNvPr id="47" name="꺾인 연결선 46"/>
          <p:cNvCxnSpPr>
            <a:cxnSpLocks/>
            <a:stCxn id="102" idx="1"/>
            <a:endCxn id="173" idx="0"/>
          </p:cNvCxnSpPr>
          <p:nvPr/>
        </p:nvCxnSpPr>
        <p:spPr>
          <a:xfrm rot="10800000" flipV="1">
            <a:off x="6847419" y="3590583"/>
            <a:ext cx="849649" cy="501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172597" y="3433469"/>
            <a:ext cx="356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086513" y="3094561"/>
            <a:ext cx="356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52967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15906"/>
              </p:ext>
            </p:extLst>
          </p:nvPr>
        </p:nvGraphicFramePr>
        <p:xfrm>
          <a:off x="3409951" y="995553"/>
          <a:ext cx="3082096" cy="534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096">
                  <a:extLst>
                    <a:ext uri="{9D8B030D-6E8A-4147-A177-3AD203B41FA5}">
                      <a16:colId xmlns:a16="http://schemas.microsoft.com/office/drawing/2014/main" val="4176649182"/>
                    </a:ext>
                  </a:extLst>
                </a:gridCol>
              </a:tblGrid>
              <a:tr h="5348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309155"/>
                  </a:ext>
                </a:extLst>
              </a:tr>
              <a:tr h="48089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26166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38268"/>
              </p:ext>
            </p:extLst>
          </p:nvPr>
        </p:nvGraphicFramePr>
        <p:xfrm>
          <a:off x="366232" y="1000664"/>
          <a:ext cx="2938943" cy="534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943">
                  <a:extLst>
                    <a:ext uri="{9D8B030D-6E8A-4147-A177-3AD203B41FA5}">
                      <a16:colId xmlns:a16="http://schemas.microsoft.com/office/drawing/2014/main" val="4176649182"/>
                    </a:ext>
                  </a:extLst>
                </a:gridCol>
              </a:tblGrid>
              <a:tr h="5348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309155"/>
                  </a:ext>
                </a:extLst>
              </a:tr>
              <a:tr h="48089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26166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스타플랫폼 가맹점 가입신청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Web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박세곤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우편번호 검색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7122" y="1074661"/>
            <a:ext cx="2001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우편번호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2455" y="1671067"/>
            <a:ext cx="2111261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  <a:ea typeface="KB금융 본문체 Light"/>
              </a:rPr>
              <a:t>도로명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ea typeface="KB금융 본문체 Light"/>
              </a:rPr>
              <a:t>,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ea typeface="KB금융 본문체 Light"/>
              </a:rPr>
              <a:t>건물명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ea typeface="KB금융 본문체 Light"/>
              </a:rPr>
              <a:t>,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ea typeface="KB금융 본문체 Light"/>
              </a:rPr>
              <a:t>번지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15724" y="1671067"/>
            <a:ext cx="504056" cy="281558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 anchor="ctr"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검색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04190" y="1074661"/>
            <a:ext cx="2001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우편번호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5325" y="747032"/>
            <a:ext cx="2919850" cy="19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 우편번호</a:t>
            </a: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(</a:t>
            </a:r>
            <a:r>
              <a:rPr kumimoji="1" lang="ko-KR" alt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팝업</a:t>
            </a: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) – </a:t>
            </a:r>
            <a:r>
              <a:rPr kumimoji="1" lang="ko-KR" alt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검색 전</a:t>
            </a: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 ]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17083" y="712558"/>
            <a:ext cx="2919850" cy="19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 우편번호</a:t>
            </a: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(</a:t>
            </a:r>
            <a:r>
              <a:rPr kumimoji="1" lang="ko-KR" alt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팝업</a:t>
            </a: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) – </a:t>
            </a:r>
            <a:r>
              <a:rPr kumimoji="1" lang="ko-KR" alt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검색 후</a:t>
            </a: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 ]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graphicFrame>
        <p:nvGraphicFramePr>
          <p:cNvPr id="70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74332"/>
              </p:ext>
            </p:extLst>
          </p:nvPr>
        </p:nvGraphicFramePr>
        <p:xfrm>
          <a:off x="9753600" y="452879"/>
          <a:ext cx="2362200" cy="262023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우편번호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팝업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)]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주소 입력 및 조회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도로명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지번 주소 구분 없이 직접 입력 후 검색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14914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검색 결과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입력한 주소 조건에 맞는 주소 리스트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주소 선택 시 상세 주소 입력화면으로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상세주소 입력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주소 클릭 시 상세주소 입력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 노출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*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주소 유효성 여부 체크 필요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예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–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주소 체계에 맞지 않은 특수문자 사용 등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입력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클릭시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팝업창이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 닫히면서 신청서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주소창에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주소 자동 입력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0528"/>
                  </a:ext>
                </a:extLst>
              </a:tr>
            </a:tbl>
          </a:graphicData>
        </a:graphic>
      </p:graphicFrame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39252"/>
              </p:ext>
            </p:extLst>
          </p:nvPr>
        </p:nvGraphicFramePr>
        <p:xfrm>
          <a:off x="6612593" y="1001309"/>
          <a:ext cx="2938943" cy="534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943">
                  <a:extLst>
                    <a:ext uri="{9D8B030D-6E8A-4147-A177-3AD203B41FA5}">
                      <a16:colId xmlns:a16="http://schemas.microsoft.com/office/drawing/2014/main" val="4176649182"/>
                    </a:ext>
                  </a:extLst>
                </a:gridCol>
              </a:tblGrid>
              <a:tr h="5348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309155"/>
                  </a:ext>
                </a:extLst>
              </a:tr>
              <a:tr h="4808989">
                <a:tc>
                  <a:txBody>
                    <a:bodyPr/>
                    <a:lstStyle/>
                    <a:p>
                      <a:pPr algn="r"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26166"/>
                  </a:ext>
                </a:extLst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6963680" y="1080417"/>
            <a:ext cx="2001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우편번호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676573" y="718314"/>
            <a:ext cx="2919850" cy="19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 우편번호</a:t>
            </a: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(</a:t>
            </a:r>
            <a:r>
              <a:rPr kumimoji="1" lang="ko-KR" alt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팝업</a:t>
            </a: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) – </a:t>
            </a:r>
            <a:r>
              <a:rPr kumimoji="1" lang="ko-KR" altLang="en-US" sz="900" b="1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상세주소 입력</a:t>
            </a: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 ]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150" y="2190750"/>
            <a:ext cx="2790825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R="0" lvl="0" indent="0" defTabSz="9572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9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r>
              <a:rPr lang="ko-KR" altLang="en-US" dirty="0"/>
              <a:t>우편번호 통합검색 </a:t>
            </a:r>
            <a:r>
              <a:rPr lang="en-US" altLang="ko-KR" dirty="0"/>
              <a:t>Tip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도로명</a:t>
            </a:r>
            <a:r>
              <a:rPr lang="ko-KR" altLang="en-US" dirty="0"/>
              <a:t> </a:t>
            </a:r>
            <a:r>
              <a:rPr lang="en-US" altLang="ko-KR" dirty="0"/>
              <a:t>+ </a:t>
            </a:r>
            <a:r>
              <a:rPr lang="ko-KR" altLang="en-US" dirty="0"/>
              <a:t>건물번호 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 err="1"/>
              <a:t>국제금융로</a:t>
            </a:r>
            <a:r>
              <a:rPr lang="en-US" altLang="ko-KR" dirty="0"/>
              <a:t>8</a:t>
            </a:r>
            <a:r>
              <a:rPr lang="ko-KR" altLang="en-US" dirty="0"/>
              <a:t>길 </a:t>
            </a:r>
            <a:r>
              <a:rPr lang="en-US" altLang="ko-KR" dirty="0"/>
              <a:t>26)</a:t>
            </a:r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dirty="0"/>
              <a:t>동</a:t>
            </a:r>
            <a:r>
              <a:rPr lang="en-US" altLang="ko-KR" dirty="0"/>
              <a:t>/</a:t>
            </a:r>
            <a:r>
              <a:rPr lang="ko-KR" altLang="en-US" dirty="0"/>
              <a:t>읍</a:t>
            </a:r>
            <a:r>
              <a:rPr lang="en-US" altLang="ko-KR" dirty="0"/>
              <a:t>/</a:t>
            </a:r>
            <a:r>
              <a:rPr lang="ko-KR" altLang="en-US" dirty="0"/>
              <a:t>면</a:t>
            </a:r>
            <a:r>
              <a:rPr lang="en-US" altLang="ko-KR" dirty="0"/>
              <a:t>/</a:t>
            </a:r>
            <a:r>
              <a:rPr lang="ko-KR" altLang="en-US" dirty="0"/>
              <a:t>리 </a:t>
            </a:r>
            <a:r>
              <a:rPr lang="en-US" altLang="ko-KR" dirty="0"/>
              <a:t>+ </a:t>
            </a:r>
            <a:r>
              <a:rPr lang="ko-KR" altLang="en-US" dirty="0"/>
              <a:t>번지 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여의도동 </a:t>
            </a:r>
            <a:r>
              <a:rPr lang="en-US" altLang="ko-KR" dirty="0"/>
              <a:t>36-3)</a:t>
            </a:r>
            <a:endParaRPr lang="ko-KR" altLang="en-US" dirty="0"/>
          </a:p>
        </p:txBody>
      </p:sp>
      <p:sp>
        <p:nvSpPr>
          <p:cNvPr id="87" name="직사각형 86"/>
          <p:cNvSpPr/>
          <p:nvPr/>
        </p:nvSpPr>
        <p:spPr>
          <a:xfrm>
            <a:off x="367816" y="160087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514726" y="1671067"/>
            <a:ext cx="229606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  <a:ea typeface="KB금융 본문체 Light"/>
              </a:rPr>
              <a:t>국제금융로</a:t>
            </a:r>
            <a:r>
              <a:rPr lang="en-US" altLang="ko-KR" sz="800" dirty="0">
                <a:solidFill>
                  <a:schemeClr val="tx1"/>
                </a:solidFill>
                <a:ea typeface="KB금융 본문체 Light"/>
              </a:rPr>
              <a:t>8</a:t>
            </a:r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길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882799" y="1671067"/>
            <a:ext cx="504056" cy="281558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 anchor="ctr"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검색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95675" y="2076450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16</a:t>
            </a:r>
            <a:r>
              <a:rPr lang="ko-KR" altLang="en-US" sz="1050" dirty="0"/>
              <a:t>건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70892"/>
              </p:ext>
            </p:extLst>
          </p:nvPr>
        </p:nvGraphicFramePr>
        <p:xfrm>
          <a:off x="3495675" y="2364960"/>
          <a:ext cx="2876551" cy="3384835"/>
        </p:xfrm>
        <a:graphic>
          <a:graphicData uri="http://schemas.openxmlformats.org/drawingml/2006/table">
            <a:tbl>
              <a:tblPr/>
              <a:tblGrid>
                <a:gridCol w="472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56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도로명</a:t>
                      </a:r>
                      <a:endParaRPr lang="en-US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지번</a:t>
                      </a:r>
                    </a:p>
                    <a:p>
                      <a:pPr algn="ctr" fontAlgn="ctr"/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서울특별시 영등포구 </a:t>
                      </a: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국제금융로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길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2</a:t>
                      </a:r>
                    </a:p>
                    <a:p>
                      <a:pPr fontAlgn="ctr"/>
                      <a:endParaRPr lang="en-US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서울특별시 영등포구 여의도동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34-7 </a:t>
                      </a: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농험재단빌딩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dirty="0">
                          <a:solidFill>
                            <a:srgbClr val="FE4E1F"/>
                          </a:solidFill>
                          <a:effectLst/>
                          <a:latin typeface="굴림"/>
                          <a:ea typeface="KB금융 본문체 Light"/>
                        </a:rPr>
                        <a:t>07333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80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도로명</a:t>
                      </a:r>
                      <a:endParaRPr lang="en-US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지번</a:t>
                      </a:r>
                      <a:endParaRPr lang="en-US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서울특별시 영등포구 </a:t>
                      </a: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국제금융로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길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2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서울특별시 영등포구 여의도동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34-7 </a:t>
                      </a: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농험재단빌딩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dirty="0">
                          <a:solidFill>
                            <a:srgbClr val="FE4E1F"/>
                          </a:solidFill>
                          <a:effectLst/>
                          <a:latin typeface="굴림"/>
                          <a:ea typeface="KB금융 본문체 Light"/>
                        </a:rPr>
                        <a:t>07333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80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도로명</a:t>
                      </a:r>
                      <a:endParaRPr lang="en-US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지번</a:t>
                      </a:r>
                      <a:endParaRPr lang="en-US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서울특별시 영등포구 </a:t>
                      </a: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국제금융로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길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2</a:t>
                      </a:r>
                    </a:p>
                    <a:p>
                      <a:pPr fontAlgn="ctr"/>
                      <a:endParaRPr lang="en-US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서울특별시 영등포구 여의도동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34-7 </a:t>
                      </a: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농험재단빌딩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dirty="0">
                          <a:solidFill>
                            <a:srgbClr val="FE4E1F"/>
                          </a:solidFill>
                          <a:effectLst/>
                          <a:latin typeface="굴림"/>
                          <a:ea typeface="KB금융 본문체 Light"/>
                        </a:rPr>
                        <a:t>07333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80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도로명</a:t>
                      </a:r>
                      <a:endParaRPr lang="en-US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지번</a:t>
                      </a:r>
                      <a:endParaRPr lang="en-US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서울특별시 영등포구 </a:t>
                      </a: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국제금융로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길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2</a:t>
                      </a:r>
                    </a:p>
                    <a:p>
                      <a:pPr fontAlgn="ctr"/>
                      <a:endParaRPr lang="en-US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서울특별시 영등포구 여의도동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34-7 </a:t>
                      </a: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농험재단빌딩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dirty="0">
                          <a:solidFill>
                            <a:srgbClr val="FE4E1F"/>
                          </a:solidFill>
                          <a:effectLst/>
                          <a:latin typeface="굴림"/>
                          <a:ea typeface="KB금융 본문체 Light"/>
                        </a:rPr>
                        <a:t>07333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80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도로명</a:t>
                      </a:r>
                      <a:endParaRPr lang="en-US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지번</a:t>
                      </a:r>
                      <a:endParaRPr lang="en-US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서울특별시 영등포구 </a:t>
                      </a: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국제금융로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길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2</a:t>
                      </a:r>
                    </a:p>
                    <a:p>
                      <a:pPr fontAlgn="ctr"/>
                      <a:endParaRPr lang="en-US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서울특별시 영등포구 여의도동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34-7 </a:t>
                      </a: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농험재단빌딩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dirty="0">
                          <a:solidFill>
                            <a:srgbClr val="FE4E1F"/>
                          </a:solidFill>
                          <a:effectLst/>
                          <a:latin typeface="굴림"/>
                          <a:ea typeface="KB금융 본문체 Light"/>
                        </a:rPr>
                        <a:t>07333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1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도로명</a:t>
                      </a:r>
                      <a:endParaRPr lang="en-US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지번</a:t>
                      </a:r>
                      <a:endParaRPr lang="en-US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서울특별시 영등포구 </a:t>
                      </a:r>
                      <a:r>
                        <a:rPr lang="ko-KR" altLang="en-US" sz="800" dirty="0" err="1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국제금융로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길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2</a:t>
                      </a:r>
                    </a:p>
                    <a:p>
                      <a:pPr fontAlgn="ctr"/>
                      <a:endParaRPr lang="en-US" altLang="ko-KR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서울특별시 영등포구 여의도동 </a:t>
                      </a:r>
                      <a:r>
                        <a:rPr lang="en-US" altLang="ko-KR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34-7 </a:t>
                      </a:r>
                      <a:r>
                        <a:rPr lang="ko-KR" altLang="en-US" sz="800" dirty="0">
                          <a:solidFill>
                            <a:srgbClr val="000000"/>
                          </a:solidFill>
                          <a:effectLst/>
                          <a:latin typeface="굴림"/>
                          <a:ea typeface="KB금융 본문체 Light"/>
                        </a:rPr>
                        <a:t>농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dirty="0">
                          <a:solidFill>
                            <a:srgbClr val="FE4E1F"/>
                          </a:solidFill>
                          <a:effectLst/>
                          <a:latin typeface="굴림"/>
                          <a:ea typeface="KB금융 본문체 Light"/>
                        </a:rPr>
                        <a:t>07333</a:t>
                      </a:r>
                      <a:endParaRPr lang="ko-KR" altLang="en-US" sz="800" dirty="0">
                        <a:solidFill>
                          <a:srgbClr val="000000"/>
                        </a:solidFill>
                        <a:effectLst/>
                        <a:latin typeface="굴림"/>
                        <a:ea typeface="KB금융 본문체 Ligh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9" name="직선 연결선 38"/>
          <p:cNvCxnSpPr/>
          <p:nvPr/>
        </p:nvCxnSpPr>
        <p:spPr>
          <a:xfrm>
            <a:off x="3590925" y="2657475"/>
            <a:ext cx="212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3590925" y="3295650"/>
            <a:ext cx="212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3590925" y="3848100"/>
            <a:ext cx="212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3590925" y="4438650"/>
            <a:ext cx="212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3590925" y="5000625"/>
            <a:ext cx="212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3590925" y="5572125"/>
            <a:ext cx="2124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6696075" y="1671067"/>
            <a:ext cx="222145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  <a:ea typeface="KB금융 본문체 Light"/>
              </a:rPr>
              <a:t>국제금융로</a:t>
            </a:r>
            <a:r>
              <a:rPr lang="en-US" altLang="ko-KR" sz="800" dirty="0">
                <a:solidFill>
                  <a:schemeClr val="tx1"/>
                </a:solidFill>
                <a:ea typeface="KB금융 본문체 Light"/>
              </a:rPr>
              <a:t>8</a:t>
            </a:r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길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8989536" y="1671067"/>
            <a:ext cx="504056" cy="281558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 anchor="ctr"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검색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715125" y="2190750"/>
            <a:ext cx="279082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R="0" lvl="0" indent="0" defTabSz="9572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9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r>
              <a:rPr lang="en-US" altLang="ko-KR" sz="1000" dirty="0"/>
              <a:t>07333</a:t>
            </a:r>
          </a:p>
          <a:p>
            <a:r>
              <a:rPr lang="en-US" altLang="ko-KR" sz="1000" dirty="0"/>
              <a:t>[</a:t>
            </a:r>
            <a:r>
              <a:rPr lang="ko-KR" altLang="en-US" sz="1000" dirty="0" err="1"/>
              <a:t>도로명</a:t>
            </a:r>
            <a:r>
              <a:rPr lang="en-US" altLang="ko-KR" sz="1000" dirty="0"/>
              <a:t>] </a:t>
            </a:r>
            <a:r>
              <a:rPr lang="ko-KR" altLang="en-US" sz="1000" dirty="0"/>
              <a:t>서울시 영등포구 </a:t>
            </a:r>
            <a:r>
              <a:rPr lang="ko-KR" altLang="en-US" sz="1000" dirty="0" err="1"/>
              <a:t>국제금융로</a:t>
            </a:r>
            <a:r>
              <a:rPr lang="en-US" altLang="ko-KR" sz="1000" dirty="0"/>
              <a:t>8</a:t>
            </a:r>
            <a:r>
              <a:rPr lang="ko-KR" altLang="en-US" sz="1000" dirty="0"/>
              <a:t>길 </a:t>
            </a:r>
            <a:r>
              <a:rPr lang="en-US" altLang="ko-KR" sz="1000" dirty="0"/>
              <a:t>26 </a:t>
            </a:r>
            <a:endParaRPr lang="ko-KR" altLang="en-US" sz="1000" dirty="0"/>
          </a:p>
        </p:txBody>
      </p:sp>
      <p:sp>
        <p:nvSpPr>
          <p:cNvPr id="135" name="직사각형 134"/>
          <p:cNvSpPr/>
          <p:nvPr/>
        </p:nvSpPr>
        <p:spPr>
          <a:xfrm>
            <a:off x="6810375" y="2614042"/>
            <a:ext cx="26289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ea typeface="KB금융 본문체 Light"/>
              </a:rPr>
              <a:t>상세주소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7770336" y="3075496"/>
            <a:ext cx="504056" cy="281558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 anchor="ctr"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입력</a:t>
            </a:r>
          </a:p>
        </p:txBody>
      </p:sp>
      <p:sp>
        <p:nvSpPr>
          <p:cNvPr id="137" name="직사각형 136"/>
          <p:cNvSpPr/>
          <p:nvPr/>
        </p:nvSpPr>
        <p:spPr>
          <a:xfrm>
            <a:off x="3425341" y="2296203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740041" y="2486703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7654441" y="303627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dirty="0">
                <a:solidFill>
                  <a:prstClr val="white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0A5CA89-79EF-4BFA-942A-82849A975976}"/>
              </a:ext>
            </a:extLst>
          </p:cNvPr>
          <p:cNvSpPr/>
          <p:nvPr/>
        </p:nvSpPr>
        <p:spPr>
          <a:xfrm>
            <a:off x="1515776" y="5857336"/>
            <a:ext cx="504056" cy="281558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 anchor="ctr"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닫기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2A02B4-B71C-4752-A1C4-7AD100B6C4FA}"/>
              </a:ext>
            </a:extLst>
          </p:cNvPr>
          <p:cNvSpPr/>
          <p:nvPr/>
        </p:nvSpPr>
        <p:spPr>
          <a:xfrm>
            <a:off x="7145734" y="3073117"/>
            <a:ext cx="504056" cy="281558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 anchor="ctr"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닫기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B17E6E9-E7FD-4A29-8985-A17B2F664C81}"/>
              </a:ext>
            </a:extLst>
          </p:cNvPr>
          <p:cNvSpPr/>
          <p:nvPr/>
        </p:nvSpPr>
        <p:spPr>
          <a:xfrm>
            <a:off x="4833395" y="5928103"/>
            <a:ext cx="504056" cy="281558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 anchor="ctr"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15719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23002"/>
              </p:ext>
            </p:extLst>
          </p:nvPr>
        </p:nvGraphicFramePr>
        <p:xfrm>
          <a:off x="4761308" y="980951"/>
          <a:ext cx="2938943" cy="534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943">
                  <a:extLst>
                    <a:ext uri="{9D8B030D-6E8A-4147-A177-3AD203B41FA5}">
                      <a16:colId xmlns:a16="http://schemas.microsoft.com/office/drawing/2014/main" val="4176649182"/>
                    </a:ext>
                  </a:extLst>
                </a:gridCol>
              </a:tblGrid>
              <a:tr h="53480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309155"/>
                  </a:ext>
                </a:extLst>
              </a:tr>
              <a:tr h="48089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26166"/>
                  </a:ext>
                </a:extLst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78355"/>
              </p:ext>
            </p:extLst>
          </p:nvPr>
        </p:nvGraphicFramePr>
        <p:xfrm>
          <a:off x="730295" y="980951"/>
          <a:ext cx="2938943" cy="534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943">
                  <a:extLst>
                    <a:ext uri="{9D8B030D-6E8A-4147-A177-3AD203B41FA5}">
                      <a16:colId xmlns:a16="http://schemas.microsoft.com/office/drawing/2014/main" val="4176649182"/>
                    </a:ext>
                  </a:extLst>
                </a:gridCol>
              </a:tblGrid>
              <a:tr h="5348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309155"/>
                  </a:ext>
                </a:extLst>
              </a:tr>
              <a:tr h="48089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26166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스타플랫폼 가맹점 가입신청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Web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박세곤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휴대폰 인증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78506" y="1567825"/>
            <a:ext cx="19804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약관 전체동의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86720" y="1852225"/>
            <a:ext cx="21888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개인정보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수집이용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 동의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86720" y="2074382"/>
            <a:ext cx="21888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고객식별정보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처리 동의</a:t>
            </a:r>
          </a:p>
        </p:txBody>
      </p:sp>
      <p:sp>
        <p:nvSpPr>
          <p:cNvPr id="36" name="TextBox 35"/>
          <p:cNvSpPr txBox="1"/>
          <p:nvPr/>
        </p:nvSpPr>
        <p:spPr>
          <a:xfrm flipH="1">
            <a:off x="3390976" y="1554068"/>
            <a:ext cx="240772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marR="0" lvl="0" indent="0" eaLnBrk="1" hangingPunct="1">
              <a:lnSpc>
                <a:spcPct val="100000"/>
              </a:lnSpc>
              <a:buClrTx/>
              <a:buSzTx/>
              <a:buFontTx/>
              <a:buNone/>
              <a:tabLst/>
              <a:defRPr sz="80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〉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66013" y="5950095"/>
            <a:ext cx="699033" cy="2880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>
            <a:defPPr>
              <a:defRPr lang="ko-KR"/>
            </a:defPPr>
            <a:lvl1pPr marR="0" lvl="0" indent="0" algn="ctr" defTabSz="957263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90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70696" y="1618935"/>
            <a:ext cx="144000" cy="14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86720" y="2296539"/>
            <a:ext cx="21888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통신사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이용약관 동의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86720" y="2518696"/>
            <a:ext cx="21888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서비스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이용약관 동의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50347" y="1122894"/>
            <a:ext cx="2001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본인 인증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18083" y="1567825"/>
            <a:ext cx="19804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 </a:t>
            </a:r>
            <a:r>
              <a:rPr kumimoji="1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약관 전체동의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98577" y="1600935"/>
            <a:ext cx="180000" cy="18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algn="ctr">
              <a:defRPr sz="1000">
                <a:solidFill>
                  <a:schemeClr val="bg1"/>
                </a:solidFill>
                <a:latin typeface="KB금융 본문체 Bold" panose="020B0803000000000000" pitchFamily="50" charset="-127"/>
                <a:ea typeface="KB금융 본문체 Bold" panose="020B0803000000000000" pitchFamily="50" charset="-127"/>
              </a:defRPr>
            </a:lvl1pPr>
          </a:lstStyle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금융 본문체 Bold" panose="020B0803000000000000" pitchFamily="50" charset="-127"/>
                <a:ea typeface="KB금융 본문체 Bold" panose="020B0803000000000000" pitchFamily="50" charset="-127"/>
                <a:cs typeface="+mn-cs"/>
              </a:rPr>
              <a:t>√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9157" y="737844"/>
            <a:ext cx="2919850" cy="19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[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휴대폰 본인인증 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– </a:t>
            </a:r>
            <a:r>
              <a:rPr kumimoji="1" lang="ko-KR" alt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인증요청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 전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 ]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78910" y="737844"/>
            <a:ext cx="2919850" cy="19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휴대폰 본인인증 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– </a:t>
            </a:r>
            <a:r>
              <a:rPr kumimoji="1" lang="ko-KR" alt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인증요청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 후 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]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59203" y="905553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59203" y="145195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10976" y="1592816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2-1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76013" y="583437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8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 flipH="1">
            <a:off x="7398676" y="1554068"/>
            <a:ext cx="240772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marR="0" lvl="0" indent="0" eaLnBrk="1" hangingPunct="1">
              <a:lnSpc>
                <a:spcPct val="100000"/>
              </a:lnSpc>
              <a:buClrTx/>
              <a:buSzTx/>
              <a:buFontTx/>
              <a:buNone/>
              <a:tabLst/>
              <a:defRPr sz="80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defRPr>
            </a:lvl1pPr>
          </a:lstStyle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〉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218676" y="1592816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2-1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58954" y="1859641"/>
            <a:ext cx="199774" cy="216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∨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8954" y="2080965"/>
            <a:ext cx="199774" cy="216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∨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58954" y="2302289"/>
            <a:ext cx="199774" cy="216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∨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8954" y="2523613"/>
            <a:ext cx="199774" cy="216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∨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798688" y="2925318"/>
            <a:ext cx="4058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noProof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이름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870696" y="3429374"/>
            <a:ext cx="266429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798688" y="3177346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이름을 입력해주세요</a:t>
            </a: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.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16389" y="3493393"/>
            <a:ext cx="848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noProof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주민등록번호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70696" y="3997450"/>
            <a:ext cx="100811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898019" y="3725100"/>
            <a:ext cx="2160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―</a:t>
            </a:r>
          </a:p>
        </p:txBody>
      </p:sp>
      <p:cxnSp>
        <p:nvCxnSpPr>
          <p:cNvPr id="69" name="직선 연결선 68"/>
          <p:cNvCxnSpPr/>
          <p:nvPr/>
        </p:nvCxnSpPr>
        <p:spPr>
          <a:xfrm>
            <a:off x="2212033" y="3997450"/>
            <a:ext cx="22636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798688" y="4067157"/>
            <a:ext cx="7377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noProof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휴대폰번호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870696" y="4571213"/>
            <a:ext cx="66569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817899" y="4292103"/>
            <a:ext cx="1008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LGU+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1662784" y="4571213"/>
            <a:ext cx="187220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318994" y="4299519"/>
            <a:ext cx="199774" cy="216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∨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2833239" y="4292319"/>
            <a:ext cx="689244" cy="2304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noProof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인증요청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831136" y="2071137"/>
            <a:ext cx="4058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noProof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이름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4903144" y="2575193"/>
            <a:ext cx="266429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4831136" y="2323165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noProof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김국민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4832570" y="2638698"/>
            <a:ext cx="848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noProof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주민등록번호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4903144" y="3143269"/>
            <a:ext cx="100811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4850347" y="2863225"/>
            <a:ext cx="1008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noProof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800101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930467" y="2870919"/>
            <a:ext cx="21602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―</a:t>
            </a:r>
          </a:p>
        </p:txBody>
      </p:sp>
      <p:cxnSp>
        <p:nvCxnSpPr>
          <p:cNvPr id="86" name="직선 연결선 85"/>
          <p:cNvCxnSpPr/>
          <p:nvPr/>
        </p:nvCxnSpPr>
        <p:spPr>
          <a:xfrm>
            <a:off x="6204807" y="3143269"/>
            <a:ext cx="42652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6152010" y="2863225"/>
            <a:ext cx="5010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595312" y="2863225"/>
            <a:ext cx="97212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●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● ● ● ● ●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831136" y="3212976"/>
            <a:ext cx="7377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noProof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휴대폰번호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cxnSp>
        <p:nvCxnSpPr>
          <p:cNvPr id="90" name="직선 연결선 89"/>
          <p:cNvCxnSpPr/>
          <p:nvPr/>
        </p:nvCxnSpPr>
        <p:spPr>
          <a:xfrm>
            <a:off x="4903144" y="3717032"/>
            <a:ext cx="665694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850347" y="3437922"/>
            <a:ext cx="1008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LGU+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5695232" y="3717032"/>
            <a:ext cx="187220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351442" y="3445338"/>
            <a:ext cx="199774" cy="216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∨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6865687" y="3438138"/>
            <a:ext cx="689244" cy="2304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다시요청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>
            <a:off x="4898577" y="4077445"/>
            <a:ext cx="2668863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4850347" y="3798335"/>
            <a:ext cx="10081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schemeClr val="bg2">
                    <a:lumMod val="50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숫자</a:t>
            </a:r>
            <a:r>
              <a:rPr lang="en-US" altLang="ko-KR" sz="900">
                <a:solidFill>
                  <a:schemeClr val="bg2">
                    <a:lumMod val="50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6</a:t>
            </a:r>
            <a:r>
              <a:rPr lang="ko-KR" altLang="en-US" sz="900">
                <a:solidFill>
                  <a:schemeClr val="bg2">
                    <a:lumMod val="50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자리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991376" y="3789040"/>
            <a:ext cx="5760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01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: 50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723144" y="381409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7-1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59203" y="291421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59203" y="350929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82959" y="4299519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5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646011" y="4311433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6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graphicFrame>
        <p:nvGraphicFramePr>
          <p:cNvPr id="111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696753"/>
              </p:ext>
            </p:extLst>
          </p:nvPr>
        </p:nvGraphicFramePr>
        <p:xfrm>
          <a:off x="9753600" y="452879"/>
          <a:ext cx="2362200" cy="4944980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휴대폰 본인인증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휴대폰 본인인증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약관 전체동의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전체동의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체크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시 전체약관 전체동의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필수 체크 조건 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- 1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개 이상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미체크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시 다음단계 진행안됨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[2-1]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약관내용 보기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클릭 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해당 약관 호출된 약관보기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팝업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노출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이름 입력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일반 한글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키패드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 노출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주민등록번호 입력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]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입력 시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자동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포커싱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 이동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-4a (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생년월일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) :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키보드 숫자패드로 입력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-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4b (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주민번호 뒤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7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자리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) :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보안키패드로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 입력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통신사 </a:t>
                      </a: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선택</a:t>
                      </a: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]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: SKT / KT / LGU+ / SKT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알뜰폰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/ KT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알뜰폰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/ LGU+ </a:t>
                      </a:r>
                      <a:r>
                        <a:rPr kumimoji="1" lang="ko-KR" altLang="en-US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알뜰폰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휴대폰 번호</a:t>
                      </a: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일반 키보드 숫자패드로 입력</a:t>
                      </a: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인증요청 버튼</a:t>
                      </a: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, [7-1]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인증번호 입력 영역 노출</a:t>
                      </a: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인증번호 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자리 숫자 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SMS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발송</a:t>
                      </a: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, “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다시요청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“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버튼명 변경</a:t>
                      </a: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키보드 숫자패드로 입력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다음 버튼</a:t>
                      </a: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최종적으로 인증번호 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6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자리 입력완료 시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해당 버튼 활성화</a:t>
                      </a: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-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클릭 시</a:t>
                      </a: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본인인증 체크 후 인증완료되면</a:t>
                      </a: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신청서 화면으로 돌아감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99779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※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641396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2487057" y="3792028"/>
            <a:ext cx="103542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572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900" dirty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● ● ● ● ● ●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58954" y="1121340"/>
            <a:ext cx="2001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dirty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본인 인증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11603" y="381409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4a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040328" y="377599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4b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718776" y="4236269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7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8527934-D156-47DD-B4E2-38FF6F75579E}"/>
              </a:ext>
            </a:extLst>
          </p:cNvPr>
          <p:cNvSpPr/>
          <p:nvPr/>
        </p:nvSpPr>
        <p:spPr>
          <a:xfrm>
            <a:off x="1797813" y="5979918"/>
            <a:ext cx="689244" cy="2304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닫기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A9C5258-6080-4B6E-AAB1-F2C05108CB40}"/>
              </a:ext>
            </a:extLst>
          </p:cNvPr>
          <p:cNvSpPr/>
          <p:nvPr/>
        </p:nvSpPr>
        <p:spPr>
          <a:xfrm>
            <a:off x="5483853" y="5973190"/>
            <a:ext cx="689244" cy="28803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닫기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639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32C31AC2-8FBB-42E1-B32B-F5C46D171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19604"/>
              </p:ext>
            </p:extLst>
          </p:nvPr>
        </p:nvGraphicFramePr>
        <p:xfrm>
          <a:off x="730295" y="980951"/>
          <a:ext cx="2938943" cy="534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943">
                  <a:extLst>
                    <a:ext uri="{9D8B030D-6E8A-4147-A177-3AD203B41FA5}">
                      <a16:colId xmlns:a16="http://schemas.microsoft.com/office/drawing/2014/main" val="4176649182"/>
                    </a:ext>
                  </a:extLst>
                </a:gridCol>
              </a:tblGrid>
              <a:tr h="5348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309155"/>
                  </a:ext>
                </a:extLst>
              </a:tr>
              <a:tr h="48089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26166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6E326595-B974-49F3-9C8A-5F4FDD4FA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425276"/>
              </p:ext>
            </p:extLst>
          </p:nvPr>
        </p:nvGraphicFramePr>
        <p:xfrm>
          <a:off x="3849364" y="980951"/>
          <a:ext cx="2938943" cy="534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943">
                  <a:extLst>
                    <a:ext uri="{9D8B030D-6E8A-4147-A177-3AD203B41FA5}">
                      <a16:colId xmlns:a16="http://schemas.microsoft.com/office/drawing/2014/main" val="4176649182"/>
                    </a:ext>
                  </a:extLst>
                </a:gridCol>
              </a:tblGrid>
              <a:tr h="5348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309155"/>
                  </a:ext>
                </a:extLst>
              </a:tr>
              <a:tr h="48089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26166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90B64DB9-24F2-4481-AA4F-F3E8091DC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63508"/>
              </p:ext>
            </p:extLst>
          </p:nvPr>
        </p:nvGraphicFramePr>
        <p:xfrm>
          <a:off x="7014237" y="987491"/>
          <a:ext cx="2938943" cy="534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943">
                  <a:extLst>
                    <a:ext uri="{9D8B030D-6E8A-4147-A177-3AD203B41FA5}">
                      <a16:colId xmlns:a16="http://schemas.microsoft.com/office/drawing/2014/main" val="4176649182"/>
                    </a:ext>
                  </a:extLst>
                </a:gridCol>
              </a:tblGrid>
              <a:tr h="53480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309155"/>
                  </a:ext>
                </a:extLst>
              </a:tr>
              <a:tr h="48089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126166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스타플랫폼 가맹점 가입신청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Web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박세곤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계좌인증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9157" y="737844"/>
            <a:ext cx="2919850" cy="19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[ </a:t>
            </a:r>
            <a:r>
              <a:rPr kumimoji="1" lang="ko-KR" altLang="en-US" sz="900" b="1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계좌인증</a:t>
            </a:r>
            <a:r>
              <a:rPr kumimoji="1" lang="ko-KR" alt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 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– </a:t>
            </a:r>
            <a:r>
              <a:rPr kumimoji="1" lang="ko-KR" alt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인증요청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 전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 ]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103605" y="1882079"/>
            <a:ext cx="2265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r>
              <a:rPr lang="en-US" altLang="ko-KR" sz="1000" b="1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KB</a:t>
            </a:r>
            <a:r>
              <a:rPr lang="ko-KR" altLang="en-US" sz="1000" b="1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국민은행 </a:t>
            </a:r>
            <a:r>
              <a:rPr lang="en-US" altLang="ko-KR" sz="1000" b="1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(1234567891230) </a:t>
            </a:r>
            <a:r>
              <a:rPr lang="ko-KR" altLang="en-US" sz="1000" b="1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계좌로</a:t>
            </a:r>
            <a:endParaRPr lang="en-US" altLang="ko-KR" sz="1000" b="1">
              <a:solidFill>
                <a:prstClr val="black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r>
              <a:rPr kumimoji="1" lang="ko-KR" altLang="en-US" sz="1000" b="1">
                <a:solidFill>
                  <a:schemeClr val="accent5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원</a:t>
            </a:r>
            <a:r>
              <a:rPr kumimoji="1" lang="ko-KR" altLang="en-US" sz="1000" b="1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을 보냈습니다</a:t>
            </a:r>
            <a:r>
              <a:rPr kumimoji="1" lang="en-US" altLang="ko-KR" sz="1000" b="1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.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graphicFrame>
        <p:nvGraphicFramePr>
          <p:cNvPr id="111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07722"/>
              </p:ext>
            </p:extLst>
          </p:nvPr>
        </p:nvGraphicFramePr>
        <p:xfrm>
          <a:off x="10075888" y="452879"/>
          <a:ext cx="2116112" cy="3644366"/>
        </p:xfrm>
        <a:graphic>
          <a:graphicData uri="http://schemas.openxmlformats.org/drawingml/2006/table">
            <a:tbl>
              <a:tblPr/>
              <a:tblGrid>
                <a:gridCol w="234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계좌정보 확인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대표자명과 예금주명 일치여부 확인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자리 숫자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-1a 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고객이 입력한 계좌번호 자동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-1b : 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원 입금 인증 안내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-1c 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입력한 숫자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자리 검증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  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일치할 경우 다음 화면으로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-1d 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입력한 숫자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자리가 일치하지 않을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  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경우 오류메시지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-1e :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유효시간이 만료될 경우 류메시지 출력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팝업 창 닫기</a:t>
                      </a: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]</a:t>
                      </a: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출금이체 동의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ARS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인증 번호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:1588-9999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3a: 3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회 누적 실패 시 승인번호 재출력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3b: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클릭 시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ARS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인증 전화 발신</a:t>
                      </a: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06266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[</a:t>
                      </a: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계좌인증 완료</a:t>
                      </a: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팝업창 종료 후 가맹점 신청서 화면으로 </a:t>
                      </a: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  </a:t>
                      </a: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+mn-cs"/>
                        </a:rPr>
                        <a:t>이동</a:t>
                      </a: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434005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112096"/>
                  </a:ext>
                </a:extLst>
              </a:tr>
            </a:tbl>
          </a:graphicData>
        </a:graphic>
      </p:graphicFrame>
      <p:sp>
        <p:nvSpPr>
          <p:cNvPr id="151" name="직사각형 150"/>
          <p:cNvSpPr/>
          <p:nvPr/>
        </p:nvSpPr>
        <p:spPr>
          <a:xfrm>
            <a:off x="1827324" y="4302479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4494332" y="4131742"/>
            <a:ext cx="1874696" cy="25470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전화받기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3929678" y="1876728"/>
            <a:ext cx="8835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noProof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출금이체 동의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3927197" y="2460261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3934611" y="2124682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noProof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전화 받기 버튼을 누르고 </a:t>
            </a:r>
            <a:endParaRPr lang="en-US" altLang="ko-KR" sz="900" noProof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noProof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안내에 따라 </a:t>
            </a:r>
            <a:r>
              <a:rPr lang="ko-KR" altLang="en-US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승인번호를</a:t>
            </a:r>
            <a:r>
              <a:rPr kumimoji="1" lang="ko-KR" altLang="en-US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입력해주세요</a:t>
            </a:r>
            <a:endParaRPr lang="en-US" altLang="ko-KR" sz="90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306857" y="2964678"/>
            <a:ext cx="2081096" cy="1068673"/>
          </a:xfrm>
          <a:prstGeom prst="roundRect">
            <a:avLst>
              <a:gd name="adj" fmla="val 455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88852" y="3150378"/>
            <a:ext cx="1517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/>
              <a:t>56</a:t>
            </a:r>
            <a:endParaRPr lang="ko-KR" altLang="en-US" sz="5400" b="1"/>
          </a:p>
        </p:txBody>
      </p:sp>
      <p:sp>
        <p:nvSpPr>
          <p:cNvPr id="175" name="직사각형 174"/>
          <p:cNvSpPr/>
          <p:nvPr/>
        </p:nvSpPr>
        <p:spPr>
          <a:xfrm>
            <a:off x="5086739" y="2998403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승인번호</a:t>
            </a:r>
            <a:endParaRPr lang="en-US" altLang="ko-KR" sz="90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1482702" y="5403122"/>
            <a:ext cx="689244" cy="230400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 anchor="ctr">
            <a:noAutofit/>
          </a:bodyPr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닫기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5119512" y="5427488"/>
            <a:ext cx="689244" cy="230400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 anchor="ctr">
            <a:noAutofit/>
          </a:bodyPr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닫기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4369096" y="4050932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>
                <a:solidFill>
                  <a:prstClr val="white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3b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392702" y="540894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5035392" y="531142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2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964490" y="716864"/>
            <a:ext cx="2919850" cy="19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[ </a:t>
            </a:r>
            <a:r>
              <a:rPr kumimoji="1" lang="ko-KR" altLang="en-US" sz="900" b="1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계좌인증</a:t>
            </a:r>
            <a:r>
              <a:rPr kumimoji="1" lang="ko-KR" alt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 </a:t>
            </a: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– </a:t>
            </a:r>
            <a:r>
              <a:rPr kumimoji="1" lang="ko-KR" altLang="en-US" sz="900" b="1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출금이체 동의 완료 후</a:t>
            </a: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 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]</a:t>
            </a: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7522565" y="1887644"/>
            <a:ext cx="18037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정산계좌 등록이 완료되었습니다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8221173" y="5436720"/>
            <a:ext cx="689244" cy="230400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 anchor="ctr">
            <a:noAutofit/>
          </a:bodyPr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확인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8131173" y="535006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4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4210951" y="293524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3a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3812217" y="189589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3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587492" y="2387292"/>
            <a:ext cx="7825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KB</a:t>
            </a:r>
            <a:r>
              <a:rPr lang="ko-KR" altLang="en-US" sz="1000" b="1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국민은행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8371513" y="2404349"/>
            <a:ext cx="23042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noProof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1234567890123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928322" y="2783264"/>
            <a:ext cx="1268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계좌 인증 완료</a:t>
            </a:r>
            <a:endParaRPr lang="en-US" altLang="ko-KR" sz="90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pPr marL="171450" marR="0" lvl="0" indent="-17145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ko-KR" altLang="en-US" sz="9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출금</a:t>
            </a:r>
            <a:r>
              <a:rPr kumimoji="1" lang="ko-KR" altLang="en-US" sz="9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동의 완료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1003469" y="2431757"/>
            <a:ext cx="2522082" cy="2175599"/>
          </a:xfrm>
          <a:prstGeom prst="roundRect">
            <a:avLst>
              <a:gd name="adj" fmla="val 10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1367332" y="3073068"/>
            <a:ext cx="374107" cy="399758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814072" y="3073068"/>
            <a:ext cx="374107" cy="399758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2260812" y="3073068"/>
            <a:ext cx="374107" cy="399758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2707551" y="3073068"/>
            <a:ext cx="374107" cy="399758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287123" y="3649937"/>
            <a:ext cx="1942551" cy="925612"/>
          </a:xfrm>
          <a:prstGeom prst="rect">
            <a:avLst/>
          </a:prstGeom>
          <a:solidFill>
            <a:srgbClr val="FFC000"/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prstClr val="black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94480" y="3702817"/>
            <a:ext cx="1538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800" b="1" kern="0">
                <a:latin typeface="맑은 고딕"/>
                <a:ea typeface="맑은 고딕"/>
              </a:rPr>
              <a:t>계좌 거래 내역</a:t>
            </a:r>
            <a:endParaRPr kumimoji="0" lang="ko-KR" altLang="en-US" sz="800" b="1" kern="0" dirty="0">
              <a:latin typeface="맑은 고딕"/>
              <a:ea typeface="맑은 고딕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342069" y="4153419"/>
            <a:ext cx="3683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50" b="1" kern="0">
                <a:latin typeface="맑은 고딕"/>
                <a:ea typeface="맑은 고딕"/>
              </a:rPr>
              <a:t>KB</a:t>
            </a:r>
            <a:endParaRPr kumimoji="0" lang="ko-KR" altLang="en-US" sz="1050" b="1" kern="0" dirty="0">
              <a:latin typeface="맑은 고딕"/>
              <a:ea typeface="맑은 고딕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715749" y="4173233"/>
            <a:ext cx="174524" cy="2051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911876" y="4173233"/>
            <a:ext cx="174524" cy="2051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2108003" y="4173233"/>
            <a:ext cx="174524" cy="2051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2304129" y="4173233"/>
            <a:ext cx="174524" cy="2051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499145" y="4170268"/>
            <a:ext cx="750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900" kern="0">
                <a:latin typeface="맑은 고딕"/>
                <a:ea typeface="맑은 고딕"/>
              </a:rPr>
              <a:t>입금</a:t>
            </a:r>
            <a:r>
              <a:rPr kumimoji="0" lang="ko-KR" altLang="en-US" sz="1050" b="1" kern="0">
                <a:latin typeface="맑은 고딕"/>
                <a:ea typeface="맑은 고딕"/>
              </a:rPr>
              <a:t> </a:t>
            </a:r>
            <a:r>
              <a:rPr kumimoji="0" lang="en-US" altLang="ko-KR" sz="900" b="1" kern="0">
                <a:latin typeface="맑은 고딕"/>
                <a:ea typeface="맑은 고딕"/>
              </a:rPr>
              <a:t>1</a:t>
            </a:r>
            <a:r>
              <a:rPr kumimoji="0" lang="ko-KR" altLang="en-US" sz="900" b="1" kern="0">
                <a:latin typeface="맑은 고딕"/>
                <a:ea typeface="맑은 고딕"/>
              </a:rPr>
              <a:t>원</a:t>
            </a:r>
            <a:endParaRPr kumimoji="0" lang="ko-KR" altLang="en-US" sz="1050" b="1" kern="0" dirty="0">
              <a:latin typeface="맑은 고딕"/>
              <a:ea typeface="맑은 고딕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36774" y="3965797"/>
            <a:ext cx="180811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674949" y="4139536"/>
            <a:ext cx="874151" cy="2688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cxnSp>
        <p:nvCxnSpPr>
          <p:cNvPr id="17" name="구부러진 연결선 16"/>
          <p:cNvCxnSpPr/>
          <p:nvPr/>
        </p:nvCxnSpPr>
        <p:spPr>
          <a:xfrm>
            <a:off x="2275780" y="4437029"/>
            <a:ext cx="252284" cy="230756"/>
          </a:xfrm>
          <a:prstGeom prst="curvedConnector3">
            <a:avLst>
              <a:gd name="adj1" fmla="val 554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47865" y="4570288"/>
            <a:ext cx="970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>
                <a:solidFill>
                  <a:schemeClr val="accent2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숫자 </a:t>
            </a:r>
            <a:r>
              <a:rPr lang="en-US" altLang="ko-KR" sz="800" b="1">
                <a:solidFill>
                  <a:schemeClr val="accent2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</a:t>
            </a:r>
            <a:r>
              <a:rPr lang="ko-KR" altLang="en-US" sz="800" b="1">
                <a:solidFill>
                  <a:schemeClr val="accent2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자리 입력</a:t>
            </a:r>
            <a:r>
              <a:rPr lang="en-US" altLang="ko-KR" sz="800" b="1">
                <a:solidFill>
                  <a:schemeClr val="accent2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!</a:t>
            </a:r>
            <a:endParaRPr lang="ko-KR" altLang="en-US" sz="800" b="1">
              <a:solidFill>
                <a:schemeClr val="accent2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123705" y="2567746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>
                <a:solidFill>
                  <a:schemeClr val="accent5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r>
              <a:rPr lang="ko-KR" altLang="en-US" sz="900" b="1">
                <a:solidFill>
                  <a:schemeClr val="accent5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원 </a:t>
            </a:r>
            <a:r>
              <a:rPr lang="ko-KR" altLang="en-US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입금 거래 내역에서</a:t>
            </a:r>
            <a:endParaRPr lang="en-US" altLang="ko-KR" sz="90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noProof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숫자 </a:t>
            </a:r>
            <a:r>
              <a:rPr lang="en-US" altLang="ko-KR" sz="900" noProof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</a:t>
            </a:r>
            <a:r>
              <a:rPr lang="ko-KR" altLang="en-US" sz="900" noProof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자리를 입력해주세요</a:t>
            </a:r>
            <a:r>
              <a:rPr lang="en-US" altLang="ko-KR" sz="900" noProof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.</a:t>
            </a:r>
          </a:p>
        </p:txBody>
      </p:sp>
      <p:sp>
        <p:nvSpPr>
          <p:cNvPr id="184" name="직사각형 183"/>
          <p:cNvSpPr/>
          <p:nvPr/>
        </p:nvSpPr>
        <p:spPr>
          <a:xfrm>
            <a:off x="913469" y="2341756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1b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66066" y="89749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790016" y="1745216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1a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9696865" y="4476508"/>
            <a:ext cx="241602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dirty="0">
                <a:solidFill>
                  <a:srgbClr val="FF0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거래내역에서 숫자 </a:t>
            </a:r>
            <a:r>
              <a:rPr lang="en-US" altLang="ko-KR" sz="900" dirty="0">
                <a:solidFill>
                  <a:srgbClr val="FF0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</a:t>
            </a:r>
            <a:r>
              <a:rPr lang="ko-KR" altLang="en-US" sz="900" dirty="0">
                <a:solidFill>
                  <a:srgbClr val="FF0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자리를 다시 확인해주세요</a:t>
            </a:r>
            <a:endParaRPr lang="en-US" altLang="ko-KR" sz="900" noProof="0" dirty="0">
              <a:solidFill>
                <a:srgbClr val="FF0000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686205" y="4653742"/>
            <a:ext cx="241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ko-KR" altLang="en-US" sz="900" dirty="0">
                <a:solidFill>
                  <a:srgbClr val="FF0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유효기간이 만료되었습니다</a:t>
            </a:r>
            <a:r>
              <a:rPr lang="en-US" altLang="ko-KR" sz="900" dirty="0">
                <a:solidFill>
                  <a:srgbClr val="FF0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. </a:t>
            </a:r>
          </a:p>
          <a:p>
            <a:pPr marR="0" lvl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ko-KR" altLang="en-US" sz="900" dirty="0">
                <a:solidFill>
                  <a:srgbClr val="FF0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창을 닫은 후 다시 시도해주세요</a:t>
            </a:r>
            <a:endParaRPr lang="en-US" altLang="ko-KR" sz="900" noProof="0" dirty="0">
              <a:solidFill>
                <a:srgbClr val="FF0000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545344" y="4464876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1d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9545344" y="466490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1e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478653" y="5403122"/>
            <a:ext cx="689244" cy="230400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 anchor="ctr">
            <a:noAutofit/>
          </a:bodyPr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확인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388653" y="540894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1c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8A5026B-B2FB-4143-A3AF-93B03F5EEC47}"/>
              </a:ext>
            </a:extLst>
          </p:cNvPr>
          <p:cNvSpPr/>
          <p:nvPr/>
        </p:nvSpPr>
        <p:spPr>
          <a:xfrm>
            <a:off x="3058016" y="3265433"/>
            <a:ext cx="68186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rgbClr val="FF0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05:00</a:t>
            </a:r>
            <a:endParaRPr lang="en-US" altLang="ko-KR" sz="900" noProof="0" dirty="0">
              <a:solidFill>
                <a:srgbClr val="FF0000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3D82519-0740-4636-B014-0FA314A38CA2}"/>
              </a:ext>
            </a:extLst>
          </p:cNvPr>
          <p:cNvSpPr txBox="1"/>
          <p:nvPr/>
        </p:nvSpPr>
        <p:spPr>
          <a:xfrm>
            <a:off x="958954" y="1121340"/>
            <a:ext cx="2001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dirty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계좌인증 </a:t>
            </a:r>
            <a:r>
              <a:rPr kumimoji="1" lang="en-US" altLang="ko-KR" sz="1200" b="1" dirty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&amp; </a:t>
            </a:r>
            <a:r>
              <a:rPr kumimoji="1" lang="ko-KR" altLang="en-US" sz="1200" b="1" dirty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출금동의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94CB550-34D8-4A59-B2B8-5128B12D8238}"/>
              </a:ext>
            </a:extLst>
          </p:cNvPr>
          <p:cNvSpPr txBox="1"/>
          <p:nvPr/>
        </p:nvSpPr>
        <p:spPr>
          <a:xfrm>
            <a:off x="3926390" y="1130621"/>
            <a:ext cx="2001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dirty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계좌인증 </a:t>
            </a:r>
            <a:r>
              <a:rPr kumimoji="1" lang="en-US" altLang="ko-KR" sz="1200" b="1" dirty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&amp; </a:t>
            </a:r>
            <a:r>
              <a:rPr kumimoji="1" lang="ko-KR" altLang="en-US" sz="1200" b="1" dirty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출금동의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42154CF-25E5-4969-A1E9-CFD3180D9617}"/>
              </a:ext>
            </a:extLst>
          </p:cNvPr>
          <p:cNvSpPr txBox="1"/>
          <p:nvPr/>
        </p:nvSpPr>
        <p:spPr>
          <a:xfrm>
            <a:off x="7130491" y="1130620"/>
            <a:ext cx="2001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dirty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계좌인증 </a:t>
            </a:r>
            <a:r>
              <a:rPr kumimoji="1" lang="en-US" altLang="ko-KR" sz="1200" b="1" dirty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&amp; </a:t>
            </a:r>
            <a:r>
              <a:rPr kumimoji="1" lang="ko-KR" altLang="en-US" sz="1200" b="1" dirty="0">
                <a:solidFill>
                  <a:prstClr val="black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출금동의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54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36234658-B4F9-4185-86B9-3AB093CE6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399969"/>
              </p:ext>
            </p:extLst>
          </p:nvPr>
        </p:nvGraphicFramePr>
        <p:xfrm>
          <a:off x="390476" y="2194847"/>
          <a:ext cx="6018213" cy="1863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5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Malgun Gothic Semilight" panose="020B0502040204020203" pitchFamily="50" charset="-127"/>
                        </a:rPr>
                        <a:t>직업구분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개인사업자</a:t>
                      </a:r>
                      <a:endParaRPr lang="en-US" altLang="ko-KR" sz="900" b="1">
                        <a:solidFill>
                          <a:schemeClr val="accent6">
                            <a:lumMod val="50000"/>
                          </a:schemeClr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10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555611"/>
                  </a:ext>
                </a:extLst>
              </a:tr>
              <a:tr h="383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Malgun Gothic Semilight" panose="020B0502040204020203" pitchFamily="50" charset="-127"/>
                        </a:rPr>
                        <a:t>거래목적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ko-KR" altLang="en-US" sz="900" b="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4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651036"/>
                  </a:ext>
                </a:extLst>
              </a:tr>
              <a:tr h="383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Malgun Gothic Semilight" panose="020B0502040204020203" pitchFamily="50" charset="-127"/>
                        </a:rPr>
                        <a:t>거래자금의 원천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u="none">
                        <a:solidFill>
                          <a:srgbClr val="C00000"/>
                        </a:solidFill>
                      </a:endParaRPr>
                    </a:p>
                  </a:txBody>
                  <a:tcPr marL="10800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8692"/>
                  </a:ext>
                </a:extLst>
              </a:tr>
              <a:tr h="383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Malgun Gothic Semilight" panose="020B0502040204020203" pitchFamily="50" charset="-127"/>
                        </a:rPr>
                        <a:t>추정 자산 규모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u="none">
                        <a:solidFill>
                          <a:srgbClr val="C00000"/>
                        </a:solidFill>
                      </a:endParaRPr>
                    </a:p>
                  </a:txBody>
                  <a:tcPr marL="10800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39039"/>
                  </a:ext>
                </a:extLst>
              </a:tr>
              <a:tr h="3832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실제소유자 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u="none">
                        <a:solidFill>
                          <a:srgbClr val="C00000"/>
                        </a:solidFill>
                      </a:endParaRPr>
                    </a:p>
                  </a:txBody>
                  <a:tcPr marL="10800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69652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Web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박세곤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/>
              <a:t>스타플랫폼 가맹점 고객확인제도 </a:t>
            </a:r>
            <a:r>
              <a:rPr lang="en-US" altLang="ko-KR"/>
              <a:t>(2/2)</a:t>
            </a:r>
            <a:endParaRPr lang="ko-KR" altLang="en-US"/>
          </a:p>
        </p:txBody>
      </p:sp>
      <p:sp>
        <p:nvSpPr>
          <p:cNvPr id="23" name="Rectangle 92"/>
          <p:cNvSpPr>
            <a:spLocks noChangeArrowheads="1"/>
          </p:cNvSpPr>
          <p:nvPr/>
        </p:nvSpPr>
        <p:spPr bwMode="auto">
          <a:xfrm>
            <a:off x="114301" y="696888"/>
            <a:ext cx="6370638" cy="595630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24274" tIns="64622" rIns="124274" bIns="64622" anchor="ctr"/>
          <a:lstStyle/>
          <a:p>
            <a:pPr>
              <a:defRPr/>
            </a:pPr>
            <a:endParaRPr kumimoji="0" lang="ko-KR" altLang="en-US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528518-9EAC-408E-9659-0BA8144C687A}"/>
              </a:ext>
            </a:extLst>
          </p:cNvPr>
          <p:cNvSpPr txBox="1"/>
          <p:nvPr/>
        </p:nvSpPr>
        <p:spPr>
          <a:xfrm>
            <a:off x="227317" y="1928056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C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■</a:t>
            </a:r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고객확인정보</a:t>
            </a:r>
            <a:r>
              <a:rPr lang="ko-KR" altLang="en-US" sz="1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CEAC13A-051A-4730-BFB3-70A6FF3E953E}"/>
              </a:ext>
            </a:extLst>
          </p:cNvPr>
          <p:cNvSpPr/>
          <p:nvPr/>
        </p:nvSpPr>
        <p:spPr>
          <a:xfrm>
            <a:off x="1649304" y="3339203"/>
            <a:ext cx="3540958" cy="2881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tIns="36000" bIns="36000">
            <a:spAutoFit/>
          </a:bodyPr>
          <a:lstStyle/>
          <a:p>
            <a:pPr algn="r"/>
            <a:r>
              <a:rPr lang="en-US" altLang="ko-KR" sz="900"/>
              <a:t>10</a:t>
            </a:r>
            <a:r>
              <a:rPr lang="ko-KR" altLang="en-US" sz="900"/>
              <a:t>억 미만</a:t>
            </a:r>
            <a:r>
              <a:rPr lang="ko-KR" altLang="en-US" sz="1400"/>
              <a:t>                     ∨</a:t>
            </a:r>
            <a:endParaRPr lang="ko-KR" altLang="en-US" sz="14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CEAC13A-051A-4730-BFB3-70A6FF3E953E}"/>
              </a:ext>
            </a:extLst>
          </p:cNvPr>
          <p:cNvSpPr/>
          <p:nvPr/>
        </p:nvSpPr>
        <p:spPr>
          <a:xfrm>
            <a:off x="1650831" y="2570324"/>
            <a:ext cx="3540958" cy="2881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tIns="36000" bIns="36000">
            <a:spAutoFit/>
          </a:bodyPr>
          <a:lstStyle/>
          <a:p>
            <a:pPr algn="r"/>
            <a:r>
              <a:rPr lang="ko-KR" altLang="en-US" sz="900"/>
              <a:t>급여 및 생활비</a:t>
            </a:r>
            <a:r>
              <a:rPr lang="ko-KR" altLang="en-US" sz="1400"/>
              <a:t>                   ∨</a:t>
            </a:r>
            <a:endParaRPr lang="ko-KR" altLang="en-US" sz="14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CEAC13A-051A-4730-BFB3-70A6FF3E953E}"/>
              </a:ext>
            </a:extLst>
          </p:cNvPr>
          <p:cNvSpPr/>
          <p:nvPr/>
        </p:nvSpPr>
        <p:spPr>
          <a:xfrm>
            <a:off x="1650831" y="2961799"/>
            <a:ext cx="3540958" cy="2881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tIns="36000" bIns="36000">
            <a:spAutoFit/>
          </a:bodyPr>
          <a:lstStyle/>
          <a:p>
            <a:pPr algn="r"/>
            <a:r>
              <a:rPr lang="ko-KR" altLang="en-US" sz="900"/>
              <a:t>      근로 및 연금소득</a:t>
            </a:r>
            <a:r>
              <a:rPr lang="ko-KR" altLang="en-US" sz="1400"/>
              <a:t>                ∨</a:t>
            </a:r>
            <a:endParaRPr lang="ko-KR" altLang="en-US" sz="14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869498" y="3774608"/>
            <a:ext cx="155573" cy="1451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3589466" y="3783369"/>
            <a:ext cx="155573" cy="1451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97565" y="3729142"/>
            <a:ext cx="340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예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80250" y="3746999"/>
            <a:ext cx="1716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아니오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544073" y="264717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544073" y="3014692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graphicFrame>
        <p:nvGraphicFramePr>
          <p:cNvPr id="52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84818"/>
              </p:ext>
            </p:extLst>
          </p:nvPr>
        </p:nvGraphicFramePr>
        <p:xfrm>
          <a:off x="9820275" y="456953"/>
          <a:ext cx="2362200" cy="4896862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CDD </a:t>
                      </a:r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대상인 경우만 보이는 화면 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Defualt : 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개인사업자</a:t>
                      </a:r>
                      <a:endParaRPr lang="en-US" altLang="ko-KR" sz="80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baseline="0">
                          <a:solidFill>
                            <a:srgbClr val="FF0000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*</a:t>
                      </a:r>
                      <a:r>
                        <a:rPr lang="ko-KR" altLang="en-US" sz="800" baseline="0">
                          <a:solidFill>
                            <a:srgbClr val="FF0000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수정불가</a:t>
                      </a:r>
                      <a:endParaRPr lang="en-US" altLang="ko-KR" sz="800" baseline="0">
                        <a:solidFill>
                          <a:srgbClr val="FF0000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거래목적 선택 </a:t>
                      </a:r>
                      <a:r>
                        <a:rPr lang="en-US" altLang="ko-KR" sz="800" b="1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– </a:t>
                      </a:r>
                      <a:r>
                        <a:rPr lang="ko-KR" altLang="en-US" sz="800" b="1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콤보박스</a:t>
                      </a:r>
                      <a:r>
                        <a:rPr lang="en-US" altLang="ko-KR" sz="800" b="1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  <a:endParaRPr lang="en-US" altLang="ko-KR" sz="800" b="1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급여 및 생활비 </a:t>
                      </a: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(default)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저축 및 투자</a:t>
                      </a: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사업상 거래</a:t>
                      </a: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보험료납부</a:t>
                      </a: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공과금납부</a:t>
                      </a: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카드대금</a:t>
                      </a: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대출원리금 상환</a:t>
                      </a: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상속증여성 거래</a:t>
                      </a: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가레자금의 원천 </a:t>
                      </a:r>
                      <a:r>
                        <a:rPr lang="en-US" altLang="ko-KR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– </a:t>
                      </a:r>
                      <a:r>
                        <a:rPr lang="ko-KR" altLang="en-US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콤보박스</a:t>
                      </a:r>
                      <a:r>
                        <a:rPr lang="en-US" altLang="ko-KR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근로 및 연금소득 </a:t>
                      </a:r>
                      <a:r>
                        <a:rPr lang="en-US" altLang="ko-KR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(default)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퇴직소득</a:t>
                      </a:r>
                      <a:endParaRPr lang="en-US" altLang="ko-KR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사업소득</a:t>
                      </a:r>
                      <a:endParaRPr lang="en-US" altLang="ko-KR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부동산 임대소득</a:t>
                      </a:r>
                      <a:endParaRPr lang="en-US" altLang="ko-KR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부동산 등 양도소득</a:t>
                      </a:r>
                      <a:endParaRPr lang="en-US" altLang="ko-KR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금융소득</a:t>
                      </a:r>
                      <a:r>
                        <a:rPr lang="en-US" altLang="ko-KR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이자 및 배다</a:t>
                      </a:r>
                      <a:r>
                        <a:rPr lang="en-US" altLang="ko-KR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상속</a:t>
                      </a:r>
                      <a:r>
                        <a:rPr lang="en-US" altLang="ko-KR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</a:t>
                      </a:r>
                      <a:r>
                        <a:rPr lang="ko-KR" altLang="en-US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증여</a:t>
                      </a:r>
                      <a:endParaRPr lang="en-US" altLang="ko-KR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일시 재산양도로 인한 소득</a:t>
                      </a:r>
                      <a:endParaRPr lang="en-US" altLang="ko-KR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추정사잔규모 </a:t>
                      </a:r>
                      <a:r>
                        <a:rPr lang="en-US" altLang="ko-KR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– </a:t>
                      </a:r>
                      <a:r>
                        <a:rPr lang="ko-KR" altLang="en-US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콤보박스</a:t>
                      </a:r>
                      <a:r>
                        <a:rPr lang="en-US" altLang="ko-KR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  <a:endParaRPr lang="en-US" altLang="ko-KR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억미만 </a:t>
                      </a:r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(default)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억이상 </a:t>
                      </a:r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100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억미만</a:t>
                      </a:r>
                      <a:endParaRPr lang="en-US" altLang="ko-KR" sz="80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100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억이상 </a:t>
                      </a:r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1000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억미만</a:t>
                      </a:r>
                      <a:endParaRPr lang="en-US" altLang="ko-KR" sz="80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1000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억 이상</a:t>
                      </a:r>
                      <a:r>
                        <a:rPr lang="ko-KR" altLang="en-US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en-US" altLang="ko-KR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default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실제소유자 여부 확인</a:t>
                      </a:r>
                      <a:r>
                        <a:rPr lang="en-US" altLang="ko-KR" sz="800" b="1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5a : </a:t>
                      </a:r>
                      <a:r>
                        <a:rPr lang="ko-KR" altLang="en-US" sz="800" b="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실제소유자 </a:t>
                      </a:r>
                      <a:r>
                        <a:rPr lang="en-US" altLang="ko-KR" sz="800" b="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‘</a:t>
                      </a:r>
                      <a:r>
                        <a:rPr lang="ko-KR" altLang="en-US" sz="800" b="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아니오</a:t>
                      </a:r>
                      <a:r>
                        <a:rPr lang="en-US" altLang="ko-KR" sz="800" b="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‘ </a:t>
                      </a:r>
                      <a:r>
                        <a:rPr lang="ko-KR" altLang="en-US" sz="800" b="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선택 시 팝업 출력</a:t>
                      </a:r>
                      <a:endParaRPr lang="en-US" altLang="ko-KR" sz="800" b="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96178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고객기본정보</a:t>
                      </a:r>
                      <a:r>
                        <a:rPr lang="en-US" altLang="ko-KR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가맹 신청서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에 작성된 정보로 자동 입력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-1a :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주민번호 뒤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자리 마스킹처리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136996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1553598" y="3399646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7248" y="377112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5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4398" y="2275696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386991"/>
              </p:ext>
            </p:extLst>
          </p:nvPr>
        </p:nvGraphicFramePr>
        <p:xfrm>
          <a:off x="9829800" y="5353815"/>
          <a:ext cx="2362200" cy="863600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1997099245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1094783063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기타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89190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&amp;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신청 중인 경우에만 해당 내용 수정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승인대기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신청완료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상태에서는 정보 조회 안함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654521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52724" y="783054"/>
            <a:ext cx="503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>
                <a:latin typeface="KB금융 본문체 Bold" panose="020B0803000000000000" pitchFamily="50" charset="-127"/>
                <a:ea typeface="KB금융 본문체 Bold" panose="020B0803000000000000" pitchFamily="50" charset="-127"/>
              </a:rPr>
              <a:t>스타플랫폼 가맹점 고객확인제도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53395" y="1266913"/>
            <a:ext cx="6072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은행에서 제공하는 금융거래 및 서비스가 자금세탁 등의 불법행위에 이용되지 않도록 고객에 대하여 거래 목적을 확인하는 등 합당한 주의를 기울이는 제도로서 「특정 금융거래정보의 보고 및 이용 등에 관한 법률</a:t>
            </a:r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(</a:t>
            </a:r>
            <a:r>
              <a:rPr lang="ko-KR" altLang="en-US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이하</a:t>
            </a:r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, ‘</a:t>
            </a:r>
            <a:r>
              <a:rPr lang="ko-KR" altLang="en-US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특정금융정보법’</a:t>
            </a:r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)</a:t>
            </a:r>
            <a:r>
              <a:rPr lang="ko-KR" altLang="en-US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」 제 </a:t>
            </a:r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5</a:t>
            </a:r>
            <a:r>
              <a:rPr lang="ko-KR" altLang="en-US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조의 </a:t>
            </a:r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r>
              <a:rPr lang="ko-KR" altLang="en-US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에 의한 은행의 법률적 의무사항입니다</a:t>
            </a:r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. </a:t>
            </a:r>
            <a:endParaRPr lang="en-US" altLang="ko-KR" sz="800" smtClean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· </a:t>
            </a:r>
            <a:r>
              <a:rPr lang="en-US" altLang="ko-KR" sz="800" b="1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CDD</a:t>
            </a:r>
            <a:r>
              <a:rPr lang="ko-KR" altLang="en-US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: </a:t>
            </a:r>
            <a:r>
              <a:rPr lang="ko-KR" altLang="en-US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고객 확인 </a:t>
            </a:r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(Customer Due Diligence</a:t>
            </a:r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)</a:t>
            </a:r>
          </a:p>
          <a:p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· </a:t>
            </a:r>
            <a:r>
              <a:rPr lang="en-US" altLang="ko-KR" sz="800" b="1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EDD</a:t>
            </a:r>
            <a:r>
              <a:rPr lang="ko-KR" altLang="en-US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: </a:t>
            </a:r>
            <a:r>
              <a:rPr lang="ko-KR" altLang="en-US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강화된 고객확인 </a:t>
            </a:r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(Enhanced Due Diligence) </a:t>
            </a:r>
            <a:endParaRPr lang="en-US" altLang="ko-KR" sz="800">
              <a:effectLst/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6234658-B4F9-4185-86B9-3AB093CE6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9944"/>
              </p:ext>
            </p:extLst>
          </p:nvPr>
        </p:nvGraphicFramePr>
        <p:xfrm>
          <a:off x="400050" y="4411291"/>
          <a:ext cx="6018213" cy="1961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5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Malgun Gothic Semilight" panose="020B0502040204020203" pitchFamily="50" charset="-127"/>
                        </a:rPr>
                        <a:t>이름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대표자명</a:t>
                      </a:r>
                      <a:endParaRPr lang="en-US" altLang="ko-KR" sz="900" b="1">
                        <a:solidFill>
                          <a:schemeClr val="accent6">
                            <a:lumMod val="50000"/>
                          </a:schemeClr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10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555611"/>
                  </a:ext>
                </a:extLst>
              </a:tr>
              <a:tr h="303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Malgun Gothic Semilight" panose="020B0502040204020203" pitchFamily="50" charset="-127"/>
                        </a:rPr>
                        <a:t>실명번호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ko-KR" altLang="en-US" sz="900" b="1" kern="1200" baseline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Malgun Gothic Semilight" panose="020B0502040204020203" pitchFamily="50" charset="-127"/>
                        </a:rPr>
                        <a:t>대표자 실명번호</a:t>
                      </a:r>
                      <a:endParaRPr lang="ko-KR" altLang="en-US" sz="900" b="0" kern="1200" baseline="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4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651036"/>
                  </a:ext>
                </a:extLst>
              </a:tr>
              <a:tr h="285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Malgun Gothic Semilight" panose="020B0502040204020203" pitchFamily="50" charset="-127"/>
                        </a:rPr>
                        <a:t>국적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대표자 국적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8692"/>
                  </a:ext>
                </a:extLst>
              </a:tr>
              <a:tr h="3679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Malgun Gothic Semilight" panose="020B0502040204020203" pitchFamily="50" charset="-127"/>
                        </a:rPr>
                        <a:t>자택주소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u="none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1" u="none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대표자 자택주소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39039"/>
                  </a:ext>
                </a:extLst>
              </a:tr>
              <a:tr h="3309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휴대폰번호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대표자</a:t>
                      </a:r>
                      <a:r>
                        <a:rPr lang="en-US" altLang="ko-KR" sz="900" b="1" u="none" baseline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1" u="none" baseline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연락처</a:t>
                      </a:r>
                      <a:r>
                        <a:rPr lang="en-US" altLang="ko-KR" sz="900" b="1" u="none" baseline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900" b="1" u="none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10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69652"/>
                  </a:ext>
                </a:extLst>
              </a:tr>
              <a:tr h="3309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Email</a:t>
                      </a:r>
                      <a:endParaRPr lang="ko-KR" altLang="en-US" sz="100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사업장 </a:t>
                      </a:r>
                      <a:r>
                        <a:rPr lang="en-US" altLang="ko-KR" sz="900" b="1" u="none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–</a:t>
                      </a:r>
                      <a:r>
                        <a:rPr lang="en-US" altLang="ko-KR" sz="900" b="1" u="none" baseline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Email</a:t>
                      </a:r>
                      <a:endParaRPr lang="ko-KR" altLang="en-US" sz="900" b="1" u="none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10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4778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B528518-9EAC-408E-9659-0BA8144C687A}"/>
              </a:ext>
            </a:extLst>
          </p:cNvPr>
          <p:cNvSpPr txBox="1"/>
          <p:nvPr/>
        </p:nvSpPr>
        <p:spPr>
          <a:xfrm>
            <a:off x="409292" y="4174430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C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■</a:t>
            </a:r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고객정보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429773" y="4799993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1a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3" name="Rectangle 92"/>
          <p:cNvSpPr>
            <a:spLocks noChangeArrowheads="1"/>
          </p:cNvSpPr>
          <p:nvPr/>
        </p:nvSpPr>
        <p:spPr bwMode="auto">
          <a:xfrm>
            <a:off x="118534" y="6507138"/>
            <a:ext cx="6366404" cy="198462"/>
          </a:xfrm>
          <a:prstGeom prst="rect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24274" tIns="64622" rIns="124274" bIns="64622" anchor="ctr"/>
          <a:lstStyle/>
          <a:p>
            <a:pPr algn="ctr">
              <a:defRPr/>
            </a:pPr>
            <a:r>
              <a:rPr kumimoji="0" lang="ko-KR" altLang="en-US" sz="8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다음 페이지 이어짐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87248" y="420754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6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6760749" y="2810836"/>
            <a:ext cx="1594603" cy="875793"/>
            <a:chOff x="4689315" y="3240825"/>
            <a:chExt cx="1317852" cy="875793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C87066A-55A3-452C-8EF4-63BCCD20684F}"/>
                </a:ext>
              </a:extLst>
            </p:cNvPr>
            <p:cNvSpPr/>
            <p:nvPr/>
          </p:nvSpPr>
          <p:spPr bwMode="auto">
            <a:xfrm>
              <a:off x="4689315" y="3240825"/>
              <a:ext cx="1317852" cy="87579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E7E6E6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EE6B197-443F-45E9-965F-E5F1E06F60C2}"/>
                </a:ext>
              </a:extLst>
            </p:cNvPr>
            <p:cNvSpPr/>
            <p:nvPr/>
          </p:nvSpPr>
          <p:spPr bwMode="auto">
            <a:xfrm>
              <a:off x="4689315" y="3885045"/>
              <a:ext cx="1317852" cy="23133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E7E6E6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kern="0">
                  <a:solidFill>
                    <a:srgbClr val="000000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확인</a:t>
              </a: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C9DC114-0BB1-463E-B048-8B984D5FF1CB}"/>
                </a:ext>
              </a:extLst>
            </p:cNvPr>
            <p:cNvSpPr/>
            <p:nvPr/>
          </p:nvSpPr>
          <p:spPr>
            <a:xfrm>
              <a:off x="4700488" y="3417472"/>
              <a:ext cx="12861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>
                  <a:solidFill>
                    <a:srgbClr val="000000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  <a:cs typeface="Malgun Gothic Semilight" panose="020B0502040204020203" pitchFamily="50" charset="-127"/>
                </a:rPr>
                <a:t>실제소유자가 아니실 경우</a:t>
              </a:r>
              <a:endParaRPr lang="en-US" altLang="ko-KR" sz="800">
                <a:solidFill>
                  <a:srgbClr val="000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>
                  <a:solidFill>
                    <a:srgbClr val="000000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  <a:cs typeface="Malgun Gothic Semilight" panose="020B0502040204020203" pitchFamily="50" charset="-127"/>
                </a:rPr>
                <a:t>가맹 신청이 불가합니다</a:t>
              </a:r>
              <a:r>
                <a:rPr lang="en-US" altLang="ko-KR" sz="800">
                  <a:solidFill>
                    <a:srgbClr val="000000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  <a:cs typeface="Malgun Gothic Semilight" panose="020B0502040204020203" pitchFamily="50" charset="-127"/>
                </a:rPr>
                <a:t>.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B03371B-9811-4679-BE97-B30775D81305}"/>
              </a:ext>
            </a:extLst>
          </p:cNvPr>
          <p:cNvSpPr/>
          <p:nvPr/>
        </p:nvSpPr>
        <p:spPr>
          <a:xfrm>
            <a:off x="6675491" y="2729240"/>
            <a:ext cx="2178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897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kern="0" noProof="0">
                <a:solidFill>
                  <a:prstClr val="white"/>
                </a:solidFill>
                <a:latin typeface="Trebuchet MS" panose="020B0603020202020204" pitchFamily="34" charset="0"/>
                <a:ea typeface="KB금융 본문체 Light" panose="020B0303000000000000" pitchFamily="50" charset="-127"/>
              </a:rPr>
              <a:t>5</a:t>
            </a:r>
            <a:r>
              <a:rPr lang="en-US" altLang="ko-KR" sz="700" b="1" kern="0" noProof="0" smtClean="0">
                <a:solidFill>
                  <a:prstClr val="white"/>
                </a:solidFill>
                <a:latin typeface="Trebuchet MS" panose="020B0603020202020204" pitchFamily="34" charset="0"/>
                <a:ea typeface="KB금융 본문체 Light" panose="020B0303000000000000" pitchFamily="50" charset="-127"/>
              </a:rPr>
              <a:t>a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68" name="오각형 67"/>
          <p:cNvSpPr/>
          <p:nvPr/>
        </p:nvSpPr>
        <p:spPr>
          <a:xfrm>
            <a:off x="9164737" y="0"/>
            <a:ext cx="3826644" cy="1578634"/>
          </a:xfrm>
          <a:prstGeom prst="homePlate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608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Web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박세곤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/>
              <a:t>스타플랫폼 가맹점 고객확인제도 </a:t>
            </a:r>
            <a:r>
              <a:rPr lang="en-US" altLang="ko-KR"/>
              <a:t>(1/2)</a:t>
            </a:r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528518-9EAC-408E-9659-0BA8144C687A}"/>
              </a:ext>
            </a:extLst>
          </p:cNvPr>
          <p:cNvSpPr txBox="1"/>
          <p:nvPr/>
        </p:nvSpPr>
        <p:spPr>
          <a:xfrm>
            <a:off x="411664" y="841007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C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■</a:t>
            </a:r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직장정보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970569"/>
              </p:ext>
            </p:extLst>
          </p:nvPr>
        </p:nvGraphicFramePr>
        <p:xfrm>
          <a:off x="390525" y="1092655"/>
          <a:ext cx="6024910" cy="179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346">
                  <a:extLst>
                    <a:ext uri="{9D8B030D-6E8A-4147-A177-3AD203B41FA5}">
                      <a16:colId xmlns:a16="http://schemas.microsoft.com/office/drawing/2014/main" val="588242506"/>
                    </a:ext>
                  </a:extLst>
                </a:gridCol>
                <a:gridCol w="4890564">
                  <a:extLst>
                    <a:ext uri="{9D8B030D-6E8A-4147-A177-3AD203B41FA5}">
                      <a16:colId xmlns:a16="http://schemas.microsoft.com/office/drawing/2014/main" val="620993531"/>
                    </a:ext>
                  </a:extLst>
                </a:gridCol>
              </a:tblGrid>
              <a:tr h="3309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직장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사업장명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사업장</a:t>
                      </a:r>
                      <a:r>
                        <a:rPr lang="ko-KR" altLang="en-US" sz="900" b="1" u="none" baseline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1" u="none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900" b="1" u="none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상호명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495364"/>
                  </a:ext>
                </a:extLst>
              </a:tr>
              <a:tr h="3309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/>
                        <a:t>연락처</a:t>
                      </a:r>
                      <a:endParaRPr lang="en-US" altLang="ko-KR" sz="10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사업장 </a:t>
                      </a:r>
                      <a:r>
                        <a:rPr lang="en-US" altLang="ko-KR" sz="900" b="1" u="none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900" b="1" u="none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전화번호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3028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/>
                        <a:t>직장</a:t>
                      </a:r>
                      <a:r>
                        <a:rPr lang="en-US" altLang="ko-KR" sz="1000" b="0"/>
                        <a:t>/</a:t>
                      </a:r>
                      <a:r>
                        <a:rPr lang="ko-KR" altLang="en-US" sz="1000" b="0"/>
                        <a:t>사업장 </a:t>
                      </a:r>
                      <a:endParaRPr lang="en-US" altLang="ko-KR" sz="1000" b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/>
                        <a:t>주소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사업장</a:t>
                      </a:r>
                      <a:r>
                        <a:rPr lang="en-US" altLang="ko-KR" sz="900" b="1" u="none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900" b="1" u="none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주소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329026"/>
                  </a:ext>
                </a:extLst>
              </a:tr>
              <a:tr h="3445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/>
                        <a:t>부서명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사업장 </a:t>
                      </a:r>
                      <a:r>
                        <a:rPr lang="en-US" altLang="ko-KR" sz="900" b="1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900" b="1" u="non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가맹점명</a:t>
                      </a:r>
                      <a:r>
                        <a:rPr lang="en-US" altLang="ko-KR" sz="900" b="1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b="1" u="non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간판명</a:t>
                      </a:r>
                      <a:r>
                        <a:rPr lang="en-US" altLang="ko-KR" sz="900" b="1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900" b="1" u="none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한글</a:t>
                      </a:r>
                    </a:p>
                  </a:txBody>
                  <a:tcPr marL="10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83075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/>
                        <a:t>소재국가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u="none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사업장 </a:t>
                      </a:r>
                      <a:r>
                        <a:rPr lang="en-US" altLang="ko-KR" sz="900" b="1" u="none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900" b="1" u="none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주소의 </a:t>
                      </a:r>
                      <a:r>
                        <a:rPr lang="en-US" altLang="ko-KR" sz="900" b="1" u="none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900" b="1" u="none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국적</a:t>
                      </a:r>
                      <a:r>
                        <a:rPr lang="en-US" altLang="ko-KR" sz="900" b="1" u="none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ko-KR" altLang="en-US" sz="900" b="1" u="none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223758"/>
                  </a:ext>
                </a:extLst>
              </a:tr>
            </a:tbl>
          </a:graphicData>
        </a:graphic>
      </p:graphicFrame>
      <p:sp>
        <p:nvSpPr>
          <p:cNvPr id="22" name="Rectangle 92"/>
          <p:cNvSpPr>
            <a:spLocks noChangeArrowheads="1"/>
          </p:cNvSpPr>
          <p:nvPr/>
        </p:nvSpPr>
        <p:spPr bwMode="auto">
          <a:xfrm>
            <a:off x="118534" y="696888"/>
            <a:ext cx="6366404" cy="595630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24274" tIns="64622" rIns="124274" bIns="64622" anchor="ctr"/>
          <a:lstStyle/>
          <a:p>
            <a:pPr>
              <a:defRPr/>
            </a:pPr>
            <a:endParaRPr kumimoji="0" lang="ko-KR" altLang="en-US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graphicFrame>
        <p:nvGraphicFramePr>
          <p:cNvPr id="25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01941"/>
              </p:ext>
            </p:extLst>
          </p:nvPr>
        </p:nvGraphicFramePr>
        <p:xfrm>
          <a:off x="9753600" y="456953"/>
          <a:ext cx="2362200" cy="2337540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CDD </a:t>
                      </a:r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대상인 경우만 보이는 화면 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고객기본정보</a:t>
                      </a:r>
                      <a:r>
                        <a:rPr lang="en-US" altLang="ko-KR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가맹 신청서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에 작성된 정보로 자동 입력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정보 수정</a:t>
                      </a:r>
                      <a:r>
                        <a:rPr lang="en-US" altLang="ko-KR" sz="800" b="1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스타플랫폼 가맹 신청서 화면으로 이동</a:t>
                      </a: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1025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가맹신청서 등록</a:t>
                      </a:r>
                      <a:r>
                        <a:rPr lang="en-US" altLang="ko-KR" sz="800" b="1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스타플랫폼 가맹 완료 안내 화면으로 </a:t>
                      </a:r>
                      <a:r>
                        <a:rPr lang="ko-KR" altLang="en-US" sz="800" b="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이동</a:t>
                      </a: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03168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기타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&amp;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신청 중인 경우에만 해당 내용 수정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승인대기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신청완료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상태에서는 정보 조회 안함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B0D2C095-4C82-4F59-A360-25BC7ECEBB2E}"/>
              </a:ext>
            </a:extLst>
          </p:cNvPr>
          <p:cNvSpPr/>
          <p:nvPr/>
        </p:nvSpPr>
        <p:spPr>
          <a:xfrm>
            <a:off x="5661281" y="3148204"/>
            <a:ext cx="621389" cy="2112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등록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50289" y="3081283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9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0D2C095-4C82-4F59-A360-25BC7ECEBB2E}"/>
              </a:ext>
            </a:extLst>
          </p:cNvPr>
          <p:cNvSpPr/>
          <p:nvPr/>
        </p:nvSpPr>
        <p:spPr>
          <a:xfrm>
            <a:off x="4928900" y="3152759"/>
            <a:ext cx="621389" cy="2112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정보 수정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843159" y="307380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8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0" name="Rectangle 92"/>
          <p:cNvSpPr>
            <a:spLocks noChangeArrowheads="1"/>
          </p:cNvSpPr>
          <p:nvPr/>
        </p:nvSpPr>
        <p:spPr bwMode="auto">
          <a:xfrm>
            <a:off x="118534" y="493688"/>
            <a:ext cx="6366404" cy="198462"/>
          </a:xfrm>
          <a:prstGeom prst="rect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24274" tIns="64622" rIns="124274" bIns="64622" anchor="ctr"/>
          <a:lstStyle/>
          <a:p>
            <a:pPr algn="ctr">
              <a:defRPr/>
            </a:pPr>
            <a:r>
              <a:rPr kumimoji="0" lang="ko-KR" altLang="en-US" sz="8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이전 페이지 이어짐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21128" y="84100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7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7" name="오각형 46"/>
          <p:cNvSpPr/>
          <p:nvPr/>
        </p:nvSpPr>
        <p:spPr>
          <a:xfrm>
            <a:off x="9164737" y="0"/>
            <a:ext cx="3826644" cy="1578634"/>
          </a:xfrm>
          <a:prstGeom prst="homePlate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204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신청완료 안내 화면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Web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박세곤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/>
              <a:t>스타플랫폼 가맹점 메인페이지</a:t>
            </a:r>
          </a:p>
        </p:txBody>
      </p:sp>
      <p:graphicFrame>
        <p:nvGraphicFramePr>
          <p:cNvPr id="39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46285"/>
              </p:ext>
            </p:extLst>
          </p:nvPr>
        </p:nvGraphicFramePr>
        <p:xfrm>
          <a:off x="9753600" y="456953"/>
          <a:ext cx="2362200" cy="329363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로그인 화면으로 이동</a:t>
                      </a:r>
                      <a:endParaRPr lang="en-US" altLang="ko-KR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B0B76D3-8CC4-41ED-8FD6-322CADF5A7D8}"/>
              </a:ext>
            </a:extLst>
          </p:cNvPr>
          <p:cNvSpPr txBox="1"/>
          <p:nvPr/>
        </p:nvSpPr>
        <p:spPr>
          <a:xfrm>
            <a:off x="1224991" y="2586682"/>
            <a:ext cx="3578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스타플랫폼 가맹 신청이</a:t>
            </a:r>
            <a:endParaRPr lang="en-US" altLang="ko-KR" sz="1600" b="1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  <a:p>
            <a:pPr algn="ctr"/>
            <a:r>
              <a:rPr lang="ko-KR" altLang="en-US" sz="1600" b="1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완료되었습니다</a:t>
            </a:r>
            <a:r>
              <a:rPr lang="en-US" altLang="ko-KR" sz="1600" b="1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.</a:t>
            </a:r>
            <a:endParaRPr lang="ko-KR" altLang="en-US" sz="1600" b="1" dirty="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4086EB-C9FD-4F51-967C-CA9F8BA075DC}"/>
              </a:ext>
            </a:extLst>
          </p:cNvPr>
          <p:cNvSpPr/>
          <p:nvPr/>
        </p:nvSpPr>
        <p:spPr>
          <a:xfrm>
            <a:off x="1231540" y="3334972"/>
            <a:ext cx="3461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심사 완료까지 약 </a:t>
            </a:r>
            <a:r>
              <a:rPr lang="en-US" altLang="ko-KR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r>
              <a:rPr lang="ko-KR" altLang="en-US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주 정도 소요될 예정이며</a:t>
            </a:r>
            <a:r>
              <a:rPr lang="en-US" altLang="ko-KR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,</a:t>
            </a:r>
          </a:p>
          <a:p>
            <a:pPr algn="ctr"/>
            <a:r>
              <a:rPr lang="ko-KR" altLang="en-US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입력하신 연락처로 심사 결과를 안내드릴 예정입니다</a:t>
            </a:r>
            <a:r>
              <a:rPr lang="en-US" altLang="ko-KR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.</a:t>
            </a:r>
          </a:p>
          <a:p>
            <a:pPr algn="ctr"/>
            <a:endParaRPr lang="en-US" altLang="ko-KR" sz="90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pPr algn="ctr"/>
            <a:r>
              <a:rPr lang="ko-KR" altLang="en-US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감사합니다</a:t>
            </a:r>
            <a:r>
              <a:rPr lang="en-US" altLang="ko-KR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2337935" y="4294948"/>
            <a:ext cx="1248680" cy="2112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홈 화면으로 돌아가기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247935" y="4190983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3" name="Rectangle 92"/>
          <p:cNvSpPr>
            <a:spLocks noChangeArrowheads="1"/>
          </p:cNvSpPr>
          <p:nvPr/>
        </p:nvSpPr>
        <p:spPr bwMode="auto">
          <a:xfrm>
            <a:off x="114301" y="696888"/>
            <a:ext cx="6370638" cy="595630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24274" tIns="64622" rIns="124274" bIns="64622" anchor="ctr"/>
          <a:lstStyle/>
          <a:p>
            <a:pPr>
              <a:defRPr/>
            </a:pPr>
            <a:endParaRPr kumimoji="0" lang="ko-KR" altLang="en-US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38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로그인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Web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박세곤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/>
              <a:t>스타플랫폼 가맹점 메인페이지</a:t>
            </a:r>
          </a:p>
        </p:txBody>
      </p:sp>
      <p:graphicFrame>
        <p:nvGraphicFramePr>
          <p:cNvPr id="39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31605"/>
              </p:ext>
            </p:extLst>
          </p:nvPr>
        </p:nvGraphicFramePr>
        <p:xfrm>
          <a:off x="9753600" y="450498"/>
          <a:ext cx="2382812" cy="3683194"/>
        </p:xfrm>
        <a:graphic>
          <a:graphicData uri="http://schemas.openxmlformats.org/drawingml/2006/table">
            <a:tbl>
              <a:tblPr/>
              <a:tblGrid>
                <a:gridCol w="26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가맹신청여부 확인 화면으로 이동</a:t>
                      </a:r>
                      <a:endParaRPr lang="en-US" altLang="ko-KR" sz="800" b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정상 로그인 시 가맹신청여부 확인</a:t>
                      </a:r>
                      <a:r>
                        <a:rPr lang="ko-KR" altLang="en-US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화면으로 이동</a:t>
                      </a:r>
                      <a:r>
                        <a:rPr lang="en-US" altLang="ko-KR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/>
                      </a:r>
                      <a:br>
                        <a:rPr lang="en-US" altLang="ko-KR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</a:br>
                      <a:r>
                        <a:rPr lang="ko-KR" altLang="en-US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비정상 로그인 시 </a:t>
                      </a:r>
                      <a:r>
                        <a:rPr lang="en-US" altLang="ko-KR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/>
                      </a:r>
                      <a:br>
                        <a:rPr lang="en-US" altLang="ko-KR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</a:br>
                      <a:r>
                        <a:rPr lang="en-US" altLang="ko-KR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</a:t>
                      </a:r>
                      <a:r>
                        <a:rPr lang="ko-KR" altLang="en-US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아이디 또는 비밀번호를 확인해주세요</a:t>
                      </a:r>
                      <a:r>
                        <a:rPr lang="en-US" altLang="ko-KR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.” </a:t>
                      </a:r>
                      <a:r>
                        <a:rPr lang="ko-KR" altLang="en-US" sz="800" dirty="0" err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알럿창</a:t>
                      </a:r>
                      <a:r>
                        <a:rPr lang="ko-KR" altLang="en-US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알림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DB0B76D3-8CC4-41ED-8FD6-322CADF5A7D8}"/>
              </a:ext>
            </a:extLst>
          </p:cNvPr>
          <p:cNvSpPr txBox="1"/>
          <p:nvPr/>
        </p:nvSpPr>
        <p:spPr>
          <a:xfrm>
            <a:off x="1514703" y="2497088"/>
            <a:ext cx="35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KB</a:t>
            </a:r>
            <a:r>
              <a:rPr lang="ko-KR" altLang="en-US" sz="1600" b="1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국민은행 스타플랫폼 관리자 센터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4086EB-C9FD-4F51-967C-CA9F8BA075DC}"/>
              </a:ext>
            </a:extLst>
          </p:cNvPr>
          <p:cNvSpPr/>
          <p:nvPr/>
        </p:nvSpPr>
        <p:spPr>
          <a:xfrm>
            <a:off x="1995831" y="3275845"/>
            <a:ext cx="42878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ID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5F8A21-DB9F-49D3-AF12-BDDD9F78881D}"/>
              </a:ext>
            </a:extLst>
          </p:cNvPr>
          <p:cNvSpPr/>
          <p:nvPr/>
        </p:nvSpPr>
        <p:spPr>
          <a:xfrm>
            <a:off x="2430614" y="3275845"/>
            <a:ext cx="1470094" cy="2308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아이디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750EEA6-8DCC-499B-A810-C6A34755C8A1}"/>
              </a:ext>
            </a:extLst>
          </p:cNvPr>
          <p:cNvSpPr/>
          <p:nvPr/>
        </p:nvSpPr>
        <p:spPr>
          <a:xfrm>
            <a:off x="1991471" y="3602415"/>
            <a:ext cx="42878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PW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5A96235-374B-4139-ACFA-F1F357B31470}"/>
              </a:ext>
            </a:extLst>
          </p:cNvPr>
          <p:cNvSpPr/>
          <p:nvPr/>
        </p:nvSpPr>
        <p:spPr>
          <a:xfrm>
            <a:off x="2426254" y="3602415"/>
            <a:ext cx="1470094" cy="2308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비밀번호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4E47981-5F06-4075-8B12-7A84FC944F3D}"/>
              </a:ext>
            </a:extLst>
          </p:cNvPr>
          <p:cNvCxnSpPr>
            <a:cxnSpLocks/>
          </p:cNvCxnSpPr>
          <p:nvPr/>
        </p:nvCxnSpPr>
        <p:spPr>
          <a:xfrm>
            <a:off x="1825079" y="3164355"/>
            <a:ext cx="3056400" cy="0"/>
          </a:xfrm>
          <a:prstGeom prst="line">
            <a:avLst/>
          </a:prstGeom>
          <a:ln w="762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D437E80-2602-4FAF-A823-2B90D2C5EEA2}"/>
              </a:ext>
            </a:extLst>
          </p:cNvPr>
          <p:cNvCxnSpPr>
            <a:cxnSpLocks/>
          </p:cNvCxnSpPr>
          <p:nvPr/>
        </p:nvCxnSpPr>
        <p:spPr>
          <a:xfrm>
            <a:off x="1838138" y="3935070"/>
            <a:ext cx="3056400" cy="0"/>
          </a:xfrm>
          <a:prstGeom prst="line">
            <a:avLst/>
          </a:prstGeom>
          <a:ln w="762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33E481-85F7-48B8-B14B-CE665877744E}"/>
              </a:ext>
            </a:extLst>
          </p:cNvPr>
          <p:cNvSpPr/>
          <p:nvPr/>
        </p:nvSpPr>
        <p:spPr>
          <a:xfrm>
            <a:off x="3995895" y="3275845"/>
            <a:ext cx="650787" cy="565648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로그인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D989C4-6740-49F0-895C-EC494EBCB3F8}"/>
              </a:ext>
            </a:extLst>
          </p:cNvPr>
          <p:cNvSpPr txBox="1"/>
          <p:nvPr/>
        </p:nvSpPr>
        <p:spPr>
          <a:xfrm>
            <a:off x="1838138" y="4200369"/>
            <a:ext cx="18822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• </a:t>
            </a:r>
            <a:r>
              <a:rPr lang="ko-KR" altLang="en-US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아직 스타플랫폼 가맹점이 아니신가요</a:t>
            </a:r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? 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9" name="Rectangle 92"/>
          <p:cNvSpPr>
            <a:spLocks noChangeArrowheads="1"/>
          </p:cNvSpPr>
          <p:nvPr/>
        </p:nvSpPr>
        <p:spPr bwMode="auto">
          <a:xfrm>
            <a:off x="118534" y="696888"/>
            <a:ext cx="6366404" cy="595630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24274" tIns="64622" rIns="124274" bIns="64622" anchor="ctr"/>
          <a:lstStyle/>
          <a:p>
            <a:pPr>
              <a:defRPr/>
            </a:pPr>
            <a:endParaRPr kumimoji="0" lang="ko-KR" altLang="en-US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4030592" y="4202490"/>
            <a:ext cx="949465" cy="211203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가맹신청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963760" y="412809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54235" y="321369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00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가맹신청여부 확인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Web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박세곤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/>
              <a:t>스타플랫폼 가맹점 메인페이지</a:t>
            </a:r>
          </a:p>
        </p:txBody>
      </p:sp>
      <p:graphicFrame>
        <p:nvGraphicFramePr>
          <p:cNvPr id="39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56428"/>
              </p:ext>
            </p:extLst>
          </p:nvPr>
        </p:nvGraphicFramePr>
        <p:xfrm>
          <a:off x="9753600" y="450498"/>
          <a:ext cx="2382812" cy="4390918"/>
        </p:xfrm>
        <a:graphic>
          <a:graphicData uri="http://schemas.openxmlformats.org/drawingml/2006/table">
            <a:tbl>
              <a:tblPr/>
              <a:tblGrid>
                <a:gridCol w="26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소속기업 선택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콤보박스 선택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‘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기업기본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’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테이블 기업명 목록 출력</a:t>
                      </a:r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사업자등록번호 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입력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사업자등록번호 확인 실패</a:t>
                      </a:r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endParaRPr lang="en-US" altLang="ko-KR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ko-KR" altLang="en-US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사업자등록번호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조회 불가 시 팝업 출력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2a: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스타플랫폼 가맹점 신청서 화면으로 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이동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2b: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팝업창 닫기</a:t>
                      </a:r>
                      <a:endParaRPr lang="ko-KR" altLang="en-US" sz="80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4086EB-C9FD-4F51-967C-CA9F8BA075DC}"/>
              </a:ext>
            </a:extLst>
          </p:cNvPr>
          <p:cNvSpPr/>
          <p:nvPr/>
        </p:nvSpPr>
        <p:spPr>
          <a:xfrm>
            <a:off x="1935652" y="3953794"/>
            <a:ext cx="10327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사업자등록번호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5F8A21-DB9F-49D3-AF12-BDDD9F78881D}"/>
              </a:ext>
            </a:extLst>
          </p:cNvPr>
          <p:cNvSpPr/>
          <p:nvPr/>
        </p:nvSpPr>
        <p:spPr>
          <a:xfrm>
            <a:off x="2954441" y="3948711"/>
            <a:ext cx="1470094" cy="2308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- </a:t>
            </a:r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없이 숫자만 입력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4E47981-5F06-4075-8B12-7A84FC944F3D}"/>
              </a:ext>
            </a:extLst>
          </p:cNvPr>
          <p:cNvCxnSpPr>
            <a:cxnSpLocks/>
          </p:cNvCxnSpPr>
          <p:nvPr/>
        </p:nvCxnSpPr>
        <p:spPr>
          <a:xfrm>
            <a:off x="1822696" y="3109686"/>
            <a:ext cx="3056400" cy="0"/>
          </a:xfrm>
          <a:prstGeom prst="line">
            <a:avLst/>
          </a:prstGeom>
          <a:ln w="762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D437E80-2602-4FAF-A823-2B90D2C5EEA2}"/>
              </a:ext>
            </a:extLst>
          </p:cNvPr>
          <p:cNvCxnSpPr>
            <a:cxnSpLocks/>
          </p:cNvCxnSpPr>
          <p:nvPr/>
        </p:nvCxnSpPr>
        <p:spPr>
          <a:xfrm>
            <a:off x="1835755" y="4383652"/>
            <a:ext cx="3056400" cy="0"/>
          </a:xfrm>
          <a:prstGeom prst="line">
            <a:avLst/>
          </a:prstGeom>
          <a:ln w="762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2878323" y="4600843"/>
            <a:ext cx="949465" cy="211203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확인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788379" y="4510843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0B76D3-8CC4-41ED-8FD6-322CADF5A7D8}"/>
              </a:ext>
            </a:extLst>
          </p:cNvPr>
          <p:cNvSpPr txBox="1"/>
          <p:nvPr/>
        </p:nvSpPr>
        <p:spPr>
          <a:xfrm>
            <a:off x="1512320" y="2528679"/>
            <a:ext cx="35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가맹 신청 여부 확인</a:t>
            </a:r>
            <a:endParaRPr lang="ko-KR" altLang="en-US" sz="1600" b="1" dirty="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21463" y="1020738"/>
            <a:ext cx="3071003" cy="1739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4086EB-C9FD-4F51-967C-CA9F8BA075DC}"/>
              </a:ext>
            </a:extLst>
          </p:cNvPr>
          <p:cNvSpPr/>
          <p:nvPr/>
        </p:nvSpPr>
        <p:spPr>
          <a:xfrm>
            <a:off x="6695817" y="1458454"/>
            <a:ext cx="2968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입력하신 사업자번호를</a:t>
            </a:r>
            <a:r>
              <a:rPr lang="en-US" altLang="ko-KR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r>
              <a:rPr lang="ko-KR" altLang="en-US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찾을 수 없습니다</a:t>
            </a:r>
            <a:r>
              <a:rPr lang="en-US" altLang="ko-KR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.</a:t>
            </a:r>
          </a:p>
          <a:p>
            <a:r>
              <a:rPr lang="ko-KR" altLang="en-US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신청서 작성 화면으로 이동할까요</a:t>
            </a:r>
            <a:r>
              <a:rPr lang="en-US" altLang="ko-KR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?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7207499" y="2072909"/>
            <a:ext cx="949465" cy="211203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신청서 작성하기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8215272" y="2072908"/>
            <a:ext cx="949465" cy="211203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닫기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36633" y="198290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3b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81669" y="89310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3a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195043" y="198910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3c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5" name="Rectangle 92"/>
          <p:cNvSpPr>
            <a:spLocks noChangeArrowheads="1"/>
          </p:cNvSpPr>
          <p:nvPr/>
        </p:nvSpPr>
        <p:spPr bwMode="auto">
          <a:xfrm>
            <a:off x="118534" y="696888"/>
            <a:ext cx="6366404" cy="595630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24274" tIns="64622" rIns="124274" bIns="64622" anchor="ctr"/>
          <a:lstStyle/>
          <a:p>
            <a:pPr>
              <a:defRPr/>
            </a:pPr>
            <a:endParaRPr kumimoji="0" lang="ko-KR" altLang="en-US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21463" y="692150"/>
            <a:ext cx="18998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ea typeface="KB금융 본문체 Light"/>
              </a:rPr>
              <a:t>[</a:t>
            </a:r>
            <a:r>
              <a:rPr lang="ko-KR" altLang="en-US" sz="1100" b="1" dirty="0">
                <a:ea typeface="KB금융 본문체 Light"/>
              </a:rPr>
              <a:t>사업자등록번호 확인 실패</a:t>
            </a:r>
            <a:r>
              <a:rPr lang="en-US" altLang="ko-KR" sz="1100" b="1" dirty="0">
                <a:ea typeface="KB금융 본문체 Light"/>
              </a:rPr>
              <a:t>]</a:t>
            </a:r>
            <a:endParaRPr lang="ko-KR" altLang="en-US" sz="1100" b="1" dirty="0">
              <a:ea typeface="KB금융 본문체 Light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4086EB-C9FD-4F51-967C-CA9F8BA075DC}"/>
              </a:ext>
            </a:extLst>
          </p:cNvPr>
          <p:cNvSpPr/>
          <p:nvPr/>
        </p:nvSpPr>
        <p:spPr>
          <a:xfrm>
            <a:off x="1935652" y="3360062"/>
            <a:ext cx="10327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소속기업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5F8A21-DB9F-49D3-AF12-BDDD9F78881D}"/>
              </a:ext>
            </a:extLst>
          </p:cNvPr>
          <p:cNvSpPr/>
          <p:nvPr/>
        </p:nvSpPr>
        <p:spPr>
          <a:xfrm>
            <a:off x="2954441" y="3352088"/>
            <a:ext cx="1246196" cy="2308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선택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5F8A21-DB9F-49D3-AF12-BDDD9F78881D}"/>
              </a:ext>
            </a:extLst>
          </p:cNvPr>
          <p:cNvSpPr/>
          <p:nvPr/>
        </p:nvSpPr>
        <p:spPr>
          <a:xfrm>
            <a:off x="4210297" y="3356142"/>
            <a:ext cx="214238" cy="2308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900" smtClean="0">
                <a:ea typeface="KB금융 본문체 Light"/>
              </a:rPr>
              <a:t>▼</a:t>
            </a:r>
            <a:endParaRPr lang="ko-KR" altLang="en-US" sz="900">
              <a:ea typeface="KB금융 본문체 Light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75882" y="338258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775882" y="397231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8" name="오각형 7"/>
          <p:cNvSpPr/>
          <p:nvPr/>
        </p:nvSpPr>
        <p:spPr>
          <a:xfrm>
            <a:off x="9164737" y="0"/>
            <a:ext cx="3826644" cy="1578634"/>
          </a:xfrm>
          <a:prstGeom prst="homePlate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13637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가맹점 선택여부 확인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Web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박세곤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/>
              <a:t>스타플랫폼 가맹점 메인페이지</a:t>
            </a:r>
          </a:p>
        </p:txBody>
      </p:sp>
      <p:graphicFrame>
        <p:nvGraphicFramePr>
          <p:cNvPr id="39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5341"/>
              </p:ext>
            </p:extLst>
          </p:nvPr>
        </p:nvGraphicFramePr>
        <p:xfrm>
          <a:off x="9753600" y="450498"/>
          <a:ext cx="2382812" cy="5610118"/>
        </p:xfrm>
        <a:graphic>
          <a:graphicData uri="http://schemas.openxmlformats.org/drawingml/2006/table">
            <a:tbl>
              <a:tblPr/>
              <a:tblGrid>
                <a:gridCol w="234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8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가맹점 리스트 표시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ko-KR" altLang="en-US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가맹점 사업자번호는 </a:t>
                      </a:r>
                      <a:r>
                        <a:rPr lang="ko-KR" altLang="en-US" sz="800" dirty="0" err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마스킹정책에</a:t>
                      </a:r>
                      <a:r>
                        <a:rPr lang="ko-KR" altLang="en-US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따라서 </a:t>
                      </a:r>
                      <a:r>
                        <a:rPr lang="en-US" altLang="ko-KR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“*” </a:t>
                      </a:r>
                      <a:r>
                        <a:rPr lang="ko-KR" altLang="en-US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표시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클릭 시</a:t>
                      </a:r>
                      <a:r>
                        <a:rPr lang="ko-KR" altLang="en-US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휴대폰 점유 인증 팝업 실행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1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휴대폰점유인증</a:t>
                      </a:r>
                      <a:r>
                        <a:rPr lang="en-US" altLang="ko-KR" sz="800" b="1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800" b="1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-3a : </a:t>
                      </a:r>
                      <a:r>
                        <a:rPr lang="ko-KR" altLang="en-US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대표자 전화번호 자동 </a:t>
                      </a:r>
                      <a:r>
                        <a:rPr lang="ko-KR" altLang="en-US" sz="800" baseline="0" dirty="0" err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셋팅</a:t>
                      </a:r>
                      <a:endParaRPr lang="en-US" altLang="ko-KR" sz="800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     read-only </a:t>
                      </a:r>
                      <a:r>
                        <a:rPr lang="ko-KR" altLang="en-US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상태로 수정 불가</a:t>
                      </a:r>
                      <a:endParaRPr lang="en-US" altLang="ko-KR" sz="800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-3b : </a:t>
                      </a:r>
                      <a:r>
                        <a:rPr lang="ko-KR" altLang="en-US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인증번호 </a:t>
                      </a:r>
                      <a:r>
                        <a:rPr lang="en-US" altLang="ko-KR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  <a:r>
                        <a:rPr lang="ko-KR" altLang="en-US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자리 </a:t>
                      </a:r>
                      <a:r>
                        <a:rPr lang="en-US" altLang="ko-KR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SMS </a:t>
                      </a:r>
                      <a:r>
                        <a:rPr lang="ko-KR" altLang="en-US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발송</a:t>
                      </a:r>
                      <a:endParaRPr lang="en-US" altLang="ko-KR" sz="800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-3c : </a:t>
                      </a:r>
                      <a:r>
                        <a:rPr lang="ko-KR" altLang="en-US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인증번호 발송 시 자동 시간 카운트 </a:t>
                      </a:r>
                      <a:r>
                        <a:rPr lang="en-US" altLang="ko-KR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(2</a:t>
                      </a:r>
                      <a:r>
                        <a:rPr lang="ko-KR" altLang="en-US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분</a:t>
                      </a:r>
                      <a:r>
                        <a:rPr lang="en-US" altLang="ko-KR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-3d : </a:t>
                      </a:r>
                      <a:r>
                        <a:rPr lang="ko-KR" altLang="en-US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인증번호 확인 후 화면 이동</a:t>
                      </a:r>
                      <a:endParaRPr lang="en-US" altLang="ko-KR" sz="800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1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     case1(</a:t>
                      </a:r>
                      <a:r>
                        <a:rPr lang="ko-KR" altLang="en-US" sz="800" b="1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신청 이력이 없는 경우</a:t>
                      </a:r>
                      <a:r>
                        <a:rPr lang="en-US" altLang="ko-KR" sz="800" b="1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     : </a:t>
                      </a:r>
                      <a:r>
                        <a:rPr lang="ko-KR" altLang="en-US" sz="800" baseline="0" dirty="0" err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스타게이트가맹점</a:t>
                      </a:r>
                      <a:r>
                        <a:rPr lang="ko-KR" altLang="en-US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신청서 화면 이동</a:t>
                      </a:r>
                      <a:endParaRPr lang="en-US" altLang="ko-KR" sz="800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1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     case2(</a:t>
                      </a:r>
                      <a:r>
                        <a:rPr lang="ko-KR" altLang="en-US" sz="800" b="1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신청 이력이 있는 경우</a:t>
                      </a:r>
                      <a:r>
                        <a:rPr lang="en-US" altLang="ko-KR" sz="800" b="1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  <a:endParaRPr lang="en-US" altLang="ko-KR" sz="800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ko-KR" altLang="en-US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     </a:t>
                      </a:r>
                      <a:r>
                        <a:rPr lang="en-US" altLang="ko-KR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baseline="0" dirty="0" err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상태값에</a:t>
                      </a:r>
                      <a:r>
                        <a:rPr lang="ko-KR" altLang="en-US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따라 </a:t>
                      </a:r>
                      <a:r>
                        <a:rPr lang="en-US" altLang="ko-KR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안내 메시지 팝업 실행</a:t>
                      </a:r>
                      <a:endParaRPr lang="en-US" altLang="ko-KR" sz="800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1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     case3(2</a:t>
                      </a:r>
                      <a:r>
                        <a:rPr lang="ko-KR" altLang="en-US" sz="800" b="1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분 초과 후 요청한 경우</a:t>
                      </a:r>
                      <a:r>
                        <a:rPr lang="en-US" altLang="ko-KR" sz="800" b="1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  <a:br>
                        <a:rPr lang="en-US" altLang="ko-KR" sz="800" b="1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</a:br>
                      <a:r>
                        <a:rPr lang="en-US" altLang="ko-KR" sz="800" b="1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</a:t>
                      </a:r>
                      <a:r>
                        <a:rPr lang="en-US" altLang="ko-KR" sz="800" b="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 : “</a:t>
                      </a:r>
                      <a:r>
                        <a:rPr lang="ko-KR" altLang="en-US" sz="800" b="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인증번호 입력시간이 만료되었습니다</a:t>
                      </a:r>
                      <a:r>
                        <a:rPr lang="en-US" altLang="ko-KR" sz="800" b="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.“</a:t>
                      </a:r>
                      <a:br>
                        <a:rPr lang="en-US" altLang="ko-KR" sz="800" b="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</a:br>
                      <a:r>
                        <a:rPr lang="en-US" altLang="ko-KR" sz="800" b="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        </a:t>
                      </a:r>
                      <a:r>
                        <a:rPr lang="ko-KR" altLang="en-US" sz="800" b="0" baseline="0" dirty="0" err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알럿창</a:t>
                      </a:r>
                      <a:r>
                        <a:rPr lang="ko-KR" altLang="en-US" sz="800" b="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알림</a:t>
                      </a:r>
                      <a:endParaRPr lang="en-US" altLang="ko-KR" sz="800" b="0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1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      case4(</a:t>
                      </a:r>
                      <a:r>
                        <a:rPr lang="ko-KR" altLang="en-US" sz="800" b="1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인증번호 잘못 입력한 경우</a:t>
                      </a:r>
                      <a:r>
                        <a:rPr lang="en-US" altLang="ko-KR" sz="800" b="1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     : “</a:t>
                      </a:r>
                      <a:r>
                        <a:rPr lang="ko-KR" altLang="en-US" sz="800" b="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잘못된 인증번호입니다</a:t>
                      </a:r>
                      <a:r>
                        <a:rPr lang="en-US" altLang="ko-KR" sz="800" b="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 ”</a:t>
                      </a:r>
                      <a:br>
                        <a:rPr lang="en-US" altLang="ko-KR" sz="800" b="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</a:br>
                      <a:r>
                        <a:rPr lang="en-US" altLang="ko-KR" sz="800" b="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        </a:t>
                      </a:r>
                      <a:r>
                        <a:rPr lang="ko-KR" altLang="en-US" sz="800" b="0" baseline="0" dirty="0" err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알럿창</a:t>
                      </a:r>
                      <a:r>
                        <a:rPr lang="ko-KR" altLang="en-US" sz="800" b="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알림</a:t>
                      </a:r>
                      <a:endParaRPr lang="en-US" altLang="ko-KR" sz="800" b="0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- 3e: </a:t>
                      </a:r>
                      <a:r>
                        <a:rPr lang="ko-KR" altLang="en-US" sz="800" baseline="0" dirty="0" err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팝업창</a:t>
                      </a:r>
                      <a:r>
                        <a:rPr lang="ko-KR" altLang="en-US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닫기</a:t>
                      </a:r>
                      <a:endParaRPr lang="en-US" altLang="ko-KR" sz="800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B0B76D3-8CC4-41ED-8FD6-322CADF5A7D8}"/>
              </a:ext>
            </a:extLst>
          </p:cNvPr>
          <p:cNvSpPr txBox="1"/>
          <p:nvPr/>
        </p:nvSpPr>
        <p:spPr>
          <a:xfrm>
            <a:off x="1504226" y="2349500"/>
            <a:ext cx="35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가맹점 선택</a:t>
            </a:r>
            <a:endParaRPr lang="ko-KR" altLang="en-US" sz="1600" b="1" dirty="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448235"/>
              </p:ext>
            </p:extLst>
          </p:nvPr>
        </p:nvGraphicFramePr>
        <p:xfrm>
          <a:off x="494305" y="2987423"/>
          <a:ext cx="5821312" cy="1278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5328">
                  <a:extLst>
                    <a:ext uri="{9D8B030D-6E8A-4147-A177-3AD203B41FA5}">
                      <a16:colId xmlns:a16="http://schemas.microsoft.com/office/drawing/2014/main" val="499922240"/>
                    </a:ext>
                  </a:extLst>
                </a:gridCol>
                <a:gridCol w="1455328">
                  <a:extLst>
                    <a:ext uri="{9D8B030D-6E8A-4147-A177-3AD203B41FA5}">
                      <a16:colId xmlns:a16="http://schemas.microsoft.com/office/drawing/2014/main" val="2838024963"/>
                    </a:ext>
                  </a:extLst>
                </a:gridCol>
                <a:gridCol w="1455328">
                  <a:extLst>
                    <a:ext uri="{9D8B030D-6E8A-4147-A177-3AD203B41FA5}">
                      <a16:colId xmlns:a16="http://schemas.microsoft.com/office/drawing/2014/main" val="254912228"/>
                    </a:ext>
                  </a:extLst>
                </a:gridCol>
                <a:gridCol w="1455328">
                  <a:extLst>
                    <a:ext uri="{9D8B030D-6E8A-4147-A177-3AD203B41FA5}">
                      <a16:colId xmlns:a16="http://schemas.microsoft.com/office/drawing/2014/main" val="3508678828"/>
                    </a:ext>
                  </a:extLst>
                </a:gridCol>
              </a:tblGrid>
              <a:tr h="319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사업자번호</a:t>
                      </a:r>
                      <a:endParaRPr lang="ko-KR" altLang="en-US" sz="11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상호명</a:t>
                      </a:r>
                      <a:endParaRPr lang="ko-KR" altLang="en-US" sz="11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대표자</a:t>
                      </a:r>
                      <a:endParaRPr lang="ko-KR" altLang="en-US" sz="11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9885423"/>
                  </a:ext>
                </a:extLst>
              </a:tr>
              <a:tr h="319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123456789***</a:t>
                      </a:r>
                      <a:endParaRPr lang="ko-KR" altLang="en-US" sz="11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상호명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김</a:t>
                      </a:r>
                      <a:r>
                        <a:rPr lang="en-US" altLang="ko-KR" sz="11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*</a:t>
                      </a:r>
                      <a:r>
                        <a:rPr lang="ko-KR" altLang="en-US" sz="11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5000691"/>
                  </a:ext>
                </a:extLst>
              </a:tr>
              <a:tr h="319642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이</a:t>
                      </a:r>
                      <a:r>
                        <a:rPr lang="en-US" altLang="ko-KR" sz="11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*</a:t>
                      </a:r>
                      <a:r>
                        <a:rPr lang="ko-KR" altLang="en-US" sz="11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7692085"/>
                  </a:ext>
                </a:extLst>
              </a:tr>
              <a:tr h="31964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박</a:t>
                      </a:r>
                      <a:r>
                        <a:rPr lang="en-US" altLang="ko-KR" sz="11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*</a:t>
                      </a:r>
                      <a:r>
                        <a:rPr lang="ko-KR" altLang="en-US" sz="11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492707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5201610" y="3357894"/>
            <a:ext cx="535948" cy="211203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5210236" y="3672597"/>
            <a:ext cx="535948" cy="211203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선택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5207362" y="3980273"/>
            <a:ext cx="535948" cy="211203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선택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120236" y="3273929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4086EB-C9FD-4F51-967C-CA9F8BA075DC}"/>
              </a:ext>
            </a:extLst>
          </p:cNvPr>
          <p:cNvSpPr/>
          <p:nvPr/>
        </p:nvSpPr>
        <p:spPr>
          <a:xfrm>
            <a:off x="6698845" y="1483522"/>
            <a:ext cx="7116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휴대폰번호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5F8A21-DB9F-49D3-AF12-BDDD9F78881D}"/>
              </a:ext>
            </a:extLst>
          </p:cNvPr>
          <p:cNvSpPr/>
          <p:nvPr/>
        </p:nvSpPr>
        <p:spPr>
          <a:xfrm>
            <a:off x="7363798" y="1483522"/>
            <a:ext cx="1036019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010-****-0000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8435134" y="1486446"/>
            <a:ext cx="960328" cy="211203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인증번호요청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5F8A21-DB9F-49D3-AF12-BDDD9F78881D}"/>
              </a:ext>
            </a:extLst>
          </p:cNvPr>
          <p:cNvSpPr/>
          <p:nvPr/>
        </p:nvSpPr>
        <p:spPr>
          <a:xfrm>
            <a:off x="7372425" y="1842947"/>
            <a:ext cx="900000" cy="2308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900">
                <a:solidFill>
                  <a:schemeClr val="bg1">
                    <a:lumMod val="7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6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자리 숫자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4086EB-C9FD-4F51-967C-CA9F8BA075DC}"/>
              </a:ext>
            </a:extLst>
          </p:cNvPr>
          <p:cNvSpPr/>
          <p:nvPr/>
        </p:nvSpPr>
        <p:spPr>
          <a:xfrm>
            <a:off x="6713226" y="1851578"/>
            <a:ext cx="7116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인증번호 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45F8A21-DB9F-49D3-AF12-BDDD9F78881D}"/>
              </a:ext>
            </a:extLst>
          </p:cNvPr>
          <p:cNvSpPr/>
          <p:nvPr/>
        </p:nvSpPr>
        <p:spPr>
          <a:xfrm>
            <a:off x="9140296" y="1818728"/>
            <a:ext cx="712325" cy="246221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1000" dirty="0" err="1">
                <a:solidFill>
                  <a:srgbClr val="C00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mm:ss</a:t>
            </a:r>
            <a:endParaRPr lang="ko-KR" altLang="en-US" sz="1000" dirty="0">
              <a:solidFill>
                <a:srgbClr val="C00000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8476527" y="1842209"/>
            <a:ext cx="668096" cy="232323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인증요청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366474" y="138871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3b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380844" y="178265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3d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170033" y="172872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3c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379010" y="1394064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3a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8" name="Rectangle 92"/>
          <p:cNvSpPr>
            <a:spLocks noChangeArrowheads="1"/>
          </p:cNvSpPr>
          <p:nvPr/>
        </p:nvSpPr>
        <p:spPr bwMode="auto">
          <a:xfrm>
            <a:off x="118534" y="696888"/>
            <a:ext cx="6366404" cy="595630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24274" tIns="64622" rIns="124274" bIns="64622" anchor="ctr"/>
          <a:lstStyle/>
          <a:p>
            <a:pPr>
              <a:defRPr/>
            </a:pPr>
            <a:endParaRPr kumimoji="0" lang="ko-KR" altLang="en-US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21463" y="692150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ea typeface="KB금융 제목체 Medium"/>
              </a:rPr>
              <a:t>[</a:t>
            </a:r>
            <a:r>
              <a:rPr lang="ko-KR" altLang="en-US" sz="1100" b="1" dirty="0">
                <a:ea typeface="KB금융 제목체 Medium"/>
              </a:rPr>
              <a:t>휴대폰</a:t>
            </a:r>
            <a:r>
              <a:rPr lang="en-US" altLang="ko-KR" sz="1100" b="1" dirty="0">
                <a:ea typeface="KB금융 제목체 Medium"/>
              </a:rPr>
              <a:t> </a:t>
            </a:r>
            <a:r>
              <a:rPr lang="ko-KR" altLang="en-US" sz="1100" b="1" dirty="0">
                <a:ea typeface="KB금융 제목체 Medium"/>
              </a:rPr>
              <a:t>인증</a:t>
            </a:r>
            <a:r>
              <a:rPr lang="en-US" altLang="ko-KR" sz="1100" b="1" dirty="0">
                <a:ea typeface="KB금융 제목체 Medium"/>
              </a:rPr>
              <a:t>]</a:t>
            </a:r>
            <a:endParaRPr lang="ko-KR" altLang="en-US" sz="1100" b="1" dirty="0">
              <a:ea typeface="KB금융 제목체 Medium"/>
            </a:endParaRPr>
          </a:p>
        </p:txBody>
      </p:sp>
      <p:sp>
        <p:nvSpPr>
          <p:cNvPr id="41" name="Rectangle 92"/>
          <p:cNvSpPr>
            <a:spLocks noChangeArrowheads="1"/>
          </p:cNvSpPr>
          <p:nvPr/>
        </p:nvSpPr>
        <p:spPr bwMode="auto">
          <a:xfrm>
            <a:off x="6621463" y="1020739"/>
            <a:ext cx="3074987" cy="1665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621463" y="975316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81500" y="234950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7710447" y="2349500"/>
            <a:ext cx="949465" cy="211203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닫기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626660" y="219807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3e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383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신청완료 안내 화면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Web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박세곤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/>
              <a:t>스타플랫폼 가맹점 메인페이지</a:t>
            </a:r>
          </a:p>
        </p:txBody>
      </p:sp>
      <p:graphicFrame>
        <p:nvGraphicFramePr>
          <p:cNvPr id="39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21834"/>
              </p:ext>
            </p:extLst>
          </p:nvPr>
        </p:nvGraphicFramePr>
        <p:xfrm>
          <a:off x="9753600" y="450498"/>
          <a:ext cx="2382812" cy="4439686"/>
        </p:xfrm>
        <a:graphic>
          <a:graphicData uri="http://schemas.openxmlformats.org/drawingml/2006/table">
            <a:tbl>
              <a:tblPr/>
              <a:tblGrid>
                <a:gridCol w="263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6663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신청완료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상태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r>
                        <a:rPr lang="en-US" altLang="ko-KR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1a:</a:t>
                      </a:r>
                      <a:r>
                        <a:rPr lang="en-US" altLang="ko-KR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신청정보 조회 화면으로 이동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신청서</a:t>
                      </a:r>
                      <a:r>
                        <a:rPr lang="ko-KR" altLang="en-US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화면과 동일하며 전항 목 수정불가</a:t>
                      </a:r>
                      <a:r>
                        <a:rPr lang="en-US" altLang="ko-KR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</a:p>
                    <a:p>
                      <a:r>
                        <a:rPr lang="en-US" altLang="ko-KR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1b: </a:t>
                      </a:r>
                      <a:r>
                        <a:rPr lang="ko-KR" altLang="en-US" sz="800" baseline="0" dirty="0" err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로그인화면으로</a:t>
                      </a:r>
                      <a:r>
                        <a:rPr lang="ko-KR" altLang="en-US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이동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승인완료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상태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r>
                        <a:rPr lang="en-US" altLang="ko-KR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  <a:r>
                        <a:rPr lang="en-US" altLang="ko-KR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a</a:t>
                      </a:r>
                      <a:r>
                        <a:rPr lang="en-US" altLang="ko-KR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</a:t>
                      </a:r>
                      <a:r>
                        <a:rPr lang="en-US" altLang="ko-KR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aseline="0" dirty="0" err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로그인화면으로</a:t>
                      </a:r>
                      <a:r>
                        <a:rPr lang="ko-KR" altLang="en-US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이동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승인불가 상태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r>
                        <a:rPr lang="en-US" altLang="ko-KR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  <a:r>
                        <a:rPr lang="en-US" altLang="ko-KR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a</a:t>
                      </a:r>
                      <a:r>
                        <a:rPr lang="en-US" altLang="ko-KR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</a:t>
                      </a:r>
                      <a:r>
                        <a:rPr lang="en-US" altLang="ko-KR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aseline="0" dirty="0" err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로그인화면으로</a:t>
                      </a:r>
                      <a:r>
                        <a:rPr lang="ko-KR" altLang="en-US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이동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 dirty="0" err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신청중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상태</a:t>
                      </a: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CDD</a:t>
                      </a:r>
                      <a:r>
                        <a:rPr lang="en-US" altLang="ko-KR" sz="800" b="1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="1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등록을 완료하지 않았거나</a:t>
                      </a:r>
                      <a:endParaRPr lang="en-US" altLang="ko-KR" sz="800" b="1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정보 수정 요청을 받은 경우 안내 페이지</a:t>
                      </a:r>
                      <a:endParaRPr lang="ko-KR" altLang="en-US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4a:</a:t>
                      </a:r>
                      <a:r>
                        <a:rPr lang="en-US" altLang="ko-KR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스타플랫폼 가맹점 가입 신청 화면으로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ko-KR" altLang="en-US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이동</a:t>
                      </a:r>
                      <a:r>
                        <a:rPr lang="en-US" altLang="ko-KR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신청서 내용 수정 </a:t>
                      </a:r>
                      <a:r>
                        <a:rPr lang="ko-KR" altLang="en-US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가능</a:t>
                      </a:r>
                      <a:r>
                        <a:rPr lang="en-US" altLang="ko-KR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확인사항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228600" marR="0" lvl="0" indent="-22860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B0B76D3-8CC4-41ED-8FD6-322CADF5A7D8}"/>
              </a:ext>
            </a:extLst>
          </p:cNvPr>
          <p:cNvSpPr txBox="1"/>
          <p:nvPr/>
        </p:nvSpPr>
        <p:spPr>
          <a:xfrm>
            <a:off x="114300" y="1395393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현재 가맹신청</a:t>
            </a:r>
            <a:endParaRPr lang="en-US" altLang="ko-KR" sz="1600" b="1" dirty="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  <a:p>
            <a:pPr algn="ctr"/>
            <a:r>
              <a:rPr lang="ko-KR" altLang="en-US" sz="1600" b="1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 </a:t>
            </a:r>
            <a:r>
              <a:rPr lang="en-US" altLang="ko-KR" sz="2400" b="1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“</a:t>
            </a:r>
            <a:r>
              <a:rPr lang="ko-KR" altLang="en-US" sz="2400" b="1" dirty="0" err="1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심사중</a:t>
            </a:r>
            <a:r>
              <a:rPr lang="en-US" altLang="ko-KR" sz="2400" b="1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”</a:t>
            </a:r>
          </a:p>
          <a:p>
            <a:pPr algn="ctr"/>
            <a:r>
              <a:rPr lang="ko-KR" altLang="en-US" sz="1600" b="1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상태 입니다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E4086EB-C9FD-4F51-967C-CA9F8BA075DC}"/>
              </a:ext>
            </a:extLst>
          </p:cNvPr>
          <p:cNvSpPr/>
          <p:nvPr/>
        </p:nvSpPr>
        <p:spPr>
          <a:xfrm>
            <a:off x="114300" y="2669537"/>
            <a:ext cx="3789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심사가 완료되면 입력하신 휴대폰 번호로 승인 결과를 안내드릴 예정입니다</a:t>
            </a:r>
            <a:r>
              <a:rPr lang="en-US" altLang="ko-KR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.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1136769" y="3206330"/>
            <a:ext cx="911824" cy="211203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신청정보 보기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2126651" y="3206330"/>
            <a:ext cx="911824" cy="211203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확인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77512" y="308403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1a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118430" y="310704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ab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300" y="692150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ea typeface="KB금융 제목체 Medium"/>
              </a:rPr>
              <a:t>[</a:t>
            </a:r>
            <a:r>
              <a:rPr lang="ko-KR" altLang="en-US" sz="1100" b="1" dirty="0">
                <a:ea typeface="KB금융 제목체 Medium"/>
              </a:rPr>
              <a:t>신청완료 상태</a:t>
            </a:r>
            <a:r>
              <a:rPr lang="en-US" altLang="ko-KR" sz="1100" b="1" dirty="0">
                <a:ea typeface="KB금융 제목체 Medium"/>
              </a:rPr>
              <a:t>]</a:t>
            </a:r>
            <a:endParaRPr lang="ko-KR" altLang="en-US" sz="1100" b="1" dirty="0">
              <a:ea typeface="KB금융 제목체 Medium"/>
            </a:endParaRPr>
          </a:p>
        </p:txBody>
      </p:sp>
      <p:sp>
        <p:nvSpPr>
          <p:cNvPr id="29" name="Rectangle 92"/>
          <p:cNvSpPr>
            <a:spLocks noChangeArrowheads="1"/>
          </p:cNvSpPr>
          <p:nvPr/>
        </p:nvSpPr>
        <p:spPr bwMode="auto">
          <a:xfrm>
            <a:off x="114300" y="1020738"/>
            <a:ext cx="3810000" cy="2560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4300" y="975316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9938" y="692150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ea typeface="KB금융 제목체 Medium"/>
              </a:rPr>
              <a:t>[</a:t>
            </a:r>
            <a:r>
              <a:rPr lang="ko-KR" altLang="en-US" sz="1100" b="1" dirty="0">
                <a:ea typeface="KB금융 제목체 Medium"/>
              </a:rPr>
              <a:t>승인완료 상태</a:t>
            </a:r>
            <a:r>
              <a:rPr lang="en-US" altLang="ko-KR" sz="1100" b="1" dirty="0">
                <a:ea typeface="KB금융 제목체 Medium"/>
              </a:rPr>
              <a:t>]</a:t>
            </a:r>
            <a:endParaRPr lang="ko-KR" altLang="en-US" sz="1100" b="1" dirty="0">
              <a:ea typeface="KB금융 제목체 Medium"/>
            </a:endParaRPr>
          </a:p>
        </p:txBody>
      </p:sp>
      <p:sp>
        <p:nvSpPr>
          <p:cNvPr id="62" name="Rectangle 92"/>
          <p:cNvSpPr>
            <a:spLocks noChangeArrowheads="1"/>
          </p:cNvSpPr>
          <p:nvPr/>
        </p:nvSpPr>
        <p:spPr bwMode="auto">
          <a:xfrm>
            <a:off x="4579938" y="1020738"/>
            <a:ext cx="3810000" cy="2560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579938" y="975316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0B76D3-8CC4-41ED-8FD6-322CADF5A7D8}"/>
              </a:ext>
            </a:extLst>
          </p:cNvPr>
          <p:cNvSpPr txBox="1"/>
          <p:nvPr/>
        </p:nvSpPr>
        <p:spPr>
          <a:xfrm>
            <a:off x="4571999" y="1396057"/>
            <a:ext cx="3819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현재 가맹신청</a:t>
            </a:r>
            <a:endParaRPr lang="en-US" altLang="ko-KR" sz="1600" b="1" dirty="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  <a:p>
            <a:pPr algn="ctr"/>
            <a:r>
              <a:rPr lang="ko-KR" altLang="en-US" sz="1600" b="1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 </a:t>
            </a:r>
            <a:r>
              <a:rPr lang="en-US" altLang="ko-KR" sz="2400" b="1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“</a:t>
            </a:r>
            <a:r>
              <a:rPr lang="ko-KR" altLang="en-US" sz="2400" b="1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승인 완료</a:t>
            </a:r>
            <a:r>
              <a:rPr lang="en-US" altLang="ko-KR" sz="2400" b="1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”</a:t>
            </a:r>
          </a:p>
          <a:p>
            <a:pPr algn="ctr"/>
            <a:r>
              <a:rPr lang="ko-KR" altLang="en-US" sz="1600" b="1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상태 입니다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E4086EB-C9FD-4F51-967C-CA9F8BA075DC}"/>
              </a:ext>
            </a:extLst>
          </p:cNvPr>
          <p:cNvSpPr/>
          <p:nvPr/>
        </p:nvSpPr>
        <p:spPr>
          <a:xfrm>
            <a:off x="4591050" y="2544138"/>
            <a:ext cx="3810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로그인 후 서비스를 이용해주세요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5797399" y="3216275"/>
            <a:ext cx="1489378" cy="211203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로그인 </a:t>
            </a:r>
            <a:r>
              <a:rPr lang="ko-KR" altLang="en-US" sz="900" dirty="0" err="1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하러가기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0B76D3-8CC4-41ED-8FD6-322CADF5A7D8}"/>
              </a:ext>
            </a:extLst>
          </p:cNvPr>
          <p:cNvSpPr txBox="1"/>
          <p:nvPr/>
        </p:nvSpPr>
        <p:spPr>
          <a:xfrm>
            <a:off x="114300" y="4386243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현재 가맹신청</a:t>
            </a:r>
            <a:endParaRPr lang="en-US" altLang="ko-KR" sz="1600" b="1" dirty="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  <a:p>
            <a:pPr algn="ctr"/>
            <a:r>
              <a:rPr lang="ko-KR" altLang="en-US" sz="1600" b="1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 </a:t>
            </a:r>
            <a:r>
              <a:rPr lang="en-US" altLang="ko-KR" sz="2400" b="1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“</a:t>
            </a:r>
            <a:r>
              <a:rPr lang="ko-KR" altLang="en-US" sz="2400" b="1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승인 불가</a:t>
            </a:r>
            <a:r>
              <a:rPr lang="en-US" altLang="ko-KR" sz="2400" b="1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”</a:t>
            </a:r>
          </a:p>
          <a:p>
            <a:pPr algn="ctr"/>
            <a:r>
              <a:rPr lang="ko-KR" altLang="en-US" sz="1600" b="1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상태 입니다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E4086EB-C9FD-4F51-967C-CA9F8BA075DC}"/>
              </a:ext>
            </a:extLst>
          </p:cNvPr>
          <p:cNvSpPr/>
          <p:nvPr/>
        </p:nvSpPr>
        <p:spPr>
          <a:xfrm>
            <a:off x="114300" y="5660387"/>
            <a:ext cx="3789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자세한 내용은 스타플랫폼 담당자에게 문의해주세요</a:t>
            </a:r>
            <a:endParaRPr lang="en-US" altLang="ko-KR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pPr algn="ctr"/>
            <a:r>
              <a:rPr lang="ko-KR" altLang="en-US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문의전화 </a:t>
            </a:r>
            <a:r>
              <a:rPr lang="en-US" altLang="ko-KR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: 02-2073-3322</a:t>
            </a:r>
            <a:endParaRPr lang="ko-KR" altLang="en-US" sz="9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14300" y="3683000"/>
            <a:ext cx="1160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ea typeface="KB금융 제목체 Medium"/>
              </a:rPr>
              <a:t>[</a:t>
            </a:r>
            <a:r>
              <a:rPr lang="ko-KR" altLang="en-US" sz="1100" b="1" dirty="0">
                <a:ea typeface="KB금융 제목체 Medium"/>
              </a:rPr>
              <a:t>승인불가 상태</a:t>
            </a:r>
            <a:r>
              <a:rPr lang="en-US" altLang="ko-KR" sz="1100" b="1" dirty="0">
                <a:ea typeface="KB금융 제목체 Medium"/>
              </a:rPr>
              <a:t>]</a:t>
            </a:r>
            <a:endParaRPr lang="ko-KR" altLang="en-US" sz="1100" b="1" dirty="0">
              <a:ea typeface="KB금융 제목체 Medium"/>
            </a:endParaRPr>
          </a:p>
        </p:txBody>
      </p:sp>
      <p:sp>
        <p:nvSpPr>
          <p:cNvPr id="74" name="Rectangle 92"/>
          <p:cNvSpPr>
            <a:spLocks noChangeArrowheads="1"/>
          </p:cNvSpPr>
          <p:nvPr/>
        </p:nvSpPr>
        <p:spPr bwMode="auto">
          <a:xfrm>
            <a:off x="114300" y="4011588"/>
            <a:ext cx="3810000" cy="2560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14300" y="3966166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79938" y="3683000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ea typeface="KB금융 제목체 Medium"/>
              </a:rPr>
              <a:t>[</a:t>
            </a:r>
            <a:r>
              <a:rPr lang="ko-KR" altLang="en-US" sz="1100" b="1" dirty="0" err="1">
                <a:ea typeface="KB금융 제목체 Medium"/>
              </a:rPr>
              <a:t>신청중</a:t>
            </a:r>
            <a:r>
              <a:rPr lang="ko-KR" altLang="en-US" sz="1100" b="1" dirty="0">
                <a:ea typeface="KB금융 제목체 Medium"/>
              </a:rPr>
              <a:t> 상태</a:t>
            </a:r>
            <a:r>
              <a:rPr lang="en-US" altLang="ko-KR" sz="1100" b="1" dirty="0">
                <a:ea typeface="KB금융 제목체 Medium"/>
              </a:rPr>
              <a:t>]</a:t>
            </a:r>
            <a:endParaRPr lang="ko-KR" altLang="en-US" sz="1100" b="1" dirty="0">
              <a:ea typeface="KB금융 제목체 Medium"/>
            </a:endParaRPr>
          </a:p>
        </p:txBody>
      </p:sp>
      <p:sp>
        <p:nvSpPr>
          <p:cNvPr id="77" name="Rectangle 92"/>
          <p:cNvSpPr>
            <a:spLocks noChangeArrowheads="1"/>
          </p:cNvSpPr>
          <p:nvPr/>
        </p:nvSpPr>
        <p:spPr bwMode="auto">
          <a:xfrm>
            <a:off x="4579938" y="4011588"/>
            <a:ext cx="3810000" cy="2560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579938" y="3966166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B0B76D3-8CC4-41ED-8FD6-322CADF5A7D8}"/>
              </a:ext>
            </a:extLst>
          </p:cNvPr>
          <p:cNvSpPr txBox="1"/>
          <p:nvPr/>
        </p:nvSpPr>
        <p:spPr>
          <a:xfrm>
            <a:off x="4571999" y="4386907"/>
            <a:ext cx="38195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현재 가맹신청</a:t>
            </a:r>
            <a:endParaRPr lang="en-US" altLang="ko-KR" sz="1600" b="1" dirty="0">
              <a:latin typeface="KB금융 제목체 Medium" panose="020B0603000000000000" pitchFamily="50" charset="-127"/>
              <a:ea typeface="KB금융 제목체 Medium" panose="020B0603000000000000" pitchFamily="50" charset="-127"/>
            </a:endParaRPr>
          </a:p>
          <a:p>
            <a:pPr algn="ctr"/>
            <a:r>
              <a:rPr lang="ko-KR" altLang="en-US" sz="1600" b="1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 </a:t>
            </a:r>
            <a:r>
              <a:rPr lang="en-US" altLang="ko-KR" sz="2400" b="1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“</a:t>
            </a:r>
            <a:r>
              <a:rPr lang="ko-KR" altLang="en-US" sz="2400" b="1" dirty="0" err="1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신청중</a:t>
            </a:r>
            <a:r>
              <a:rPr lang="en-US" altLang="ko-KR" sz="2400" b="1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”</a:t>
            </a:r>
          </a:p>
          <a:p>
            <a:pPr algn="ctr"/>
            <a:r>
              <a:rPr lang="ko-KR" altLang="en-US" sz="1600" b="1" dirty="0">
                <a:latin typeface="KB금융 제목체 Medium" panose="020B0603000000000000" pitchFamily="50" charset="-127"/>
                <a:ea typeface="KB금융 제목체 Medium" panose="020B0603000000000000" pitchFamily="50" charset="-127"/>
              </a:rPr>
              <a:t>입니다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E4086EB-C9FD-4F51-967C-CA9F8BA075DC}"/>
              </a:ext>
            </a:extLst>
          </p:cNvPr>
          <p:cNvSpPr/>
          <p:nvPr/>
        </p:nvSpPr>
        <p:spPr>
          <a:xfrm>
            <a:off x="4591050" y="5534988"/>
            <a:ext cx="3810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정보 입력 완료 후</a:t>
            </a:r>
            <a:r>
              <a:rPr lang="en-US" altLang="ko-KR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, </a:t>
            </a:r>
            <a:r>
              <a:rPr lang="ko-KR" altLang="en-US" sz="9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신청서를 제출해주세요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1307797" y="6207125"/>
            <a:ext cx="1489378" cy="211203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홈 화면으로 돌아가기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5797399" y="6197600"/>
            <a:ext cx="1489378" cy="211203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신청서 </a:t>
            </a:r>
            <a:r>
              <a:rPr lang="ko-KR" altLang="en-US" sz="900" dirty="0" err="1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작성하러가기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722938" y="312627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2a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1247775" y="612834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3a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703888" y="6099766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4a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88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스타플랫폼 가맹점 가입신청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Web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박세곤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스타플랫폼 가맹점 가입신청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graphicFrame>
        <p:nvGraphicFramePr>
          <p:cNvPr id="30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80625"/>
              </p:ext>
            </p:extLst>
          </p:nvPr>
        </p:nvGraphicFramePr>
        <p:xfrm>
          <a:off x="9753599" y="452879"/>
          <a:ext cx="2371725" cy="3469700"/>
        </p:xfrm>
        <a:graphic>
          <a:graphicData uri="http://schemas.openxmlformats.org/drawingml/2006/table">
            <a:tbl>
              <a:tblPr/>
              <a:tblGrid>
                <a:gridCol w="262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9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필수약관 동의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- 1a: </a:t>
                      </a:r>
                      <a:r>
                        <a:rPr lang="ko-KR" altLang="en-US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개별 동의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- 1b:</a:t>
                      </a:r>
                      <a:r>
                        <a:rPr lang="en-US" altLang="ko-KR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필수약관 전체 동의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선택약관 </a:t>
                      </a:r>
                      <a:r>
                        <a:rPr lang="ko-KR" altLang="en-US" sz="800" dirty="0" err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됭의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- 2a: </a:t>
                      </a:r>
                      <a:r>
                        <a:rPr lang="ko-KR" altLang="en-US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개별 동의</a:t>
                      </a: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6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7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8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9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10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기타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&amp;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신청 중인 경우에만 해당 내용 수정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승인대기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신청완료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상태에서는 수정 불가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(real only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14300" y="739775"/>
            <a:ext cx="637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>
                <a:latin typeface="KB금융 본문체 Bold" panose="020B0803000000000000" pitchFamily="50" charset="-127"/>
                <a:ea typeface="KB금융 본문체 Bold" panose="020B0803000000000000" pitchFamily="50" charset="-127"/>
              </a:rPr>
              <a:t>스타플랫폼 가맹점 가입신청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528518-9EAC-408E-9659-0BA8144C687A}"/>
              </a:ext>
            </a:extLst>
          </p:cNvPr>
          <p:cNvSpPr txBox="1"/>
          <p:nvPr/>
        </p:nvSpPr>
        <p:spPr>
          <a:xfrm>
            <a:off x="231248" y="1137484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C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■</a:t>
            </a:r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스타게이트플랫폼 가맹점 약관</a:t>
            </a:r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(</a:t>
            </a: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필수</a:t>
            </a:r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)</a:t>
            </a: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8267" y="1408594"/>
            <a:ext cx="6055384" cy="774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30529" y="2252651"/>
            <a:ext cx="172528" cy="181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38973" y="2229762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상기 약관에 동의합니다</a:t>
            </a:r>
            <a:r>
              <a:rPr lang="en-US" altLang="ko-KR" sz="900"/>
              <a:t>. </a:t>
            </a:r>
            <a:endParaRPr lang="ko-KR" altLang="en-US" sz="900"/>
          </a:p>
        </p:txBody>
      </p:sp>
      <p:sp>
        <p:nvSpPr>
          <p:cNvPr id="28" name="직사각형 27"/>
          <p:cNvSpPr/>
          <p:nvPr/>
        </p:nvSpPr>
        <p:spPr>
          <a:xfrm>
            <a:off x="6140414" y="3998020"/>
            <a:ext cx="172528" cy="181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338153" y="3987918"/>
            <a:ext cx="1808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위 내용에 전체 동의합니다</a:t>
            </a:r>
            <a:r>
              <a:rPr lang="en-US" altLang="ko-KR" sz="1000" b="1" dirty="0"/>
              <a:t>. </a:t>
            </a:r>
            <a:endParaRPr lang="ko-KR" altLang="en-US" sz="1000" b="1" dirty="0"/>
          </a:p>
        </p:txBody>
      </p:sp>
      <p:sp>
        <p:nvSpPr>
          <p:cNvPr id="34" name="Rectangle 92"/>
          <p:cNvSpPr>
            <a:spLocks noChangeArrowheads="1"/>
          </p:cNvSpPr>
          <p:nvPr/>
        </p:nvSpPr>
        <p:spPr bwMode="auto">
          <a:xfrm>
            <a:off x="118534" y="696888"/>
            <a:ext cx="6366404" cy="595630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24274" tIns="64622" rIns="124274" bIns="64622" anchor="ctr"/>
          <a:lstStyle/>
          <a:p>
            <a:pPr>
              <a:defRPr/>
            </a:pPr>
            <a:endParaRPr kumimoji="0" lang="ko-KR" altLang="en-US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00732" y="2734041"/>
            <a:ext cx="6055384" cy="759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142994" y="3568577"/>
            <a:ext cx="172528" cy="181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651438" y="3545688"/>
            <a:ext cx="1484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상기 약관에 동의합니다</a:t>
            </a:r>
            <a:r>
              <a:rPr lang="en-US" altLang="ko-KR" sz="900" dirty="0"/>
              <a:t>. </a:t>
            </a:r>
            <a:endParaRPr lang="ko-KR" altLang="en-US" sz="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528518-9EAC-408E-9659-0BA8144C687A}"/>
              </a:ext>
            </a:extLst>
          </p:cNvPr>
          <p:cNvSpPr txBox="1"/>
          <p:nvPr/>
        </p:nvSpPr>
        <p:spPr>
          <a:xfrm>
            <a:off x="231248" y="4472070"/>
            <a:ext cx="21034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C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■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정보 수집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〮이용〮제공 동의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선택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88267" y="4723294"/>
            <a:ext cx="6055384" cy="544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130529" y="5305869"/>
            <a:ext cx="172528" cy="181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277023" y="5282980"/>
            <a:ext cx="18341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 정보 수집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〮이용에</a:t>
            </a:r>
            <a:r>
              <a:rPr lang="ko-KR" altLang="en-US" sz="900" dirty="0"/>
              <a:t> 동의합니다</a:t>
            </a:r>
            <a:r>
              <a:rPr lang="en-US" altLang="ko-KR" sz="900" dirty="0"/>
              <a:t>. 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8267" y="5590069"/>
            <a:ext cx="6055384" cy="544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130529" y="6229794"/>
            <a:ext cx="172528" cy="181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277023" y="6206905"/>
            <a:ext cx="1859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제 </a:t>
            </a:r>
            <a:r>
              <a:rPr lang="en-US" altLang="ko-KR" sz="900" dirty="0"/>
              <a:t>3</a:t>
            </a:r>
            <a:r>
              <a:rPr lang="ko-KR" altLang="en-US" sz="900" dirty="0"/>
              <a:t>자 정보 제공에 동의합니다</a:t>
            </a:r>
            <a:r>
              <a:rPr lang="en-US" altLang="ko-KR" sz="900" dirty="0"/>
              <a:t>. </a:t>
            </a:r>
            <a:endParaRPr lang="ko-KR" altLang="en-US" sz="900" dirty="0"/>
          </a:p>
        </p:txBody>
      </p:sp>
      <p:sp>
        <p:nvSpPr>
          <p:cNvPr id="52" name="Rectangle 92"/>
          <p:cNvSpPr>
            <a:spLocks noChangeArrowheads="1"/>
          </p:cNvSpPr>
          <p:nvPr/>
        </p:nvSpPr>
        <p:spPr bwMode="auto">
          <a:xfrm>
            <a:off x="118534" y="6507138"/>
            <a:ext cx="6366404" cy="198462"/>
          </a:xfrm>
          <a:prstGeom prst="rect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24274" tIns="64622" rIns="124274" bIns="64622" anchor="ctr"/>
          <a:lstStyle/>
          <a:p>
            <a:pPr algn="ctr">
              <a:defRPr/>
            </a:pPr>
            <a:r>
              <a:rPr kumimoji="0" lang="ko-KR" altLang="en-US" sz="8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다음 페이지 이어짐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611282" y="212863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1a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98984" y="4000514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1b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166157" y="531117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2a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528518-9EAC-408E-9659-0BA8144C687A}"/>
              </a:ext>
            </a:extLst>
          </p:cNvPr>
          <p:cNvSpPr txBox="1"/>
          <p:nvPr/>
        </p:nvSpPr>
        <p:spPr>
          <a:xfrm>
            <a:off x="231248" y="2477718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C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■</a:t>
            </a:r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정보 수집</a:t>
            </a: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〮이용 동의</a:t>
            </a: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575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591377"/>
              </p:ext>
            </p:extLst>
          </p:nvPr>
        </p:nvGraphicFramePr>
        <p:xfrm>
          <a:off x="237367" y="1265526"/>
          <a:ext cx="6200775" cy="4318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113">
                  <a:extLst>
                    <a:ext uri="{9D8B030D-6E8A-4147-A177-3AD203B41FA5}">
                      <a16:colId xmlns:a16="http://schemas.microsoft.com/office/drawing/2014/main" val="1449894746"/>
                    </a:ext>
                  </a:extLst>
                </a:gridCol>
                <a:gridCol w="2569758">
                  <a:extLst>
                    <a:ext uri="{9D8B030D-6E8A-4147-A177-3AD203B41FA5}">
                      <a16:colId xmlns:a16="http://schemas.microsoft.com/office/drawing/2014/main" val="584462945"/>
                    </a:ext>
                  </a:extLst>
                </a:gridCol>
                <a:gridCol w="1527452">
                  <a:extLst>
                    <a:ext uri="{9D8B030D-6E8A-4147-A177-3AD203B41FA5}">
                      <a16:colId xmlns:a16="http://schemas.microsoft.com/office/drawing/2014/main" val="2180297516"/>
                    </a:ext>
                  </a:extLst>
                </a:gridCol>
                <a:gridCol w="1527452">
                  <a:extLst>
                    <a:ext uri="{9D8B030D-6E8A-4147-A177-3AD203B41FA5}">
                      <a16:colId xmlns:a16="http://schemas.microsoft.com/office/drawing/2014/main" val="3711395860"/>
                    </a:ext>
                  </a:extLst>
                </a:gridCol>
              </a:tblGrid>
              <a:tr h="28800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사업장                     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본사 사업자명 </a:t>
                      </a:r>
                      <a:r>
                        <a:rPr lang="ko-KR" altLang="en-US" sz="900" baseline="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     </a:t>
                      </a:r>
                      <a:endParaRPr lang="ko-KR" altLang="en-US" sz="9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90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본사 사업자번호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2127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baseline="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상호명  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가맹점명</a:t>
                      </a: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(</a:t>
                      </a:r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간판명</a:t>
                      </a: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) </a:t>
                      </a:r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한글</a:t>
                      </a: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</a:t>
                      </a:r>
                      <a:endParaRPr lang="ko-KR" altLang="en-US" sz="90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2226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사업자등록번호</a:t>
                      </a:r>
                      <a:r>
                        <a:rPr lang="ko-KR" altLang="en-US" sz="900" baseline="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                         </a:t>
                      </a:r>
                      <a:r>
                        <a:rPr lang="en-US" altLang="ko-KR" sz="900" baseline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</a:t>
                      </a: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</a:t>
                      </a:r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영문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0956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영업개시일                                                          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*YYYY.MM.DD</a:t>
                      </a:r>
                      <a:r>
                        <a:rPr lang="en-US" altLang="ko-KR" sz="800" baseline="0">
                          <a:solidFill>
                            <a:srgbClr val="FF0000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</a:t>
                      </a:r>
                      <a:r>
                        <a:rPr lang="ko-KR" altLang="en-US" sz="800" baseline="0">
                          <a:solidFill>
                            <a:srgbClr val="FF0000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형식으로 입력해주세요</a:t>
                      </a:r>
                      <a:r>
                        <a:rPr lang="en-US" altLang="ko-KR" sz="800" baseline="0">
                          <a:solidFill>
                            <a:srgbClr val="FF0000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. </a:t>
                      </a:r>
                      <a:r>
                        <a:rPr lang="ko-KR" altLang="en-US" sz="800" baseline="0">
                          <a:solidFill>
                            <a:srgbClr val="FF0000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예</a:t>
                      </a:r>
                      <a:r>
                        <a:rPr lang="en-US" altLang="ko-KR" sz="800" baseline="0">
                          <a:solidFill>
                            <a:srgbClr val="FF0000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)2020.01.01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58895"/>
                  </a:ext>
                </a:extLst>
              </a:tr>
              <a:tr h="3259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가맹점전화번호                            </a:t>
                      </a: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-               -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en-US" altLang="ko-KR" sz="900" baseline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SMS</a:t>
                      </a:r>
                      <a:r>
                        <a:rPr lang="ko-KR" altLang="en-US" sz="900" baseline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안내 수신번호                          </a:t>
                      </a:r>
                      <a:r>
                        <a:rPr lang="en-US" altLang="ko-KR" sz="900" baseline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-              -  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5166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업태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900" kern="12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종목 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91107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787705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대표자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  <a:p>
                      <a:pPr algn="ctr" latinLnBrk="1"/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대표자명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대표자 실명번호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4313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국적</a:t>
                      </a: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                                                     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연락처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1                          -                         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Email                  @              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연락처</a:t>
                      </a: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2                         </a:t>
                      </a:r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</a:t>
                      </a: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-             </a:t>
                      </a:r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            </a:t>
                      </a: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- 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963203"/>
                  </a:ext>
                </a:extLst>
              </a:tr>
              <a:tr h="2864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aseline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baseline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자택주소</a:t>
                      </a:r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                      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78174"/>
                  </a:ext>
                </a:extLst>
              </a:tr>
              <a:tr h="2849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담당자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□ 가맹점 실무 담당자가 있을 경우</a:t>
                      </a:r>
                      <a:r>
                        <a:rPr lang="en-US" altLang="ko-KR" sz="900" baseline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, </a:t>
                      </a:r>
                      <a:r>
                        <a:rPr lang="ko-KR" altLang="en-US" sz="900" baseline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체크해주세요</a:t>
                      </a:r>
                      <a:r>
                        <a:rPr lang="en-US" altLang="ko-KR" sz="900" baseline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.</a:t>
                      </a:r>
                      <a:endParaRPr lang="ko-KR" altLang="en-US" sz="900" smtClean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8343"/>
                  </a:ext>
                </a:extLst>
              </a:tr>
              <a:tr h="29177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정산</a:t>
                      </a:r>
                      <a:endParaRPr lang="en-US" altLang="ko-KR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계좌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은행명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693751"/>
                  </a:ext>
                </a:extLst>
              </a:tr>
              <a:tr h="2917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상기 계좌를 </a:t>
                      </a:r>
                      <a:r>
                        <a:rPr lang="ko-KR" altLang="en-US" sz="8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</a:t>
                      </a:r>
                      <a:r>
                        <a:rPr lang="ko-KR" altLang="en-US" sz="10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「</a:t>
                      </a:r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스타플랫폼 플랫폼가맹점 약관</a:t>
                      </a:r>
                      <a:r>
                        <a:rPr lang="ko-KR" altLang="en-US" sz="10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」</a:t>
                      </a:r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에 따른 거래의 취소 및 환불처리 목적에 의해 출금에 동의합니다</a:t>
                      </a: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. □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08792"/>
                  </a:ext>
                </a:extLst>
              </a:tr>
              <a:tr h="2917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685800" rtl="0" eaLnBrk="1" latinLnBrk="1" hangingPunct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256494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Web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박세곤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/>
              <a:t>스타플랫폼 가맹점 가입신청 </a:t>
            </a:r>
            <a:r>
              <a:rPr lang="en-US" altLang="ko-KR"/>
              <a:t>(2/3)</a:t>
            </a:r>
            <a:endParaRPr lang="ko-KR" altLang="en-US"/>
          </a:p>
        </p:txBody>
      </p:sp>
      <p:graphicFrame>
        <p:nvGraphicFramePr>
          <p:cNvPr id="30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046109"/>
              </p:ext>
            </p:extLst>
          </p:nvPr>
        </p:nvGraphicFramePr>
        <p:xfrm>
          <a:off x="9753600" y="456953"/>
          <a:ext cx="2362200" cy="10037816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사업장 </a:t>
                      </a:r>
                      <a:r>
                        <a:rPr lang="ko-KR" altLang="en-US" sz="800" b="1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정보 입력</a:t>
                      </a:r>
                      <a:r>
                        <a:rPr lang="en-US" altLang="ko-KR" sz="800" b="1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  <a:endParaRPr lang="en-US" altLang="ko-KR" sz="800" b="1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가맹점상세 테이블에서 항목을 읽어오며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모든 항목은 수정 가능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단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가맹점상세 테이블에 데이터가 없을 경우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모든 항목 수기로 입력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1a :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본사 사업자명 선택 시 자동으로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read-only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1b :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지역번호 콤보박스 선택 후 번호 입력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자동 입력 항목</a:t>
                      </a:r>
                      <a:r>
                        <a:rPr lang="en-US" altLang="ko-KR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800" b="1" baseline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본사사업자명 </a:t>
                      </a:r>
                      <a:r>
                        <a:rPr lang="en-US" altLang="ko-KR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기업명</a:t>
                      </a:r>
                      <a:endParaRPr lang="en-US" altLang="ko-KR" sz="800" b="1" baseline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본사사업자번호 </a:t>
                      </a:r>
                      <a:r>
                        <a:rPr lang="en-US" altLang="ko-KR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</a:t>
                      </a: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본사 사업자번호</a:t>
                      </a:r>
                      <a:endParaRPr lang="en-US" altLang="ko-KR" sz="800" b="1" baseline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상호명 </a:t>
                      </a:r>
                      <a:r>
                        <a:rPr lang="en-US" altLang="ko-KR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가맹점 상호명</a:t>
                      </a:r>
                      <a:endParaRPr lang="en-US" altLang="ko-KR" sz="800" b="1" baseline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가맹점명</a:t>
                      </a:r>
                      <a:r>
                        <a:rPr lang="en-US" altLang="ko-KR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한글</a:t>
                      </a:r>
                      <a:r>
                        <a:rPr lang="en-US" altLang="ko-KR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 : </a:t>
                      </a: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가맹점명</a:t>
                      </a:r>
                      <a:endParaRPr lang="en-US" altLang="ko-KR" sz="800" b="1" baseline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영업개시일 </a:t>
                      </a:r>
                      <a:r>
                        <a:rPr lang="en-US" altLang="ko-KR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영업개시일</a:t>
                      </a:r>
                      <a:endParaRPr lang="en-US" altLang="ko-KR" sz="800" b="1" baseline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전화번호 </a:t>
                      </a:r>
                      <a:r>
                        <a:rPr lang="en-US" altLang="ko-KR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가맹점 전화번호</a:t>
                      </a:r>
                      <a:endParaRPr lang="en-US" altLang="ko-KR" sz="800" b="1" baseline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SMS</a:t>
                      </a: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안내 수신번호 </a:t>
                      </a:r>
                      <a:r>
                        <a:rPr lang="en-US" altLang="ko-KR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대표자 휴대폰 번호</a:t>
                      </a:r>
                      <a:endParaRPr lang="en-US" altLang="ko-KR" sz="800" b="1" baseline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업태 </a:t>
                      </a:r>
                      <a:endParaRPr lang="en-US" altLang="ko-KR" sz="800" b="1" baseline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종목</a:t>
                      </a:r>
                      <a:endParaRPr lang="en-US" altLang="ko-KR" sz="800" b="1" baseline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주요취급항목 </a:t>
                      </a:r>
                      <a:r>
                        <a:rPr lang="en-US" altLang="ko-KR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b="1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종목</a:t>
                      </a:r>
                      <a:endParaRPr lang="en-US" altLang="ko-KR" sz="800" b="1" baseline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주소입력</a:t>
                      </a:r>
                      <a:r>
                        <a:rPr lang="en-US" altLang="ko-KR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r>
                        <a:rPr lang="en-US" altLang="ko-KR" sz="800" b="1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국가선택 </a:t>
                      </a: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콤보박스</a:t>
                      </a: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[2a] 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대한민국 선택 시</a:t>
                      </a: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주소</a:t>
                      </a: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직접입력 불가</a:t>
                      </a:r>
                      <a:endParaRPr lang="en-US" altLang="ko-KR" sz="80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우편번호 검색 버튼</a:t>
                      </a:r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(2c)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클릭하여 팝업</a:t>
                      </a:r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실행</a:t>
                      </a:r>
                      <a:endParaRPr lang="en-US" altLang="ko-KR" sz="80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80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[2b] 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해외 국가 선택 시</a:t>
                      </a:r>
                      <a:endParaRPr lang="en-US" altLang="ko-KR" sz="80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주소 직접 입력</a:t>
                      </a:r>
                      <a:endParaRPr lang="en-US" altLang="ko-KR" sz="80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우편번호 검색 버튼</a:t>
                      </a:r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(2c) 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비활성화</a:t>
                      </a:r>
                      <a:endParaRPr lang="en-US" altLang="ko-KR" sz="800" baseline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대표자 정보 입력</a:t>
                      </a:r>
                      <a:r>
                        <a:rPr lang="en-US" altLang="ko-KR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가맹점상세 테이블에서 항목을 읽어오며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모든 항목은 수정 가능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단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가맹점상세 테이블에 데이터가 없을 경우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모든 항목 수기로 입력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endParaRPr lang="en-US" altLang="ko-KR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3a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휴대폰 본인인증 화면으로 이동</a:t>
                      </a:r>
                      <a:endParaRPr lang="en-US" altLang="ko-KR" sz="80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 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대표자명</a:t>
                      </a:r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실명번호</a:t>
                      </a:r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 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휴대폰번호</a:t>
                      </a:r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연락처</a:t>
                      </a:r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1)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endParaRPr lang="en-US" altLang="ko-KR" sz="80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  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직접입력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불가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3b :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가맹점 상세 테이블에서 읽어온 데이터와 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다를 경우</a:t>
                      </a:r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안내 팝업 출력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3c </a:t>
                      </a:r>
                      <a:r>
                        <a:rPr lang="en-US" altLang="ko-KR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콤보박스</a:t>
                      </a:r>
                      <a:r>
                        <a:rPr lang="en-US" altLang="ko-KR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default:</a:t>
                      </a:r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대한민국</a:t>
                      </a:r>
                      <a:endParaRPr lang="en-US" altLang="ko-KR" sz="80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3d :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지역번호 콤보박스 선택 후 번호 입력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단</a:t>
                      </a:r>
                      <a:r>
                        <a:rPr lang="en-US" altLang="ko-KR" sz="800" baseline="0" smtClean="0">
                          <a:solidFill>
                            <a:srgbClr val="FF0000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연락처</a:t>
                      </a:r>
                      <a:r>
                        <a:rPr lang="en-US" altLang="ko-KR" sz="800" baseline="0" smtClean="0">
                          <a:solidFill>
                            <a:srgbClr val="FF0000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과 연락처</a:t>
                      </a:r>
                      <a:r>
                        <a:rPr lang="en-US" altLang="ko-KR" sz="800" baseline="0" smtClean="0">
                          <a:solidFill>
                            <a:srgbClr val="FF0000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 </a:t>
                      </a:r>
                      <a:r>
                        <a:rPr lang="ko-KR" altLang="en-US" sz="800" baseline="0" smtClean="0">
                          <a:solidFill>
                            <a:srgbClr val="FF0000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동일하게 입력 불가</a:t>
                      </a:r>
                      <a:endParaRPr lang="en-US" altLang="ko-KR" sz="800" baseline="0" smtClean="0">
                        <a:solidFill>
                          <a:srgbClr val="FF0000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3d </a:t>
                      </a:r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콤보박스로 도메인 선택 </a:t>
                      </a:r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 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직접입력 </a:t>
                      </a:r>
                      <a:r>
                        <a:rPr lang="ko-KR" altLang="en-US" sz="80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가능</a:t>
                      </a:r>
                      <a:endParaRPr lang="en-US" altLang="ko-KR" sz="80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endParaRPr lang="en-US" altLang="ko-KR" sz="800" b="1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b="1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자동입력항목</a:t>
                      </a:r>
                      <a:r>
                        <a:rPr lang="en-US" altLang="ko-KR" sz="800" b="1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1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대표자명 </a:t>
                      </a:r>
                      <a:endParaRPr lang="en-US" altLang="ko-KR" sz="800" b="1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연락처</a:t>
                      </a:r>
                      <a:r>
                        <a:rPr lang="en-US" altLang="ko-KR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 :</a:t>
                      </a:r>
                      <a:r>
                        <a:rPr lang="en-US" altLang="ko-KR" sz="800" b="1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="1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대표자 휴대폰번호</a:t>
                      </a:r>
                      <a:endParaRPr lang="en-US" altLang="ko-KR" sz="800" b="1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b="1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이메일 </a:t>
                      </a:r>
                      <a:endParaRPr lang="en-US" altLang="ko-KR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*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제출 완료 후 대표자명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실명번호 수정 불가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담당자 정보 입력</a:t>
                      </a:r>
                      <a:r>
                        <a:rPr lang="en-US" altLang="ko-KR" sz="800" b="1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r>
                        <a:rPr lang="en-US" altLang="ko-KR" sz="800" b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4a</a:t>
                      </a:r>
                      <a:r>
                        <a:rPr lang="en-US" altLang="ko-KR" sz="800" b="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: </a:t>
                      </a:r>
                      <a:r>
                        <a:rPr lang="ko-KR" altLang="en-US" sz="800" b="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체크박스 선택시 담당자 정보 입력 항목</a:t>
                      </a:r>
                      <a:endParaRPr lang="en-US" altLang="ko-KR" sz="800" b="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ko-KR" altLang="en-US" sz="800" b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출력</a:t>
                      </a:r>
                      <a:endParaRPr lang="en-US" altLang="ko-KR" sz="800" b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5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정산계좌 정보입력</a:t>
                      </a:r>
                      <a:r>
                        <a:rPr lang="en-US" altLang="ko-KR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동의 체크박스 </a:t>
                      </a: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(5a) 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체크 필수</a:t>
                      </a: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[5b] 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계좌인증</a:t>
                      </a: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&amp;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출금동의 클릭시</a:t>
                      </a: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체크박스</a:t>
                      </a: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(5a) 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미 체크 시 알림창</a:t>
                      </a: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(5c) 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출력</a:t>
                      </a: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‘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출금이체에 동의해주세요</a:t>
                      </a: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‘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체크박스</a:t>
                      </a: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(5a) 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체크 완료가 됬을 경우</a:t>
                      </a: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계좌등록 팝업 출력</a:t>
                      </a: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altLang="ko-KR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기타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직접 입력 불가 항목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본사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사업자번호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주소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국가가 한국인 경우에만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대표자명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대표자실명번호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대표자휴대폰번호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은행명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&amp;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신청 중인 경우에만 해당 내용 수정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승인대기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신청완료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상태에서는 수정 불가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(real only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B528518-9EAC-408E-9659-0BA8144C687A}"/>
              </a:ext>
            </a:extLst>
          </p:cNvPr>
          <p:cNvSpPr txBox="1"/>
          <p:nvPr/>
        </p:nvSpPr>
        <p:spPr>
          <a:xfrm>
            <a:off x="231248" y="848855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C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■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정보작성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248" y="1031272"/>
            <a:ext cx="1891088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*</a:t>
            </a:r>
            <a:r>
              <a:rPr lang="ko-KR" altLang="en-US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표시된 항목은 필수 입력 정보 입니다</a:t>
            </a:r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.</a:t>
            </a:r>
            <a:endParaRPr lang="ko-KR" altLang="en-US" sz="80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3" name="Rectangle 92"/>
          <p:cNvSpPr>
            <a:spLocks noChangeArrowheads="1"/>
          </p:cNvSpPr>
          <p:nvPr/>
        </p:nvSpPr>
        <p:spPr bwMode="auto">
          <a:xfrm>
            <a:off x="118534" y="541620"/>
            <a:ext cx="6366404" cy="631638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24274" tIns="64622" rIns="124274" bIns="64622" anchor="ctr"/>
          <a:lstStyle/>
          <a:p>
            <a:pPr>
              <a:defRPr/>
            </a:pPr>
            <a:endParaRPr kumimoji="0" lang="ko-KR" altLang="en-US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69233" y="1293246"/>
            <a:ext cx="135255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사업자명                 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745060" y="1293243"/>
            <a:ext cx="1352550" cy="2000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ea typeface="KB금융 본문체 Light"/>
              </a:rPr>
              <a:t>1234567890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869233" y="1578097"/>
            <a:ext cx="135255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764833" y="1560845"/>
            <a:ext cx="135255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869233" y="1862948"/>
            <a:ext cx="135255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ea typeface="KB금융 본문체 Light"/>
              </a:rPr>
              <a:t>-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ea typeface="KB금융 본문체 Light"/>
              </a:rPr>
              <a:t>없이 숫자만 입력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773459" y="1862948"/>
            <a:ext cx="135255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869233" y="2159122"/>
            <a:ext cx="135255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accent3">
                    <a:lumMod val="60000"/>
                    <a:lumOff val="40000"/>
                  </a:schemeClr>
                </a:solidFill>
                <a:ea typeface="KB금융 본문체 Light"/>
              </a:rPr>
              <a:t>YYYYMMDD</a:t>
            </a:r>
            <a:endParaRPr lang="ko-KR" altLang="en-US" sz="800" dirty="0">
              <a:solidFill>
                <a:schemeClr val="accent3">
                  <a:lumMod val="60000"/>
                  <a:lumOff val="40000"/>
                </a:schemeClr>
              </a:solidFill>
              <a:ea typeface="KB금융 본문체 Light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435833" y="3048723"/>
            <a:ext cx="79200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국가 선택 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302608" y="3048723"/>
            <a:ext cx="79200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3124334" y="3048723"/>
            <a:ext cx="864199" cy="2016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우편번호검색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026912" y="3048723"/>
            <a:ext cx="2276476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79795" y="3029803"/>
            <a:ext cx="5542292" cy="264347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384207" y="1693831"/>
            <a:ext cx="540000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7958284" y="1699761"/>
            <a:ext cx="900000" cy="211203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우편번호검색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8879631" y="1700847"/>
            <a:ext cx="792000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674089" y="1641740"/>
            <a:ext cx="3031885" cy="586057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endCxn id="79" idx="2"/>
          </p:cNvCxnSpPr>
          <p:nvPr/>
        </p:nvCxnSpPr>
        <p:spPr>
          <a:xfrm flipV="1">
            <a:off x="6444261" y="2227797"/>
            <a:ext cx="1745771" cy="993158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1285545" y="2772173"/>
            <a:ext cx="1488398" cy="2105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873347" y="2772906"/>
            <a:ext cx="1337486" cy="1976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214696" y="4762120"/>
            <a:ext cx="1800245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accent3">
                    <a:lumMod val="60000"/>
                    <a:lumOff val="40000"/>
                  </a:schemeClr>
                </a:solidFill>
                <a:ea typeface="KB금융 본문체 Light"/>
              </a:rPr>
              <a:t>  -</a:t>
            </a:r>
            <a:r>
              <a:rPr lang="ko-KR" altLang="en-US" sz="800">
                <a:solidFill>
                  <a:schemeClr val="accent3">
                    <a:lumMod val="60000"/>
                    <a:lumOff val="40000"/>
                  </a:schemeClr>
                </a:solidFill>
                <a:ea typeface="KB금융 본문체 Light"/>
              </a:rPr>
              <a:t>없이 숫자만 입력</a:t>
            </a:r>
            <a:endParaRPr lang="ko-KR" altLang="en-US" sz="800" dirty="0">
              <a:solidFill>
                <a:schemeClr val="accent3">
                  <a:lumMod val="60000"/>
                  <a:lumOff val="40000"/>
                </a:schemeClr>
              </a:solidFill>
              <a:ea typeface="KB금융 본문체 Light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360933" y="4743127"/>
            <a:ext cx="629953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국민은행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2753832" y="4753492"/>
            <a:ext cx="763479" cy="2000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20" name="Rectangle 92"/>
          <p:cNvSpPr>
            <a:spLocks noChangeArrowheads="1"/>
          </p:cNvSpPr>
          <p:nvPr/>
        </p:nvSpPr>
        <p:spPr bwMode="auto">
          <a:xfrm>
            <a:off x="118534" y="6696570"/>
            <a:ext cx="6366404" cy="198462"/>
          </a:xfrm>
          <a:prstGeom prst="rect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24274" tIns="64622" rIns="124274" bIns="64622" anchor="ctr"/>
          <a:lstStyle/>
          <a:p>
            <a:pPr algn="ctr">
              <a:defRPr/>
            </a:pPr>
            <a:r>
              <a:rPr kumimoji="0" lang="ko-KR" altLang="en-US" sz="8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다음 페이지 이어짐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595753" y="4163722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cxnSp>
        <p:nvCxnSpPr>
          <p:cNvPr id="132" name="꺾인 연결선 131"/>
          <p:cNvCxnSpPr>
            <a:endCxn id="79" idx="2"/>
          </p:cNvCxnSpPr>
          <p:nvPr/>
        </p:nvCxnSpPr>
        <p:spPr>
          <a:xfrm rot="5400000" flipH="1" flipV="1">
            <a:off x="6240411" y="2369970"/>
            <a:ext cx="2091794" cy="1807448"/>
          </a:xfrm>
          <a:prstGeom prst="bentConnector3">
            <a:avLst>
              <a:gd name="adj1" fmla="val 1338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6523942" y="169610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2a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7858832" y="160258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2c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49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스타플랫폼 가맹점 가입신청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856" y="4738091"/>
            <a:ext cx="593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예금주명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620194" y="4755340"/>
            <a:ext cx="593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계좌번호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161549" y="216777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705252" y="3348880"/>
            <a:ext cx="1331167" cy="1882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accent3">
                    <a:lumMod val="60000"/>
                    <a:lumOff val="40000"/>
                  </a:schemeClr>
                </a:solidFill>
                <a:ea typeface="KB금융 본문체 Light"/>
              </a:rPr>
              <a:t>00000-0******</a:t>
            </a:r>
            <a:endParaRPr lang="ko-KR" altLang="en-US" sz="800" dirty="0">
              <a:solidFill>
                <a:schemeClr val="accent3">
                  <a:lumMod val="60000"/>
                  <a:lumOff val="40000"/>
                </a:schemeClr>
              </a:solidFill>
              <a:ea typeface="KB금융 본문체 Light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1835017" y="2473031"/>
            <a:ext cx="447063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ea typeface="KB금융 본문체 Light"/>
              </a:rPr>
              <a:t>010</a:t>
            </a:r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▼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386355" y="2473031"/>
            <a:ext cx="406421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917371" y="2482727"/>
            <a:ext cx="406421" cy="1806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756489" y="2455817"/>
            <a:ext cx="447063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/>
                </a:solidFill>
                <a:ea typeface="KB금융 본문체 Light"/>
              </a:rPr>
              <a:t>010</a:t>
            </a:r>
            <a:r>
              <a:rPr lang="ko-KR" altLang="en-US" sz="800">
                <a:solidFill>
                  <a:schemeClr val="tx1"/>
                </a:solidFill>
                <a:ea typeface="KB금융 본문체 Light"/>
              </a:rPr>
              <a:t>▼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313674" y="2447191"/>
            <a:ext cx="406421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5830217" y="2451317"/>
            <a:ext cx="406421" cy="2090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09908" y="545451"/>
            <a:ext cx="6366404" cy="198462"/>
          </a:xfrm>
          <a:prstGeom prst="rect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24274" tIns="64622" rIns="124274" bIns="64622" anchor="ctr"/>
          <a:lstStyle/>
          <a:p>
            <a:pPr algn="ctr">
              <a:defRPr/>
            </a:pPr>
            <a:r>
              <a:rPr kumimoji="0" lang="ko-KR" altLang="en-US" sz="8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이전 페이지 이어짐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2686794" y="3348880"/>
            <a:ext cx="648000" cy="2016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본인인증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5185597" y="5304270"/>
            <a:ext cx="1027810" cy="20227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계좌인증 </a:t>
            </a:r>
            <a:r>
              <a:rPr lang="en-US" altLang="ko-KR" sz="9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&amp; </a:t>
            </a:r>
            <a:r>
              <a:rPr lang="ko-KR" altLang="en-US" sz="9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출금동의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79795" y="5308408"/>
            <a:ext cx="250111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chemeClr val="bg2">
                    <a:lumMod val="50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* </a:t>
            </a:r>
            <a:r>
              <a:rPr lang="ko-KR" altLang="en-US" sz="900" noProof="0">
                <a:solidFill>
                  <a:schemeClr val="bg2">
                    <a:lumMod val="50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대표자 본인 명의의 계좌번호만 등록 가능합니다</a:t>
            </a:r>
            <a:r>
              <a:rPr lang="en-US" altLang="ko-KR" sz="900">
                <a:solidFill>
                  <a:schemeClr val="bg2">
                    <a:lumMod val="50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.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516532" y="129101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1a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73161" y="247135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1b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210833" y="2712970"/>
            <a:ext cx="11868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noProof="0">
                <a:solidFill>
                  <a:schemeClr val="bg2">
                    <a:lumMod val="50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*</a:t>
            </a:r>
            <a:r>
              <a:rPr lang="ko-KR" altLang="en-US" sz="800" noProof="0">
                <a:solidFill>
                  <a:schemeClr val="bg2">
                    <a:lumMod val="50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사업자등록증 상 내용을 </a:t>
            </a:r>
            <a:endParaRPr lang="en-US" altLang="ko-KR" sz="800" noProof="0">
              <a:solidFill>
                <a:schemeClr val="bg2">
                  <a:lumMod val="50000"/>
                </a:schemeClr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noProof="0">
                <a:solidFill>
                  <a:schemeClr val="bg2">
                    <a:lumMod val="50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  기재해주세요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577880" y="327936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3a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4450" y="506236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5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056638" y="506914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5a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393732" y="1971661"/>
            <a:ext cx="54000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7958284" y="1968066"/>
            <a:ext cx="900000" cy="2112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우편번호검색</a:t>
            </a:r>
          </a:p>
        </p:txBody>
      </p:sp>
      <p:sp>
        <p:nvSpPr>
          <p:cNvPr id="138" name="직사각형 137"/>
          <p:cNvSpPr/>
          <p:nvPr/>
        </p:nvSpPr>
        <p:spPr>
          <a:xfrm>
            <a:off x="6542992" y="199137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2b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070815" y="5209962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5b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6764521" y="5539888"/>
            <a:ext cx="1594603" cy="875793"/>
            <a:chOff x="4689315" y="3240825"/>
            <a:chExt cx="1317852" cy="875793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C87066A-55A3-452C-8EF4-63BCCD20684F}"/>
                </a:ext>
              </a:extLst>
            </p:cNvPr>
            <p:cNvSpPr/>
            <p:nvPr/>
          </p:nvSpPr>
          <p:spPr bwMode="auto">
            <a:xfrm>
              <a:off x="4689315" y="3240825"/>
              <a:ext cx="1317852" cy="87579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E7E6E6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FEE6B197-443F-45E9-965F-E5F1E06F60C2}"/>
                </a:ext>
              </a:extLst>
            </p:cNvPr>
            <p:cNvSpPr/>
            <p:nvPr/>
          </p:nvSpPr>
          <p:spPr bwMode="auto">
            <a:xfrm>
              <a:off x="4689315" y="3885045"/>
              <a:ext cx="1317852" cy="23133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E7E6E6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kern="0">
                  <a:solidFill>
                    <a:srgbClr val="000000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확인</a:t>
              </a: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6C9DC114-0BB1-463E-B048-8B984D5FF1CB}"/>
                </a:ext>
              </a:extLst>
            </p:cNvPr>
            <p:cNvSpPr/>
            <p:nvPr/>
          </p:nvSpPr>
          <p:spPr>
            <a:xfrm>
              <a:off x="4700488" y="3417472"/>
              <a:ext cx="12861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>
                  <a:solidFill>
                    <a:srgbClr val="000000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  <a:cs typeface="Malgun Gothic Semilight" panose="020B0502040204020203" pitchFamily="50" charset="-127"/>
                </a:rPr>
                <a:t>추심이체 출금에</a:t>
              </a:r>
              <a:endParaRPr lang="en-US" altLang="ko-KR" sz="800">
                <a:solidFill>
                  <a:srgbClr val="000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>
                  <a:solidFill>
                    <a:srgbClr val="000000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  <a:cs typeface="Malgun Gothic Semilight" panose="020B0502040204020203" pitchFamily="50" charset="-127"/>
                </a:rPr>
                <a:t>동의해주세요</a:t>
              </a:r>
              <a:endParaRPr lang="en-US" altLang="ko-KR" sz="800">
                <a:solidFill>
                  <a:srgbClr val="000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7B03371B-9811-4679-BE97-B30775D81305}"/>
              </a:ext>
            </a:extLst>
          </p:cNvPr>
          <p:cNvSpPr/>
          <p:nvPr/>
        </p:nvSpPr>
        <p:spPr>
          <a:xfrm>
            <a:off x="6679263" y="5458292"/>
            <a:ext cx="2178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897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kern="0">
                <a:solidFill>
                  <a:prstClr val="white"/>
                </a:solidFill>
                <a:latin typeface="Trebuchet MS" panose="020B0603020202020204" pitchFamily="34" charset="0"/>
                <a:ea typeface="KB금융 본문체 Light" panose="020B0303000000000000" pitchFamily="50" charset="-127"/>
              </a:rPr>
              <a:t>5c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6707932" y="1704961"/>
            <a:ext cx="64800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대한민국  ▼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6707932" y="1962136"/>
            <a:ext cx="64800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미국       ▼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1446986" y="3628748"/>
            <a:ext cx="79200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  <a:ea typeface="KB금융 본문체 Light"/>
              </a:rPr>
              <a:t>대한민국 </a:t>
            </a:r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▼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1443699" y="3351999"/>
            <a:ext cx="1117810" cy="2000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3985867" y="3634755"/>
            <a:ext cx="447063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/>
                </a:solidFill>
                <a:ea typeface="KB금융 본문체 Light"/>
              </a:rPr>
              <a:t>010</a:t>
            </a:r>
            <a:r>
              <a:rPr lang="ko-KR" altLang="en-US" sz="800">
                <a:solidFill>
                  <a:schemeClr val="tx1"/>
                </a:solidFill>
                <a:ea typeface="KB금융 본문체 Light"/>
              </a:rPr>
              <a:t>▼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4957119" y="3634755"/>
            <a:ext cx="406421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801459" y="3630255"/>
            <a:ext cx="406421" cy="2090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3982993" y="3907924"/>
            <a:ext cx="447063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/>
                </a:solidFill>
                <a:ea typeface="KB금융 본문체 Light"/>
              </a:rPr>
              <a:t>010</a:t>
            </a:r>
            <a:r>
              <a:rPr lang="ko-KR" altLang="en-US" sz="800">
                <a:solidFill>
                  <a:schemeClr val="tx1"/>
                </a:solidFill>
                <a:ea typeface="KB금융 본문체 Light"/>
              </a:rPr>
              <a:t>▼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961939" y="3905823"/>
            <a:ext cx="406421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5805127" y="3912050"/>
            <a:ext cx="406421" cy="2090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257375" y="3907522"/>
            <a:ext cx="417184" cy="1642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912177" y="3899475"/>
            <a:ext cx="650535" cy="217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  <a:ea typeface="KB금융 본문체 Light"/>
              </a:rPr>
              <a:t>선택 </a:t>
            </a:r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    ▼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2594637" y="3914936"/>
            <a:ext cx="740157" cy="2024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1441587" y="4184536"/>
            <a:ext cx="79200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국가 선택 ▼</a:t>
            </a:r>
          </a:p>
        </p:txBody>
      </p:sp>
      <p:sp>
        <p:nvSpPr>
          <p:cNvPr id="185" name="직사각형 184"/>
          <p:cNvSpPr/>
          <p:nvPr/>
        </p:nvSpPr>
        <p:spPr>
          <a:xfrm>
            <a:off x="2308362" y="4184536"/>
            <a:ext cx="79200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3130088" y="4184536"/>
            <a:ext cx="864199" cy="2016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우편번호검색</a:t>
            </a:r>
          </a:p>
        </p:txBody>
      </p:sp>
      <p:sp>
        <p:nvSpPr>
          <p:cNvPr id="187" name="직사각형 186"/>
          <p:cNvSpPr/>
          <p:nvPr/>
        </p:nvSpPr>
        <p:spPr>
          <a:xfrm>
            <a:off x="4032666" y="4184536"/>
            <a:ext cx="2276476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648496" y="306353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2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799566" y="4139472"/>
            <a:ext cx="5542292" cy="264347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121489" y="369981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grpSp>
        <p:nvGrpSpPr>
          <p:cNvPr id="209" name="그룹 208"/>
          <p:cNvGrpSpPr/>
          <p:nvPr/>
        </p:nvGrpSpPr>
        <p:grpSpPr>
          <a:xfrm>
            <a:off x="6760828" y="4448610"/>
            <a:ext cx="1594603" cy="875793"/>
            <a:chOff x="4689315" y="3240825"/>
            <a:chExt cx="1317852" cy="875793"/>
          </a:xfrm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4C87066A-55A3-452C-8EF4-63BCCD20684F}"/>
                </a:ext>
              </a:extLst>
            </p:cNvPr>
            <p:cNvSpPr/>
            <p:nvPr/>
          </p:nvSpPr>
          <p:spPr bwMode="auto">
            <a:xfrm>
              <a:off x="4689315" y="3240825"/>
              <a:ext cx="1317852" cy="87579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E7E6E6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EE6B197-443F-45E9-965F-E5F1E06F60C2}"/>
                </a:ext>
              </a:extLst>
            </p:cNvPr>
            <p:cNvSpPr/>
            <p:nvPr/>
          </p:nvSpPr>
          <p:spPr bwMode="auto">
            <a:xfrm>
              <a:off x="4689315" y="3885045"/>
              <a:ext cx="1317852" cy="23133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E7E6E6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kern="0">
                  <a:solidFill>
                    <a:srgbClr val="000000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확인</a:t>
              </a: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C9DC114-0BB1-463E-B048-8B984D5FF1CB}"/>
                </a:ext>
              </a:extLst>
            </p:cNvPr>
            <p:cNvSpPr/>
            <p:nvPr/>
          </p:nvSpPr>
          <p:spPr>
            <a:xfrm>
              <a:off x="4700488" y="3417472"/>
              <a:ext cx="12861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smtClean="0">
                  <a:solidFill>
                    <a:srgbClr val="000000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  <a:cs typeface="Malgun Gothic Semilight" panose="020B0502040204020203" pitchFamily="50" charset="-127"/>
                </a:rPr>
                <a:t>휴대폰번호</a:t>
              </a:r>
              <a:r>
                <a:rPr lang="en-US" altLang="ko-KR" sz="800" smtClean="0">
                  <a:solidFill>
                    <a:srgbClr val="000000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  <a:cs typeface="Malgun Gothic Semilight" panose="020B0502040204020203" pitchFamily="50" charset="-127"/>
                </a:rPr>
                <a:t>(010-1234-1234)</a:t>
              </a:r>
              <a:r>
                <a:rPr lang="ko-KR" altLang="en-US" sz="800" smtClean="0">
                  <a:solidFill>
                    <a:srgbClr val="000000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  <a:cs typeface="Malgun Gothic Semilight" panose="020B0502040204020203" pitchFamily="50" charset="-127"/>
                </a:rPr>
                <a:t>로 변경 되었습니다</a:t>
              </a:r>
              <a:r>
                <a:rPr lang="en-US" altLang="ko-KR" sz="800" smtClean="0">
                  <a:solidFill>
                    <a:srgbClr val="000000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  <a:cs typeface="Malgun Gothic Semilight" panose="020B0502040204020203" pitchFamily="50" charset="-127"/>
                </a:rPr>
                <a:t>.</a:t>
              </a:r>
            </a:p>
          </p:txBody>
        </p:sp>
      </p:grpSp>
      <p:sp>
        <p:nvSpPr>
          <p:cNvPr id="213" name="직사각형 212"/>
          <p:cNvSpPr/>
          <p:nvPr/>
        </p:nvSpPr>
        <p:spPr>
          <a:xfrm>
            <a:off x="6678323" y="438108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3b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14" name="직사각형 213"/>
          <p:cNvSpPr/>
          <p:nvPr/>
        </p:nvSpPr>
        <p:spPr>
          <a:xfrm>
            <a:off x="1234007" y="3654780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3c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3250260" y="364300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3</a:t>
            </a:r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d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3353924" y="3640057"/>
            <a:ext cx="2932873" cy="49941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>
            <a:off x="121489" y="4471085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685753" y="448200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4a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20" name="오각형 219"/>
          <p:cNvSpPr/>
          <p:nvPr/>
        </p:nvSpPr>
        <p:spPr>
          <a:xfrm>
            <a:off x="9164737" y="8626"/>
            <a:ext cx="3826644" cy="1578634"/>
          </a:xfrm>
          <a:prstGeom prst="homePlate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86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7906"/>
              </p:ext>
            </p:extLst>
          </p:nvPr>
        </p:nvGraphicFramePr>
        <p:xfrm>
          <a:off x="237367" y="1265526"/>
          <a:ext cx="6200775" cy="48870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113">
                  <a:extLst>
                    <a:ext uri="{9D8B030D-6E8A-4147-A177-3AD203B41FA5}">
                      <a16:colId xmlns:a16="http://schemas.microsoft.com/office/drawing/2014/main" val="1449894746"/>
                    </a:ext>
                  </a:extLst>
                </a:gridCol>
                <a:gridCol w="2569758">
                  <a:extLst>
                    <a:ext uri="{9D8B030D-6E8A-4147-A177-3AD203B41FA5}">
                      <a16:colId xmlns:a16="http://schemas.microsoft.com/office/drawing/2014/main" val="584462945"/>
                    </a:ext>
                  </a:extLst>
                </a:gridCol>
                <a:gridCol w="1527452">
                  <a:extLst>
                    <a:ext uri="{9D8B030D-6E8A-4147-A177-3AD203B41FA5}">
                      <a16:colId xmlns:a16="http://schemas.microsoft.com/office/drawing/2014/main" val="2180297516"/>
                    </a:ext>
                  </a:extLst>
                </a:gridCol>
                <a:gridCol w="1527452">
                  <a:extLst>
                    <a:ext uri="{9D8B030D-6E8A-4147-A177-3AD203B41FA5}">
                      <a16:colId xmlns:a16="http://schemas.microsoft.com/office/drawing/2014/main" val="3711395860"/>
                    </a:ext>
                  </a:extLst>
                </a:gridCol>
              </a:tblGrid>
              <a:tr h="28800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사업장                     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본사 사업자명 </a:t>
                      </a:r>
                      <a:r>
                        <a:rPr lang="ko-KR" altLang="en-US" sz="900" baseline="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</a:t>
                      </a:r>
                      <a:r>
                        <a:rPr lang="en-US" altLang="ko-KR" sz="900" baseline="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     </a:t>
                      </a:r>
                      <a:endParaRPr lang="ko-KR" altLang="en-US" sz="9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90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본사 사업자번호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2127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baseline="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상호명  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가맹점명</a:t>
                      </a: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(</a:t>
                      </a:r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간판명</a:t>
                      </a: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) </a:t>
                      </a:r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한글</a:t>
                      </a: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</a:t>
                      </a:r>
                      <a:endParaRPr lang="ko-KR" altLang="en-US" sz="90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2226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사업자등록번호</a:t>
                      </a:r>
                      <a:r>
                        <a:rPr lang="ko-KR" altLang="en-US" sz="900" baseline="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                         </a:t>
                      </a:r>
                      <a:r>
                        <a:rPr lang="en-US" altLang="ko-KR" sz="900" baseline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</a:t>
                      </a: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</a:t>
                      </a:r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영문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0956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영업개시일                                                          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*YYYY.MM.DD</a:t>
                      </a:r>
                      <a:r>
                        <a:rPr lang="en-US" altLang="ko-KR" sz="800" baseline="0">
                          <a:solidFill>
                            <a:srgbClr val="FF0000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</a:t>
                      </a:r>
                      <a:r>
                        <a:rPr lang="ko-KR" altLang="en-US" sz="800" baseline="0">
                          <a:solidFill>
                            <a:srgbClr val="FF0000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형식으로 입력해주세요</a:t>
                      </a:r>
                      <a:r>
                        <a:rPr lang="en-US" altLang="ko-KR" sz="800" baseline="0">
                          <a:solidFill>
                            <a:srgbClr val="FF0000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. </a:t>
                      </a:r>
                      <a:r>
                        <a:rPr lang="ko-KR" altLang="en-US" sz="800" baseline="0">
                          <a:solidFill>
                            <a:srgbClr val="FF0000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예</a:t>
                      </a:r>
                      <a:r>
                        <a:rPr lang="en-US" altLang="ko-KR" sz="800" baseline="0">
                          <a:solidFill>
                            <a:srgbClr val="FF0000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)2020.01.01</a:t>
                      </a:r>
                      <a:endParaRPr lang="ko-KR" altLang="en-US" sz="900" dirty="0">
                        <a:solidFill>
                          <a:srgbClr val="FF0000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58895"/>
                  </a:ext>
                </a:extLst>
              </a:tr>
              <a:tr h="3259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가맹점전화번호                            </a:t>
                      </a: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-               -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en-US" altLang="ko-KR" sz="900" baseline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SMS</a:t>
                      </a:r>
                      <a:r>
                        <a:rPr lang="ko-KR" altLang="en-US" sz="900" baseline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안내 수신번호                          </a:t>
                      </a:r>
                      <a:r>
                        <a:rPr lang="en-US" altLang="ko-KR" sz="900" baseline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-              -  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5166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업태                               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종목                               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주요취급항목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91107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787705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대표자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  <a:p>
                      <a:pPr algn="ctr" latinLnBrk="1"/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대표자명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대표자 실명번호</a:t>
                      </a:r>
                      <a:endParaRPr lang="ko-KR" altLang="en-US" sz="900" dirty="0">
                        <a:solidFill>
                          <a:schemeClr val="bg1">
                            <a:lumMod val="65000"/>
                          </a:schemeClr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4313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국적</a:t>
                      </a: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                                                     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연락처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1                          -                         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Email                  @              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연락처</a:t>
                      </a: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2                         </a:t>
                      </a:r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</a:t>
                      </a: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-             </a:t>
                      </a:r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            </a:t>
                      </a: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- 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963203"/>
                  </a:ext>
                </a:extLst>
              </a:tr>
              <a:tr h="2864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aseline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baseline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자택주소</a:t>
                      </a:r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                      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78174"/>
                  </a:ext>
                </a:extLst>
              </a:tr>
              <a:tr h="28499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  <a:cs typeface="+mn-cs"/>
                        </a:rPr>
                        <a:t>담당자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□ 가맹점 실무 담당자가 있을 경우</a:t>
                      </a:r>
                      <a:r>
                        <a:rPr lang="en-US" altLang="ko-KR" sz="900" baseline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, </a:t>
                      </a:r>
                      <a:r>
                        <a:rPr lang="ko-KR" altLang="en-US" sz="900" baseline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체크해주세요</a:t>
                      </a:r>
                      <a:r>
                        <a:rPr lang="en-US" altLang="ko-KR" sz="900" baseline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.</a:t>
                      </a:r>
                      <a:endParaRPr lang="ko-KR" altLang="en-US" sz="900" smtClean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8343"/>
                  </a:ext>
                </a:extLst>
              </a:tr>
              <a:tr h="2849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kern="120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  <a:cs typeface="+mn-cs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baseline="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담당자명                          직위                            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연락처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1                          -                         -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352714"/>
                  </a:ext>
                </a:extLst>
              </a:tr>
              <a:tr h="2834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*Email               @</a:t>
                      </a:r>
                      <a:endParaRPr lang="ko-KR" altLang="en-US" sz="900" smtClean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연락처</a:t>
                      </a: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2                         </a:t>
                      </a:r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</a:t>
                      </a: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-             </a:t>
                      </a:r>
                      <a:r>
                        <a:rPr lang="en-US" altLang="ko-KR" sz="900" smtClean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            </a:t>
                      </a: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- </a:t>
                      </a:r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254833"/>
                  </a:ext>
                </a:extLst>
              </a:tr>
              <a:tr h="29177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정산</a:t>
                      </a:r>
                      <a:endParaRPr lang="en-US" altLang="ko-KR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계좌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은행명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693751"/>
                  </a:ext>
                </a:extLst>
              </a:tr>
              <a:tr h="2917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상기 계좌를 </a:t>
                      </a:r>
                      <a:r>
                        <a:rPr lang="ko-KR" altLang="en-US" sz="8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 </a:t>
                      </a:r>
                      <a:r>
                        <a:rPr lang="ko-KR" altLang="en-US" sz="10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「</a:t>
                      </a:r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스타플랫폼 플랫폼가맹점 약관</a:t>
                      </a:r>
                      <a:r>
                        <a:rPr lang="ko-KR" altLang="en-US" sz="10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」</a:t>
                      </a:r>
                      <a:r>
                        <a:rPr lang="ko-KR" altLang="en-US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에 따른 거래의 취소 및 환불처리 목적에 의해 출금에 동의합니다</a:t>
                      </a:r>
                      <a:r>
                        <a:rPr lang="en-US" altLang="ko-KR" sz="900">
                          <a:latin typeface="KB금융 본문체 Medium" panose="020B0603000000000000" pitchFamily="50" charset="-127"/>
                          <a:ea typeface="KB금융 본문체 Medium" panose="020B0603000000000000" pitchFamily="50" charset="-127"/>
                        </a:rPr>
                        <a:t>. □</a:t>
                      </a: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08792"/>
                  </a:ext>
                </a:extLst>
              </a:tr>
              <a:tr h="29177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KB금융 본문체 Medium" panose="020B0603000000000000" pitchFamily="50" charset="-127"/>
                        <a:ea typeface="KB금융 본문체 Medium" panose="020B0603000000000000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l" defTabSz="685800" rtl="0" eaLnBrk="1" latinLnBrk="1" hangingPunct="1"/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256494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Web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박세곤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/>
              <a:t>스타플랫폼 가맹점 가입신청 </a:t>
            </a:r>
            <a:r>
              <a:rPr lang="en-US" altLang="ko-KR"/>
              <a:t>(2/3)</a:t>
            </a:r>
            <a:endParaRPr lang="ko-KR" altLang="en-US"/>
          </a:p>
        </p:txBody>
      </p:sp>
      <p:graphicFrame>
        <p:nvGraphicFramePr>
          <p:cNvPr id="30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157135"/>
              </p:ext>
            </p:extLst>
          </p:nvPr>
        </p:nvGraphicFramePr>
        <p:xfrm>
          <a:off x="9753600" y="456953"/>
          <a:ext cx="2362200" cy="2629120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담당자 정보 입력</a:t>
                      </a:r>
                      <a:r>
                        <a:rPr lang="en-US" altLang="ko-KR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endParaRPr lang="en-US" altLang="ko-KR" sz="800" b="1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b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4a :</a:t>
                      </a:r>
                      <a:r>
                        <a:rPr lang="en-US" altLang="ko-KR" sz="800" b="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b="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체크박스 선택시 담당자 정보 입력 항목</a:t>
                      </a:r>
                      <a:endParaRPr lang="en-US" altLang="ko-KR" sz="800" b="0" baseline="0" smtClean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ko-KR" altLang="en-US" sz="800" b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출력</a:t>
                      </a:r>
                      <a:endParaRPr lang="en-US" altLang="ko-KR" sz="800" b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800" b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4b </a:t>
                      </a:r>
                      <a:r>
                        <a:rPr lang="en-US" altLang="ko-KR" sz="800" b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b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콤보박스 </a:t>
                      </a:r>
                      <a:r>
                        <a:rPr lang="en-US" altLang="ko-KR" sz="800" b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 </a:t>
                      </a:r>
                      <a:r>
                        <a:rPr lang="ko-KR" altLang="en-US" sz="800" b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숫자만 입력 가능</a:t>
                      </a:r>
                      <a:endParaRPr lang="en-US" altLang="ko-KR" sz="800" b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4c </a:t>
                      </a:r>
                      <a:r>
                        <a:rPr lang="en-US" altLang="ko-KR" sz="800" b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 b="0" baseline="0" smtClean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콤보박스로 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도메인 선택 </a:t>
                      </a: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 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직접입력 가능</a:t>
                      </a:r>
                      <a:endParaRPr lang="en-US" altLang="ko-KR" sz="800" b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기타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직접 입력 불가 항목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본사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사업자번호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주소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국가가 한국인 경우에만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대표자명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대표자실명번호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대표자휴대폰번호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은행명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&amp;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신청 중인 경우에만 해당 내용 수정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승인대기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신청완료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상태에서는 수정 불가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(real only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B528518-9EAC-408E-9659-0BA8144C687A}"/>
              </a:ext>
            </a:extLst>
          </p:cNvPr>
          <p:cNvSpPr txBox="1"/>
          <p:nvPr/>
        </p:nvSpPr>
        <p:spPr>
          <a:xfrm>
            <a:off x="231248" y="848855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C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■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정보작성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248" y="1031272"/>
            <a:ext cx="1891088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*</a:t>
            </a:r>
            <a:r>
              <a:rPr lang="ko-KR" altLang="en-US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표시된 항목은 필수 입력 정보 입니다</a:t>
            </a:r>
            <a:r>
              <a:rPr lang="en-US" altLang="ko-KR" sz="8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.</a:t>
            </a:r>
            <a:endParaRPr lang="ko-KR" altLang="en-US" sz="80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43" name="Rectangle 92"/>
          <p:cNvSpPr>
            <a:spLocks noChangeArrowheads="1"/>
          </p:cNvSpPr>
          <p:nvPr/>
        </p:nvSpPr>
        <p:spPr bwMode="auto">
          <a:xfrm>
            <a:off x="118534" y="541620"/>
            <a:ext cx="6366404" cy="631638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24274" tIns="64622" rIns="124274" bIns="64622" anchor="ctr"/>
          <a:lstStyle/>
          <a:p>
            <a:pPr>
              <a:defRPr/>
            </a:pPr>
            <a:endParaRPr kumimoji="0" lang="ko-KR" altLang="en-US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69233" y="1293246"/>
            <a:ext cx="135255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사업자명                 ▼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745060" y="1293243"/>
            <a:ext cx="1352550" cy="2000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ea typeface="KB금융 본문체 Light"/>
              </a:rPr>
              <a:t>1234567890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869233" y="1578097"/>
            <a:ext cx="135255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764833" y="1560845"/>
            <a:ext cx="135255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869233" y="1862948"/>
            <a:ext cx="135255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ea typeface="KB금융 본문체 Light"/>
              </a:rPr>
              <a:t>-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ea typeface="KB금융 본문체 Light"/>
              </a:rPr>
              <a:t>없이 숫자만 입력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773459" y="1862948"/>
            <a:ext cx="135255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869233" y="2159122"/>
            <a:ext cx="135255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accent3">
                    <a:lumMod val="60000"/>
                    <a:lumOff val="40000"/>
                  </a:schemeClr>
                </a:solidFill>
                <a:ea typeface="KB금융 본문체 Light"/>
              </a:rPr>
              <a:t>YYYYMMDD</a:t>
            </a:r>
            <a:endParaRPr lang="ko-KR" altLang="en-US" sz="800" dirty="0">
              <a:solidFill>
                <a:schemeClr val="accent3">
                  <a:lumMod val="60000"/>
                  <a:lumOff val="40000"/>
                </a:schemeClr>
              </a:solidFill>
              <a:ea typeface="KB금융 본문체 Light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435833" y="3048723"/>
            <a:ext cx="79200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국가 선택 ▼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302608" y="3048723"/>
            <a:ext cx="79200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3124334" y="3048723"/>
            <a:ext cx="864199" cy="2016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우편번호검색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026912" y="3048723"/>
            <a:ext cx="2276476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79795" y="3029803"/>
            <a:ext cx="5542292" cy="264347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7384207" y="1693831"/>
            <a:ext cx="540000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7958284" y="1699761"/>
            <a:ext cx="900000" cy="211203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우편번호검색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8879631" y="1700847"/>
            <a:ext cx="792000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674089" y="1641740"/>
            <a:ext cx="3031885" cy="586057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endCxn id="79" idx="2"/>
          </p:cNvCxnSpPr>
          <p:nvPr/>
        </p:nvCxnSpPr>
        <p:spPr>
          <a:xfrm flipV="1">
            <a:off x="6444261" y="2227797"/>
            <a:ext cx="1745771" cy="993158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1280133" y="2763547"/>
            <a:ext cx="839827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476338" y="2754981"/>
            <a:ext cx="92381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214696" y="5340092"/>
            <a:ext cx="1800245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accent3">
                    <a:lumMod val="60000"/>
                    <a:lumOff val="40000"/>
                  </a:schemeClr>
                </a:solidFill>
                <a:ea typeface="KB금융 본문체 Light"/>
              </a:rPr>
              <a:t>  -</a:t>
            </a:r>
            <a:r>
              <a:rPr lang="ko-KR" altLang="en-US" sz="800">
                <a:solidFill>
                  <a:schemeClr val="accent3">
                    <a:lumMod val="60000"/>
                    <a:lumOff val="40000"/>
                  </a:schemeClr>
                </a:solidFill>
                <a:ea typeface="KB금융 본문체 Light"/>
              </a:rPr>
              <a:t>없이 숫자만 입력</a:t>
            </a:r>
            <a:endParaRPr lang="ko-KR" altLang="en-US" sz="800" dirty="0">
              <a:solidFill>
                <a:schemeClr val="accent3">
                  <a:lumMod val="60000"/>
                  <a:lumOff val="40000"/>
                </a:schemeClr>
              </a:solidFill>
              <a:ea typeface="KB금융 본문체 Light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360933" y="5321099"/>
            <a:ext cx="629953" cy="200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국민은행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2753832" y="5331464"/>
            <a:ext cx="763479" cy="2000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20" name="Rectangle 92"/>
          <p:cNvSpPr>
            <a:spLocks noChangeArrowheads="1"/>
          </p:cNvSpPr>
          <p:nvPr/>
        </p:nvSpPr>
        <p:spPr bwMode="auto">
          <a:xfrm>
            <a:off x="118534" y="6696570"/>
            <a:ext cx="6366404" cy="198462"/>
          </a:xfrm>
          <a:prstGeom prst="rect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24274" tIns="64622" rIns="124274" bIns="64622" anchor="ctr"/>
          <a:lstStyle/>
          <a:p>
            <a:pPr algn="ctr">
              <a:defRPr/>
            </a:pPr>
            <a:r>
              <a:rPr kumimoji="0" lang="ko-KR" altLang="en-US" sz="8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다음 페이지 이어짐</a:t>
            </a:r>
          </a:p>
        </p:txBody>
      </p:sp>
      <p:cxnSp>
        <p:nvCxnSpPr>
          <p:cNvPr id="132" name="꺾인 연결선 131"/>
          <p:cNvCxnSpPr>
            <a:endCxn id="79" idx="2"/>
          </p:cNvCxnSpPr>
          <p:nvPr/>
        </p:nvCxnSpPr>
        <p:spPr>
          <a:xfrm rot="5400000" flipH="1" flipV="1">
            <a:off x="6240411" y="2369970"/>
            <a:ext cx="2091794" cy="1807448"/>
          </a:xfrm>
          <a:prstGeom prst="bentConnector3">
            <a:avLst>
              <a:gd name="adj1" fmla="val 1338"/>
            </a:avLst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스타플랫폼 가맹점 가입신청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856" y="5316063"/>
            <a:ext cx="593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예금주명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620194" y="5333312"/>
            <a:ext cx="5938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계좌번호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4148959" y="2763547"/>
            <a:ext cx="1016191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4705252" y="3348880"/>
            <a:ext cx="1331167" cy="1882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accent3">
                    <a:lumMod val="60000"/>
                    <a:lumOff val="40000"/>
                  </a:schemeClr>
                </a:solidFill>
                <a:ea typeface="KB금융 본문체 Light"/>
              </a:rPr>
              <a:t>00000-0******</a:t>
            </a:r>
            <a:endParaRPr lang="ko-KR" altLang="en-US" sz="800" dirty="0">
              <a:solidFill>
                <a:schemeClr val="accent3">
                  <a:lumMod val="60000"/>
                  <a:lumOff val="40000"/>
                </a:schemeClr>
              </a:solidFill>
              <a:ea typeface="KB금융 본문체 Light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1835017" y="2473031"/>
            <a:ext cx="447063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ea typeface="KB금융 본문체 Light"/>
              </a:rPr>
              <a:t>010</a:t>
            </a:r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▼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2386355" y="2473031"/>
            <a:ext cx="406421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917371" y="2482727"/>
            <a:ext cx="406421" cy="1806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756489" y="2455817"/>
            <a:ext cx="447063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/>
                </a:solidFill>
                <a:ea typeface="KB금융 본문체 Light"/>
              </a:rPr>
              <a:t>010</a:t>
            </a:r>
            <a:r>
              <a:rPr lang="ko-KR" altLang="en-US" sz="800">
                <a:solidFill>
                  <a:schemeClr val="tx1"/>
                </a:solidFill>
                <a:ea typeface="KB금융 본문체 Light"/>
              </a:rPr>
              <a:t>▼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313674" y="2447191"/>
            <a:ext cx="406421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5830217" y="2451317"/>
            <a:ext cx="406421" cy="2090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09908" y="545451"/>
            <a:ext cx="6366404" cy="198462"/>
          </a:xfrm>
          <a:prstGeom prst="rect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24274" tIns="64622" rIns="124274" bIns="64622" anchor="ctr"/>
          <a:lstStyle/>
          <a:p>
            <a:pPr algn="ctr">
              <a:defRPr/>
            </a:pPr>
            <a:r>
              <a:rPr kumimoji="0" lang="ko-KR" altLang="en-US" sz="8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이전 페이지 이어짐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2686794" y="3348880"/>
            <a:ext cx="648000" cy="2016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본인인증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5185597" y="5899484"/>
            <a:ext cx="1027810" cy="20227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계좌인증 </a:t>
            </a:r>
            <a:r>
              <a:rPr lang="en-US" altLang="ko-KR" sz="9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&amp; </a:t>
            </a:r>
            <a:r>
              <a:rPr lang="ko-KR" altLang="en-US" sz="9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출금동의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79795" y="5903622"/>
            <a:ext cx="250111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>
                <a:solidFill>
                  <a:schemeClr val="bg2">
                    <a:lumMod val="50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* </a:t>
            </a:r>
            <a:r>
              <a:rPr lang="ko-KR" altLang="en-US" sz="900" noProof="0">
                <a:solidFill>
                  <a:schemeClr val="bg2">
                    <a:lumMod val="50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대표자 본인 명의의 계좌번호만 등록 가능합니다</a:t>
            </a:r>
            <a:r>
              <a:rPr lang="en-US" altLang="ko-KR" sz="900">
                <a:solidFill>
                  <a:schemeClr val="bg2">
                    <a:lumMod val="50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.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210833" y="2712970"/>
            <a:ext cx="11868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noProof="0">
                <a:solidFill>
                  <a:schemeClr val="bg2">
                    <a:lumMod val="50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*</a:t>
            </a:r>
            <a:r>
              <a:rPr lang="ko-KR" altLang="en-US" sz="800" noProof="0">
                <a:solidFill>
                  <a:schemeClr val="bg2">
                    <a:lumMod val="50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사업자등록증 상 내용을 </a:t>
            </a:r>
            <a:endParaRPr lang="en-US" altLang="ko-KR" sz="800" noProof="0">
              <a:solidFill>
                <a:schemeClr val="bg2">
                  <a:lumMod val="50000"/>
                </a:schemeClr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  <a:p>
            <a:pPr marL="0" marR="0" lvl="0" indent="0" algn="l" defTabSz="9572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noProof="0">
                <a:solidFill>
                  <a:schemeClr val="bg2">
                    <a:lumMod val="50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  기재해주세요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393732" y="1971661"/>
            <a:ext cx="54000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7958284" y="1968066"/>
            <a:ext cx="900000" cy="21120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우편번호검색</a:t>
            </a:r>
          </a:p>
        </p:txBody>
      </p:sp>
      <p:sp>
        <p:nvSpPr>
          <p:cNvPr id="175" name="직사각형 174"/>
          <p:cNvSpPr/>
          <p:nvPr/>
        </p:nvSpPr>
        <p:spPr>
          <a:xfrm>
            <a:off x="6707932" y="1704961"/>
            <a:ext cx="64800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대한민국  ▼</a:t>
            </a:r>
          </a:p>
        </p:txBody>
      </p:sp>
      <p:sp>
        <p:nvSpPr>
          <p:cNvPr id="179" name="직사각형 178"/>
          <p:cNvSpPr/>
          <p:nvPr/>
        </p:nvSpPr>
        <p:spPr>
          <a:xfrm>
            <a:off x="6707932" y="1962136"/>
            <a:ext cx="64800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미국       ▼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1446986" y="3628748"/>
            <a:ext cx="79200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  <a:ea typeface="KB금융 본문체 Light"/>
              </a:rPr>
              <a:t>대한민국 </a:t>
            </a:r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▼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1443699" y="3351999"/>
            <a:ext cx="1117810" cy="2000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3985867" y="3634755"/>
            <a:ext cx="447063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/>
                </a:solidFill>
                <a:ea typeface="KB금융 본문체 Light"/>
              </a:rPr>
              <a:t>010</a:t>
            </a:r>
            <a:r>
              <a:rPr lang="ko-KR" altLang="en-US" sz="800">
                <a:solidFill>
                  <a:schemeClr val="tx1"/>
                </a:solidFill>
                <a:ea typeface="KB금융 본문체 Light"/>
              </a:rPr>
              <a:t>▼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4957119" y="3634755"/>
            <a:ext cx="406421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801459" y="3630255"/>
            <a:ext cx="406421" cy="2090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3982993" y="3907924"/>
            <a:ext cx="447063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/>
                </a:solidFill>
                <a:ea typeface="KB금융 본문체 Light"/>
              </a:rPr>
              <a:t>010</a:t>
            </a:r>
            <a:r>
              <a:rPr lang="ko-KR" altLang="en-US" sz="800">
                <a:solidFill>
                  <a:schemeClr val="tx1"/>
                </a:solidFill>
                <a:ea typeface="KB금융 본문체 Light"/>
              </a:rPr>
              <a:t>▼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961939" y="3905823"/>
            <a:ext cx="406421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5805127" y="3912050"/>
            <a:ext cx="406421" cy="2090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257375" y="3907522"/>
            <a:ext cx="417184" cy="1642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912177" y="3899475"/>
            <a:ext cx="650535" cy="217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  <a:ea typeface="KB금융 본문체 Light"/>
              </a:rPr>
              <a:t>선택 </a:t>
            </a:r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    ▼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83" name="직사각형 182"/>
          <p:cNvSpPr/>
          <p:nvPr/>
        </p:nvSpPr>
        <p:spPr>
          <a:xfrm>
            <a:off x="2594637" y="3914936"/>
            <a:ext cx="740157" cy="2024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1441587" y="4184536"/>
            <a:ext cx="79200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ea typeface="KB금융 본문체 Light"/>
              </a:rPr>
              <a:t>국가 선택 ▼</a:t>
            </a:r>
          </a:p>
        </p:txBody>
      </p:sp>
      <p:sp>
        <p:nvSpPr>
          <p:cNvPr id="185" name="직사각형 184"/>
          <p:cNvSpPr/>
          <p:nvPr/>
        </p:nvSpPr>
        <p:spPr>
          <a:xfrm>
            <a:off x="2308362" y="4184536"/>
            <a:ext cx="792000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CE6653FA-600A-405A-942A-2EB0CFA7E9F4}"/>
              </a:ext>
            </a:extLst>
          </p:cNvPr>
          <p:cNvSpPr/>
          <p:nvPr/>
        </p:nvSpPr>
        <p:spPr>
          <a:xfrm>
            <a:off x="3130088" y="4184536"/>
            <a:ext cx="864199" cy="2016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우편번호검색</a:t>
            </a:r>
          </a:p>
        </p:txBody>
      </p:sp>
      <p:sp>
        <p:nvSpPr>
          <p:cNvPr id="187" name="직사각형 186"/>
          <p:cNvSpPr/>
          <p:nvPr/>
        </p:nvSpPr>
        <p:spPr>
          <a:xfrm>
            <a:off x="4032666" y="4184536"/>
            <a:ext cx="2276476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3991619" y="4744683"/>
            <a:ext cx="447063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/>
                </a:solidFill>
                <a:ea typeface="KB금융 본문체 Light"/>
              </a:rPr>
              <a:t>010</a:t>
            </a:r>
            <a:r>
              <a:rPr lang="ko-KR" altLang="en-US" sz="800">
                <a:solidFill>
                  <a:schemeClr val="tx1"/>
                </a:solidFill>
                <a:ea typeface="KB금융 본문체 Light"/>
              </a:rPr>
              <a:t>▼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4962871" y="4744683"/>
            <a:ext cx="406421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5807211" y="4740183"/>
            <a:ext cx="406421" cy="2090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4014626" y="5035103"/>
            <a:ext cx="447063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/>
                </a:solidFill>
                <a:ea typeface="KB금융 본문체 Light"/>
              </a:rPr>
              <a:t>010</a:t>
            </a:r>
            <a:r>
              <a:rPr lang="ko-KR" altLang="en-US" sz="800">
                <a:solidFill>
                  <a:schemeClr val="tx1"/>
                </a:solidFill>
                <a:ea typeface="KB금융 본문체 Light"/>
              </a:rPr>
              <a:t>▼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4985878" y="5035103"/>
            <a:ext cx="406421" cy="2000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5830218" y="5030603"/>
            <a:ext cx="406421" cy="2090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1280133" y="5017950"/>
            <a:ext cx="417184" cy="1807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917679" y="5000929"/>
            <a:ext cx="650535" cy="2178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chemeClr val="tx1"/>
                </a:solidFill>
                <a:ea typeface="KB금융 본문체 Light"/>
              </a:rPr>
              <a:t>선택 </a:t>
            </a:r>
            <a:r>
              <a:rPr lang="ko-KR" altLang="en-US" sz="800" smtClean="0">
                <a:solidFill>
                  <a:schemeClr val="tx1"/>
                </a:solidFill>
                <a:ea typeface="KB금융 본문체 Light"/>
              </a:rPr>
              <a:t>    ▼</a:t>
            </a:r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2619032" y="5024181"/>
            <a:ext cx="740157" cy="2024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1429075" y="4750030"/>
            <a:ext cx="671878" cy="16429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2512486" y="4745462"/>
            <a:ext cx="740157" cy="2024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799566" y="4139472"/>
            <a:ext cx="5542292" cy="264347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>
            <a:off x="108363" y="4764708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685753" y="4482001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4a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0544" y="4427897"/>
            <a:ext cx="595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000" smtClean="0">
                <a:solidFill>
                  <a:srgbClr val="FF0000"/>
                </a:solidFill>
              </a:rPr>
              <a:t> 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930794" y="461503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4b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980827" y="4725900"/>
            <a:ext cx="2361031" cy="52324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690400" y="5000057"/>
            <a:ext cx="180000" cy="1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smtClean="0"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4c</a:t>
            </a:r>
            <a:endParaRPr lang="ko-KR" altLang="en-US" sz="800" dirty="0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93732" y="4764708"/>
            <a:ext cx="3889619" cy="147219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ea typeface="KB금융 본문체 Light"/>
              </a:rPr>
              <a:t>참고 </a:t>
            </a:r>
            <a:r>
              <a:rPr lang="en-US" altLang="ko-KR" sz="1600" smtClean="0">
                <a:solidFill>
                  <a:schemeClr val="tx1"/>
                </a:solidFill>
                <a:ea typeface="KB금융 본문체 Light"/>
              </a:rPr>
              <a:t>: </a:t>
            </a:r>
            <a:r>
              <a:rPr lang="ko-KR" altLang="en-US" sz="1600" smtClean="0">
                <a:solidFill>
                  <a:schemeClr val="tx1"/>
                </a:solidFill>
                <a:ea typeface="KB금융 본문체 Light"/>
              </a:rPr>
              <a:t>담당자 정보 입력 시 출력 화면</a:t>
            </a:r>
            <a:endParaRPr lang="ko-KR" altLang="en-US" sz="1600" dirty="0" smtClean="0">
              <a:solidFill>
                <a:schemeClr val="tx1"/>
              </a:solidFill>
              <a:ea typeface="KB금융 본문체 Light"/>
            </a:endParaRPr>
          </a:p>
        </p:txBody>
      </p:sp>
      <p:sp>
        <p:nvSpPr>
          <p:cNvPr id="119" name="오각형 118"/>
          <p:cNvSpPr/>
          <p:nvPr/>
        </p:nvSpPr>
        <p:spPr>
          <a:xfrm>
            <a:off x="9164737" y="0"/>
            <a:ext cx="3826644" cy="1578634"/>
          </a:xfrm>
          <a:prstGeom prst="homePlate">
            <a:avLst/>
          </a:prstGeom>
          <a:solidFill>
            <a:srgbClr val="FFC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  <a:ea typeface="KB금융 본문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96336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36234658-B4F9-4185-86B9-3AB093CE6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0431"/>
              </p:ext>
            </p:extLst>
          </p:nvPr>
        </p:nvGraphicFramePr>
        <p:xfrm>
          <a:off x="377825" y="1010757"/>
          <a:ext cx="5978061" cy="2027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4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Malgun Gothic Semilight" panose="020B0502040204020203" pitchFamily="50" charset="-127"/>
                        </a:rPr>
                        <a:t>사업자등록증</a:t>
                      </a:r>
                      <a:endParaRPr lang="ko-KR" alt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sng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BBQ</a:t>
                      </a:r>
                      <a:r>
                        <a:rPr lang="ko-KR" altLang="en-US" sz="900" b="0" u="sng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여의도점</a:t>
                      </a:r>
                      <a:r>
                        <a:rPr lang="en-US" altLang="ko-KR" sz="900" b="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_</a:t>
                      </a:r>
                      <a:r>
                        <a:rPr lang="ko-KR" altLang="en-US" sz="900" b="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사업자등록증</a:t>
                      </a:r>
                      <a:r>
                        <a:rPr lang="en-US" altLang="ko-KR" sz="900" b="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.jpg</a:t>
                      </a:r>
                      <a:endParaRPr lang="ko-KR" altLang="en-US" sz="900" b="0" u="sng" dirty="0"/>
                    </a:p>
                  </a:txBody>
                  <a:tcPr marL="10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555611"/>
                  </a:ext>
                </a:extLst>
              </a:tr>
              <a:tr h="3037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Malgun Gothic Semilight" panose="020B0502040204020203" pitchFamily="50" charset="-127"/>
                        </a:rPr>
                        <a:t>통장사본</a:t>
                      </a:r>
                      <a:endParaRPr lang="en-US" altLang="ko-KR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ko-KR" altLang="en-US" sz="900" b="0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4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651036"/>
                  </a:ext>
                </a:extLst>
              </a:tr>
              <a:tr h="3037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Malgun Gothic Semilight" panose="020B0502040204020203" pitchFamily="50" charset="-127"/>
                        </a:rPr>
                        <a:t>대표자</a:t>
                      </a:r>
                      <a:r>
                        <a:rPr lang="ko-KR" altLang="en-US" sz="900" b="1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Malgun Gothic Semilight" panose="020B0502040204020203" pitchFamily="50" charset="-127"/>
                        </a:rPr>
                        <a:t> 신분증 사본</a:t>
                      </a:r>
                      <a:endParaRPr lang="en-US" altLang="ko-KR" sz="900" b="1" baseline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800" b="1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1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Malgun Gothic Semilight" panose="020B0502040204020203" pitchFamily="50" charset="-127"/>
                        </a:rPr>
                        <a:t>주민등록증</a:t>
                      </a:r>
                      <a:r>
                        <a:rPr lang="en-US" altLang="ko-KR" sz="800" b="1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b="1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Malgun Gothic Semilight" panose="020B0502040204020203" pitchFamily="50" charset="-127"/>
                        </a:rPr>
                        <a:t>운전면허증 중 택</a:t>
                      </a:r>
                      <a:r>
                        <a:rPr lang="en-US" altLang="ko-KR" sz="800" b="1" baseline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Malgun Gothic Semilight" panose="020B0502040204020203" pitchFamily="50" charset="-127"/>
                        </a:rPr>
                        <a:t>1)</a:t>
                      </a:r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ko-KR" altLang="en-US" sz="900" b="0" kern="1200" dirty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4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570441"/>
                  </a:ext>
                </a:extLst>
              </a:tr>
              <a:tr h="9842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  <a:cs typeface="Malgun Gothic Semilight" panose="020B0502040204020203" pitchFamily="50" charset="-127"/>
                        </a:rPr>
                        <a:t>영업신고</a:t>
                      </a: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50" charset="-127"/>
                        </a:rPr>
                        <a:t>〮등록〮허가증</a:t>
                      </a:r>
                      <a:endParaRPr lang="en-US" altLang="ko-KR" sz="9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50" charset="-127"/>
                        </a:rPr>
                        <a:t>및</a:t>
                      </a:r>
                      <a:endParaRPr lang="en-US" altLang="ko-KR" sz="900" b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50" charset="-127"/>
                        </a:rPr>
                        <a:t>기타이미지</a:t>
                      </a:r>
                      <a:endParaRPr lang="en-US" altLang="ko-KR" sz="9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홍대반가점</a:t>
                      </a:r>
                      <a:r>
                        <a:rPr lang="en-US" altLang="ko-KR" sz="900" b="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_01.jpg</a:t>
                      </a:r>
                      <a:endParaRPr lang="ko-KR" altLang="en-US" sz="900" b="0" u="sng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홍대반가점</a:t>
                      </a:r>
                      <a:r>
                        <a:rPr lang="en-US" altLang="ko-KR" sz="900" b="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_02___</a:t>
                      </a:r>
                      <a:r>
                        <a:rPr lang="ko-KR" altLang="en-US" sz="900" b="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매장지도</a:t>
                      </a:r>
                      <a:r>
                        <a:rPr lang="en-US" altLang="ko-KR" sz="900" b="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.jpg</a:t>
                      </a:r>
                      <a:endParaRPr lang="ko-KR" altLang="en-US" sz="900" b="0" u="sng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u="sng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홍대반가점</a:t>
                      </a:r>
                      <a:r>
                        <a:rPr lang="en-US" altLang="ko-KR" sz="900" b="0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_03.jpg</a:t>
                      </a:r>
                      <a:endParaRPr lang="ko-KR" altLang="en-US" sz="900" b="0" u="sng" dirty="0"/>
                    </a:p>
                  </a:txBody>
                  <a:tcPr marL="10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69652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23BE464C-CD81-484D-B4FF-F4CB89CDE4B5}"/>
              </a:ext>
            </a:extLst>
          </p:cNvPr>
          <p:cNvSpPr/>
          <p:nvPr/>
        </p:nvSpPr>
        <p:spPr>
          <a:xfrm>
            <a:off x="1720641" y="1124500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89739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kern="0" dirty="0">
                <a:solidFill>
                  <a:prstClr val="white"/>
                </a:solidFill>
                <a:latin typeface="Trebuchet MS" panose="020B0603020202020204" pitchFamily="34" charset="0"/>
                <a:ea typeface="KB금융 본문체 Light" panose="020B0303000000000000" pitchFamily="50" charset="-127"/>
              </a:rPr>
              <a:t>1b</a:t>
            </a:r>
            <a:endParaRPr lang="ko-KR" altLang="en-US" sz="900" b="1" kern="0" dirty="0">
              <a:solidFill>
                <a:prstClr val="white"/>
              </a:solidFill>
              <a:latin typeface="Trebuchet MS" panose="020B0603020202020204" pitchFamily="34" charset="0"/>
              <a:ea typeface="KB금융 본문체 Light" panose="020B0303000000000000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Web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박세곤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/>
              <a:t>스타플랫폼 가맹점 가입신청 </a:t>
            </a:r>
            <a:r>
              <a:rPr lang="en-US" altLang="ko-KR"/>
              <a:t>(3/3)</a:t>
            </a:r>
            <a:endParaRPr lang="ko-KR" altLang="en-US"/>
          </a:p>
        </p:txBody>
      </p:sp>
      <p:graphicFrame>
        <p:nvGraphicFramePr>
          <p:cNvPr id="30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49398"/>
              </p:ext>
            </p:extLst>
          </p:nvPr>
        </p:nvGraphicFramePr>
        <p:xfrm>
          <a:off x="9753600" y="456953"/>
          <a:ext cx="2362200" cy="6333468"/>
        </p:xfrm>
        <a:graphic>
          <a:graphicData uri="http://schemas.openxmlformats.org/drawingml/2006/table">
            <a:tbl>
              <a:tblPr/>
              <a:tblGrid>
                <a:gridCol w="26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 gridSpan="2">
                  <a:txBody>
                    <a:bodyPr/>
                    <a:lstStyle/>
                    <a:p>
                      <a:pPr marL="0" marR="0" lvl="0" indent="0" algn="ctr" defTabSz="661988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Description</a:t>
                      </a:r>
                      <a:endParaRPr kumimoji="0" lang="ko-KR" alt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필수 서류 등록</a:t>
                      </a:r>
                      <a:r>
                        <a:rPr lang="en-US" altLang="ko-KR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</a:t>
                      </a:r>
                      <a:r>
                        <a:rPr lang="ko-KR" altLang="en-US" sz="800" b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항목당 </a:t>
                      </a:r>
                      <a:r>
                        <a:rPr lang="en-US" altLang="ko-KR" sz="800" b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1</a:t>
                      </a:r>
                      <a:r>
                        <a:rPr lang="ko-KR" altLang="en-US" sz="800" b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개 파일만 등록 가능</a:t>
                      </a:r>
                      <a:endParaRPr lang="en-US" altLang="ko-KR" sz="800" b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altLang="ko-KR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b="1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- 1a </a:t>
                      </a:r>
                      <a:r>
                        <a:rPr lang="en-US" altLang="ko-KR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파일 위치 탐색 팝업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출력</a:t>
                      </a:r>
                      <a:endParaRPr lang="en-US" altLang="ko-KR" sz="80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파일이 등록되어 있는 상태에서 클릭시</a:t>
                      </a:r>
                      <a:endParaRPr lang="en-US" altLang="ko-KR" sz="80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알림출력</a:t>
                      </a:r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(1e) </a:t>
                      </a:r>
                    </a:p>
                    <a:p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&gt; “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예</a:t>
                      </a:r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” 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선택 시 기존에 등록된 파일 삭제</a:t>
                      </a:r>
                      <a:endParaRPr lang="en-US" altLang="ko-KR" sz="80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   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신규 파일로 업데이트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dirty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- 1b </a:t>
                      </a:r>
                      <a:r>
                        <a:rPr lang="en-US" altLang="ko-KR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: </a:t>
                      </a:r>
                      <a:r>
                        <a:rPr lang="ko-KR" altLang="en-US" sz="80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등록된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이미지 파일 명 출력</a:t>
                      </a:r>
                      <a:endParaRPr lang="en-US" altLang="ko-KR" sz="80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      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클릭 시 파일 다운로드 가능</a:t>
                      </a:r>
                      <a:endParaRPr lang="en-US" altLang="ko-KR" sz="80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</a:t>
                      </a:r>
                    </a:p>
                    <a:p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- 1e : “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예</a:t>
                      </a:r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” 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선택 시 기존에 등록된 파일 삭제</a:t>
                      </a:r>
                      <a:endParaRPr lang="en-US" altLang="ko-KR" sz="80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        </a:t>
                      </a:r>
                      <a:r>
                        <a:rPr lang="ko-KR" altLang="en-US" sz="80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추가 파일로 업데이트</a:t>
                      </a:r>
                      <a:endParaRPr lang="en-US" altLang="ko-KR" sz="80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2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기타서류 등록</a:t>
                      </a:r>
                      <a:r>
                        <a:rPr lang="en-US" altLang="ko-KR" sz="800" b="1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  <a:endParaRPr lang="en-US" altLang="ko-KR" sz="800" b="1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r>
                        <a:rPr lang="en-US" altLang="ko-KR" sz="800" b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</a:t>
                      </a:r>
                      <a:r>
                        <a:rPr lang="ko-KR" altLang="en-US" sz="800" b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등록 개수 제한 없음</a:t>
                      </a:r>
                      <a:endParaRPr lang="en-US" altLang="ko-KR" sz="800" b="0" dirty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- 2a 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파일위치 탐색 팝업 출력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- 2b :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등록된 이미지 파일 명 출력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    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클릭 시 파일 다운로드 가능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800" b="0" baseline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[2c]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파일 삭제 시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확인 알림 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(1d)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출력</a:t>
                      </a:r>
                      <a:endParaRPr lang="en-US" altLang="ko-KR" sz="800" b="0" baseline="0">
                        <a:solidFill>
                          <a:schemeClr val="tx1"/>
                        </a:solidFill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&gt; “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예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”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클릭시 이미지 삭제</a:t>
                      </a:r>
                      <a:r>
                        <a:rPr lang="en-US" altLang="ko-KR" sz="800" b="0" baseline="0">
                          <a:solidFill>
                            <a:schemeClr val="tx1"/>
                          </a:solidFill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</a:t>
                      </a: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</a:t>
                      </a: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1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[</a:t>
                      </a:r>
                      <a:r>
                        <a:rPr lang="ko-KR" altLang="en-US" sz="800" b="1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신청서 제출</a:t>
                      </a:r>
                      <a:r>
                        <a:rPr lang="en-US" altLang="ko-KR" sz="800" b="1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]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필수 항목값 입력 완료 시 입력된 정보 저장</a:t>
                      </a: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 CDD / EDD 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대상 판별 모듈 호출</a:t>
                      </a: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1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</a:t>
                      </a: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Y : 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고객정보 확인 화면으로 이동</a:t>
                      </a: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N : 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신청 완료 안내 화면으로 이동</a:t>
                      </a: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3a : 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필수 항목 미입력시 알림 출력</a:t>
                      </a: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3b : 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필수 약관</a:t>
                      </a: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, 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동의서 미체크시 알림 출력</a:t>
                      </a: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-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승인대기</a:t>
                      </a: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신청완료</a:t>
                      </a: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 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상태일 경우</a:t>
                      </a: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‘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홈화면으로 돌아가기</a:t>
                      </a:r>
                      <a:r>
                        <a:rPr lang="en-US" altLang="ko-KR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(3c)‘ </a:t>
                      </a:r>
                      <a:r>
                        <a:rPr lang="ko-KR" altLang="en-US" sz="800" b="0" baseline="0"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버튼 생성</a:t>
                      </a: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ko-KR" sz="800" b="0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endParaRPr lang="en-US" altLang="ko-KR" sz="800" b="1" baseline="0"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72000" marR="72000" marT="42167" marB="42167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00">
                <a:tc gridSpan="2">
                  <a:txBody>
                    <a:bodyPr/>
                    <a:lstStyle/>
                    <a:p>
                      <a:pPr marL="0" marR="0" lvl="0" indent="0" algn="ctr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기타</a:t>
                      </a:r>
                      <a:endParaRPr kumimoji="1" lang="en-US" altLang="ko-KR" sz="700" b="1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85800">
                <a:tc gridSpan="2">
                  <a:txBody>
                    <a:bodyPr/>
                    <a:lstStyle/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※ CDD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모듈 호출 결과에 따라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1) </a:t>
                      </a:r>
                      <a:r>
                        <a:rPr kumimoji="1" lang="ko-KR" altLang="en-US" sz="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가맹점신청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완료화면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2)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스타플랫폼 가맹점 고객확인제도 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       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화면으로 분기처리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&amp;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신청 중인 경우에만 해당 내용 수정 가능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승인대기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신청완료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상태에서는 수정 불가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(real only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상태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KB금융 본문체 Light" panose="020B0303000000000000" pitchFamily="50" charset="-127"/>
                          <a:ea typeface="KB금융 본문체 Light" panose="020B0303000000000000" pitchFamily="50" charset="-127"/>
                        </a:rPr>
                        <a:t>)</a:t>
                      </a:r>
                    </a:p>
                    <a:p>
                      <a:pPr marL="0" marR="0" lvl="0" indent="0" algn="l" defTabSz="1217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KB금융 본문체 Light" panose="020B0303000000000000" pitchFamily="50" charset="-127"/>
                        <a:ea typeface="KB금융 본문체 Light" panose="020B0303000000000000" pitchFamily="50" charset="-127"/>
                      </a:endParaRPr>
                    </a:p>
                  </a:txBody>
                  <a:tcPr marL="53999" marR="53999" marT="33889" marB="3388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D2C095-4C82-4F59-A360-25BC7ECEBB2E}"/>
              </a:ext>
            </a:extLst>
          </p:cNvPr>
          <p:cNvSpPr/>
          <p:nvPr/>
        </p:nvSpPr>
        <p:spPr>
          <a:xfrm>
            <a:off x="5744866" y="3435649"/>
            <a:ext cx="621389" cy="211203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제출</a:t>
            </a:r>
            <a:endParaRPr lang="ko-KR" altLang="en-US" sz="900" dirty="0">
              <a:solidFill>
                <a:schemeClr val="bg1"/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274695-6324-4779-AA62-85C8F395DE4D}"/>
              </a:ext>
            </a:extLst>
          </p:cNvPr>
          <p:cNvSpPr/>
          <p:nvPr/>
        </p:nvSpPr>
        <p:spPr>
          <a:xfrm>
            <a:off x="5744866" y="3383143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89739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kern="0">
                <a:solidFill>
                  <a:prstClr val="white"/>
                </a:solidFill>
                <a:latin typeface="Trebuchet MS" panose="020B0603020202020204" pitchFamily="34" charset="0"/>
                <a:ea typeface="KB금융 본문체 Light" panose="020B0303000000000000" pitchFamily="50" charset="-127"/>
              </a:rPr>
              <a:t>3</a:t>
            </a:r>
            <a:endParaRPr lang="ko-KR" altLang="en-US" sz="700" b="1" kern="0" dirty="0">
              <a:solidFill>
                <a:prstClr val="white"/>
              </a:solidFill>
              <a:latin typeface="Trebuchet MS" panose="020B0603020202020204" pitchFamily="34" charset="0"/>
              <a:ea typeface="KB금융 본문체 Light" panose="020B0303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528518-9EAC-408E-9659-0BA8144C687A}"/>
              </a:ext>
            </a:extLst>
          </p:cNvPr>
          <p:cNvSpPr txBox="1"/>
          <p:nvPr/>
        </p:nvSpPr>
        <p:spPr>
          <a:xfrm>
            <a:off x="303691" y="692150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C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■</a:t>
            </a:r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 </a:t>
            </a: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관련 서류 이미지 업로드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9726CE-4292-4A0A-B61B-101273C59296}"/>
              </a:ext>
            </a:extLst>
          </p:cNvPr>
          <p:cNvSpPr/>
          <p:nvPr/>
        </p:nvSpPr>
        <p:spPr>
          <a:xfrm>
            <a:off x="5534013" y="1470829"/>
            <a:ext cx="709732" cy="211203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파일 찾기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69726CE-4292-4A0A-B61B-101273C59296}"/>
              </a:ext>
            </a:extLst>
          </p:cNvPr>
          <p:cNvSpPr/>
          <p:nvPr/>
        </p:nvSpPr>
        <p:spPr>
          <a:xfrm>
            <a:off x="5526234" y="1114467"/>
            <a:ext cx="709732" cy="211203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파일 찾기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69726CE-4292-4A0A-B61B-101273C59296}"/>
              </a:ext>
            </a:extLst>
          </p:cNvPr>
          <p:cNvSpPr/>
          <p:nvPr/>
        </p:nvSpPr>
        <p:spPr>
          <a:xfrm>
            <a:off x="5534013" y="1802176"/>
            <a:ext cx="709732" cy="211203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파일 찾기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1DC2DC6-D047-4F53-B0E1-899FC3E38E9A}"/>
              </a:ext>
            </a:extLst>
          </p:cNvPr>
          <p:cNvSpPr/>
          <p:nvPr/>
        </p:nvSpPr>
        <p:spPr bwMode="auto">
          <a:xfrm>
            <a:off x="6869098" y="3445392"/>
            <a:ext cx="1235435" cy="875793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E7E6E6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8C840CF-6E58-42F2-9F37-2C1EC527A3F2}"/>
              </a:ext>
            </a:extLst>
          </p:cNvPr>
          <p:cNvSpPr/>
          <p:nvPr/>
        </p:nvSpPr>
        <p:spPr bwMode="auto">
          <a:xfrm>
            <a:off x="6869098" y="4105275"/>
            <a:ext cx="1235436" cy="2159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E7E6E6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확인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427A588-2D6B-4396-A357-16B0DF0CC312}"/>
              </a:ext>
            </a:extLst>
          </p:cNvPr>
          <p:cNvSpPr/>
          <p:nvPr/>
        </p:nvSpPr>
        <p:spPr>
          <a:xfrm>
            <a:off x="6907037" y="3685610"/>
            <a:ext cx="117136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**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을 입력해 주세요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.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A87DCEA-38B3-4703-8BE3-4E0D846ACB31}"/>
              </a:ext>
            </a:extLst>
          </p:cNvPr>
          <p:cNvSpPr/>
          <p:nvPr/>
        </p:nvSpPr>
        <p:spPr>
          <a:xfrm>
            <a:off x="6823832" y="3408043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897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kern="0" noProof="0" dirty="0">
                <a:solidFill>
                  <a:prstClr val="white"/>
                </a:solidFill>
                <a:latin typeface="Trebuchet MS" panose="020B0603020202020204" pitchFamily="34" charset="0"/>
                <a:ea typeface="KB금융 본문체 Light" panose="020B0303000000000000" pitchFamily="50" charset="-127"/>
              </a:rPr>
              <a:t>3</a:t>
            </a:r>
            <a:r>
              <a:rPr kumimoji="0" lang="en-US" altLang="ko-KR" sz="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KB금융 본문체 Light" panose="020B0303000000000000" pitchFamily="50" charset="-127"/>
                <a:cs typeface="+mn-cs"/>
              </a:rPr>
              <a:t>a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69726CE-4292-4A0A-B61B-101273C59296}"/>
              </a:ext>
            </a:extLst>
          </p:cNvPr>
          <p:cNvSpPr/>
          <p:nvPr/>
        </p:nvSpPr>
        <p:spPr>
          <a:xfrm>
            <a:off x="5414539" y="2146149"/>
            <a:ext cx="877018" cy="211203"/>
          </a:xfrm>
          <a:prstGeom prst="rect">
            <a:avLst/>
          </a:prstGeom>
          <a:solidFill>
            <a:schemeClr val="tx2"/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en-US" altLang="ko-KR" sz="9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+ </a:t>
            </a:r>
            <a:r>
              <a:rPr lang="ko-KR" altLang="en-US" sz="90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파일 </a:t>
            </a:r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추가</a:t>
            </a:r>
          </a:p>
        </p:txBody>
      </p:sp>
      <p:grpSp>
        <p:nvGrpSpPr>
          <p:cNvPr id="89" name="그룹 88"/>
          <p:cNvGrpSpPr/>
          <p:nvPr/>
        </p:nvGrpSpPr>
        <p:grpSpPr>
          <a:xfrm>
            <a:off x="2854968" y="2135711"/>
            <a:ext cx="144000" cy="144000"/>
            <a:chOff x="3292468" y="4879265"/>
            <a:chExt cx="144000" cy="144000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0D2C095-4C82-4F59-A360-25BC7ECEBB2E}"/>
                </a:ext>
              </a:extLst>
            </p:cNvPr>
            <p:cNvSpPr/>
            <p:nvPr/>
          </p:nvSpPr>
          <p:spPr>
            <a:xfrm>
              <a:off x="3292468" y="4879265"/>
              <a:ext cx="144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36000" rIns="36000" bIns="36000" anchor="ctr">
              <a:spAutoFit/>
            </a:bodyPr>
            <a:lstStyle/>
            <a:p>
              <a:pPr algn="ctr"/>
              <a:endParaRPr lang="ko-KR" altLang="en-US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1" name="Add">
              <a:extLst>
                <a:ext uri="{FF2B5EF4-FFF2-40B4-BE49-F238E27FC236}">
                  <a16:creationId xmlns:a16="http://schemas.microsoft.com/office/drawing/2014/main" id="{52435737-C2B7-4804-9D20-19C1B5C69693}"/>
                </a:ext>
              </a:extLst>
            </p:cNvPr>
            <p:cNvSpPr>
              <a:spLocks noChangeAspect="1"/>
            </p:cNvSpPr>
            <p:nvPr/>
          </p:nvSpPr>
          <p:spPr bwMode="auto">
            <a:xfrm rot="18864455">
              <a:off x="3310468" y="4897265"/>
              <a:ext cx="108000" cy="108000"/>
            </a:xfrm>
            <a:custGeom>
              <a:avLst/>
              <a:gdLst>
                <a:gd name="T0" fmla="*/ 97731 w 66"/>
                <a:gd name="T1" fmla="*/ 0 h 66"/>
                <a:gd name="T2" fmla="*/ 97731 w 66"/>
                <a:gd name="T3" fmla="*/ 97731 h 66"/>
                <a:gd name="T4" fmla="*/ 0 w 66"/>
                <a:gd name="T5" fmla="*/ 97731 h 66"/>
                <a:gd name="T6" fmla="*/ 0 w 66"/>
                <a:gd name="T7" fmla="*/ 124691 h 66"/>
                <a:gd name="T8" fmla="*/ 97731 w 66"/>
                <a:gd name="T9" fmla="*/ 124691 h 66"/>
                <a:gd name="T10" fmla="*/ 97731 w 66"/>
                <a:gd name="T11" fmla="*/ 222422 h 66"/>
                <a:gd name="T12" fmla="*/ 124691 w 66"/>
                <a:gd name="T13" fmla="*/ 222422 h 66"/>
                <a:gd name="T14" fmla="*/ 124691 w 66"/>
                <a:gd name="T15" fmla="*/ 124691 h 66"/>
                <a:gd name="T16" fmla="*/ 222422 w 66"/>
                <a:gd name="T17" fmla="*/ 124691 h 66"/>
                <a:gd name="T18" fmla="*/ 222422 w 66"/>
                <a:gd name="T19" fmla="*/ 97731 h 66"/>
                <a:gd name="T20" fmla="*/ 124691 w 66"/>
                <a:gd name="T21" fmla="*/ 97731 h 66"/>
                <a:gd name="T22" fmla="*/ 124691 w 66"/>
                <a:gd name="T23" fmla="*/ 0 h 66"/>
                <a:gd name="T24" fmla="*/ 97731 w 66"/>
                <a:gd name="T25" fmla="*/ 0 h 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>
                <a:latin typeface="KB금융 본문체 Light" panose="020B0303000000000000" pitchFamily="50" charset="-127"/>
                <a:ea typeface="KB금융 본문체 Light" panose="020B0303000000000000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3463816" y="2337440"/>
            <a:ext cx="144000" cy="144000"/>
            <a:chOff x="3292468" y="4879265"/>
            <a:chExt cx="144000" cy="144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0D2C095-4C82-4F59-A360-25BC7ECEBB2E}"/>
                </a:ext>
              </a:extLst>
            </p:cNvPr>
            <p:cNvSpPr/>
            <p:nvPr/>
          </p:nvSpPr>
          <p:spPr>
            <a:xfrm>
              <a:off x="3292468" y="4879265"/>
              <a:ext cx="144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36000" rIns="36000" bIns="36000" anchor="ctr">
              <a:spAutoFit/>
            </a:bodyPr>
            <a:lstStyle/>
            <a:p>
              <a:pPr algn="ctr"/>
              <a:endParaRPr lang="ko-KR" altLang="en-US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4" name="Add">
              <a:extLst>
                <a:ext uri="{FF2B5EF4-FFF2-40B4-BE49-F238E27FC236}">
                  <a16:creationId xmlns:a16="http://schemas.microsoft.com/office/drawing/2014/main" id="{52435737-C2B7-4804-9D20-19C1B5C69693}"/>
                </a:ext>
              </a:extLst>
            </p:cNvPr>
            <p:cNvSpPr>
              <a:spLocks noChangeAspect="1"/>
            </p:cNvSpPr>
            <p:nvPr/>
          </p:nvSpPr>
          <p:spPr bwMode="auto">
            <a:xfrm rot="18864455">
              <a:off x="3310468" y="4897265"/>
              <a:ext cx="108000" cy="108000"/>
            </a:xfrm>
            <a:custGeom>
              <a:avLst/>
              <a:gdLst>
                <a:gd name="T0" fmla="*/ 97731 w 66"/>
                <a:gd name="T1" fmla="*/ 0 h 66"/>
                <a:gd name="T2" fmla="*/ 97731 w 66"/>
                <a:gd name="T3" fmla="*/ 97731 h 66"/>
                <a:gd name="T4" fmla="*/ 0 w 66"/>
                <a:gd name="T5" fmla="*/ 97731 h 66"/>
                <a:gd name="T6" fmla="*/ 0 w 66"/>
                <a:gd name="T7" fmla="*/ 124691 h 66"/>
                <a:gd name="T8" fmla="*/ 97731 w 66"/>
                <a:gd name="T9" fmla="*/ 124691 h 66"/>
                <a:gd name="T10" fmla="*/ 97731 w 66"/>
                <a:gd name="T11" fmla="*/ 222422 h 66"/>
                <a:gd name="T12" fmla="*/ 124691 w 66"/>
                <a:gd name="T13" fmla="*/ 222422 h 66"/>
                <a:gd name="T14" fmla="*/ 124691 w 66"/>
                <a:gd name="T15" fmla="*/ 124691 h 66"/>
                <a:gd name="T16" fmla="*/ 222422 w 66"/>
                <a:gd name="T17" fmla="*/ 124691 h 66"/>
                <a:gd name="T18" fmla="*/ 222422 w 66"/>
                <a:gd name="T19" fmla="*/ 97731 h 66"/>
                <a:gd name="T20" fmla="*/ 124691 w 66"/>
                <a:gd name="T21" fmla="*/ 97731 h 66"/>
                <a:gd name="T22" fmla="*/ 124691 w 66"/>
                <a:gd name="T23" fmla="*/ 0 h 66"/>
                <a:gd name="T24" fmla="*/ 97731 w 66"/>
                <a:gd name="T25" fmla="*/ 0 h 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>
                <a:latin typeface="KB금융 본문체 Light" panose="020B0303000000000000" pitchFamily="50" charset="-127"/>
                <a:ea typeface="KB금융 본문체 Light" panose="020B0303000000000000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857597" y="2555111"/>
            <a:ext cx="144000" cy="144000"/>
            <a:chOff x="3292468" y="4879265"/>
            <a:chExt cx="144000" cy="144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0D2C095-4C82-4F59-A360-25BC7ECEBB2E}"/>
                </a:ext>
              </a:extLst>
            </p:cNvPr>
            <p:cNvSpPr/>
            <p:nvPr/>
          </p:nvSpPr>
          <p:spPr>
            <a:xfrm>
              <a:off x="3292468" y="4879265"/>
              <a:ext cx="144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36000" rIns="36000" bIns="36000" anchor="ctr">
              <a:spAutoFit/>
            </a:bodyPr>
            <a:lstStyle/>
            <a:p>
              <a:pPr algn="ctr"/>
              <a:endParaRPr lang="ko-KR" altLang="en-US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97" name="Add">
              <a:extLst>
                <a:ext uri="{FF2B5EF4-FFF2-40B4-BE49-F238E27FC236}">
                  <a16:creationId xmlns:a16="http://schemas.microsoft.com/office/drawing/2014/main" id="{52435737-C2B7-4804-9D20-19C1B5C69693}"/>
                </a:ext>
              </a:extLst>
            </p:cNvPr>
            <p:cNvSpPr>
              <a:spLocks noChangeAspect="1"/>
            </p:cNvSpPr>
            <p:nvPr/>
          </p:nvSpPr>
          <p:spPr bwMode="auto">
            <a:xfrm rot="18864455">
              <a:off x="3310468" y="4897265"/>
              <a:ext cx="108000" cy="108000"/>
            </a:xfrm>
            <a:custGeom>
              <a:avLst/>
              <a:gdLst>
                <a:gd name="T0" fmla="*/ 97731 w 66"/>
                <a:gd name="T1" fmla="*/ 0 h 66"/>
                <a:gd name="T2" fmla="*/ 97731 w 66"/>
                <a:gd name="T3" fmla="*/ 97731 h 66"/>
                <a:gd name="T4" fmla="*/ 0 w 66"/>
                <a:gd name="T5" fmla="*/ 97731 h 66"/>
                <a:gd name="T6" fmla="*/ 0 w 66"/>
                <a:gd name="T7" fmla="*/ 124691 h 66"/>
                <a:gd name="T8" fmla="*/ 97731 w 66"/>
                <a:gd name="T9" fmla="*/ 124691 h 66"/>
                <a:gd name="T10" fmla="*/ 97731 w 66"/>
                <a:gd name="T11" fmla="*/ 222422 h 66"/>
                <a:gd name="T12" fmla="*/ 124691 w 66"/>
                <a:gd name="T13" fmla="*/ 222422 h 66"/>
                <a:gd name="T14" fmla="*/ 124691 w 66"/>
                <a:gd name="T15" fmla="*/ 124691 h 66"/>
                <a:gd name="T16" fmla="*/ 222422 w 66"/>
                <a:gd name="T17" fmla="*/ 124691 h 66"/>
                <a:gd name="T18" fmla="*/ 222422 w 66"/>
                <a:gd name="T19" fmla="*/ 97731 h 66"/>
                <a:gd name="T20" fmla="*/ 124691 w 66"/>
                <a:gd name="T21" fmla="*/ 97731 h 66"/>
                <a:gd name="T22" fmla="*/ 124691 w 66"/>
                <a:gd name="T23" fmla="*/ 0 h 66"/>
                <a:gd name="T24" fmla="*/ 97731 w 66"/>
                <a:gd name="T25" fmla="*/ 0 h 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>
                <a:latin typeface="KB금융 본문체 Light" panose="020B0303000000000000" pitchFamily="50" charset="-127"/>
                <a:ea typeface="KB금융 본문체 Light" panose="020B0303000000000000" pitchFamily="50" charset="-127"/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3BE464C-CD81-484D-B4FF-F4CB89CDE4B5}"/>
              </a:ext>
            </a:extLst>
          </p:cNvPr>
          <p:cNvSpPr/>
          <p:nvPr/>
        </p:nvSpPr>
        <p:spPr>
          <a:xfrm>
            <a:off x="2974110" y="2056149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89739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kern="0">
                <a:solidFill>
                  <a:prstClr val="white"/>
                </a:solidFill>
                <a:latin typeface="Trebuchet MS" panose="020B0603020202020204" pitchFamily="34" charset="0"/>
                <a:ea typeface="KB금융 본문체 Light" panose="020B0303000000000000" pitchFamily="50" charset="-127"/>
              </a:rPr>
              <a:t>2c</a:t>
            </a:r>
            <a:endParaRPr lang="ko-KR" altLang="en-US" sz="900" b="1" kern="0" dirty="0">
              <a:solidFill>
                <a:prstClr val="white"/>
              </a:solidFill>
              <a:latin typeface="Trebuchet MS" panose="020B0603020202020204" pitchFamily="34" charset="0"/>
              <a:ea typeface="KB금융 본문체 Light" panose="020B0303000000000000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3BE464C-CD81-484D-B4FF-F4CB89CDE4B5}"/>
              </a:ext>
            </a:extLst>
          </p:cNvPr>
          <p:cNvSpPr/>
          <p:nvPr/>
        </p:nvSpPr>
        <p:spPr>
          <a:xfrm>
            <a:off x="1754897" y="2125777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89739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kern="0">
                <a:solidFill>
                  <a:prstClr val="white"/>
                </a:solidFill>
                <a:latin typeface="Trebuchet MS" panose="020B0603020202020204" pitchFamily="34" charset="0"/>
                <a:ea typeface="KB금융 본문체 Light" panose="020B0303000000000000" pitchFamily="50" charset="-127"/>
              </a:rPr>
              <a:t>2b</a:t>
            </a:r>
            <a:endParaRPr lang="ko-KR" altLang="en-US" sz="900" b="1" kern="0" dirty="0">
              <a:solidFill>
                <a:prstClr val="white"/>
              </a:solidFill>
              <a:latin typeface="Trebuchet MS" panose="020B0603020202020204" pitchFamily="34" charset="0"/>
              <a:ea typeface="KB금융 본문체 Light" panose="020B0303000000000000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6816167" y="1354460"/>
            <a:ext cx="1317853" cy="875794"/>
            <a:chOff x="4689314" y="3240825"/>
            <a:chExt cx="1317853" cy="87579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C87066A-55A3-452C-8EF4-63BCCD20684F}"/>
                </a:ext>
              </a:extLst>
            </p:cNvPr>
            <p:cNvSpPr/>
            <p:nvPr/>
          </p:nvSpPr>
          <p:spPr bwMode="auto">
            <a:xfrm>
              <a:off x="4689315" y="3240825"/>
              <a:ext cx="1317852" cy="87579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E7E6E6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EE6B197-443F-45E9-965F-E5F1E06F60C2}"/>
                </a:ext>
              </a:extLst>
            </p:cNvPr>
            <p:cNvSpPr/>
            <p:nvPr/>
          </p:nvSpPr>
          <p:spPr bwMode="auto">
            <a:xfrm>
              <a:off x="5364046" y="3885045"/>
              <a:ext cx="643121" cy="23133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E7E6E6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kern="0" noProof="0">
                  <a:solidFill>
                    <a:srgbClr val="000000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아니오</a:t>
              </a: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5AC0D0C-ED93-41A8-9737-2FA7E3ECC101}"/>
                </a:ext>
              </a:extLst>
            </p:cNvPr>
            <p:cNvSpPr/>
            <p:nvPr/>
          </p:nvSpPr>
          <p:spPr bwMode="auto">
            <a:xfrm>
              <a:off x="4689314" y="3885045"/>
              <a:ext cx="674732" cy="23157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E7E6E6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kern="0">
                  <a:solidFill>
                    <a:prstClr val="black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예</a:t>
              </a: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C9DC114-0BB1-463E-B048-8B984D5FF1CB}"/>
                </a:ext>
              </a:extLst>
            </p:cNvPr>
            <p:cNvSpPr/>
            <p:nvPr/>
          </p:nvSpPr>
          <p:spPr>
            <a:xfrm>
              <a:off x="4700488" y="3417472"/>
              <a:ext cx="12861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B금융 본문체 Light" panose="020B0303000000000000" pitchFamily="50" charset="-127"/>
                  <a:ea typeface="KB금융 본문체 Light" panose="020B0303000000000000" pitchFamily="50" charset="-127"/>
                  <a:cs typeface="Malgun Gothic Semilight" panose="020B0502040204020203" pitchFamily="50" charset="-127"/>
                </a:rPr>
                <a:t>해당 자료를 </a:t>
              </a:r>
              <a:endParaRPr kumimoji="0" lang="en-US" altLang="ko-KR" sz="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dirty="0">
                  <a:solidFill>
                    <a:srgbClr val="000000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  <a:cs typeface="Malgun Gothic Semilight" panose="020B0502040204020203" pitchFamily="50" charset="-127"/>
                </a:rPr>
                <a:t>삭제</a:t>
              </a:r>
              <a:r>
                <a:rPr kumimoji="0" lang="ko-KR" altLang="en-US" sz="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B금융 본문체 Light" panose="020B0303000000000000" pitchFamily="50" charset="-127"/>
                  <a:ea typeface="KB금융 본문체 Light" panose="020B0303000000000000" pitchFamily="50" charset="-127"/>
                  <a:cs typeface="Malgun Gothic Semilight" panose="020B0502040204020203" pitchFamily="50" charset="-127"/>
                </a:rPr>
                <a:t>하시겠습니까</a:t>
              </a:r>
              <a:r>
                <a:rPr kumimoji="0" lang="en-US" altLang="ko-KR" sz="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B금융 본문체 Light" panose="020B0303000000000000" pitchFamily="50" charset="-127"/>
                  <a:ea typeface="KB금융 본문체 Light" panose="020B0303000000000000" pitchFamily="50" charset="-127"/>
                  <a:cs typeface="Malgun Gothic Semilight" panose="020B0502040204020203" pitchFamily="50" charset="-127"/>
                </a:rPr>
                <a:t>?</a:t>
              </a:r>
              <a:endParaRPr kumimoji="0" lang="ko-KR" alt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B03371B-9811-4679-BE97-B30775D81305}"/>
              </a:ext>
            </a:extLst>
          </p:cNvPr>
          <p:cNvSpPr/>
          <p:nvPr/>
        </p:nvSpPr>
        <p:spPr>
          <a:xfrm>
            <a:off x="6773366" y="1272864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897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KB금융 본문체 Light" panose="020B0303000000000000" pitchFamily="50" charset="-127"/>
                <a:cs typeface="+mn-cs"/>
              </a:rPr>
              <a:t>1d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50" name="Rectangle 92"/>
          <p:cNvSpPr>
            <a:spLocks noChangeArrowheads="1"/>
          </p:cNvSpPr>
          <p:nvPr/>
        </p:nvSpPr>
        <p:spPr bwMode="auto">
          <a:xfrm>
            <a:off x="118534" y="696888"/>
            <a:ext cx="6366404" cy="5956304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24274" tIns="64622" rIns="124274" bIns="64622" anchor="ctr"/>
          <a:lstStyle/>
          <a:p>
            <a:pPr>
              <a:defRPr/>
            </a:pPr>
            <a:endParaRPr kumimoji="0" lang="ko-KR" altLang="en-US"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51" name="Rectangle 92"/>
          <p:cNvSpPr>
            <a:spLocks noChangeArrowheads="1"/>
          </p:cNvSpPr>
          <p:nvPr/>
        </p:nvSpPr>
        <p:spPr bwMode="auto">
          <a:xfrm>
            <a:off x="118534" y="493688"/>
            <a:ext cx="6366404" cy="198462"/>
          </a:xfrm>
          <a:prstGeom prst="rect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24274" tIns="64622" rIns="124274" bIns="64622" anchor="ctr"/>
          <a:lstStyle/>
          <a:p>
            <a:pPr algn="ctr">
              <a:defRPr/>
            </a:pPr>
            <a:r>
              <a:rPr kumimoji="0" lang="ko-KR" altLang="en-US" sz="8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이전 페이지 이어짐</a:t>
            </a:r>
          </a:p>
        </p:txBody>
      </p:sp>
      <p:cxnSp>
        <p:nvCxnSpPr>
          <p:cNvPr id="53" name="연결선: 꺾임 106">
            <a:extLst>
              <a:ext uri="{FF2B5EF4-FFF2-40B4-BE49-F238E27FC236}">
                <a16:creationId xmlns:a16="http://schemas.microsoft.com/office/drawing/2014/main" id="{AB300A36-7D3C-448A-801A-71589F08D1A3}"/>
              </a:ext>
            </a:extLst>
          </p:cNvPr>
          <p:cNvCxnSpPr>
            <a:cxnSpLocks/>
            <a:stCxn id="49" idx="3"/>
            <a:endCxn id="83" idx="1"/>
          </p:cNvCxnSpPr>
          <p:nvPr/>
        </p:nvCxnSpPr>
        <p:spPr bwMode="auto">
          <a:xfrm>
            <a:off x="6366255" y="3541251"/>
            <a:ext cx="502843" cy="342038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7" name="그룹 66"/>
          <p:cNvGrpSpPr/>
          <p:nvPr/>
        </p:nvGrpSpPr>
        <p:grpSpPr>
          <a:xfrm>
            <a:off x="3448283" y="1124500"/>
            <a:ext cx="144000" cy="144000"/>
            <a:chOff x="3292468" y="4879265"/>
            <a:chExt cx="144000" cy="144000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0D2C095-4C82-4F59-A360-25BC7ECEBB2E}"/>
                </a:ext>
              </a:extLst>
            </p:cNvPr>
            <p:cNvSpPr/>
            <p:nvPr/>
          </p:nvSpPr>
          <p:spPr>
            <a:xfrm>
              <a:off x="3292468" y="4879265"/>
              <a:ext cx="144000" cy="144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36000" tIns="36000" rIns="36000" bIns="36000" anchor="ctr">
              <a:spAutoFit/>
            </a:bodyPr>
            <a:lstStyle/>
            <a:p>
              <a:pPr algn="ctr"/>
              <a:endParaRPr lang="ko-KR" altLang="en-US" sz="800" dirty="0"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69" name="Add">
              <a:extLst>
                <a:ext uri="{FF2B5EF4-FFF2-40B4-BE49-F238E27FC236}">
                  <a16:creationId xmlns:a16="http://schemas.microsoft.com/office/drawing/2014/main" id="{52435737-C2B7-4804-9D20-19C1B5C69693}"/>
                </a:ext>
              </a:extLst>
            </p:cNvPr>
            <p:cNvSpPr>
              <a:spLocks noChangeAspect="1"/>
            </p:cNvSpPr>
            <p:nvPr/>
          </p:nvSpPr>
          <p:spPr bwMode="auto">
            <a:xfrm rot="18864455">
              <a:off x="3310468" y="4897265"/>
              <a:ext cx="108000" cy="108000"/>
            </a:xfrm>
            <a:custGeom>
              <a:avLst/>
              <a:gdLst>
                <a:gd name="T0" fmla="*/ 97731 w 66"/>
                <a:gd name="T1" fmla="*/ 0 h 66"/>
                <a:gd name="T2" fmla="*/ 97731 w 66"/>
                <a:gd name="T3" fmla="*/ 97731 h 66"/>
                <a:gd name="T4" fmla="*/ 0 w 66"/>
                <a:gd name="T5" fmla="*/ 97731 h 66"/>
                <a:gd name="T6" fmla="*/ 0 w 66"/>
                <a:gd name="T7" fmla="*/ 124691 h 66"/>
                <a:gd name="T8" fmla="*/ 97731 w 66"/>
                <a:gd name="T9" fmla="*/ 124691 h 66"/>
                <a:gd name="T10" fmla="*/ 97731 w 66"/>
                <a:gd name="T11" fmla="*/ 222422 h 66"/>
                <a:gd name="T12" fmla="*/ 124691 w 66"/>
                <a:gd name="T13" fmla="*/ 222422 h 66"/>
                <a:gd name="T14" fmla="*/ 124691 w 66"/>
                <a:gd name="T15" fmla="*/ 124691 h 66"/>
                <a:gd name="T16" fmla="*/ 222422 w 66"/>
                <a:gd name="T17" fmla="*/ 124691 h 66"/>
                <a:gd name="T18" fmla="*/ 222422 w 66"/>
                <a:gd name="T19" fmla="*/ 97731 h 66"/>
                <a:gd name="T20" fmla="*/ 124691 w 66"/>
                <a:gd name="T21" fmla="*/ 97731 h 66"/>
                <a:gd name="T22" fmla="*/ 124691 w 66"/>
                <a:gd name="T23" fmla="*/ 0 h 66"/>
                <a:gd name="T24" fmla="*/ 97731 w 66"/>
                <a:gd name="T25" fmla="*/ 0 h 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6" h="66">
                  <a:moveTo>
                    <a:pt x="29" y="0"/>
                  </a:moveTo>
                  <a:lnTo>
                    <a:pt x="29" y="29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29" y="37"/>
                  </a:lnTo>
                  <a:lnTo>
                    <a:pt x="29" y="66"/>
                  </a:lnTo>
                  <a:lnTo>
                    <a:pt x="37" y="66"/>
                  </a:lnTo>
                  <a:lnTo>
                    <a:pt x="37" y="37"/>
                  </a:lnTo>
                  <a:lnTo>
                    <a:pt x="66" y="37"/>
                  </a:lnTo>
                  <a:lnTo>
                    <a:pt x="66" y="29"/>
                  </a:lnTo>
                  <a:lnTo>
                    <a:pt x="37" y="29"/>
                  </a:lnTo>
                  <a:lnTo>
                    <a:pt x="3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endParaRPr lang="ko-KR" altLang="en-US">
                <a:latin typeface="KB금융 본문체 Light" panose="020B0303000000000000" pitchFamily="50" charset="-127"/>
                <a:ea typeface="KB금융 본문체 Light" panose="020B0303000000000000" pitchFamily="50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3BE464C-CD81-484D-B4FF-F4CB89CDE4B5}"/>
              </a:ext>
            </a:extLst>
          </p:cNvPr>
          <p:cNvSpPr/>
          <p:nvPr/>
        </p:nvSpPr>
        <p:spPr>
          <a:xfrm>
            <a:off x="3566809" y="1021846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89739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kern="0">
                <a:solidFill>
                  <a:prstClr val="white"/>
                </a:solidFill>
                <a:latin typeface="Trebuchet MS" panose="020B0603020202020204" pitchFamily="34" charset="0"/>
                <a:ea typeface="KB금융 본문체 Light" panose="020B0303000000000000" pitchFamily="50" charset="-127"/>
              </a:rPr>
              <a:t>1c</a:t>
            </a:r>
            <a:endParaRPr lang="ko-KR" altLang="en-US" sz="900" b="1" kern="0" dirty="0">
              <a:solidFill>
                <a:prstClr val="white"/>
              </a:solidFill>
              <a:latin typeface="Trebuchet MS" panose="020B0603020202020204" pitchFamily="34" charset="0"/>
              <a:ea typeface="KB금융 본문체 Light" panose="020B0303000000000000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3BE464C-CD81-484D-B4FF-F4CB89CDE4B5}"/>
              </a:ext>
            </a:extLst>
          </p:cNvPr>
          <p:cNvSpPr/>
          <p:nvPr/>
        </p:nvSpPr>
        <p:spPr>
          <a:xfrm>
            <a:off x="5414539" y="1000428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89739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kern="0" dirty="0">
                <a:solidFill>
                  <a:prstClr val="white"/>
                </a:solidFill>
                <a:latin typeface="Trebuchet MS" panose="020B0603020202020204" pitchFamily="34" charset="0"/>
                <a:ea typeface="KB금융 본문체 Light" panose="020B0303000000000000" pitchFamily="50" charset="-127"/>
              </a:rPr>
              <a:t>1a</a:t>
            </a:r>
            <a:endParaRPr lang="ko-KR" altLang="en-US" sz="900" b="1" kern="0" dirty="0">
              <a:solidFill>
                <a:prstClr val="white"/>
              </a:solidFill>
              <a:latin typeface="Trebuchet MS" panose="020B0603020202020204" pitchFamily="34" charset="0"/>
              <a:ea typeface="KB금융 본문체 Light" panose="020B0303000000000000" pitchFamily="50" charset="-127"/>
            </a:endParaRPr>
          </a:p>
        </p:txBody>
      </p:sp>
      <p:sp>
        <p:nvSpPr>
          <p:cNvPr id="74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스타플랫폼 가맹점 가입신청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DC2DC6-D047-4F53-B0E1-899FC3E38E9A}"/>
              </a:ext>
            </a:extLst>
          </p:cNvPr>
          <p:cNvSpPr/>
          <p:nvPr/>
        </p:nvSpPr>
        <p:spPr bwMode="auto">
          <a:xfrm>
            <a:off x="6866226" y="4520814"/>
            <a:ext cx="1235435" cy="875793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E7E6E6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B금융 본문체 Light" panose="020B0303000000000000" pitchFamily="50" charset="-127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8C840CF-6E58-42F2-9F37-2C1EC527A3F2}"/>
              </a:ext>
            </a:extLst>
          </p:cNvPr>
          <p:cNvSpPr/>
          <p:nvPr/>
        </p:nvSpPr>
        <p:spPr bwMode="auto">
          <a:xfrm>
            <a:off x="6866226" y="5180697"/>
            <a:ext cx="1235436" cy="215900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rgbClr val="E7E6E6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rPr>
              <a:t>확인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427A588-2D6B-4396-A357-16B0DF0CC312}"/>
              </a:ext>
            </a:extLst>
          </p:cNvPr>
          <p:cNvSpPr/>
          <p:nvPr/>
        </p:nvSpPr>
        <p:spPr>
          <a:xfrm>
            <a:off x="6904165" y="4761032"/>
            <a:ext cx="117136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</a:rPr>
              <a:t>약관에 동의해주세요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KB금융 본문체 Light" panose="020B0303000000000000" pitchFamily="50" charset="-127"/>
              <a:ea typeface="KB금융 본문체 Light" panose="020B0303000000000000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A87DCEA-38B3-4703-8BE3-4E0D846ACB31}"/>
              </a:ext>
            </a:extLst>
          </p:cNvPr>
          <p:cNvSpPr/>
          <p:nvPr/>
        </p:nvSpPr>
        <p:spPr>
          <a:xfrm>
            <a:off x="6820960" y="4483465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897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kern="0" noProof="0" dirty="0">
                <a:solidFill>
                  <a:prstClr val="white"/>
                </a:solidFill>
                <a:latin typeface="Trebuchet MS" panose="020B0603020202020204" pitchFamily="34" charset="0"/>
                <a:ea typeface="KB금융 본문체 Light" panose="020B0303000000000000" pitchFamily="50" charset="-127"/>
              </a:rPr>
              <a:t>3</a:t>
            </a:r>
            <a:r>
              <a:rPr lang="en-US" altLang="ko-KR" sz="700" b="1" kern="0" dirty="0">
                <a:solidFill>
                  <a:prstClr val="white"/>
                </a:solidFill>
                <a:latin typeface="Trebuchet MS" panose="020B0603020202020204" pitchFamily="34" charset="0"/>
                <a:ea typeface="KB금융 본문체 Light" panose="020B0303000000000000" pitchFamily="50" charset="-127"/>
              </a:rPr>
              <a:t>b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KB금융 본문체 Light" panose="020B0303000000000000" pitchFamily="50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5717A98-EE8A-4FAA-BFE7-A2DF736FA1A4}"/>
              </a:ext>
            </a:extLst>
          </p:cNvPr>
          <p:cNvSpPr/>
          <p:nvPr/>
        </p:nvSpPr>
        <p:spPr>
          <a:xfrm>
            <a:off x="6910960" y="5870809"/>
            <a:ext cx="1155462" cy="211203"/>
          </a:xfrm>
          <a:prstGeom prst="rect">
            <a:avLst/>
          </a:prstGeom>
          <a:solidFill>
            <a:schemeClr val="tx1"/>
          </a:solidFill>
        </p:spPr>
        <p:txBody>
          <a:bodyPr wrap="square" tIns="36000" bIns="3600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rPr>
              <a:t>홈 화면으로 돌아가기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874FA47-CFB6-492F-8CE4-67B20ECB9733}"/>
              </a:ext>
            </a:extLst>
          </p:cNvPr>
          <p:cNvSpPr/>
          <p:nvPr/>
        </p:nvSpPr>
        <p:spPr>
          <a:xfrm>
            <a:off x="6814165" y="5796411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897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kern="0" noProof="0" dirty="0">
                <a:solidFill>
                  <a:prstClr val="white"/>
                </a:solidFill>
                <a:latin typeface="Trebuchet MS" panose="020B0603020202020204" pitchFamily="34" charset="0"/>
                <a:ea typeface="KB금융 본문체 Light" panose="020B0303000000000000" pitchFamily="50" charset="-127"/>
              </a:rPr>
              <a:t>3c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KB금융 본문체 Light" panose="020B0303000000000000" pitchFamily="50" charset="-127"/>
              <a:cs typeface="+mn-cs"/>
            </a:endParaRPr>
          </a:p>
        </p:txBody>
      </p:sp>
      <p:cxnSp>
        <p:nvCxnSpPr>
          <p:cNvPr id="81" name="연결선: 꺾임 106">
            <a:extLst>
              <a:ext uri="{FF2B5EF4-FFF2-40B4-BE49-F238E27FC236}">
                <a16:creationId xmlns:a16="http://schemas.microsoft.com/office/drawing/2014/main" id="{716C1CE1-3A96-4930-A857-8AD2AB0680CB}"/>
              </a:ext>
            </a:extLst>
          </p:cNvPr>
          <p:cNvCxnSpPr>
            <a:cxnSpLocks/>
            <a:stCxn id="49" idx="3"/>
            <a:endCxn id="80" idx="1"/>
          </p:cNvCxnSpPr>
          <p:nvPr/>
        </p:nvCxnSpPr>
        <p:spPr bwMode="auto">
          <a:xfrm>
            <a:off x="6366255" y="3541251"/>
            <a:ext cx="447910" cy="2345160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연결선: 꺾임 106">
            <a:extLst>
              <a:ext uri="{FF2B5EF4-FFF2-40B4-BE49-F238E27FC236}">
                <a16:creationId xmlns:a16="http://schemas.microsoft.com/office/drawing/2014/main" id="{66B9ADC3-82B0-4C77-9148-A533075DEC9C}"/>
              </a:ext>
            </a:extLst>
          </p:cNvPr>
          <p:cNvCxnSpPr>
            <a:cxnSpLocks/>
            <a:stCxn id="49" idx="3"/>
            <a:endCxn id="79" idx="1"/>
          </p:cNvCxnSpPr>
          <p:nvPr/>
        </p:nvCxnSpPr>
        <p:spPr bwMode="auto">
          <a:xfrm>
            <a:off x="6366255" y="3541251"/>
            <a:ext cx="454705" cy="1032214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왼쪽 대괄호 7"/>
          <p:cNvSpPr/>
          <p:nvPr/>
        </p:nvSpPr>
        <p:spPr>
          <a:xfrm>
            <a:off x="275667" y="1090583"/>
            <a:ext cx="158750" cy="853364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3BE464C-CD81-484D-B4FF-F4CB89CDE4B5}"/>
              </a:ext>
            </a:extLst>
          </p:cNvPr>
          <p:cNvSpPr/>
          <p:nvPr/>
        </p:nvSpPr>
        <p:spPr>
          <a:xfrm>
            <a:off x="174219" y="1459905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89739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b="1" kern="0">
                <a:solidFill>
                  <a:prstClr val="white"/>
                </a:solidFill>
                <a:latin typeface="Trebuchet MS" panose="020B0603020202020204" pitchFamily="34" charset="0"/>
                <a:ea typeface="KB금융 본문체 Light" panose="020B0303000000000000" pitchFamily="50" charset="-127"/>
              </a:rPr>
              <a:t>1</a:t>
            </a:r>
            <a:endParaRPr lang="ko-KR" altLang="en-US" sz="900" b="1" kern="0" dirty="0">
              <a:solidFill>
                <a:prstClr val="white"/>
              </a:solidFill>
              <a:latin typeface="Trebuchet MS" panose="020B0603020202020204" pitchFamily="34" charset="0"/>
              <a:ea typeface="KB금융 본문체 Light" panose="020B0303000000000000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3BE464C-CD81-484D-B4FF-F4CB89CDE4B5}"/>
              </a:ext>
            </a:extLst>
          </p:cNvPr>
          <p:cNvSpPr/>
          <p:nvPr/>
        </p:nvSpPr>
        <p:spPr>
          <a:xfrm>
            <a:off x="269469" y="2059980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89739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kern="0">
                <a:solidFill>
                  <a:prstClr val="white"/>
                </a:solidFill>
                <a:latin typeface="Trebuchet MS" panose="020B0603020202020204" pitchFamily="34" charset="0"/>
                <a:ea typeface="KB금융 본문체 Light" panose="020B0303000000000000" pitchFamily="50" charset="-127"/>
              </a:rPr>
              <a:t>2</a:t>
            </a:r>
            <a:endParaRPr lang="ko-KR" altLang="en-US" sz="900" b="1" kern="0" dirty="0">
              <a:solidFill>
                <a:prstClr val="white"/>
              </a:solidFill>
              <a:latin typeface="Trebuchet MS" panose="020B0603020202020204" pitchFamily="34" charset="0"/>
              <a:ea typeface="KB금융 본문체 Light" panose="020B0303000000000000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3BE464C-CD81-484D-B4FF-F4CB89CDE4B5}"/>
              </a:ext>
            </a:extLst>
          </p:cNvPr>
          <p:cNvSpPr/>
          <p:nvPr/>
        </p:nvSpPr>
        <p:spPr>
          <a:xfrm>
            <a:off x="5349397" y="2150396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89739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b="1" kern="0">
                <a:solidFill>
                  <a:prstClr val="white"/>
                </a:solidFill>
                <a:latin typeface="Trebuchet MS" panose="020B0603020202020204" pitchFamily="34" charset="0"/>
                <a:ea typeface="KB금융 본문체 Light" panose="020B0303000000000000" pitchFamily="50" charset="-127"/>
              </a:rPr>
              <a:t>2a</a:t>
            </a:r>
            <a:endParaRPr lang="ko-KR" altLang="en-US" sz="900" b="1" kern="0" dirty="0">
              <a:solidFill>
                <a:prstClr val="white"/>
              </a:solidFill>
              <a:latin typeface="Trebuchet MS" panose="020B0603020202020204" pitchFamily="34" charset="0"/>
              <a:ea typeface="KB금융 본문체 Light" panose="020B0303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39397" y="1040223"/>
            <a:ext cx="878502" cy="10304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ea typeface="KB금융 본문체 Light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6854267" y="2392685"/>
            <a:ext cx="1317853" cy="875794"/>
            <a:chOff x="4689314" y="3240825"/>
            <a:chExt cx="1317853" cy="875794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C87066A-55A3-452C-8EF4-63BCCD20684F}"/>
                </a:ext>
              </a:extLst>
            </p:cNvPr>
            <p:cNvSpPr/>
            <p:nvPr/>
          </p:nvSpPr>
          <p:spPr bwMode="auto">
            <a:xfrm>
              <a:off x="4689315" y="3240825"/>
              <a:ext cx="1317852" cy="87579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E7E6E6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EE6B197-443F-45E9-965F-E5F1E06F60C2}"/>
                </a:ext>
              </a:extLst>
            </p:cNvPr>
            <p:cNvSpPr/>
            <p:nvPr/>
          </p:nvSpPr>
          <p:spPr bwMode="auto">
            <a:xfrm>
              <a:off x="5364046" y="3885045"/>
              <a:ext cx="643121" cy="23133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E7E6E6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kern="0" noProof="0">
                  <a:solidFill>
                    <a:srgbClr val="000000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아니오</a:t>
              </a: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5AC0D0C-ED93-41A8-9737-2FA7E3ECC101}"/>
                </a:ext>
              </a:extLst>
            </p:cNvPr>
            <p:cNvSpPr/>
            <p:nvPr/>
          </p:nvSpPr>
          <p:spPr bwMode="auto">
            <a:xfrm>
              <a:off x="4689314" y="3885045"/>
              <a:ext cx="674732" cy="23157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E7E6E6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800" kern="0">
                  <a:solidFill>
                    <a:prstClr val="black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</a:rPr>
                <a:t>예</a:t>
              </a:r>
              <a:endParaRPr kumimoji="1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+mn-cs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C9DC114-0BB1-463E-B048-8B984D5FF1CB}"/>
                </a:ext>
              </a:extLst>
            </p:cNvPr>
            <p:cNvSpPr/>
            <p:nvPr/>
          </p:nvSpPr>
          <p:spPr>
            <a:xfrm>
              <a:off x="4690634" y="3397871"/>
              <a:ext cx="12861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>
                  <a:solidFill>
                    <a:srgbClr val="000000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  <a:cs typeface="Malgun Gothic Semilight" panose="020B0502040204020203" pitchFamily="50" charset="-127"/>
                </a:rPr>
                <a:t>파일을 </a:t>
              </a:r>
              <a:endParaRPr lang="en-US" altLang="ko-KR" sz="800">
                <a:solidFill>
                  <a:srgbClr val="000000"/>
                </a:solidFill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>
                  <a:solidFill>
                    <a:srgbClr val="000000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  <a:cs typeface="Malgun Gothic Semilight" panose="020B0502040204020203" pitchFamily="50" charset="-127"/>
                </a:rPr>
                <a:t>변경하시겠습니까</a:t>
              </a:r>
              <a:r>
                <a:rPr lang="en-US" altLang="ko-KR" sz="800">
                  <a:solidFill>
                    <a:srgbClr val="000000"/>
                  </a:solidFill>
                  <a:latin typeface="KB금융 본문체 Light" panose="020B0303000000000000" pitchFamily="50" charset="-127"/>
                  <a:ea typeface="KB금융 본문체 Light" panose="020B0303000000000000" pitchFamily="50" charset="-127"/>
                  <a:cs typeface="Malgun Gothic Semilight" panose="020B0502040204020203" pitchFamily="50" charset="-127"/>
                </a:rPr>
                <a:t>?</a:t>
              </a:r>
              <a:endParaRPr kumimoji="0" lang="en-US" altLang="ko-KR" sz="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B금융 본문체 Light" panose="020B0303000000000000" pitchFamily="50" charset="-127"/>
                <a:ea typeface="KB금융 본문체 Light" panose="020B0303000000000000" pitchFamily="50" charset="-127"/>
                <a:cs typeface="Malgun Gothic Semilight" panose="020B0502040204020203" pitchFamily="50" charset="-127"/>
              </a:endParaRPr>
            </a:p>
          </p:txBody>
        </p:sp>
      </p:grp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B03371B-9811-4679-BE97-B30775D81305}"/>
              </a:ext>
            </a:extLst>
          </p:cNvPr>
          <p:cNvSpPr/>
          <p:nvPr/>
        </p:nvSpPr>
        <p:spPr>
          <a:xfrm>
            <a:off x="6811466" y="2311089"/>
            <a:ext cx="180000" cy="1800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897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KB금융 본문체 Light" panose="020B0303000000000000" pitchFamily="50" charset="-127"/>
                <a:cs typeface="+mn-cs"/>
              </a:rPr>
              <a:t>1e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KB금융 본문체 Light" panose="020B03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80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</a:spPr>
      <a:bodyPr rtlCol="0" anchor="ctr"/>
      <a:lstStyle>
        <a:defPPr>
          <a:defRPr sz="800" dirty="0" smtClean="0">
            <a:solidFill>
              <a:schemeClr val="tx1"/>
            </a:solidFill>
            <a:ea typeface="KB금융 본문체 Ligh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0" marR="0" indent="0" defTabSz="914400" eaLnBrk="1" fontAlgn="auto" latinLnBrk="0" hangingPunct="1">
          <a:lnSpc>
            <a:spcPct val="100000"/>
          </a:lnSpc>
          <a:spcBef>
            <a:spcPct val="50000"/>
          </a:spcBef>
          <a:spcAft>
            <a:spcPts val="0"/>
          </a:spcAft>
          <a:buClrTx/>
          <a:buSzTx/>
          <a:buFontTx/>
          <a:buNone/>
          <a:tabLst/>
          <a:defRPr kumimoji="0" sz="800" kern="0" dirty="0">
            <a:latin typeface="맑은 고딕"/>
            <a:ea typeface="맑은 고딕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21997</TotalTime>
  <Words>3259</Words>
  <Application>Microsoft Office PowerPoint</Application>
  <PresentationFormat>와이드스크린</PresentationFormat>
  <Paragraphs>1087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9" baseType="lpstr">
      <vt:lpstr>Malgun Gothic Semilight</vt:lpstr>
      <vt:lpstr>굴림</vt:lpstr>
      <vt:lpstr>Arial</vt:lpstr>
      <vt:lpstr>KB금융 본문체 Bold</vt:lpstr>
      <vt:lpstr>KB금융 본문체 Light</vt:lpstr>
      <vt:lpstr>KB금융 본문체 Medium</vt:lpstr>
      <vt:lpstr>KB금융 제목체 Bold</vt:lpstr>
      <vt:lpstr>KB금융 제목체 Medium</vt:lpstr>
      <vt:lpstr>Tahoma</vt:lpstr>
      <vt:lpstr>Trebuchet MS</vt:lpstr>
      <vt:lpstr>Wingdings</vt:lpstr>
      <vt:lpstr>맑은 고딕</vt:lpstr>
      <vt:lpstr>Office 테마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SOJEONG</cp:lastModifiedBy>
  <cp:revision>1994</cp:revision>
  <cp:lastPrinted>2020-03-19T07:45:15Z</cp:lastPrinted>
  <dcterms:created xsi:type="dcterms:W3CDTF">2019-05-22T01:26:00Z</dcterms:created>
  <dcterms:modified xsi:type="dcterms:W3CDTF">2020-06-19T04:08:15Z</dcterms:modified>
</cp:coreProperties>
</file>