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590" r:id="rId2"/>
    <p:sldId id="603" r:id="rId3"/>
    <p:sldId id="617" r:id="rId4"/>
    <p:sldId id="604" r:id="rId5"/>
    <p:sldId id="605" r:id="rId6"/>
    <p:sldId id="591" r:id="rId7"/>
    <p:sldId id="606" r:id="rId8"/>
    <p:sldId id="607" r:id="rId9"/>
    <p:sldId id="622" r:id="rId10"/>
    <p:sldId id="608" r:id="rId11"/>
    <p:sldId id="609" r:id="rId12"/>
    <p:sldId id="610" r:id="rId13"/>
    <p:sldId id="611" r:id="rId14"/>
    <p:sldId id="620" r:id="rId15"/>
    <p:sldId id="621" r:id="rId16"/>
    <p:sldId id="612" r:id="rId17"/>
    <p:sldId id="613" r:id="rId18"/>
    <p:sldId id="614" r:id="rId19"/>
    <p:sldId id="615" r:id="rId20"/>
    <p:sldId id="618" r:id="rId21"/>
    <p:sldId id="619" r:id="rId22"/>
    <p:sldId id="623" r:id="rId23"/>
    <p:sldId id="624" r:id="rId24"/>
    <p:sldId id="625" r:id="rId25"/>
    <p:sldId id="626" r:id="rId26"/>
  </p:sldIdLst>
  <p:sldSz cx="12192000" cy="6858000"/>
  <p:notesSz cx="6810375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프로세스" id="{C8345B8B-E671-414B-8A29-6A4779FAA8CD}">
          <p14:sldIdLst>
            <p14:sldId id="590"/>
            <p14:sldId id="603"/>
            <p14:sldId id="617"/>
            <p14:sldId id="604"/>
            <p14:sldId id="605"/>
            <p14:sldId id="591"/>
            <p14:sldId id="606"/>
            <p14:sldId id="607"/>
            <p14:sldId id="622"/>
            <p14:sldId id="608"/>
            <p14:sldId id="609"/>
            <p14:sldId id="610"/>
            <p14:sldId id="611"/>
            <p14:sldId id="620"/>
            <p14:sldId id="621"/>
            <p14:sldId id="612"/>
            <p14:sldId id="613"/>
            <p14:sldId id="614"/>
            <p14:sldId id="615"/>
            <p14:sldId id="618"/>
            <p14:sldId id="619"/>
            <p14:sldId id="623"/>
            <p14:sldId id="624"/>
            <p14:sldId id="625"/>
            <p14:sldId id="626"/>
          </p14:sldIdLst>
        </p14:section>
      </p14:sectionLst>
    </p:ext>
    <p:ext uri="{EFAFB233-063F-42B5-8137-9DF3F51BA10A}">
      <p15:sldGuideLst xmlns:p15="http://schemas.microsoft.com/office/powerpoint/2012/main">
        <p15:guide id="12" orient="horz" pos="550" userDrawn="1">
          <p15:clr>
            <a:srgbClr val="A4A3A4"/>
          </p15:clr>
        </p15:guide>
        <p15:guide id="31" pos="3999" userDrawn="1">
          <p15:clr>
            <a:srgbClr val="A4A3A4"/>
          </p15:clr>
        </p15:guide>
        <p15:guide id="33" pos="360" userDrawn="1">
          <p15:clr>
            <a:srgbClr val="A4A3A4"/>
          </p15:clr>
        </p15:guide>
        <p15:guide id="35" pos="7366" userDrawn="1">
          <p15:clr>
            <a:srgbClr val="A4A3A4"/>
          </p15:clr>
        </p15:guide>
        <p15:guide id="36" orient="horz" pos="2772" userDrawn="1">
          <p15:clr>
            <a:srgbClr val="A4A3A4"/>
          </p15:clr>
        </p15:guide>
        <p15:guide id="37" orient="horz" pos="1480" userDrawn="1">
          <p15:clr>
            <a:srgbClr val="A4A3A4"/>
          </p15:clr>
        </p15:guide>
        <p15:guide id="38" pos="6312" userDrawn="1">
          <p15:clr>
            <a:srgbClr val="A4A3A4"/>
          </p15:clr>
        </p15:guide>
        <p15:guide id="39" orient="horz" pos="436" userDrawn="1">
          <p15:clr>
            <a:srgbClr val="A4A3A4"/>
          </p15:clr>
        </p15:guide>
        <p15:guide id="41" pos="2706" userDrawn="1">
          <p15:clr>
            <a:srgbClr val="A4A3A4"/>
          </p15:clr>
        </p15:guide>
        <p15:guide id="42" pos="1685" userDrawn="1">
          <p15:clr>
            <a:srgbClr val="A4A3A4"/>
          </p15:clr>
        </p15:guide>
        <p15:guide id="43" orient="horz" pos="640" userDrawn="1">
          <p15:clr>
            <a:srgbClr val="A4A3A4"/>
          </p15:clr>
        </p15:guide>
        <p15:guide id="44" orient="horz" pos="3066">
          <p15:clr>
            <a:srgbClr val="A4A3A4"/>
          </p15:clr>
        </p15:guide>
        <p15:guide id="45" orient="horz" pos="3064">
          <p15:clr>
            <a:srgbClr val="A4A3A4"/>
          </p15:clr>
        </p15:guide>
        <p15:guide id="46" orient="horz" pos="2024" userDrawn="1">
          <p15:clr>
            <a:srgbClr val="A4A3A4"/>
          </p15:clr>
        </p15:guide>
        <p15:guide id="47" pos="4085">
          <p15:clr>
            <a:srgbClr val="A4A3A4"/>
          </p15:clr>
        </p15:guide>
        <p15:guide id="48" pos="72">
          <p15:clr>
            <a:srgbClr val="A4A3A4"/>
          </p15:clr>
        </p15:guide>
        <p15:guide id="49" pos="6114">
          <p15:clr>
            <a:srgbClr val="A4A3A4"/>
          </p15:clr>
        </p15:guide>
        <p15:guide id="50" pos="2071" userDrawn="1">
          <p15:clr>
            <a:srgbClr val="A4A3A4"/>
          </p15:clr>
        </p15:guide>
        <p15:guide id="51" pos="4158" userDrawn="1">
          <p15:clr>
            <a:srgbClr val="A4A3A4"/>
          </p15:clr>
        </p15:guide>
        <p15:guide id="52" pos="61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58EA3"/>
    <a:srgbClr val="E48F4F"/>
    <a:srgbClr val="E5BC50"/>
    <a:srgbClr val="C06EDA"/>
    <a:srgbClr val="7977C2"/>
    <a:srgbClr val="D9D9D9"/>
    <a:srgbClr val="FF3300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6" autoAdjust="0"/>
    <p:restoredTop sz="96391" autoAdjust="0"/>
  </p:normalViewPr>
  <p:slideViewPr>
    <p:cSldViewPr snapToGrid="0">
      <p:cViewPr varScale="1">
        <p:scale>
          <a:sx n="111" d="100"/>
          <a:sy n="111" d="100"/>
        </p:scale>
        <p:origin x="1020" y="102"/>
      </p:cViewPr>
      <p:guideLst>
        <p:guide orient="horz" pos="550"/>
        <p:guide pos="3999"/>
        <p:guide pos="360"/>
        <p:guide pos="7366"/>
        <p:guide orient="horz" pos="2772"/>
        <p:guide orient="horz" pos="1480"/>
        <p:guide pos="6312"/>
        <p:guide orient="horz" pos="436"/>
        <p:guide pos="2706"/>
        <p:guide pos="1685"/>
        <p:guide orient="horz" pos="640"/>
        <p:guide orient="horz" pos="3066"/>
        <p:guide orient="horz" pos="3064"/>
        <p:guide orient="horz" pos="2024"/>
        <p:guide pos="4085"/>
        <p:guide pos="72"/>
        <p:guide pos="6114"/>
        <p:guide pos="2071"/>
        <p:guide pos="4158"/>
        <p:guide pos="6144"/>
      </p:guideLst>
    </p:cSldViewPr>
  </p:slideViewPr>
  <p:outlineViewPr>
    <p:cViewPr>
      <p:scale>
        <a:sx n="33" d="100"/>
        <a:sy n="33" d="100"/>
      </p:scale>
      <p:origin x="0" y="-984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2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51162" cy="498853"/>
          </a:xfrm>
          <a:prstGeom prst="rect">
            <a:avLst/>
          </a:prstGeom>
        </p:spPr>
        <p:txBody>
          <a:bodyPr vert="horz" lIns="91440" tIns="45721" rIns="91440" bIns="4572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7638" y="2"/>
            <a:ext cx="2951162" cy="498853"/>
          </a:xfrm>
          <a:prstGeom prst="rect">
            <a:avLst/>
          </a:prstGeom>
        </p:spPr>
        <p:txBody>
          <a:bodyPr vert="horz" lIns="91440" tIns="45721" rIns="91440" bIns="45721" rtlCol="0"/>
          <a:lstStyle>
            <a:lvl1pPr algn="r">
              <a:defRPr sz="1200"/>
            </a:lvl1pPr>
          </a:lstStyle>
          <a:p>
            <a:fld id="{34713A03-A222-4AFA-A98C-E109D576381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43663"/>
            <a:ext cx="2951162" cy="498852"/>
          </a:xfrm>
          <a:prstGeom prst="rect">
            <a:avLst/>
          </a:prstGeom>
        </p:spPr>
        <p:txBody>
          <a:bodyPr vert="horz" lIns="91440" tIns="45721" rIns="91440" bIns="4572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7638" y="9443663"/>
            <a:ext cx="2951162" cy="498852"/>
          </a:xfrm>
          <a:prstGeom prst="rect">
            <a:avLst/>
          </a:prstGeom>
        </p:spPr>
        <p:txBody>
          <a:bodyPr vert="horz" lIns="91440" tIns="45721" rIns="91440" bIns="45721" rtlCol="0" anchor="b"/>
          <a:lstStyle>
            <a:lvl1pPr algn="r">
              <a:defRPr sz="1200"/>
            </a:lvl1pPr>
          </a:lstStyle>
          <a:p>
            <a:fld id="{DAF319E2-8134-4520-A16B-081D660B28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6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51851" cy="498555"/>
          </a:xfrm>
          <a:prstGeom prst="rect">
            <a:avLst/>
          </a:prstGeom>
        </p:spPr>
        <p:txBody>
          <a:bodyPr vert="horz" lIns="91440" tIns="45721" rIns="91440" bIns="4572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937" y="2"/>
            <a:ext cx="2951850" cy="498555"/>
          </a:xfrm>
          <a:prstGeom prst="rect">
            <a:avLst/>
          </a:prstGeom>
        </p:spPr>
        <p:txBody>
          <a:bodyPr vert="horz" lIns="91440" tIns="45721" rIns="91440" bIns="45721" rtlCol="0"/>
          <a:lstStyle>
            <a:lvl1pPr algn="r">
              <a:defRPr sz="1200"/>
            </a:lvl1pPr>
          </a:lstStyle>
          <a:p>
            <a:fld id="{60CBC32A-44FA-490B-9A82-1156F90F76BD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1" rIns="91440" bIns="4572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198" y="4785489"/>
            <a:ext cx="5447981" cy="3913813"/>
          </a:xfrm>
          <a:prstGeom prst="rect">
            <a:avLst/>
          </a:prstGeom>
        </p:spPr>
        <p:txBody>
          <a:bodyPr vert="horz" lIns="91440" tIns="45721" rIns="91440" bIns="45721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3960"/>
            <a:ext cx="2951851" cy="498555"/>
          </a:xfrm>
          <a:prstGeom prst="rect">
            <a:avLst/>
          </a:prstGeom>
        </p:spPr>
        <p:txBody>
          <a:bodyPr vert="horz" lIns="91440" tIns="45721" rIns="91440" bIns="4572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937" y="9443960"/>
            <a:ext cx="2951850" cy="498555"/>
          </a:xfrm>
          <a:prstGeom prst="rect">
            <a:avLst/>
          </a:prstGeom>
        </p:spPr>
        <p:txBody>
          <a:bodyPr vert="horz" lIns="91440" tIns="45721" rIns="91440" bIns="45721" rtlCol="0" anchor="b"/>
          <a:lstStyle>
            <a:lvl1pPr algn="r">
              <a:defRPr sz="1200"/>
            </a:lvl1pPr>
          </a:lstStyle>
          <a:p>
            <a:fld id="{D528D18A-30F4-40FC-A7C3-E1C44E937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21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91D1-75F5-43C8-B2EA-AC948094CFB8}" type="datetime1">
              <a:rPr lang="ko-KR" altLang="en-US" smtClean="0"/>
              <a:t>2020-05-21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1993000"/>
            <a:ext cx="12192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57541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0" y="1993000"/>
            <a:ext cx="995363" cy="1143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57541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4552" y="635424"/>
            <a:ext cx="15827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1085316" y="2332203"/>
            <a:ext cx="1054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prstClr val="white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스토리보드</a:t>
            </a:r>
            <a:r>
              <a:rPr lang="ko-KR" altLang="en-US" sz="2800" dirty="0">
                <a:solidFill>
                  <a:prstClr val="white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2800">
                <a:solidFill>
                  <a:prstClr val="white">
                    <a:lumMod val="75000"/>
                  </a:prstClr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|</a:t>
            </a:r>
            <a:r>
              <a:rPr lang="en-US" altLang="ko-KR" sz="2800">
                <a:solidFill>
                  <a:prstClr val="white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ko-KR" altLang="en-US" sz="2800" smtClean="0">
                <a:solidFill>
                  <a:prstClr val="white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헌금바구니 </a:t>
            </a:r>
            <a:r>
              <a:rPr lang="en-US" altLang="ko-KR" sz="2800" smtClean="0">
                <a:solidFill>
                  <a:prstClr val="white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Admin</a:t>
            </a:r>
            <a:endParaRPr lang="en-US" altLang="ko-KR" sz="2800" dirty="0">
              <a:solidFill>
                <a:prstClr val="white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  <p:sp>
        <p:nvSpPr>
          <p:cNvPr id="10" name="Text Box 161"/>
          <p:cNvSpPr txBox="1">
            <a:spLocks noChangeArrowheads="1"/>
          </p:cNvSpPr>
          <p:nvPr userDrawn="1"/>
        </p:nvSpPr>
        <p:spPr bwMode="auto">
          <a:xfrm>
            <a:off x="1098550" y="2070218"/>
            <a:ext cx="737684" cy="246213"/>
          </a:xfrm>
          <a:prstGeom prst="rect">
            <a:avLst/>
          </a:prstGeom>
          <a:noFill/>
          <a:ln>
            <a:noFill/>
          </a:ln>
        </p:spPr>
        <p:txBody>
          <a:bodyPr wrap="none" lIns="91431" tIns="45716" rIns="91431" bIns="45716">
            <a:spAutoFit/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defTabSz="132238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defTabSz="132238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defTabSz="132238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defTabSz="132238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defTabSz="957541" eaLnBrk="1" hangingPunct="1"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스타플랫폼</a:t>
            </a:r>
            <a:endParaRPr lang="ko-KR" altLang="en-US" sz="900" b="1" dirty="0">
              <a:solidFill>
                <a:schemeClr val="bg1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  <p:graphicFrame>
        <p:nvGraphicFramePr>
          <p:cNvPr id="11" name="Group 12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08365521"/>
              </p:ext>
            </p:extLst>
          </p:nvPr>
        </p:nvGraphicFramePr>
        <p:xfrm>
          <a:off x="1066668" y="3435546"/>
          <a:ext cx="8478835" cy="544512"/>
        </p:xfrm>
        <a:graphic>
          <a:graphicData uri="http://schemas.openxmlformats.org/drawingml/2006/table">
            <a:tbl>
              <a:tblPr/>
              <a:tblGrid>
                <a:gridCol w="1695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5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7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Written by</a:t>
                      </a:r>
                    </a:p>
                  </a:txBody>
                  <a:tcPr marT="45800" marB="45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Date</a:t>
                      </a:r>
                    </a:p>
                  </a:txBody>
                  <a:tcPr marT="45800" marB="45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Version</a:t>
                      </a:r>
                    </a:p>
                  </a:txBody>
                  <a:tcPr marT="45800" marB="45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Preservation Level</a:t>
                      </a:r>
                    </a:p>
                  </a:txBody>
                  <a:tcPr marT="45800" marB="45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Approved by</a:t>
                      </a:r>
                    </a:p>
                  </a:txBody>
                  <a:tcPr marT="45800" marB="45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T="45800" marB="45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T="45800" marB="45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T="45800" marB="45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T="45800" marB="45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T="45800" marB="45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318D8256-3C66-4734-BAB5-004F8120E8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99275" y="3734697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ctr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smtClean="0"/>
              <a:t>문정이</a:t>
            </a:r>
            <a:endParaRPr lang="ko-KR" altLang="en-US" dirty="0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65EA17D9-D163-455C-8FF1-557E415B1D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97869" y="37397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ctr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en-US" altLang="ko-KR" smtClean="0"/>
              <a:t>2020-04-13</a:t>
            </a:r>
            <a:endParaRPr lang="ko-KR" alt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75A98352-86FC-4D76-BEBF-6C817CA809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1022" y="3734697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ctr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en-US" altLang="ko-KR" dirty="0"/>
              <a:t>0.1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22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11829004"/>
              </p:ext>
            </p:extLst>
          </p:nvPr>
        </p:nvGraphicFramePr>
        <p:xfrm>
          <a:off x="0" y="-12700"/>
          <a:ext cx="12203999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3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44" y="-31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33395" y="-319"/>
            <a:ext cx="2669812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1198" y="-319"/>
            <a:ext cx="149628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833395" y="236879"/>
            <a:ext cx="7358605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똑똑이</a:t>
            </a: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0571148" y="-3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l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/>
              <a:t>박세곤</a:t>
            </a:r>
            <a:endParaRPr lang="ko-KR" altLang="en-US" dirty="0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820544" y="23687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206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8553-E451-432F-B313-B0C56F09A2A1}" type="datetime1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57541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5363" cy="360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57541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169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E123-1F33-427D-9C9C-807BF3041B87}" type="datetime1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323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0FE1-CAB9-47EA-A339-0A0D54EAB702}" type="datetime1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0" y="2710736"/>
            <a:ext cx="12192000" cy="13620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anchor="ctr"/>
          <a:lstStyle>
            <a:lvl1pPr marL="501650" indent="-5016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defTabSz="914400" eaLnBrk="1" latinLnBrk="0" hangingPunct="1">
              <a:lnSpc>
                <a:spcPct val="150000"/>
              </a:lnSpc>
              <a:defRPr/>
            </a:pPr>
            <a:endParaRPr kumimoji="0" lang="en-US" altLang="ko-KR" sz="3600" b="1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10"/>
          <p:cNvCxnSpPr>
            <a:cxnSpLocks noChangeShapeType="1"/>
          </p:cNvCxnSpPr>
          <p:nvPr userDrawn="1"/>
        </p:nvCxnSpPr>
        <p:spPr bwMode="auto">
          <a:xfrm>
            <a:off x="49213" y="3902949"/>
            <a:ext cx="12061092" cy="0"/>
          </a:xfrm>
          <a:prstGeom prst="line">
            <a:avLst/>
          </a:prstGeom>
          <a:noFill/>
          <a:ln w="12700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5865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교회정보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59256086"/>
              </p:ext>
            </p:extLst>
          </p:nvPr>
        </p:nvGraphicFramePr>
        <p:xfrm>
          <a:off x="0" y="-12700"/>
          <a:ext cx="12203999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3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44" y="-31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33395" y="-319"/>
            <a:ext cx="2669812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1198" y="-319"/>
            <a:ext cx="149628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833395" y="236879"/>
            <a:ext cx="7358605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mtClean="0"/>
              <a:t>교회서비스 </a:t>
            </a:r>
            <a:r>
              <a:rPr lang="en-US" altLang="ko-KR" smtClean="0"/>
              <a:t>&gt; </a:t>
            </a:r>
            <a:r>
              <a:rPr lang="ko-KR" altLang="en-US" smtClean="0"/>
              <a:t>교회정보관리</a:t>
            </a:r>
            <a:endParaRPr lang="ko-KR" altLang="en-US" dirty="0"/>
          </a:p>
        </p:txBody>
      </p:sp>
      <p:sp>
        <p:nvSpPr>
          <p:cNvPr id="15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0571148" y="-3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l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smtClean="0"/>
              <a:t>문정이</a:t>
            </a:r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820544" y="23687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7E26A96-EF80-44F6-82B4-F1108E6424C2}"/>
              </a:ext>
            </a:extLst>
          </p:cNvPr>
          <p:cNvCxnSpPr>
            <a:cxnSpLocks/>
          </p:cNvCxnSpPr>
          <p:nvPr userDrawn="1"/>
        </p:nvCxnSpPr>
        <p:spPr>
          <a:xfrm>
            <a:off x="0" y="863748"/>
            <a:ext cx="9753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B94E3055-6F66-4BC9-87C8-3505F37DA1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469" y="478179"/>
            <a:ext cx="419100" cy="33337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4745762-687B-4BE9-8687-CE43A6CFED9D}"/>
              </a:ext>
            </a:extLst>
          </p:cNvPr>
          <p:cNvSpPr/>
          <p:nvPr userDrawn="1"/>
        </p:nvSpPr>
        <p:spPr>
          <a:xfrm>
            <a:off x="632385" y="506590"/>
            <a:ext cx="1967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스타플랫폼</a:t>
            </a:r>
            <a:r>
              <a:rPr lang="ko-KR" altLang="en-US" sz="12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 </a:t>
            </a:r>
            <a:r>
              <a:rPr lang="ko-KR" altLang="en-US" sz="1200" dirty="0"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관리시스템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F8738D-67D3-456D-808C-7FEEF7FE9CCB}"/>
              </a:ext>
            </a:extLst>
          </p:cNvPr>
          <p:cNvSpPr txBox="1"/>
          <p:nvPr userDrawn="1"/>
        </p:nvSpPr>
        <p:spPr>
          <a:xfrm>
            <a:off x="71908" y="949627"/>
            <a:ext cx="1139054" cy="5771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거래관리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정산관리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kern="12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  <a:cs typeface="+mn-cs"/>
              </a:rPr>
              <a:t>고객관리</a:t>
            </a:r>
            <a:endParaRPr lang="en-US" altLang="ko-KR" sz="1000" kern="12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  <a:cs typeface="+mn-cs"/>
            </a:endParaRPr>
          </a:p>
          <a:p>
            <a:pPr marL="0" indent="0">
              <a:buFontTx/>
              <a:buNone/>
            </a:pPr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서비스관리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운영관리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endParaRPr lang="en-US" altLang="ko-KR" sz="1000" smtClean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b="1" smtClean="0">
                <a:solidFill>
                  <a:schemeClr val="tx1"/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교회서비스</a:t>
            </a:r>
            <a:endParaRPr lang="en-US" altLang="ko-KR" sz="1000" b="1" smtClean="0">
              <a:solidFill>
                <a:schemeClr val="tx1"/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tx1"/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교회정보관리</a:t>
            </a:r>
            <a:endParaRPr lang="en-US" altLang="ko-KR" sz="900" b="0" smtClean="0">
              <a:solidFill>
                <a:schemeClr val="tx1"/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성경문구관리</a:t>
            </a:r>
            <a:endParaRPr lang="en-US" altLang="ko-KR" sz="900" b="0" smtClean="0">
              <a:solidFill>
                <a:schemeClr val="tx1">
                  <a:lumMod val="50000"/>
                  <a:lumOff val="50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헌금종류관리</a:t>
            </a:r>
            <a:endParaRPr lang="en-US" altLang="ko-KR" sz="900" b="0" smtClean="0">
              <a:solidFill>
                <a:schemeClr val="tx1">
                  <a:lumMod val="50000"/>
                  <a:lumOff val="50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성도 관리</a:t>
            </a:r>
            <a:endParaRPr lang="en-US" altLang="ko-KR" sz="900" b="0" smtClean="0">
              <a:solidFill>
                <a:schemeClr val="tx1">
                  <a:lumMod val="50000"/>
                  <a:lumOff val="50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헌금 기도제목 조회</a:t>
            </a:r>
            <a:endParaRPr lang="en-US" altLang="ko-KR" sz="900" b="0" smtClean="0">
              <a:solidFill>
                <a:schemeClr val="tx1">
                  <a:lumMod val="50000"/>
                  <a:lumOff val="50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헌금 입금내역 조회</a:t>
            </a:r>
            <a:endParaRPr lang="en-US" altLang="ko-KR" sz="900" b="0" dirty="0">
              <a:solidFill>
                <a:schemeClr val="tx1">
                  <a:lumMod val="50000"/>
                  <a:lumOff val="50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6C737B11-7D8B-4F45-801B-C00AB12440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D43EFE-6EE0-4B53-8333-E34CD91C5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98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업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 userDrawn="1">
            <p:extLst/>
          </p:nvPr>
        </p:nvGraphicFramePr>
        <p:xfrm>
          <a:off x="0" y="-12700"/>
          <a:ext cx="12203999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3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44" y="-31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33395" y="-319"/>
            <a:ext cx="2669812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1198" y="-319"/>
            <a:ext cx="149628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833395" y="236879"/>
            <a:ext cx="7358605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mtClean="0"/>
              <a:t>고객관리 </a:t>
            </a:r>
            <a:r>
              <a:rPr lang="en-US" altLang="ko-KR" smtClean="0"/>
              <a:t>&gt; </a:t>
            </a:r>
            <a:r>
              <a:rPr lang="ko-KR" altLang="en-US" smtClean="0"/>
              <a:t>기업관리</a:t>
            </a:r>
            <a:endParaRPr lang="ko-KR" altLang="en-US" dirty="0"/>
          </a:p>
        </p:txBody>
      </p:sp>
      <p:sp>
        <p:nvSpPr>
          <p:cNvPr id="15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0571148" y="-3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l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smtClean="0"/>
              <a:t>문정이</a:t>
            </a:r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820544" y="23687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7E26A96-EF80-44F6-82B4-F1108E6424C2}"/>
              </a:ext>
            </a:extLst>
          </p:cNvPr>
          <p:cNvCxnSpPr>
            <a:cxnSpLocks/>
          </p:cNvCxnSpPr>
          <p:nvPr userDrawn="1"/>
        </p:nvCxnSpPr>
        <p:spPr>
          <a:xfrm>
            <a:off x="0" y="863748"/>
            <a:ext cx="9753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B94E3055-6F66-4BC9-87C8-3505F37DA1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469" y="478179"/>
            <a:ext cx="419100" cy="33337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4745762-687B-4BE9-8687-CE43A6CFED9D}"/>
              </a:ext>
            </a:extLst>
          </p:cNvPr>
          <p:cNvSpPr/>
          <p:nvPr userDrawn="1"/>
        </p:nvSpPr>
        <p:spPr>
          <a:xfrm>
            <a:off x="632385" y="506590"/>
            <a:ext cx="1967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스타플랫폼</a:t>
            </a:r>
            <a:r>
              <a:rPr lang="ko-KR" altLang="en-US" sz="12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 </a:t>
            </a:r>
            <a:r>
              <a:rPr lang="ko-KR" altLang="en-US" sz="1200" dirty="0"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관리시스템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F8738D-67D3-456D-808C-7FEEF7FE9CCB}"/>
              </a:ext>
            </a:extLst>
          </p:cNvPr>
          <p:cNvSpPr txBox="1"/>
          <p:nvPr userDrawn="1"/>
        </p:nvSpPr>
        <p:spPr>
          <a:xfrm>
            <a:off x="71908" y="949627"/>
            <a:ext cx="1172006" cy="5771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거래관리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정산관리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b="1" kern="1200" smtClean="0">
                <a:solidFill>
                  <a:schemeClr val="tx1"/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  <a:cs typeface="+mn-cs"/>
              </a:rPr>
              <a:t>고객관리</a:t>
            </a:r>
            <a:endParaRPr lang="en-US" altLang="ko-KR" sz="1000" b="1" kern="1200" smtClean="0">
              <a:solidFill>
                <a:schemeClr val="tx1"/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KB금융 제목체 Light" panose="020B0303000000000000" pitchFamily="50" charset="-127"/>
                <a:ea typeface="KB금융 제목체 Light" panose="020B0303000000000000" pitchFamily="50" charset="-127"/>
                <a:cs typeface="+mn-cs"/>
              </a:rPr>
              <a:t>- </a:t>
            </a: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KB금융 제목체 Light" panose="020B0303000000000000" pitchFamily="50" charset="-127"/>
                <a:ea typeface="KB금융 제목체 Light" panose="020B0303000000000000" pitchFamily="50" charset="-127"/>
                <a:cs typeface="+mn-cs"/>
              </a:rPr>
              <a:t>회원정보조회</a:t>
            </a:r>
            <a:endParaRPr kumimoji="0" lang="en-US" altLang="ko-KR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KB금융 제목체 Light" panose="020B0303000000000000" pitchFamily="50" charset="-127"/>
              <a:ea typeface="KB금융 제목체 Light" panose="020B03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KB금융 제목체 Light" panose="020B0303000000000000" pitchFamily="50" charset="-127"/>
                <a:ea typeface="KB금융 제목체 Light" panose="020B0303000000000000" pitchFamily="50" charset="-127"/>
                <a:cs typeface="+mn-cs"/>
              </a:rPr>
              <a:t>- </a:t>
            </a: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B금융 제목체 Light" panose="020B0303000000000000" pitchFamily="50" charset="-127"/>
                <a:ea typeface="KB금융 제목체 Light" panose="020B0303000000000000" pitchFamily="50" charset="-127"/>
                <a:cs typeface="+mn-cs"/>
              </a:rPr>
              <a:t>기업관리</a:t>
            </a:r>
            <a:endParaRPr kumimoji="0" lang="en-US" altLang="ko-KR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B금융 제목체 Light" panose="020B0303000000000000" pitchFamily="50" charset="-127"/>
              <a:ea typeface="KB금융 제목체 Light" panose="020B03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KB금융 제목체 Light" panose="020B0303000000000000" pitchFamily="50" charset="-127"/>
                <a:ea typeface="KB금융 제목체 Light" panose="020B0303000000000000" pitchFamily="50" charset="-127"/>
                <a:cs typeface="+mn-cs"/>
              </a:rPr>
              <a:t>- </a:t>
            </a: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KB금융 제목체 Light" panose="020B0303000000000000" pitchFamily="50" charset="-127"/>
                <a:ea typeface="KB금융 제목체 Light" panose="020B0303000000000000" pitchFamily="50" charset="-127"/>
                <a:cs typeface="+mn-cs"/>
              </a:rPr>
              <a:t>가맹점관리</a:t>
            </a:r>
            <a:endParaRPr kumimoji="0" lang="en-US" altLang="ko-KR" sz="9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KB금융 제목체 Light" panose="020B0303000000000000" pitchFamily="50" charset="-127"/>
              <a:ea typeface="KB금융 제목체 Light" panose="020B0303000000000000" pitchFamily="50" charset="-127"/>
              <a:cs typeface="+mn-cs"/>
            </a:endParaRPr>
          </a:p>
          <a:p>
            <a:endParaRPr lang="en-US" altLang="ko-KR" sz="1000" kern="1200" smtClean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  <a:cs typeface="+mn-cs"/>
            </a:endParaRPr>
          </a:p>
          <a:p>
            <a:pPr marL="0" indent="0">
              <a:buFontTx/>
              <a:buNone/>
            </a:pPr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서비스관리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운영관리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endParaRPr lang="en-US" altLang="ko-KR" sz="1000" smtClean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b="0" smtClean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교회서비스</a:t>
            </a:r>
            <a:endParaRPr lang="en-US" altLang="ko-KR" sz="1000" b="0" smtClean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6C737B11-7D8B-4F45-801B-C00AB12440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D43EFE-6EE0-4B53-8333-E34CD91C5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92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회원정보조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 userDrawn="1">
            <p:extLst/>
          </p:nvPr>
        </p:nvGraphicFramePr>
        <p:xfrm>
          <a:off x="0" y="-12700"/>
          <a:ext cx="12203999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3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44" y="-31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33395" y="-319"/>
            <a:ext cx="2669812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1198" y="-319"/>
            <a:ext cx="149628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833395" y="236879"/>
            <a:ext cx="7358605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mtClean="0"/>
              <a:t>고객관리 </a:t>
            </a:r>
            <a:r>
              <a:rPr lang="en-US" altLang="ko-KR" smtClean="0"/>
              <a:t>&gt; </a:t>
            </a:r>
            <a:r>
              <a:rPr lang="ko-KR" altLang="en-US" smtClean="0"/>
              <a:t>회원정보조회</a:t>
            </a:r>
            <a:endParaRPr lang="ko-KR" altLang="en-US" dirty="0"/>
          </a:p>
        </p:txBody>
      </p:sp>
      <p:sp>
        <p:nvSpPr>
          <p:cNvPr id="15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0571148" y="-3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l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smtClean="0"/>
              <a:t>문정이</a:t>
            </a:r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820544" y="23687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7E26A96-EF80-44F6-82B4-F1108E6424C2}"/>
              </a:ext>
            </a:extLst>
          </p:cNvPr>
          <p:cNvCxnSpPr>
            <a:cxnSpLocks/>
          </p:cNvCxnSpPr>
          <p:nvPr userDrawn="1"/>
        </p:nvCxnSpPr>
        <p:spPr>
          <a:xfrm>
            <a:off x="0" y="863748"/>
            <a:ext cx="9753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B94E3055-6F66-4BC9-87C8-3505F37DA1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469" y="478179"/>
            <a:ext cx="419100" cy="33337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4745762-687B-4BE9-8687-CE43A6CFED9D}"/>
              </a:ext>
            </a:extLst>
          </p:cNvPr>
          <p:cNvSpPr/>
          <p:nvPr userDrawn="1"/>
        </p:nvSpPr>
        <p:spPr>
          <a:xfrm>
            <a:off x="632385" y="506590"/>
            <a:ext cx="1967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스타플랫폼</a:t>
            </a:r>
            <a:r>
              <a:rPr lang="ko-KR" altLang="en-US" sz="12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 </a:t>
            </a:r>
            <a:r>
              <a:rPr lang="ko-KR" altLang="en-US" sz="1200" dirty="0"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관리시스템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F8738D-67D3-456D-808C-7FEEF7FE9CCB}"/>
              </a:ext>
            </a:extLst>
          </p:cNvPr>
          <p:cNvSpPr txBox="1"/>
          <p:nvPr userDrawn="1"/>
        </p:nvSpPr>
        <p:spPr>
          <a:xfrm>
            <a:off x="71908" y="949627"/>
            <a:ext cx="1172006" cy="5771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거래관리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정산관리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b="1" kern="1200" smtClean="0">
                <a:solidFill>
                  <a:schemeClr val="tx1"/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  <a:cs typeface="+mn-cs"/>
              </a:rPr>
              <a:t>고객관리</a:t>
            </a:r>
            <a:endParaRPr kumimoji="0" lang="en-US" altLang="ko-KR" sz="900" b="0" i="0" u="none" strike="noStrike" kern="120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B금융 제목체 Light" panose="020B0303000000000000" pitchFamily="50" charset="-127"/>
              <a:ea typeface="KB금융 제목체 Light" panose="020B03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B금융 제목체 Light" panose="020B0303000000000000" pitchFamily="50" charset="-127"/>
                <a:ea typeface="KB금융 제목체 Light" panose="020B0303000000000000" pitchFamily="50" charset="-127"/>
                <a:cs typeface="+mn-cs"/>
              </a:rPr>
              <a:t>- </a:t>
            </a: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B금융 제목체 Light" panose="020B0303000000000000" pitchFamily="50" charset="-127"/>
                <a:ea typeface="KB금융 제목체 Light" panose="020B0303000000000000" pitchFamily="50" charset="-127"/>
                <a:cs typeface="+mn-cs"/>
              </a:rPr>
              <a:t>회원정보조회</a:t>
            </a:r>
            <a:endParaRPr kumimoji="0" lang="en-US" altLang="ko-KR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B금융 제목체 Light" panose="020B0303000000000000" pitchFamily="50" charset="-127"/>
              <a:ea typeface="KB금융 제목체 Light" panose="020B03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KB금융 제목체 Light" panose="020B0303000000000000" pitchFamily="50" charset="-127"/>
                <a:ea typeface="KB금융 제목체 Light" panose="020B0303000000000000" pitchFamily="50" charset="-127"/>
                <a:cs typeface="+mn-cs"/>
              </a:rPr>
              <a:t>- </a:t>
            </a: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KB금융 제목체 Light" panose="020B0303000000000000" pitchFamily="50" charset="-127"/>
                <a:ea typeface="KB금융 제목체 Light" panose="020B0303000000000000" pitchFamily="50" charset="-127"/>
                <a:cs typeface="+mn-cs"/>
              </a:rPr>
              <a:t>기업관리</a:t>
            </a:r>
            <a:endParaRPr kumimoji="0" lang="en-US" altLang="ko-KR" sz="9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KB금융 제목체 Light" panose="020B0303000000000000" pitchFamily="50" charset="-127"/>
              <a:ea typeface="KB금융 제목체 Light" panose="020B03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KB금융 제목체 Light" panose="020B0303000000000000" pitchFamily="50" charset="-127"/>
                <a:ea typeface="KB금융 제목체 Light" panose="020B0303000000000000" pitchFamily="50" charset="-127"/>
                <a:cs typeface="+mn-cs"/>
              </a:rPr>
              <a:t>- </a:t>
            </a: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KB금융 제목체 Light" panose="020B0303000000000000" pitchFamily="50" charset="-127"/>
                <a:ea typeface="KB금융 제목체 Light" panose="020B0303000000000000" pitchFamily="50" charset="-127"/>
                <a:cs typeface="+mn-cs"/>
              </a:rPr>
              <a:t>가맹점관리</a:t>
            </a:r>
            <a:endParaRPr kumimoji="0" lang="en-US" altLang="ko-KR" sz="9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KB금융 제목체 Light" panose="020B0303000000000000" pitchFamily="50" charset="-127"/>
              <a:ea typeface="KB금융 제목체 Light" panose="020B0303000000000000" pitchFamily="50" charset="-127"/>
              <a:cs typeface="+mn-cs"/>
            </a:endParaRPr>
          </a:p>
          <a:p>
            <a:endParaRPr lang="en-US" altLang="ko-KR" sz="1000" kern="1200" smtClean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  <a:cs typeface="+mn-cs"/>
            </a:endParaRPr>
          </a:p>
          <a:p>
            <a:pPr marL="0" indent="0">
              <a:buFontTx/>
              <a:buNone/>
            </a:pPr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서비스관리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운영관리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endParaRPr lang="en-US" altLang="ko-KR" sz="1000" smtClean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b="0" smtClean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교회서비스</a:t>
            </a:r>
            <a:endParaRPr lang="en-US" altLang="ko-KR" sz="1000" b="0" smtClean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6C737B11-7D8B-4F45-801B-C00AB12440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D43EFE-6EE0-4B53-8333-E34CD91C5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38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경문구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 userDrawn="1">
            <p:extLst/>
          </p:nvPr>
        </p:nvGraphicFramePr>
        <p:xfrm>
          <a:off x="0" y="-12700"/>
          <a:ext cx="12203999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3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44" y="-31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33395" y="-319"/>
            <a:ext cx="2669812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1198" y="-319"/>
            <a:ext cx="149628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833395" y="236879"/>
            <a:ext cx="7358605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mtClean="0"/>
              <a:t>교회서비스 </a:t>
            </a:r>
            <a:r>
              <a:rPr lang="en-US" altLang="ko-KR" smtClean="0"/>
              <a:t>&gt; </a:t>
            </a:r>
            <a:r>
              <a:rPr lang="ko-KR" altLang="en-US" smtClean="0"/>
              <a:t>성경문구관리</a:t>
            </a:r>
            <a:endParaRPr lang="ko-KR" altLang="en-US" dirty="0"/>
          </a:p>
        </p:txBody>
      </p:sp>
      <p:sp>
        <p:nvSpPr>
          <p:cNvPr id="15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0571148" y="-3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l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smtClean="0"/>
              <a:t>문정이</a:t>
            </a:r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820544" y="23687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7E26A96-EF80-44F6-82B4-F1108E6424C2}"/>
              </a:ext>
            </a:extLst>
          </p:cNvPr>
          <p:cNvCxnSpPr>
            <a:cxnSpLocks/>
          </p:cNvCxnSpPr>
          <p:nvPr userDrawn="1"/>
        </p:nvCxnSpPr>
        <p:spPr>
          <a:xfrm>
            <a:off x="0" y="863748"/>
            <a:ext cx="9753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B94E3055-6F66-4BC9-87C8-3505F37DA1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469" y="478179"/>
            <a:ext cx="419100" cy="33337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4745762-687B-4BE9-8687-CE43A6CFED9D}"/>
              </a:ext>
            </a:extLst>
          </p:cNvPr>
          <p:cNvSpPr/>
          <p:nvPr userDrawn="1"/>
        </p:nvSpPr>
        <p:spPr>
          <a:xfrm>
            <a:off x="632385" y="506590"/>
            <a:ext cx="1967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스타플랫폼</a:t>
            </a:r>
            <a:r>
              <a:rPr lang="ko-KR" altLang="en-US" sz="12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 </a:t>
            </a:r>
            <a:r>
              <a:rPr lang="ko-KR" altLang="en-US" sz="1200" dirty="0"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관리시스템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F8738D-67D3-456D-808C-7FEEF7FE9CCB}"/>
              </a:ext>
            </a:extLst>
          </p:cNvPr>
          <p:cNvSpPr txBox="1"/>
          <p:nvPr userDrawn="1"/>
        </p:nvSpPr>
        <p:spPr>
          <a:xfrm>
            <a:off x="71908" y="949627"/>
            <a:ext cx="1172006" cy="5771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거래관리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정산관리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kern="12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  <a:cs typeface="+mn-cs"/>
              </a:rPr>
              <a:t>고객관리</a:t>
            </a:r>
            <a:endParaRPr lang="en-US" altLang="ko-KR" sz="1000" kern="12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  <a:cs typeface="+mn-cs"/>
            </a:endParaRPr>
          </a:p>
          <a:p>
            <a:pPr marL="0" indent="0">
              <a:buFontTx/>
              <a:buNone/>
            </a:pPr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서비스관리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운영관리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endParaRPr lang="en-US" altLang="ko-KR" sz="1000" smtClean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b="1" smtClean="0">
                <a:solidFill>
                  <a:schemeClr val="tx1"/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교회서비스</a:t>
            </a:r>
            <a:endParaRPr lang="en-US" altLang="ko-KR" sz="1000" b="1" smtClean="0">
              <a:solidFill>
                <a:schemeClr val="tx1"/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bg1">
                    <a:lumMod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교회정보관리</a:t>
            </a:r>
            <a:endParaRPr lang="en-US" altLang="ko-KR" sz="900" b="0" smtClean="0">
              <a:solidFill>
                <a:schemeClr val="bg1">
                  <a:lumMod val="50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tx1"/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성경문구관리</a:t>
            </a:r>
            <a:endParaRPr lang="en-US" altLang="ko-KR" sz="900" b="0" smtClean="0">
              <a:solidFill>
                <a:schemeClr val="tx1"/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헌금종류관리</a:t>
            </a:r>
            <a:endParaRPr lang="en-US" altLang="ko-KR" sz="900" b="0" smtClean="0">
              <a:solidFill>
                <a:schemeClr val="tx1">
                  <a:lumMod val="50000"/>
                  <a:lumOff val="50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성도 관리</a:t>
            </a:r>
            <a:endParaRPr lang="en-US" altLang="ko-KR" sz="900" b="0" smtClean="0">
              <a:solidFill>
                <a:schemeClr val="tx1">
                  <a:lumMod val="50000"/>
                  <a:lumOff val="50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헌금 기도제목 조회</a:t>
            </a:r>
            <a:endParaRPr lang="en-US" altLang="ko-KR" sz="900" b="0" smtClean="0">
              <a:solidFill>
                <a:schemeClr val="tx1">
                  <a:lumMod val="50000"/>
                  <a:lumOff val="50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헌금 입금내역 조회</a:t>
            </a:r>
            <a:endParaRPr lang="en-US" altLang="ko-KR" sz="900" b="0" dirty="0">
              <a:solidFill>
                <a:schemeClr val="tx1">
                  <a:lumMod val="50000"/>
                  <a:lumOff val="50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6C737B11-7D8B-4F45-801B-C00AB12440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D43EFE-6EE0-4B53-8333-E34CD91C5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21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헌금종류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 userDrawn="1">
            <p:extLst/>
          </p:nvPr>
        </p:nvGraphicFramePr>
        <p:xfrm>
          <a:off x="0" y="-12700"/>
          <a:ext cx="12203999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3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44" y="-31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33395" y="-319"/>
            <a:ext cx="2669812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1198" y="-319"/>
            <a:ext cx="149628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833395" y="236879"/>
            <a:ext cx="7358605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mtClean="0"/>
              <a:t>교회서비스 </a:t>
            </a:r>
            <a:r>
              <a:rPr lang="en-US" altLang="ko-KR" smtClean="0"/>
              <a:t>&gt; </a:t>
            </a:r>
            <a:r>
              <a:rPr lang="ko-KR" altLang="en-US" smtClean="0"/>
              <a:t>헌금종류관리</a:t>
            </a:r>
            <a:endParaRPr lang="ko-KR" altLang="en-US" dirty="0"/>
          </a:p>
        </p:txBody>
      </p:sp>
      <p:sp>
        <p:nvSpPr>
          <p:cNvPr id="15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0571148" y="-3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l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smtClean="0"/>
              <a:t>문정이</a:t>
            </a:r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820544" y="23687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7E26A96-EF80-44F6-82B4-F1108E6424C2}"/>
              </a:ext>
            </a:extLst>
          </p:cNvPr>
          <p:cNvCxnSpPr>
            <a:cxnSpLocks/>
          </p:cNvCxnSpPr>
          <p:nvPr userDrawn="1"/>
        </p:nvCxnSpPr>
        <p:spPr>
          <a:xfrm>
            <a:off x="0" y="863748"/>
            <a:ext cx="9753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B94E3055-6F66-4BC9-87C8-3505F37DA1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469" y="478179"/>
            <a:ext cx="419100" cy="33337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4745762-687B-4BE9-8687-CE43A6CFED9D}"/>
              </a:ext>
            </a:extLst>
          </p:cNvPr>
          <p:cNvSpPr/>
          <p:nvPr userDrawn="1"/>
        </p:nvSpPr>
        <p:spPr>
          <a:xfrm>
            <a:off x="632385" y="506590"/>
            <a:ext cx="1967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스타플랫폼</a:t>
            </a:r>
            <a:r>
              <a:rPr lang="ko-KR" altLang="en-US" sz="12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 </a:t>
            </a:r>
            <a:r>
              <a:rPr lang="ko-KR" altLang="en-US" sz="1200" dirty="0"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관리시스템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F8738D-67D3-456D-808C-7FEEF7FE9CCB}"/>
              </a:ext>
            </a:extLst>
          </p:cNvPr>
          <p:cNvSpPr txBox="1"/>
          <p:nvPr userDrawn="1"/>
        </p:nvSpPr>
        <p:spPr>
          <a:xfrm>
            <a:off x="71908" y="949627"/>
            <a:ext cx="1172006" cy="5771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거래관리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정산관리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kern="12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  <a:cs typeface="+mn-cs"/>
              </a:rPr>
              <a:t>고객관리</a:t>
            </a:r>
            <a:endParaRPr lang="en-US" altLang="ko-KR" sz="1000" kern="12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  <a:cs typeface="+mn-cs"/>
            </a:endParaRPr>
          </a:p>
          <a:p>
            <a:pPr marL="0" indent="0">
              <a:buFontTx/>
              <a:buNone/>
            </a:pPr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서비스관리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운영관리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endParaRPr lang="en-US" altLang="ko-KR" sz="1000" smtClean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b="1" smtClean="0">
                <a:solidFill>
                  <a:schemeClr val="tx1"/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교회서비스</a:t>
            </a:r>
            <a:endParaRPr lang="en-US" altLang="ko-KR" sz="1000" b="1" smtClean="0">
              <a:solidFill>
                <a:schemeClr val="tx1"/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bg1">
                    <a:lumMod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교회정보관리</a:t>
            </a:r>
            <a:endParaRPr lang="en-US" altLang="ko-KR" sz="900" b="0" smtClean="0">
              <a:solidFill>
                <a:schemeClr val="bg1">
                  <a:lumMod val="50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bg1">
                    <a:lumMod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성경문구관리</a:t>
            </a:r>
            <a:endParaRPr lang="en-US" altLang="ko-KR" sz="900" b="0" smtClean="0">
              <a:solidFill>
                <a:schemeClr val="bg1">
                  <a:lumMod val="50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tx1"/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헌금종류관리</a:t>
            </a:r>
            <a:endParaRPr lang="en-US" altLang="ko-KR" sz="900" b="0" smtClean="0">
              <a:solidFill>
                <a:schemeClr val="tx1"/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성도 관리</a:t>
            </a:r>
            <a:endParaRPr lang="en-US" altLang="ko-KR" sz="900" b="0" smtClean="0">
              <a:solidFill>
                <a:schemeClr val="tx1">
                  <a:lumMod val="50000"/>
                  <a:lumOff val="50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헌금 기도제목 조회</a:t>
            </a:r>
            <a:endParaRPr lang="en-US" altLang="ko-KR" sz="900" b="0" smtClean="0">
              <a:solidFill>
                <a:schemeClr val="tx1">
                  <a:lumMod val="50000"/>
                  <a:lumOff val="50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헌금 입금내역 조회</a:t>
            </a:r>
            <a:endParaRPr lang="en-US" altLang="ko-KR" sz="900" b="0" dirty="0">
              <a:solidFill>
                <a:schemeClr val="tx1">
                  <a:lumMod val="50000"/>
                  <a:lumOff val="50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6C737B11-7D8B-4F45-801B-C00AB12440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D43EFE-6EE0-4B53-8333-E34CD91C5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7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도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 userDrawn="1">
            <p:extLst/>
          </p:nvPr>
        </p:nvGraphicFramePr>
        <p:xfrm>
          <a:off x="0" y="-12700"/>
          <a:ext cx="12203999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3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44" y="-31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33395" y="-319"/>
            <a:ext cx="2669812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1198" y="-319"/>
            <a:ext cx="149628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833395" y="236879"/>
            <a:ext cx="7358605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mtClean="0"/>
              <a:t>교회서비스 </a:t>
            </a:r>
            <a:r>
              <a:rPr lang="en-US" altLang="ko-KR" smtClean="0"/>
              <a:t>&gt; </a:t>
            </a:r>
            <a:r>
              <a:rPr lang="ko-KR" altLang="en-US" smtClean="0"/>
              <a:t>성도관리</a:t>
            </a:r>
            <a:endParaRPr lang="ko-KR" altLang="en-US" dirty="0"/>
          </a:p>
        </p:txBody>
      </p:sp>
      <p:sp>
        <p:nvSpPr>
          <p:cNvPr id="15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0571148" y="-3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l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smtClean="0"/>
              <a:t>문정이</a:t>
            </a:r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820544" y="23687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7E26A96-EF80-44F6-82B4-F1108E6424C2}"/>
              </a:ext>
            </a:extLst>
          </p:cNvPr>
          <p:cNvCxnSpPr>
            <a:cxnSpLocks/>
          </p:cNvCxnSpPr>
          <p:nvPr userDrawn="1"/>
        </p:nvCxnSpPr>
        <p:spPr>
          <a:xfrm>
            <a:off x="0" y="863748"/>
            <a:ext cx="9753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B94E3055-6F66-4BC9-87C8-3505F37DA1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469" y="478179"/>
            <a:ext cx="419100" cy="33337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4745762-687B-4BE9-8687-CE43A6CFED9D}"/>
              </a:ext>
            </a:extLst>
          </p:cNvPr>
          <p:cNvSpPr/>
          <p:nvPr userDrawn="1"/>
        </p:nvSpPr>
        <p:spPr>
          <a:xfrm>
            <a:off x="632385" y="506590"/>
            <a:ext cx="1967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스타플랫폼</a:t>
            </a:r>
            <a:r>
              <a:rPr lang="ko-KR" altLang="en-US" sz="12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 </a:t>
            </a:r>
            <a:r>
              <a:rPr lang="ko-KR" altLang="en-US" sz="1200" dirty="0"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관리시스템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F8738D-67D3-456D-808C-7FEEF7FE9CCB}"/>
              </a:ext>
            </a:extLst>
          </p:cNvPr>
          <p:cNvSpPr txBox="1"/>
          <p:nvPr userDrawn="1"/>
        </p:nvSpPr>
        <p:spPr>
          <a:xfrm>
            <a:off x="71908" y="949627"/>
            <a:ext cx="1172006" cy="5771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거래관리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정산관리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kern="12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  <a:cs typeface="+mn-cs"/>
              </a:rPr>
              <a:t>고객관리</a:t>
            </a:r>
            <a:endParaRPr lang="en-US" altLang="ko-KR" sz="1000" kern="12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  <a:cs typeface="+mn-cs"/>
            </a:endParaRPr>
          </a:p>
          <a:p>
            <a:pPr marL="0" indent="0">
              <a:buFontTx/>
              <a:buNone/>
            </a:pPr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서비스관리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운영관리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endParaRPr lang="en-US" altLang="ko-KR" sz="1000" smtClean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b="1" smtClean="0">
                <a:solidFill>
                  <a:schemeClr val="tx1"/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교회서비스</a:t>
            </a:r>
            <a:endParaRPr lang="en-US" altLang="ko-KR" sz="1000" b="1" smtClean="0">
              <a:solidFill>
                <a:schemeClr val="tx1"/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bg1">
                    <a:lumMod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교회정보관리</a:t>
            </a:r>
            <a:endParaRPr lang="en-US" altLang="ko-KR" sz="900" b="0" smtClean="0">
              <a:solidFill>
                <a:schemeClr val="bg1">
                  <a:lumMod val="50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bg1">
                    <a:lumMod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성경문구관리</a:t>
            </a:r>
            <a:endParaRPr lang="en-US" altLang="ko-KR" sz="900" b="0" smtClean="0">
              <a:solidFill>
                <a:schemeClr val="bg1">
                  <a:lumMod val="50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bg1">
                    <a:lumMod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헌금종류관리</a:t>
            </a:r>
            <a:endParaRPr lang="en-US" altLang="ko-KR" sz="900" b="0" smtClean="0">
              <a:solidFill>
                <a:schemeClr val="bg1">
                  <a:lumMod val="50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tx1"/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성도 관리</a:t>
            </a:r>
            <a:endParaRPr lang="en-US" altLang="ko-KR" sz="900" b="0" smtClean="0">
              <a:solidFill>
                <a:schemeClr val="tx1"/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헌금 기도제목 조회</a:t>
            </a:r>
            <a:endParaRPr lang="en-US" altLang="ko-KR" sz="900" b="0" smtClean="0">
              <a:solidFill>
                <a:schemeClr val="tx1">
                  <a:lumMod val="50000"/>
                  <a:lumOff val="50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헌금 입금내역 조회</a:t>
            </a:r>
            <a:endParaRPr lang="en-US" altLang="ko-KR" sz="900" b="0" dirty="0">
              <a:solidFill>
                <a:schemeClr val="tx1">
                  <a:lumMod val="50000"/>
                  <a:lumOff val="50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6C737B11-7D8B-4F45-801B-C00AB12440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D43EFE-6EE0-4B53-8333-E34CD91C5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11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헌금기도내용조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 userDrawn="1">
            <p:extLst/>
          </p:nvPr>
        </p:nvGraphicFramePr>
        <p:xfrm>
          <a:off x="0" y="-12700"/>
          <a:ext cx="12203999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3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44" y="-31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33395" y="-319"/>
            <a:ext cx="2669812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1198" y="-319"/>
            <a:ext cx="149628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833395" y="236879"/>
            <a:ext cx="7358605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mtClean="0"/>
              <a:t>교회서비스 </a:t>
            </a:r>
            <a:r>
              <a:rPr lang="en-US" altLang="ko-KR" smtClean="0"/>
              <a:t>&gt; </a:t>
            </a:r>
            <a:r>
              <a:rPr lang="ko-KR" altLang="en-US" smtClean="0"/>
              <a:t>헌금기도내용조회</a:t>
            </a:r>
            <a:endParaRPr lang="ko-KR" altLang="en-US" dirty="0"/>
          </a:p>
        </p:txBody>
      </p:sp>
      <p:sp>
        <p:nvSpPr>
          <p:cNvPr id="15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0571148" y="-3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l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smtClean="0"/>
              <a:t>문정이</a:t>
            </a:r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820544" y="23687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7E26A96-EF80-44F6-82B4-F1108E6424C2}"/>
              </a:ext>
            </a:extLst>
          </p:cNvPr>
          <p:cNvCxnSpPr>
            <a:cxnSpLocks/>
          </p:cNvCxnSpPr>
          <p:nvPr userDrawn="1"/>
        </p:nvCxnSpPr>
        <p:spPr>
          <a:xfrm>
            <a:off x="0" y="863748"/>
            <a:ext cx="9753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B94E3055-6F66-4BC9-87C8-3505F37DA1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469" y="478179"/>
            <a:ext cx="419100" cy="33337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4745762-687B-4BE9-8687-CE43A6CFED9D}"/>
              </a:ext>
            </a:extLst>
          </p:cNvPr>
          <p:cNvSpPr/>
          <p:nvPr userDrawn="1"/>
        </p:nvSpPr>
        <p:spPr>
          <a:xfrm>
            <a:off x="632385" y="506590"/>
            <a:ext cx="1967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스타플랫폼</a:t>
            </a:r>
            <a:r>
              <a:rPr lang="ko-KR" altLang="en-US" sz="12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 </a:t>
            </a:r>
            <a:r>
              <a:rPr lang="ko-KR" altLang="en-US" sz="1200" dirty="0"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관리시스템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F8738D-67D3-456D-808C-7FEEF7FE9CCB}"/>
              </a:ext>
            </a:extLst>
          </p:cNvPr>
          <p:cNvSpPr txBox="1"/>
          <p:nvPr userDrawn="1"/>
        </p:nvSpPr>
        <p:spPr>
          <a:xfrm>
            <a:off x="71908" y="949627"/>
            <a:ext cx="1172006" cy="5771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거래관리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정산관리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kern="12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  <a:cs typeface="+mn-cs"/>
              </a:rPr>
              <a:t>고객관리</a:t>
            </a:r>
            <a:endParaRPr lang="en-US" altLang="ko-KR" sz="1000" kern="12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  <a:cs typeface="+mn-cs"/>
            </a:endParaRPr>
          </a:p>
          <a:p>
            <a:pPr marL="0" indent="0">
              <a:buFontTx/>
              <a:buNone/>
            </a:pPr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서비스관리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운영관리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endParaRPr lang="en-US" altLang="ko-KR" sz="1000" smtClean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b="1" smtClean="0">
                <a:solidFill>
                  <a:schemeClr val="tx1"/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교회서비스</a:t>
            </a:r>
            <a:endParaRPr lang="en-US" altLang="ko-KR" sz="1000" b="1" smtClean="0">
              <a:solidFill>
                <a:schemeClr val="tx1"/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bg1">
                    <a:lumMod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교회정보관리</a:t>
            </a:r>
            <a:endParaRPr lang="en-US" altLang="ko-KR" sz="900" b="0" smtClean="0">
              <a:solidFill>
                <a:schemeClr val="bg1">
                  <a:lumMod val="50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bg1">
                    <a:lumMod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성경문구관리</a:t>
            </a:r>
            <a:endParaRPr lang="en-US" altLang="ko-KR" sz="900" b="0" smtClean="0">
              <a:solidFill>
                <a:schemeClr val="bg1">
                  <a:lumMod val="50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bg1">
                    <a:lumMod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헌금종류관리</a:t>
            </a:r>
            <a:endParaRPr lang="en-US" altLang="ko-KR" sz="900" b="0" smtClean="0">
              <a:solidFill>
                <a:schemeClr val="bg1">
                  <a:lumMod val="50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bg1">
                    <a:lumMod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성도 관리</a:t>
            </a:r>
            <a:endParaRPr lang="en-US" altLang="ko-KR" sz="900" b="0" smtClean="0">
              <a:solidFill>
                <a:schemeClr val="bg1">
                  <a:lumMod val="50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/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tx1"/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헌금 기도제목 조회</a:t>
            </a:r>
            <a:endParaRPr lang="en-US" altLang="ko-KR" sz="900" b="0" smtClean="0">
              <a:solidFill>
                <a:schemeClr val="tx1"/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헌금 입금내역 조회</a:t>
            </a:r>
            <a:endParaRPr lang="en-US" altLang="ko-KR" sz="900" b="0" dirty="0">
              <a:solidFill>
                <a:schemeClr val="tx1">
                  <a:lumMod val="50000"/>
                  <a:lumOff val="50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6C737B11-7D8B-4F45-801B-C00AB12440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D43EFE-6EE0-4B53-8333-E34CD91C5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83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헌금입금내역조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 userDrawn="1">
            <p:extLst/>
          </p:nvPr>
        </p:nvGraphicFramePr>
        <p:xfrm>
          <a:off x="0" y="-12700"/>
          <a:ext cx="12203999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3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44" y="-31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33395" y="-319"/>
            <a:ext cx="2669812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1198" y="-319"/>
            <a:ext cx="149628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833395" y="236879"/>
            <a:ext cx="7358605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mtClean="0"/>
              <a:t>교회서비스 </a:t>
            </a:r>
            <a:r>
              <a:rPr lang="en-US" altLang="ko-KR" smtClean="0"/>
              <a:t>&gt; </a:t>
            </a:r>
            <a:r>
              <a:rPr lang="ko-KR" altLang="en-US" smtClean="0"/>
              <a:t>헌금입금내역조회</a:t>
            </a:r>
            <a:endParaRPr lang="ko-KR" altLang="en-US" dirty="0"/>
          </a:p>
        </p:txBody>
      </p:sp>
      <p:sp>
        <p:nvSpPr>
          <p:cNvPr id="15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0571148" y="-3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l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smtClean="0"/>
              <a:t>문정이</a:t>
            </a:r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820544" y="23687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7E26A96-EF80-44F6-82B4-F1108E6424C2}"/>
              </a:ext>
            </a:extLst>
          </p:cNvPr>
          <p:cNvCxnSpPr>
            <a:cxnSpLocks/>
          </p:cNvCxnSpPr>
          <p:nvPr userDrawn="1"/>
        </p:nvCxnSpPr>
        <p:spPr>
          <a:xfrm>
            <a:off x="0" y="863748"/>
            <a:ext cx="9753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B94E3055-6F66-4BC9-87C8-3505F37DA1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469" y="478179"/>
            <a:ext cx="419100" cy="33337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4745762-687B-4BE9-8687-CE43A6CFED9D}"/>
              </a:ext>
            </a:extLst>
          </p:cNvPr>
          <p:cNvSpPr/>
          <p:nvPr userDrawn="1"/>
        </p:nvSpPr>
        <p:spPr>
          <a:xfrm>
            <a:off x="632385" y="506590"/>
            <a:ext cx="1967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스타플랫폼</a:t>
            </a:r>
            <a:r>
              <a:rPr lang="ko-KR" altLang="en-US" sz="12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 </a:t>
            </a:r>
            <a:r>
              <a:rPr lang="ko-KR" altLang="en-US" sz="1200" dirty="0"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관리시스템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F8738D-67D3-456D-808C-7FEEF7FE9CCB}"/>
              </a:ext>
            </a:extLst>
          </p:cNvPr>
          <p:cNvSpPr txBox="1"/>
          <p:nvPr userDrawn="1"/>
        </p:nvSpPr>
        <p:spPr>
          <a:xfrm>
            <a:off x="71908" y="949627"/>
            <a:ext cx="1172006" cy="5771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거래관리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정산관리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kern="12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  <a:cs typeface="+mn-cs"/>
              </a:rPr>
              <a:t>고객관리</a:t>
            </a:r>
            <a:endParaRPr lang="en-US" altLang="ko-KR" sz="1000" kern="12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  <a:cs typeface="+mn-cs"/>
            </a:endParaRPr>
          </a:p>
          <a:p>
            <a:pPr marL="0" indent="0">
              <a:buFontTx/>
              <a:buNone/>
            </a:pPr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서비스관리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운영관리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endParaRPr lang="en-US" altLang="ko-KR" sz="1000" smtClean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b="1" smtClean="0">
                <a:solidFill>
                  <a:schemeClr val="tx1"/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교회서비스</a:t>
            </a:r>
            <a:endParaRPr lang="en-US" altLang="ko-KR" sz="1000" b="1" smtClean="0">
              <a:solidFill>
                <a:schemeClr val="tx1"/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bg1">
                    <a:lumMod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교회정보관리</a:t>
            </a:r>
            <a:endParaRPr lang="en-US" altLang="ko-KR" sz="900" b="0" smtClean="0">
              <a:solidFill>
                <a:schemeClr val="bg1">
                  <a:lumMod val="50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bg1">
                    <a:lumMod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성경문구관리</a:t>
            </a:r>
            <a:endParaRPr lang="en-US" altLang="ko-KR" sz="900" b="0" smtClean="0">
              <a:solidFill>
                <a:schemeClr val="bg1">
                  <a:lumMod val="50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bg1">
                    <a:lumMod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헌금종류관리</a:t>
            </a:r>
            <a:endParaRPr lang="en-US" altLang="ko-KR" sz="900" b="0" smtClean="0">
              <a:solidFill>
                <a:schemeClr val="bg1">
                  <a:lumMod val="50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bg1">
                    <a:lumMod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성도 관리</a:t>
            </a:r>
            <a:endParaRPr lang="en-US" altLang="ko-KR" sz="900" b="0" smtClean="0">
              <a:solidFill>
                <a:schemeClr val="bg1">
                  <a:lumMod val="50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bg1">
                    <a:lumMod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bg1">
                    <a:lumMod val="50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헌금 기도제목 조회</a:t>
            </a:r>
            <a:endParaRPr lang="en-US" altLang="ko-KR" sz="900" b="0" smtClean="0">
              <a:solidFill>
                <a:schemeClr val="bg1">
                  <a:lumMod val="50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900" b="0" smtClean="0">
                <a:solidFill>
                  <a:schemeClr val="tx1"/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900" b="0" smtClean="0">
                <a:solidFill>
                  <a:schemeClr val="tx1"/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헌금 입금내역 조회</a:t>
            </a:r>
            <a:endParaRPr lang="en-US" altLang="ko-KR" sz="900" b="0" dirty="0">
              <a:solidFill>
                <a:schemeClr val="tx1"/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6C737B11-7D8B-4F45-801B-C00AB12440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D43EFE-6EE0-4B53-8333-E34CD91C5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A677D-6822-44BF-96B0-81839F8A0A4C}" type="datetime1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43EFE-6EE0-4B53-8333-E34CD91C5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5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3" r:id="rId2"/>
    <p:sldLayoutId id="2147483690" r:id="rId3"/>
    <p:sldLayoutId id="2147483691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49" r:id="rId10"/>
    <p:sldLayoutId id="2147483654" r:id="rId11"/>
    <p:sldLayoutId id="2147483665" r:id="rId12"/>
    <p:sldLayoutId id="2147483657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8AE874A-930A-424B-8ED1-F87EEF44B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mtClean="0"/>
              <a:t>문정이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0DE43C-F79D-46C7-8B9A-2AE2927F60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mtClean="0"/>
              <a:t>2020-05-12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F580A4-8873-4238-B849-A6490B8C38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mtClean="0"/>
              <a:t>0.5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1F9FB-5C5E-42AC-B959-94290CD3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6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KGO_BO_220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mtClean="0"/>
              <a:t>패아자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39214D4-156B-4376-8AD5-5ACB23F3C4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mtClean="0"/>
              <a:t>문정이</a:t>
            </a:r>
            <a:endParaRPr lang="ko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83BE0AF1-7679-41D0-B75B-27D4124A44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mtClean="0"/>
              <a:t>성경문구 목록</a:t>
            </a:r>
            <a:endParaRPr lang="ko-KR" altLang="en-US" dirty="0"/>
          </a:p>
        </p:txBody>
      </p:sp>
      <p:sp>
        <p:nvSpPr>
          <p:cNvPr id="43" name="슬라이드 번호 개체 틀 42">
            <a:extLst>
              <a:ext uri="{FF2B5EF4-FFF2-40B4-BE49-F238E27FC236}">
                <a16:creationId xmlns:a16="http://schemas.microsoft.com/office/drawing/2014/main" id="{DD93075D-9002-4766-9AC3-3389D4791F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225E8E3-B589-4212-A9C1-B681E57D2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691960"/>
              </p:ext>
            </p:extLst>
          </p:nvPr>
        </p:nvGraphicFramePr>
        <p:xfrm>
          <a:off x="1233846" y="2192155"/>
          <a:ext cx="8318328" cy="2381120"/>
        </p:xfrm>
        <a:graphic>
          <a:graphicData uri="http://schemas.openxmlformats.org/drawingml/2006/table">
            <a:tbl>
              <a:tblPr/>
              <a:tblGrid>
                <a:gridCol w="790392">
                  <a:extLst>
                    <a:ext uri="{9D8B030D-6E8A-4147-A177-3AD203B41FA5}">
                      <a16:colId xmlns:a16="http://schemas.microsoft.com/office/drawing/2014/main" val="3076722304"/>
                    </a:ext>
                  </a:extLst>
                </a:gridCol>
                <a:gridCol w="981526">
                  <a:extLst>
                    <a:ext uri="{9D8B030D-6E8A-4147-A177-3AD203B41FA5}">
                      <a16:colId xmlns:a16="http://schemas.microsoft.com/office/drawing/2014/main" val="1335016082"/>
                    </a:ext>
                  </a:extLst>
                </a:gridCol>
                <a:gridCol w="981526">
                  <a:extLst>
                    <a:ext uri="{9D8B030D-6E8A-4147-A177-3AD203B41FA5}">
                      <a16:colId xmlns:a16="http://schemas.microsoft.com/office/drawing/2014/main" val="3064810401"/>
                    </a:ext>
                  </a:extLst>
                </a:gridCol>
                <a:gridCol w="5564884">
                  <a:extLst>
                    <a:ext uri="{9D8B030D-6E8A-4147-A177-3AD203B41FA5}">
                      <a16:colId xmlns:a16="http://schemas.microsoft.com/office/drawing/2014/main" val="2826764954"/>
                    </a:ext>
                  </a:extLst>
                </a:gridCol>
              </a:tblGrid>
              <a:tr h="289106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effectLst/>
                        </a:rPr>
                        <a:t>No</a:t>
                      </a:r>
                      <a:endParaRPr 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일련번호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성경문구 출처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성경문구 내용</a:t>
                      </a:r>
                      <a:endParaRPr lang="en-US" altLang="ko-KR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270410"/>
                  </a:ext>
                </a:extLst>
              </a:tr>
              <a:tr h="2817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1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sng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ko-KR" altLang="en-US" sz="80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sng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로마서 </a:t>
                      </a:r>
                      <a:r>
                        <a:rPr lang="en-US" altLang="ko-KR" sz="800" u="sng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12:1</a:t>
                      </a:r>
                      <a:endParaRPr lang="ko-KR" altLang="en-US" sz="80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mtClean="0">
                          <a:effectLst/>
                        </a:rPr>
                        <a:t>그러므로 형제들아 내가 하나님의 모든 자비하심으로 너희를 권하노니</a:t>
                      </a:r>
                    </a:p>
                    <a:p>
                      <a:pPr algn="l"/>
                      <a:endParaRPr lang="ko-KR" altLang="en-US" sz="800" smtClean="0">
                        <a:effectLst/>
                      </a:endParaRPr>
                    </a:p>
                    <a:p>
                      <a:pPr algn="l"/>
                      <a:r>
                        <a:rPr lang="ko-KR" altLang="en-US" sz="800" smtClean="0">
                          <a:effectLst/>
                        </a:rPr>
                        <a:t>너희 몸을 하나님이 기뻐하시는 거룩한 산 제물로 드리라 이는 너희가 드릴 영적예배니라</a:t>
                      </a:r>
                      <a:r>
                        <a:rPr lang="en-US" altLang="ko-KR" sz="800" smtClean="0">
                          <a:effectLst/>
                        </a:rPr>
                        <a:t>…</a:t>
                      </a:r>
                      <a:endParaRPr lang="ko-KR" altLang="en-US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89168"/>
                  </a:ext>
                </a:extLst>
              </a:tr>
              <a:tr h="3177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2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478157"/>
                  </a:ext>
                </a:extLst>
              </a:tr>
              <a:tr h="3522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3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823119"/>
                  </a:ext>
                </a:extLst>
              </a:tr>
              <a:tr h="3522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4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963496"/>
                  </a:ext>
                </a:extLst>
              </a:tr>
              <a:tr h="3522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5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84317"/>
                  </a:ext>
                </a:extLst>
              </a:tr>
              <a:tr h="2808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6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50448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0973AB6-F3E2-4D04-951A-37B0C567B49D}"/>
              </a:ext>
            </a:extLst>
          </p:cNvPr>
          <p:cNvSpPr txBox="1"/>
          <p:nvPr/>
        </p:nvSpPr>
        <p:spPr>
          <a:xfrm>
            <a:off x="4190075" y="1313491"/>
            <a:ext cx="825717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10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검색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8477732-4B6F-40B0-8213-B4C03DC3116E}"/>
              </a:ext>
            </a:extLst>
          </p:cNvPr>
          <p:cNvCxnSpPr>
            <a:cxnSpLocks/>
          </p:cNvCxnSpPr>
          <p:nvPr/>
        </p:nvCxnSpPr>
        <p:spPr>
          <a:xfrm>
            <a:off x="1216372" y="1240269"/>
            <a:ext cx="83825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C73791F-D698-4DFB-8546-9D949397D4D3}"/>
              </a:ext>
            </a:extLst>
          </p:cNvPr>
          <p:cNvCxnSpPr>
            <a:cxnSpLocks/>
          </p:cNvCxnSpPr>
          <p:nvPr/>
        </p:nvCxnSpPr>
        <p:spPr>
          <a:xfrm>
            <a:off x="1206626" y="1720490"/>
            <a:ext cx="839226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F3A90EEC-159A-435E-923A-68BE85527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075" y="5830820"/>
            <a:ext cx="2483224" cy="54320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B8D674-1109-4071-BB29-BBEF2A942CBB}"/>
              </a:ext>
            </a:extLst>
          </p:cNvPr>
          <p:cNvSpPr/>
          <p:nvPr/>
        </p:nvSpPr>
        <p:spPr>
          <a:xfrm>
            <a:off x="1163933" y="955228"/>
            <a:ext cx="1435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성경문구관리</a:t>
            </a:r>
            <a:endParaRPr lang="ko-KR" altLang="en-US" sz="1400" dirty="0">
              <a:latin typeface="KB금융 제목체 Bold" panose="020B0803000000000000" pitchFamily="50" charset="-127"/>
              <a:ea typeface="KB금융 제목체 Bold" panose="020B0803000000000000" pitchFamily="50" charset="-127"/>
            </a:endParaRPr>
          </a:p>
        </p:txBody>
      </p:sp>
      <p:graphicFrame>
        <p:nvGraphicFramePr>
          <p:cNvPr id="38" name="Group 194">
            <a:extLst>
              <a:ext uri="{FF2B5EF4-FFF2-40B4-BE49-F238E27FC236}">
                <a16:creationId xmlns:a16="http://schemas.microsoft.com/office/drawing/2014/main" id="{FDCF143F-ABED-454E-BCCA-5C0BEF38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549923"/>
              </p:ext>
            </p:extLst>
          </p:nvPr>
        </p:nvGraphicFramePr>
        <p:xfrm>
          <a:off x="9753600" y="456953"/>
          <a:ext cx="2362200" cy="3537478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성경문구</a:t>
                      </a:r>
                      <a:r>
                        <a:rPr lang="ko-KR" altLang="en-US" sz="800" b="1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목록</a:t>
                      </a:r>
                      <a:endParaRPr lang="ko-KR" altLang="en-US" sz="800" b="1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성경출처가 입력되었을 때 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“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입력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%”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으로 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LIKE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검색</a:t>
                      </a:r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성경출처내용 순으로 정렬</a:t>
                      </a:r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성경문구 상세화면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수정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/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삭제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으로 이동</a:t>
                      </a:r>
                      <a:endParaRPr lang="en-US" altLang="ko-KR" sz="800" baseline="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성경문구 상세화면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등록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으로 이동</a:t>
                      </a:r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2220447" y="2538499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4100075" y="1245009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1270283" y="1367477"/>
            <a:ext cx="857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성경문구 출처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9FA29D1-3902-42A4-A582-DD51518E684F}"/>
              </a:ext>
            </a:extLst>
          </p:cNvPr>
          <p:cNvSpPr/>
          <p:nvPr/>
        </p:nvSpPr>
        <p:spPr>
          <a:xfrm>
            <a:off x="2157469" y="1369110"/>
            <a:ext cx="1833156" cy="2291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973AB6-F3E2-4D04-951A-37B0C567B49D}"/>
              </a:ext>
            </a:extLst>
          </p:cNvPr>
          <p:cNvSpPr txBox="1"/>
          <p:nvPr/>
        </p:nvSpPr>
        <p:spPr>
          <a:xfrm>
            <a:off x="8610600" y="1828897"/>
            <a:ext cx="825717" cy="288032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marR="0" lvl="0" indent="0" algn="ctr" defTabSz="9572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등록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8563849" y="1750144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3091521" y="2538499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1384564" y="1930144"/>
            <a:ext cx="9939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총 </a:t>
            </a:r>
            <a:r>
              <a:rPr lang="en-US" altLang="ko-KR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5,000</a:t>
            </a:r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건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3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KGO_BO_221</a:t>
            </a:r>
            <a:endParaRPr lang="ko-KR" altLang="en-US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mtClean="0"/>
              <a:t>페이지</a:t>
            </a:r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mtClean="0"/>
              <a:t>교회정보 상세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8477732-4B6F-40B0-8213-B4C03DC3116E}"/>
              </a:ext>
            </a:extLst>
          </p:cNvPr>
          <p:cNvCxnSpPr>
            <a:cxnSpLocks/>
          </p:cNvCxnSpPr>
          <p:nvPr/>
        </p:nvCxnSpPr>
        <p:spPr>
          <a:xfrm flipV="1">
            <a:off x="1271847" y="1240269"/>
            <a:ext cx="8327042" cy="22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B8D674-1109-4071-BB29-BBEF2A942CBB}"/>
              </a:ext>
            </a:extLst>
          </p:cNvPr>
          <p:cNvSpPr/>
          <p:nvPr/>
        </p:nvSpPr>
        <p:spPr>
          <a:xfrm>
            <a:off x="1197185" y="955228"/>
            <a:ext cx="1435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성경문구상세</a:t>
            </a:r>
            <a:endParaRPr lang="ko-KR" altLang="en-US" sz="1400" dirty="0">
              <a:latin typeface="KB금융 제목체 Bold" panose="020B0803000000000000" pitchFamily="50" charset="-127"/>
              <a:ea typeface="KB금융 제목체 Bold" panose="020B0803000000000000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60480B1-4EC2-4CE4-9B8B-F2278BA69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940169"/>
              </p:ext>
            </p:extLst>
          </p:nvPr>
        </p:nvGraphicFramePr>
        <p:xfrm>
          <a:off x="1468669" y="1526122"/>
          <a:ext cx="8130220" cy="2680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9794">
                  <a:extLst>
                    <a:ext uri="{9D8B030D-6E8A-4147-A177-3AD203B41FA5}">
                      <a16:colId xmlns:a16="http://schemas.microsoft.com/office/drawing/2014/main" val="1449894746"/>
                    </a:ext>
                  </a:extLst>
                </a:gridCol>
                <a:gridCol w="6270426">
                  <a:extLst>
                    <a:ext uri="{9D8B030D-6E8A-4147-A177-3AD203B41FA5}">
                      <a16:colId xmlns:a16="http://schemas.microsoft.com/office/drawing/2014/main" val="584462945"/>
                    </a:ext>
                  </a:extLst>
                </a:gridCol>
              </a:tblGrid>
              <a:tr h="528514"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 성경문구 일련번호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256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968167"/>
                  </a:ext>
                </a:extLst>
              </a:tr>
              <a:tr h="763379"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 </a:t>
                      </a:r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성경문구 출처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입력 예</a:t>
                      </a: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요한복음 </a:t>
                      </a: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3:2~4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b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970605"/>
                  </a:ext>
                </a:extLst>
              </a:tr>
              <a:tr h="13882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 </a:t>
                      </a:r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성경문구 내용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(0 /400 bytes)</a:t>
                      </a:r>
                      <a:endParaRPr lang="ko-KR" altLang="en-US" sz="9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b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16675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2771F8-DD57-4DC6-A698-28FAEF662BC8}"/>
              </a:ext>
            </a:extLst>
          </p:cNvPr>
          <p:cNvSpPr/>
          <p:nvPr/>
        </p:nvSpPr>
        <p:spPr>
          <a:xfrm>
            <a:off x="3397166" y="2957278"/>
            <a:ext cx="6107424" cy="9022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2">
                  <a:lumMod val="75000"/>
                </a:schemeClr>
              </a:solidFill>
              <a:ea typeface="KB금융 본문체 Ligh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5F5E0D-8BBF-4542-A1D3-70369B65EACC}"/>
              </a:ext>
            </a:extLst>
          </p:cNvPr>
          <p:cNvSpPr txBox="1"/>
          <p:nvPr/>
        </p:nvSpPr>
        <p:spPr>
          <a:xfrm>
            <a:off x="8581276" y="4359947"/>
            <a:ext cx="825717" cy="288032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10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solidFill>
                  <a:schemeClr val="bg1"/>
                </a:solidFill>
              </a:rPr>
              <a:t>저장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graphicFrame>
        <p:nvGraphicFramePr>
          <p:cNvPr id="33" name="Group 194">
            <a:extLst>
              <a:ext uri="{FF2B5EF4-FFF2-40B4-BE49-F238E27FC236}">
                <a16:creationId xmlns:a16="http://schemas.microsoft.com/office/drawing/2014/main" id="{FDCF143F-ABED-454E-BCCA-5C0BEF38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47894"/>
              </p:ext>
            </p:extLst>
          </p:nvPr>
        </p:nvGraphicFramePr>
        <p:xfrm>
          <a:off x="9753600" y="456953"/>
          <a:ext cx="2362200" cy="4390918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성경문구 신규</a:t>
                      </a:r>
                      <a:r>
                        <a:rPr lang="en-US" altLang="ko-KR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/</a:t>
                      </a: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수정</a:t>
                      </a:r>
                      <a:r>
                        <a:rPr lang="en-US" altLang="ko-KR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/</a:t>
                      </a: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삭제</a:t>
                      </a:r>
                      <a:endParaRPr lang="ko-KR" altLang="en-US" sz="800" b="1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ReadOnly</a:t>
                      </a:r>
                    </a:p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신규인 경우는 빈값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그 외는 해당 일련번호</a:t>
                      </a:r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성경문구내용에 값이 입력되면 해당입력된 내용의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Bytest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수 표시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400 bytes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가 넘어가는 경우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“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허용길이를 초과하였습니다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.”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알림창 띄우고 초과된 글자는 지우기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“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삭제하시겠습니까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?”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확인창 후 확인을 눌렀을 때 삭제 후 목록으로 이동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.</a:t>
                      </a: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기존 데이터 중 성경문구 출처가 동일한 것이 있으면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“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성경문구 출처가 이미 등록되어있습니다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.”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알림창 후 성경문구출처 입력필드로 포커싱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저장 후 목록으로 이동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.</a:t>
                      </a: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25F5E0D-8BBF-4542-A1D3-70369B65EACC}"/>
              </a:ext>
            </a:extLst>
          </p:cNvPr>
          <p:cNvSpPr txBox="1"/>
          <p:nvPr/>
        </p:nvSpPr>
        <p:spPr>
          <a:xfrm>
            <a:off x="7678203" y="4374045"/>
            <a:ext cx="825717" cy="288032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10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mtClean="0">
                <a:solidFill>
                  <a:schemeClr val="bg1"/>
                </a:solidFill>
              </a:rPr>
              <a:t>삭제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2771F8-DD57-4DC6-A698-28FAEF662BC8}"/>
              </a:ext>
            </a:extLst>
          </p:cNvPr>
          <p:cNvSpPr/>
          <p:nvPr/>
        </p:nvSpPr>
        <p:spPr>
          <a:xfrm>
            <a:off x="3397166" y="2142265"/>
            <a:ext cx="6107424" cy="3153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2">
                  <a:lumMod val="75000"/>
                </a:schemeClr>
              </a:solidFill>
              <a:ea typeface="KB금융 본문체 Ligh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5F5E0D-8BBF-4542-A1D3-70369B65EACC}"/>
              </a:ext>
            </a:extLst>
          </p:cNvPr>
          <p:cNvSpPr txBox="1"/>
          <p:nvPr/>
        </p:nvSpPr>
        <p:spPr>
          <a:xfrm>
            <a:off x="6714674" y="4359947"/>
            <a:ext cx="825717" cy="288032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10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mtClean="0">
                <a:solidFill>
                  <a:schemeClr val="bg1"/>
                </a:solidFill>
              </a:rPr>
              <a:t>목록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3307166" y="155458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3301933" y="3853872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7617747" y="4254880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8540585" y="4254880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4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KGO_BO_230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mtClean="0"/>
              <a:t>페이지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39214D4-156B-4376-8AD5-5ACB23F3C4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mtClean="0"/>
              <a:t>문정이</a:t>
            </a:r>
            <a:endParaRPr lang="ko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83BE0AF1-7679-41D0-B75B-27D4124A44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mtClean="0"/>
              <a:t>헌금 종류 목록</a:t>
            </a:r>
            <a:endParaRPr lang="ko-KR" altLang="en-US" dirty="0"/>
          </a:p>
        </p:txBody>
      </p:sp>
      <p:sp>
        <p:nvSpPr>
          <p:cNvPr id="43" name="슬라이드 번호 개체 틀 42">
            <a:extLst>
              <a:ext uri="{FF2B5EF4-FFF2-40B4-BE49-F238E27FC236}">
                <a16:creationId xmlns:a16="http://schemas.microsoft.com/office/drawing/2014/main" id="{DD93075D-9002-4766-9AC3-3389D4791F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225E8E3-B589-4212-A9C1-B681E57D2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530735"/>
              </p:ext>
            </p:extLst>
          </p:nvPr>
        </p:nvGraphicFramePr>
        <p:xfrm>
          <a:off x="1280561" y="2255909"/>
          <a:ext cx="8318328" cy="2226202"/>
        </p:xfrm>
        <a:graphic>
          <a:graphicData uri="http://schemas.openxmlformats.org/drawingml/2006/table">
            <a:tbl>
              <a:tblPr/>
              <a:tblGrid>
                <a:gridCol w="728432">
                  <a:extLst>
                    <a:ext uri="{9D8B030D-6E8A-4147-A177-3AD203B41FA5}">
                      <a16:colId xmlns:a16="http://schemas.microsoft.com/office/drawing/2014/main" val="3076722304"/>
                    </a:ext>
                  </a:extLst>
                </a:gridCol>
                <a:gridCol w="904583">
                  <a:extLst>
                    <a:ext uri="{9D8B030D-6E8A-4147-A177-3AD203B41FA5}">
                      <a16:colId xmlns:a16="http://schemas.microsoft.com/office/drawing/2014/main" val="1335016082"/>
                    </a:ext>
                  </a:extLst>
                </a:gridCol>
                <a:gridCol w="1007720">
                  <a:extLst>
                    <a:ext uri="{9D8B030D-6E8A-4147-A177-3AD203B41FA5}">
                      <a16:colId xmlns:a16="http://schemas.microsoft.com/office/drawing/2014/main" val="618253522"/>
                    </a:ext>
                  </a:extLst>
                </a:gridCol>
                <a:gridCol w="2033986">
                  <a:extLst>
                    <a:ext uri="{9D8B030D-6E8A-4147-A177-3AD203B41FA5}">
                      <a16:colId xmlns:a16="http://schemas.microsoft.com/office/drawing/2014/main" val="3064810401"/>
                    </a:ext>
                  </a:extLst>
                </a:gridCol>
                <a:gridCol w="1306975">
                  <a:extLst>
                    <a:ext uri="{9D8B030D-6E8A-4147-A177-3AD203B41FA5}">
                      <a16:colId xmlns:a16="http://schemas.microsoft.com/office/drawing/2014/main" val="2826764954"/>
                    </a:ext>
                  </a:extLst>
                </a:gridCol>
                <a:gridCol w="735464">
                  <a:extLst>
                    <a:ext uri="{9D8B030D-6E8A-4147-A177-3AD203B41FA5}">
                      <a16:colId xmlns:a16="http://schemas.microsoft.com/office/drawing/2014/main" val="793911072"/>
                    </a:ext>
                  </a:extLst>
                </a:gridCol>
                <a:gridCol w="1601168">
                  <a:extLst>
                    <a:ext uri="{9D8B030D-6E8A-4147-A177-3AD203B41FA5}">
                      <a16:colId xmlns:a16="http://schemas.microsoft.com/office/drawing/2014/main" val="1100895152"/>
                    </a:ext>
                  </a:extLst>
                </a:gridCol>
              </a:tblGrid>
              <a:tr h="289106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effectLst/>
                        </a:rPr>
                        <a:t>No</a:t>
                      </a:r>
                      <a:endParaRPr 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교회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ea typeface="KB금융 본문체 Light"/>
                        </a:rPr>
                        <a:t>헌금종류번호</a:t>
                      </a: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effectLst/>
                        </a:rPr>
                        <a:t>헌금종류 </a:t>
                      </a:r>
                      <a:r>
                        <a:rPr lang="en-US" altLang="ko-KR" sz="800" smtClean="0">
                          <a:effectLst/>
                        </a:rPr>
                        <a:t>1</a:t>
                      </a:r>
                      <a:r>
                        <a:rPr lang="ko-KR" altLang="en-US" sz="800" smtClean="0">
                          <a:effectLst/>
                        </a:rPr>
                        <a:t>단계</a:t>
                      </a:r>
                      <a:endParaRPr lang="ko-KR" altLang="en-US" sz="800" smtClean="0">
                        <a:solidFill>
                          <a:schemeClr val="tx1"/>
                        </a:solidFill>
                        <a:ea typeface="KB금융 본문체 Light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헌금종류 </a:t>
                      </a:r>
                      <a:r>
                        <a:rPr lang="en-US" altLang="ko-KR" sz="800" smtClean="0">
                          <a:effectLst/>
                        </a:rPr>
                        <a:t>2</a:t>
                      </a:r>
                      <a:r>
                        <a:rPr lang="ko-KR" altLang="en-US" sz="800" smtClean="0">
                          <a:effectLst/>
                        </a:rPr>
                        <a:t>단계</a:t>
                      </a:r>
                      <a:endParaRPr lang="en-US" altLang="ko-KR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사용여부</a:t>
                      </a:r>
                      <a:endParaRPr lang="en-US" altLang="ko-KR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입금계좌</a:t>
                      </a:r>
                      <a:endParaRPr lang="en-US" altLang="ko-KR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270410"/>
                  </a:ext>
                </a:extLst>
              </a:tr>
              <a:tr h="2817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1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사랑교회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sng" smtClean="0">
                          <a:effectLst/>
                        </a:rPr>
                        <a:t>134</a:t>
                      </a:r>
                      <a:endParaRPr lang="ko-KR" altLang="en-US" sz="800" u="sng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smtClean="0">
                          <a:effectLst/>
                        </a:rPr>
                        <a:t>주일헌금  </a:t>
                      </a: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u="sng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국민은행 </a:t>
                      </a:r>
                      <a:r>
                        <a:rPr lang="en-US" altLang="ko-KR" sz="800" smtClean="0">
                          <a:effectLst/>
                        </a:rPr>
                        <a:t>123****22222</a:t>
                      </a:r>
                      <a:endParaRPr lang="ko-KR" altLang="en-US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89168"/>
                  </a:ext>
                </a:extLst>
              </a:tr>
              <a:tr h="3177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2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사랑교회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sng" smtClean="0">
                          <a:effectLst/>
                        </a:rPr>
                        <a:t>22</a:t>
                      </a:r>
                      <a:endParaRPr lang="ko-KR" altLang="en-US" sz="800" u="sng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smtClean="0">
                          <a:effectLst/>
                        </a:rPr>
                        <a:t>감사헌금</a:t>
                      </a:r>
                      <a:endParaRPr lang="ko-KR" altLang="en-US" sz="800" u="sng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u="sng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effectLst/>
                        </a:rPr>
                        <a:t>국민은행 </a:t>
                      </a:r>
                      <a:r>
                        <a:rPr lang="en-US" altLang="ko-KR" sz="800" smtClean="0">
                          <a:effectLst/>
                        </a:rPr>
                        <a:t>123****22222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478157"/>
                  </a:ext>
                </a:extLst>
              </a:tr>
              <a:tr h="3522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3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사랑교회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sng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altLang="ko-KR" sz="80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sng" smtClean="0">
                          <a:effectLst/>
                        </a:rPr>
                        <a:t>감사헌금</a:t>
                      </a:r>
                      <a:endParaRPr lang="en-US" altLang="ko-KR" sz="80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sng" smtClean="0">
                          <a:effectLst/>
                        </a:rPr>
                        <a:t>일반 감사헌금</a:t>
                      </a:r>
                      <a:endParaRPr lang="ko-KR" altLang="en-US" sz="800" u="sng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effectLst/>
                        </a:rPr>
                        <a:t>국민은행 </a:t>
                      </a:r>
                      <a:r>
                        <a:rPr lang="en-US" altLang="ko-KR" sz="800" smtClean="0">
                          <a:effectLst/>
                        </a:rPr>
                        <a:t>123****22222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823119"/>
                  </a:ext>
                </a:extLst>
              </a:tr>
              <a:tr h="3522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4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사랑교회</a:t>
                      </a: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u="sng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en-US" sz="80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sng" smtClean="0">
                          <a:effectLst/>
                        </a:rPr>
                        <a:t>감사헌금</a:t>
                      </a:r>
                      <a:endParaRPr lang="en-US" sz="80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sng" smtClean="0">
                          <a:effectLst/>
                        </a:rPr>
                        <a:t>추수 감사헌금</a:t>
                      </a:r>
                      <a:endParaRPr lang="ko-KR" altLang="en-US" sz="800" u="sng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effectLst/>
                        </a:rPr>
                        <a:t>국민은행 </a:t>
                      </a:r>
                      <a:r>
                        <a:rPr lang="en-US" altLang="ko-KR" sz="800" smtClean="0">
                          <a:effectLst/>
                        </a:rPr>
                        <a:t>123****22222</a:t>
                      </a:r>
                      <a:endParaRPr lang="ko-KR" altLang="en-US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963496"/>
                  </a:ext>
                </a:extLst>
              </a:tr>
              <a:tr h="352253">
                <a:tc>
                  <a:txBody>
                    <a:bodyPr/>
                    <a:lstStyle/>
                    <a:p>
                      <a:pPr algn="ctr"/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84317"/>
                  </a:ext>
                </a:extLst>
              </a:tr>
              <a:tr h="280857">
                <a:tc>
                  <a:txBody>
                    <a:bodyPr/>
                    <a:lstStyle/>
                    <a:p>
                      <a:pPr algn="ctr"/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50448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0973AB6-F3E2-4D04-951A-37B0C567B49D}"/>
              </a:ext>
            </a:extLst>
          </p:cNvPr>
          <p:cNvSpPr txBox="1"/>
          <p:nvPr/>
        </p:nvSpPr>
        <p:spPr>
          <a:xfrm>
            <a:off x="4190075" y="1313491"/>
            <a:ext cx="825717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10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검색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8477732-4B6F-40B0-8213-B4C03DC3116E}"/>
              </a:ext>
            </a:extLst>
          </p:cNvPr>
          <p:cNvCxnSpPr>
            <a:cxnSpLocks/>
          </p:cNvCxnSpPr>
          <p:nvPr/>
        </p:nvCxnSpPr>
        <p:spPr>
          <a:xfrm>
            <a:off x="1216372" y="1240269"/>
            <a:ext cx="83825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C73791F-D698-4DFB-8546-9D949397D4D3}"/>
              </a:ext>
            </a:extLst>
          </p:cNvPr>
          <p:cNvCxnSpPr>
            <a:cxnSpLocks/>
          </p:cNvCxnSpPr>
          <p:nvPr/>
        </p:nvCxnSpPr>
        <p:spPr>
          <a:xfrm>
            <a:off x="1206626" y="1720490"/>
            <a:ext cx="839226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B8D674-1109-4071-BB29-BBEF2A942CBB}"/>
              </a:ext>
            </a:extLst>
          </p:cNvPr>
          <p:cNvSpPr/>
          <p:nvPr/>
        </p:nvSpPr>
        <p:spPr>
          <a:xfrm>
            <a:off x="1163933" y="955228"/>
            <a:ext cx="1435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헌금종류관리</a:t>
            </a:r>
            <a:endParaRPr lang="ko-KR" altLang="en-US" sz="1400" dirty="0">
              <a:latin typeface="KB금융 제목체 Bold" panose="020B0803000000000000" pitchFamily="50" charset="-127"/>
              <a:ea typeface="KB금융 제목체 Bold" panose="020B0803000000000000" pitchFamily="50" charset="-127"/>
            </a:endParaRPr>
          </a:p>
        </p:txBody>
      </p:sp>
      <p:graphicFrame>
        <p:nvGraphicFramePr>
          <p:cNvPr id="38" name="Group 194">
            <a:extLst>
              <a:ext uri="{FF2B5EF4-FFF2-40B4-BE49-F238E27FC236}">
                <a16:creationId xmlns:a16="http://schemas.microsoft.com/office/drawing/2014/main" id="{FDCF143F-ABED-454E-BCCA-5C0BEF38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793159"/>
              </p:ext>
            </p:extLst>
          </p:nvPr>
        </p:nvGraphicFramePr>
        <p:xfrm>
          <a:off x="9753600" y="456953"/>
          <a:ext cx="2362200" cy="4025158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</a:t>
                      </a:r>
                      <a:r>
                        <a:rPr lang="ko-KR" altLang="en-US" sz="800" b="1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종류 목록</a:t>
                      </a:r>
                      <a:endParaRPr lang="ko-KR" altLang="en-US" sz="800" b="1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접속자의 구분이 </a:t>
                      </a:r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KB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인 경우 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기업중에 서비스유형이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“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교회서비스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“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인 기업목록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기업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/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가맹점인 경우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해당 기업의 서비스유형이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“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교회서비스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＂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인 경우 해당 기업만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.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기본값으로 보여줌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헌금분류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1,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헌금분류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순으로 정렬</a:t>
                      </a:r>
                      <a:endParaRPr lang="en-US" altLang="ko-KR" sz="800" baseline="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헌금종류 상세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신규등록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화면으로 이동</a:t>
                      </a:r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헌금종류 상세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변경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화면으로 이동</a:t>
                      </a:r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헌금종류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순서변경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헌금종류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단계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팝업 창</a:t>
                      </a:r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헌금종류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단계인 경우만 출력</a:t>
                      </a:r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헌금종류 순서변경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헌금종류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단계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팝업 창</a:t>
                      </a:r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4100075" y="1245009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1270283" y="1367477"/>
            <a:ext cx="857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교회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973AB6-F3E2-4D04-951A-37B0C567B49D}"/>
              </a:ext>
            </a:extLst>
          </p:cNvPr>
          <p:cNvSpPr txBox="1"/>
          <p:nvPr/>
        </p:nvSpPr>
        <p:spPr>
          <a:xfrm>
            <a:off x="8610600" y="1828897"/>
            <a:ext cx="825717" cy="288032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marR="0" lvl="0" indent="0" algn="ctr" defTabSz="9572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00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등록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8563849" y="1750144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FA29D1-3902-42A4-A582-DD51518E684F}"/>
              </a:ext>
            </a:extLst>
          </p:cNvPr>
          <p:cNvSpPr/>
          <p:nvPr/>
        </p:nvSpPr>
        <p:spPr>
          <a:xfrm>
            <a:off x="1974073" y="1360441"/>
            <a:ext cx="894613" cy="2291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ea typeface="KB금융 본문체 Light"/>
              </a:rPr>
              <a:t>선택           </a:t>
            </a:r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1897873" y="1238260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67" y="2580462"/>
            <a:ext cx="201326" cy="18583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705" y="2905015"/>
            <a:ext cx="201326" cy="18583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705" y="3229568"/>
            <a:ext cx="201326" cy="18583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705" y="3585426"/>
            <a:ext cx="201326" cy="18583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69FA29D1-3902-42A4-A582-DD51518E684F}"/>
              </a:ext>
            </a:extLst>
          </p:cNvPr>
          <p:cNvSpPr/>
          <p:nvPr/>
        </p:nvSpPr>
        <p:spPr>
          <a:xfrm>
            <a:off x="6795873" y="3273281"/>
            <a:ext cx="421095" cy="142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9FA29D1-3902-42A4-A582-DD51518E684F}"/>
              </a:ext>
            </a:extLst>
          </p:cNvPr>
          <p:cNvSpPr/>
          <p:nvPr/>
        </p:nvSpPr>
        <p:spPr>
          <a:xfrm>
            <a:off x="5407914" y="2255909"/>
            <a:ext cx="439094" cy="2667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u="sng"/>
              <a:t>▲▼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5352412" y="2170251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5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3132340" y="2539320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4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6705872" y="3093281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6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9FA29D1-3902-42A4-A582-DD51518E684F}"/>
              </a:ext>
            </a:extLst>
          </p:cNvPr>
          <p:cNvSpPr/>
          <p:nvPr/>
        </p:nvSpPr>
        <p:spPr>
          <a:xfrm>
            <a:off x="6726522" y="3183281"/>
            <a:ext cx="439094" cy="2667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u="sng"/>
              <a:t>▲▼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9FA29D1-3902-42A4-A582-DD51518E684F}"/>
              </a:ext>
            </a:extLst>
          </p:cNvPr>
          <p:cNvSpPr/>
          <p:nvPr/>
        </p:nvSpPr>
        <p:spPr>
          <a:xfrm>
            <a:off x="6726522" y="3491498"/>
            <a:ext cx="439094" cy="2667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u="sng"/>
              <a:t>▲▼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4577124" y="2522694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4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5880704" y="3090854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4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1298204" y="1920306"/>
            <a:ext cx="9939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총 </a:t>
            </a:r>
            <a:r>
              <a:rPr lang="en-US" altLang="ko-KR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15</a:t>
            </a:r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건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61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KGO_BO_231</a:t>
            </a:r>
            <a:endParaRPr lang="ko-KR" altLang="en-US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mtClean="0"/>
              <a:t>페이지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mtClean="0"/>
              <a:t>헌금종류 상세</a:t>
            </a:r>
            <a:r>
              <a:rPr lang="en-US" altLang="ko-KR" smtClean="0"/>
              <a:t>(</a:t>
            </a:r>
            <a:r>
              <a:rPr lang="ko-KR" altLang="en-US" smtClean="0"/>
              <a:t>신규</a:t>
            </a:r>
            <a:r>
              <a:rPr lang="en-US" altLang="ko-KR" smtClean="0"/>
              <a:t>/</a:t>
            </a:r>
            <a:r>
              <a:rPr lang="ko-KR" altLang="en-US" smtClean="0"/>
              <a:t>수정</a:t>
            </a:r>
            <a:r>
              <a:rPr lang="en-US" altLang="ko-KR" smtClean="0"/>
              <a:t>/</a:t>
            </a:r>
            <a:r>
              <a:rPr lang="ko-KR" altLang="en-US" smtClean="0"/>
              <a:t>삭제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8477732-4B6F-40B0-8213-B4C03DC3116E}"/>
              </a:ext>
            </a:extLst>
          </p:cNvPr>
          <p:cNvCxnSpPr>
            <a:cxnSpLocks/>
          </p:cNvCxnSpPr>
          <p:nvPr/>
        </p:nvCxnSpPr>
        <p:spPr>
          <a:xfrm flipV="1">
            <a:off x="1271847" y="1240269"/>
            <a:ext cx="8327042" cy="22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B8D674-1109-4071-BB29-BBEF2A942CBB}"/>
              </a:ext>
            </a:extLst>
          </p:cNvPr>
          <p:cNvSpPr/>
          <p:nvPr/>
        </p:nvSpPr>
        <p:spPr>
          <a:xfrm>
            <a:off x="1197185" y="955228"/>
            <a:ext cx="1435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헌금종류상세</a:t>
            </a:r>
            <a:endParaRPr lang="ko-KR" altLang="en-US" sz="1400" dirty="0">
              <a:latin typeface="KB금융 제목체 Bold" panose="020B0803000000000000" pitchFamily="50" charset="-127"/>
              <a:ea typeface="KB금융 제목체 Bold" panose="020B0803000000000000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60480B1-4EC2-4CE4-9B8B-F2278BA69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469297"/>
              </p:ext>
            </p:extLst>
          </p:nvPr>
        </p:nvGraphicFramePr>
        <p:xfrm>
          <a:off x="1377226" y="1592628"/>
          <a:ext cx="8130220" cy="4350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2967">
                  <a:extLst>
                    <a:ext uri="{9D8B030D-6E8A-4147-A177-3AD203B41FA5}">
                      <a16:colId xmlns:a16="http://schemas.microsoft.com/office/drawing/2014/main" val="1449894746"/>
                    </a:ext>
                  </a:extLst>
                </a:gridCol>
                <a:gridCol w="2716969">
                  <a:extLst>
                    <a:ext uri="{9D8B030D-6E8A-4147-A177-3AD203B41FA5}">
                      <a16:colId xmlns:a16="http://schemas.microsoft.com/office/drawing/2014/main" val="584462945"/>
                    </a:ext>
                  </a:extLst>
                </a:gridCol>
                <a:gridCol w="1156762">
                  <a:extLst>
                    <a:ext uri="{9D8B030D-6E8A-4147-A177-3AD203B41FA5}">
                      <a16:colId xmlns:a16="http://schemas.microsoft.com/office/drawing/2014/main" val="2017856273"/>
                    </a:ext>
                  </a:extLst>
                </a:gridCol>
                <a:gridCol w="3023522">
                  <a:extLst>
                    <a:ext uri="{9D8B030D-6E8A-4147-A177-3AD203B41FA5}">
                      <a16:colId xmlns:a16="http://schemas.microsoft.com/office/drawing/2014/main" val="3123954868"/>
                    </a:ext>
                  </a:extLst>
                </a:gridCol>
              </a:tblGrid>
              <a:tr h="336672"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교회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사랑교회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헌금종류번호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968167"/>
                  </a:ext>
                </a:extLst>
              </a:tr>
              <a:tr h="664271"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헌금종류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smtClean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smtClean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입력 예</a:t>
                      </a: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감사헌금에 일반감사</a:t>
                      </a: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추수감사</a:t>
                      </a: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부활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감사 등으로 나누어 관리하시려면</a:t>
                      </a:r>
                      <a:endParaRPr lang="en-US" altLang="ko-KR" sz="900" kern="1200" baseline="0" smtClean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단계를 선택하시고 헌금종류명에 </a:t>
                      </a:r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감사헌금</a:t>
                      </a:r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”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을 입력</a:t>
                      </a:r>
                      <a:endParaRPr lang="en-US" altLang="ko-KR" sz="900" kern="1200" baseline="0" smtClean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단계를 선택하시고</a:t>
                      </a:r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헌금종류</a:t>
                      </a:r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단계에 </a:t>
                      </a:r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감사헌금 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ea typeface="KB금융 본문체 Light"/>
                        </a:rPr>
                        <a:t>▼</a:t>
                      </a:r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” 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선택하신 후 헌금종류명에 </a:t>
                      </a:r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일반감사</a:t>
                      </a:r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”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를 입력</a:t>
                      </a:r>
                      <a:endParaRPr lang="en-US" altLang="ko-KR" sz="900" kern="1200" smtClean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kern="1200" smtClean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970605"/>
                  </a:ext>
                </a:extLst>
              </a:tr>
              <a:tr h="4645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입금계좌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16675"/>
                  </a:ext>
                </a:extLst>
              </a:tr>
              <a:tr h="9291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헌금색상구분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              ◉          ○            ○            ○             ○</a:t>
                      </a:r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243553"/>
                  </a:ext>
                </a:extLst>
              </a:tr>
              <a:tr h="4987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사용여부</a:t>
                      </a: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217835"/>
                  </a:ext>
                </a:extLst>
              </a:tr>
              <a:tr h="107021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헌금설명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9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헌금종류 아래에 표시될 문구입니다</a:t>
                      </a:r>
                      <a:r>
                        <a:rPr lang="en-US" altLang="ko-KR" sz="9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.</a:t>
                      </a:r>
                      <a:endParaRPr lang="ko-KR" altLang="en-US" sz="9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98313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2771F8-DD57-4DC6-A698-28FAEF662BC8}"/>
              </a:ext>
            </a:extLst>
          </p:cNvPr>
          <p:cNvSpPr/>
          <p:nvPr/>
        </p:nvSpPr>
        <p:spPr>
          <a:xfrm>
            <a:off x="2753539" y="5181001"/>
            <a:ext cx="6582832" cy="6362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2">
                  <a:lumMod val="75000"/>
                </a:schemeClr>
              </a:solidFill>
              <a:ea typeface="KB금융 본문체 Ligh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5F5E0D-8BBF-4542-A1D3-70369B65EACC}"/>
              </a:ext>
            </a:extLst>
          </p:cNvPr>
          <p:cNvSpPr txBox="1"/>
          <p:nvPr/>
        </p:nvSpPr>
        <p:spPr>
          <a:xfrm>
            <a:off x="8589239" y="6087175"/>
            <a:ext cx="825717" cy="288032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10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solidFill>
                  <a:schemeClr val="bg1"/>
                </a:solidFill>
              </a:rPr>
              <a:t>저장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graphicFrame>
        <p:nvGraphicFramePr>
          <p:cNvPr id="33" name="Group 194">
            <a:extLst>
              <a:ext uri="{FF2B5EF4-FFF2-40B4-BE49-F238E27FC236}">
                <a16:creationId xmlns:a16="http://schemas.microsoft.com/office/drawing/2014/main" id="{FDCF143F-ABED-454E-BCCA-5C0BEF38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064884"/>
              </p:ext>
            </p:extLst>
          </p:nvPr>
        </p:nvGraphicFramePr>
        <p:xfrm>
          <a:off x="9827488" y="456953"/>
          <a:ext cx="2362200" cy="6341638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헌금종류 신규</a:t>
                      </a:r>
                      <a:r>
                        <a:rPr lang="en-US" altLang="ko-KR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/</a:t>
                      </a: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수정</a:t>
                      </a:r>
                      <a:r>
                        <a:rPr lang="en-US" altLang="ko-KR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/</a:t>
                      </a: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삭제</a:t>
                      </a:r>
                      <a:endParaRPr lang="ko-KR" altLang="en-US" sz="800" b="1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신규인 경우는 빈값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.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수정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/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삭제시에는 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Display</a:t>
                      </a:r>
                    </a:p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헌금종류번호는 저장했을 때 자동생성</a:t>
                      </a:r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- 1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단계 체크했을 때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2-a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비활성화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- 2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단계 체크했을 때 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2-a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활성화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.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꼭 선택되어야 함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해당 기업의 가맹점목록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표시형식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가맹점명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/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정산은행코드명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/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계좌번호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예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정산계좌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 /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국민은행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/ 123455667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3-a)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신규등록인 경우 적용일은 오늘로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Display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기존 데이터인 경우 마지막 적용일자 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변경모드에서 입금계좌가 변경되면 적용일을 내일로 보여주고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동일한 경우는 원래의 적용일을 보여주기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다음조건에서 삭제불가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거래헌금상세에 해당 헌금 내역이 있을 때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“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헌금을 내신 성도가 있어 삭제할 수 없습니다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.”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알림창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2.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헌금기본 에 하위 헌금이 등록된 경우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“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하위 헌금이 있습니다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.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하위헌금을 삭제하신 후 삭제가능합니다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.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알림창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동일한 헌금명이 존재할 때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“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동일한 이름의 헌금명이 있습니다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.”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알림창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저장이 완료된 후 목록으로 이동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.</a:t>
                      </a:r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“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저장하지 않고 목록으로 이동하시겠습니까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?”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 창 후 확인을 눌렀을 때 목록으로 이동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.</a:t>
                      </a: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헌금종류가 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단계인 경우만 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Display</a:t>
                      </a:r>
                    </a:p>
                    <a:p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헌금색상구분코드의 색상표에 맞는 색상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태그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내용이 색상값임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신규등록인 경우는 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Visible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= false</a:t>
                      </a:r>
                    </a:p>
                    <a:p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클릭했을 때 계좌변경이력 팝업 띄우기</a:t>
                      </a:r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25F5E0D-8BBF-4542-A1D3-70369B65EACC}"/>
              </a:ext>
            </a:extLst>
          </p:cNvPr>
          <p:cNvSpPr txBox="1"/>
          <p:nvPr/>
        </p:nvSpPr>
        <p:spPr>
          <a:xfrm>
            <a:off x="7686166" y="6101273"/>
            <a:ext cx="825717" cy="288032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10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mtClean="0">
                <a:solidFill>
                  <a:schemeClr val="bg1"/>
                </a:solidFill>
              </a:rPr>
              <a:t>삭제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5F5E0D-8BBF-4542-A1D3-70369B65EACC}"/>
              </a:ext>
            </a:extLst>
          </p:cNvPr>
          <p:cNvSpPr txBox="1"/>
          <p:nvPr/>
        </p:nvSpPr>
        <p:spPr>
          <a:xfrm>
            <a:off x="6722637" y="6087175"/>
            <a:ext cx="825717" cy="288032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10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mtClean="0">
                <a:solidFill>
                  <a:schemeClr val="bg1"/>
                </a:solidFill>
              </a:rPr>
              <a:t>목록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7625710" y="5982108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4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8548548" y="5982108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5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FA29D1-3902-42A4-A582-DD51518E684F}"/>
              </a:ext>
            </a:extLst>
          </p:cNvPr>
          <p:cNvSpPr/>
          <p:nvPr/>
        </p:nvSpPr>
        <p:spPr>
          <a:xfrm>
            <a:off x="2771710" y="3114070"/>
            <a:ext cx="2770152" cy="2291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ea typeface="KB금융 본문체 Light"/>
              </a:rPr>
              <a:t>선택                                                              ▼</a:t>
            </a:r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6528571" y="146921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2680474" y="3041153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175" y="4487013"/>
            <a:ext cx="247650" cy="22860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6651097" y="5991033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6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1400769" y="1331676"/>
            <a:ext cx="11069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* : </a:t>
            </a:r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필수입력사항임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7004235" y="3417017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7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04498" y="3737997"/>
            <a:ext cx="282633" cy="502144"/>
          </a:xfrm>
          <a:prstGeom prst="rect">
            <a:avLst/>
          </a:prstGeom>
          <a:solidFill>
            <a:srgbClr val="7977C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715730" y="3728427"/>
            <a:ext cx="282633" cy="502144"/>
          </a:xfrm>
          <a:prstGeom prst="rect">
            <a:avLst/>
          </a:prstGeom>
          <a:solidFill>
            <a:srgbClr val="C06ED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228338" y="3730442"/>
            <a:ext cx="282633" cy="502144"/>
          </a:xfrm>
          <a:prstGeom prst="rect">
            <a:avLst/>
          </a:prstGeom>
          <a:solidFill>
            <a:srgbClr val="E5BC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47794" y="3731225"/>
            <a:ext cx="282633" cy="502144"/>
          </a:xfrm>
          <a:prstGeom prst="rect">
            <a:avLst/>
          </a:prstGeom>
          <a:solidFill>
            <a:srgbClr val="E48F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252178" y="3728427"/>
            <a:ext cx="282633" cy="502144"/>
          </a:xfrm>
          <a:prstGeom prst="rect">
            <a:avLst/>
          </a:prstGeom>
          <a:solidFill>
            <a:srgbClr val="F58EA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D2771F8-DD57-4DC6-A698-28FAEF662BC8}"/>
              </a:ext>
            </a:extLst>
          </p:cNvPr>
          <p:cNvSpPr/>
          <p:nvPr/>
        </p:nvSpPr>
        <p:spPr>
          <a:xfrm>
            <a:off x="5708165" y="2001889"/>
            <a:ext cx="2463508" cy="2593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2">
                    <a:lumMod val="75000"/>
                  </a:schemeClr>
                </a:solidFill>
                <a:ea typeface="KB금융 본문체 Light"/>
              </a:rPr>
              <a:t>헌금종류명을 입력하세요</a:t>
            </a:r>
            <a:r>
              <a:rPr lang="en-US" altLang="ko-KR" sz="800" smtClean="0">
                <a:solidFill>
                  <a:schemeClr val="bg2">
                    <a:lumMod val="75000"/>
                  </a:schemeClr>
                </a:solidFill>
                <a:ea typeface="KB금융 본문체 Light"/>
              </a:rPr>
              <a:t>.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  <a:ea typeface="KB금융 본문체 Light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2779709" y="2001889"/>
            <a:ext cx="11656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◉ 1</a:t>
            </a:r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단계  </a:t>
            </a:r>
            <a:r>
              <a:rPr lang="en-US" altLang="ko-KR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○ 2</a:t>
            </a:r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단계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9FA29D1-3902-42A4-A582-DD51518E684F}"/>
              </a:ext>
            </a:extLst>
          </p:cNvPr>
          <p:cNvSpPr/>
          <p:nvPr/>
        </p:nvSpPr>
        <p:spPr>
          <a:xfrm>
            <a:off x="4099276" y="2004249"/>
            <a:ext cx="1442586" cy="2498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ea typeface="KB금융 본문체 Light"/>
              </a:rPr>
              <a:t>헌금종류 </a:t>
            </a:r>
            <a:r>
              <a:rPr lang="en-US" altLang="ko-KR" sz="800" smtClean="0">
                <a:solidFill>
                  <a:schemeClr val="tx1"/>
                </a:solidFill>
                <a:ea typeface="KB금융 본문체 Light"/>
              </a:rPr>
              <a:t>1</a:t>
            </a:r>
            <a:r>
              <a:rPr lang="ko-KR" altLang="en-US" sz="800" smtClean="0">
                <a:solidFill>
                  <a:schemeClr val="tx1"/>
                </a:solidFill>
                <a:ea typeface="KB금융 본문체 Light"/>
              </a:rPr>
              <a:t>단계 선택    ▼</a:t>
            </a:r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5619731" y="3105737"/>
            <a:ext cx="13878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적용일 </a:t>
            </a:r>
            <a:r>
              <a:rPr lang="en-US" altLang="ko-KR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: 2020-05-01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2663539" y="1929996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318493" y="3437060"/>
            <a:ext cx="5865742" cy="95202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4061334" y="1884248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2-a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5639515" y="296117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3-a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5F5E0D-8BBF-4542-A1D3-70369B65EACC}"/>
              </a:ext>
            </a:extLst>
          </p:cNvPr>
          <p:cNvSpPr txBox="1"/>
          <p:nvPr/>
        </p:nvSpPr>
        <p:spPr>
          <a:xfrm>
            <a:off x="7042510" y="3099794"/>
            <a:ext cx="923121" cy="2507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10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mtClean="0">
                <a:solidFill>
                  <a:schemeClr val="tx1"/>
                </a:solidFill>
              </a:rPr>
              <a:t>계좌변경이력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6995498" y="2996612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8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4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KGO_BO_232</a:t>
            </a:r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mtClean="0"/>
              <a:t>팝업</a:t>
            </a:r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교회서비스 </a:t>
            </a:r>
            <a:r>
              <a:rPr lang="en-US" altLang="ko-KR" smtClean="0"/>
              <a:t>&gt; </a:t>
            </a:r>
            <a:r>
              <a:rPr lang="ko-KR" altLang="en-US" smtClean="0"/>
              <a:t>헌금종류 관리</a:t>
            </a:r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mtClean="0"/>
              <a:t>문정이</a:t>
            </a:r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mtClean="0"/>
              <a:t>헌금종류 순서변경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FD43EFE-6EE0-4B53-8333-E34CD91C5920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159B05E-42BA-48B9-84D7-D0C9CA172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6674"/>
              </p:ext>
            </p:extLst>
          </p:nvPr>
        </p:nvGraphicFramePr>
        <p:xfrm>
          <a:off x="1121347" y="919085"/>
          <a:ext cx="4556246" cy="2447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246">
                  <a:extLst>
                    <a:ext uri="{9D8B030D-6E8A-4147-A177-3AD203B41FA5}">
                      <a16:colId xmlns:a16="http://schemas.microsoft.com/office/drawing/2014/main" val="4176649182"/>
                    </a:ext>
                  </a:extLst>
                </a:gridCol>
              </a:tblGrid>
              <a:tr h="4985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309155"/>
                  </a:ext>
                </a:extLst>
              </a:tr>
              <a:tr h="19490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2616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CCED22-1FE5-485C-B895-4BB50160E512}"/>
              </a:ext>
            </a:extLst>
          </p:cNvPr>
          <p:cNvSpPr/>
          <p:nvPr/>
        </p:nvSpPr>
        <p:spPr>
          <a:xfrm>
            <a:off x="2833050" y="2920047"/>
            <a:ext cx="504056" cy="255850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 anchor="ctr">
            <a:no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닫기</a:t>
            </a:r>
            <a:endParaRPr lang="ko-KR" altLang="en-US" sz="900" dirty="0">
              <a:solidFill>
                <a:schemeClr val="bg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F00351-36FC-4D91-8BB0-E4E46252C35F}"/>
              </a:ext>
            </a:extLst>
          </p:cNvPr>
          <p:cNvSpPr txBox="1"/>
          <p:nvPr/>
        </p:nvSpPr>
        <p:spPr>
          <a:xfrm>
            <a:off x="1242518" y="1042090"/>
            <a:ext cx="2001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헌금종류 순서변경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graphicFrame>
        <p:nvGraphicFramePr>
          <p:cNvPr id="22" name="Group 194">
            <a:extLst>
              <a:ext uri="{FF2B5EF4-FFF2-40B4-BE49-F238E27FC236}">
                <a16:creationId xmlns:a16="http://schemas.microsoft.com/office/drawing/2014/main" id="{FDCF143F-ABED-454E-BCCA-5C0BEF38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256286"/>
              </p:ext>
            </p:extLst>
          </p:nvPr>
        </p:nvGraphicFramePr>
        <p:xfrm>
          <a:off x="9753600" y="456953"/>
          <a:ext cx="2362200" cy="3537478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헌금종류 순서변경</a:t>
                      </a:r>
                      <a:endParaRPr lang="ko-KR" altLang="en-US" sz="800" b="1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위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아래로 변경</a:t>
                      </a:r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해당 헌금종류의 순서 변경을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DB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에 저장하고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 닫기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/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목록 리로딩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헌금종류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단계의 순서변경을 눌렀을 때 보여지는 헌금종류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단계 명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CCED22-1FE5-485C-B895-4BB50160E512}"/>
              </a:ext>
            </a:extLst>
          </p:cNvPr>
          <p:cNvSpPr/>
          <p:nvPr/>
        </p:nvSpPr>
        <p:spPr>
          <a:xfrm>
            <a:off x="3616596" y="2920047"/>
            <a:ext cx="504056" cy="255850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 anchor="ctr">
            <a:no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적용</a:t>
            </a:r>
            <a:endParaRPr lang="ko-KR" altLang="en-US" sz="900" dirty="0">
              <a:solidFill>
                <a:schemeClr val="bg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225E8E3-B589-4212-A9C1-B681E57D2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870380"/>
              </p:ext>
            </p:extLst>
          </p:nvPr>
        </p:nvGraphicFramePr>
        <p:xfrm>
          <a:off x="1736669" y="1741305"/>
          <a:ext cx="3096726" cy="987984"/>
        </p:xfrm>
        <a:graphic>
          <a:graphicData uri="http://schemas.openxmlformats.org/drawingml/2006/table">
            <a:tbl>
              <a:tblPr/>
              <a:tblGrid>
                <a:gridCol w="487119">
                  <a:extLst>
                    <a:ext uri="{9D8B030D-6E8A-4147-A177-3AD203B41FA5}">
                      <a16:colId xmlns:a16="http://schemas.microsoft.com/office/drawing/2014/main" val="3076722304"/>
                    </a:ext>
                  </a:extLst>
                </a:gridCol>
                <a:gridCol w="1595454">
                  <a:extLst>
                    <a:ext uri="{9D8B030D-6E8A-4147-A177-3AD203B41FA5}">
                      <a16:colId xmlns:a16="http://schemas.microsoft.com/office/drawing/2014/main" val="1726253234"/>
                    </a:ext>
                  </a:extLst>
                </a:gridCol>
                <a:gridCol w="1014153">
                  <a:extLst>
                    <a:ext uri="{9D8B030D-6E8A-4147-A177-3AD203B41FA5}">
                      <a16:colId xmlns:a16="http://schemas.microsoft.com/office/drawing/2014/main" val="1335016082"/>
                    </a:ext>
                  </a:extLst>
                </a:gridCol>
              </a:tblGrid>
              <a:tr h="230193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effectLst/>
                        </a:rPr>
                        <a:t>No</a:t>
                      </a:r>
                      <a:endParaRPr 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헌금종류</a:t>
                      </a:r>
                      <a:endParaRPr lang="en-US" altLang="ko-KR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순서변경</a:t>
                      </a:r>
                      <a:endParaRPr lang="en-US" altLang="ko-KR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270410"/>
                  </a:ext>
                </a:extLst>
              </a:tr>
              <a:tr h="2243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1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effectLst/>
                        </a:rPr>
                        <a:t>주일헌금</a:t>
                      </a: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effectLst/>
                        </a:rPr>
                        <a:t>▲▼</a:t>
                      </a: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89168"/>
                  </a:ext>
                </a:extLst>
              </a:tr>
              <a:tr h="25301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2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mtClean="0">
                          <a:effectLst/>
                        </a:rPr>
                        <a:t>감사헌금</a:t>
                      </a:r>
                      <a:endParaRPr lang="ko-KR" altLang="en-US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mtClean="0">
                          <a:effectLst/>
                        </a:rPr>
                        <a:t>▲▼</a:t>
                      </a:r>
                      <a:endParaRPr lang="ko-KR" altLang="en-US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478157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3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mtClean="0">
                          <a:effectLst/>
                        </a:rPr>
                        <a:t>십일조헌금</a:t>
                      </a:r>
                      <a:endParaRPr lang="ko-KR" altLang="en-US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mtClean="0">
                          <a:effectLst/>
                        </a:rPr>
                        <a:t>▲▼</a:t>
                      </a:r>
                      <a:endParaRPr lang="ko-KR" altLang="en-US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823119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159B05E-42BA-48B9-84D7-D0C9CA172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859378"/>
              </p:ext>
            </p:extLst>
          </p:nvPr>
        </p:nvGraphicFramePr>
        <p:xfrm>
          <a:off x="1121347" y="3750591"/>
          <a:ext cx="4556246" cy="2447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246">
                  <a:extLst>
                    <a:ext uri="{9D8B030D-6E8A-4147-A177-3AD203B41FA5}">
                      <a16:colId xmlns:a16="http://schemas.microsoft.com/office/drawing/2014/main" val="4176649182"/>
                    </a:ext>
                  </a:extLst>
                </a:gridCol>
              </a:tblGrid>
              <a:tr h="4985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309155"/>
                  </a:ext>
                </a:extLst>
              </a:tr>
              <a:tr h="19490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26166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CCED22-1FE5-485C-B895-4BB50160E512}"/>
              </a:ext>
            </a:extLst>
          </p:cNvPr>
          <p:cNvSpPr/>
          <p:nvPr/>
        </p:nvSpPr>
        <p:spPr>
          <a:xfrm>
            <a:off x="2833050" y="5809744"/>
            <a:ext cx="504056" cy="255850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 anchor="ctr">
            <a:no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닫기</a:t>
            </a:r>
            <a:endParaRPr lang="ko-KR" altLang="en-US" sz="900" dirty="0">
              <a:solidFill>
                <a:schemeClr val="bg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F00351-36FC-4D91-8BB0-E4E46252C35F}"/>
              </a:ext>
            </a:extLst>
          </p:cNvPr>
          <p:cNvSpPr txBox="1"/>
          <p:nvPr/>
        </p:nvSpPr>
        <p:spPr>
          <a:xfrm>
            <a:off x="1242518" y="3873596"/>
            <a:ext cx="2001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헌금종류 순서변경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1CCED22-1FE5-485C-B895-4BB50160E512}"/>
              </a:ext>
            </a:extLst>
          </p:cNvPr>
          <p:cNvSpPr/>
          <p:nvPr/>
        </p:nvSpPr>
        <p:spPr>
          <a:xfrm>
            <a:off x="3616596" y="5809744"/>
            <a:ext cx="504056" cy="255850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 anchor="ctr">
            <a:no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적용</a:t>
            </a:r>
            <a:endParaRPr lang="ko-KR" altLang="en-US" sz="900" dirty="0">
              <a:solidFill>
                <a:schemeClr val="bg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225E8E3-B589-4212-A9C1-B681E57D2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244790"/>
              </p:ext>
            </p:extLst>
          </p:nvPr>
        </p:nvGraphicFramePr>
        <p:xfrm>
          <a:off x="1736669" y="4631002"/>
          <a:ext cx="3096726" cy="987984"/>
        </p:xfrm>
        <a:graphic>
          <a:graphicData uri="http://schemas.openxmlformats.org/drawingml/2006/table">
            <a:tbl>
              <a:tblPr/>
              <a:tblGrid>
                <a:gridCol w="487119">
                  <a:extLst>
                    <a:ext uri="{9D8B030D-6E8A-4147-A177-3AD203B41FA5}">
                      <a16:colId xmlns:a16="http://schemas.microsoft.com/office/drawing/2014/main" val="3076722304"/>
                    </a:ext>
                  </a:extLst>
                </a:gridCol>
                <a:gridCol w="1595454">
                  <a:extLst>
                    <a:ext uri="{9D8B030D-6E8A-4147-A177-3AD203B41FA5}">
                      <a16:colId xmlns:a16="http://schemas.microsoft.com/office/drawing/2014/main" val="1726253234"/>
                    </a:ext>
                  </a:extLst>
                </a:gridCol>
                <a:gridCol w="1014153">
                  <a:extLst>
                    <a:ext uri="{9D8B030D-6E8A-4147-A177-3AD203B41FA5}">
                      <a16:colId xmlns:a16="http://schemas.microsoft.com/office/drawing/2014/main" val="1335016082"/>
                    </a:ext>
                  </a:extLst>
                </a:gridCol>
              </a:tblGrid>
              <a:tr h="230193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effectLst/>
                        </a:rPr>
                        <a:t>No</a:t>
                      </a:r>
                      <a:endParaRPr 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헌금종류</a:t>
                      </a:r>
                      <a:endParaRPr lang="en-US" altLang="ko-KR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순서변경</a:t>
                      </a:r>
                      <a:endParaRPr lang="en-US" altLang="ko-KR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270410"/>
                  </a:ext>
                </a:extLst>
              </a:tr>
              <a:tr h="2243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1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effectLst/>
                        </a:rPr>
                        <a:t>일반</a:t>
                      </a: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effectLst/>
                        </a:rPr>
                        <a:t>▲▼</a:t>
                      </a: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89168"/>
                  </a:ext>
                </a:extLst>
              </a:tr>
              <a:tr h="25301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2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mtClean="0">
                          <a:effectLst/>
                        </a:rPr>
                        <a:t>추수</a:t>
                      </a:r>
                      <a:endParaRPr lang="ko-KR" altLang="en-US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mtClean="0">
                          <a:effectLst/>
                        </a:rPr>
                        <a:t>▲▼</a:t>
                      </a:r>
                      <a:endParaRPr lang="ko-KR" altLang="en-US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478157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3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mtClean="0">
                          <a:effectLst/>
                        </a:rPr>
                        <a:t>부활</a:t>
                      </a:r>
                      <a:endParaRPr lang="ko-KR" altLang="en-US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mtClean="0">
                          <a:effectLst/>
                        </a:rPr>
                        <a:t>▲▼</a:t>
                      </a:r>
                      <a:endParaRPr lang="ko-KR" altLang="en-US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823119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1F00351-36FC-4D91-8BB0-E4E46252C35F}"/>
              </a:ext>
            </a:extLst>
          </p:cNvPr>
          <p:cNvSpPr txBox="1"/>
          <p:nvPr/>
        </p:nvSpPr>
        <p:spPr>
          <a:xfrm>
            <a:off x="1615232" y="4317129"/>
            <a:ext cx="2001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00" b="1" smtClean="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감사헌금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4030652" y="1923772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3540396" y="2787480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1525232" y="4249477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4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/>
              <a:t>KGO_BO_234</a:t>
            </a:r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mtClean="0"/>
              <a:t>팝업</a:t>
            </a:r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교회서비스 </a:t>
            </a:r>
            <a:r>
              <a:rPr lang="en-US" altLang="ko-KR" smtClean="0"/>
              <a:t>&gt; </a:t>
            </a:r>
            <a:r>
              <a:rPr lang="ko-KR" altLang="en-US" smtClean="0"/>
              <a:t>헌금종류관리 </a:t>
            </a:r>
            <a:r>
              <a:rPr lang="en-US" altLang="ko-KR" smtClean="0"/>
              <a:t>&gt; </a:t>
            </a:r>
            <a:r>
              <a:rPr lang="ko-KR" altLang="en-US" smtClean="0"/>
              <a:t>헌금종류상세</a:t>
            </a:r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mtClean="0"/>
              <a:t>문정이</a:t>
            </a:r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mtClean="0"/>
              <a:t>헌금종류 순서변경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FD43EFE-6EE0-4B53-8333-E34CD91C5920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159B05E-42BA-48B9-84D7-D0C9CA172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691247"/>
              </p:ext>
            </p:extLst>
          </p:nvPr>
        </p:nvGraphicFramePr>
        <p:xfrm>
          <a:off x="1121346" y="919084"/>
          <a:ext cx="6651054" cy="351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1054">
                  <a:extLst>
                    <a:ext uri="{9D8B030D-6E8A-4147-A177-3AD203B41FA5}">
                      <a16:colId xmlns:a16="http://schemas.microsoft.com/office/drawing/2014/main" val="4176649182"/>
                    </a:ext>
                  </a:extLst>
                </a:gridCol>
              </a:tblGrid>
              <a:tr h="4654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309155"/>
                  </a:ext>
                </a:extLst>
              </a:tr>
              <a:tr h="30461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2616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CCED22-1FE5-485C-B895-4BB50160E512}"/>
              </a:ext>
            </a:extLst>
          </p:cNvPr>
          <p:cNvSpPr/>
          <p:nvPr/>
        </p:nvSpPr>
        <p:spPr>
          <a:xfrm>
            <a:off x="3852269" y="4119238"/>
            <a:ext cx="504056" cy="255850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 anchor="ctr">
            <a:no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닫기</a:t>
            </a:r>
            <a:endParaRPr lang="ko-KR" altLang="en-US" sz="900" dirty="0">
              <a:solidFill>
                <a:schemeClr val="bg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F00351-36FC-4D91-8BB0-E4E46252C35F}"/>
              </a:ext>
            </a:extLst>
          </p:cNvPr>
          <p:cNvSpPr txBox="1"/>
          <p:nvPr/>
        </p:nvSpPr>
        <p:spPr>
          <a:xfrm>
            <a:off x="1242518" y="1042090"/>
            <a:ext cx="2001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계좌변경이력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graphicFrame>
        <p:nvGraphicFramePr>
          <p:cNvPr id="22" name="Group 194">
            <a:extLst>
              <a:ext uri="{FF2B5EF4-FFF2-40B4-BE49-F238E27FC236}">
                <a16:creationId xmlns:a16="http://schemas.microsoft.com/office/drawing/2014/main" id="{FDCF143F-ABED-454E-BCCA-5C0BEF38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059610"/>
              </p:ext>
            </p:extLst>
          </p:nvPr>
        </p:nvGraphicFramePr>
        <p:xfrm>
          <a:off x="9753600" y="456953"/>
          <a:ext cx="2362200" cy="3293638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계좌변경이력</a:t>
                      </a:r>
                      <a:endParaRPr lang="ko-KR" altLang="en-US" sz="800" b="1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225E8E3-B589-4212-A9C1-B681E57D2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97021"/>
              </p:ext>
            </p:extLst>
          </p:nvPr>
        </p:nvGraphicFramePr>
        <p:xfrm>
          <a:off x="1316528" y="1795255"/>
          <a:ext cx="6260689" cy="1492080"/>
        </p:xfrm>
        <a:graphic>
          <a:graphicData uri="http://schemas.openxmlformats.org/drawingml/2006/table">
            <a:tbl>
              <a:tblPr/>
              <a:tblGrid>
                <a:gridCol w="445542">
                  <a:extLst>
                    <a:ext uri="{9D8B030D-6E8A-4147-A177-3AD203B41FA5}">
                      <a16:colId xmlns:a16="http://schemas.microsoft.com/office/drawing/2014/main" val="3076722304"/>
                    </a:ext>
                  </a:extLst>
                </a:gridCol>
                <a:gridCol w="805401">
                  <a:extLst>
                    <a:ext uri="{9D8B030D-6E8A-4147-A177-3AD203B41FA5}">
                      <a16:colId xmlns:a16="http://schemas.microsoft.com/office/drawing/2014/main" val="1726253234"/>
                    </a:ext>
                  </a:extLst>
                </a:gridCol>
                <a:gridCol w="1581468">
                  <a:extLst>
                    <a:ext uri="{9D8B030D-6E8A-4147-A177-3AD203B41FA5}">
                      <a16:colId xmlns:a16="http://schemas.microsoft.com/office/drawing/2014/main" val="1335016082"/>
                    </a:ext>
                  </a:extLst>
                </a:gridCol>
                <a:gridCol w="920752">
                  <a:extLst>
                    <a:ext uri="{9D8B030D-6E8A-4147-A177-3AD203B41FA5}">
                      <a16:colId xmlns:a16="http://schemas.microsoft.com/office/drawing/2014/main" val="618253522"/>
                    </a:ext>
                  </a:extLst>
                </a:gridCol>
                <a:gridCol w="1253763">
                  <a:extLst>
                    <a:ext uri="{9D8B030D-6E8A-4147-A177-3AD203B41FA5}">
                      <a16:colId xmlns:a16="http://schemas.microsoft.com/office/drawing/2014/main" val="1100895152"/>
                    </a:ext>
                  </a:extLst>
                </a:gridCol>
                <a:gridCol w="1253763">
                  <a:extLst>
                    <a:ext uri="{9D8B030D-6E8A-4147-A177-3AD203B41FA5}">
                      <a16:colId xmlns:a16="http://schemas.microsoft.com/office/drawing/2014/main" val="137749677"/>
                    </a:ext>
                  </a:extLst>
                </a:gridCol>
              </a:tblGrid>
              <a:tr h="230193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effectLst/>
                        </a:rPr>
                        <a:t>No</a:t>
                      </a:r>
                      <a:endParaRPr 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계좌별칭</a:t>
                      </a:r>
                      <a:endParaRPr lang="en-US" altLang="ko-KR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입금계좌</a:t>
                      </a:r>
                      <a:endParaRPr lang="en-US" altLang="ko-KR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ea typeface="KB금융 본문체 Light"/>
                        </a:rPr>
                        <a:t>적용시작일</a:t>
                      </a: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적용종료일</a:t>
                      </a:r>
                      <a:endParaRPr lang="en-US" altLang="ko-KR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최종처리일시</a:t>
                      </a:r>
                      <a:endParaRPr lang="en-US" altLang="ko-KR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270410"/>
                  </a:ext>
                </a:extLst>
              </a:tr>
              <a:tr h="2243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1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effectLst/>
                        </a:rPr>
                        <a:t>정산계좌</a:t>
                      </a:r>
                      <a:r>
                        <a:rPr lang="en-US" altLang="ko-KR" sz="800" u="none" smtClean="0">
                          <a:effectLst/>
                        </a:rPr>
                        <a:t>1</a:t>
                      </a:r>
                      <a:endParaRPr lang="ko-KR" altLang="en-US" sz="800" u="none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effectLst/>
                        </a:rPr>
                        <a:t>국민은행 </a:t>
                      </a:r>
                      <a:r>
                        <a:rPr lang="en-US" altLang="ko-KR" sz="800" u="none" smtClean="0">
                          <a:effectLst/>
                        </a:rPr>
                        <a:t>123****22222</a:t>
                      </a:r>
                      <a:endParaRPr lang="ko-KR" altLang="en-US" sz="800" u="none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</a:rPr>
                        <a:t>2020.05.09</a:t>
                      </a:r>
                      <a:endParaRPr lang="ko-KR" altLang="en-US" sz="800" u="none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</a:rPr>
                        <a:t>9999.12.31</a:t>
                      </a:r>
                      <a:endParaRPr lang="ko-KR" altLang="en-US" sz="800" u="none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</a:rPr>
                        <a:t>2020.05.22 12:00:01</a:t>
                      </a:r>
                      <a:endParaRPr lang="ko-KR" altLang="en-US" sz="800" u="none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89168"/>
                  </a:ext>
                </a:extLst>
              </a:tr>
              <a:tr h="25301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2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mtClean="0">
                          <a:effectLst/>
                        </a:rPr>
                        <a:t>정산계좌</a:t>
                      </a:r>
                      <a:r>
                        <a:rPr lang="en-US" altLang="ko-KR" sz="800" u="none" smtClean="0">
                          <a:effectLst/>
                        </a:rPr>
                        <a:t>4</a:t>
                      </a:r>
                      <a:endParaRPr lang="ko-KR" altLang="en-US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mtClean="0">
                          <a:effectLst/>
                        </a:rPr>
                        <a:t>국민은행 </a:t>
                      </a:r>
                      <a:r>
                        <a:rPr lang="en-US" altLang="ko-KR" sz="800" u="none" smtClean="0">
                          <a:effectLst/>
                        </a:rPr>
                        <a:t>123****22224</a:t>
                      </a:r>
                      <a:endParaRPr lang="ko-KR" altLang="en-US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effectLst/>
                        </a:rPr>
                        <a:t>2020.03.09</a:t>
                      </a:r>
                      <a:endParaRPr lang="ko-KR" altLang="en-US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effectLst/>
                        </a:rPr>
                        <a:t>2020.05.08</a:t>
                      </a:r>
                      <a:endParaRPr lang="ko-KR" altLang="en-US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2020.05.22 12:00:01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478157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3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mtClean="0">
                          <a:effectLst/>
                        </a:rPr>
                        <a:t>정산계좌</a:t>
                      </a:r>
                      <a:r>
                        <a:rPr lang="en-US" altLang="ko-KR" sz="800" u="none" smtClean="0">
                          <a:effectLst/>
                        </a:rPr>
                        <a:t>1</a:t>
                      </a:r>
                      <a:endParaRPr lang="ko-KR" altLang="en-US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mtClean="0">
                          <a:effectLst/>
                        </a:rPr>
                        <a:t>국민은행 </a:t>
                      </a:r>
                      <a:r>
                        <a:rPr lang="en-US" altLang="ko-KR" sz="800" u="none" smtClean="0">
                          <a:effectLst/>
                        </a:rPr>
                        <a:t>123****22222</a:t>
                      </a:r>
                      <a:endParaRPr lang="ko-KR" altLang="en-US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effectLst/>
                        </a:rPr>
                        <a:t>2020.03.09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effectLst/>
                        </a:rPr>
                        <a:t>2020.03.08</a:t>
                      </a:r>
                      <a:endParaRPr lang="ko-KR" altLang="en-US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2020.05.22 12:00:01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823119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4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mtClean="0">
                          <a:effectLst/>
                        </a:rPr>
                        <a:t>정산계좌</a:t>
                      </a:r>
                      <a:r>
                        <a:rPr lang="en-US" altLang="ko-KR" sz="800" u="none" smtClean="0">
                          <a:effectLst/>
                        </a:rPr>
                        <a:t>3</a:t>
                      </a:r>
                      <a:endParaRPr lang="ko-KR" altLang="en-US" sz="800" u="none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mtClean="0">
                          <a:effectLst/>
                        </a:rPr>
                        <a:t>국민은행 </a:t>
                      </a:r>
                      <a:r>
                        <a:rPr lang="en-US" altLang="ko-KR" sz="800" u="none" smtClean="0">
                          <a:effectLst/>
                        </a:rPr>
                        <a:t>123****22223</a:t>
                      </a:r>
                      <a:endParaRPr lang="ko-KR" altLang="en-US" sz="800" u="none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effectLst/>
                        </a:rPr>
                        <a:t>2020.03.09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effectLst/>
                        </a:rPr>
                        <a:t>2020.03.08</a:t>
                      </a:r>
                      <a:endParaRPr lang="ko-KR" altLang="en-US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2020.05.22 12:00:01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963496"/>
                  </a:ext>
                </a:extLst>
              </a:tr>
              <a:tr h="223625">
                <a:tc>
                  <a:txBody>
                    <a:bodyPr/>
                    <a:lstStyle/>
                    <a:p>
                      <a:pPr algn="ctr"/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504480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F3A90EEC-159A-435E-923A-68BE85527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970" y="3520437"/>
            <a:ext cx="2483224" cy="54320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1240328" y="1442095"/>
            <a:ext cx="9939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총 </a:t>
            </a:r>
            <a:r>
              <a:rPr lang="en-US" altLang="ko-KR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50</a:t>
            </a:r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건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5889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KGO_BO_240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mtClean="0"/>
              <a:t>페이지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39214D4-156B-4376-8AD5-5ACB23F3C4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mtClean="0"/>
              <a:t>문정이</a:t>
            </a:r>
            <a:endParaRPr lang="ko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83BE0AF1-7679-41D0-B75B-27D4124A44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mtClean="0"/>
              <a:t>성도목록</a:t>
            </a:r>
            <a:endParaRPr lang="ko-KR" altLang="en-US" dirty="0"/>
          </a:p>
        </p:txBody>
      </p:sp>
      <p:sp>
        <p:nvSpPr>
          <p:cNvPr id="43" name="슬라이드 번호 개체 틀 42">
            <a:extLst>
              <a:ext uri="{FF2B5EF4-FFF2-40B4-BE49-F238E27FC236}">
                <a16:creationId xmlns:a16="http://schemas.microsoft.com/office/drawing/2014/main" id="{DD93075D-9002-4766-9AC3-3389D4791F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225E8E3-B589-4212-A9C1-B681E57D2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1396"/>
              </p:ext>
            </p:extLst>
          </p:nvPr>
        </p:nvGraphicFramePr>
        <p:xfrm>
          <a:off x="1216370" y="2380203"/>
          <a:ext cx="8318329" cy="2226202"/>
        </p:xfrm>
        <a:graphic>
          <a:graphicData uri="http://schemas.openxmlformats.org/drawingml/2006/table">
            <a:tbl>
              <a:tblPr/>
              <a:tblGrid>
                <a:gridCol w="790392">
                  <a:extLst>
                    <a:ext uri="{9D8B030D-6E8A-4147-A177-3AD203B41FA5}">
                      <a16:colId xmlns:a16="http://schemas.microsoft.com/office/drawing/2014/main" val="3076722304"/>
                    </a:ext>
                  </a:extLst>
                </a:gridCol>
                <a:gridCol w="981526">
                  <a:extLst>
                    <a:ext uri="{9D8B030D-6E8A-4147-A177-3AD203B41FA5}">
                      <a16:colId xmlns:a16="http://schemas.microsoft.com/office/drawing/2014/main" val="1335016082"/>
                    </a:ext>
                  </a:extLst>
                </a:gridCol>
                <a:gridCol w="985196">
                  <a:extLst>
                    <a:ext uri="{9D8B030D-6E8A-4147-A177-3AD203B41FA5}">
                      <a16:colId xmlns:a16="http://schemas.microsoft.com/office/drawing/2014/main" val="3064810401"/>
                    </a:ext>
                  </a:extLst>
                </a:gridCol>
                <a:gridCol w="847898">
                  <a:extLst>
                    <a:ext uri="{9D8B030D-6E8A-4147-A177-3AD203B41FA5}">
                      <a16:colId xmlns:a16="http://schemas.microsoft.com/office/drawing/2014/main" val="2826764954"/>
                    </a:ext>
                  </a:extLst>
                </a:gridCol>
                <a:gridCol w="1354974">
                  <a:extLst>
                    <a:ext uri="{9D8B030D-6E8A-4147-A177-3AD203B41FA5}">
                      <a16:colId xmlns:a16="http://schemas.microsoft.com/office/drawing/2014/main" val="3366812956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197885276"/>
                    </a:ext>
                  </a:extLst>
                </a:gridCol>
                <a:gridCol w="660862">
                  <a:extLst>
                    <a:ext uri="{9D8B030D-6E8A-4147-A177-3AD203B41FA5}">
                      <a16:colId xmlns:a16="http://schemas.microsoft.com/office/drawing/2014/main" val="793911072"/>
                    </a:ext>
                  </a:extLst>
                </a:gridCol>
                <a:gridCol w="660862">
                  <a:extLst>
                    <a:ext uri="{9D8B030D-6E8A-4147-A177-3AD203B41FA5}">
                      <a16:colId xmlns:a16="http://schemas.microsoft.com/office/drawing/2014/main" val="59056635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100895152"/>
                    </a:ext>
                  </a:extLst>
                </a:gridCol>
              </a:tblGrid>
              <a:tr h="289106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effectLst/>
                        </a:rPr>
                        <a:t>No</a:t>
                      </a:r>
                      <a:endParaRPr 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회원관리번호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이름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생년월일</a:t>
                      </a:r>
                      <a:endParaRPr lang="en-US" altLang="ko-KR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휴대폰번호</a:t>
                      </a:r>
                      <a:endParaRPr lang="en-US" altLang="ko-KR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이메일</a:t>
                      </a:r>
                      <a:endParaRPr lang="en-US" altLang="ko-KR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가입일</a:t>
                      </a:r>
                      <a:endParaRPr lang="en-US" altLang="ko-KR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탈퇴일</a:t>
                      </a:r>
                      <a:endParaRPr lang="en-US" altLang="ko-KR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상태</a:t>
                      </a:r>
                      <a:endParaRPr lang="en-US" altLang="ko-KR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270410"/>
                  </a:ext>
                </a:extLst>
              </a:tr>
              <a:tr h="2817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1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smtClean="0"/>
                        <a:t>A20040000013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sng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</a:t>
                      </a:r>
                      <a:r>
                        <a:rPr lang="en-US" altLang="ko-KR" sz="800" u="sng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ko-KR" altLang="en-US" sz="80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2020.05.02</a:t>
                      </a:r>
                      <a:endParaRPr lang="ko-KR" altLang="en-US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</a:rPr>
                        <a:t>010-12**-23**</a:t>
                      </a:r>
                      <a:endParaRPr lang="ko-KR" altLang="en-US" sz="800" u="none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Ab******@naver.com</a:t>
                      </a:r>
                      <a:endParaRPr lang="ko-KR" altLang="en-US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2020.05.20</a:t>
                      </a:r>
                      <a:endParaRPr lang="ko-KR" altLang="en-US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-</a:t>
                      </a:r>
                      <a:endParaRPr lang="ko-KR" altLang="en-US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정상</a:t>
                      </a: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89168"/>
                  </a:ext>
                </a:extLst>
              </a:tr>
              <a:tr h="3177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2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smtClean="0"/>
                        <a:t>A20040000013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sng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</a:t>
                      </a:r>
                      <a:r>
                        <a:rPr lang="en-US" altLang="ko-KR" sz="800" u="sng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ko-KR" altLang="en-US" sz="80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2020.05.02</a:t>
                      </a:r>
                      <a:endParaRPr lang="ko-KR" altLang="en-US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</a:rPr>
                        <a:t>010-12**-23**</a:t>
                      </a:r>
                      <a:endParaRPr lang="ko-KR" altLang="en-US" sz="800" u="none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Ab******@naver.com</a:t>
                      </a:r>
                      <a:endParaRPr lang="ko-KR" altLang="en-US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2020.05.20</a:t>
                      </a:r>
                      <a:endParaRPr lang="ko-KR" altLang="en-US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2020.06.30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탈퇴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478157"/>
                  </a:ext>
                </a:extLst>
              </a:tr>
              <a:tr h="3522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3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sng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823119"/>
                  </a:ext>
                </a:extLst>
              </a:tr>
              <a:tr h="3522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4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sng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963496"/>
                  </a:ext>
                </a:extLst>
              </a:tr>
              <a:tr h="3522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5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84317"/>
                  </a:ext>
                </a:extLst>
              </a:tr>
              <a:tr h="2808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6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50448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0973AB6-F3E2-4D04-951A-37B0C567B49D}"/>
              </a:ext>
            </a:extLst>
          </p:cNvPr>
          <p:cNvSpPr txBox="1"/>
          <p:nvPr/>
        </p:nvSpPr>
        <p:spPr>
          <a:xfrm>
            <a:off x="8264024" y="1304142"/>
            <a:ext cx="825717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10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검색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8477732-4B6F-40B0-8213-B4C03DC3116E}"/>
              </a:ext>
            </a:extLst>
          </p:cNvPr>
          <p:cNvCxnSpPr>
            <a:cxnSpLocks/>
          </p:cNvCxnSpPr>
          <p:nvPr/>
        </p:nvCxnSpPr>
        <p:spPr>
          <a:xfrm>
            <a:off x="1216372" y="1240269"/>
            <a:ext cx="83825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C73791F-D698-4DFB-8546-9D949397D4D3}"/>
              </a:ext>
            </a:extLst>
          </p:cNvPr>
          <p:cNvCxnSpPr>
            <a:cxnSpLocks/>
          </p:cNvCxnSpPr>
          <p:nvPr/>
        </p:nvCxnSpPr>
        <p:spPr>
          <a:xfrm>
            <a:off x="1206626" y="1720490"/>
            <a:ext cx="839226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F3A90EEC-159A-435E-923A-68BE85527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075" y="5830820"/>
            <a:ext cx="2483224" cy="54320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B8D674-1109-4071-BB29-BBEF2A942CBB}"/>
              </a:ext>
            </a:extLst>
          </p:cNvPr>
          <p:cNvSpPr/>
          <p:nvPr/>
        </p:nvSpPr>
        <p:spPr>
          <a:xfrm>
            <a:off x="1163933" y="955228"/>
            <a:ext cx="1435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성도관리</a:t>
            </a:r>
            <a:endParaRPr lang="ko-KR" altLang="en-US" sz="1400" dirty="0">
              <a:latin typeface="KB금융 제목체 Bold" panose="020B0803000000000000" pitchFamily="50" charset="-127"/>
              <a:ea typeface="KB금융 제목체 Bold" panose="020B0803000000000000" pitchFamily="50" charset="-127"/>
            </a:endParaRPr>
          </a:p>
        </p:txBody>
      </p:sp>
      <p:graphicFrame>
        <p:nvGraphicFramePr>
          <p:cNvPr id="38" name="Group 194">
            <a:extLst>
              <a:ext uri="{FF2B5EF4-FFF2-40B4-BE49-F238E27FC236}">
                <a16:creationId xmlns:a16="http://schemas.microsoft.com/office/drawing/2014/main" id="{FDCF143F-ABED-454E-BCCA-5C0BEF38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684572"/>
              </p:ext>
            </p:extLst>
          </p:nvPr>
        </p:nvGraphicFramePr>
        <p:xfrm>
          <a:off x="9753600" y="456953"/>
          <a:ext cx="2362200" cy="3903238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성도목록</a:t>
                      </a:r>
                      <a:endParaRPr lang="ko-KR" altLang="en-US" sz="800" b="1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접속자의 구분이 </a:t>
                      </a:r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KB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인 경우 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선택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기업중에 서비스유형이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“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교회서비스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“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인 기업목록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기업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/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가맹점인 경우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해당 기업의 서비스유형이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“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교회서비스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＂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인 경우 해당 기업만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.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기본값으로 보여줌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가입일자 역순으로 정렬</a:t>
                      </a:r>
                      <a:endParaRPr lang="en-US" altLang="ko-KR" sz="800" baseline="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성도상세화면으로 이동</a:t>
                      </a:r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8174024" y="1235660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1270283" y="1367477"/>
            <a:ext cx="857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교회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FA29D1-3902-42A4-A582-DD51518E684F}"/>
              </a:ext>
            </a:extLst>
          </p:cNvPr>
          <p:cNvSpPr/>
          <p:nvPr/>
        </p:nvSpPr>
        <p:spPr>
          <a:xfrm>
            <a:off x="1974073" y="1360441"/>
            <a:ext cx="894613" cy="2291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ea typeface="KB금융 본문체 Light"/>
              </a:rPr>
              <a:t>선택           </a:t>
            </a:r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1897873" y="1238260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3145444" y="1367477"/>
            <a:ext cx="857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성도이름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6301325" y="1352787"/>
            <a:ext cx="857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휴대폰번호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9FA29D1-3902-42A4-A582-DD51518E684F}"/>
              </a:ext>
            </a:extLst>
          </p:cNvPr>
          <p:cNvSpPr/>
          <p:nvPr/>
        </p:nvSpPr>
        <p:spPr>
          <a:xfrm>
            <a:off x="3758548" y="1364683"/>
            <a:ext cx="894613" cy="2291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4743705" y="1360441"/>
            <a:ext cx="857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생년월일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9FA29D1-3902-42A4-A582-DD51518E684F}"/>
              </a:ext>
            </a:extLst>
          </p:cNvPr>
          <p:cNvSpPr/>
          <p:nvPr/>
        </p:nvSpPr>
        <p:spPr>
          <a:xfrm>
            <a:off x="5307224" y="1369110"/>
            <a:ext cx="894613" cy="2291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bg2">
                    <a:lumMod val="75000"/>
                  </a:schemeClr>
                </a:solidFill>
                <a:ea typeface="KB금융 본문체 Light"/>
              </a:rPr>
              <a:t>yyyymmdd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  <a:ea typeface="KB금융 본문체 Light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FA29D1-3902-42A4-A582-DD51518E684F}"/>
              </a:ext>
            </a:extLst>
          </p:cNvPr>
          <p:cNvSpPr/>
          <p:nvPr/>
        </p:nvSpPr>
        <p:spPr>
          <a:xfrm>
            <a:off x="7027040" y="1362074"/>
            <a:ext cx="894613" cy="2291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2">
                    <a:lumMod val="75000"/>
                  </a:schemeClr>
                </a:solidFill>
                <a:ea typeface="KB금융 본문체 Light"/>
              </a:rPr>
              <a:t>뒤</a:t>
            </a:r>
            <a:r>
              <a:rPr lang="en-US" altLang="ko-KR" sz="800" smtClean="0">
                <a:solidFill>
                  <a:schemeClr val="bg2">
                    <a:lumMod val="75000"/>
                  </a:schemeClr>
                </a:solidFill>
                <a:ea typeface="KB금융 본문체 Light"/>
              </a:rPr>
              <a:t>4</a:t>
            </a:r>
            <a:r>
              <a:rPr lang="ko-KR" altLang="en-US" sz="800" smtClean="0">
                <a:solidFill>
                  <a:schemeClr val="bg2">
                    <a:lumMod val="75000"/>
                  </a:schemeClr>
                </a:solidFill>
                <a:ea typeface="KB금융 본문체 Light"/>
              </a:rPr>
              <a:t>자리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  <a:ea typeface="KB금융 본문체 Light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3145444" y="2573614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1270283" y="2149371"/>
            <a:ext cx="9939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총 </a:t>
            </a:r>
            <a:r>
              <a:rPr lang="en-US" altLang="ko-KR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500</a:t>
            </a:r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건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/>
              <a:t>KGO_BO_240</a:t>
            </a:r>
            <a:endParaRPr lang="ko-KR" altLang="en-US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mtClean="0"/>
              <a:t>페이지</a:t>
            </a:r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mtClean="0"/>
              <a:t>성도상세</a:t>
            </a:r>
            <a:r>
              <a:rPr lang="en-US" altLang="ko-KR" smtClean="0"/>
              <a:t>(2/1)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8477732-4B6F-40B0-8213-B4C03DC3116E}"/>
              </a:ext>
            </a:extLst>
          </p:cNvPr>
          <p:cNvCxnSpPr>
            <a:cxnSpLocks/>
          </p:cNvCxnSpPr>
          <p:nvPr/>
        </p:nvCxnSpPr>
        <p:spPr>
          <a:xfrm flipV="1">
            <a:off x="1271847" y="1240269"/>
            <a:ext cx="8327042" cy="22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B8D674-1109-4071-BB29-BBEF2A942CBB}"/>
              </a:ext>
            </a:extLst>
          </p:cNvPr>
          <p:cNvSpPr/>
          <p:nvPr/>
        </p:nvSpPr>
        <p:spPr>
          <a:xfrm>
            <a:off x="1197185" y="955228"/>
            <a:ext cx="1435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성도상세</a:t>
            </a:r>
            <a:endParaRPr lang="ko-KR" altLang="en-US" sz="1400" dirty="0">
              <a:latin typeface="KB금융 제목체 Bold" panose="020B0803000000000000" pitchFamily="50" charset="-127"/>
              <a:ea typeface="KB금융 제목체 Bold" panose="020B0803000000000000" pitchFamily="50" charset="-127"/>
            </a:endParaRPr>
          </a:p>
        </p:txBody>
      </p:sp>
      <p:graphicFrame>
        <p:nvGraphicFramePr>
          <p:cNvPr id="33" name="Group 194">
            <a:extLst>
              <a:ext uri="{FF2B5EF4-FFF2-40B4-BE49-F238E27FC236}">
                <a16:creationId xmlns:a16="http://schemas.microsoft.com/office/drawing/2014/main" id="{FDCF143F-ABED-454E-BCCA-5C0BEF38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848217"/>
              </p:ext>
            </p:extLst>
          </p:nvPr>
        </p:nvGraphicFramePr>
        <p:xfrm>
          <a:off x="9753600" y="456953"/>
          <a:ext cx="2362200" cy="3415558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성도상세정보</a:t>
                      </a:r>
                      <a:endParaRPr lang="ko-KR" altLang="en-US" sz="800" b="1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주결제수단인 경우만 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Display</a:t>
                      </a:r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관리자의 소속구분코드가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‘KB’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인 경우만 보여주기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교회명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등록일시순으로 보여주기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960480B1-4EC2-4CE4-9B8B-F2278BA69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001482"/>
              </p:ext>
            </p:extLst>
          </p:nvPr>
        </p:nvGraphicFramePr>
        <p:xfrm>
          <a:off x="1377226" y="1592628"/>
          <a:ext cx="8130220" cy="1120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2967">
                  <a:extLst>
                    <a:ext uri="{9D8B030D-6E8A-4147-A177-3AD203B41FA5}">
                      <a16:colId xmlns:a16="http://schemas.microsoft.com/office/drawing/2014/main" val="1449894746"/>
                    </a:ext>
                  </a:extLst>
                </a:gridCol>
                <a:gridCol w="2716969">
                  <a:extLst>
                    <a:ext uri="{9D8B030D-6E8A-4147-A177-3AD203B41FA5}">
                      <a16:colId xmlns:a16="http://schemas.microsoft.com/office/drawing/2014/main" val="584462945"/>
                    </a:ext>
                  </a:extLst>
                </a:gridCol>
                <a:gridCol w="1156762">
                  <a:extLst>
                    <a:ext uri="{9D8B030D-6E8A-4147-A177-3AD203B41FA5}">
                      <a16:colId xmlns:a16="http://schemas.microsoft.com/office/drawing/2014/main" val="2017856273"/>
                    </a:ext>
                  </a:extLst>
                </a:gridCol>
                <a:gridCol w="3023522">
                  <a:extLst>
                    <a:ext uri="{9D8B030D-6E8A-4147-A177-3AD203B41FA5}">
                      <a16:colId xmlns:a16="http://schemas.microsoft.com/office/drawing/2014/main" val="3123954868"/>
                    </a:ext>
                  </a:extLst>
                </a:gridCol>
              </a:tblGrid>
              <a:tr h="280313"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회원관리번호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smtClean="0"/>
                        <a:t>A20040000013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이름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홍길</a:t>
                      </a: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*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968167"/>
                  </a:ext>
                </a:extLst>
              </a:tr>
              <a:tr h="280055"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생년월일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2020.05.02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휴대폰번호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010-12**-23**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970605"/>
                  </a:ext>
                </a:extLst>
              </a:tr>
              <a:tr h="28005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이메일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effectLst/>
                        </a:rPr>
                        <a:t>Ab******@naver.com</a:t>
                      </a:r>
                      <a:endParaRPr lang="ko-KR" altLang="en-US" sz="900" smtClean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상태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정상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99757"/>
                  </a:ext>
                </a:extLst>
              </a:tr>
              <a:tr h="28005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가입일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effectLst/>
                        </a:rPr>
                        <a:t>2020.05.20</a:t>
                      </a:r>
                      <a:endParaRPr lang="ko-KR" altLang="en-US" sz="900" smtClean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탈퇴일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24959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B8D674-1109-4071-BB29-BBEF2A942CBB}"/>
              </a:ext>
            </a:extLst>
          </p:cNvPr>
          <p:cNvSpPr/>
          <p:nvPr/>
        </p:nvSpPr>
        <p:spPr>
          <a:xfrm>
            <a:off x="1377226" y="3042729"/>
            <a:ext cx="17566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▶ 등록교회별 결제수단</a:t>
            </a:r>
            <a:endParaRPr lang="ko-KR" altLang="en-US" sz="1200" dirty="0">
              <a:latin typeface="KB금융 제목체 Bold" panose="020B0803000000000000" pitchFamily="50" charset="-127"/>
              <a:ea typeface="KB금융 제목체 Bold" panose="020B0803000000000000" pitchFamily="50" charset="-127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504002"/>
              </p:ext>
            </p:extLst>
          </p:nvPr>
        </p:nvGraphicFramePr>
        <p:xfrm>
          <a:off x="1377226" y="3804442"/>
          <a:ext cx="6572346" cy="888586"/>
        </p:xfrm>
        <a:graphic>
          <a:graphicData uri="http://schemas.openxmlformats.org/drawingml/2006/table">
            <a:tbl>
              <a:tblPr/>
              <a:tblGrid>
                <a:gridCol w="1195361">
                  <a:extLst>
                    <a:ext uri="{9D8B030D-6E8A-4147-A177-3AD203B41FA5}">
                      <a16:colId xmlns:a16="http://schemas.microsoft.com/office/drawing/2014/main" val="2505831517"/>
                    </a:ext>
                  </a:extLst>
                </a:gridCol>
                <a:gridCol w="1195361">
                  <a:extLst>
                    <a:ext uri="{9D8B030D-6E8A-4147-A177-3AD203B41FA5}">
                      <a16:colId xmlns:a16="http://schemas.microsoft.com/office/drawing/2014/main" val="1216706620"/>
                    </a:ext>
                  </a:extLst>
                </a:gridCol>
                <a:gridCol w="1751278">
                  <a:extLst>
                    <a:ext uri="{9D8B030D-6E8A-4147-A177-3AD203B41FA5}">
                      <a16:colId xmlns:a16="http://schemas.microsoft.com/office/drawing/2014/main" val="198819103"/>
                    </a:ext>
                  </a:extLst>
                </a:gridCol>
                <a:gridCol w="1215173">
                  <a:extLst>
                    <a:ext uri="{9D8B030D-6E8A-4147-A177-3AD203B41FA5}">
                      <a16:colId xmlns:a16="http://schemas.microsoft.com/office/drawing/2014/main" val="1801461140"/>
                    </a:ext>
                  </a:extLst>
                </a:gridCol>
                <a:gridCol w="1215173">
                  <a:extLst>
                    <a:ext uri="{9D8B030D-6E8A-4147-A177-3AD203B41FA5}">
                      <a16:colId xmlns:a16="http://schemas.microsoft.com/office/drawing/2014/main" val="2323244720"/>
                    </a:ext>
                  </a:extLst>
                </a:gridCol>
              </a:tblGrid>
              <a:tr h="28910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교회명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은행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계좌번호</a:t>
                      </a:r>
                      <a:endParaRPr lang="en-US" altLang="ko-KR" sz="800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주결제수단</a:t>
                      </a:r>
                      <a:endParaRPr lang="en-US" altLang="ko-KR" sz="800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등록일시</a:t>
                      </a:r>
                      <a:endParaRPr lang="en-US" altLang="ko-KR" sz="800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054400"/>
                  </a:ext>
                </a:extLst>
              </a:tr>
              <a:tr h="28171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사랑의 교회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국민은행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123**1111111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2020.02.01 12:01:00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280756"/>
                  </a:ext>
                </a:extLst>
              </a:tr>
              <a:tr h="31777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사랑의 교회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하나은행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123**1111111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2020.02.01 12:10:00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95497"/>
                  </a:ext>
                </a:extLst>
              </a:tr>
            </a:tbl>
          </a:graphicData>
        </a:graphic>
      </p:graphicFrame>
      <p:sp>
        <p:nvSpPr>
          <p:cNvPr id="16" name="아래쪽 화살표 15"/>
          <p:cNvSpPr/>
          <p:nvPr/>
        </p:nvSpPr>
        <p:spPr>
          <a:xfrm>
            <a:off x="4634477" y="5698836"/>
            <a:ext cx="1341450" cy="5357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ea typeface="KB금융 본문체 Light"/>
              </a:rPr>
              <a:t>다음페이지 이어서</a:t>
            </a:r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454" y="4148851"/>
            <a:ext cx="247650" cy="228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634641" y="4931521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데이터가 없습니다</a:t>
            </a:r>
            <a:r>
              <a:rPr lang="en-US" altLang="ko-KR" sz="10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.</a:t>
            </a:r>
            <a:endParaRPr lang="ko-KR" altLang="en-US" sz="100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5895454" y="4086330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1453426" y="3410767"/>
            <a:ext cx="6275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교회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FA29D1-3902-42A4-A582-DD51518E684F}"/>
              </a:ext>
            </a:extLst>
          </p:cNvPr>
          <p:cNvSpPr/>
          <p:nvPr/>
        </p:nvSpPr>
        <p:spPr>
          <a:xfrm>
            <a:off x="2081016" y="3420152"/>
            <a:ext cx="894613" cy="2291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ea typeface="KB금융 본문체 Light"/>
              </a:rPr>
              <a:t>전체           </a:t>
            </a:r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973AB6-F3E2-4D04-951A-37B0C567B49D}"/>
              </a:ext>
            </a:extLst>
          </p:cNvPr>
          <p:cNvSpPr txBox="1"/>
          <p:nvPr/>
        </p:nvSpPr>
        <p:spPr>
          <a:xfrm>
            <a:off x="3221783" y="3418069"/>
            <a:ext cx="825717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10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검색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77226" y="2959331"/>
            <a:ext cx="8130220" cy="23774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1467226" y="2827684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1467226" y="3743872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3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/>
              <a:t>KGO_BO_241</a:t>
            </a:r>
            <a:endParaRPr lang="ko-KR" altLang="en-US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mtClean="0"/>
              <a:t>페이지</a:t>
            </a:r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mtClean="0"/>
              <a:t>성도상세</a:t>
            </a:r>
            <a:r>
              <a:rPr lang="en-US" altLang="ko-KR" smtClean="0"/>
              <a:t>(2/2)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8477732-4B6F-40B0-8213-B4C03DC3116E}"/>
              </a:ext>
            </a:extLst>
          </p:cNvPr>
          <p:cNvCxnSpPr>
            <a:cxnSpLocks/>
          </p:cNvCxnSpPr>
          <p:nvPr/>
        </p:nvCxnSpPr>
        <p:spPr>
          <a:xfrm flipV="1">
            <a:off x="1271847" y="1240269"/>
            <a:ext cx="8327042" cy="22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B8D674-1109-4071-BB29-BBEF2A942CBB}"/>
              </a:ext>
            </a:extLst>
          </p:cNvPr>
          <p:cNvSpPr/>
          <p:nvPr/>
        </p:nvSpPr>
        <p:spPr>
          <a:xfrm>
            <a:off x="1197185" y="955228"/>
            <a:ext cx="1435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성도상세</a:t>
            </a:r>
            <a:endParaRPr lang="ko-KR" altLang="en-US" sz="1400" dirty="0">
              <a:latin typeface="KB금융 제목체 Bold" panose="020B0803000000000000" pitchFamily="50" charset="-127"/>
              <a:ea typeface="KB금융 제목체 Bold" panose="020B0803000000000000" pitchFamily="50" charset="-127"/>
            </a:endParaRPr>
          </a:p>
        </p:txBody>
      </p:sp>
      <p:graphicFrame>
        <p:nvGraphicFramePr>
          <p:cNvPr id="33" name="Group 194">
            <a:extLst>
              <a:ext uri="{FF2B5EF4-FFF2-40B4-BE49-F238E27FC236}">
                <a16:creationId xmlns:a16="http://schemas.microsoft.com/office/drawing/2014/main" id="{FDCF143F-ABED-454E-BCCA-5C0BEF38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390197"/>
              </p:ext>
            </p:extLst>
          </p:nvPr>
        </p:nvGraphicFramePr>
        <p:xfrm>
          <a:off x="9753600" y="456953"/>
          <a:ext cx="2362200" cy="3293638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성도상세정보</a:t>
                      </a:r>
                      <a:endParaRPr lang="ko-KR" altLang="en-US" sz="800" b="1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기간 기본값은 시작일 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오늘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-7,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종료일 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오늘</a:t>
                      </a:r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헌금일시 역순으로 정렬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25F5E0D-8BBF-4542-A1D3-70369B65EACC}"/>
              </a:ext>
            </a:extLst>
          </p:cNvPr>
          <p:cNvSpPr txBox="1"/>
          <p:nvPr/>
        </p:nvSpPr>
        <p:spPr>
          <a:xfrm>
            <a:off x="8462738" y="6068318"/>
            <a:ext cx="825717" cy="288032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10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mtClean="0">
                <a:solidFill>
                  <a:schemeClr val="bg1"/>
                </a:solidFill>
              </a:rPr>
              <a:t>목록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8391198" y="5972176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6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8B8D674-1109-4071-BB29-BBEF2A942CBB}"/>
              </a:ext>
            </a:extLst>
          </p:cNvPr>
          <p:cNvSpPr/>
          <p:nvPr/>
        </p:nvSpPr>
        <p:spPr>
          <a:xfrm>
            <a:off x="1503235" y="1496567"/>
            <a:ext cx="14351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▶ 헌금내역</a:t>
            </a:r>
            <a:endParaRPr lang="ko-KR" altLang="en-US" sz="1200" dirty="0">
              <a:latin typeface="KB금융 제목체 Bold" panose="020B0803000000000000" pitchFamily="50" charset="-127"/>
              <a:ea typeface="KB금융 제목체 Bold" panose="020B0803000000000000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1225E8E3-B589-4212-A9C1-B681E57D2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133357"/>
              </p:ext>
            </p:extLst>
          </p:nvPr>
        </p:nvGraphicFramePr>
        <p:xfrm>
          <a:off x="1587921" y="2578991"/>
          <a:ext cx="7849132" cy="2588900"/>
        </p:xfrm>
        <a:graphic>
          <a:graphicData uri="http://schemas.openxmlformats.org/drawingml/2006/table">
            <a:tbl>
              <a:tblPr/>
              <a:tblGrid>
                <a:gridCol w="406936">
                  <a:extLst>
                    <a:ext uri="{9D8B030D-6E8A-4147-A177-3AD203B41FA5}">
                      <a16:colId xmlns:a16="http://schemas.microsoft.com/office/drawing/2014/main" val="3076722304"/>
                    </a:ext>
                  </a:extLst>
                </a:gridCol>
                <a:gridCol w="1203099">
                  <a:extLst>
                    <a:ext uri="{9D8B030D-6E8A-4147-A177-3AD203B41FA5}">
                      <a16:colId xmlns:a16="http://schemas.microsoft.com/office/drawing/2014/main" val="1335016082"/>
                    </a:ext>
                  </a:extLst>
                </a:gridCol>
                <a:gridCol w="740696">
                  <a:extLst>
                    <a:ext uri="{9D8B030D-6E8A-4147-A177-3AD203B41FA5}">
                      <a16:colId xmlns:a16="http://schemas.microsoft.com/office/drawing/2014/main" val="3751043056"/>
                    </a:ext>
                  </a:extLst>
                </a:gridCol>
                <a:gridCol w="947577">
                  <a:extLst>
                    <a:ext uri="{9D8B030D-6E8A-4147-A177-3AD203B41FA5}">
                      <a16:colId xmlns:a16="http://schemas.microsoft.com/office/drawing/2014/main" val="2826764954"/>
                    </a:ext>
                  </a:extLst>
                </a:gridCol>
                <a:gridCol w="2994236">
                  <a:extLst>
                    <a:ext uri="{9D8B030D-6E8A-4147-A177-3AD203B41FA5}">
                      <a16:colId xmlns:a16="http://schemas.microsoft.com/office/drawing/2014/main" val="3366812956"/>
                    </a:ext>
                  </a:extLst>
                </a:gridCol>
                <a:gridCol w="1556588">
                  <a:extLst>
                    <a:ext uri="{9D8B030D-6E8A-4147-A177-3AD203B41FA5}">
                      <a16:colId xmlns:a16="http://schemas.microsoft.com/office/drawing/2014/main" val="1758113666"/>
                    </a:ext>
                  </a:extLst>
                </a:gridCol>
              </a:tblGrid>
              <a:tr h="289106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No</a:t>
                      </a:r>
                      <a:endParaRPr 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헌금종류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헌금액</a:t>
                      </a:r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원</a:t>
                      </a:r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헌금일시</a:t>
                      </a:r>
                      <a:endParaRPr lang="en-US" altLang="ko-KR" sz="800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기도제목</a:t>
                      </a:r>
                      <a:endParaRPr lang="en-US" altLang="ko-KR" sz="800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기타요청사항</a:t>
                      </a:r>
                      <a:endParaRPr lang="en-US" altLang="ko-KR" sz="800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270410"/>
                  </a:ext>
                </a:extLst>
              </a:tr>
              <a:tr h="2817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  <a:endParaRPr lang="en-US" altLang="ko-KR" sz="80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주일헌금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20,000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2020.03.01</a:t>
                      </a:r>
                      <a:r>
                        <a:rPr lang="en-US" altLang="ko-KR" sz="800" u="none" baseline="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10:01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89168"/>
                  </a:ext>
                </a:extLst>
              </a:tr>
              <a:tr h="3177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  <a:endParaRPr lang="en-US" altLang="ko-KR" sz="80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감사헌금 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추수감사헌금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50,000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2020.03.01 10:01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1. </a:t>
                      </a:r>
                      <a:r>
                        <a:rPr lang="ko-KR" altLang="en-US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고난주간을 지내며</a:t>
                      </a:r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  <a:r>
                        <a:rPr lang="ko-KR" altLang="en-US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내 삶을 통해 주님만이 영광 받으실 수 있는 매일이 될 수 있게 나의 오늘을 사용해주세요</a:t>
                      </a:r>
                    </a:p>
                    <a:p>
                      <a:pPr algn="l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2. </a:t>
                      </a:r>
                      <a:r>
                        <a:rPr lang="ko-KR" altLang="en-US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내 뜻과 내 생각대로 살지 않게 해주시고</a:t>
                      </a:r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  <a:r>
                        <a:rPr lang="ko-KR" altLang="en-US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하나님 뜻대로 살아서 주님을 기쁘시게 하는 제가 될 수 있도록 도와주세요</a:t>
                      </a:r>
                    </a:p>
                    <a:p>
                      <a:pPr algn="l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3. </a:t>
                      </a:r>
                      <a:r>
                        <a:rPr lang="ko-KR" altLang="en-US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오늘 하루를 온전히 주님께 다 맡겨드립니다</a:t>
                      </a:r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.</a:t>
                      </a: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홍길동</a:t>
                      </a:r>
                      <a:endParaRPr lang="en-US" altLang="ko-KR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478157"/>
                  </a:ext>
                </a:extLst>
              </a:tr>
              <a:tr h="3522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  <a:endParaRPr lang="en-US" altLang="ko-KR" sz="80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감사헌금 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추수감사헌금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50,000</a:t>
                      </a:r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2020.03.01 10:01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823119"/>
                  </a:ext>
                </a:extLst>
              </a:tr>
              <a:tr h="3522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  <a:endParaRPr lang="en-US" altLang="ko-KR" sz="80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963496"/>
                  </a:ext>
                </a:extLst>
              </a:tr>
              <a:tr h="3522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  <a:endParaRPr lang="en-US" altLang="ko-KR" sz="80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84317"/>
                  </a:ext>
                </a:extLst>
              </a:tr>
              <a:tr h="2808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  <a:endParaRPr lang="en-US" altLang="ko-KR" sz="80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50448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25F5E0D-8BBF-4542-A1D3-70369B65EACC}"/>
              </a:ext>
            </a:extLst>
          </p:cNvPr>
          <p:cNvSpPr txBox="1"/>
          <p:nvPr/>
        </p:nvSpPr>
        <p:spPr>
          <a:xfrm>
            <a:off x="7687775" y="1769355"/>
            <a:ext cx="825717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marR="0" lvl="0" indent="0" algn="ctr" defTabSz="9572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0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/>
              <a:t>검색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3A90EEC-159A-435E-923A-68BE85527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657" y="5428971"/>
            <a:ext cx="2483224" cy="543205"/>
          </a:xfrm>
          <a:prstGeom prst="rect">
            <a:avLst/>
          </a:prstGeom>
        </p:spPr>
      </p:pic>
      <p:sp>
        <p:nvSpPr>
          <p:cNvPr id="26" name="아래쪽 화살표 25"/>
          <p:cNvSpPr/>
          <p:nvPr/>
        </p:nvSpPr>
        <p:spPr>
          <a:xfrm>
            <a:off x="4514369" y="1012337"/>
            <a:ext cx="1341450" cy="5357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ea typeface="KB금융 본문체 Light"/>
              </a:rPr>
              <a:t>이어서</a:t>
            </a:r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898AF5-26AF-49D4-A2C1-B05A1EB0A7DE}"/>
              </a:ext>
            </a:extLst>
          </p:cNvPr>
          <p:cNvSpPr/>
          <p:nvPr/>
        </p:nvSpPr>
        <p:spPr>
          <a:xfrm>
            <a:off x="2276086" y="1836950"/>
            <a:ext cx="932435" cy="2223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  <a:ea typeface="KB금융 본문체 Light"/>
              </a:rPr>
              <a:t>2020-04-07</a:t>
            </a:r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1C03424-EE2A-4F15-8FEE-ADF28BC596D8}"/>
              </a:ext>
            </a:extLst>
          </p:cNvPr>
          <p:cNvSpPr/>
          <p:nvPr/>
        </p:nvSpPr>
        <p:spPr>
          <a:xfrm>
            <a:off x="3478437" y="1838578"/>
            <a:ext cx="959220" cy="2292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  <a:ea typeface="KB금융 본문체 Light"/>
              </a:rPr>
              <a:t>2020-04-14</a:t>
            </a:r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D1408-79AF-4AB0-94A5-10F3875B1346}"/>
              </a:ext>
            </a:extLst>
          </p:cNvPr>
          <p:cNvSpPr/>
          <p:nvPr/>
        </p:nvSpPr>
        <p:spPr>
          <a:xfrm>
            <a:off x="3208521" y="1836950"/>
            <a:ext cx="2795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graphicFrame>
        <p:nvGraphicFramePr>
          <p:cNvPr id="30" name="표 11">
            <a:extLst>
              <a:ext uri="{FF2B5EF4-FFF2-40B4-BE49-F238E27FC236}">
                <a16:creationId xmlns:a16="http://schemas.microsoft.com/office/drawing/2014/main" id="{4A278BDB-693E-4E51-BC0E-5689887F5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492798"/>
              </p:ext>
            </p:extLst>
          </p:nvPr>
        </p:nvGraphicFramePr>
        <p:xfrm>
          <a:off x="4629064" y="1838578"/>
          <a:ext cx="2434280" cy="22920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86856">
                  <a:extLst>
                    <a:ext uri="{9D8B030D-6E8A-4147-A177-3AD203B41FA5}">
                      <a16:colId xmlns:a16="http://schemas.microsoft.com/office/drawing/2014/main" val="816745763"/>
                    </a:ext>
                  </a:extLst>
                </a:gridCol>
                <a:gridCol w="486856">
                  <a:extLst>
                    <a:ext uri="{9D8B030D-6E8A-4147-A177-3AD203B41FA5}">
                      <a16:colId xmlns:a16="http://schemas.microsoft.com/office/drawing/2014/main" val="3160612347"/>
                    </a:ext>
                  </a:extLst>
                </a:gridCol>
                <a:gridCol w="486856">
                  <a:extLst>
                    <a:ext uri="{9D8B030D-6E8A-4147-A177-3AD203B41FA5}">
                      <a16:colId xmlns:a16="http://schemas.microsoft.com/office/drawing/2014/main" val="3902908362"/>
                    </a:ext>
                  </a:extLst>
                </a:gridCol>
                <a:gridCol w="486856">
                  <a:extLst>
                    <a:ext uri="{9D8B030D-6E8A-4147-A177-3AD203B41FA5}">
                      <a16:colId xmlns:a16="http://schemas.microsoft.com/office/drawing/2014/main" val="402929106"/>
                    </a:ext>
                  </a:extLst>
                </a:gridCol>
                <a:gridCol w="486856">
                  <a:extLst>
                    <a:ext uri="{9D8B030D-6E8A-4147-A177-3AD203B41FA5}">
                      <a16:colId xmlns:a16="http://schemas.microsoft.com/office/drawing/2014/main" val="1046557881"/>
                    </a:ext>
                  </a:extLst>
                </a:gridCol>
              </a:tblGrid>
              <a:tr h="2292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개월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개월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개월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593934"/>
                  </a:ext>
                </a:extLst>
              </a:tr>
            </a:tbl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42DFDD76-F8AE-4FB8-91FA-36E90CF5E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787" y="1877988"/>
            <a:ext cx="171450" cy="16192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6955219-71DF-4918-B96D-ABA9622C0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532" y="1877988"/>
            <a:ext cx="171450" cy="16192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689512" y="1836950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헌금기간</a:t>
            </a:r>
            <a:endParaRPr lang="ko-KR" altLang="en-US" sz="100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2156640" y="1686668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7629274" y="1664577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1579019" y="2224371"/>
            <a:ext cx="9939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총 </a:t>
            </a:r>
            <a:r>
              <a:rPr lang="en-US" altLang="ko-KR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50</a:t>
            </a:r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건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C73791F-D698-4DFB-8546-9D949397D4D3}"/>
              </a:ext>
            </a:extLst>
          </p:cNvPr>
          <p:cNvCxnSpPr>
            <a:cxnSpLocks/>
          </p:cNvCxnSpPr>
          <p:nvPr/>
        </p:nvCxnSpPr>
        <p:spPr>
          <a:xfrm>
            <a:off x="1587921" y="2149675"/>
            <a:ext cx="784913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2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KGO_BO_250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mtClean="0"/>
              <a:t>페이지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39214D4-156B-4376-8AD5-5ACB23F3C4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mtClean="0"/>
              <a:t>문정이</a:t>
            </a:r>
            <a:endParaRPr lang="ko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83BE0AF1-7679-41D0-B75B-27D4124A44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mtClean="0"/>
              <a:t>헌금 기도내용 목록</a:t>
            </a:r>
            <a:endParaRPr lang="ko-KR" altLang="en-US" dirty="0"/>
          </a:p>
        </p:txBody>
      </p:sp>
      <p:sp>
        <p:nvSpPr>
          <p:cNvPr id="43" name="슬라이드 번호 개체 틀 42">
            <a:extLst>
              <a:ext uri="{FF2B5EF4-FFF2-40B4-BE49-F238E27FC236}">
                <a16:creationId xmlns:a16="http://schemas.microsoft.com/office/drawing/2014/main" id="{DD93075D-9002-4766-9AC3-3389D4791F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973AB6-F3E2-4D04-951A-37B0C567B49D}"/>
              </a:ext>
            </a:extLst>
          </p:cNvPr>
          <p:cNvSpPr txBox="1"/>
          <p:nvPr/>
        </p:nvSpPr>
        <p:spPr>
          <a:xfrm>
            <a:off x="5004007" y="2167886"/>
            <a:ext cx="825717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10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검색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8477732-4B6F-40B0-8213-B4C03DC3116E}"/>
              </a:ext>
            </a:extLst>
          </p:cNvPr>
          <p:cNvCxnSpPr>
            <a:cxnSpLocks/>
          </p:cNvCxnSpPr>
          <p:nvPr/>
        </p:nvCxnSpPr>
        <p:spPr>
          <a:xfrm>
            <a:off x="1225608" y="1240269"/>
            <a:ext cx="83825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C73791F-D698-4DFB-8546-9D949397D4D3}"/>
              </a:ext>
            </a:extLst>
          </p:cNvPr>
          <p:cNvCxnSpPr>
            <a:cxnSpLocks/>
          </p:cNvCxnSpPr>
          <p:nvPr/>
        </p:nvCxnSpPr>
        <p:spPr>
          <a:xfrm>
            <a:off x="1242575" y="2062235"/>
            <a:ext cx="839226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F3A90EEC-159A-435E-923A-68BE85527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075" y="5830820"/>
            <a:ext cx="2483224" cy="54320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B8D674-1109-4071-BB29-BBEF2A942CBB}"/>
              </a:ext>
            </a:extLst>
          </p:cNvPr>
          <p:cNvSpPr/>
          <p:nvPr/>
        </p:nvSpPr>
        <p:spPr>
          <a:xfrm>
            <a:off x="1163933" y="955228"/>
            <a:ext cx="20965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헌금 내역 조회</a:t>
            </a:r>
            <a:endParaRPr lang="ko-KR" altLang="en-US" sz="1400" dirty="0">
              <a:latin typeface="KB금융 제목체 Bold" panose="020B0803000000000000" pitchFamily="50" charset="-127"/>
              <a:ea typeface="KB금융 제목체 Bold" panose="020B0803000000000000" pitchFamily="50" charset="-127"/>
            </a:endParaRPr>
          </a:p>
        </p:txBody>
      </p:sp>
      <p:graphicFrame>
        <p:nvGraphicFramePr>
          <p:cNvPr id="38" name="Group 194">
            <a:extLst>
              <a:ext uri="{FF2B5EF4-FFF2-40B4-BE49-F238E27FC236}">
                <a16:creationId xmlns:a16="http://schemas.microsoft.com/office/drawing/2014/main" id="{FDCF143F-ABED-454E-BCCA-5C0BEF38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051539"/>
              </p:ext>
            </p:extLst>
          </p:nvPr>
        </p:nvGraphicFramePr>
        <p:xfrm>
          <a:off x="9753600" y="456953"/>
          <a:ext cx="2362200" cy="5122438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 기도내용 목록</a:t>
                      </a:r>
                      <a:endParaRPr lang="ko-KR" altLang="en-US" sz="800" b="1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접속자의 구분이 </a:t>
                      </a:r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KB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인 경우 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선택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기업중에 서비스유형이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“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교회서비스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“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인 기업목록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기업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/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가맹점인 경우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해당 기업의 서비스유형이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“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교회서비스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＂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인 경우 해당 기업만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.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기본값으로 보여줌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값이 선택되었을 때 해당 교회에 등록된 헌금종류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상위헌금일련번호에 값이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NULL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인 것들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을 헌금종류 목록에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Dispaly</a:t>
                      </a: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기본값은 시작일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/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종료일 오늘</a:t>
                      </a:r>
                      <a:endParaRPr lang="en-US" altLang="ko-KR" sz="800" baseline="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1.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검색후 검색조건이 변경되었을 때 </a:t>
                      </a:r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“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검색조건이 변경되었습니다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.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검색버튼을 다시 클릭하신 후 다운로드를 클릭해주세요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.”</a:t>
                      </a:r>
                    </a:p>
                    <a:p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2.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검색조건에 맞는 전체 데이터를 엑셀로 다운로드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현재 화면의 내용 그대로 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–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마스킹 된 것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비밀번호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확인 팝업 후 정상일 때</a:t>
                      </a:r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헌금자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휴대폰번호의 데이터를 마스킹해제하여 엑셀 다운로드</a:t>
                      </a:r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1270284" y="1367477"/>
            <a:ext cx="6275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교회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FA29D1-3902-42A4-A582-DD51518E684F}"/>
              </a:ext>
            </a:extLst>
          </p:cNvPr>
          <p:cNvSpPr/>
          <p:nvPr/>
        </p:nvSpPr>
        <p:spPr>
          <a:xfrm>
            <a:off x="1974073" y="1360441"/>
            <a:ext cx="894613" cy="2291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ea typeface="KB금융 본문체 Light"/>
              </a:rPr>
              <a:t>선택           </a:t>
            </a:r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1897873" y="1238260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898AF5-26AF-49D4-A2C1-B05A1EB0A7DE}"/>
              </a:ext>
            </a:extLst>
          </p:cNvPr>
          <p:cNvSpPr/>
          <p:nvPr/>
        </p:nvSpPr>
        <p:spPr>
          <a:xfrm>
            <a:off x="1936251" y="1697494"/>
            <a:ext cx="932435" cy="2223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1C03424-EE2A-4F15-8FEE-ADF28BC596D8}"/>
              </a:ext>
            </a:extLst>
          </p:cNvPr>
          <p:cNvSpPr/>
          <p:nvPr/>
        </p:nvSpPr>
        <p:spPr>
          <a:xfrm>
            <a:off x="3138602" y="1699122"/>
            <a:ext cx="959220" cy="2292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7D1408-79AF-4AB0-94A5-10F3875B1346}"/>
              </a:ext>
            </a:extLst>
          </p:cNvPr>
          <p:cNvSpPr/>
          <p:nvPr/>
        </p:nvSpPr>
        <p:spPr>
          <a:xfrm>
            <a:off x="2868686" y="1697494"/>
            <a:ext cx="2795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42DFDD76-F8AE-4FB8-91FA-36E90CF5E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952" y="1738532"/>
            <a:ext cx="171450" cy="16192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6955219-71DF-4918-B96D-ABA9622C0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697" y="1738532"/>
            <a:ext cx="171450" cy="16192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285954" y="1697494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헌금기간</a:t>
            </a:r>
            <a:endParaRPr lang="ko-KR" altLang="en-US" sz="90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1816805" y="1547212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graphicFrame>
        <p:nvGraphicFramePr>
          <p:cNvPr id="50" name="표 11">
            <a:extLst>
              <a:ext uri="{FF2B5EF4-FFF2-40B4-BE49-F238E27FC236}">
                <a16:creationId xmlns:a16="http://schemas.microsoft.com/office/drawing/2014/main" id="{4A278BDB-693E-4E51-BC0E-5689887F5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768443"/>
              </p:ext>
            </p:extLst>
          </p:nvPr>
        </p:nvGraphicFramePr>
        <p:xfrm>
          <a:off x="4257317" y="1692083"/>
          <a:ext cx="2921136" cy="22920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86856">
                  <a:extLst>
                    <a:ext uri="{9D8B030D-6E8A-4147-A177-3AD203B41FA5}">
                      <a16:colId xmlns:a16="http://schemas.microsoft.com/office/drawing/2014/main" val="907919235"/>
                    </a:ext>
                  </a:extLst>
                </a:gridCol>
                <a:gridCol w="486856">
                  <a:extLst>
                    <a:ext uri="{9D8B030D-6E8A-4147-A177-3AD203B41FA5}">
                      <a16:colId xmlns:a16="http://schemas.microsoft.com/office/drawing/2014/main" val="816745763"/>
                    </a:ext>
                  </a:extLst>
                </a:gridCol>
                <a:gridCol w="486856">
                  <a:extLst>
                    <a:ext uri="{9D8B030D-6E8A-4147-A177-3AD203B41FA5}">
                      <a16:colId xmlns:a16="http://schemas.microsoft.com/office/drawing/2014/main" val="3160612347"/>
                    </a:ext>
                  </a:extLst>
                </a:gridCol>
                <a:gridCol w="486856">
                  <a:extLst>
                    <a:ext uri="{9D8B030D-6E8A-4147-A177-3AD203B41FA5}">
                      <a16:colId xmlns:a16="http://schemas.microsoft.com/office/drawing/2014/main" val="3902908362"/>
                    </a:ext>
                  </a:extLst>
                </a:gridCol>
                <a:gridCol w="486856">
                  <a:extLst>
                    <a:ext uri="{9D8B030D-6E8A-4147-A177-3AD203B41FA5}">
                      <a16:colId xmlns:a16="http://schemas.microsoft.com/office/drawing/2014/main" val="402929106"/>
                    </a:ext>
                  </a:extLst>
                </a:gridCol>
                <a:gridCol w="486856">
                  <a:extLst>
                    <a:ext uri="{9D8B030D-6E8A-4147-A177-3AD203B41FA5}">
                      <a16:colId xmlns:a16="http://schemas.microsoft.com/office/drawing/2014/main" val="1046557881"/>
                    </a:ext>
                  </a:extLst>
                </a:gridCol>
              </a:tblGrid>
              <a:tr h="22920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오늘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개월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개월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개월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593934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225E8E3-B589-4212-A9C1-B681E57D2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093193"/>
              </p:ext>
            </p:extLst>
          </p:nvPr>
        </p:nvGraphicFramePr>
        <p:xfrm>
          <a:off x="1270284" y="3015356"/>
          <a:ext cx="8364554" cy="2590992"/>
        </p:xfrm>
        <a:graphic>
          <a:graphicData uri="http://schemas.openxmlformats.org/drawingml/2006/table">
            <a:tbl>
              <a:tblPr/>
              <a:tblGrid>
                <a:gridCol w="340239">
                  <a:extLst>
                    <a:ext uri="{9D8B030D-6E8A-4147-A177-3AD203B41FA5}">
                      <a16:colId xmlns:a16="http://schemas.microsoft.com/office/drawing/2014/main" val="3076722304"/>
                    </a:ext>
                  </a:extLst>
                </a:gridCol>
                <a:gridCol w="510815">
                  <a:extLst>
                    <a:ext uri="{9D8B030D-6E8A-4147-A177-3AD203B41FA5}">
                      <a16:colId xmlns:a16="http://schemas.microsoft.com/office/drawing/2014/main" val="1335016082"/>
                    </a:ext>
                  </a:extLst>
                </a:gridCol>
                <a:gridCol w="510815">
                  <a:extLst>
                    <a:ext uri="{9D8B030D-6E8A-4147-A177-3AD203B41FA5}">
                      <a16:colId xmlns:a16="http://schemas.microsoft.com/office/drawing/2014/main" val="281077932"/>
                    </a:ext>
                  </a:extLst>
                </a:gridCol>
                <a:gridCol w="691501">
                  <a:extLst>
                    <a:ext uri="{9D8B030D-6E8A-4147-A177-3AD203B41FA5}">
                      <a16:colId xmlns:a16="http://schemas.microsoft.com/office/drawing/2014/main" val="3458367861"/>
                    </a:ext>
                  </a:extLst>
                </a:gridCol>
                <a:gridCol w="518626">
                  <a:extLst>
                    <a:ext uri="{9D8B030D-6E8A-4147-A177-3AD203B41FA5}">
                      <a16:colId xmlns:a16="http://schemas.microsoft.com/office/drawing/2014/main" val="3064810401"/>
                    </a:ext>
                  </a:extLst>
                </a:gridCol>
                <a:gridCol w="703621">
                  <a:extLst>
                    <a:ext uri="{9D8B030D-6E8A-4147-A177-3AD203B41FA5}">
                      <a16:colId xmlns:a16="http://schemas.microsoft.com/office/drawing/2014/main" val="3512665222"/>
                    </a:ext>
                  </a:extLst>
                </a:gridCol>
                <a:gridCol w="732277">
                  <a:extLst>
                    <a:ext uri="{9D8B030D-6E8A-4147-A177-3AD203B41FA5}">
                      <a16:colId xmlns:a16="http://schemas.microsoft.com/office/drawing/2014/main" val="2481718216"/>
                    </a:ext>
                  </a:extLst>
                </a:gridCol>
                <a:gridCol w="555924">
                  <a:extLst>
                    <a:ext uri="{9D8B030D-6E8A-4147-A177-3AD203B41FA5}">
                      <a16:colId xmlns:a16="http://schemas.microsoft.com/office/drawing/2014/main" val="3143195506"/>
                    </a:ext>
                  </a:extLst>
                </a:gridCol>
                <a:gridCol w="932022">
                  <a:extLst>
                    <a:ext uri="{9D8B030D-6E8A-4147-A177-3AD203B41FA5}">
                      <a16:colId xmlns:a16="http://schemas.microsoft.com/office/drawing/2014/main" val="2826764954"/>
                    </a:ext>
                  </a:extLst>
                </a:gridCol>
                <a:gridCol w="1480101">
                  <a:extLst>
                    <a:ext uri="{9D8B030D-6E8A-4147-A177-3AD203B41FA5}">
                      <a16:colId xmlns:a16="http://schemas.microsoft.com/office/drawing/2014/main" val="3366812956"/>
                    </a:ext>
                  </a:extLst>
                </a:gridCol>
                <a:gridCol w="1388613">
                  <a:extLst>
                    <a:ext uri="{9D8B030D-6E8A-4147-A177-3AD203B41FA5}">
                      <a16:colId xmlns:a16="http://schemas.microsoft.com/office/drawing/2014/main" val="2955959389"/>
                    </a:ext>
                  </a:extLst>
                </a:gridCol>
              </a:tblGrid>
              <a:tr h="289106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No</a:t>
                      </a:r>
                      <a:endParaRPr 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헌금종류</a:t>
                      </a:r>
                      <a:endParaRPr lang="en-US" altLang="ko-KR" sz="800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algn="ctr"/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단계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헌금종류</a:t>
                      </a:r>
                      <a:endParaRPr lang="en-US" altLang="ko-KR" sz="800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algn="ctr"/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단계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회원관리번호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헌금자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생년월일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휴대폰번호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헌금액</a:t>
                      </a:r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원</a:t>
                      </a:r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헌금일시</a:t>
                      </a:r>
                      <a:endParaRPr lang="en-US" altLang="ko-KR" sz="800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기도제목</a:t>
                      </a:r>
                      <a:endParaRPr lang="en-US" altLang="ko-KR" sz="800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기타 요청사항</a:t>
                      </a:r>
                      <a:endParaRPr lang="en-US" altLang="ko-KR" sz="800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270410"/>
                  </a:ext>
                </a:extLst>
              </a:tr>
              <a:tr h="2817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  <a:endParaRPr lang="en-US" altLang="ko-KR" sz="80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주일헌금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smtClean="0"/>
                        <a:t>A20040000013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홍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*</a:t>
                      </a: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길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1995.12.01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010-12**-23**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20,000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2020.03.01</a:t>
                      </a:r>
                      <a:r>
                        <a:rPr lang="en-US" altLang="ko-KR" sz="800" u="none" baseline="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10:01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기부금영수증 발급해주세요</a:t>
                      </a: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89168"/>
                  </a:ext>
                </a:extLst>
              </a:tr>
              <a:tr h="3177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  <a:endParaRPr lang="en-US" altLang="ko-KR" sz="80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감사헌금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추수감사헌금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smtClean="0"/>
                        <a:t>A20040000013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김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*</a:t>
                      </a: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자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50,000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2020.03.01 10:01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1. </a:t>
                      </a:r>
                      <a:r>
                        <a:rPr lang="ko-KR" altLang="en-US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고난주간을 지내며</a:t>
                      </a:r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  <a:r>
                        <a:rPr lang="ko-KR" altLang="en-US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내 삶을 통해 주님만이 영광 받으실 수 있는 매일이 될 수 있게 나의 오늘을 사용해주세요</a:t>
                      </a:r>
                    </a:p>
                    <a:p>
                      <a:pPr algn="l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2. </a:t>
                      </a:r>
                      <a:r>
                        <a:rPr lang="ko-KR" altLang="en-US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내 뜻과 내 생각대로 살지 않게 해주시고</a:t>
                      </a:r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  <a:r>
                        <a:rPr lang="ko-KR" altLang="en-US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하나님 뜻대로 살아서 주님을 기쁘시게 하는 제가 될 수 있도록 도와주세요</a:t>
                      </a:r>
                    </a:p>
                    <a:p>
                      <a:pPr algn="l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3. </a:t>
                      </a:r>
                      <a:r>
                        <a:rPr lang="ko-KR" altLang="en-US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오늘 하루를 온전히 주님께 다 맡겨드립니다</a:t>
                      </a:r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.</a:t>
                      </a: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478157"/>
                  </a:ext>
                </a:extLst>
              </a:tr>
              <a:tr h="3522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  <a:endParaRPr lang="en-US" altLang="ko-KR" sz="80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감사헌금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추수감사헌금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smtClean="0"/>
                        <a:t>A20040000013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홍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*</a:t>
                      </a: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순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1995.12.01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010-12**-23**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50,000</a:t>
                      </a:r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2020.03.01 10:01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823119"/>
                  </a:ext>
                </a:extLst>
              </a:tr>
              <a:tr h="3522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  <a:endParaRPr lang="en-US" altLang="ko-KR" sz="80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963496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3106221" y="1352684"/>
            <a:ext cx="6275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헌금종류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FA29D1-3902-42A4-A582-DD51518E684F}"/>
              </a:ext>
            </a:extLst>
          </p:cNvPr>
          <p:cNvSpPr/>
          <p:nvPr/>
        </p:nvSpPr>
        <p:spPr>
          <a:xfrm>
            <a:off x="3810010" y="1345648"/>
            <a:ext cx="894613" cy="2291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ea typeface="KB금융 본문체 Light"/>
              </a:rPr>
              <a:t>전체           </a:t>
            </a:r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5F5E0D-8BBF-4542-A1D3-70369B65EACC}"/>
              </a:ext>
            </a:extLst>
          </p:cNvPr>
          <p:cNvSpPr txBox="1"/>
          <p:nvPr/>
        </p:nvSpPr>
        <p:spPr>
          <a:xfrm>
            <a:off x="8782407" y="2647726"/>
            <a:ext cx="825717" cy="288032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10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mtClean="0">
                <a:solidFill>
                  <a:schemeClr val="bg1"/>
                </a:solidFill>
              </a:rPr>
              <a:t>엑셀 다운로드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8691353" y="2526162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5F5E0D-8BBF-4542-A1D3-70369B65EACC}"/>
              </a:ext>
            </a:extLst>
          </p:cNvPr>
          <p:cNvSpPr txBox="1"/>
          <p:nvPr/>
        </p:nvSpPr>
        <p:spPr>
          <a:xfrm>
            <a:off x="7421763" y="2658485"/>
            <a:ext cx="1237325" cy="288032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10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mtClean="0">
                <a:solidFill>
                  <a:schemeClr val="bg1"/>
                </a:solidFill>
              </a:rPr>
              <a:t>엑셀 다운로드</a:t>
            </a:r>
            <a:r>
              <a:rPr kumimoji="1" lang="en-US" altLang="ko-KR" smtClean="0">
                <a:solidFill>
                  <a:schemeClr val="bg1"/>
                </a:solidFill>
              </a:rPr>
              <a:t>(‘*’ </a:t>
            </a:r>
            <a:r>
              <a:rPr kumimoji="1" lang="ko-KR" altLang="en-US" smtClean="0">
                <a:solidFill>
                  <a:schemeClr val="bg1"/>
                </a:solidFill>
              </a:rPr>
              <a:t>해제</a:t>
            </a:r>
            <a:r>
              <a:rPr kumimoji="1" lang="en-US" altLang="ko-KR" smtClean="0">
                <a:solidFill>
                  <a:schemeClr val="bg1"/>
                </a:solidFill>
              </a:rPr>
              <a:t>)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7367315" y="2526162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4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1319847" y="2703542"/>
            <a:ext cx="9939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총 </a:t>
            </a:r>
            <a:r>
              <a:rPr lang="en-US" altLang="ko-KR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5,000</a:t>
            </a:r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건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8" name="오각형 47"/>
          <p:cNvSpPr/>
          <p:nvPr/>
        </p:nvSpPr>
        <p:spPr>
          <a:xfrm>
            <a:off x="10885087" y="344879"/>
            <a:ext cx="1878677" cy="601225"/>
          </a:xfrm>
          <a:prstGeom prst="homePlat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73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AD4B29D-9154-428A-A61E-3B760E46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C707CC-0F3F-4D0E-87A9-613E84B4668B}"/>
              </a:ext>
            </a:extLst>
          </p:cNvPr>
          <p:cNvSpPr txBox="1"/>
          <p:nvPr/>
        </p:nvSpPr>
        <p:spPr>
          <a:xfrm>
            <a:off x="995083" y="627530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변경이력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DB7823AA-90C1-4584-B956-95F6BFD47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990201"/>
              </p:ext>
            </p:extLst>
          </p:nvPr>
        </p:nvGraphicFramePr>
        <p:xfrm>
          <a:off x="995083" y="997571"/>
          <a:ext cx="10210800" cy="33359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3383">
                  <a:extLst>
                    <a:ext uri="{9D8B030D-6E8A-4147-A177-3AD203B41FA5}">
                      <a16:colId xmlns:a16="http://schemas.microsoft.com/office/drawing/2014/main" val="716750567"/>
                    </a:ext>
                  </a:extLst>
                </a:gridCol>
                <a:gridCol w="1013369">
                  <a:extLst>
                    <a:ext uri="{9D8B030D-6E8A-4147-A177-3AD203B41FA5}">
                      <a16:colId xmlns:a16="http://schemas.microsoft.com/office/drawing/2014/main" val="3314651691"/>
                    </a:ext>
                  </a:extLst>
                </a:gridCol>
                <a:gridCol w="1093694">
                  <a:extLst>
                    <a:ext uri="{9D8B030D-6E8A-4147-A177-3AD203B41FA5}">
                      <a16:colId xmlns:a16="http://schemas.microsoft.com/office/drawing/2014/main" val="1903627695"/>
                    </a:ext>
                  </a:extLst>
                </a:gridCol>
                <a:gridCol w="7530354">
                  <a:extLst>
                    <a:ext uri="{9D8B030D-6E8A-4147-A177-3AD203B41FA5}">
                      <a16:colId xmlns:a16="http://schemas.microsoft.com/office/drawing/2014/main" val="1082300720"/>
                    </a:ext>
                  </a:extLst>
                </a:gridCol>
              </a:tblGrid>
              <a:tr h="293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버전</a:t>
                      </a:r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변경일자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변경자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변경내용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201073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0.1</a:t>
                      </a:r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2020.04.13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문정이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초안작성</a:t>
                      </a:r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9163424"/>
                  </a:ext>
                </a:extLst>
              </a:tr>
              <a:tr h="224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0.2</a:t>
                      </a:r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2020.04.16</a:t>
                      </a:r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문정이</a:t>
                      </a:r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헌금종류 화면 보완</a:t>
                      </a:r>
                      <a:endParaRPr lang="en-US" altLang="ko-KR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7517218"/>
                  </a:ext>
                </a:extLst>
              </a:tr>
              <a:tr h="24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0.3</a:t>
                      </a:r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2020.04.17</a:t>
                      </a:r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문정이</a:t>
                      </a:r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각 검색에 </a:t>
                      </a:r>
                      <a:r>
                        <a:rPr lang="ko-KR" altLang="en-US" sz="10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데이터 총건수</a:t>
                      </a:r>
                      <a:r>
                        <a:rPr lang="en-US" altLang="ko-KR" sz="10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  <a:r>
                        <a:rPr lang="ko-KR" altLang="en-US" sz="10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목록의 번호를 순차적</a:t>
                      </a:r>
                      <a:r>
                        <a:rPr lang="en-US" altLang="ko-KR" sz="10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(1</a:t>
                      </a:r>
                      <a:r>
                        <a:rPr lang="ko-KR" altLang="en-US" sz="10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부터 시작</a:t>
                      </a:r>
                      <a:r>
                        <a:rPr lang="en-US" altLang="ko-KR" sz="10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  <a:r>
                        <a:rPr lang="ko-KR" altLang="en-US" sz="10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으로 변경 적용</a:t>
                      </a:r>
                      <a:endParaRPr lang="en-US" altLang="ko-KR" sz="10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헌금종류상세에 헌금종류명 넣는 곳에 예제 삽입</a:t>
                      </a:r>
                      <a:endParaRPr lang="ko-KR" altLang="en-US" sz="10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7212698"/>
                  </a:ext>
                </a:extLst>
              </a:tr>
              <a:tr h="265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0.5</a:t>
                      </a:r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2020.05.12</a:t>
                      </a:r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문정이</a:t>
                      </a:r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대리헌금자를 삭제하고</a:t>
                      </a:r>
                      <a:r>
                        <a:rPr lang="en-US" altLang="ko-KR" sz="10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  <a:r>
                        <a:rPr lang="ko-KR" altLang="en-US" sz="10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기타요청사항  항목으로 관리</a:t>
                      </a:r>
                      <a:endParaRPr lang="en-US" altLang="ko-KR" sz="10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교회정보에서 주소를 삭제하고 기업관리로 주소 이동</a:t>
                      </a:r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4729526"/>
                  </a:ext>
                </a:extLst>
              </a:tr>
              <a:tr h="265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0.7</a:t>
                      </a:r>
                      <a:endParaRPr lang="ko-KR" altLang="en-US" sz="10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2020.05.18</a:t>
                      </a:r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문정이</a:t>
                      </a:r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KB</a:t>
                      </a:r>
                      <a:r>
                        <a:rPr lang="ko-KR" altLang="en-US" sz="10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관리자인 경우만 가입교회별 결제수단을 보여주고 그외는 숨기기</a:t>
                      </a:r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655610"/>
                  </a:ext>
                </a:extLst>
              </a:tr>
              <a:tr h="265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0.8</a:t>
                      </a:r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2020.05.20</a:t>
                      </a:r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문정이</a:t>
                      </a:r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회원정보조회</a:t>
                      </a:r>
                      <a:r>
                        <a:rPr lang="en-US" altLang="ko-KR" sz="10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(NEW) </a:t>
                      </a:r>
                      <a:r>
                        <a:rPr lang="ko-KR" altLang="en-US" sz="10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 추가 </a:t>
                      </a:r>
                      <a:r>
                        <a:rPr lang="en-US" altLang="ko-KR" sz="10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– </a:t>
                      </a:r>
                      <a:r>
                        <a:rPr lang="ko-KR" altLang="en-US" sz="10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마지막 페이지에 추가함</a:t>
                      </a:r>
                      <a:endParaRPr lang="en-US" altLang="ko-KR" sz="10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결제상세 페이지 추가</a:t>
                      </a:r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82617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8855751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2753538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3072348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0695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14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KGO_BO_310</a:t>
            </a:r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mtClean="0"/>
              <a:t>팝업</a:t>
            </a:r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공통</a:t>
            </a:r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mtClean="0"/>
              <a:t>문정이</a:t>
            </a:r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mtClean="0"/>
              <a:t>비밀번호확인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FD43EFE-6EE0-4B53-8333-E34CD91C5920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159B05E-42BA-48B9-84D7-D0C9CA172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730020"/>
              </p:ext>
            </p:extLst>
          </p:nvPr>
        </p:nvGraphicFramePr>
        <p:xfrm>
          <a:off x="1121347" y="919085"/>
          <a:ext cx="2486377" cy="179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377">
                  <a:extLst>
                    <a:ext uri="{9D8B030D-6E8A-4147-A177-3AD203B41FA5}">
                      <a16:colId xmlns:a16="http://schemas.microsoft.com/office/drawing/2014/main" val="4176649182"/>
                    </a:ext>
                  </a:extLst>
                </a:gridCol>
              </a:tblGrid>
              <a:tr h="2195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309155"/>
                  </a:ext>
                </a:extLst>
              </a:tr>
              <a:tr h="14299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2616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CCED22-1FE5-485C-B895-4BB50160E512}"/>
              </a:ext>
            </a:extLst>
          </p:cNvPr>
          <p:cNvSpPr/>
          <p:nvPr/>
        </p:nvSpPr>
        <p:spPr>
          <a:xfrm>
            <a:off x="1727457" y="1930832"/>
            <a:ext cx="504056" cy="255850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 anchor="ctr">
            <a:no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닫기</a:t>
            </a:r>
            <a:endParaRPr lang="ko-KR" altLang="en-US" sz="900" dirty="0">
              <a:solidFill>
                <a:schemeClr val="bg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F00351-36FC-4D91-8BB0-E4E46252C35F}"/>
              </a:ext>
            </a:extLst>
          </p:cNvPr>
          <p:cNvSpPr txBox="1"/>
          <p:nvPr/>
        </p:nvSpPr>
        <p:spPr>
          <a:xfrm>
            <a:off x="1242518" y="1042090"/>
            <a:ext cx="2001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smtClean="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비밀번호 확인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CCED22-1FE5-485C-B895-4BB50160E512}"/>
              </a:ext>
            </a:extLst>
          </p:cNvPr>
          <p:cNvSpPr/>
          <p:nvPr/>
        </p:nvSpPr>
        <p:spPr>
          <a:xfrm>
            <a:off x="2511003" y="1930832"/>
            <a:ext cx="504056" cy="255850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 anchor="ctr">
            <a:no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확인</a:t>
            </a:r>
            <a:endParaRPr lang="ko-KR" altLang="en-US" sz="900" dirty="0">
              <a:solidFill>
                <a:schemeClr val="bg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898AF5-26AF-49D4-A2C1-B05A1EB0A7DE}"/>
              </a:ext>
            </a:extLst>
          </p:cNvPr>
          <p:cNvSpPr/>
          <p:nvPr/>
        </p:nvSpPr>
        <p:spPr>
          <a:xfrm>
            <a:off x="1831141" y="1441705"/>
            <a:ext cx="1610328" cy="2223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42518" y="1442094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비밀번호</a:t>
            </a:r>
            <a:endParaRPr lang="ko-KR" altLang="en-US" sz="90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graphicFrame>
        <p:nvGraphicFramePr>
          <p:cNvPr id="22" name="Group 194">
            <a:extLst>
              <a:ext uri="{FF2B5EF4-FFF2-40B4-BE49-F238E27FC236}">
                <a16:creationId xmlns:a16="http://schemas.microsoft.com/office/drawing/2014/main" id="{FDCF143F-ABED-454E-BCCA-5C0BEF38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773352"/>
              </p:ext>
            </p:extLst>
          </p:nvPr>
        </p:nvGraphicFramePr>
        <p:xfrm>
          <a:off x="9753600" y="456953"/>
          <a:ext cx="2362200" cy="3293638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비밀번호확인</a:t>
                      </a:r>
                      <a:endParaRPr lang="ko-KR" altLang="en-US" sz="800" b="1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540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/>
              <a:t>KGO_BO_260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mtClean="0"/>
              <a:t>페이지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39214D4-156B-4376-8AD5-5ACB23F3C4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mtClean="0"/>
              <a:t>문정이</a:t>
            </a:r>
            <a:endParaRPr lang="ko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83BE0AF1-7679-41D0-B75B-27D4124A44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mtClean="0"/>
              <a:t>헌금 입금내역 조회</a:t>
            </a:r>
            <a:endParaRPr lang="ko-KR" altLang="en-US" dirty="0"/>
          </a:p>
        </p:txBody>
      </p:sp>
      <p:sp>
        <p:nvSpPr>
          <p:cNvPr id="43" name="슬라이드 번호 개체 틀 42">
            <a:extLst>
              <a:ext uri="{FF2B5EF4-FFF2-40B4-BE49-F238E27FC236}">
                <a16:creationId xmlns:a16="http://schemas.microsoft.com/office/drawing/2014/main" id="{DD93075D-9002-4766-9AC3-3389D4791F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973AB6-F3E2-4D04-951A-37B0C567B49D}"/>
              </a:ext>
            </a:extLst>
          </p:cNvPr>
          <p:cNvSpPr txBox="1"/>
          <p:nvPr/>
        </p:nvSpPr>
        <p:spPr>
          <a:xfrm>
            <a:off x="5004007" y="2167886"/>
            <a:ext cx="825717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10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검색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8477732-4B6F-40B0-8213-B4C03DC3116E}"/>
              </a:ext>
            </a:extLst>
          </p:cNvPr>
          <p:cNvCxnSpPr>
            <a:cxnSpLocks/>
          </p:cNvCxnSpPr>
          <p:nvPr/>
        </p:nvCxnSpPr>
        <p:spPr>
          <a:xfrm>
            <a:off x="1225608" y="1240269"/>
            <a:ext cx="83825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C73791F-D698-4DFB-8546-9D949397D4D3}"/>
              </a:ext>
            </a:extLst>
          </p:cNvPr>
          <p:cNvCxnSpPr>
            <a:cxnSpLocks/>
          </p:cNvCxnSpPr>
          <p:nvPr/>
        </p:nvCxnSpPr>
        <p:spPr>
          <a:xfrm>
            <a:off x="1242575" y="2062235"/>
            <a:ext cx="839226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F3A90EEC-159A-435E-923A-68BE85527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075" y="5830820"/>
            <a:ext cx="2483224" cy="54320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B8D674-1109-4071-BB29-BBEF2A942CBB}"/>
              </a:ext>
            </a:extLst>
          </p:cNvPr>
          <p:cNvSpPr/>
          <p:nvPr/>
        </p:nvSpPr>
        <p:spPr>
          <a:xfrm>
            <a:off x="1163933" y="955228"/>
            <a:ext cx="20965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헌금 입금내역 조회</a:t>
            </a:r>
            <a:endParaRPr lang="ko-KR" altLang="en-US" sz="1400" dirty="0">
              <a:latin typeface="KB금융 제목체 Bold" panose="020B0803000000000000" pitchFamily="50" charset="-127"/>
              <a:ea typeface="KB금융 제목체 Bold" panose="020B0803000000000000" pitchFamily="50" charset="-127"/>
            </a:endParaRPr>
          </a:p>
        </p:txBody>
      </p:sp>
      <p:graphicFrame>
        <p:nvGraphicFramePr>
          <p:cNvPr id="38" name="Group 194">
            <a:extLst>
              <a:ext uri="{FF2B5EF4-FFF2-40B4-BE49-F238E27FC236}">
                <a16:creationId xmlns:a16="http://schemas.microsoft.com/office/drawing/2014/main" id="{FDCF143F-ABED-454E-BCCA-5C0BEF38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192406"/>
              </p:ext>
            </p:extLst>
          </p:nvPr>
        </p:nvGraphicFramePr>
        <p:xfrm>
          <a:off x="9753600" y="456953"/>
          <a:ext cx="2362200" cy="4390918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헌금입금내역조회</a:t>
                      </a:r>
                      <a:endParaRPr lang="ko-KR" altLang="en-US" sz="800" b="1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접속자의 구분이 </a:t>
                      </a:r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KB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인 경우 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선택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기업중에 서비스유형이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“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교회서비스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“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인 기업목록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기업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/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가맹점인 경우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해당 기업의 서비스유형이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“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교회서비스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＂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인 경우 해당 기업만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.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기본값으로 보여줌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값이 선택되었을 때 해당 교회에 등록된 헌금종류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상위헌금일련번호에 값이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NULL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인 것들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을 헌금종류 목록에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Dispaly</a:t>
                      </a: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기본값은 시작일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/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종료일 어제</a:t>
                      </a:r>
                      <a:endParaRPr lang="en-US" altLang="ko-KR" sz="800" baseline="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계좌별칭은 가맹점명 을 보여준다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.</a:t>
                      </a:r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가맹점정산상세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.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정산처리일시</a:t>
                      </a:r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1270284" y="1367477"/>
            <a:ext cx="6275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교회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FA29D1-3902-42A4-A582-DD51518E684F}"/>
              </a:ext>
            </a:extLst>
          </p:cNvPr>
          <p:cNvSpPr/>
          <p:nvPr/>
        </p:nvSpPr>
        <p:spPr>
          <a:xfrm>
            <a:off x="1974073" y="1360441"/>
            <a:ext cx="894613" cy="2291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ea typeface="KB금융 본문체 Light"/>
              </a:rPr>
              <a:t>선택           </a:t>
            </a:r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1897873" y="1238260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898AF5-26AF-49D4-A2C1-B05A1EB0A7DE}"/>
              </a:ext>
            </a:extLst>
          </p:cNvPr>
          <p:cNvSpPr/>
          <p:nvPr/>
        </p:nvSpPr>
        <p:spPr>
          <a:xfrm>
            <a:off x="1936251" y="1697494"/>
            <a:ext cx="932435" cy="2223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1C03424-EE2A-4F15-8FEE-ADF28BC596D8}"/>
              </a:ext>
            </a:extLst>
          </p:cNvPr>
          <p:cNvSpPr/>
          <p:nvPr/>
        </p:nvSpPr>
        <p:spPr>
          <a:xfrm>
            <a:off x="3138602" y="1699122"/>
            <a:ext cx="959220" cy="2292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7D1408-79AF-4AB0-94A5-10F3875B1346}"/>
              </a:ext>
            </a:extLst>
          </p:cNvPr>
          <p:cNvSpPr/>
          <p:nvPr/>
        </p:nvSpPr>
        <p:spPr>
          <a:xfrm>
            <a:off x="2868686" y="1697494"/>
            <a:ext cx="2795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42DFDD76-F8AE-4FB8-91FA-36E90CF5E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952" y="1738532"/>
            <a:ext cx="171450" cy="16192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6955219-71DF-4918-B96D-ABA9622C0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697" y="1738532"/>
            <a:ext cx="171450" cy="16192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285954" y="1697494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헌금기간</a:t>
            </a:r>
            <a:endParaRPr lang="ko-KR" altLang="en-US" sz="90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1816805" y="1547212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graphicFrame>
        <p:nvGraphicFramePr>
          <p:cNvPr id="50" name="표 11">
            <a:extLst>
              <a:ext uri="{FF2B5EF4-FFF2-40B4-BE49-F238E27FC236}">
                <a16:creationId xmlns:a16="http://schemas.microsoft.com/office/drawing/2014/main" id="{4A278BDB-693E-4E51-BC0E-5689887F5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033416"/>
              </p:ext>
            </p:extLst>
          </p:nvPr>
        </p:nvGraphicFramePr>
        <p:xfrm>
          <a:off x="4257317" y="1692083"/>
          <a:ext cx="2921136" cy="22920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86856">
                  <a:extLst>
                    <a:ext uri="{9D8B030D-6E8A-4147-A177-3AD203B41FA5}">
                      <a16:colId xmlns:a16="http://schemas.microsoft.com/office/drawing/2014/main" val="907919235"/>
                    </a:ext>
                  </a:extLst>
                </a:gridCol>
                <a:gridCol w="486856">
                  <a:extLst>
                    <a:ext uri="{9D8B030D-6E8A-4147-A177-3AD203B41FA5}">
                      <a16:colId xmlns:a16="http://schemas.microsoft.com/office/drawing/2014/main" val="816745763"/>
                    </a:ext>
                  </a:extLst>
                </a:gridCol>
                <a:gridCol w="486856">
                  <a:extLst>
                    <a:ext uri="{9D8B030D-6E8A-4147-A177-3AD203B41FA5}">
                      <a16:colId xmlns:a16="http://schemas.microsoft.com/office/drawing/2014/main" val="3160612347"/>
                    </a:ext>
                  </a:extLst>
                </a:gridCol>
                <a:gridCol w="486856">
                  <a:extLst>
                    <a:ext uri="{9D8B030D-6E8A-4147-A177-3AD203B41FA5}">
                      <a16:colId xmlns:a16="http://schemas.microsoft.com/office/drawing/2014/main" val="3902908362"/>
                    </a:ext>
                  </a:extLst>
                </a:gridCol>
                <a:gridCol w="486856">
                  <a:extLst>
                    <a:ext uri="{9D8B030D-6E8A-4147-A177-3AD203B41FA5}">
                      <a16:colId xmlns:a16="http://schemas.microsoft.com/office/drawing/2014/main" val="402929106"/>
                    </a:ext>
                  </a:extLst>
                </a:gridCol>
                <a:gridCol w="486856">
                  <a:extLst>
                    <a:ext uri="{9D8B030D-6E8A-4147-A177-3AD203B41FA5}">
                      <a16:colId xmlns:a16="http://schemas.microsoft.com/office/drawing/2014/main" val="1046557881"/>
                    </a:ext>
                  </a:extLst>
                </a:gridCol>
              </a:tblGrid>
              <a:tr h="22920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어제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개월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개월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개월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593934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225E8E3-B589-4212-A9C1-B681E57D2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250933"/>
              </p:ext>
            </p:extLst>
          </p:nvPr>
        </p:nvGraphicFramePr>
        <p:xfrm>
          <a:off x="1296997" y="3059424"/>
          <a:ext cx="8337841" cy="2226202"/>
        </p:xfrm>
        <a:graphic>
          <a:graphicData uri="http://schemas.openxmlformats.org/drawingml/2006/table">
            <a:tbl>
              <a:tblPr/>
              <a:tblGrid>
                <a:gridCol w="479767">
                  <a:extLst>
                    <a:ext uri="{9D8B030D-6E8A-4147-A177-3AD203B41FA5}">
                      <a16:colId xmlns:a16="http://schemas.microsoft.com/office/drawing/2014/main" val="3076722304"/>
                    </a:ext>
                  </a:extLst>
                </a:gridCol>
                <a:gridCol w="810271">
                  <a:extLst>
                    <a:ext uri="{9D8B030D-6E8A-4147-A177-3AD203B41FA5}">
                      <a16:colId xmlns:a16="http://schemas.microsoft.com/office/drawing/2014/main" val="557798875"/>
                    </a:ext>
                  </a:extLst>
                </a:gridCol>
                <a:gridCol w="1446415">
                  <a:extLst>
                    <a:ext uri="{9D8B030D-6E8A-4147-A177-3AD203B41FA5}">
                      <a16:colId xmlns:a16="http://schemas.microsoft.com/office/drawing/2014/main" val="1335016082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3458367861"/>
                    </a:ext>
                  </a:extLst>
                </a:gridCol>
                <a:gridCol w="1043930">
                  <a:extLst>
                    <a:ext uri="{9D8B030D-6E8A-4147-A177-3AD203B41FA5}">
                      <a16:colId xmlns:a16="http://schemas.microsoft.com/office/drawing/2014/main" val="856351622"/>
                    </a:ext>
                  </a:extLst>
                </a:gridCol>
                <a:gridCol w="862369">
                  <a:extLst>
                    <a:ext uri="{9D8B030D-6E8A-4147-A177-3AD203B41FA5}">
                      <a16:colId xmlns:a16="http://schemas.microsoft.com/office/drawing/2014/main" val="1513288335"/>
                    </a:ext>
                  </a:extLst>
                </a:gridCol>
                <a:gridCol w="748336">
                  <a:extLst>
                    <a:ext uri="{9D8B030D-6E8A-4147-A177-3AD203B41FA5}">
                      <a16:colId xmlns:a16="http://schemas.microsoft.com/office/drawing/2014/main" val="3512665222"/>
                    </a:ext>
                  </a:extLst>
                </a:gridCol>
                <a:gridCol w="1132073">
                  <a:extLst>
                    <a:ext uri="{9D8B030D-6E8A-4147-A177-3AD203B41FA5}">
                      <a16:colId xmlns:a16="http://schemas.microsoft.com/office/drawing/2014/main" val="2481718216"/>
                    </a:ext>
                  </a:extLst>
                </a:gridCol>
                <a:gridCol w="783902">
                  <a:extLst>
                    <a:ext uri="{9D8B030D-6E8A-4147-A177-3AD203B41FA5}">
                      <a16:colId xmlns:a16="http://schemas.microsoft.com/office/drawing/2014/main" val="3143195506"/>
                    </a:ext>
                  </a:extLst>
                </a:gridCol>
              </a:tblGrid>
              <a:tr h="289106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No</a:t>
                      </a:r>
                      <a:endParaRPr 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계좌별칭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입금계좌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헌금일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헌금자수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헌금액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수수료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입금</a:t>
                      </a:r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예정</a:t>
                      </a:r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액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입금</a:t>
                      </a:r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예정</a:t>
                      </a:r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일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270410"/>
                  </a:ext>
                </a:extLst>
              </a:tr>
              <a:tr h="2817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  <a:endParaRPr lang="en-US" altLang="ko-KR" sz="80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정산계좌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1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국민은행 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123123123123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2020.04.01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2,011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52,000,000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52,000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51,948,000 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2020.04.02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89168"/>
                  </a:ext>
                </a:extLst>
              </a:tr>
              <a:tr h="3177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  <a:endParaRPr lang="en-US" altLang="ko-KR" sz="80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정산계좌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2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국민은행 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123123123123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2020.04.01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2,011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52,000,000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52,000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51,948,000 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2020.04.02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478157"/>
                  </a:ext>
                </a:extLst>
              </a:tr>
              <a:tr h="3522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  <a:endParaRPr lang="en-US" altLang="ko-KR" sz="80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altLang="ko-KR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altLang="ko-KR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823119"/>
                  </a:ext>
                </a:extLst>
              </a:tr>
              <a:tr h="3522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  <a:endParaRPr lang="en-US" altLang="ko-KR" sz="80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963496"/>
                  </a:ext>
                </a:extLst>
              </a:tr>
              <a:tr h="3522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  <a:endParaRPr lang="en-US" altLang="ko-KR" sz="80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84317"/>
                  </a:ext>
                </a:extLst>
              </a:tr>
              <a:tr h="2808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  <a:endParaRPr lang="en-US" altLang="ko-KR" sz="80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504480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3106221" y="1352684"/>
            <a:ext cx="6275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입금계좌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FA29D1-3902-42A4-A582-DD51518E684F}"/>
              </a:ext>
            </a:extLst>
          </p:cNvPr>
          <p:cNvSpPr/>
          <p:nvPr/>
        </p:nvSpPr>
        <p:spPr>
          <a:xfrm>
            <a:off x="3810010" y="1345648"/>
            <a:ext cx="2324783" cy="2291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ea typeface="KB금융 본문체 Light"/>
              </a:rPr>
              <a:t>전체                                                   ▼</a:t>
            </a:r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5F5E0D-8BBF-4542-A1D3-70369B65EACC}"/>
              </a:ext>
            </a:extLst>
          </p:cNvPr>
          <p:cNvSpPr txBox="1"/>
          <p:nvPr/>
        </p:nvSpPr>
        <p:spPr>
          <a:xfrm>
            <a:off x="8782407" y="2647726"/>
            <a:ext cx="825717" cy="288032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10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mtClean="0">
                <a:solidFill>
                  <a:schemeClr val="bg1"/>
                </a:solidFill>
              </a:rPr>
              <a:t>엑셀 다운로드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1760464" y="321527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1319847" y="2719081"/>
            <a:ext cx="9939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총 </a:t>
            </a:r>
            <a:r>
              <a:rPr lang="en-US" altLang="ko-KR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5,000</a:t>
            </a:r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건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8782407" y="3224614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4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010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KGO_BO_120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mtClean="0"/>
              <a:t>페이지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고객관리 </a:t>
            </a:r>
            <a:r>
              <a:rPr lang="en-US" altLang="ko-KR" smtClean="0"/>
              <a:t>&gt; </a:t>
            </a:r>
            <a:r>
              <a:rPr lang="ko-KR" altLang="en-US" smtClean="0"/>
              <a:t>회원정보조회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39214D4-156B-4376-8AD5-5ACB23F3C4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mtClean="0"/>
              <a:t>문정이</a:t>
            </a:r>
            <a:endParaRPr lang="ko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83BE0AF1-7679-41D0-B75B-27D4124A44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mtClean="0"/>
              <a:t>회원목록</a:t>
            </a:r>
            <a:endParaRPr lang="ko-KR" altLang="en-US" dirty="0"/>
          </a:p>
        </p:txBody>
      </p:sp>
      <p:sp>
        <p:nvSpPr>
          <p:cNvPr id="43" name="슬라이드 번호 개체 틀 42">
            <a:extLst>
              <a:ext uri="{FF2B5EF4-FFF2-40B4-BE49-F238E27FC236}">
                <a16:creationId xmlns:a16="http://schemas.microsoft.com/office/drawing/2014/main" id="{DD93075D-9002-4766-9AC3-3389D4791F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225E8E3-B589-4212-A9C1-B681E57D2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999959"/>
              </p:ext>
            </p:extLst>
          </p:nvPr>
        </p:nvGraphicFramePr>
        <p:xfrm>
          <a:off x="1216370" y="2380203"/>
          <a:ext cx="8318329" cy="2226202"/>
        </p:xfrm>
        <a:graphic>
          <a:graphicData uri="http://schemas.openxmlformats.org/drawingml/2006/table">
            <a:tbl>
              <a:tblPr/>
              <a:tblGrid>
                <a:gridCol w="790392">
                  <a:extLst>
                    <a:ext uri="{9D8B030D-6E8A-4147-A177-3AD203B41FA5}">
                      <a16:colId xmlns:a16="http://schemas.microsoft.com/office/drawing/2014/main" val="3076722304"/>
                    </a:ext>
                  </a:extLst>
                </a:gridCol>
                <a:gridCol w="981526">
                  <a:extLst>
                    <a:ext uri="{9D8B030D-6E8A-4147-A177-3AD203B41FA5}">
                      <a16:colId xmlns:a16="http://schemas.microsoft.com/office/drawing/2014/main" val="1335016082"/>
                    </a:ext>
                  </a:extLst>
                </a:gridCol>
                <a:gridCol w="985196">
                  <a:extLst>
                    <a:ext uri="{9D8B030D-6E8A-4147-A177-3AD203B41FA5}">
                      <a16:colId xmlns:a16="http://schemas.microsoft.com/office/drawing/2014/main" val="3064810401"/>
                    </a:ext>
                  </a:extLst>
                </a:gridCol>
                <a:gridCol w="847898">
                  <a:extLst>
                    <a:ext uri="{9D8B030D-6E8A-4147-A177-3AD203B41FA5}">
                      <a16:colId xmlns:a16="http://schemas.microsoft.com/office/drawing/2014/main" val="2826764954"/>
                    </a:ext>
                  </a:extLst>
                </a:gridCol>
                <a:gridCol w="578754">
                  <a:extLst>
                    <a:ext uri="{9D8B030D-6E8A-4147-A177-3AD203B41FA5}">
                      <a16:colId xmlns:a16="http://schemas.microsoft.com/office/drawing/2014/main" val="3366812956"/>
                    </a:ext>
                  </a:extLst>
                </a:gridCol>
                <a:gridCol w="897147">
                  <a:extLst>
                    <a:ext uri="{9D8B030D-6E8A-4147-A177-3AD203B41FA5}">
                      <a16:colId xmlns:a16="http://schemas.microsoft.com/office/drawing/2014/main" val="2269801874"/>
                    </a:ext>
                  </a:extLst>
                </a:gridCol>
                <a:gridCol w="959728">
                  <a:extLst>
                    <a:ext uri="{9D8B030D-6E8A-4147-A177-3AD203B41FA5}">
                      <a16:colId xmlns:a16="http://schemas.microsoft.com/office/drawing/2014/main" val="197885276"/>
                    </a:ext>
                  </a:extLst>
                </a:gridCol>
                <a:gridCol w="660862">
                  <a:extLst>
                    <a:ext uri="{9D8B030D-6E8A-4147-A177-3AD203B41FA5}">
                      <a16:colId xmlns:a16="http://schemas.microsoft.com/office/drawing/2014/main" val="793911072"/>
                    </a:ext>
                  </a:extLst>
                </a:gridCol>
                <a:gridCol w="1113984">
                  <a:extLst>
                    <a:ext uri="{9D8B030D-6E8A-4147-A177-3AD203B41FA5}">
                      <a16:colId xmlns:a16="http://schemas.microsoft.com/office/drawing/2014/main" val="590566355"/>
                    </a:ext>
                  </a:extLst>
                </a:gridCol>
                <a:gridCol w="502842">
                  <a:extLst>
                    <a:ext uri="{9D8B030D-6E8A-4147-A177-3AD203B41FA5}">
                      <a16:colId xmlns:a16="http://schemas.microsoft.com/office/drawing/2014/main" val="1100895152"/>
                    </a:ext>
                  </a:extLst>
                </a:gridCol>
              </a:tblGrid>
              <a:tr h="289106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effectLst/>
                        </a:rPr>
                        <a:t>No</a:t>
                      </a:r>
                      <a:endParaRPr 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회원관리번호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이름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생년월일</a:t>
                      </a:r>
                      <a:endParaRPr lang="en-US" altLang="ko-KR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성별</a:t>
                      </a:r>
                      <a:endParaRPr lang="en-US" altLang="ko-KR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가입일</a:t>
                      </a:r>
                      <a:endParaRPr lang="en-US" altLang="ko-KR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가입기업</a:t>
                      </a:r>
                      <a:endParaRPr lang="en-US" altLang="ko-KR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탈퇴일</a:t>
                      </a:r>
                      <a:endParaRPr lang="en-US" altLang="ko-KR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탈퇴기업</a:t>
                      </a:r>
                      <a:endParaRPr lang="en-US" altLang="ko-KR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상태</a:t>
                      </a:r>
                      <a:endParaRPr lang="en-US" altLang="ko-KR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270410"/>
                  </a:ext>
                </a:extLst>
              </a:tr>
              <a:tr h="2817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1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sng" smtClean="0"/>
                        <a:t>A20040000013</a:t>
                      </a:r>
                      <a:endParaRPr lang="ko-KR" altLang="en-US" sz="80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sng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</a:t>
                      </a:r>
                      <a:r>
                        <a:rPr lang="en-US" altLang="ko-KR" sz="800" u="sng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800" u="sng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</a:t>
                      </a:r>
                      <a:endParaRPr lang="ko-KR" altLang="en-US" sz="80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2020.05.02</a:t>
                      </a:r>
                      <a:endParaRPr lang="ko-KR" altLang="en-US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남</a:t>
                      </a: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2020.05.20</a:t>
                      </a:r>
                      <a:endParaRPr lang="ko-KR" altLang="en-US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BBQ</a:t>
                      </a:r>
                      <a:endParaRPr lang="ko-KR" altLang="en-US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-</a:t>
                      </a:r>
                      <a:endParaRPr lang="ko-KR" altLang="en-US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-</a:t>
                      </a:r>
                      <a:endParaRPr lang="ko-KR" altLang="en-US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정상</a:t>
                      </a: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89168"/>
                  </a:ext>
                </a:extLst>
              </a:tr>
              <a:tr h="3177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2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sng" smtClean="0"/>
                        <a:t>A20040000113</a:t>
                      </a:r>
                      <a:endParaRPr lang="ko-KR" altLang="en-US" sz="80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sng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</a:t>
                      </a:r>
                      <a:r>
                        <a:rPr lang="en-US" altLang="ko-KR" sz="800" u="sng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800" u="sng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</a:t>
                      </a:r>
                      <a:endParaRPr lang="ko-KR" altLang="en-US" sz="80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2020.05.02</a:t>
                      </a:r>
                      <a:endParaRPr lang="ko-KR" altLang="en-US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여</a:t>
                      </a: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2020.05.20</a:t>
                      </a:r>
                      <a:endParaRPr lang="ko-KR" altLang="en-US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사랑의교회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2020.06.30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사랑의교회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탈퇴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478157"/>
                  </a:ext>
                </a:extLst>
              </a:tr>
              <a:tr h="3522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3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823119"/>
                  </a:ext>
                </a:extLst>
              </a:tr>
              <a:tr h="3522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4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963496"/>
                  </a:ext>
                </a:extLst>
              </a:tr>
              <a:tr h="3522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5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84317"/>
                  </a:ext>
                </a:extLst>
              </a:tr>
              <a:tr h="2808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6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50448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0973AB6-F3E2-4D04-951A-37B0C567B49D}"/>
              </a:ext>
            </a:extLst>
          </p:cNvPr>
          <p:cNvSpPr txBox="1"/>
          <p:nvPr/>
        </p:nvSpPr>
        <p:spPr>
          <a:xfrm>
            <a:off x="8791476" y="1328260"/>
            <a:ext cx="825717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10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검색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8477732-4B6F-40B0-8213-B4C03DC3116E}"/>
              </a:ext>
            </a:extLst>
          </p:cNvPr>
          <p:cNvCxnSpPr>
            <a:cxnSpLocks/>
          </p:cNvCxnSpPr>
          <p:nvPr/>
        </p:nvCxnSpPr>
        <p:spPr>
          <a:xfrm>
            <a:off x="1216372" y="1240269"/>
            <a:ext cx="83825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C73791F-D698-4DFB-8546-9D949397D4D3}"/>
              </a:ext>
            </a:extLst>
          </p:cNvPr>
          <p:cNvCxnSpPr>
            <a:cxnSpLocks/>
          </p:cNvCxnSpPr>
          <p:nvPr/>
        </p:nvCxnSpPr>
        <p:spPr>
          <a:xfrm>
            <a:off x="1206626" y="1720490"/>
            <a:ext cx="839226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F3A90EEC-159A-435E-923A-68BE85527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075" y="5830820"/>
            <a:ext cx="2483224" cy="54320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B8D674-1109-4071-BB29-BBEF2A942CBB}"/>
              </a:ext>
            </a:extLst>
          </p:cNvPr>
          <p:cNvSpPr/>
          <p:nvPr/>
        </p:nvSpPr>
        <p:spPr>
          <a:xfrm>
            <a:off x="1163933" y="955228"/>
            <a:ext cx="1435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회원관리</a:t>
            </a:r>
            <a:endParaRPr lang="ko-KR" altLang="en-US" sz="1400" dirty="0">
              <a:latin typeface="KB금융 제목체 Bold" panose="020B0803000000000000" pitchFamily="50" charset="-127"/>
              <a:ea typeface="KB금융 제목체 Bold" panose="020B0803000000000000" pitchFamily="50" charset="-127"/>
            </a:endParaRPr>
          </a:p>
        </p:txBody>
      </p:sp>
      <p:graphicFrame>
        <p:nvGraphicFramePr>
          <p:cNvPr id="38" name="Group 194">
            <a:extLst>
              <a:ext uri="{FF2B5EF4-FFF2-40B4-BE49-F238E27FC236}">
                <a16:creationId xmlns:a16="http://schemas.microsoft.com/office/drawing/2014/main" id="{FDCF143F-ABED-454E-BCCA-5C0BEF38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607953"/>
              </p:ext>
            </p:extLst>
          </p:nvPr>
        </p:nvGraphicFramePr>
        <p:xfrm>
          <a:off x="9753600" y="456953"/>
          <a:ext cx="2362200" cy="4147078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회원목록</a:t>
                      </a:r>
                      <a:endParaRPr lang="ko-KR" altLang="en-US" sz="800" b="1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회원명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생년월일은 회원기본에서 조회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휴대폰 뒤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자리는 회원기본 및 기업회원상세에서 조회 후 회원관리번호를 가져와서 목록을 조회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휴대폰정보는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BBQ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는 회원기본에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그외는 기업회원상세에 입력되어 있음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상태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기업회원상태구분 값임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.</a:t>
                      </a: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회원관리번호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/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이름 선택시 회원상세화면으로 이동</a:t>
                      </a:r>
                      <a:endParaRPr lang="en-US" altLang="ko-KR" sz="800" baseline="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8701476" y="1259778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1270283" y="1367477"/>
            <a:ext cx="857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기업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FA29D1-3902-42A4-A582-DD51518E684F}"/>
              </a:ext>
            </a:extLst>
          </p:cNvPr>
          <p:cNvSpPr/>
          <p:nvPr/>
        </p:nvSpPr>
        <p:spPr>
          <a:xfrm>
            <a:off x="1699179" y="1361068"/>
            <a:ext cx="894613" cy="2291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ea typeface="KB금융 본문체 Light"/>
              </a:rPr>
              <a:t>전체           </a:t>
            </a:r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3672896" y="1391595"/>
            <a:ext cx="857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회원명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6828777" y="1376905"/>
            <a:ext cx="857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휴대폰번호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9FA29D1-3902-42A4-A582-DD51518E684F}"/>
              </a:ext>
            </a:extLst>
          </p:cNvPr>
          <p:cNvSpPr/>
          <p:nvPr/>
        </p:nvSpPr>
        <p:spPr>
          <a:xfrm>
            <a:off x="4286000" y="1388801"/>
            <a:ext cx="894613" cy="2291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5271157" y="1384559"/>
            <a:ext cx="857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생년월일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9FA29D1-3902-42A4-A582-DD51518E684F}"/>
              </a:ext>
            </a:extLst>
          </p:cNvPr>
          <p:cNvSpPr/>
          <p:nvPr/>
        </p:nvSpPr>
        <p:spPr>
          <a:xfrm>
            <a:off x="5834676" y="1393228"/>
            <a:ext cx="894613" cy="2291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bg2">
                    <a:lumMod val="75000"/>
                  </a:schemeClr>
                </a:solidFill>
                <a:ea typeface="KB금융 본문체 Light"/>
              </a:rPr>
              <a:t>yyyymmdd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  <a:ea typeface="KB금융 본문체 Light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FA29D1-3902-42A4-A582-DD51518E684F}"/>
              </a:ext>
            </a:extLst>
          </p:cNvPr>
          <p:cNvSpPr/>
          <p:nvPr/>
        </p:nvSpPr>
        <p:spPr>
          <a:xfrm>
            <a:off x="7554492" y="1386192"/>
            <a:ext cx="894613" cy="2291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2">
                    <a:lumMod val="75000"/>
                  </a:schemeClr>
                </a:solidFill>
                <a:ea typeface="KB금융 본문체 Light"/>
              </a:rPr>
              <a:t>뒤</a:t>
            </a:r>
            <a:r>
              <a:rPr lang="en-US" altLang="ko-KR" sz="800" smtClean="0">
                <a:solidFill>
                  <a:schemeClr val="bg2">
                    <a:lumMod val="75000"/>
                  </a:schemeClr>
                </a:solidFill>
                <a:ea typeface="KB금융 본문체 Light"/>
              </a:rPr>
              <a:t>4</a:t>
            </a:r>
            <a:r>
              <a:rPr lang="ko-KR" altLang="en-US" sz="800" smtClean="0">
                <a:solidFill>
                  <a:schemeClr val="bg2">
                    <a:lumMod val="75000"/>
                  </a:schemeClr>
                </a:solidFill>
                <a:ea typeface="KB금융 본문체 Light"/>
              </a:rPr>
              <a:t>자리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  <a:ea typeface="KB금융 본문체 Light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2037792" y="2680808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1270283" y="2149371"/>
            <a:ext cx="9939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총 </a:t>
            </a:r>
            <a:r>
              <a:rPr lang="en-US" altLang="ko-KR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500</a:t>
            </a:r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건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2602509" y="1373886"/>
            <a:ext cx="857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상태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FA29D1-3902-42A4-A582-DD51518E684F}"/>
              </a:ext>
            </a:extLst>
          </p:cNvPr>
          <p:cNvSpPr/>
          <p:nvPr/>
        </p:nvSpPr>
        <p:spPr>
          <a:xfrm>
            <a:off x="3031406" y="1367477"/>
            <a:ext cx="600531" cy="2291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ea typeface="KB금융 본문체 Light"/>
              </a:rPr>
              <a:t>전체  </a:t>
            </a:r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65437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KGO_BO_121</a:t>
            </a:r>
            <a:endParaRPr lang="ko-KR" altLang="en-US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mtClean="0"/>
              <a:t>페이지</a:t>
            </a:r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회원관리 </a:t>
            </a:r>
            <a:r>
              <a:rPr lang="en-US" altLang="ko-KR" smtClean="0"/>
              <a:t>&gt; </a:t>
            </a:r>
            <a:r>
              <a:rPr lang="ko-KR" altLang="en-US" smtClean="0"/>
              <a:t>회원상세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mtClean="0"/>
              <a:t>회원상세</a:t>
            </a:r>
            <a:r>
              <a:rPr lang="en-US" altLang="ko-KR" smtClean="0"/>
              <a:t>(2/1)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23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8477732-4B6F-40B0-8213-B4C03DC3116E}"/>
              </a:ext>
            </a:extLst>
          </p:cNvPr>
          <p:cNvCxnSpPr>
            <a:cxnSpLocks/>
          </p:cNvCxnSpPr>
          <p:nvPr/>
        </p:nvCxnSpPr>
        <p:spPr>
          <a:xfrm flipV="1">
            <a:off x="1271847" y="1240269"/>
            <a:ext cx="8327042" cy="22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B8D674-1109-4071-BB29-BBEF2A942CBB}"/>
              </a:ext>
            </a:extLst>
          </p:cNvPr>
          <p:cNvSpPr/>
          <p:nvPr/>
        </p:nvSpPr>
        <p:spPr>
          <a:xfrm>
            <a:off x="1197185" y="955228"/>
            <a:ext cx="1435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회원상세</a:t>
            </a:r>
            <a:endParaRPr lang="ko-KR" altLang="en-US" sz="1400" dirty="0">
              <a:latin typeface="KB금융 제목체 Bold" panose="020B0803000000000000" pitchFamily="50" charset="-127"/>
              <a:ea typeface="KB금융 제목체 Bold" panose="020B0803000000000000" pitchFamily="50" charset="-127"/>
            </a:endParaRPr>
          </a:p>
        </p:txBody>
      </p:sp>
      <p:graphicFrame>
        <p:nvGraphicFramePr>
          <p:cNvPr id="33" name="Group 194">
            <a:extLst>
              <a:ext uri="{FF2B5EF4-FFF2-40B4-BE49-F238E27FC236}">
                <a16:creationId xmlns:a16="http://schemas.microsoft.com/office/drawing/2014/main" id="{FDCF143F-ABED-454E-BCCA-5C0BEF38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589712"/>
              </p:ext>
            </p:extLst>
          </p:nvPr>
        </p:nvGraphicFramePr>
        <p:xfrm>
          <a:off x="9753600" y="456953"/>
          <a:ext cx="2362200" cy="3903238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성도상세정보</a:t>
                      </a:r>
                      <a:endParaRPr lang="ko-KR" altLang="en-US" sz="800" b="1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BBQ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인 경우 회원기본에 있는 휴대폰번호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이메일주소 보여주기</a:t>
                      </a:r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그외는 기업회원상세에 있는 휴대폰번호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이메일 주소 보여주기</a:t>
                      </a:r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BBQ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가입인 경우는 결제수단상세 목록 전체 보여주기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그외는 기업회원결제수단상세 목록을 보여준다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960480B1-4EC2-4CE4-9B8B-F2278BA69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38740"/>
              </p:ext>
            </p:extLst>
          </p:nvPr>
        </p:nvGraphicFramePr>
        <p:xfrm>
          <a:off x="1377226" y="1592628"/>
          <a:ext cx="8130220" cy="8404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2967">
                  <a:extLst>
                    <a:ext uri="{9D8B030D-6E8A-4147-A177-3AD203B41FA5}">
                      <a16:colId xmlns:a16="http://schemas.microsoft.com/office/drawing/2014/main" val="1449894746"/>
                    </a:ext>
                  </a:extLst>
                </a:gridCol>
                <a:gridCol w="2716969">
                  <a:extLst>
                    <a:ext uri="{9D8B030D-6E8A-4147-A177-3AD203B41FA5}">
                      <a16:colId xmlns:a16="http://schemas.microsoft.com/office/drawing/2014/main" val="584462945"/>
                    </a:ext>
                  </a:extLst>
                </a:gridCol>
                <a:gridCol w="1156762">
                  <a:extLst>
                    <a:ext uri="{9D8B030D-6E8A-4147-A177-3AD203B41FA5}">
                      <a16:colId xmlns:a16="http://schemas.microsoft.com/office/drawing/2014/main" val="2017856273"/>
                    </a:ext>
                  </a:extLst>
                </a:gridCol>
                <a:gridCol w="3023522">
                  <a:extLst>
                    <a:ext uri="{9D8B030D-6E8A-4147-A177-3AD203B41FA5}">
                      <a16:colId xmlns:a16="http://schemas.microsoft.com/office/drawing/2014/main" val="3123954868"/>
                    </a:ext>
                  </a:extLst>
                </a:gridCol>
              </a:tblGrid>
              <a:tr h="280313"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회원관리번호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smtClean="0"/>
                        <a:t>A20040000013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이름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홍</a:t>
                      </a: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*</a:t>
                      </a: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동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968167"/>
                  </a:ext>
                </a:extLst>
              </a:tr>
              <a:tr h="280055"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생년월일</a:t>
                      </a:r>
                      <a:r>
                        <a:rPr lang="en-US" altLang="ko-KR" sz="900" baseline="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/</a:t>
                      </a:r>
                      <a:r>
                        <a:rPr lang="ko-KR" altLang="en-US" sz="900" baseline="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성별 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2020.05.02 / </a:t>
                      </a: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남 </a:t>
                      </a: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내국인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상태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정상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970605"/>
                  </a:ext>
                </a:extLst>
              </a:tr>
              <a:tr h="28005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가입일</a:t>
                      </a:r>
                      <a:r>
                        <a:rPr lang="en-US" altLang="ko-KR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/</a:t>
                      </a:r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가입기업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effectLst/>
                        </a:rPr>
                        <a:t>2020.05.20 / </a:t>
                      </a:r>
                      <a:r>
                        <a:rPr lang="ko-KR" altLang="en-US" sz="900" smtClean="0">
                          <a:effectLst/>
                        </a:rPr>
                        <a:t>사랑의교회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탈퇴일</a:t>
                      </a: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탈퇴기업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정상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99757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B8D674-1109-4071-BB29-BBEF2A942CBB}"/>
              </a:ext>
            </a:extLst>
          </p:cNvPr>
          <p:cNvSpPr/>
          <p:nvPr/>
        </p:nvSpPr>
        <p:spPr>
          <a:xfrm>
            <a:off x="1301026" y="4195598"/>
            <a:ext cx="17566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▶ 결제수단</a:t>
            </a:r>
            <a:endParaRPr lang="ko-KR" altLang="en-US" sz="1200" dirty="0">
              <a:latin typeface="KB금융 제목체 Bold" panose="020B0803000000000000" pitchFamily="50" charset="-127"/>
              <a:ea typeface="KB금융 제목체 Bold" panose="020B0803000000000000" pitchFamily="50" charset="-127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653120"/>
              </p:ext>
            </p:extLst>
          </p:nvPr>
        </p:nvGraphicFramePr>
        <p:xfrm>
          <a:off x="1377226" y="4472597"/>
          <a:ext cx="8130220" cy="1206356"/>
        </p:xfrm>
        <a:graphic>
          <a:graphicData uri="http://schemas.openxmlformats.org/drawingml/2006/table">
            <a:tbl>
              <a:tblPr/>
              <a:tblGrid>
                <a:gridCol w="1251148">
                  <a:extLst>
                    <a:ext uri="{9D8B030D-6E8A-4147-A177-3AD203B41FA5}">
                      <a16:colId xmlns:a16="http://schemas.microsoft.com/office/drawing/2014/main" val="2505831517"/>
                    </a:ext>
                  </a:extLst>
                </a:gridCol>
                <a:gridCol w="1251148">
                  <a:extLst>
                    <a:ext uri="{9D8B030D-6E8A-4147-A177-3AD203B41FA5}">
                      <a16:colId xmlns:a16="http://schemas.microsoft.com/office/drawing/2014/main" val="3859584706"/>
                    </a:ext>
                  </a:extLst>
                </a:gridCol>
                <a:gridCol w="1251148">
                  <a:extLst>
                    <a:ext uri="{9D8B030D-6E8A-4147-A177-3AD203B41FA5}">
                      <a16:colId xmlns:a16="http://schemas.microsoft.com/office/drawing/2014/main" val="1216706620"/>
                    </a:ext>
                  </a:extLst>
                </a:gridCol>
                <a:gridCol w="1833008">
                  <a:extLst>
                    <a:ext uri="{9D8B030D-6E8A-4147-A177-3AD203B41FA5}">
                      <a16:colId xmlns:a16="http://schemas.microsoft.com/office/drawing/2014/main" val="198819103"/>
                    </a:ext>
                  </a:extLst>
                </a:gridCol>
                <a:gridCol w="679326">
                  <a:extLst>
                    <a:ext uri="{9D8B030D-6E8A-4147-A177-3AD203B41FA5}">
                      <a16:colId xmlns:a16="http://schemas.microsoft.com/office/drawing/2014/main" val="1801461140"/>
                    </a:ext>
                  </a:extLst>
                </a:gridCol>
                <a:gridCol w="672860">
                  <a:extLst>
                    <a:ext uri="{9D8B030D-6E8A-4147-A177-3AD203B41FA5}">
                      <a16:colId xmlns:a16="http://schemas.microsoft.com/office/drawing/2014/main" val="2323244720"/>
                    </a:ext>
                  </a:extLst>
                </a:gridCol>
                <a:gridCol w="1191582">
                  <a:extLst>
                    <a:ext uri="{9D8B030D-6E8A-4147-A177-3AD203B41FA5}">
                      <a16:colId xmlns:a16="http://schemas.microsoft.com/office/drawing/2014/main" val="2589775494"/>
                    </a:ext>
                  </a:extLst>
                </a:gridCol>
              </a:tblGrid>
              <a:tr h="28910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기업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결제수단고유번호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은행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계좌번호</a:t>
                      </a:r>
                      <a:endParaRPr lang="en-US" altLang="ko-KR" sz="800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정렬순서</a:t>
                      </a:r>
                      <a:endParaRPr lang="en-US" altLang="ko-KR" sz="800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사용여부</a:t>
                      </a:r>
                      <a:endParaRPr lang="en-US" altLang="ko-KR" sz="800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등록일시</a:t>
                      </a:r>
                      <a:endParaRPr lang="en-US" altLang="ko-KR" sz="800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054400"/>
                  </a:ext>
                </a:extLst>
              </a:tr>
              <a:tr h="28171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사랑의 교회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AK0000001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국민은행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123**1111111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0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Y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2020.02.01 12:01:00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280756"/>
                  </a:ext>
                </a:extLst>
              </a:tr>
              <a:tr h="31777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BBQ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AK0000001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국민은행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123**1111111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0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N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2020.02.01 12:10:00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95497"/>
                  </a:ext>
                </a:extLst>
              </a:tr>
              <a:tr h="31777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BBQ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AO0000001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하나은행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123**1111111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99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N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2020.02.01 12:10:00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538522"/>
                  </a:ext>
                </a:extLst>
              </a:tr>
            </a:tbl>
          </a:graphicData>
        </a:graphic>
      </p:graphicFrame>
      <p:sp>
        <p:nvSpPr>
          <p:cNvPr id="16" name="아래쪽 화살표 15"/>
          <p:cNvSpPr/>
          <p:nvPr/>
        </p:nvSpPr>
        <p:spPr>
          <a:xfrm>
            <a:off x="4634477" y="5698836"/>
            <a:ext cx="1341450" cy="5357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ea typeface="KB금융 본문체 Light"/>
              </a:rPr>
              <a:t>다음페이지 이어서</a:t>
            </a:r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B8D674-1109-4071-BB29-BBEF2A942CBB}"/>
              </a:ext>
            </a:extLst>
          </p:cNvPr>
          <p:cNvSpPr/>
          <p:nvPr/>
        </p:nvSpPr>
        <p:spPr>
          <a:xfrm>
            <a:off x="1301026" y="2670929"/>
            <a:ext cx="17566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▶ 기업</a:t>
            </a:r>
            <a:endParaRPr lang="ko-KR" altLang="en-US" sz="1200" dirty="0">
              <a:latin typeface="KB금융 제목체 Bold" panose="020B0803000000000000" pitchFamily="50" charset="-127"/>
              <a:ea typeface="KB금융 제목체 Bold" panose="020B0803000000000000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675037"/>
              </p:ext>
            </p:extLst>
          </p:nvPr>
        </p:nvGraphicFramePr>
        <p:xfrm>
          <a:off x="1377226" y="2947928"/>
          <a:ext cx="8130220" cy="914188"/>
        </p:xfrm>
        <a:graphic>
          <a:graphicData uri="http://schemas.openxmlformats.org/drawingml/2006/table">
            <a:tbl>
              <a:tblPr/>
              <a:tblGrid>
                <a:gridCol w="1081897">
                  <a:extLst>
                    <a:ext uri="{9D8B030D-6E8A-4147-A177-3AD203B41FA5}">
                      <a16:colId xmlns:a16="http://schemas.microsoft.com/office/drawing/2014/main" val="2505831517"/>
                    </a:ext>
                  </a:extLst>
                </a:gridCol>
                <a:gridCol w="1181224">
                  <a:extLst>
                    <a:ext uri="{9D8B030D-6E8A-4147-A177-3AD203B41FA5}">
                      <a16:colId xmlns:a16="http://schemas.microsoft.com/office/drawing/2014/main" val="3859584706"/>
                    </a:ext>
                  </a:extLst>
                </a:gridCol>
                <a:gridCol w="982570">
                  <a:extLst>
                    <a:ext uri="{9D8B030D-6E8A-4147-A177-3AD203B41FA5}">
                      <a16:colId xmlns:a16="http://schemas.microsoft.com/office/drawing/2014/main" val="1216706620"/>
                    </a:ext>
                  </a:extLst>
                </a:gridCol>
                <a:gridCol w="1096396">
                  <a:extLst>
                    <a:ext uri="{9D8B030D-6E8A-4147-A177-3AD203B41FA5}">
                      <a16:colId xmlns:a16="http://schemas.microsoft.com/office/drawing/2014/main" val="198819103"/>
                    </a:ext>
                  </a:extLst>
                </a:gridCol>
                <a:gridCol w="793630">
                  <a:extLst>
                    <a:ext uri="{9D8B030D-6E8A-4147-A177-3AD203B41FA5}">
                      <a16:colId xmlns:a16="http://schemas.microsoft.com/office/drawing/2014/main" val="1801461140"/>
                    </a:ext>
                  </a:extLst>
                </a:gridCol>
                <a:gridCol w="698740">
                  <a:extLst>
                    <a:ext uri="{9D8B030D-6E8A-4147-A177-3AD203B41FA5}">
                      <a16:colId xmlns:a16="http://schemas.microsoft.com/office/drawing/2014/main" val="2972425390"/>
                    </a:ext>
                  </a:extLst>
                </a:gridCol>
                <a:gridCol w="646021">
                  <a:extLst>
                    <a:ext uri="{9D8B030D-6E8A-4147-A177-3AD203B41FA5}">
                      <a16:colId xmlns:a16="http://schemas.microsoft.com/office/drawing/2014/main" val="696887987"/>
                    </a:ext>
                  </a:extLst>
                </a:gridCol>
                <a:gridCol w="846349">
                  <a:extLst>
                    <a:ext uri="{9D8B030D-6E8A-4147-A177-3AD203B41FA5}">
                      <a16:colId xmlns:a16="http://schemas.microsoft.com/office/drawing/2014/main" val="3154047497"/>
                    </a:ext>
                  </a:extLst>
                </a:gridCol>
                <a:gridCol w="803393">
                  <a:extLst>
                    <a:ext uri="{9D8B030D-6E8A-4147-A177-3AD203B41FA5}">
                      <a16:colId xmlns:a16="http://schemas.microsoft.com/office/drawing/2014/main" val="2323244720"/>
                    </a:ext>
                  </a:extLst>
                </a:gridCol>
              </a:tblGrid>
              <a:tr h="28910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기업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연동토큰내용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휴대폰번호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이메일주소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로그인</a:t>
                      </a:r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가입일</a:t>
                      </a:r>
                      <a:endParaRPr lang="en-US" altLang="ko-KR" sz="800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탈퇴일</a:t>
                      </a:r>
                      <a:endParaRPr lang="en-US" altLang="ko-KR" sz="800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간편비밀번호</a:t>
                      </a:r>
                      <a:endParaRPr lang="en-US" altLang="ko-KR" sz="800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오류횟수</a:t>
                      </a:r>
                      <a:endParaRPr lang="en-US" altLang="ko-KR" sz="800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접속비밀번호</a:t>
                      </a:r>
                      <a:endParaRPr lang="en-US" altLang="ko-KR" sz="800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오류횟수</a:t>
                      </a:r>
                      <a:endParaRPr lang="en-US" altLang="ko-KR" sz="800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054400"/>
                  </a:ext>
                </a:extLst>
              </a:tr>
              <a:tr h="28171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BBQ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M010102101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010-12**-12**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Kb***@naver.com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2020.05.01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0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0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280756"/>
                  </a:ext>
                </a:extLst>
              </a:tr>
              <a:tr h="31777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사랑의 교회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smtClean="0"/>
                        <a:t>A20040000013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010-12**-12**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Kb***@naver.com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abcdefg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2020.05.01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0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95497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3603938" y="3298457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1634240" y="5083078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2202973" y="2719428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2179362" y="4232908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4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57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/>
              <a:t>KGO_BO_241</a:t>
            </a:r>
            <a:endParaRPr lang="ko-KR" altLang="en-US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mtClean="0"/>
              <a:t>페이지</a:t>
            </a:r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고객관리 </a:t>
            </a:r>
            <a:r>
              <a:rPr lang="en-US" altLang="ko-KR" smtClean="0"/>
              <a:t>&gt; </a:t>
            </a:r>
            <a:r>
              <a:rPr lang="ko-KR" altLang="en-US" smtClean="0"/>
              <a:t>회원상세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mtClean="0"/>
              <a:t>회원상세</a:t>
            </a:r>
            <a:r>
              <a:rPr lang="en-US" altLang="ko-KR" smtClean="0"/>
              <a:t>(2/2)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24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8477732-4B6F-40B0-8213-B4C03DC3116E}"/>
              </a:ext>
            </a:extLst>
          </p:cNvPr>
          <p:cNvCxnSpPr>
            <a:cxnSpLocks/>
          </p:cNvCxnSpPr>
          <p:nvPr/>
        </p:nvCxnSpPr>
        <p:spPr>
          <a:xfrm flipV="1">
            <a:off x="1271847" y="1240269"/>
            <a:ext cx="8327042" cy="22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B8D674-1109-4071-BB29-BBEF2A942CBB}"/>
              </a:ext>
            </a:extLst>
          </p:cNvPr>
          <p:cNvSpPr/>
          <p:nvPr/>
        </p:nvSpPr>
        <p:spPr>
          <a:xfrm>
            <a:off x="1197185" y="955228"/>
            <a:ext cx="1435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회원상세</a:t>
            </a:r>
            <a:endParaRPr lang="ko-KR" altLang="en-US" sz="1400" dirty="0">
              <a:latin typeface="KB금융 제목체 Bold" panose="020B0803000000000000" pitchFamily="50" charset="-127"/>
              <a:ea typeface="KB금융 제목체 Bold" panose="020B0803000000000000" pitchFamily="50" charset="-127"/>
            </a:endParaRPr>
          </a:p>
        </p:txBody>
      </p:sp>
      <p:graphicFrame>
        <p:nvGraphicFramePr>
          <p:cNvPr id="33" name="Group 194">
            <a:extLst>
              <a:ext uri="{FF2B5EF4-FFF2-40B4-BE49-F238E27FC236}">
                <a16:creationId xmlns:a16="http://schemas.microsoft.com/office/drawing/2014/main" id="{FDCF143F-ABED-454E-BCCA-5C0BEF38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9640"/>
              </p:ext>
            </p:extLst>
          </p:nvPr>
        </p:nvGraphicFramePr>
        <p:xfrm>
          <a:off x="9753600" y="456953"/>
          <a:ext cx="2362200" cy="3659398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회원상세</a:t>
                      </a:r>
                      <a:endParaRPr lang="ko-KR" altLang="en-US" sz="800" b="1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기간 기본값은 시작일 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오늘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-7,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종료일 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오늘</a:t>
                      </a:r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결제일시 역순으로 정렬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거래상품상세에서 첫번째 상품명 과 해당 거래의 첫번째 상품상세 건수가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개 이상일 때만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“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외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n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건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“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의 방식으로 표시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결제상세정보 팝업창 띄우기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추후 정의 예정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회원목록으로 이동</a:t>
                      </a:r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25F5E0D-8BBF-4542-A1D3-70369B65EACC}"/>
              </a:ext>
            </a:extLst>
          </p:cNvPr>
          <p:cNvSpPr txBox="1"/>
          <p:nvPr/>
        </p:nvSpPr>
        <p:spPr>
          <a:xfrm>
            <a:off x="8462738" y="6068318"/>
            <a:ext cx="825717" cy="288032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10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mtClean="0">
                <a:solidFill>
                  <a:schemeClr val="bg1"/>
                </a:solidFill>
              </a:rPr>
              <a:t>목록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8391198" y="5972176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5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8B8D674-1109-4071-BB29-BBEF2A942CBB}"/>
              </a:ext>
            </a:extLst>
          </p:cNvPr>
          <p:cNvSpPr/>
          <p:nvPr/>
        </p:nvSpPr>
        <p:spPr>
          <a:xfrm>
            <a:off x="1503235" y="1496567"/>
            <a:ext cx="14351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▶ </a:t>
            </a:r>
            <a:r>
              <a:rPr lang="ko-KR" altLang="en-US" sz="12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결제내역</a:t>
            </a:r>
            <a:endParaRPr lang="ko-KR" altLang="en-US" sz="1200" dirty="0">
              <a:latin typeface="KB금융 제목체 Bold" panose="020B0803000000000000" pitchFamily="50" charset="-127"/>
              <a:ea typeface="KB금융 제목체 Bold" panose="020B0803000000000000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1225E8E3-B589-4212-A9C1-B681E57D2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972366"/>
              </p:ext>
            </p:extLst>
          </p:nvPr>
        </p:nvGraphicFramePr>
        <p:xfrm>
          <a:off x="1587921" y="2578991"/>
          <a:ext cx="7866183" cy="2259200"/>
        </p:xfrm>
        <a:graphic>
          <a:graphicData uri="http://schemas.openxmlformats.org/drawingml/2006/table">
            <a:tbl>
              <a:tblPr/>
              <a:tblGrid>
                <a:gridCol w="290789">
                  <a:extLst>
                    <a:ext uri="{9D8B030D-6E8A-4147-A177-3AD203B41FA5}">
                      <a16:colId xmlns:a16="http://schemas.microsoft.com/office/drawing/2014/main" val="3076722304"/>
                    </a:ext>
                  </a:extLst>
                </a:gridCol>
                <a:gridCol w="1065825">
                  <a:extLst>
                    <a:ext uri="{9D8B030D-6E8A-4147-A177-3AD203B41FA5}">
                      <a16:colId xmlns:a16="http://schemas.microsoft.com/office/drawing/2014/main" val="1335016082"/>
                    </a:ext>
                  </a:extLst>
                </a:gridCol>
                <a:gridCol w="912468">
                  <a:extLst>
                    <a:ext uri="{9D8B030D-6E8A-4147-A177-3AD203B41FA5}">
                      <a16:colId xmlns:a16="http://schemas.microsoft.com/office/drawing/2014/main" val="3751043056"/>
                    </a:ext>
                  </a:extLst>
                </a:gridCol>
                <a:gridCol w="874130">
                  <a:extLst>
                    <a:ext uri="{9D8B030D-6E8A-4147-A177-3AD203B41FA5}">
                      <a16:colId xmlns:a16="http://schemas.microsoft.com/office/drawing/2014/main" val="1705223752"/>
                    </a:ext>
                  </a:extLst>
                </a:gridCol>
                <a:gridCol w="945048">
                  <a:extLst>
                    <a:ext uri="{9D8B030D-6E8A-4147-A177-3AD203B41FA5}">
                      <a16:colId xmlns:a16="http://schemas.microsoft.com/office/drawing/2014/main" val="2826764954"/>
                    </a:ext>
                  </a:extLst>
                </a:gridCol>
                <a:gridCol w="588513">
                  <a:extLst>
                    <a:ext uri="{9D8B030D-6E8A-4147-A177-3AD203B41FA5}">
                      <a16:colId xmlns:a16="http://schemas.microsoft.com/office/drawing/2014/main" val="3130311054"/>
                    </a:ext>
                  </a:extLst>
                </a:gridCol>
                <a:gridCol w="903857">
                  <a:extLst>
                    <a:ext uri="{9D8B030D-6E8A-4147-A177-3AD203B41FA5}">
                      <a16:colId xmlns:a16="http://schemas.microsoft.com/office/drawing/2014/main" val="3366812956"/>
                    </a:ext>
                  </a:extLst>
                </a:gridCol>
                <a:gridCol w="700499">
                  <a:extLst>
                    <a:ext uri="{9D8B030D-6E8A-4147-A177-3AD203B41FA5}">
                      <a16:colId xmlns:a16="http://schemas.microsoft.com/office/drawing/2014/main" val="1758113666"/>
                    </a:ext>
                  </a:extLst>
                </a:gridCol>
                <a:gridCol w="792527">
                  <a:extLst>
                    <a:ext uri="{9D8B030D-6E8A-4147-A177-3AD203B41FA5}">
                      <a16:colId xmlns:a16="http://schemas.microsoft.com/office/drawing/2014/main" val="1667820341"/>
                    </a:ext>
                  </a:extLst>
                </a:gridCol>
                <a:gridCol w="792527">
                  <a:extLst>
                    <a:ext uri="{9D8B030D-6E8A-4147-A177-3AD203B41FA5}">
                      <a16:colId xmlns:a16="http://schemas.microsoft.com/office/drawing/2014/main" val="2321837434"/>
                    </a:ext>
                  </a:extLst>
                </a:gridCol>
              </a:tblGrid>
              <a:tr h="289106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No</a:t>
                      </a:r>
                      <a:endParaRPr 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결제일시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결제취소일시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결제상태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결제식별번호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기업</a:t>
                      </a:r>
                      <a:endParaRPr lang="en-US" altLang="ko-KR" sz="800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상품명</a:t>
                      </a:r>
                      <a:endParaRPr lang="en-US" altLang="ko-KR" sz="800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결제금액</a:t>
                      </a:r>
                      <a:endParaRPr lang="en-US" altLang="ko-KR" sz="800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결제수단</a:t>
                      </a:r>
                      <a:endParaRPr lang="en-US" altLang="ko-KR" sz="800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캐시백</a:t>
                      </a:r>
                      <a:endParaRPr lang="en-US" altLang="ko-KR" sz="800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270410"/>
                  </a:ext>
                </a:extLst>
              </a:tr>
              <a:tr h="2817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  <a:endParaRPr lang="en-US" altLang="ko-KR" sz="80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2020.05.22 12:10:00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2020.05.22 12:15:00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취소완료</a:t>
                      </a: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sng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20120111221122</a:t>
                      </a:r>
                      <a:endParaRPr lang="ko-KR" altLang="en-US" sz="800" u="sng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BBQ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크리스피넛 외 </a:t>
                      </a:r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  <a:r>
                        <a:rPr lang="ko-KR" altLang="en-US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건</a:t>
                      </a: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25,000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국민은행</a:t>
                      </a:r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/123*1111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89168"/>
                  </a:ext>
                </a:extLst>
              </a:tr>
              <a:tr h="3177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  <a:endParaRPr lang="en-US" altLang="ko-KR" sz="80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2020.05.22 12:10:00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kern="1200" smtClean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결제완료</a:t>
                      </a: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20120111221122</a:t>
                      </a:r>
                      <a:endParaRPr kumimoji="0" lang="ko-KR" altLang="en-US" sz="800" b="0" i="0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사랑의 교회</a:t>
                      </a:r>
                      <a:endParaRPr lang="en-US" altLang="ko-KR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</a:t>
                      </a:r>
                      <a:endParaRPr lang="en-US" altLang="ko-KR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25000</a:t>
                      </a: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하나은행</a:t>
                      </a:r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/11*1212</a:t>
                      </a: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0</a:t>
                      </a: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478157"/>
                  </a:ext>
                </a:extLst>
              </a:tr>
              <a:tr h="3522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  <a:endParaRPr lang="en-US" altLang="ko-KR" sz="80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823119"/>
                  </a:ext>
                </a:extLst>
              </a:tr>
              <a:tr h="3522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  <a:endParaRPr lang="en-US" altLang="ko-KR" sz="80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963496"/>
                  </a:ext>
                </a:extLst>
              </a:tr>
              <a:tr h="3522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  <a:endParaRPr lang="en-US" altLang="ko-KR" sz="80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84317"/>
                  </a:ext>
                </a:extLst>
              </a:tr>
              <a:tr h="2808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  <a:endParaRPr lang="en-US" altLang="ko-KR" sz="80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800" u="none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50448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25F5E0D-8BBF-4542-A1D3-70369B65EACC}"/>
              </a:ext>
            </a:extLst>
          </p:cNvPr>
          <p:cNvSpPr txBox="1"/>
          <p:nvPr/>
        </p:nvSpPr>
        <p:spPr>
          <a:xfrm>
            <a:off x="8628389" y="1760488"/>
            <a:ext cx="825717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marR="0" lvl="0" indent="0" algn="ctr" defTabSz="9572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0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/>
              <a:t>검색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3A90EEC-159A-435E-923A-68BE85527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727" y="4879836"/>
            <a:ext cx="2483224" cy="543205"/>
          </a:xfrm>
          <a:prstGeom prst="rect">
            <a:avLst/>
          </a:prstGeom>
        </p:spPr>
      </p:pic>
      <p:sp>
        <p:nvSpPr>
          <p:cNvPr id="26" name="아래쪽 화살표 25"/>
          <p:cNvSpPr/>
          <p:nvPr/>
        </p:nvSpPr>
        <p:spPr>
          <a:xfrm>
            <a:off x="4514369" y="1012337"/>
            <a:ext cx="1341450" cy="5357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ea typeface="KB금융 본문체 Light"/>
              </a:rPr>
              <a:t>이어서</a:t>
            </a:r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898AF5-26AF-49D4-A2C1-B05A1EB0A7DE}"/>
              </a:ext>
            </a:extLst>
          </p:cNvPr>
          <p:cNvSpPr/>
          <p:nvPr/>
        </p:nvSpPr>
        <p:spPr>
          <a:xfrm>
            <a:off x="3216700" y="1828083"/>
            <a:ext cx="932435" cy="2223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  <a:ea typeface="KB금융 본문체 Light"/>
              </a:rPr>
              <a:t>2020-04-07</a:t>
            </a:r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1C03424-EE2A-4F15-8FEE-ADF28BC596D8}"/>
              </a:ext>
            </a:extLst>
          </p:cNvPr>
          <p:cNvSpPr/>
          <p:nvPr/>
        </p:nvSpPr>
        <p:spPr>
          <a:xfrm>
            <a:off x="4419051" y="1829711"/>
            <a:ext cx="959220" cy="2292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  <a:ea typeface="KB금융 본문체 Light"/>
              </a:rPr>
              <a:t>2020-04-14</a:t>
            </a:r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D1408-79AF-4AB0-94A5-10F3875B1346}"/>
              </a:ext>
            </a:extLst>
          </p:cNvPr>
          <p:cNvSpPr/>
          <p:nvPr/>
        </p:nvSpPr>
        <p:spPr>
          <a:xfrm>
            <a:off x="4149135" y="1828083"/>
            <a:ext cx="2795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graphicFrame>
        <p:nvGraphicFramePr>
          <p:cNvPr id="30" name="표 11">
            <a:extLst>
              <a:ext uri="{FF2B5EF4-FFF2-40B4-BE49-F238E27FC236}">
                <a16:creationId xmlns:a16="http://schemas.microsoft.com/office/drawing/2014/main" id="{4A278BDB-693E-4E51-BC0E-5689887F5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51974"/>
              </p:ext>
            </p:extLst>
          </p:nvPr>
        </p:nvGraphicFramePr>
        <p:xfrm>
          <a:off x="5569678" y="1829711"/>
          <a:ext cx="2434280" cy="22920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86856">
                  <a:extLst>
                    <a:ext uri="{9D8B030D-6E8A-4147-A177-3AD203B41FA5}">
                      <a16:colId xmlns:a16="http://schemas.microsoft.com/office/drawing/2014/main" val="816745763"/>
                    </a:ext>
                  </a:extLst>
                </a:gridCol>
                <a:gridCol w="486856">
                  <a:extLst>
                    <a:ext uri="{9D8B030D-6E8A-4147-A177-3AD203B41FA5}">
                      <a16:colId xmlns:a16="http://schemas.microsoft.com/office/drawing/2014/main" val="3160612347"/>
                    </a:ext>
                  </a:extLst>
                </a:gridCol>
                <a:gridCol w="486856">
                  <a:extLst>
                    <a:ext uri="{9D8B030D-6E8A-4147-A177-3AD203B41FA5}">
                      <a16:colId xmlns:a16="http://schemas.microsoft.com/office/drawing/2014/main" val="3902908362"/>
                    </a:ext>
                  </a:extLst>
                </a:gridCol>
                <a:gridCol w="486856">
                  <a:extLst>
                    <a:ext uri="{9D8B030D-6E8A-4147-A177-3AD203B41FA5}">
                      <a16:colId xmlns:a16="http://schemas.microsoft.com/office/drawing/2014/main" val="402929106"/>
                    </a:ext>
                  </a:extLst>
                </a:gridCol>
                <a:gridCol w="486856">
                  <a:extLst>
                    <a:ext uri="{9D8B030D-6E8A-4147-A177-3AD203B41FA5}">
                      <a16:colId xmlns:a16="http://schemas.microsoft.com/office/drawing/2014/main" val="1046557881"/>
                    </a:ext>
                  </a:extLst>
                </a:gridCol>
              </a:tblGrid>
              <a:tr h="2292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개월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개월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개월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593934"/>
                  </a:ext>
                </a:extLst>
              </a:tr>
            </a:tbl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42DFDD76-F8AE-4FB8-91FA-36E90CF5E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401" y="1869121"/>
            <a:ext cx="171450" cy="16192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6955219-71DF-4918-B96D-ABA9622C0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146" y="1869121"/>
            <a:ext cx="171450" cy="16192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30126" y="1828083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결제기간</a:t>
            </a:r>
            <a:endParaRPr lang="ko-KR" altLang="en-US" sz="100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3097254" y="1677801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8569888" y="1655710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1579019" y="2224371"/>
            <a:ext cx="9939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총 </a:t>
            </a:r>
            <a:r>
              <a:rPr lang="en-US" altLang="ko-KR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50</a:t>
            </a:r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건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C73791F-D698-4DFB-8546-9D949397D4D3}"/>
              </a:ext>
            </a:extLst>
          </p:cNvPr>
          <p:cNvCxnSpPr>
            <a:cxnSpLocks/>
          </p:cNvCxnSpPr>
          <p:nvPr/>
        </p:nvCxnSpPr>
        <p:spPr>
          <a:xfrm>
            <a:off x="1587921" y="2149675"/>
            <a:ext cx="784913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1496705" y="1814814"/>
            <a:ext cx="857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기업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9FA29D1-3902-42A4-A582-DD51518E684F}"/>
              </a:ext>
            </a:extLst>
          </p:cNvPr>
          <p:cNvSpPr/>
          <p:nvPr/>
        </p:nvSpPr>
        <p:spPr>
          <a:xfrm>
            <a:off x="1872697" y="1816447"/>
            <a:ext cx="762550" cy="2291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ea typeface="KB금융 본문체 Light"/>
              </a:rPr>
              <a:t>전체       </a:t>
            </a:r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▼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6238617" y="2765584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4667467" y="2765584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4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600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/>
              <a:t>KGO_BO_242</a:t>
            </a:r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결제 상세</a:t>
            </a:r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mtClean="0"/>
              <a:t>문정이</a:t>
            </a:r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mtClean="0"/>
              <a:t>결제상세</a:t>
            </a:r>
            <a:r>
              <a:rPr lang="en-US" altLang="ko-KR" smtClean="0"/>
              <a:t>(</a:t>
            </a:r>
            <a:r>
              <a:rPr lang="ko-KR" altLang="en-US" smtClean="0"/>
              <a:t>팝업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FD43EFE-6EE0-4B53-8333-E34CD91C5920}" type="slidenum">
              <a:rPr lang="ko-KR" altLang="en-US" smtClean="0"/>
              <a:t>25</a:t>
            </a:fld>
            <a:endParaRPr lang="ko-KR" altLang="en-US"/>
          </a:p>
        </p:txBody>
      </p:sp>
      <p:graphicFrame>
        <p:nvGraphicFramePr>
          <p:cNvPr id="14" name="Group 194">
            <a:extLst>
              <a:ext uri="{FF2B5EF4-FFF2-40B4-BE49-F238E27FC236}">
                <a16:creationId xmlns:a16="http://schemas.microsoft.com/office/drawing/2014/main" id="{FDCF143F-ABED-454E-BCCA-5C0BEF38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42909"/>
              </p:ext>
            </p:extLst>
          </p:nvPr>
        </p:nvGraphicFramePr>
        <p:xfrm>
          <a:off x="9753600" y="456953"/>
          <a:ext cx="2362200" cy="3415558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결제상세</a:t>
                      </a:r>
                      <a:r>
                        <a:rPr lang="en-US" altLang="ko-KR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팝업</a:t>
                      </a:r>
                      <a:r>
                        <a:rPr lang="en-US" altLang="ko-KR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  <a:endParaRPr lang="ko-KR" altLang="en-US" sz="800" b="1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해당 기업의 서비스유형이 교회서비스인 경우만 보임</a:t>
                      </a:r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60480B1-4EC2-4CE4-9B8B-F2278BA69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701927"/>
              </p:ext>
            </p:extLst>
          </p:nvPr>
        </p:nvGraphicFramePr>
        <p:xfrm>
          <a:off x="768285" y="1035488"/>
          <a:ext cx="8130220" cy="1680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2967">
                  <a:extLst>
                    <a:ext uri="{9D8B030D-6E8A-4147-A177-3AD203B41FA5}">
                      <a16:colId xmlns:a16="http://schemas.microsoft.com/office/drawing/2014/main" val="1449894746"/>
                    </a:ext>
                  </a:extLst>
                </a:gridCol>
                <a:gridCol w="2716969">
                  <a:extLst>
                    <a:ext uri="{9D8B030D-6E8A-4147-A177-3AD203B41FA5}">
                      <a16:colId xmlns:a16="http://schemas.microsoft.com/office/drawing/2014/main" val="584462945"/>
                    </a:ext>
                  </a:extLst>
                </a:gridCol>
                <a:gridCol w="1156762">
                  <a:extLst>
                    <a:ext uri="{9D8B030D-6E8A-4147-A177-3AD203B41FA5}">
                      <a16:colId xmlns:a16="http://schemas.microsoft.com/office/drawing/2014/main" val="2017856273"/>
                    </a:ext>
                  </a:extLst>
                </a:gridCol>
                <a:gridCol w="3023522">
                  <a:extLst>
                    <a:ext uri="{9D8B030D-6E8A-4147-A177-3AD203B41FA5}">
                      <a16:colId xmlns:a16="http://schemas.microsoft.com/office/drawing/2014/main" val="3123954868"/>
                    </a:ext>
                  </a:extLst>
                </a:gridCol>
              </a:tblGrid>
              <a:tr h="280313"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결제식별번호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smtClean="0"/>
                        <a:t>A2005120000000000835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회원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홍</a:t>
                      </a: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*</a:t>
                      </a: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동 </a:t>
                      </a: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/ A20020000018 / 010-12**-23**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968167"/>
                  </a:ext>
                </a:extLst>
              </a:tr>
              <a:tr h="280055"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기업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[0001] BBQ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가맹점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[0001-1234] </a:t>
                      </a: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여의나로 </a:t>
                      </a: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BBQ</a:t>
                      </a: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점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970605"/>
                  </a:ext>
                </a:extLst>
              </a:tr>
              <a:tr h="28005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결제상태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effectLst/>
                        </a:rPr>
                        <a:t>결제완료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거래고유번호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200109000000000000001288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99757"/>
                  </a:ext>
                </a:extLst>
              </a:tr>
              <a:tr h="28005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결제일시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effectLst/>
                        </a:rPr>
                        <a:t>2020.05.01</a:t>
                      </a:r>
                      <a:r>
                        <a:rPr lang="en-US" altLang="ko-KR" sz="900" baseline="0" smtClean="0">
                          <a:effectLst/>
                        </a:rPr>
                        <a:t> 12:10:01</a:t>
                      </a:r>
                      <a:endParaRPr lang="ko-KR" altLang="en-US" sz="900" smtClean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취소일시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805092"/>
                  </a:ext>
                </a:extLst>
              </a:tr>
              <a:tr h="28005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결제금액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effectLst/>
                        </a:rPr>
                        <a:t>56,000</a:t>
                      </a:r>
                      <a:endParaRPr lang="ko-KR" altLang="en-US" sz="900" smtClean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승인번호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smtClean="0"/>
                        <a:t>A2005120000000000835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27755"/>
                  </a:ext>
                </a:extLst>
              </a:tr>
              <a:tr h="28005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결제수단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effectLst/>
                        </a:rPr>
                        <a:t>AK2005487 / </a:t>
                      </a:r>
                      <a:r>
                        <a:rPr lang="ko-KR" altLang="en-US" sz="900" smtClean="0">
                          <a:effectLst/>
                        </a:rPr>
                        <a:t>국민은행 </a:t>
                      </a:r>
                      <a:r>
                        <a:rPr lang="en-US" altLang="ko-KR" sz="900" smtClean="0">
                          <a:effectLst/>
                        </a:rPr>
                        <a:t>/ 123**12111</a:t>
                      </a:r>
                      <a:endParaRPr lang="ko-KR" altLang="en-US" sz="900" smtClean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입금모계좌번호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247509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B8D674-1109-4071-BB29-BBEF2A942CBB}"/>
              </a:ext>
            </a:extLst>
          </p:cNvPr>
          <p:cNvSpPr/>
          <p:nvPr/>
        </p:nvSpPr>
        <p:spPr>
          <a:xfrm>
            <a:off x="768286" y="2831841"/>
            <a:ext cx="14351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▶ </a:t>
            </a:r>
            <a:r>
              <a:rPr lang="ko-KR" altLang="en-US" sz="12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거래</a:t>
            </a:r>
            <a:r>
              <a:rPr lang="ko-KR" altLang="en-US" sz="12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상세</a:t>
            </a:r>
            <a:endParaRPr lang="ko-KR" altLang="en-US" sz="1200" dirty="0">
              <a:latin typeface="KB금융 제목체 Bold" panose="020B0803000000000000" pitchFamily="50" charset="-127"/>
              <a:ea typeface="KB금융 제목체 Bold" panose="020B0803000000000000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035748"/>
              </p:ext>
            </p:extLst>
          </p:nvPr>
        </p:nvGraphicFramePr>
        <p:xfrm>
          <a:off x="768286" y="3108840"/>
          <a:ext cx="5586452" cy="888586"/>
        </p:xfrm>
        <a:graphic>
          <a:graphicData uri="http://schemas.openxmlformats.org/drawingml/2006/table">
            <a:tbl>
              <a:tblPr/>
              <a:tblGrid>
                <a:gridCol w="555091">
                  <a:extLst>
                    <a:ext uri="{9D8B030D-6E8A-4147-A177-3AD203B41FA5}">
                      <a16:colId xmlns:a16="http://schemas.microsoft.com/office/drawing/2014/main" val="2505831517"/>
                    </a:ext>
                  </a:extLst>
                </a:gridCol>
                <a:gridCol w="2613804">
                  <a:extLst>
                    <a:ext uri="{9D8B030D-6E8A-4147-A177-3AD203B41FA5}">
                      <a16:colId xmlns:a16="http://schemas.microsoft.com/office/drawing/2014/main" val="3859584706"/>
                    </a:ext>
                  </a:extLst>
                </a:gridCol>
                <a:gridCol w="1362973">
                  <a:extLst>
                    <a:ext uri="{9D8B030D-6E8A-4147-A177-3AD203B41FA5}">
                      <a16:colId xmlns:a16="http://schemas.microsoft.com/office/drawing/2014/main" val="1216706620"/>
                    </a:ext>
                  </a:extLst>
                </a:gridCol>
                <a:gridCol w="1054584">
                  <a:extLst>
                    <a:ext uri="{9D8B030D-6E8A-4147-A177-3AD203B41FA5}">
                      <a16:colId xmlns:a16="http://schemas.microsoft.com/office/drawing/2014/main" val="198819103"/>
                    </a:ext>
                  </a:extLst>
                </a:gridCol>
              </a:tblGrid>
              <a:tr h="28910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번호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거래내용</a:t>
                      </a:r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상품명</a:t>
                      </a:r>
                      <a:r>
                        <a:rPr lang="en-US" altLang="ko-KR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단가</a:t>
                      </a:r>
                      <a:endParaRPr lang="ko-KR" altLang="en-US" sz="800" dirty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수량</a:t>
                      </a:r>
                      <a:endParaRPr lang="en-US" altLang="ko-KR" sz="800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054400"/>
                  </a:ext>
                </a:extLst>
              </a:tr>
              <a:tr h="28171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1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크리스피넛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36,000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280756"/>
                  </a:ext>
                </a:extLst>
              </a:tr>
              <a:tr h="31777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2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배달료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2,000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u="none" smtClean="0"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  <a:endParaRPr lang="ko-KR" altLang="en-US" sz="800" u="none" smtClean="0"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95497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B8D674-1109-4071-BB29-BBEF2A942CBB}"/>
              </a:ext>
            </a:extLst>
          </p:cNvPr>
          <p:cNvSpPr/>
          <p:nvPr/>
        </p:nvSpPr>
        <p:spPr>
          <a:xfrm>
            <a:off x="768285" y="4092795"/>
            <a:ext cx="14351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▶ </a:t>
            </a:r>
            <a:r>
              <a:rPr lang="ko-KR" altLang="en-US" sz="12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헌금상세</a:t>
            </a:r>
            <a:endParaRPr lang="ko-KR" altLang="en-US" sz="1200" dirty="0">
              <a:latin typeface="KB금융 제목체 Bold" panose="020B0803000000000000" pitchFamily="50" charset="-127"/>
              <a:ea typeface="KB금융 제목체 Bold" panose="020B0803000000000000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60480B1-4EC2-4CE4-9B8B-F2278BA69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295764"/>
              </p:ext>
            </p:extLst>
          </p:nvPr>
        </p:nvGraphicFramePr>
        <p:xfrm>
          <a:off x="768285" y="4419885"/>
          <a:ext cx="8130220" cy="735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2967">
                  <a:extLst>
                    <a:ext uri="{9D8B030D-6E8A-4147-A177-3AD203B41FA5}">
                      <a16:colId xmlns:a16="http://schemas.microsoft.com/office/drawing/2014/main" val="1449894746"/>
                    </a:ext>
                  </a:extLst>
                </a:gridCol>
                <a:gridCol w="2716969">
                  <a:extLst>
                    <a:ext uri="{9D8B030D-6E8A-4147-A177-3AD203B41FA5}">
                      <a16:colId xmlns:a16="http://schemas.microsoft.com/office/drawing/2014/main" val="584462945"/>
                    </a:ext>
                  </a:extLst>
                </a:gridCol>
                <a:gridCol w="1156762">
                  <a:extLst>
                    <a:ext uri="{9D8B030D-6E8A-4147-A177-3AD203B41FA5}">
                      <a16:colId xmlns:a16="http://schemas.microsoft.com/office/drawing/2014/main" val="2017856273"/>
                    </a:ext>
                  </a:extLst>
                </a:gridCol>
                <a:gridCol w="3023522">
                  <a:extLst>
                    <a:ext uri="{9D8B030D-6E8A-4147-A177-3AD203B41FA5}">
                      <a16:colId xmlns:a16="http://schemas.microsoft.com/office/drawing/2014/main" val="3123954868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헌금종류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감사헌금 </a:t>
                      </a: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부활절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기타요청사항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968167"/>
                  </a:ext>
                </a:extLst>
              </a:tr>
              <a:tr h="416245"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기도제목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하나님</a:t>
                      </a: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부활절을 맞이하여 </a:t>
                      </a: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........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감사합니다</a:t>
                      </a: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.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kern="1200" smtClean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970605"/>
                  </a:ext>
                </a:extLst>
              </a:tr>
            </a:tbl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8477732-4B6F-40B0-8213-B4C03DC3116E}"/>
              </a:ext>
            </a:extLst>
          </p:cNvPr>
          <p:cNvCxnSpPr>
            <a:cxnSpLocks/>
          </p:cNvCxnSpPr>
          <p:nvPr/>
        </p:nvCxnSpPr>
        <p:spPr>
          <a:xfrm flipV="1">
            <a:off x="734284" y="896989"/>
            <a:ext cx="8327042" cy="22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B8D674-1109-4071-BB29-BBEF2A942CBB}"/>
              </a:ext>
            </a:extLst>
          </p:cNvPr>
          <p:cNvSpPr/>
          <p:nvPr/>
        </p:nvSpPr>
        <p:spPr>
          <a:xfrm>
            <a:off x="659622" y="611948"/>
            <a:ext cx="1435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결제상세</a:t>
            </a:r>
            <a:endParaRPr lang="ko-KR" altLang="en-US" sz="1400" dirty="0">
              <a:latin typeface="KB금융 제목체 Bold" panose="020B0803000000000000" pitchFamily="50" charset="-127"/>
              <a:ea typeface="KB금융 제목체 Bold" panose="020B0803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0717" y="543464"/>
            <a:ext cx="8888083" cy="622840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5F5E0D-8BBF-4542-A1D3-70369B65EACC}"/>
              </a:ext>
            </a:extLst>
          </p:cNvPr>
          <p:cNvSpPr txBox="1"/>
          <p:nvPr/>
        </p:nvSpPr>
        <p:spPr>
          <a:xfrm>
            <a:off x="8347935" y="6397700"/>
            <a:ext cx="825717" cy="288032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10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mtClean="0">
                <a:solidFill>
                  <a:schemeClr val="bg1"/>
                </a:solidFill>
              </a:rPr>
              <a:t>닫기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76655"/>
              </p:ext>
            </p:extLst>
          </p:nvPr>
        </p:nvGraphicFramePr>
        <p:xfrm>
          <a:off x="768285" y="5553084"/>
          <a:ext cx="8130220" cy="840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2967">
                  <a:extLst>
                    <a:ext uri="{9D8B030D-6E8A-4147-A177-3AD203B41FA5}">
                      <a16:colId xmlns:a16="http://schemas.microsoft.com/office/drawing/2014/main" val="427691813"/>
                    </a:ext>
                  </a:extLst>
                </a:gridCol>
                <a:gridCol w="2716969">
                  <a:extLst>
                    <a:ext uri="{9D8B030D-6E8A-4147-A177-3AD203B41FA5}">
                      <a16:colId xmlns:a16="http://schemas.microsoft.com/office/drawing/2014/main" val="1570219636"/>
                    </a:ext>
                  </a:extLst>
                </a:gridCol>
                <a:gridCol w="1156762">
                  <a:extLst>
                    <a:ext uri="{9D8B030D-6E8A-4147-A177-3AD203B41FA5}">
                      <a16:colId xmlns:a16="http://schemas.microsoft.com/office/drawing/2014/main" val="526129414"/>
                    </a:ext>
                  </a:extLst>
                </a:gridCol>
                <a:gridCol w="3023522">
                  <a:extLst>
                    <a:ext uri="{9D8B030D-6E8A-4147-A177-3AD203B41FA5}">
                      <a16:colId xmlns:a16="http://schemas.microsoft.com/office/drawing/2014/main" val="2275989039"/>
                    </a:ext>
                  </a:extLst>
                </a:gridCol>
              </a:tblGrid>
              <a:tr h="28005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정산결과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effectLst/>
                        </a:rPr>
                        <a:t>정산전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이연수익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250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738315"/>
                  </a:ext>
                </a:extLst>
              </a:tr>
              <a:tr h="28005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수수료 공급가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effectLst/>
                        </a:rPr>
                        <a:t>280</a:t>
                      </a:r>
                      <a:endParaRPr lang="ko-KR" altLang="en-US" sz="900" smtClean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수수료 부가세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28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633876"/>
                  </a:ext>
                </a:extLst>
              </a:tr>
              <a:tr h="28005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가맹점지급금액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effectLst/>
                        </a:rPr>
                        <a:t>53,000</a:t>
                      </a:r>
                      <a:endParaRPr lang="ko-KR" altLang="en-US" sz="900" smtClean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정산결과응답일시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04433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B8D674-1109-4071-BB29-BBEF2A942CBB}"/>
              </a:ext>
            </a:extLst>
          </p:cNvPr>
          <p:cNvSpPr/>
          <p:nvPr/>
        </p:nvSpPr>
        <p:spPr>
          <a:xfrm>
            <a:off x="768284" y="5278775"/>
            <a:ext cx="14351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▶ </a:t>
            </a:r>
            <a:r>
              <a:rPr lang="ko-KR" altLang="en-US" sz="12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정산현황</a:t>
            </a:r>
            <a:endParaRPr lang="ko-KR" altLang="en-US" sz="1200" dirty="0">
              <a:latin typeface="KB금융 제목체 Bold" panose="020B0803000000000000" pitchFamily="50" charset="-127"/>
              <a:ea typeface="KB금융 제목체 Bold" panose="020B0803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9728" y="4092795"/>
            <a:ext cx="8543924" cy="118598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8967586" y="3907426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33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AD4B29D-9154-428A-A61E-3B760E46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C707CC-0F3F-4D0E-87A9-613E84B4668B}"/>
              </a:ext>
            </a:extLst>
          </p:cNvPr>
          <p:cNvSpPr txBox="1"/>
          <p:nvPr/>
        </p:nvSpPr>
        <p:spPr>
          <a:xfrm>
            <a:off x="995083" y="627530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화면목록</a:t>
            </a:r>
            <a:endParaRPr lang="ko-KR" altLang="en-US" sz="1400" dirty="0">
              <a:latin typeface="KB금융 제목체 Bold" panose="020B0803000000000000" pitchFamily="50" charset="-127"/>
              <a:ea typeface="KB금융 제목체 Bold" panose="020B0803000000000000" pitchFamily="50" charset="-127"/>
            </a:endParaRP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DB7823AA-90C1-4584-B956-95F6BFD47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857485"/>
              </p:ext>
            </p:extLst>
          </p:nvPr>
        </p:nvGraphicFramePr>
        <p:xfrm>
          <a:off x="995083" y="997571"/>
          <a:ext cx="10210800" cy="575513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3383">
                  <a:extLst>
                    <a:ext uri="{9D8B030D-6E8A-4147-A177-3AD203B41FA5}">
                      <a16:colId xmlns:a16="http://schemas.microsoft.com/office/drawing/2014/main" val="716750567"/>
                    </a:ext>
                  </a:extLst>
                </a:gridCol>
                <a:gridCol w="1013369">
                  <a:extLst>
                    <a:ext uri="{9D8B030D-6E8A-4147-A177-3AD203B41FA5}">
                      <a16:colId xmlns:a16="http://schemas.microsoft.com/office/drawing/2014/main" val="3314651691"/>
                    </a:ext>
                  </a:extLst>
                </a:gridCol>
                <a:gridCol w="1093694">
                  <a:extLst>
                    <a:ext uri="{9D8B030D-6E8A-4147-A177-3AD203B41FA5}">
                      <a16:colId xmlns:a16="http://schemas.microsoft.com/office/drawing/2014/main" val="1903627695"/>
                    </a:ext>
                  </a:extLst>
                </a:gridCol>
                <a:gridCol w="1075765">
                  <a:extLst>
                    <a:ext uri="{9D8B030D-6E8A-4147-A177-3AD203B41FA5}">
                      <a16:colId xmlns:a16="http://schemas.microsoft.com/office/drawing/2014/main" val="1082300720"/>
                    </a:ext>
                  </a:extLst>
                </a:gridCol>
                <a:gridCol w="1075765">
                  <a:extLst>
                    <a:ext uri="{9D8B030D-6E8A-4147-A177-3AD203B41FA5}">
                      <a16:colId xmlns:a16="http://schemas.microsoft.com/office/drawing/2014/main" val="202735719"/>
                    </a:ext>
                  </a:extLst>
                </a:gridCol>
                <a:gridCol w="690119">
                  <a:extLst>
                    <a:ext uri="{9D8B030D-6E8A-4147-A177-3AD203B41FA5}">
                      <a16:colId xmlns:a16="http://schemas.microsoft.com/office/drawing/2014/main" val="432097786"/>
                    </a:ext>
                  </a:extLst>
                </a:gridCol>
                <a:gridCol w="556953">
                  <a:extLst>
                    <a:ext uri="{9D8B030D-6E8A-4147-A177-3AD203B41FA5}">
                      <a16:colId xmlns:a16="http://schemas.microsoft.com/office/drawing/2014/main" val="1886787935"/>
                    </a:ext>
                  </a:extLst>
                </a:gridCol>
                <a:gridCol w="631767">
                  <a:extLst>
                    <a:ext uri="{9D8B030D-6E8A-4147-A177-3AD203B41FA5}">
                      <a16:colId xmlns:a16="http://schemas.microsoft.com/office/drawing/2014/main" val="2881868387"/>
                    </a:ext>
                  </a:extLst>
                </a:gridCol>
                <a:gridCol w="1172095">
                  <a:extLst>
                    <a:ext uri="{9D8B030D-6E8A-4147-A177-3AD203B41FA5}">
                      <a16:colId xmlns:a16="http://schemas.microsoft.com/office/drawing/2014/main" val="88266866"/>
                    </a:ext>
                  </a:extLst>
                </a:gridCol>
                <a:gridCol w="2327890">
                  <a:extLst>
                    <a:ext uri="{9D8B030D-6E8A-4147-A177-3AD203B41FA5}">
                      <a16:colId xmlns:a16="http://schemas.microsoft.com/office/drawing/2014/main" val="4065806000"/>
                    </a:ext>
                  </a:extLst>
                </a:gridCol>
              </a:tblGrid>
              <a:tr h="293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1Depth</a:t>
                      </a:r>
                    </a:p>
                  </a:txBody>
                  <a:tcPr marL="6475" marR="6475" marT="64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2Depth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3Depth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4Depth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페이지</a:t>
                      </a: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ID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화면유형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smtClean="0">
                          <a:solidFill>
                            <a:schemeClr val="bg1"/>
                          </a:solidFill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개발구분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smtClean="0">
                          <a:solidFill>
                            <a:schemeClr val="bg1"/>
                          </a:solidFill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개발유형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권한</a:t>
                      </a:r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특기사항</a:t>
                      </a:r>
                      <a:endParaRPr lang="ko-KR" altLang="en-US" sz="10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201073"/>
                  </a:ext>
                </a:extLst>
              </a:tr>
              <a:tr h="3770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고객관리</a:t>
                      </a:r>
                    </a:p>
                  </a:txBody>
                  <a:tcPr marL="6475" marR="6475" marT="64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기업관리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기업목록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KGO_BO_110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페이지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변경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jsp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스타게이트 서비스유형구분코드 추가</a:t>
                      </a:r>
                      <a:b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</a:br>
                      <a:r>
                        <a:rPr lang="en-US" altLang="ko-KR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조건 및 목록내 항목</a:t>
                      </a:r>
                      <a:r>
                        <a:rPr lang="en-US" altLang="ko-KR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)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7517218"/>
                  </a:ext>
                </a:extLst>
              </a:tr>
              <a:tr h="2402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기업상세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KGO_BO_111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페이지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변경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jsp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스타게이트 서비스유형구분코드 컬럼 추가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7212698"/>
                  </a:ext>
                </a:extLst>
              </a:tr>
              <a:tr h="26535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회원정보조회</a:t>
                      </a:r>
                      <a:r>
                        <a:rPr lang="en-US" altLang="ko-KR" sz="8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(NEW)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회원목록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KGO_BO_120</a:t>
                      </a:r>
                      <a:endParaRPr lang="en-US" sz="800" b="0" i="0" u="none" strike="noStrike"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페이지</a:t>
                      </a:r>
                      <a:endParaRPr lang="ko-KR" altLang="en-US" sz="800" b="0" i="0" u="none" strike="noStrike"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신규</a:t>
                      </a:r>
                      <a:endParaRPr lang="ko-KR" altLang="en-US" sz="800" b="0" i="0" u="none" strike="noStrike"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Jsp</a:t>
                      </a:r>
                      <a:endParaRPr lang="en-US" sz="800" b="0" i="0" u="none" strike="noStrike"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5444965"/>
                  </a:ext>
                </a:extLst>
              </a:tr>
              <a:tr h="26535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회원정보상세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smtClean="0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KGO_BO_121</a:t>
                      </a:r>
                      <a:endParaRPr lang="en-US" sz="800" b="0" i="0" u="none" strike="noStrike"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페이지</a:t>
                      </a:r>
                      <a:endParaRPr lang="ko-KR" altLang="en-US" sz="800" b="0" i="0" u="none" strike="noStrike"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신규</a:t>
                      </a:r>
                      <a:endParaRPr lang="ko-KR" altLang="en-US" sz="800" b="0" i="0" u="none" strike="noStrike"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jsp</a:t>
                      </a:r>
                      <a:endParaRPr lang="en-US" sz="800" b="0" i="0" u="none" strike="noStrike"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4840426"/>
                  </a:ext>
                </a:extLst>
              </a:tr>
              <a:tr h="26535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결제내역상세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smtClean="0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KGO_BO_122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팝업</a:t>
                      </a:r>
                      <a:endParaRPr lang="ko-KR" altLang="en-US" sz="800" b="0" i="0" u="none" strike="noStrike"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신규</a:t>
                      </a:r>
                      <a:endParaRPr lang="ko-KR" altLang="en-US" sz="800" b="0" i="0" u="none" strike="noStrike"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jsp</a:t>
                      </a:r>
                      <a:endParaRPr lang="en-US" sz="800" b="0" i="0" u="none" strike="noStrike"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6771115"/>
                  </a:ext>
                </a:extLst>
              </a:tr>
              <a:tr h="2653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교회서비스</a:t>
                      </a:r>
                    </a:p>
                  </a:txBody>
                  <a:tcPr marL="6475" marR="6475" marT="64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교회정보관리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교회목록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KGO_BO_210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페이지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신규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jsp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내부관리자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스타게이트서비스유형이 </a:t>
                      </a:r>
                      <a:r>
                        <a:rPr lang="en-US" altLang="ko-KR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'</a:t>
                      </a:r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교회서비스</a:t>
                      </a:r>
                      <a:r>
                        <a:rPr lang="en-US" altLang="ko-KR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'</a:t>
                      </a:r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인 목록 가져오기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4729526"/>
                  </a:ext>
                </a:extLst>
              </a:tr>
              <a:tr h="2653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교회정보상세</a:t>
                      </a:r>
                      <a:r>
                        <a:rPr lang="en-US" altLang="ko-KR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등록</a:t>
                      </a:r>
                      <a:r>
                        <a:rPr lang="en-US" altLang="ko-KR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변경</a:t>
                      </a:r>
                      <a:r>
                        <a:rPr lang="en-US" altLang="ko-KR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)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KGO_BO_211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페이지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신규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jsp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내부관리자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655610"/>
                  </a:ext>
                </a:extLst>
              </a:tr>
              <a:tr h="2653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로고</a:t>
                      </a:r>
                      <a:r>
                        <a:rPr lang="en-US" altLang="ko-KR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1 </a:t>
                      </a:r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이미지 미리보기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KGO_BO_212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팝업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신규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jsp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내부관리자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82617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로고</a:t>
                      </a:r>
                      <a:r>
                        <a:rPr lang="en-US" altLang="ko-KR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2 </a:t>
                      </a:r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이미지 미리보기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KGO_BO_213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팝업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신규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jsp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내부관리자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8855751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메인이미지 미리보기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KGO_BO_214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팝업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신규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jsp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내부관리자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  <a:r>
                        <a:rPr lang="en-US" altLang="ko-KR" sz="800" b="0" i="0" u="none" strike="noStrike" smtClean="0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PC</a:t>
                      </a:r>
                      <a:r>
                        <a:rPr lang="ko-KR" altLang="en-US" sz="800" b="0" i="0" u="none" strike="noStrike" smtClean="0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용</a:t>
                      </a:r>
                      <a:r>
                        <a:rPr lang="en-US" altLang="ko-KR" sz="800" b="0" i="0" u="none" strike="noStrike" smtClean="0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, </a:t>
                      </a:r>
                      <a:r>
                        <a:rPr lang="ko-KR" altLang="en-US" sz="800" b="0" i="0" u="none" strike="noStrike" smtClean="0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모바일용</a:t>
                      </a:r>
                      <a:endParaRPr lang="ko-KR" altLang="en-US" sz="800" b="0" i="0" u="none" strike="noStrike"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2753538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성경문구관리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성경문구목록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KGO_BO_220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페이지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신규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jsp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내부관리자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엑셀다운로드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3072348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성경문구상세</a:t>
                      </a:r>
                      <a:r>
                        <a:rPr lang="en-US" altLang="ko-KR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등록</a:t>
                      </a:r>
                      <a:r>
                        <a:rPr lang="en-US" altLang="ko-KR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변경</a:t>
                      </a:r>
                      <a:r>
                        <a:rPr lang="en-US" altLang="ko-KR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)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KGO_BO_221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페이지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신규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jsp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내부관리자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0695554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헌금종류관리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헌금목록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KGO_BO_230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페이지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신규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jsp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내부관리자</a:t>
                      </a:r>
                      <a:r>
                        <a:rPr lang="en-US" altLang="ko-KR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기업관리자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2035165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헌금상세</a:t>
                      </a:r>
                      <a:r>
                        <a:rPr lang="en-US" altLang="ko-KR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등록</a:t>
                      </a:r>
                      <a:r>
                        <a:rPr lang="en-US" altLang="ko-KR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삭제</a:t>
                      </a:r>
                      <a:r>
                        <a:rPr lang="en-US" altLang="ko-KR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)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KGO_BO_231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페이지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신규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jsp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내부관리자</a:t>
                      </a:r>
                      <a:r>
                        <a:rPr lang="en-US" altLang="ko-KR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기업관리자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108668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smtClean="0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헌금종류 순서변경</a:t>
                      </a:r>
                      <a:endParaRPr lang="ko-KR" altLang="en-US" sz="800" b="0" i="0" u="none" strike="noStrike"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KGO_BO_232</a:t>
                      </a:r>
                      <a:endParaRPr lang="en-US" sz="800" b="0" i="0" u="none" strike="noStrike"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팝업</a:t>
                      </a:r>
                      <a:endParaRPr lang="ko-KR" altLang="en-US" sz="800" b="0" i="0" u="none" strike="noStrike"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신규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jsp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내부관리자</a:t>
                      </a:r>
                      <a:r>
                        <a:rPr lang="en-US" altLang="ko-KR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기업관리자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0735407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smtClean="0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입금계좌 변경이력</a:t>
                      </a:r>
                      <a:endParaRPr lang="ko-KR" altLang="en-US" sz="800" b="0" i="0" u="none" strike="noStrike"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KGO_BO_233</a:t>
                      </a:r>
                      <a:endParaRPr lang="en-US" sz="800" b="0" i="0" u="none" strike="noStrike"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팝업</a:t>
                      </a:r>
                      <a:endParaRPr lang="ko-KR" altLang="en-US" sz="800" b="0" i="0" u="none" strike="noStrike"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신규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jsp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내부관리자</a:t>
                      </a:r>
                      <a:r>
                        <a:rPr lang="en-US" altLang="ko-KR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기업관리자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10271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성도관리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성도목록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KGO_BO_240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페이지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신규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jsp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내부관리자</a:t>
                      </a:r>
                      <a:r>
                        <a:rPr lang="en-US" altLang="ko-KR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기업관리자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7684514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성도정보상세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KGO_BO_241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페이지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신규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jsp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내부관리자</a:t>
                      </a:r>
                      <a:r>
                        <a:rPr lang="en-US" altLang="ko-KR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기업관리자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9762590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헌금 </a:t>
                      </a:r>
                      <a:r>
                        <a:rPr lang="ko-KR" altLang="en-US" sz="800" b="0" i="0" u="none" strike="noStrike" smtClean="0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기도제목 </a:t>
                      </a:r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조회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smtClean="0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헌금기도제목목록</a:t>
                      </a:r>
                      <a:endParaRPr lang="ko-KR" altLang="en-US" sz="800" b="0" i="0" u="none" strike="noStrike"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KGO_BO_250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페이지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신규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jsp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내부관리자</a:t>
                      </a:r>
                      <a:r>
                        <a:rPr lang="en-US" altLang="ko-KR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기업관리자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smtClean="0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기도제목 </a:t>
                      </a:r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등 포함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2879690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헌금 입금내역 조회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smtClean="0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헌금입금내역</a:t>
                      </a:r>
                      <a:endParaRPr lang="ko-KR" altLang="en-US" sz="800" b="0" i="0" u="none" strike="noStrike"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KGO_BO_260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페이지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신규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jsp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내부관리자</a:t>
                      </a:r>
                      <a:r>
                        <a:rPr lang="en-US" altLang="ko-KR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기업관리자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　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7095477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공통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비밀번호확인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smtClean="0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KGO_BO_310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팝업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신규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jsp</a:t>
                      </a:r>
                    </a:p>
                  </a:txBody>
                  <a:tcPr marL="6475" marR="6475" marT="647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내부관리자</a:t>
                      </a:r>
                      <a:r>
                        <a:rPr lang="en-US" altLang="ko-KR" sz="800" b="0" i="0" u="none" strike="noStrike" smtClean="0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, </a:t>
                      </a:r>
                      <a:r>
                        <a:rPr lang="ko-KR" altLang="en-US" sz="800" b="0" i="0" u="none" strike="noStrike" smtClean="0">
                          <a:effectLst/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기업관리자</a:t>
                      </a:r>
                      <a:endParaRPr lang="ko-KR" altLang="en-US" sz="800" b="0" i="0" u="none" strike="noStrike"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691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61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KGO_BO_110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mtClean="0"/>
              <a:t>기업목록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FD43EFE-6EE0-4B53-8333-E34CD91C5920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9" name="Group 194">
            <a:extLst>
              <a:ext uri="{FF2B5EF4-FFF2-40B4-BE49-F238E27FC236}">
                <a16:creationId xmlns:a16="http://schemas.microsoft.com/office/drawing/2014/main" id="{FDCF143F-ABED-454E-BCCA-5C0BEF38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35486"/>
              </p:ext>
            </p:extLst>
          </p:nvPr>
        </p:nvGraphicFramePr>
        <p:xfrm>
          <a:off x="9753600" y="456953"/>
          <a:ext cx="2362200" cy="3683782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변경</a:t>
                      </a:r>
                      <a:r>
                        <a:rPr lang="en-US" altLang="ko-KR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기존 기업관리 목록 화면에 스타플랫폼 서비스 유형 컬럼 추가</a:t>
                      </a:r>
                      <a:endParaRPr lang="en-US" altLang="ko-KR" sz="800" b="1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스타플렛폼 서비스 유형 추가</a:t>
                      </a:r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전체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코드데이타</a:t>
                      </a:r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서비스유형을 기업 뒤쪽에 추가</a:t>
                      </a:r>
                      <a:endParaRPr lang="en-US" altLang="ko-KR" sz="800" baseline="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67" y="968144"/>
            <a:ext cx="8321733" cy="46809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2917883" y="1459502"/>
            <a:ext cx="857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서비스유형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FA29D1-3902-42A4-A582-DD51518E684F}"/>
              </a:ext>
            </a:extLst>
          </p:cNvPr>
          <p:cNvSpPr/>
          <p:nvPr/>
        </p:nvSpPr>
        <p:spPr>
          <a:xfrm>
            <a:off x="3650922" y="1448894"/>
            <a:ext cx="894613" cy="2291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전체           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2841683" y="1383493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63526" y="1288129"/>
            <a:ext cx="2069869" cy="57357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412307"/>
              </p:ext>
            </p:extLst>
          </p:nvPr>
        </p:nvGraphicFramePr>
        <p:xfrm>
          <a:off x="3945403" y="5030581"/>
          <a:ext cx="1123603" cy="2267606"/>
        </p:xfrm>
        <a:graphic>
          <a:graphicData uri="http://schemas.openxmlformats.org/drawingml/2006/table">
            <a:tbl>
              <a:tblPr/>
              <a:tblGrid>
                <a:gridCol w="1123603">
                  <a:extLst>
                    <a:ext uri="{9D8B030D-6E8A-4147-A177-3AD203B41FA5}">
                      <a16:colId xmlns:a16="http://schemas.microsoft.com/office/drawing/2014/main" val="735076344"/>
                    </a:ext>
                  </a:extLst>
                </a:gridCol>
              </a:tblGrid>
              <a:tr h="2874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서비스유형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32037"/>
                  </a:ext>
                </a:extLst>
              </a:tr>
              <a:tr h="42421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기업브랜드결제서비스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781966"/>
                  </a:ext>
                </a:extLst>
              </a:tr>
              <a:tr h="29868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교회서비스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543784"/>
                  </a:ext>
                </a:extLst>
              </a:tr>
              <a:tr h="3310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기업브랜드결제서비스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629466"/>
                  </a:ext>
                </a:extLst>
              </a:tr>
              <a:tr h="331095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381446"/>
                  </a:ext>
                </a:extLst>
              </a:tr>
              <a:tr h="331095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389514"/>
                  </a:ext>
                </a:extLst>
              </a:tr>
              <a:tr h="263988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572375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945403" y="4920362"/>
            <a:ext cx="1200175" cy="166331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  <p:cxnSp>
        <p:nvCxnSpPr>
          <p:cNvPr id="19" name="직선 화살표 연결선 18"/>
          <p:cNvCxnSpPr>
            <a:stCxn id="17" idx="1"/>
            <a:endCxn id="20" idx="2"/>
          </p:cNvCxnSpPr>
          <p:nvPr/>
        </p:nvCxnSpPr>
        <p:spPr>
          <a:xfrm flipH="1" flipV="1">
            <a:off x="3252862" y="5030580"/>
            <a:ext cx="692541" cy="721441"/>
          </a:xfrm>
          <a:prstGeom prst="straightConnector1">
            <a:avLst/>
          </a:prstGeom>
          <a:noFill/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직사각형 19"/>
          <p:cNvSpPr/>
          <p:nvPr/>
        </p:nvSpPr>
        <p:spPr>
          <a:xfrm>
            <a:off x="2972814" y="2376971"/>
            <a:ext cx="560096" cy="265360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3778831" y="5656802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820400" y="215681"/>
            <a:ext cx="1379913" cy="220388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ea typeface="KB금융 본문체 Light"/>
              </a:rPr>
              <a:t>기존화면 </a:t>
            </a:r>
            <a:r>
              <a:rPr lang="en-US" altLang="ko-KR" sz="1000" smtClean="0">
                <a:solidFill>
                  <a:schemeClr val="tx1"/>
                </a:solidFill>
                <a:ea typeface="KB금융 본문체 Light"/>
              </a:rPr>
              <a:t>/ </a:t>
            </a:r>
            <a:r>
              <a:rPr lang="ko-KR" altLang="en-US" sz="1000" smtClean="0">
                <a:solidFill>
                  <a:schemeClr val="tx1"/>
                </a:solidFill>
                <a:ea typeface="KB금융 본문체 Light"/>
              </a:rPr>
              <a:t>퍼블 없음</a:t>
            </a:r>
            <a:endParaRPr lang="ko-KR" altLang="en-US" sz="1000" dirty="0" smtClean="0">
              <a:solidFill>
                <a:schemeClr val="tx1"/>
              </a:solidFill>
              <a:ea typeface="KB금융 본문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218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FC5F80C-5D23-4EA9-A02C-BE1FB9258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936253"/>
              </p:ext>
            </p:extLst>
          </p:nvPr>
        </p:nvGraphicFramePr>
        <p:xfrm>
          <a:off x="3749208" y="5740285"/>
          <a:ext cx="8130220" cy="575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5819">
                  <a:extLst>
                    <a:ext uri="{9D8B030D-6E8A-4147-A177-3AD203B41FA5}">
                      <a16:colId xmlns:a16="http://schemas.microsoft.com/office/drawing/2014/main" val="1449894746"/>
                    </a:ext>
                  </a:extLst>
                </a:gridCol>
                <a:gridCol w="6784401">
                  <a:extLst>
                    <a:ext uri="{9D8B030D-6E8A-4147-A177-3AD203B41FA5}">
                      <a16:colId xmlns:a16="http://schemas.microsoft.com/office/drawing/2014/main" val="584462945"/>
                    </a:ext>
                  </a:extLst>
                </a:gridCol>
              </a:tblGrid>
              <a:tr h="28751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 </a:t>
                      </a:r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서비스유형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605449"/>
                  </a:ext>
                </a:extLst>
              </a:tr>
              <a:tr h="28751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 </a:t>
                      </a:r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주소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73398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KGO_BO_111</a:t>
            </a:r>
            <a:endParaRPr lang="ko-KR" altLang="en-US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mtClean="0"/>
              <a:t>기업상세</a:t>
            </a:r>
            <a:r>
              <a:rPr lang="en-US" altLang="ko-KR" smtClean="0"/>
              <a:t>(</a:t>
            </a:r>
            <a:r>
              <a:rPr lang="ko-KR" altLang="en-US" smtClean="0"/>
              <a:t>등록</a:t>
            </a:r>
            <a:r>
              <a:rPr lang="en-US" altLang="ko-KR" smtClean="0"/>
              <a:t>/</a:t>
            </a:r>
            <a:r>
              <a:rPr lang="ko-KR" altLang="en-US" smtClean="0"/>
              <a:t>수정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9" name="Group 194">
            <a:extLst>
              <a:ext uri="{FF2B5EF4-FFF2-40B4-BE49-F238E27FC236}">
                <a16:creationId xmlns:a16="http://schemas.microsoft.com/office/drawing/2014/main" id="{FDCF143F-ABED-454E-BCCA-5C0BEF38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698291"/>
              </p:ext>
            </p:extLst>
          </p:nvPr>
        </p:nvGraphicFramePr>
        <p:xfrm>
          <a:off x="9753600" y="456953"/>
          <a:ext cx="2362200" cy="4147078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변경</a:t>
                      </a:r>
                      <a:r>
                        <a:rPr lang="en-US" altLang="ko-KR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기업관리 등록</a:t>
                      </a:r>
                      <a:r>
                        <a:rPr lang="en-US" altLang="ko-KR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/</a:t>
                      </a: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상세에 스타플랫폼 서비스 유형 추가</a:t>
                      </a:r>
                      <a:endParaRPr lang="ko-KR" altLang="en-US" sz="800" b="1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스타플랫폼 서비스유형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주소 컬럼 추가</a:t>
                      </a:r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국가는 대만민국 기본값으로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우편번호클릭 시 행안부 우편번호 팝업창띄우기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대한민국인 경우 우편번호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주소 수정불가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대한민국 외 국가인 경우 우편번호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주소 직접 입력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가맹점 상세 참조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944418"/>
            <a:ext cx="8255289" cy="461431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FA29D1-3902-42A4-A582-DD51518E684F}"/>
              </a:ext>
            </a:extLst>
          </p:cNvPr>
          <p:cNvSpPr/>
          <p:nvPr/>
        </p:nvSpPr>
        <p:spPr>
          <a:xfrm>
            <a:off x="5178384" y="5768185"/>
            <a:ext cx="894613" cy="2291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ea typeface="KB금융 본문체 Light"/>
              </a:rPr>
              <a:t>선택           </a:t>
            </a:r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453341" y="2164733"/>
            <a:ext cx="7921568" cy="18130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159BB0-55A4-4B0E-ABA9-6B93586B84B8}"/>
              </a:ext>
            </a:extLst>
          </p:cNvPr>
          <p:cNvSpPr/>
          <p:nvPr/>
        </p:nvSpPr>
        <p:spPr>
          <a:xfrm>
            <a:off x="5214444" y="6061110"/>
            <a:ext cx="846605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  <a:ea typeface="KB금융 본문체 Light"/>
              </a:rPr>
              <a:t>대한민국      </a:t>
            </a:r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31C6A3-52B2-4413-998D-78D416666C48}"/>
              </a:ext>
            </a:extLst>
          </p:cNvPr>
          <p:cNvSpPr/>
          <p:nvPr/>
        </p:nvSpPr>
        <p:spPr>
          <a:xfrm>
            <a:off x="6215970" y="6055079"/>
            <a:ext cx="772646" cy="200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ea typeface="KB금융 본문체 Light"/>
              </a:rPr>
              <a:t>우편번호</a:t>
            </a:r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598B67-3D25-4F16-A07F-46DD02B0FB0A}"/>
              </a:ext>
            </a:extLst>
          </p:cNvPr>
          <p:cNvSpPr/>
          <p:nvPr/>
        </p:nvSpPr>
        <p:spPr>
          <a:xfrm>
            <a:off x="7033418" y="6062170"/>
            <a:ext cx="659207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134B40-75E1-4D6A-AF09-9FBB7288B15D}"/>
              </a:ext>
            </a:extLst>
          </p:cNvPr>
          <p:cNvSpPr/>
          <p:nvPr/>
        </p:nvSpPr>
        <p:spPr>
          <a:xfrm>
            <a:off x="7782271" y="6062170"/>
            <a:ext cx="4055971" cy="1959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50524" y="5676559"/>
            <a:ext cx="8361367" cy="67979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3569208" y="554346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cxnSp>
        <p:nvCxnSpPr>
          <p:cNvPr id="39" name="직선 화살표 연결선 38"/>
          <p:cNvCxnSpPr>
            <a:stCxn id="37" idx="0"/>
            <a:endCxn id="30" idx="2"/>
          </p:cNvCxnSpPr>
          <p:nvPr/>
        </p:nvCxnSpPr>
        <p:spPr>
          <a:xfrm flipH="1" flipV="1">
            <a:off x="5414125" y="2346037"/>
            <a:ext cx="2417083" cy="3330522"/>
          </a:xfrm>
          <a:prstGeom prst="straightConnector1">
            <a:avLst/>
          </a:prstGeom>
          <a:noFill/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직사각형 40"/>
          <p:cNvSpPr/>
          <p:nvPr/>
        </p:nvSpPr>
        <p:spPr>
          <a:xfrm>
            <a:off x="10820400" y="215681"/>
            <a:ext cx="1379913" cy="220388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ea typeface="KB금융 본문체 Light"/>
              </a:rPr>
              <a:t>기존화면 </a:t>
            </a:r>
            <a:r>
              <a:rPr lang="en-US" altLang="ko-KR" sz="1000" smtClean="0">
                <a:solidFill>
                  <a:schemeClr val="tx1"/>
                </a:solidFill>
                <a:ea typeface="KB금융 본문체 Light"/>
              </a:rPr>
              <a:t>/ </a:t>
            </a:r>
            <a:r>
              <a:rPr lang="ko-KR" altLang="en-US" sz="1000" smtClean="0">
                <a:solidFill>
                  <a:schemeClr val="tx1"/>
                </a:solidFill>
                <a:ea typeface="KB금융 본문체 Light"/>
              </a:rPr>
              <a:t>퍼블 없음</a:t>
            </a:r>
            <a:endParaRPr lang="ko-KR" altLang="en-US" sz="1000" dirty="0" smtClean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4998384" y="599592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6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6FC21EE-5E39-4E33-B6DD-F81C6B0FF7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KGO_BO_210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A9D8A8-28A2-41B3-8575-7DD811B57C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mtClean="0"/>
              <a:t>페이지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39214D4-156B-4376-8AD5-5ACB23F3C4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mtClean="0"/>
              <a:t>문정이</a:t>
            </a:r>
            <a:endParaRPr lang="ko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83BE0AF1-7679-41D0-B75B-27D4124A44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mtClean="0"/>
              <a:t>교회정보 목록</a:t>
            </a:r>
            <a:endParaRPr lang="ko-KR" altLang="en-US" dirty="0"/>
          </a:p>
        </p:txBody>
      </p:sp>
      <p:sp>
        <p:nvSpPr>
          <p:cNvPr id="43" name="슬라이드 번호 개체 틀 42">
            <a:extLst>
              <a:ext uri="{FF2B5EF4-FFF2-40B4-BE49-F238E27FC236}">
                <a16:creationId xmlns:a16="http://schemas.microsoft.com/office/drawing/2014/main" id="{DD93075D-9002-4766-9AC3-3389D4791F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225E8E3-B589-4212-A9C1-B681E57D2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198679"/>
              </p:ext>
            </p:extLst>
          </p:nvPr>
        </p:nvGraphicFramePr>
        <p:xfrm>
          <a:off x="1216370" y="2380203"/>
          <a:ext cx="8382518" cy="2259200"/>
        </p:xfrm>
        <a:graphic>
          <a:graphicData uri="http://schemas.openxmlformats.org/drawingml/2006/table">
            <a:tbl>
              <a:tblPr/>
              <a:tblGrid>
                <a:gridCol w="747028">
                  <a:extLst>
                    <a:ext uri="{9D8B030D-6E8A-4147-A177-3AD203B41FA5}">
                      <a16:colId xmlns:a16="http://schemas.microsoft.com/office/drawing/2014/main" val="3076722304"/>
                    </a:ext>
                  </a:extLst>
                </a:gridCol>
                <a:gridCol w="1222442">
                  <a:extLst>
                    <a:ext uri="{9D8B030D-6E8A-4147-A177-3AD203B41FA5}">
                      <a16:colId xmlns:a16="http://schemas.microsoft.com/office/drawing/2014/main" val="1885249737"/>
                    </a:ext>
                  </a:extLst>
                </a:gridCol>
                <a:gridCol w="1265186">
                  <a:extLst>
                    <a:ext uri="{9D8B030D-6E8A-4147-A177-3AD203B41FA5}">
                      <a16:colId xmlns:a16="http://schemas.microsoft.com/office/drawing/2014/main" val="3064810401"/>
                    </a:ext>
                  </a:extLst>
                </a:gridCol>
                <a:gridCol w="1079001">
                  <a:extLst>
                    <a:ext uri="{9D8B030D-6E8A-4147-A177-3AD203B41FA5}">
                      <a16:colId xmlns:a16="http://schemas.microsoft.com/office/drawing/2014/main" val="2826764954"/>
                    </a:ext>
                  </a:extLst>
                </a:gridCol>
                <a:gridCol w="812847">
                  <a:extLst>
                    <a:ext uri="{9D8B030D-6E8A-4147-A177-3AD203B41FA5}">
                      <a16:colId xmlns:a16="http://schemas.microsoft.com/office/drawing/2014/main" val="1843212291"/>
                    </a:ext>
                  </a:extLst>
                </a:gridCol>
                <a:gridCol w="998440">
                  <a:extLst>
                    <a:ext uri="{9D8B030D-6E8A-4147-A177-3AD203B41FA5}">
                      <a16:colId xmlns:a16="http://schemas.microsoft.com/office/drawing/2014/main" val="418205905"/>
                    </a:ext>
                  </a:extLst>
                </a:gridCol>
                <a:gridCol w="1128787">
                  <a:extLst>
                    <a:ext uri="{9D8B030D-6E8A-4147-A177-3AD203B41FA5}">
                      <a16:colId xmlns:a16="http://schemas.microsoft.com/office/drawing/2014/main" val="3397510875"/>
                    </a:ext>
                  </a:extLst>
                </a:gridCol>
                <a:gridCol w="1128787">
                  <a:extLst>
                    <a:ext uri="{9D8B030D-6E8A-4147-A177-3AD203B41FA5}">
                      <a16:colId xmlns:a16="http://schemas.microsoft.com/office/drawing/2014/main" val="3149381287"/>
                    </a:ext>
                  </a:extLst>
                </a:gridCol>
              </a:tblGrid>
              <a:tr h="28910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No</a:t>
                      </a: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기업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담당자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가맹점수</a:t>
                      </a:r>
                      <a:endParaRPr lang="en-US" altLang="ko-KR" sz="800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상태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계약기간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소개정보 유무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등록일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270410"/>
                  </a:ext>
                </a:extLst>
              </a:tr>
              <a:tr h="2817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1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smtClean="0">
                          <a:effectLst/>
                        </a:rPr>
                        <a:t>사랑교회</a:t>
                      </a:r>
                      <a:endParaRPr lang="en-US" altLang="ko-KR" sz="800" u="sng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5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활성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2020.02.01 ~ 2050.02.08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유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2020.02.01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89168"/>
                  </a:ext>
                </a:extLst>
              </a:tr>
              <a:tr h="3177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2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u="sng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478157"/>
                  </a:ext>
                </a:extLst>
              </a:tr>
              <a:tr h="3522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3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u="sng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823119"/>
                  </a:ext>
                </a:extLst>
              </a:tr>
              <a:tr h="3522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4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u="sng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963496"/>
                  </a:ext>
                </a:extLst>
              </a:tr>
              <a:tr h="3522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5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u="sng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84317"/>
                  </a:ext>
                </a:extLst>
              </a:tr>
              <a:tr h="2808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6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u="sng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50448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2870999" y="1371496"/>
            <a:ext cx="857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소속기업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973AB6-F3E2-4D04-951A-37B0C567B49D}"/>
              </a:ext>
            </a:extLst>
          </p:cNvPr>
          <p:cNvSpPr txBox="1"/>
          <p:nvPr/>
        </p:nvSpPr>
        <p:spPr>
          <a:xfrm>
            <a:off x="4789582" y="1345435"/>
            <a:ext cx="825717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10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검색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8477732-4B6F-40B0-8213-B4C03DC3116E}"/>
              </a:ext>
            </a:extLst>
          </p:cNvPr>
          <p:cNvCxnSpPr>
            <a:cxnSpLocks/>
          </p:cNvCxnSpPr>
          <p:nvPr/>
        </p:nvCxnSpPr>
        <p:spPr>
          <a:xfrm>
            <a:off x="1216372" y="1240269"/>
            <a:ext cx="83825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C73791F-D698-4DFB-8546-9D949397D4D3}"/>
              </a:ext>
            </a:extLst>
          </p:cNvPr>
          <p:cNvCxnSpPr>
            <a:cxnSpLocks/>
          </p:cNvCxnSpPr>
          <p:nvPr/>
        </p:nvCxnSpPr>
        <p:spPr>
          <a:xfrm>
            <a:off x="1206626" y="1720490"/>
            <a:ext cx="839226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F3A90EEC-159A-435E-923A-68BE85527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075" y="5830820"/>
            <a:ext cx="2483224" cy="54320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B8D674-1109-4071-BB29-BBEF2A942CBB}"/>
              </a:ext>
            </a:extLst>
          </p:cNvPr>
          <p:cNvSpPr/>
          <p:nvPr/>
        </p:nvSpPr>
        <p:spPr>
          <a:xfrm>
            <a:off x="1163933" y="955228"/>
            <a:ext cx="1435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교회정보관리</a:t>
            </a:r>
            <a:endParaRPr lang="ko-KR" altLang="en-US" sz="1400" dirty="0">
              <a:latin typeface="KB금융 제목체 Bold" panose="020B0803000000000000" pitchFamily="50" charset="-127"/>
              <a:ea typeface="KB금융 제목체 Bold" panose="020B0803000000000000" pitchFamily="50" charset="-127"/>
            </a:endParaRPr>
          </a:p>
        </p:txBody>
      </p:sp>
      <p:graphicFrame>
        <p:nvGraphicFramePr>
          <p:cNvPr id="38" name="Group 194">
            <a:extLst>
              <a:ext uri="{FF2B5EF4-FFF2-40B4-BE49-F238E27FC236}">
                <a16:creationId xmlns:a16="http://schemas.microsoft.com/office/drawing/2014/main" id="{FDCF143F-ABED-454E-BCCA-5C0BEF38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540599"/>
              </p:ext>
            </p:extLst>
          </p:nvPr>
        </p:nvGraphicFramePr>
        <p:xfrm>
          <a:off x="9753600" y="456953"/>
          <a:ext cx="2362200" cy="3659398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소속기업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목록 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스타플랫폼 서비스유형 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=‘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교회서비스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‘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인 것들만 가져오기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ko-KR" altLang="en-US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전체</a:t>
                      </a:r>
                      <a:r>
                        <a:rPr lang="en-US" altLang="ko-KR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[</a:t>
                      </a:r>
                      <a:r>
                        <a:rPr lang="ko-KR" altLang="en-US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관리번호</a:t>
                      </a:r>
                      <a:r>
                        <a:rPr lang="en-US" altLang="ko-KR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  <a:r>
                        <a:rPr lang="ko-KR" altLang="en-US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기업명 의 형식으로 </a:t>
                      </a:r>
                      <a:r>
                        <a:rPr lang="en-US" altLang="ko-KR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Display</a:t>
                      </a:r>
                    </a:p>
                    <a:p>
                      <a:r>
                        <a:rPr lang="ko-KR" altLang="en-US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예</a:t>
                      </a:r>
                      <a:r>
                        <a:rPr lang="en-US" altLang="ko-KR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 [0001]BBQ</a:t>
                      </a: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등록일 역순으로 목록 보이기</a:t>
                      </a:r>
                      <a:endParaRPr lang="en-US" altLang="ko-KR" sz="800" baseline="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교회정보 상세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로 이동하기</a:t>
                      </a:r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FA29D1-3902-42A4-A582-DD51518E684F}"/>
              </a:ext>
            </a:extLst>
          </p:cNvPr>
          <p:cNvSpPr/>
          <p:nvPr/>
        </p:nvSpPr>
        <p:spPr>
          <a:xfrm>
            <a:off x="3574789" y="1364460"/>
            <a:ext cx="894613" cy="2291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전체           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3434942" y="1310763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2066566" y="2697761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4699582" y="1276953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1270283" y="1367477"/>
            <a:ext cx="857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상태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9FA29D1-3902-42A4-A582-DD51518E684F}"/>
              </a:ext>
            </a:extLst>
          </p:cNvPr>
          <p:cNvSpPr/>
          <p:nvPr/>
        </p:nvSpPr>
        <p:spPr>
          <a:xfrm>
            <a:off x="1974073" y="1360441"/>
            <a:ext cx="894613" cy="2291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전체           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1389057" y="2106008"/>
            <a:ext cx="677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총 </a:t>
            </a:r>
            <a:r>
              <a:rPr lang="en-US" altLang="ko-KR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5</a:t>
            </a:r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건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KGO_BO_211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mtClean="0"/>
              <a:t>페이지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mtClean="0"/>
              <a:t>교회정보 상세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8477732-4B6F-40B0-8213-B4C03DC3116E}"/>
              </a:ext>
            </a:extLst>
          </p:cNvPr>
          <p:cNvCxnSpPr>
            <a:cxnSpLocks/>
          </p:cNvCxnSpPr>
          <p:nvPr/>
        </p:nvCxnSpPr>
        <p:spPr>
          <a:xfrm>
            <a:off x="1216372" y="1240269"/>
            <a:ext cx="83825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B8D674-1109-4071-BB29-BBEF2A942CBB}"/>
              </a:ext>
            </a:extLst>
          </p:cNvPr>
          <p:cNvSpPr/>
          <p:nvPr/>
        </p:nvSpPr>
        <p:spPr>
          <a:xfrm>
            <a:off x="1163933" y="955228"/>
            <a:ext cx="1435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교회정보상세</a:t>
            </a:r>
            <a:endParaRPr lang="ko-KR" altLang="en-US" sz="1400" dirty="0">
              <a:latin typeface="KB금융 제목체 Bold" panose="020B0803000000000000" pitchFamily="50" charset="-127"/>
              <a:ea typeface="KB금융 제목체 Bold" panose="020B0803000000000000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C4B8E67-77F7-419F-9473-D31EF3AC3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16995"/>
              </p:ext>
            </p:extLst>
          </p:nvPr>
        </p:nvGraphicFramePr>
        <p:xfrm>
          <a:off x="1378394" y="1503155"/>
          <a:ext cx="8130221" cy="575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5819">
                  <a:extLst>
                    <a:ext uri="{9D8B030D-6E8A-4147-A177-3AD203B41FA5}">
                      <a16:colId xmlns:a16="http://schemas.microsoft.com/office/drawing/2014/main" val="1449894746"/>
                    </a:ext>
                  </a:extLst>
                </a:gridCol>
                <a:gridCol w="1389464">
                  <a:extLst>
                    <a:ext uri="{9D8B030D-6E8A-4147-A177-3AD203B41FA5}">
                      <a16:colId xmlns:a16="http://schemas.microsoft.com/office/drawing/2014/main" val="584462945"/>
                    </a:ext>
                  </a:extLst>
                </a:gridCol>
                <a:gridCol w="1607734">
                  <a:extLst>
                    <a:ext uri="{9D8B030D-6E8A-4147-A177-3AD203B41FA5}">
                      <a16:colId xmlns:a16="http://schemas.microsoft.com/office/drawing/2014/main" val="593825312"/>
                    </a:ext>
                  </a:extLst>
                </a:gridCol>
                <a:gridCol w="1826877">
                  <a:extLst>
                    <a:ext uri="{9D8B030D-6E8A-4147-A177-3AD203B41FA5}">
                      <a16:colId xmlns:a16="http://schemas.microsoft.com/office/drawing/2014/main" val="2180297516"/>
                    </a:ext>
                  </a:extLst>
                </a:gridCol>
                <a:gridCol w="1960327">
                  <a:extLst>
                    <a:ext uri="{9D8B030D-6E8A-4147-A177-3AD203B41FA5}">
                      <a16:colId xmlns:a16="http://schemas.microsoft.com/office/drawing/2014/main" val="2181177209"/>
                    </a:ext>
                  </a:extLst>
                </a:gridCol>
              </a:tblGrid>
              <a:tr h="287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기업번호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기업명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상태</a:t>
                      </a:r>
                      <a:endParaRPr lang="ko-KR" altLang="en-US" sz="9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계약기간</a:t>
                      </a:r>
                      <a:endParaRPr lang="ko-KR" altLang="en-US" sz="9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등록일</a:t>
                      </a:r>
                      <a:endParaRPr lang="ko-KR" altLang="en-US" sz="9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21273"/>
                  </a:ext>
                </a:extLst>
              </a:tr>
              <a:tr h="287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0001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사랑의 교회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활성</a:t>
                      </a:r>
                      <a:endParaRPr lang="ko-KR" altLang="en-US" sz="9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effectLst/>
                        </a:rPr>
                        <a:t>2020.02.01 ~ 2050.02.08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2020.03.02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38140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60480B1-4EC2-4CE4-9B8B-F2278BA69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069816"/>
              </p:ext>
            </p:extLst>
          </p:nvPr>
        </p:nvGraphicFramePr>
        <p:xfrm>
          <a:off x="1468669" y="2587312"/>
          <a:ext cx="8130220" cy="23201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9794">
                  <a:extLst>
                    <a:ext uri="{9D8B030D-6E8A-4147-A177-3AD203B41FA5}">
                      <a16:colId xmlns:a16="http://schemas.microsoft.com/office/drawing/2014/main" val="1449894746"/>
                    </a:ext>
                  </a:extLst>
                </a:gridCol>
                <a:gridCol w="4073447">
                  <a:extLst>
                    <a:ext uri="{9D8B030D-6E8A-4147-A177-3AD203B41FA5}">
                      <a16:colId xmlns:a16="http://schemas.microsoft.com/office/drawing/2014/main" val="584462945"/>
                    </a:ext>
                  </a:extLst>
                </a:gridCol>
                <a:gridCol w="219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515"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 </a:t>
                      </a:r>
                      <a:r>
                        <a:rPr lang="ko-KR" altLang="en-US" sz="900" dirty="0" err="1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교회명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70605"/>
                  </a:ext>
                </a:extLst>
              </a:tr>
              <a:tr h="284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 </a:t>
                      </a:r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교회연락처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입력예</a:t>
                      </a: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)</a:t>
                      </a:r>
                      <a:r>
                        <a:rPr lang="en-US" altLang="ko-KR" sz="900" kern="1200" baseline="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 02-1234-4567 ~ 8</a:t>
                      </a:r>
                      <a:endParaRPr lang="ko-KR" altLang="en-US" sz="900" kern="1200" smtClean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 </a:t>
                      </a:r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교회설명</a:t>
                      </a:r>
                      <a:r>
                        <a:rPr lang="en-US" altLang="ko-KR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(PC</a:t>
                      </a:r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에 노출</a:t>
                      </a:r>
                      <a:r>
                        <a:rPr lang="en-US" altLang="ko-KR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)</a:t>
                      </a:r>
                      <a:endParaRPr lang="ko-KR" altLang="en-US" sz="900" smtClean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21273"/>
                  </a:ext>
                </a:extLst>
              </a:tr>
              <a:tr h="28751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*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로고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1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이미지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(250*76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)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381409"/>
                  </a:ext>
                </a:extLst>
              </a:tr>
              <a:tr h="28751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 </a:t>
                      </a:r>
                      <a:r>
                        <a:rPr lang="ko-KR" altLang="en-US" sz="900" dirty="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로고</a:t>
                      </a:r>
                      <a:r>
                        <a:rPr lang="en-US" altLang="ko-KR" sz="900" dirty="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2 </a:t>
                      </a:r>
                      <a:r>
                        <a:rPr lang="ko-KR" altLang="en-US" sz="900" dirty="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이미지 </a:t>
                      </a:r>
                      <a:r>
                        <a:rPr lang="en-US" altLang="ko-KR" sz="900" dirty="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(48*48)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223396"/>
                  </a:ext>
                </a:extLst>
              </a:tr>
              <a:tr h="28751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 </a:t>
                      </a:r>
                      <a:r>
                        <a:rPr lang="ko-KR" altLang="en-US" sz="900" dirty="0" err="1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메인이미지</a:t>
                      </a:r>
                      <a:r>
                        <a:rPr lang="en-US" altLang="ko-KR" sz="900" dirty="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-</a:t>
                      </a:r>
                      <a:r>
                        <a:rPr lang="ko-KR" altLang="en-US" sz="900" dirty="0" err="1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모바일</a:t>
                      </a:r>
                      <a:r>
                        <a:rPr lang="ko-KR" altLang="en-US" sz="900" dirty="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(720*814)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825910"/>
                  </a:ext>
                </a:extLst>
              </a:tr>
              <a:tr h="28751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 </a:t>
                      </a:r>
                      <a:r>
                        <a:rPr lang="ko-KR" altLang="en-US" sz="900" dirty="0" err="1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메인이미지</a:t>
                      </a:r>
                      <a:r>
                        <a:rPr lang="en-US" altLang="ko-KR" sz="900" dirty="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-PC</a:t>
                      </a:r>
                      <a:r>
                        <a:rPr lang="ko-KR" altLang="en-US" sz="900" dirty="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(1920*700)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2771F8-DD57-4DC6-A698-28FAEF662BC8}"/>
              </a:ext>
            </a:extLst>
          </p:cNvPr>
          <p:cNvSpPr/>
          <p:nvPr/>
        </p:nvSpPr>
        <p:spPr>
          <a:xfrm>
            <a:off x="3439212" y="2635648"/>
            <a:ext cx="5972643" cy="1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2">
                  <a:lumMod val="75000"/>
                </a:schemeClr>
              </a:solidFill>
              <a:ea typeface="KB금융 본문체 Ligh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2771F8-DD57-4DC6-A698-28FAEF662BC8}"/>
              </a:ext>
            </a:extLst>
          </p:cNvPr>
          <p:cNvSpPr/>
          <p:nvPr/>
        </p:nvSpPr>
        <p:spPr>
          <a:xfrm>
            <a:off x="3439212" y="3215030"/>
            <a:ext cx="5972643" cy="4690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2">
                  <a:lumMod val="75000"/>
                </a:schemeClr>
              </a:solidFill>
              <a:ea typeface="KB금융 본문체 Ligh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A8F724-890A-4301-B646-177B28FDCD8F}"/>
              </a:ext>
            </a:extLst>
          </p:cNvPr>
          <p:cNvSpPr/>
          <p:nvPr/>
        </p:nvSpPr>
        <p:spPr>
          <a:xfrm>
            <a:off x="4824818" y="3825706"/>
            <a:ext cx="772646" cy="200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파일선택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A8F724-890A-4301-B646-177B28FDCD8F}"/>
              </a:ext>
            </a:extLst>
          </p:cNvPr>
          <p:cNvSpPr/>
          <p:nvPr/>
        </p:nvSpPr>
        <p:spPr>
          <a:xfrm>
            <a:off x="4824818" y="4099288"/>
            <a:ext cx="772646" cy="200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파일선택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A8F724-890A-4301-B646-177B28FDCD8F}"/>
              </a:ext>
            </a:extLst>
          </p:cNvPr>
          <p:cNvSpPr/>
          <p:nvPr/>
        </p:nvSpPr>
        <p:spPr>
          <a:xfrm>
            <a:off x="4815656" y="4376973"/>
            <a:ext cx="772646" cy="200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파일선택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88302" y="3819884"/>
            <a:ext cx="9557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선택된 파일 없음</a:t>
            </a:r>
            <a:endParaRPr lang="ko-KR" altLang="en-US" sz="900" dirty="0">
              <a:solidFill>
                <a:prstClr val="black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97464" y="4110954"/>
            <a:ext cx="9557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선택된 파일 없음</a:t>
            </a:r>
            <a:endParaRPr lang="ko-KR" altLang="en-US" sz="900" dirty="0">
              <a:solidFill>
                <a:prstClr val="black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97464" y="4380788"/>
            <a:ext cx="9557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선택된 파일 없음</a:t>
            </a:r>
            <a:endParaRPr lang="ko-KR" altLang="en-US" sz="900" dirty="0">
              <a:solidFill>
                <a:prstClr val="black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BA8F724-890A-4301-B646-177B28FDCD8F}"/>
              </a:ext>
            </a:extLst>
          </p:cNvPr>
          <p:cNvSpPr/>
          <p:nvPr/>
        </p:nvSpPr>
        <p:spPr>
          <a:xfrm>
            <a:off x="7592016" y="3837310"/>
            <a:ext cx="772646" cy="200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ea typeface="KB금융 본문체 Light"/>
              </a:rPr>
              <a:t>미리보기</a:t>
            </a:r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A8F724-890A-4301-B646-177B28FDCD8F}"/>
              </a:ext>
            </a:extLst>
          </p:cNvPr>
          <p:cNvSpPr/>
          <p:nvPr/>
        </p:nvSpPr>
        <p:spPr>
          <a:xfrm>
            <a:off x="7592016" y="4110892"/>
            <a:ext cx="772646" cy="200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ea typeface="KB금융 본문체 Light"/>
              </a:rPr>
              <a:t>미리보기</a:t>
            </a:r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BA8F724-890A-4301-B646-177B28FDCD8F}"/>
              </a:ext>
            </a:extLst>
          </p:cNvPr>
          <p:cNvSpPr/>
          <p:nvPr/>
        </p:nvSpPr>
        <p:spPr>
          <a:xfrm>
            <a:off x="7609327" y="4550609"/>
            <a:ext cx="772646" cy="200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ea typeface="KB금융 본문체 Light"/>
              </a:rPr>
              <a:t>미리보기</a:t>
            </a:r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5F5E0D-8BBF-4542-A1D3-70369B65EACC}"/>
              </a:ext>
            </a:extLst>
          </p:cNvPr>
          <p:cNvSpPr txBox="1"/>
          <p:nvPr/>
        </p:nvSpPr>
        <p:spPr>
          <a:xfrm>
            <a:off x="8544092" y="5071245"/>
            <a:ext cx="825717" cy="288032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10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solidFill>
                  <a:schemeClr val="bg1"/>
                </a:solidFill>
              </a:rPr>
              <a:t>저장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95D22E-2D72-4C04-A170-DE3084EB8640}"/>
              </a:ext>
            </a:extLst>
          </p:cNvPr>
          <p:cNvSpPr txBox="1"/>
          <p:nvPr/>
        </p:nvSpPr>
        <p:spPr>
          <a:xfrm>
            <a:off x="7565481" y="5070039"/>
            <a:ext cx="825717" cy="288032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10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목록</a:t>
            </a:r>
          </a:p>
        </p:txBody>
      </p:sp>
      <p:graphicFrame>
        <p:nvGraphicFramePr>
          <p:cNvPr id="33" name="Group 194">
            <a:extLst>
              <a:ext uri="{FF2B5EF4-FFF2-40B4-BE49-F238E27FC236}">
                <a16:creationId xmlns:a16="http://schemas.microsoft.com/office/drawing/2014/main" id="{FDCF143F-ABED-454E-BCCA-5C0BEF38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810570"/>
              </p:ext>
            </p:extLst>
          </p:nvPr>
        </p:nvGraphicFramePr>
        <p:xfrm>
          <a:off x="9753600" y="456953"/>
          <a:ext cx="2362200" cy="5732038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각 이미지 포맷 및 사이즈는 디자인 확정 후 기재</a:t>
                      </a:r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파일이 선택된 경우 미리보기 버튼이 활성화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“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로고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이미지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미리보기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”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화면 팝업 띄우기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파일이 선택된 경우 미리보기 버튼이 활성화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“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로고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이미지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미리보기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”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화면 팝업 띄우기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파일이 선택된 경우 </a:t>
                      </a:r>
                      <a:r>
                        <a:rPr lang="ko-KR" altLang="en-US" sz="800" baseline="0" dirty="0" err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미리보기</a:t>
                      </a:r>
                      <a:r>
                        <a:rPr lang="ko-KR" altLang="en-US" sz="800" baseline="0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버튼이 활성화</a:t>
                      </a:r>
                      <a:endParaRPr lang="en-US" altLang="ko-KR" sz="800" baseline="0" dirty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“</a:t>
                      </a:r>
                      <a:r>
                        <a:rPr lang="ko-KR" altLang="en-US" sz="800" baseline="0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메인</a:t>
                      </a:r>
                      <a:r>
                        <a:rPr lang="en-US" altLang="ko-KR" sz="800" baseline="0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이미지</a:t>
                      </a:r>
                      <a:r>
                        <a:rPr lang="en-US" altLang="ko-KR" sz="800" baseline="0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ko-KR" altLang="en-US" sz="800" baseline="0" dirty="0" err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미리보기</a:t>
                      </a:r>
                      <a:r>
                        <a:rPr lang="en-US" altLang="ko-KR" sz="800" baseline="0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”</a:t>
                      </a:r>
                      <a:r>
                        <a:rPr lang="ko-KR" altLang="en-US" sz="800" baseline="0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화면 팝업 띄우기</a:t>
                      </a:r>
                      <a:endParaRPr lang="en-US" altLang="ko-KR" sz="800" baseline="0" dirty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aseline="0" dirty="0" err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새창</a:t>
                      </a:r>
                      <a:r>
                        <a:rPr lang="ko-KR" altLang="en-US" sz="800" baseline="0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팝업 </a:t>
                      </a:r>
                      <a:r>
                        <a:rPr lang="en-US" altLang="ko-KR" sz="800" baseline="0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(PC, </a:t>
                      </a:r>
                      <a:r>
                        <a:rPr lang="ko-KR" altLang="en-US" sz="800" baseline="0" dirty="0" err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모바일</a:t>
                      </a:r>
                      <a:r>
                        <a:rPr lang="ko-KR" altLang="en-US" sz="800" baseline="0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ko-KR" altLang="en-US" sz="800" baseline="0" dirty="0" err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반응형</a:t>
                      </a:r>
                      <a:r>
                        <a:rPr lang="ko-KR" altLang="en-US" sz="800" baseline="0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ko-KR" altLang="en-US" sz="800" baseline="0" dirty="0" err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미리보기</a:t>
                      </a:r>
                      <a:r>
                        <a:rPr lang="en-US" altLang="ko-KR" sz="800" baseline="0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파일이 이미 등록되거나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파일이 선택되었을 때 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5-a)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형태로 표시</a:t>
                      </a:r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기업소개정보에 데이터를 저장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(Insert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or Update)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이미지파일명은 기업관리번호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_[kind]_YYMMDDHHMISS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의 이름으로 저장</a:t>
                      </a:r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[kind]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규칙</a:t>
                      </a:r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228600" indent="-228600">
                        <a:buFontTx/>
                        <a:buAutoNum type="arabicParenR"/>
                      </a:pP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로고이미지파일명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 : logo1</a:t>
                      </a:r>
                    </a:p>
                    <a:p>
                      <a:pPr marL="228600" indent="-228600">
                        <a:buFontTx/>
                        <a:buAutoNum type="arabicParenR"/>
                      </a:pP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로그이미지파일명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 : logo2</a:t>
                      </a:r>
                    </a:p>
                    <a:p>
                      <a:pPr marL="228600" indent="-228600">
                        <a:buFontTx/>
                        <a:buAutoNum type="arabicParenR"/>
                      </a:pP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메인이미지파일명 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main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예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 1234_logo1_200301242511</a:t>
                      </a: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DB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에 설정된 파일로 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“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로고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이미지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미리보기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”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 팝업</a:t>
                      </a:r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DB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에 설정된 파일로 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“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로고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이미지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미리보기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”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 팝업</a:t>
                      </a:r>
                      <a:endParaRPr lang="ko-KR" altLang="en-US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DB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에 설정된 파일로 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“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로고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이미지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미리보기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”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 팝업</a:t>
                      </a:r>
                      <a:endParaRPr lang="ko-KR" altLang="en-US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DB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컬럼 매핑</a:t>
                      </a:r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교회명 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sym typeface="Wingdings" panose="05000000000000000000" pitchFamily="2" charset="2"/>
                        </a:rPr>
                        <a:t>기업별칭내용</a:t>
                      </a:r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sym typeface="Wingdings" panose="05000000000000000000" pitchFamily="2" charset="2"/>
                      </a:endParaRPr>
                    </a:p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sym typeface="Wingdings" panose="05000000000000000000" pitchFamily="2" charset="2"/>
                        </a:rPr>
                        <a:t>교회연락처 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sym typeface="Wingdings" panose="05000000000000000000" pitchFamily="2" charset="2"/>
                        </a:rPr>
                        <a:t>상담번호내용</a:t>
                      </a:r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sym typeface="Wingdings" panose="05000000000000000000" pitchFamily="2" charset="2"/>
                      </a:endParaRPr>
                    </a:p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sym typeface="Wingdings" panose="05000000000000000000" pitchFamily="2" charset="2"/>
                        </a:rPr>
                        <a:t>소개내용 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sym typeface="Wingdings" panose="05000000000000000000" pitchFamily="2" charset="2"/>
                        </a:rPr>
                        <a:t>교회설명</a:t>
                      </a:r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1329614" y="3682794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460968" y="3719893"/>
            <a:ext cx="1778845" cy="117200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7525863" y="3747310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7525932" y="403733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7552336" y="4481138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4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A8F724-890A-4301-B646-177B28FDCD8F}"/>
              </a:ext>
            </a:extLst>
          </p:cNvPr>
          <p:cNvSpPr/>
          <p:nvPr/>
        </p:nvSpPr>
        <p:spPr>
          <a:xfrm>
            <a:off x="4843310" y="5231219"/>
            <a:ext cx="772646" cy="200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파일선택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625118" y="5235034"/>
            <a:ext cx="11833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smtClean="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사랑의교회로고</a:t>
            </a:r>
            <a:r>
              <a:rPr lang="en-US" altLang="ko-KR" sz="900" smtClean="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1.png</a:t>
            </a:r>
            <a:endParaRPr lang="ko-KR" altLang="en-US" sz="900" dirty="0">
              <a:solidFill>
                <a:prstClr val="black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73802" y="3772794"/>
            <a:ext cx="1959666" cy="11537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47491" y="5140686"/>
            <a:ext cx="2060964" cy="37856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4855273" y="4926522"/>
            <a:ext cx="244194" cy="116868"/>
          </a:xfrm>
          <a:prstGeom prst="straightConnector1">
            <a:avLst/>
          </a:prstGeom>
          <a:noFill/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4709310" y="3690706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5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4675273" y="5012528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5-a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8512697" y="4984956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6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747491" y="5680971"/>
            <a:ext cx="4014124" cy="37856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4675273" y="5647409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5-b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BA8F724-890A-4301-B646-177B28FDCD8F}"/>
              </a:ext>
            </a:extLst>
          </p:cNvPr>
          <p:cNvSpPr/>
          <p:nvPr/>
        </p:nvSpPr>
        <p:spPr>
          <a:xfrm>
            <a:off x="4855273" y="5790572"/>
            <a:ext cx="772646" cy="200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파일선택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641226" y="5789028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900" smtClean="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1234_logo1_201123321</a:t>
            </a:r>
            <a:endParaRPr lang="ko-KR" altLang="en-US" sz="900" dirty="0">
              <a:solidFill>
                <a:prstClr val="black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BA8F724-890A-4301-B646-177B28FDCD8F}"/>
              </a:ext>
            </a:extLst>
          </p:cNvPr>
          <p:cNvSpPr/>
          <p:nvPr/>
        </p:nvSpPr>
        <p:spPr>
          <a:xfrm>
            <a:off x="3439405" y="3837310"/>
            <a:ext cx="1112077" cy="200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ea typeface="KB금융 본문체 Light"/>
              </a:rPr>
              <a:t>현재이미지보기</a:t>
            </a:r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A8F724-890A-4301-B646-177B28FDCD8F}"/>
              </a:ext>
            </a:extLst>
          </p:cNvPr>
          <p:cNvSpPr/>
          <p:nvPr/>
        </p:nvSpPr>
        <p:spPr>
          <a:xfrm>
            <a:off x="3439405" y="4110892"/>
            <a:ext cx="1112077" cy="200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ea typeface="KB금융 본문체 Light"/>
              </a:rPr>
              <a:t>현재이미지보기</a:t>
            </a:r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BA8F724-890A-4301-B646-177B28FDCD8F}"/>
              </a:ext>
            </a:extLst>
          </p:cNvPr>
          <p:cNvSpPr/>
          <p:nvPr/>
        </p:nvSpPr>
        <p:spPr>
          <a:xfrm>
            <a:off x="3430243" y="4388577"/>
            <a:ext cx="1112077" cy="200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ea typeface="KB금융 본문체 Light"/>
              </a:rPr>
              <a:t>현재이미지보기</a:t>
            </a:r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3305236" y="3741322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7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3305305" y="4031347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8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3305236" y="4313118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9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D2771F8-DD57-4DC6-A698-28FAEF662BC8}"/>
              </a:ext>
            </a:extLst>
          </p:cNvPr>
          <p:cNvSpPr/>
          <p:nvPr/>
        </p:nvSpPr>
        <p:spPr>
          <a:xfrm>
            <a:off x="3430243" y="2899101"/>
            <a:ext cx="4532695" cy="1800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2">
                  <a:lumMod val="75000"/>
                </a:schemeClr>
              </a:solidFill>
              <a:ea typeface="KB금융 본문체 Light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A8F724-890A-4301-B646-177B28FDCD8F}"/>
              </a:ext>
            </a:extLst>
          </p:cNvPr>
          <p:cNvSpPr/>
          <p:nvPr/>
        </p:nvSpPr>
        <p:spPr>
          <a:xfrm>
            <a:off x="4815656" y="4691875"/>
            <a:ext cx="772646" cy="200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파일선택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597464" y="4695690"/>
            <a:ext cx="9557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선택된 파일 없음</a:t>
            </a:r>
            <a:endParaRPr lang="ko-KR" altLang="en-US" sz="900" dirty="0">
              <a:solidFill>
                <a:prstClr val="black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BA8F724-890A-4301-B646-177B28FDCD8F}"/>
              </a:ext>
            </a:extLst>
          </p:cNvPr>
          <p:cNvSpPr/>
          <p:nvPr/>
        </p:nvSpPr>
        <p:spPr>
          <a:xfrm>
            <a:off x="3430243" y="4703479"/>
            <a:ext cx="1112077" cy="200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ea typeface="KB금융 본문체 Light"/>
              </a:rPr>
              <a:t>현재이미지보기</a:t>
            </a:r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3305236" y="4628020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9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1288669" y="2520453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10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425464" y="2587312"/>
            <a:ext cx="1778845" cy="108089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321873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2159B05E-42BA-48B9-84D7-D0C9CA172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38539"/>
              </p:ext>
            </p:extLst>
          </p:nvPr>
        </p:nvGraphicFramePr>
        <p:xfrm>
          <a:off x="3554850" y="845539"/>
          <a:ext cx="2770546" cy="5577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546">
                  <a:extLst>
                    <a:ext uri="{9D8B030D-6E8A-4147-A177-3AD203B41FA5}">
                      <a16:colId xmlns:a16="http://schemas.microsoft.com/office/drawing/2014/main" val="4176649182"/>
                    </a:ext>
                  </a:extLst>
                </a:gridCol>
              </a:tblGrid>
              <a:tr h="3762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309155"/>
                  </a:ext>
                </a:extLst>
              </a:tr>
              <a:tr h="52016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26166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2159B05E-42BA-48B9-84D7-D0C9CA172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147201"/>
              </p:ext>
            </p:extLst>
          </p:nvPr>
        </p:nvGraphicFramePr>
        <p:xfrm>
          <a:off x="389384" y="847898"/>
          <a:ext cx="2770546" cy="5577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546">
                  <a:extLst>
                    <a:ext uri="{9D8B030D-6E8A-4147-A177-3AD203B41FA5}">
                      <a16:colId xmlns:a16="http://schemas.microsoft.com/office/drawing/2014/main" val="4176649182"/>
                    </a:ext>
                  </a:extLst>
                </a:gridCol>
              </a:tblGrid>
              <a:tr h="3762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309155"/>
                  </a:ext>
                </a:extLst>
              </a:tr>
              <a:tr h="52016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26166"/>
                  </a:ext>
                </a:extLst>
              </a:tr>
            </a:tbl>
          </a:graphicData>
        </a:graphic>
      </p:graphicFrame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227520-45B7-42A4-BC3A-835B9D6342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E7C663-A7B1-4984-AEB9-1FD579146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KGO_BO_212, KGO_BO_213, </a:t>
            </a:r>
            <a:r>
              <a:rPr lang="en-US" altLang="ko-KR" smtClean="0"/>
              <a:t>KGO_BO_214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49FE7-99B0-49E6-96F0-864FD6994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팝업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05FAD8-15C4-40A0-A09A-F1B62945F5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교회서비스 </a:t>
            </a:r>
            <a:r>
              <a:rPr lang="en-US" altLang="ko-KR" smtClean="0"/>
              <a:t>&gt; </a:t>
            </a:r>
            <a:r>
              <a:rPr lang="ko-KR" altLang="en-US" smtClean="0"/>
              <a:t>교회관리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1266675-001B-4182-9A66-33D22673B2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mtClean="0"/>
              <a:t>문정이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D780AFB-4AB1-4F1E-8B59-AD4EF9ADD4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mtClean="0"/>
              <a:t>로고</a:t>
            </a:r>
            <a:r>
              <a:rPr lang="en-US" altLang="ko-KR" smtClean="0"/>
              <a:t>1 </a:t>
            </a:r>
            <a:r>
              <a:rPr lang="ko-KR" altLang="en-US" smtClean="0"/>
              <a:t>이미지</a:t>
            </a:r>
            <a:r>
              <a:rPr lang="en-US" altLang="ko-KR" smtClean="0"/>
              <a:t>, </a:t>
            </a:r>
            <a:r>
              <a:rPr lang="ko-KR" altLang="en-US" smtClean="0"/>
              <a:t>로고</a:t>
            </a:r>
            <a:r>
              <a:rPr lang="en-US" altLang="ko-KR" smtClean="0"/>
              <a:t>2 </a:t>
            </a:r>
            <a:r>
              <a:rPr lang="ko-KR" altLang="en-US" smtClean="0"/>
              <a:t>이미지</a:t>
            </a:r>
            <a:r>
              <a:rPr lang="en-US" altLang="ko-KR" smtClean="0"/>
              <a:t>, </a:t>
            </a:r>
            <a:r>
              <a:rPr lang="ko-KR" altLang="en-US" smtClean="0"/>
              <a:t>메인이미지 미리보기</a:t>
            </a:r>
            <a:endParaRPr lang="ko-KR" altLang="en-US" dirty="0"/>
          </a:p>
        </p:txBody>
      </p:sp>
      <p:graphicFrame>
        <p:nvGraphicFramePr>
          <p:cNvPr id="18" name="Group 194">
            <a:extLst>
              <a:ext uri="{FF2B5EF4-FFF2-40B4-BE49-F238E27FC236}">
                <a16:creationId xmlns:a16="http://schemas.microsoft.com/office/drawing/2014/main" id="{1CBC31BD-396F-438F-9F11-2E4D2E4EF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509207"/>
              </p:ext>
            </p:extLst>
          </p:nvPr>
        </p:nvGraphicFramePr>
        <p:xfrm>
          <a:off x="9753600" y="456953"/>
          <a:ext cx="2362200" cy="5353076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프론트에</a:t>
                      </a:r>
                      <a:r>
                        <a:rPr lang="ko-KR" altLang="en-US" sz="800" b="1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적용될 </a:t>
                      </a:r>
                      <a:r>
                        <a:rPr lang="en-US" altLang="ko-KR" sz="800" b="1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lang="ko-KR" altLang="en-US" sz="800" b="1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된</a:t>
                      </a:r>
                      <a:r>
                        <a:rPr lang="en-US" altLang="ko-KR" sz="800" b="1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 </a:t>
                      </a:r>
                      <a:r>
                        <a:rPr lang="ko-KR" altLang="en-US" sz="800" b="1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화면에 해당 이미지를 넣어서 </a:t>
                      </a:r>
                      <a:r>
                        <a:rPr lang="ko-KR" altLang="en-US" sz="800" b="1" dirty="0" err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미리보기</a:t>
                      </a:r>
                      <a:r>
                        <a:rPr lang="ko-KR" altLang="en-US" sz="800" b="1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함</a:t>
                      </a:r>
                      <a:endParaRPr lang="en-US" altLang="ko-KR" sz="800" b="1" dirty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미리보기는</a:t>
                      </a:r>
                      <a:r>
                        <a:rPr lang="ko-KR" altLang="en-US" sz="800" b="1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ko-KR" altLang="en-US" sz="800" b="1" dirty="0" err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모바일</a:t>
                      </a:r>
                      <a:r>
                        <a:rPr lang="ko-KR" altLang="en-US" sz="800" b="1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사이즈 </a:t>
                      </a:r>
                      <a:r>
                        <a:rPr lang="ko-KR" altLang="en-US" sz="800" b="1" dirty="0" err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새창팝업으로</a:t>
                      </a:r>
                      <a:r>
                        <a:rPr lang="ko-KR" altLang="en-US" sz="800" b="1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열리며</a:t>
                      </a:r>
                      <a:r>
                        <a:rPr lang="en-US" altLang="ko-KR" sz="800" b="1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  <a:r>
                        <a:rPr lang="ko-KR" altLang="en-US" sz="800" b="1" dirty="0" err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새창팝업</a:t>
                      </a:r>
                      <a:r>
                        <a:rPr lang="ko-KR" altLang="en-US" sz="800" b="1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사이즈를 마우스로 직접 조정하여 </a:t>
                      </a:r>
                      <a:r>
                        <a:rPr lang="en-US" altLang="ko-KR" sz="800" b="1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PC</a:t>
                      </a:r>
                      <a:r>
                        <a:rPr lang="ko-KR" altLang="en-US" sz="800" b="1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화면까지 확인 가능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디지털헌금바구니 로그인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미리보기인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경우는 화면에서 설정한 파일 이미지로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현재이미지보기는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DB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에 설정된 이미지로 해당 영역 이미지 대체하여 보여주기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회원가입하기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미리보기인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경우는 화면에서 설정한 파일 이미지로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현재이미지보기는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DB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에 설정된 이미지로 해당 영역 이미지 대체하여 보여주기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92644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헌금바구니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미리보기인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경우는 화면에서 설정한 파일 이미지로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현재이미지보기는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DB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에 설정된 이미지로 해당 영역 이미지 대체하여 보여주기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_1: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교회 설명의 경우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PC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버전일 때만 노출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팝업사이즈를 마우스로 조정하여 확인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478393" y="927895"/>
            <a:ext cx="215674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로고</a:t>
            </a:r>
            <a:r>
              <a:rPr lang="en-US" altLang="ko-KR" sz="900" b="1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 </a:t>
            </a:r>
            <a:r>
              <a:rPr lang="ko-KR" altLang="en-US" sz="900" b="1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이미지 미리보기</a:t>
            </a:r>
            <a:endParaRPr lang="ko-KR" altLang="en-US" sz="900" b="1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61775" y="1710317"/>
            <a:ext cx="2621457" cy="3817647"/>
            <a:chOff x="112640" y="1668753"/>
            <a:chExt cx="2818756" cy="3911067"/>
          </a:xfrm>
        </p:grpSpPr>
        <p:sp>
          <p:nvSpPr>
            <p:cNvPr id="48" name="TextBox 31">
              <a:extLst>
                <a:ext uri="{FF2B5EF4-FFF2-40B4-BE49-F238E27FC236}">
                  <a16:creationId xmlns:a16="http://schemas.microsoft.com/office/drawing/2014/main" id="{F5E07598-B386-094A-A889-706DF3D4320C}"/>
                </a:ext>
              </a:extLst>
            </p:cNvPr>
            <p:cNvSpPr txBox="1"/>
            <p:nvPr/>
          </p:nvSpPr>
          <p:spPr>
            <a:xfrm>
              <a:off x="112640" y="1668753"/>
              <a:ext cx="2818756" cy="45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KB금융 본문체 Medium" panose="020B0603000000000000" pitchFamily="50" charset="-127"/>
                  <a:ea typeface="KB금융 본문체 Medium" panose="020B0603000000000000" pitchFamily="50" charset="-127"/>
                </a:rPr>
                <a:t>디지털 헌금 바구니 </a:t>
              </a:r>
              <a:endParaRPr lang="en-US" altLang="ko-KR" sz="1800" dirty="0">
                <a:latin typeface="KB금융 본문체 Medium" panose="020B0603000000000000" pitchFamily="50" charset="-127"/>
                <a:ea typeface="KB금융 본문체 Medium" panose="020B0603000000000000" pitchFamily="50" charset="-127"/>
              </a:endParaRPr>
            </a:p>
            <a:p>
              <a:pPr algn="ctr"/>
              <a:r>
                <a:rPr lang="ko-KR" altLang="en-US" sz="1000" dirty="0">
                  <a:latin typeface="KB금융 본문체 Light" panose="020B0303000000000000" pitchFamily="50" charset="-127"/>
                  <a:ea typeface="KB금융 본문체 Light" panose="020B0303000000000000" pitchFamily="50" charset="-127"/>
                </a:rPr>
                <a:t>서비스에 오신걸 환영합니다</a:t>
              </a:r>
              <a:r>
                <a:rPr lang="en-US" altLang="ko-KR" sz="1000" dirty="0">
                  <a:latin typeface="KB금융 본문체 Light" panose="020B0303000000000000" pitchFamily="50" charset="-127"/>
                  <a:ea typeface="KB금융 본문체 Light" panose="020B0303000000000000" pitchFamily="50" charset="-127"/>
                </a:rPr>
                <a:t>. 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1471115-96EC-2C42-995D-D87CE8D6C62F}"/>
                </a:ext>
              </a:extLst>
            </p:cNvPr>
            <p:cNvSpPr/>
            <p:nvPr/>
          </p:nvSpPr>
          <p:spPr>
            <a:xfrm>
              <a:off x="327438" y="3496035"/>
              <a:ext cx="2469547" cy="28789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KB금융 본문체 Medium" panose="020B0603000000000000" pitchFamily="50" charset="-127"/>
                  <a:ea typeface="KB금융 본문체 Medium" panose="020B0603000000000000" pitchFamily="50" charset="-127"/>
                  <a:cs typeface="Arial" pitchFamily="34" charset="0"/>
                </a:rPr>
                <a:t>아이디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E21030D-6BA4-0E48-B20F-6B8407EEA641}"/>
                </a:ext>
              </a:extLst>
            </p:cNvPr>
            <p:cNvSpPr/>
            <p:nvPr/>
          </p:nvSpPr>
          <p:spPr>
            <a:xfrm>
              <a:off x="327438" y="3902727"/>
              <a:ext cx="2469547" cy="28789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KB금융 본문체 Medium" panose="020B0603000000000000" pitchFamily="50" charset="-127"/>
                  <a:ea typeface="KB금융 본문체 Medium" panose="020B0603000000000000" pitchFamily="50" charset="-127"/>
                  <a:cs typeface="Arial" pitchFamily="34" charset="0"/>
                </a:rPr>
                <a:t>비밀번호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8E81F67-07F9-A44C-AD68-79415A45B599}"/>
                </a:ext>
              </a:extLst>
            </p:cNvPr>
            <p:cNvSpPr txBox="1"/>
            <p:nvPr/>
          </p:nvSpPr>
          <p:spPr>
            <a:xfrm>
              <a:off x="459444" y="5363908"/>
              <a:ext cx="2173629" cy="215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rgbClr val="21A0FF"/>
                  </a:solidFill>
                  <a:latin typeface="KB금융 본문체 Light" panose="020B0303000000000000" pitchFamily="50" charset="-127"/>
                  <a:ea typeface="KB금융 본문체 Light" panose="020B0303000000000000" pitchFamily="50" charset="-127"/>
                </a:rPr>
                <a:t>회원가입</a:t>
              </a:r>
              <a:r>
                <a:rPr lang="ko-KR" altLang="en-US" sz="1000" dirty="0">
                  <a:latin typeface="KB금융 본문체 Light" panose="020B0303000000000000" pitchFamily="50" charset="-127"/>
                  <a:ea typeface="KB금융 본문체 Light" panose="020B0303000000000000" pitchFamily="50" charset="-127"/>
                </a:rPr>
                <a:t> </a:t>
              </a:r>
              <a:r>
                <a:rPr lang="ko-KR" altLang="en-US" sz="1000">
                  <a:latin typeface="KB금융 본문체 Light" panose="020B0303000000000000" pitchFamily="50" charset="-127"/>
                  <a:ea typeface="KB금융 본문체 Light" panose="020B0303000000000000" pitchFamily="50" charset="-127"/>
                </a:rPr>
                <a:t>│ </a:t>
              </a:r>
              <a:r>
                <a:rPr lang="ko-KR" altLang="en-US" sz="1000" smtClean="0">
                  <a:latin typeface="KB금융 본문체 Light" panose="020B0303000000000000" pitchFamily="50" charset="-127"/>
                  <a:ea typeface="KB금융 본문체 Light" panose="020B0303000000000000" pitchFamily="50" charset="-127"/>
                </a:rPr>
                <a:t>교회 </a:t>
              </a:r>
              <a:r>
                <a:rPr lang="en-US" altLang="ko-KR" sz="1000" smtClean="0">
                  <a:latin typeface="KB금융 본문체 Light" panose="020B0303000000000000" pitchFamily="50" charset="-127"/>
                  <a:ea typeface="KB금융 본문체 Light" panose="020B0303000000000000" pitchFamily="50" charset="-127"/>
                </a:rPr>
                <a:t>ID</a:t>
              </a:r>
              <a:r>
                <a:rPr lang="ko-KR" altLang="en-US" sz="1000" smtClean="0">
                  <a:latin typeface="KB금융 본문체 Light" panose="020B0303000000000000" pitchFamily="50" charset="-127"/>
                  <a:ea typeface="KB금융 본문체 Light" panose="020B0303000000000000" pitchFamily="50" charset="-127"/>
                </a:rPr>
                <a:t> </a:t>
              </a:r>
              <a:r>
                <a:rPr lang="ko-KR" altLang="en-US" sz="1000" dirty="0">
                  <a:latin typeface="KB금융 본문체 Light" panose="020B0303000000000000" pitchFamily="50" charset="-127"/>
                  <a:ea typeface="KB금융 본문체 Light" panose="020B0303000000000000" pitchFamily="50" charset="-127"/>
                </a:rPr>
                <a:t>찾기 </a:t>
              </a:r>
              <a:r>
                <a:rPr lang="ko-KR" altLang="en-US" sz="1000">
                  <a:latin typeface="KB금융 본문체 Light" panose="020B0303000000000000" pitchFamily="50" charset="-127"/>
                  <a:ea typeface="KB금융 본문체 Light" panose="020B0303000000000000" pitchFamily="50" charset="-127"/>
                </a:rPr>
                <a:t>│ </a:t>
              </a:r>
              <a:r>
                <a:rPr lang="ko-KR" altLang="en-US" sz="1000" smtClean="0">
                  <a:latin typeface="KB금융 본문체 Light" panose="020B0303000000000000" pitchFamily="50" charset="-127"/>
                  <a:ea typeface="KB금융 본문체 Light" panose="020B0303000000000000" pitchFamily="50" charset="-127"/>
                </a:rPr>
                <a:t>로그인 </a:t>
              </a:r>
              <a:r>
                <a:rPr lang="en-US" altLang="ko-KR" sz="1000" smtClean="0">
                  <a:latin typeface="KB금융 본문체 Light" panose="020B0303000000000000" pitchFamily="50" charset="-127"/>
                  <a:ea typeface="KB금융 본문체 Light" panose="020B0303000000000000" pitchFamily="50" charset="-127"/>
                </a:rPr>
                <a:t>PW</a:t>
              </a:r>
              <a:r>
                <a:rPr lang="ko-KR" altLang="en-US" sz="1000" smtClean="0">
                  <a:latin typeface="KB금융 본문체 Light" panose="020B0303000000000000" pitchFamily="50" charset="-127"/>
                  <a:ea typeface="KB금융 본문체 Light" panose="020B0303000000000000" pitchFamily="50" charset="-127"/>
                </a:rPr>
                <a:t> </a:t>
              </a:r>
              <a:r>
                <a:rPr lang="ko-KR" altLang="en-US" sz="1000" dirty="0">
                  <a:latin typeface="KB금융 본문체 Light" panose="020B0303000000000000" pitchFamily="50" charset="-127"/>
                  <a:ea typeface="KB금융 본문체 Light" panose="020B0303000000000000" pitchFamily="50" charset="-127"/>
                </a:rPr>
                <a:t>찾기</a:t>
              </a:r>
            </a:p>
          </p:txBody>
        </p:sp>
        <p:cxnSp>
          <p:nvCxnSpPr>
            <p:cNvPr id="52" name="직선 연결선 73">
              <a:extLst>
                <a:ext uri="{FF2B5EF4-FFF2-40B4-BE49-F238E27FC236}">
                  <a16:creationId xmlns:a16="http://schemas.microsoft.com/office/drawing/2014/main" id="{9A192068-350A-534C-B803-26B620EEE03C}"/>
                </a:ext>
              </a:extLst>
            </p:cNvPr>
            <p:cNvCxnSpPr>
              <a:cxnSpLocks/>
            </p:cNvCxnSpPr>
            <p:nvPr/>
          </p:nvCxnSpPr>
          <p:spPr>
            <a:xfrm>
              <a:off x="327439" y="3783928"/>
              <a:ext cx="24695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74">
              <a:extLst>
                <a:ext uri="{FF2B5EF4-FFF2-40B4-BE49-F238E27FC236}">
                  <a16:creationId xmlns:a16="http://schemas.microsoft.com/office/drawing/2014/main" id="{E1944E0B-D5ED-0D4A-8264-CAF3B44A4627}"/>
                </a:ext>
              </a:extLst>
            </p:cNvPr>
            <p:cNvCxnSpPr>
              <a:cxnSpLocks/>
            </p:cNvCxnSpPr>
            <p:nvPr/>
          </p:nvCxnSpPr>
          <p:spPr>
            <a:xfrm>
              <a:off x="327439" y="4193201"/>
              <a:ext cx="24695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2176157E-209A-FD44-AED0-BBC9B59D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438" y="2994251"/>
              <a:ext cx="1106727" cy="340375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8ED6C41-FFE5-5447-98ED-04E4EECB289E}"/>
                </a:ext>
              </a:extLst>
            </p:cNvPr>
            <p:cNvSpPr txBox="1"/>
            <p:nvPr/>
          </p:nvSpPr>
          <p:spPr>
            <a:xfrm>
              <a:off x="263919" y="4285577"/>
              <a:ext cx="1166848" cy="242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x-none" sz="1200" dirty="0">
                  <a:solidFill>
                    <a:srgbClr val="FF0000"/>
                  </a:solidFill>
                  <a:latin typeface="KB금융 본문체 Light" panose="020B0303000000000000" pitchFamily="50" charset="-127"/>
                  <a:ea typeface="KB금융 본문체 Light" panose="020B0303000000000000" pitchFamily="50" charset="-127"/>
                </a:rPr>
                <a:t>&gt;</a:t>
              </a:r>
              <a:r>
                <a:rPr kumimoji="1" lang="en-US" altLang="ko-KR" sz="1200" dirty="0">
                  <a:solidFill>
                    <a:srgbClr val="FF0000"/>
                  </a:solidFill>
                  <a:latin typeface="KB금융 본문체 Light" panose="020B0303000000000000" pitchFamily="50" charset="-127"/>
                  <a:ea typeface="KB금융 본문체 Light" panose="020B0303000000000000" pitchFamily="50" charset="-127"/>
                </a:rPr>
                <a:t>&gt;</a:t>
              </a:r>
              <a:r>
                <a:rPr kumimoji="1" lang="x-none" altLang="en-US" sz="1200" dirty="0">
                  <a:solidFill>
                    <a:srgbClr val="FF0000"/>
                  </a:solidFill>
                  <a:latin typeface="KB금융 본문체 Light" panose="020B0303000000000000" pitchFamily="50" charset="-127"/>
                  <a:ea typeface="KB금융 본문체 Light" panose="020B0303000000000000" pitchFamily="50" charset="-127"/>
                </a:rPr>
                <a:t>에러메시지</a:t>
              </a:r>
              <a:r>
                <a:rPr kumimoji="1" lang="ko-KR" altLang="en-US" sz="1200" dirty="0">
                  <a:solidFill>
                    <a:srgbClr val="FF0000"/>
                  </a:solidFill>
                  <a:latin typeface="KB금융 본문체 Light" panose="020B0303000000000000" pitchFamily="50" charset="-127"/>
                  <a:ea typeface="KB금융 본문체 Light" panose="020B0303000000000000" pitchFamily="50" charset="-127"/>
                </a:rPr>
                <a:t> 영역</a:t>
              </a:r>
              <a:endParaRPr kumimoji="1" lang="x-none" altLang="en-US" sz="2000" dirty="0">
                <a:solidFill>
                  <a:srgbClr val="FF0000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C464612-D01C-114A-813E-666B9492A5F0}"/>
                </a:ext>
              </a:extLst>
            </p:cNvPr>
            <p:cNvSpPr/>
            <p:nvPr/>
          </p:nvSpPr>
          <p:spPr>
            <a:xfrm>
              <a:off x="338438" y="4552913"/>
              <a:ext cx="2469641" cy="426880"/>
            </a:xfrm>
            <a:prstGeom prst="rect">
              <a:avLst/>
            </a:prstGeom>
            <a:solidFill>
              <a:srgbClr val="00B0F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800" tIns="38400" rIns="76800" bIns="38400" rtlCol="0" anchor="ctr"/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B금융 본문체 Light" panose="020B0303000000000000" pitchFamily="50" charset="-127"/>
                  <a:ea typeface="KB금융 본문체 Light" panose="020B0303000000000000" pitchFamily="50" charset="-127"/>
                  <a:cs typeface="Arial" pitchFamily="34" charset="0"/>
                </a:rPr>
                <a:t>로그인</a:t>
              </a: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5D4E83E-7E35-2F46-8880-39708C99426E}"/>
                </a:ext>
              </a:extLst>
            </p:cNvPr>
            <p:cNvGrpSpPr/>
            <p:nvPr/>
          </p:nvGrpSpPr>
          <p:grpSpPr>
            <a:xfrm>
              <a:off x="1577245" y="3085206"/>
              <a:ext cx="79577" cy="167176"/>
              <a:chOff x="1920826" y="4428703"/>
              <a:chExt cx="167059" cy="353044"/>
            </a:xfrm>
          </p:grpSpPr>
          <p:sp>
            <p:nvSpPr>
              <p:cNvPr id="58" name="삼각형 7">
                <a:extLst>
                  <a:ext uri="{FF2B5EF4-FFF2-40B4-BE49-F238E27FC236}">
                    <a16:creationId xmlns:a16="http://schemas.microsoft.com/office/drawing/2014/main" id="{B898B0C4-15D1-7E4E-926E-F3A3913BC7AC}"/>
                  </a:ext>
                </a:extLst>
              </p:cNvPr>
              <p:cNvSpPr/>
              <p:nvPr/>
            </p:nvSpPr>
            <p:spPr>
              <a:xfrm rot="10800000">
                <a:off x="1920826" y="4637731"/>
                <a:ext cx="167059" cy="144016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x-none" altLang="en-US">
                  <a:latin typeface="KB금융 본문체 Light" panose="020B0303000000000000" pitchFamily="50" charset="-127"/>
                  <a:ea typeface="KB금융 본문체 Light" panose="020B0303000000000000" pitchFamily="50" charset="-127"/>
                </a:endParaRPr>
              </a:p>
            </p:txBody>
          </p:sp>
          <p:sp>
            <p:nvSpPr>
              <p:cNvPr id="59" name="삼각형 83">
                <a:extLst>
                  <a:ext uri="{FF2B5EF4-FFF2-40B4-BE49-F238E27FC236}">
                    <a16:creationId xmlns:a16="http://schemas.microsoft.com/office/drawing/2014/main" id="{D39DC5BA-66F6-ED4F-B8F4-3A7E975C9AD8}"/>
                  </a:ext>
                </a:extLst>
              </p:cNvPr>
              <p:cNvSpPr/>
              <p:nvPr/>
            </p:nvSpPr>
            <p:spPr>
              <a:xfrm>
                <a:off x="1920826" y="4428703"/>
                <a:ext cx="167059" cy="144016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x-none" altLang="en-US">
                  <a:latin typeface="KB금융 본문체 Light" panose="020B0303000000000000" pitchFamily="50" charset="-127"/>
                  <a:ea typeface="KB금융 본문체 Light" panose="020B0303000000000000" pitchFamily="50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63919" y="2858406"/>
              <a:ext cx="1648008" cy="63762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  <a:ea typeface="KB금융 본문체 Light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FD080FF-1353-4026-8071-B485BE5F1C3D}"/>
                </a:ext>
              </a:extLst>
            </p:cNvPr>
            <p:cNvSpPr/>
            <p:nvPr/>
          </p:nvSpPr>
          <p:spPr>
            <a:xfrm>
              <a:off x="248438" y="2687702"/>
              <a:ext cx="180000" cy="18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latin typeface="KB금융 본문체 Light" panose="020B0303000000000000" pitchFamily="50" charset="-127"/>
                  <a:ea typeface="KB금융 본문체 Light" panose="020B0303000000000000" pitchFamily="50" charset="-127"/>
                </a:rPr>
                <a:t>1</a:t>
              </a:r>
              <a:endParaRPr lang="ko-KR" altLang="en-US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695D22E-2D72-4C04-A170-DE3084EB8640}"/>
              </a:ext>
            </a:extLst>
          </p:cNvPr>
          <p:cNvSpPr txBox="1"/>
          <p:nvPr/>
        </p:nvSpPr>
        <p:spPr>
          <a:xfrm>
            <a:off x="1253785" y="5830585"/>
            <a:ext cx="825717" cy="288032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10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>
                <a:solidFill>
                  <a:schemeClr val="bg1"/>
                </a:solidFill>
              </a:rPr>
              <a:t>닫기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3605044" y="918540"/>
            <a:ext cx="215674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로고</a:t>
            </a:r>
            <a:r>
              <a:rPr lang="en-US" altLang="ko-KR" sz="900" b="1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 </a:t>
            </a:r>
            <a:r>
              <a:rPr lang="ko-KR" altLang="en-US" sz="900" b="1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이미지 미리보기</a:t>
            </a:r>
            <a:endParaRPr lang="ko-KR" altLang="en-US" sz="900" b="1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576E6FA-C9A0-A746-A28E-22820A1EC39C}"/>
              </a:ext>
            </a:extLst>
          </p:cNvPr>
          <p:cNvSpPr txBox="1"/>
          <p:nvPr/>
        </p:nvSpPr>
        <p:spPr>
          <a:xfrm>
            <a:off x="4004621" y="1803203"/>
            <a:ext cx="1894676" cy="447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dirty="0"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회원가입하기</a:t>
            </a:r>
            <a:endParaRPr kumimoji="1" lang="en-US" altLang="ko-KR" sz="1100" dirty="0"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algn="ctr"/>
            <a:r>
              <a:rPr kumimoji="1" lang="ko-KR" altLang="en-US" sz="1000" dirty="0" err="1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회원가입할</a:t>
            </a:r>
            <a:r>
              <a:rPr kumimoji="1" lang="ko-KR" altLang="en-US" sz="1000" dirty="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</a:t>
            </a:r>
            <a:r>
              <a:rPr kumimoji="1" lang="ko-KR" altLang="en-US" sz="10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교회를 </a:t>
            </a:r>
            <a:r>
              <a:rPr kumimoji="1" lang="ko-KR" altLang="en-US" sz="1000" dirty="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먼저 선택해주세요</a:t>
            </a:r>
            <a:endParaRPr kumimoji="1" lang="en-US" altLang="x-none" sz="10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cxnSp>
        <p:nvCxnSpPr>
          <p:cNvPr id="111" name="직선 연결선[R] 16">
            <a:extLst>
              <a:ext uri="{FF2B5EF4-FFF2-40B4-BE49-F238E27FC236}">
                <a16:creationId xmlns:a16="http://schemas.microsoft.com/office/drawing/2014/main" id="{299A764F-4109-2347-92A5-2C6DB6D488B7}"/>
              </a:ext>
            </a:extLst>
          </p:cNvPr>
          <p:cNvCxnSpPr>
            <a:cxnSpLocks/>
          </p:cNvCxnSpPr>
          <p:nvPr/>
        </p:nvCxnSpPr>
        <p:spPr>
          <a:xfrm>
            <a:off x="3642062" y="4051684"/>
            <a:ext cx="26301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78152C1-D21C-8D44-A3D8-2A04B462F114}"/>
              </a:ext>
            </a:extLst>
          </p:cNvPr>
          <p:cNvSpPr/>
          <p:nvPr/>
        </p:nvSpPr>
        <p:spPr>
          <a:xfrm>
            <a:off x="3642062" y="2793466"/>
            <a:ext cx="2630148" cy="419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AB9F4BC-FBE1-FE49-A02F-08C8CF7C1664}"/>
              </a:ext>
            </a:extLst>
          </p:cNvPr>
          <p:cNvSpPr txBox="1"/>
          <p:nvPr/>
        </p:nvSpPr>
        <p:spPr>
          <a:xfrm>
            <a:off x="4145260" y="2707222"/>
            <a:ext cx="10775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x-none" altLang="en-US" sz="14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사랑의</a:t>
            </a:r>
            <a:r>
              <a:rPr kumimoji="1" lang="ko-KR" altLang="en-US" sz="14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교회</a:t>
            </a:r>
            <a:r>
              <a:rPr kumimoji="1" lang="en-US" altLang="x-none" sz="14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kumimoji="1" lang="ko-KR" altLang="en-US" sz="14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교회 이름</a:t>
            </a:r>
            <a:r>
              <a:rPr kumimoji="1" lang="en-US" altLang="x-none" sz="14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kumimoji="1" lang="ko-KR" altLang="en-US" sz="14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교회 이름</a:t>
            </a:r>
            <a:r>
              <a:rPr kumimoji="1" lang="en-US" altLang="x-none" sz="14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kumimoji="1" lang="ko-KR" altLang="en-US" sz="1400" dirty="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교회 </a:t>
            </a:r>
            <a:r>
              <a:rPr kumimoji="1" lang="ko-KR" altLang="en-US" sz="14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이름</a:t>
            </a:r>
            <a:r>
              <a:rPr kumimoji="1" lang="en-US" altLang="x-none" sz="14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</a:t>
            </a: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2BA63A42-E6D1-D24E-A4F6-7847A6674E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" r="73850" b="-16223"/>
          <a:stretch/>
        </p:blipFill>
        <p:spPr>
          <a:xfrm>
            <a:off x="3789546" y="2828011"/>
            <a:ext cx="256815" cy="353118"/>
          </a:xfrm>
          <a:prstGeom prst="rect">
            <a:avLst/>
          </a:prstGeom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47CD8B0D-7FED-BB47-8A65-098017E6832E}"/>
              </a:ext>
            </a:extLst>
          </p:cNvPr>
          <p:cNvSpPr/>
          <p:nvPr/>
        </p:nvSpPr>
        <p:spPr>
          <a:xfrm>
            <a:off x="3739084" y="3236186"/>
            <a:ext cx="357737" cy="353286"/>
          </a:xfrm>
          <a:prstGeom prst="ellipse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Arial" pitchFamily="34" charset="0"/>
              </a:rPr>
              <a:t>로고</a:t>
            </a: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A887D83F-2CC8-E447-AD1E-8BB76293B743}"/>
              </a:ext>
            </a:extLst>
          </p:cNvPr>
          <p:cNvSpPr/>
          <p:nvPr/>
        </p:nvSpPr>
        <p:spPr>
          <a:xfrm>
            <a:off x="3739084" y="3680908"/>
            <a:ext cx="357737" cy="353286"/>
          </a:xfrm>
          <a:prstGeom prst="ellipse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Arial" pitchFamily="34" charset="0"/>
              </a:rPr>
              <a:t>로고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3E24ED2A-BA61-4E4D-A6EB-7A005274F13C}"/>
              </a:ext>
            </a:extLst>
          </p:cNvPr>
          <p:cNvSpPr/>
          <p:nvPr/>
        </p:nvSpPr>
        <p:spPr>
          <a:xfrm>
            <a:off x="3739084" y="4117093"/>
            <a:ext cx="357737" cy="353286"/>
          </a:xfrm>
          <a:prstGeom prst="ellipse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Arial" pitchFamily="34" charset="0"/>
              </a:rPr>
              <a:t>로고</a:t>
            </a:r>
          </a:p>
        </p:txBody>
      </p:sp>
      <p:cxnSp>
        <p:nvCxnSpPr>
          <p:cNvPr id="121" name="직선 연결선[R] 35">
            <a:extLst>
              <a:ext uri="{FF2B5EF4-FFF2-40B4-BE49-F238E27FC236}">
                <a16:creationId xmlns:a16="http://schemas.microsoft.com/office/drawing/2014/main" id="{6BA49780-523A-904E-B4B3-88863262DD84}"/>
              </a:ext>
            </a:extLst>
          </p:cNvPr>
          <p:cNvCxnSpPr>
            <a:cxnSpLocks/>
          </p:cNvCxnSpPr>
          <p:nvPr/>
        </p:nvCxnSpPr>
        <p:spPr>
          <a:xfrm>
            <a:off x="3642062" y="4486369"/>
            <a:ext cx="26301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9F9D4992-FDA0-1D40-8752-8F63A8232C26}"/>
              </a:ext>
            </a:extLst>
          </p:cNvPr>
          <p:cNvSpPr/>
          <p:nvPr/>
        </p:nvSpPr>
        <p:spPr>
          <a:xfrm>
            <a:off x="6160688" y="2910751"/>
            <a:ext cx="74490" cy="1489799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x-none" altLang="en-US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cxnSp>
        <p:nvCxnSpPr>
          <p:cNvPr id="125" name="직선 연결선[R] 16">
            <a:extLst>
              <a:ext uri="{FF2B5EF4-FFF2-40B4-BE49-F238E27FC236}">
                <a16:creationId xmlns:a16="http://schemas.microsoft.com/office/drawing/2014/main" id="{299A764F-4109-2347-92A5-2C6DB6D488B7}"/>
              </a:ext>
            </a:extLst>
          </p:cNvPr>
          <p:cNvCxnSpPr>
            <a:cxnSpLocks/>
          </p:cNvCxnSpPr>
          <p:nvPr/>
        </p:nvCxnSpPr>
        <p:spPr>
          <a:xfrm>
            <a:off x="3642062" y="3619884"/>
            <a:ext cx="26301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C46C8AD-71C3-4144-B0A9-00A4EA97055E}"/>
              </a:ext>
            </a:extLst>
          </p:cNvPr>
          <p:cNvSpPr/>
          <p:nvPr/>
        </p:nvSpPr>
        <p:spPr>
          <a:xfrm>
            <a:off x="3582298" y="4867275"/>
            <a:ext cx="2716903" cy="442191"/>
          </a:xfrm>
          <a:prstGeom prst="rect">
            <a:avLst/>
          </a:prstGeom>
          <a:solidFill>
            <a:srgbClr val="00B0F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Arial" pitchFamily="34" charset="0"/>
              </a:rPr>
              <a:t>선택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695D22E-2D72-4C04-A170-DE3084EB8640}"/>
              </a:ext>
            </a:extLst>
          </p:cNvPr>
          <p:cNvSpPr txBox="1"/>
          <p:nvPr/>
        </p:nvSpPr>
        <p:spPr>
          <a:xfrm>
            <a:off x="4555785" y="5830585"/>
            <a:ext cx="825717" cy="288032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10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>
                <a:solidFill>
                  <a:schemeClr val="bg1"/>
                </a:solidFill>
              </a:rPr>
              <a:t>닫기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599665" y="2795355"/>
            <a:ext cx="591335" cy="41774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3585268" y="2628727"/>
            <a:ext cx="167401" cy="175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17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2159B05E-42BA-48B9-84D7-D0C9CA172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444137"/>
              </p:ext>
            </p:extLst>
          </p:nvPr>
        </p:nvGraphicFramePr>
        <p:xfrm>
          <a:off x="127351" y="852472"/>
          <a:ext cx="2770546" cy="5577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546">
                  <a:extLst>
                    <a:ext uri="{9D8B030D-6E8A-4147-A177-3AD203B41FA5}">
                      <a16:colId xmlns:a16="http://schemas.microsoft.com/office/drawing/2014/main" val="4176649182"/>
                    </a:ext>
                  </a:extLst>
                </a:gridCol>
              </a:tblGrid>
              <a:tr h="3762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309155"/>
                  </a:ext>
                </a:extLst>
              </a:tr>
              <a:tr h="52016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26166"/>
                  </a:ext>
                </a:extLst>
              </a:tr>
            </a:tbl>
          </a:graphicData>
        </a:graphic>
      </p:graphicFrame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227520-45B7-42A4-BC3A-835B9D6342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E7C663-A7B1-4984-AEB9-1FD579146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KGO_BO_212, KGO_BO_213, </a:t>
            </a:r>
            <a:r>
              <a:rPr lang="en-US" altLang="ko-KR" smtClean="0"/>
              <a:t>KGO_BO_214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49FE7-99B0-49E6-96F0-864FD6994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팝업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05FAD8-15C4-40A0-A09A-F1B62945F5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교회서비스 </a:t>
            </a:r>
            <a:r>
              <a:rPr lang="en-US" altLang="ko-KR" smtClean="0"/>
              <a:t>&gt; </a:t>
            </a:r>
            <a:r>
              <a:rPr lang="ko-KR" altLang="en-US" smtClean="0"/>
              <a:t>교회관리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1266675-001B-4182-9A66-33D22673B2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mtClean="0"/>
              <a:t>문정이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D780AFB-4AB1-4F1E-8B59-AD4EF9ADD4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mtClean="0"/>
              <a:t>로고</a:t>
            </a:r>
            <a:r>
              <a:rPr lang="en-US" altLang="ko-KR" smtClean="0"/>
              <a:t>1 </a:t>
            </a:r>
            <a:r>
              <a:rPr lang="ko-KR" altLang="en-US" smtClean="0"/>
              <a:t>이미지</a:t>
            </a:r>
            <a:r>
              <a:rPr lang="en-US" altLang="ko-KR" smtClean="0"/>
              <a:t>, </a:t>
            </a:r>
            <a:r>
              <a:rPr lang="ko-KR" altLang="en-US" smtClean="0"/>
              <a:t>로고</a:t>
            </a:r>
            <a:r>
              <a:rPr lang="en-US" altLang="ko-KR" smtClean="0"/>
              <a:t>2 </a:t>
            </a:r>
            <a:r>
              <a:rPr lang="ko-KR" altLang="en-US" smtClean="0"/>
              <a:t>이미지</a:t>
            </a:r>
            <a:r>
              <a:rPr lang="en-US" altLang="ko-KR" smtClean="0"/>
              <a:t>, </a:t>
            </a:r>
            <a:r>
              <a:rPr lang="ko-KR" altLang="en-US" smtClean="0"/>
              <a:t>메인이미지 미리보기</a:t>
            </a:r>
            <a:endParaRPr lang="ko-KR" altLang="en-US" dirty="0"/>
          </a:p>
        </p:txBody>
      </p:sp>
      <p:graphicFrame>
        <p:nvGraphicFramePr>
          <p:cNvPr id="18" name="Group 194">
            <a:extLst>
              <a:ext uri="{FF2B5EF4-FFF2-40B4-BE49-F238E27FC236}">
                <a16:creationId xmlns:a16="http://schemas.microsoft.com/office/drawing/2014/main" id="{1CBC31BD-396F-438F-9F11-2E4D2E4EF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732859"/>
              </p:ext>
            </p:extLst>
          </p:nvPr>
        </p:nvGraphicFramePr>
        <p:xfrm>
          <a:off x="9753600" y="456953"/>
          <a:ext cx="2362200" cy="5353076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프론트에</a:t>
                      </a:r>
                      <a:r>
                        <a:rPr lang="ko-KR" altLang="en-US" sz="800" b="1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적용될 </a:t>
                      </a:r>
                      <a:r>
                        <a:rPr lang="en-US" altLang="ko-KR" sz="800" b="1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lang="ko-KR" altLang="en-US" sz="800" b="1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된</a:t>
                      </a:r>
                      <a:r>
                        <a:rPr lang="en-US" altLang="ko-KR" sz="800" b="1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 </a:t>
                      </a:r>
                      <a:r>
                        <a:rPr lang="ko-KR" altLang="en-US" sz="800" b="1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화면에 해당 이미지를 넣어서 </a:t>
                      </a:r>
                      <a:r>
                        <a:rPr lang="ko-KR" altLang="en-US" sz="800" b="1" dirty="0" err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미리보기</a:t>
                      </a:r>
                      <a:r>
                        <a:rPr lang="ko-KR" altLang="en-US" sz="800" b="1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함</a:t>
                      </a:r>
                      <a:endParaRPr lang="en-US" altLang="ko-KR" sz="800" b="1" dirty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미리보기는</a:t>
                      </a:r>
                      <a:r>
                        <a:rPr lang="ko-KR" altLang="en-US" sz="800" b="1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ko-KR" altLang="en-US" sz="800" b="1" dirty="0" err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모바일</a:t>
                      </a:r>
                      <a:r>
                        <a:rPr lang="ko-KR" altLang="en-US" sz="800" b="1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사이즈 </a:t>
                      </a:r>
                      <a:r>
                        <a:rPr lang="ko-KR" altLang="en-US" sz="800" b="1" dirty="0" err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새창팝업으로</a:t>
                      </a:r>
                      <a:r>
                        <a:rPr lang="ko-KR" altLang="en-US" sz="800" b="1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열리며</a:t>
                      </a:r>
                      <a:r>
                        <a:rPr lang="en-US" altLang="ko-KR" sz="800" b="1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  <a:r>
                        <a:rPr lang="ko-KR" altLang="en-US" sz="800" b="1" dirty="0" err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새창팝업</a:t>
                      </a:r>
                      <a:r>
                        <a:rPr lang="ko-KR" altLang="en-US" sz="800" b="1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사이즈를 마우스로 직접 조정하여 </a:t>
                      </a:r>
                      <a:r>
                        <a:rPr lang="en-US" altLang="ko-KR" sz="800" b="1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PC</a:t>
                      </a:r>
                      <a:r>
                        <a:rPr lang="ko-KR" altLang="en-US" sz="800" b="1" dirty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화면까지 확인 가능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디지털헌금바구니 로그인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미리보기인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경우는 화면에서 설정한 파일 이미지로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현재이미지보기는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DB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에 설정된 이미지로 해당 영역 이미지 대체하여 보여주기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회원가입하기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미리보기인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경우는 화면에서 설정한 파일 이미지로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현재이미지보기는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DB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에 설정된 이미지로 해당 영역 이미지 대체하여 보여주기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92644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헌금바구니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미리보기인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경우는 화면에서 설정한 파일 이미지로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현재이미지보기는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DB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에 설정된 이미지로 해당 영역 이미지 대체하여 보여주기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_1: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교회 설명의 경우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PC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버전일 때만 노출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팝업사이즈를 마우스로 조정하여 확인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0" name="한쪽 모서리가 잘린 사각형 59">
            <a:extLst>
              <a:ext uri="{FF2B5EF4-FFF2-40B4-BE49-F238E27FC236}">
                <a16:creationId xmlns:a16="http://schemas.microsoft.com/office/drawing/2014/main" id="{6AF41366-47C7-3942-AB07-09B75A5219CA}"/>
              </a:ext>
            </a:extLst>
          </p:cNvPr>
          <p:cNvSpPr/>
          <p:nvPr/>
        </p:nvSpPr>
        <p:spPr>
          <a:xfrm flipV="1">
            <a:off x="107536" y="1222505"/>
            <a:ext cx="2787419" cy="3211417"/>
          </a:xfrm>
          <a:prstGeom prst="snip1Rect">
            <a:avLst>
              <a:gd name="adj" fmla="val 37968"/>
            </a:avLst>
          </a:prstGeom>
          <a:pattFill prst="dkDnDiag">
            <a:fgClr>
              <a:srgbClr val="C2C2C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EF51853E-EBB6-F74F-8182-65850F032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34" y="2980155"/>
            <a:ext cx="1619632" cy="522000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306FF29F-1383-AC4E-8FEE-2A5F775D9FB2}"/>
              </a:ext>
            </a:extLst>
          </p:cNvPr>
          <p:cNvSpPr/>
          <p:nvPr/>
        </p:nvSpPr>
        <p:spPr>
          <a:xfrm>
            <a:off x="784085" y="1489384"/>
            <a:ext cx="14022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atin typeface="KB금융 본문체 Medium" panose="020B0603000000000000" pitchFamily="50" charset="-127"/>
                <a:ea typeface="KB금융 본문체 Medium" panose="020B0603000000000000" pitchFamily="50" charset="-127"/>
                <a:cs typeface="Khmer Sangam MN" panose="02000400000000000000" pitchFamily="2" charset="0"/>
              </a:rPr>
              <a:t>디지털 헌금 바구니</a:t>
            </a:r>
            <a:endParaRPr lang="x-none" altLang="en-US" sz="1200" b="1" dirty="0"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300675" y="913200"/>
            <a:ext cx="16075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err="1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메인이미지</a:t>
            </a:r>
            <a:r>
              <a:rPr lang="ko-KR" altLang="en-US" sz="900" b="1" dirty="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</a:t>
            </a:r>
            <a:r>
              <a:rPr lang="ko-KR" altLang="en-US" sz="900" b="1" dirty="0" err="1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미리보기</a:t>
            </a:r>
            <a:endParaRPr lang="ko-KR" altLang="en-US" sz="900" b="1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38322" y="1240251"/>
            <a:ext cx="2759575" cy="319500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0" y="1163301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2159B05E-42BA-48B9-84D7-D0C9CA172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516447"/>
              </p:ext>
            </p:extLst>
          </p:nvPr>
        </p:nvGraphicFramePr>
        <p:xfrm>
          <a:off x="3287712" y="852472"/>
          <a:ext cx="6211887" cy="5577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1887">
                  <a:extLst>
                    <a:ext uri="{9D8B030D-6E8A-4147-A177-3AD203B41FA5}">
                      <a16:colId xmlns:a16="http://schemas.microsoft.com/office/drawing/2014/main" val="4176649182"/>
                    </a:ext>
                  </a:extLst>
                </a:gridCol>
              </a:tblGrid>
              <a:tr h="3762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309155"/>
                  </a:ext>
                </a:extLst>
              </a:tr>
              <a:tr h="52016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26166"/>
                  </a:ext>
                </a:extLst>
              </a:tr>
            </a:tbl>
          </a:graphicData>
        </a:graphic>
      </p:graphicFrame>
      <p:sp>
        <p:nvSpPr>
          <p:cNvPr id="61" name="직사각형 60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3461037" y="913200"/>
            <a:ext cx="16075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err="1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메인이미지</a:t>
            </a:r>
            <a:r>
              <a:rPr lang="ko-KR" altLang="en-US" sz="900" b="1" dirty="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</a:t>
            </a:r>
            <a:r>
              <a:rPr lang="ko-KR" altLang="en-US" sz="900" b="1" dirty="0" err="1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미리보기</a:t>
            </a:r>
            <a:endParaRPr lang="ko-KR" altLang="en-US" sz="900" b="1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67" name="한쪽 모서리가 잘린 사각형 66">
            <a:extLst>
              <a:ext uri="{FF2B5EF4-FFF2-40B4-BE49-F238E27FC236}">
                <a16:creationId xmlns:a16="http://schemas.microsoft.com/office/drawing/2014/main" id="{6AF41366-47C7-3942-AB07-09B75A5219CA}"/>
              </a:ext>
            </a:extLst>
          </p:cNvPr>
          <p:cNvSpPr/>
          <p:nvPr/>
        </p:nvSpPr>
        <p:spPr>
          <a:xfrm flipV="1">
            <a:off x="3287713" y="1222504"/>
            <a:ext cx="6211887" cy="3211417"/>
          </a:xfrm>
          <a:prstGeom prst="snip1Rect">
            <a:avLst>
              <a:gd name="adj" fmla="val 37968"/>
            </a:avLst>
          </a:prstGeom>
          <a:pattFill prst="dkDnDiag">
            <a:fgClr>
              <a:srgbClr val="C2C2C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39080" y="4054475"/>
            <a:ext cx="5418666" cy="1625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EF51853E-EBB6-F74F-8182-65850F032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901" y="4139550"/>
            <a:ext cx="1162166" cy="374561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6348413" y="4538133"/>
            <a:ext cx="0" cy="897467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3899009" y="4636443"/>
            <a:ext cx="2290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교회설명이 표시되는 영역입니다</a:t>
            </a:r>
            <a:r>
              <a:rPr lang="en-US" altLang="ko-KR" sz="900" dirty="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.</a:t>
            </a:r>
          </a:p>
          <a:p>
            <a:r>
              <a:rPr lang="ko-KR" altLang="en-US" sz="900" dirty="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교회설명은 </a:t>
            </a:r>
            <a:r>
              <a:rPr lang="en-US" altLang="ko-KR" sz="900" dirty="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PC</a:t>
            </a:r>
            <a:r>
              <a:rPr lang="ko-KR" altLang="en-US" sz="900" dirty="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에서만 노출됩니다</a:t>
            </a:r>
            <a:r>
              <a:rPr lang="en-US" altLang="ko-KR" sz="900" dirty="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.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7254348" y="4538133"/>
            <a:ext cx="0" cy="897467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8160281" y="4538133"/>
            <a:ext cx="0" cy="897467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6408735" y="5239666"/>
            <a:ext cx="71172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헌금하기</a:t>
            </a:r>
            <a:endParaRPr lang="ko-KR" altLang="en-US" sz="900" b="1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7357001" y="5239666"/>
            <a:ext cx="71172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b="1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설정</a:t>
            </a:r>
            <a:endParaRPr lang="ko-KR" altLang="en-US" sz="900" b="1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8262934" y="5239666"/>
            <a:ext cx="71172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조회</a:t>
            </a:r>
            <a:endParaRPr lang="ko-KR" altLang="en-US" sz="900" b="1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695D22E-2D72-4C04-A170-DE3084EB8640}"/>
              </a:ext>
            </a:extLst>
          </p:cNvPr>
          <p:cNvSpPr txBox="1"/>
          <p:nvPr/>
        </p:nvSpPr>
        <p:spPr>
          <a:xfrm>
            <a:off x="1084452" y="5830585"/>
            <a:ext cx="825717" cy="288032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10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>
                <a:solidFill>
                  <a:schemeClr val="bg1"/>
                </a:solidFill>
              </a:rPr>
              <a:t>닫기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695D22E-2D72-4C04-A170-DE3084EB8640}"/>
              </a:ext>
            </a:extLst>
          </p:cNvPr>
          <p:cNvSpPr txBox="1"/>
          <p:nvPr/>
        </p:nvSpPr>
        <p:spPr>
          <a:xfrm>
            <a:off x="6072079" y="5830585"/>
            <a:ext cx="825717" cy="288032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10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>
                <a:solidFill>
                  <a:schemeClr val="bg1"/>
                </a:solidFill>
              </a:rPr>
              <a:t>닫기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287713" y="1240251"/>
            <a:ext cx="6220354" cy="319500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3287713" y="1163301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886200" y="4609984"/>
            <a:ext cx="2235200" cy="89334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FD080FF-1353-4026-8071-B485BE5F1C3D}"/>
              </a:ext>
            </a:extLst>
          </p:cNvPr>
          <p:cNvSpPr/>
          <p:nvPr/>
        </p:nvSpPr>
        <p:spPr>
          <a:xfrm>
            <a:off x="3787246" y="4517942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3_1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0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tlCol="0" anchor="ctr"/>
      <a:lstStyle>
        <a:defPPr>
          <a:defRPr sz="800" dirty="0" smtClean="0">
            <a:solidFill>
              <a:schemeClr val="tx1"/>
            </a:solidFill>
            <a:ea typeface="KB금융 본문체 Ligh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24619</TotalTime>
  <Words>3374</Words>
  <Application>Microsoft Office PowerPoint</Application>
  <PresentationFormat>와이드스크린</PresentationFormat>
  <Paragraphs>1584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KB금융 본문체 Light</vt:lpstr>
      <vt:lpstr>KB금융 본문체 Medium</vt:lpstr>
      <vt:lpstr>KB금융 제목체 Bold</vt:lpstr>
      <vt:lpstr>KB금융 제목체 Light</vt:lpstr>
      <vt:lpstr>Khmer Sangam MN</vt:lpstr>
      <vt:lpstr>Malgun Gothic Semilight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SOJEONG</cp:lastModifiedBy>
  <cp:revision>2161</cp:revision>
  <cp:lastPrinted>2020-03-19T08:15:17Z</cp:lastPrinted>
  <dcterms:created xsi:type="dcterms:W3CDTF">2019-05-22T01:26:00Z</dcterms:created>
  <dcterms:modified xsi:type="dcterms:W3CDTF">2020-05-21T06:14:39Z</dcterms:modified>
</cp:coreProperties>
</file>