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7"/>
  </p:notesMasterIdLst>
  <p:handoutMasterIdLst>
    <p:handoutMasterId r:id="rId8"/>
  </p:handoutMasterIdLst>
  <p:sldIdLst>
    <p:sldId id="591" r:id="rId3"/>
    <p:sldId id="593" r:id="rId4"/>
    <p:sldId id="594" r:id="rId5"/>
    <p:sldId id="592" r:id="rId6"/>
  </p:sldIdLst>
  <p:sldSz cx="12192000" cy="6858000"/>
  <p:notesSz cx="6810375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세스" id="{C8345B8B-E671-414B-8A29-6A4779FAA8CD}">
          <p14:sldIdLst>
            <p14:sldId id="591"/>
            <p14:sldId id="593"/>
            <p14:sldId id="594"/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2" orient="horz" pos="550" userDrawn="1">
          <p15:clr>
            <a:srgbClr val="A4A3A4"/>
          </p15:clr>
        </p15:guide>
        <p15:guide id="31" pos="3999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5" pos="7366" userDrawn="1">
          <p15:clr>
            <a:srgbClr val="A4A3A4"/>
          </p15:clr>
        </p15:guide>
        <p15:guide id="36" orient="horz" pos="2772" userDrawn="1">
          <p15:clr>
            <a:srgbClr val="A4A3A4"/>
          </p15:clr>
        </p15:guide>
        <p15:guide id="37" orient="horz" pos="1480" userDrawn="1">
          <p15:clr>
            <a:srgbClr val="A4A3A4"/>
          </p15:clr>
        </p15:guide>
        <p15:guide id="38" pos="6312" userDrawn="1">
          <p15:clr>
            <a:srgbClr val="A4A3A4"/>
          </p15:clr>
        </p15:guide>
        <p15:guide id="39" orient="horz" pos="436" userDrawn="1">
          <p15:clr>
            <a:srgbClr val="A4A3A4"/>
          </p15:clr>
        </p15:guide>
        <p15:guide id="41" pos="2706" userDrawn="1">
          <p15:clr>
            <a:srgbClr val="A4A3A4"/>
          </p15:clr>
        </p15:guide>
        <p15:guide id="42" pos="1685" userDrawn="1">
          <p15:clr>
            <a:srgbClr val="A4A3A4"/>
          </p15:clr>
        </p15:guide>
        <p15:guide id="43" orient="horz" pos="640" userDrawn="1">
          <p15:clr>
            <a:srgbClr val="A4A3A4"/>
          </p15:clr>
        </p15:guide>
        <p15:guide id="44" orient="horz" pos="3066">
          <p15:clr>
            <a:srgbClr val="A4A3A4"/>
          </p15:clr>
        </p15:guide>
        <p15:guide id="45" orient="horz" pos="3064">
          <p15:clr>
            <a:srgbClr val="A4A3A4"/>
          </p15:clr>
        </p15:guide>
        <p15:guide id="46" orient="horz" pos="2024" userDrawn="1">
          <p15:clr>
            <a:srgbClr val="A4A3A4"/>
          </p15:clr>
        </p15:guide>
        <p15:guide id="47" pos="4085">
          <p15:clr>
            <a:srgbClr val="A4A3A4"/>
          </p15:clr>
        </p15:guide>
        <p15:guide id="48" pos="72">
          <p15:clr>
            <a:srgbClr val="A4A3A4"/>
          </p15:clr>
        </p15:guide>
        <p15:guide id="49" pos="6114">
          <p15:clr>
            <a:srgbClr val="A4A3A4"/>
          </p15:clr>
        </p15:guide>
        <p15:guide id="50" pos="2071" userDrawn="1">
          <p15:clr>
            <a:srgbClr val="A4A3A4"/>
          </p15:clr>
        </p15:guide>
        <p15:guide id="51" pos="4158" userDrawn="1">
          <p15:clr>
            <a:srgbClr val="A4A3A4"/>
          </p15:clr>
        </p15:guide>
        <p15:guide id="52" pos="6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AEA"/>
    <a:srgbClr val="D9D9D9"/>
    <a:srgbClr val="FF3300"/>
    <a:srgbClr val="000000"/>
    <a:srgbClr val="33CCCC"/>
    <a:srgbClr val="FFFF00"/>
    <a:srgbClr val="CC3300"/>
    <a:srgbClr val="00A2B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6391" autoAdjust="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>
        <p:guide orient="horz" pos="550"/>
        <p:guide pos="3999"/>
        <p:guide pos="360"/>
        <p:guide pos="7366"/>
        <p:guide orient="horz" pos="2772"/>
        <p:guide orient="horz" pos="1480"/>
        <p:guide pos="6312"/>
        <p:guide orient="horz" pos="436"/>
        <p:guide pos="2706"/>
        <p:guide pos="1685"/>
        <p:guide orient="horz" pos="640"/>
        <p:guide orient="horz" pos="3066"/>
        <p:guide orient="horz" pos="3064"/>
        <p:guide orient="horz" pos="2024"/>
        <p:guide pos="4085"/>
        <p:guide pos="72"/>
        <p:guide pos="6114"/>
        <p:guide pos="2071"/>
        <p:guide pos="4158"/>
        <p:guide pos="61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2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638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34713A03-A222-4AFA-A98C-E109D576381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638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AF319E2-8134-4520-A16B-081D660B2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7" y="2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60CBC32A-44FA-490B-9A82-1156F90F76BD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5489"/>
            <a:ext cx="5447981" cy="3913813"/>
          </a:xfrm>
          <a:prstGeom prst="rect">
            <a:avLst/>
          </a:prstGeom>
        </p:spPr>
        <p:txBody>
          <a:bodyPr vert="horz" lIns="91440" tIns="45721" rIns="91440" bIns="4572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3960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7" y="9443960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528D18A-30F4-40FC-A7C3-E1C44E93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2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91D1-75F5-43C8-B2EA-AC948094CFB8}" type="datetime1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1993000"/>
            <a:ext cx="12192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993000"/>
            <a:ext cx="995363" cy="1143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52" y="635424"/>
            <a:ext cx="15827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085316" y="2332203"/>
            <a:ext cx="1054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스토리보드</a:t>
            </a:r>
            <a:r>
              <a:rPr lang="ko-KR" altLang="en-US" sz="28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|</a:t>
            </a:r>
            <a:r>
              <a:rPr lang="en-US" altLang="ko-KR" sz="28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28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가맹점관리</a:t>
            </a:r>
            <a:r>
              <a:rPr lang="en-US" altLang="ko-KR" sz="2800" dirty="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(NEW)</a:t>
            </a:r>
          </a:p>
        </p:txBody>
      </p:sp>
      <p:sp>
        <p:nvSpPr>
          <p:cNvPr id="10" name="Text Box 161"/>
          <p:cNvSpPr txBox="1">
            <a:spLocks noChangeArrowheads="1"/>
          </p:cNvSpPr>
          <p:nvPr userDrawn="1"/>
        </p:nvSpPr>
        <p:spPr bwMode="auto">
          <a:xfrm>
            <a:off x="1098550" y="2070218"/>
            <a:ext cx="737684" cy="246213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defTabSz="957541" eaLnBrk="1" hangingPunct="1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스타플랫폼</a:t>
            </a:r>
            <a:endParaRPr lang="ko-KR" altLang="en-US" sz="900" b="1" dirty="0">
              <a:solidFill>
                <a:schemeClr val="bg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graphicFrame>
        <p:nvGraphicFramePr>
          <p:cNvPr id="11" name="Group 1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8365521"/>
              </p:ext>
            </p:extLst>
          </p:nvPr>
        </p:nvGraphicFramePr>
        <p:xfrm>
          <a:off x="1066668" y="3435546"/>
          <a:ext cx="8478835" cy="544512"/>
        </p:xfrm>
        <a:graphic>
          <a:graphicData uri="http://schemas.openxmlformats.org/drawingml/2006/table">
            <a:tbl>
              <a:tblPr/>
              <a:tblGrid>
                <a:gridCol w="16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Written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Date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Version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Preservation Level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Approved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318D8256-3C66-4734-BAB5-004F8120E8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9275" y="3734697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 err="1"/>
              <a:t>박세곤</a:t>
            </a:r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5EA17D9-D163-455C-8FF1-557E415B1D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97869" y="37397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en-US" altLang="ko-KR" dirty="0"/>
              <a:t>2020-03-18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5A98352-86FC-4D76-BEBF-6C817CA80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022" y="3734697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en-US" altLang="ko-KR" dirty="0"/>
              <a:t>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2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291057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3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18" name="직선 연결선 17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521185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26" name="직선 연결선 25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6748937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3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18" name="직선 연결선 17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8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0CB4-472D-4EB9-AFDD-D6B72273971B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6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8553-E451-432F-B313-B0C56F09A2A1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5363" cy="360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6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123-1F33-427D-9C9C-807BF3041B87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0FE1-CAB9-47EA-A339-0A0D54EAB702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2710736"/>
            <a:ext cx="12192000" cy="1362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501650" indent="-5016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latinLnBrk="0" hangingPunct="1">
              <a:lnSpc>
                <a:spcPct val="150000"/>
              </a:lnSpc>
              <a:defRPr/>
            </a:pPr>
            <a:endParaRPr kumimoji="0" lang="en-US" altLang="ko-KR" sz="36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10"/>
          <p:cNvCxnSpPr>
            <a:cxnSpLocks noChangeShapeType="1"/>
          </p:cNvCxnSpPr>
          <p:nvPr userDrawn="1"/>
        </p:nvCxnSpPr>
        <p:spPr bwMode="auto">
          <a:xfrm>
            <a:off x="49213" y="3902949"/>
            <a:ext cx="12061092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865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62992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5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7463"/>
            <a:ext cx="12192000" cy="68580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6" tIns="35996" rIns="35996" bIns="35996" anchor="ctr"/>
          <a:lstStyle/>
          <a:p>
            <a:pPr algn="ctr" defTabSz="957541"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1500188"/>
            <a:ext cx="12192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" y="1500188"/>
            <a:ext cx="1225062" cy="1143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2554" y="665163"/>
            <a:ext cx="194798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61"/>
          <p:cNvSpPr txBox="1">
            <a:spLocks noChangeArrowheads="1"/>
          </p:cNvSpPr>
          <p:nvPr userDrawn="1"/>
        </p:nvSpPr>
        <p:spPr bwMode="auto">
          <a:xfrm>
            <a:off x="1352062" y="1600201"/>
            <a:ext cx="2042529" cy="246213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defTabSz="957541" eaLnBrk="1" hangingPunct="1"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리브</a:t>
            </a:r>
            <a:r>
              <a:rPr lang="en-US" altLang="ko-KR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Liiv</a:t>
            </a:r>
            <a:r>
              <a:rPr lang="en-US" altLang="ko-KR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서비스 기능</a:t>
            </a:r>
            <a:r>
              <a:rPr lang="ko-KR" altLang="en-US" sz="1000" b="1" baseline="0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개선 프로젝트</a:t>
            </a:r>
            <a:endParaRPr lang="ko-KR" altLang="en-US" sz="900" b="1" dirty="0">
              <a:solidFill>
                <a:schemeClr val="bg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94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2787651"/>
            <a:ext cx="12192000" cy="1362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501650" indent="-5016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latinLnBrk="0" hangingPunct="1">
              <a:lnSpc>
                <a:spcPct val="150000"/>
              </a:lnSpc>
              <a:defRPr/>
            </a:pPr>
            <a:endParaRPr kumimoji="0" lang="en-US" altLang="ko-KR" sz="36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10"/>
          <p:cNvCxnSpPr>
            <a:cxnSpLocks noChangeShapeType="1"/>
          </p:cNvCxnSpPr>
          <p:nvPr userDrawn="1"/>
        </p:nvCxnSpPr>
        <p:spPr bwMode="auto">
          <a:xfrm>
            <a:off x="60570" y="3979863"/>
            <a:ext cx="12061092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762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맹점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25608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/>
              <a:t>가맹점관리</a:t>
            </a:r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 err="1"/>
              <a:t>박세곤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E26A96-EF80-44F6-82B4-F1108E6424C2}"/>
              </a:ext>
            </a:extLst>
          </p:cNvPr>
          <p:cNvCxnSpPr>
            <a:cxnSpLocks/>
          </p:cNvCxnSpPr>
          <p:nvPr userDrawn="1"/>
        </p:nvCxnSpPr>
        <p:spPr>
          <a:xfrm>
            <a:off x="0" y="863748"/>
            <a:ext cx="9753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4E3055-6F66-4BC9-87C8-3505F37DA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469" y="478179"/>
            <a:ext cx="419100" cy="333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45762-687B-4BE9-8687-CE43A6CFED9D}"/>
              </a:ext>
            </a:extLst>
          </p:cNvPr>
          <p:cNvSpPr/>
          <p:nvPr userDrawn="1"/>
        </p:nvSpPr>
        <p:spPr>
          <a:xfrm>
            <a:off x="632385" y="506590"/>
            <a:ext cx="1967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스타플랫폼</a:t>
            </a:r>
            <a:r>
              <a:rPr lang="ko-KR" altLang="en-US" sz="12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</a:t>
            </a:r>
            <a:r>
              <a:rPr lang="ko-KR" altLang="en-US" sz="1200" dirty="0"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관리시스템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8738D-67D3-456D-808C-7FEEF7FE9CCB}"/>
              </a:ext>
            </a:extLst>
          </p:cNvPr>
          <p:cNvSpPr txBox="1"/>
          <p:nvPr userDrawn="1"/>
        </p:nvSpPr>
        <p:spPr>
          <a:xfrm>
            <a:off x="71908" y="949627"/>
            <a:ext cx="1059169" cy="577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거래관리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b="1" kern="1200" dirty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정산관리</a:t>
            </a:r>
            <a:endParaRPr lang="en-US" altLang="ko-KR" sz="1000" b="1" kern="1200" dirty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계좌기본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캐시백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- </a:t>
            </a:r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금결원오픈뱅킹수수료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r>
              <a: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고객관리</a:t>
            </a:r>
            <a:endParaRPr lang="en-US" altLang="ko-KR" sz="1000" kern="12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서비스관리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b="1" kern="1200" dirty="0">
              <a:solidFill>
                <a:schemeClr val="tx1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  <a:p>
            <a:r>
              <a:rPr lang="ko-KR" altLang="en-US" sz="1000" kern="1200" smtClean="0">
                <a:solidFill>
                  <a:schemeClr val="bg1">
                    <a:lumMod val="65000"/>
                  </a:schemeClr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  <a:cs typeface="+mn-cs"/>
              </a:rPr>
              <a:t>운영관리</a:t>
            </a:r>
            <a:endParaRPr lang="en-US" altLang="ko-KR" sz="1000" kern="1200" smtClean="0">
              <a:solidFill>
                <a:schemeClr val="bg1">
                  <a:lumMod val="65000"/>
                </a:schemeClr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  <a:cs typeface="+mn-cs"/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6C737B11-7D8B-4F45-801B-C00AB12440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85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62992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84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215064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08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7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63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49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286160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714942" y="9460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</a:p>
        </p:txBody>
      </p:sp>
    </p:spTree>
    <p:extLst>
      <p:ext uri="{BB962C8B-B14F-4D97-AF65-F5344CB8AC3E}">
        <p14:creationId xmlns:p14="http://schemas.microsoft.com/office/powerpoint/2010/main" val="3139532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 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 userDrawn="1"/>
        </p:nvSpPr>
        <p:spPr bwMode="auto">
          <a:xfrm>
            <a:off x="4215242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4215242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37" name="Picture 20" descr="C:\Users\S007515\Desktop\아이콘 정리\material-design-icons-1.0.1\content\ic_clear_grey600_36d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97" y="927793"/>
            <a:ext cx="310154" cy="25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텍스트 개체 틀 8"/>
          <p:cNvSpPr>
            <a:spLocks noGrp="1"/>
          </p:cNvSpPr>
          <p:nvPr userDrawn="1">
            <p:ph type="body" sz="quarter" idx="18"/>
          </p:nvPr>
        </p:nvSpPr>
        <p:spPr>
          <a:xfrm>
            <a:off x="4773946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286160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714942" y="9460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</a:p>
        </p:txBody>
      </p:sp>
    </p:spTree>
    <p:extLst>
      <p:ext uri="{BB962C8B-B14F-4D97-AF65-F5344CB8AC3E}">
        <p14:creationId xmlns:p14="http://schemas.microsoft.com/office/powerpoint/2010/main" val="398234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 userDrawn="1"/>
        </p:nvSpPr>
        <p:spPr bwMode="auto">
          <a:xfrm>
            <a:off x="4215242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4215242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7" name="Picture 20" descr="C:\Users\S007515\Desktop\아이콘 정리\material-design-icons-1.0.1\content\ic_clear_grey600_36d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97" y="927793"/>
            <a:ext cx="310154" cy="25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773946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8955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286160" y="830838"/>
            <a:ext cx="3594208" cy="445910"/>
            <a:chOff x="3424884" y="830838"/>
            <a:chExt cx="2920294" cy="445910"/>
          </a:xfrm>
        </p:grpSpPr>
        <p:sp>
          <p:nvSpPr>
            <p:cNvPr id="32" name="직사각형 31"/>
            <p:cNvSpPr/>
            <p:nvPr userDrawn="1"/>
          </p:nvSpPr>
          <p:spPr bwMode="auto">
            <a:xfrm>
              <a:off x="3424884" y="830838"/>
              <a:ext cx="2920294" cy="4459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33" name="Picture 20" descr="C:\Users\S007515\Desktop\아이콘 정리\material-design-icons-1.0.1\content\ic_clear_grey600_36dp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048" y="927793"/>
              <a:ext cx="252000" cy="25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2" name="텍스트 개체 틀 8"/>
          <p:cNvSpPr>
            <a:spLocks noGrp="1"/>
          </p:cNvSpPr>
          <p:nvPr userDrawn="1">
            <p:ph type="body" sz="quarter" idx="18"/>
          </p:nvPr>
        </p:nvSpPr>
        <p:spPr>
          <a:xfrm>
            <a:off x="844864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1149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6752612"/>
              </p:ext>
            </p:extLst>
          </p:nvPr>
        </p:nvGraphicFramePr>
        <p:xfrm>
          <a:off x="0" y="-12700"/>
          <a:ext cx="12204000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94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86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1829004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박세곤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32949" y="1637108"/>
            <a:ext cx="611104" cy="200477"/>
            <a:chOff x="4371602" y="427281"/>
            <a:chExt cx="611104" cy="200477"/>
          </a:xfrm>
          <a:noFill/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t="-1" r="11371" b="7256"/>
            <a:stretch/>
          </p:blipFill>
          <p:spPr>
            <a:xfrm>
              <a:off x="4371602" y="427281"/>
              <a:ext cx="223646" cy="197637"/>
            </a:xfrm>
            <a:prstGeom prst="rect">
              <a:avLst/>
            </a:prstGeom>
            <a:grpFill/>
          </p:spPr>
        </p:pic>
        <p:sp>
          <p:nvSpPr>
            <p:cNvPr id="16" name="TextBox 15"/>
            <p:cNvSpPr txBox="1"/>
            <p:nvPr/>
          </p:nvSpPr>
          <p:spPr>
            <a:xfrm>
              <a:off x="4541006" y="427703"/>
              <a:ext cx="44170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65000"/>
                    </a:schemeClr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똑똑이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9088678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224323" y="1156192"/>
            <a:ext cx="2923200" cy="79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224323" y="1223726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r>
              <a:rPr kumimoji="1" lang="ko-KR" altLang="en-US" sz="10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똑똑이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24061" y="1324369"/>
            <a:ext cx="164710" cy="122582"/>
            <a:chOff x="5420935" y="1373333"/>
            <a:chExt cx="164710" cy="122582"/>
          </a:xfrm>
        </p:grpSpPr>
        <p:cxnSp>
          <p:nvCxnSpPr>
            <p:cNvPr id="20" name="직선 연결선 19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 userDrawn="1"/>
        </p:nvSpPr>
        <p:spPr>
          <a:xfrm>
            <a:off x="224323" y="6217603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576514" y="6268973"/>
            <a:ext cx="24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메시지를 입력해주세요</a:t>
            </a:r>
            <a:r>
              <a:rPr kumimoji="1" lang="en-US" altLang="ko-KR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kumimoji="1" lang="ko-KR" altLang="en-US" sz="800">
              <a:solidFill>
                <a:schemeClr val="bg1">
                  <a:lumMod val="6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2627" y="6268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￦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765238" y="1256945"/>
            <a:ext cx="435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메뉴</a:t>
            </a:r>
          </a:p>
        </p:txBody>
      </p:sp>
      <p:sp>
        <p:nvSpPr>
          <p:cNvPr id="28" name="직사각형 27"/>
          <p:cNvSpPr/>
          <p:nvPr userDrawn="1"/>
        </p:nvSpPr>
        <p:spPr bwMode="auto">
          <a:xfrm>
            <a:off x="4224294" y="1163962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4238560" y="1637108"/>
            <a:ext cx="611104" cy="200477"/>
            <a:chOff x="4371602" y="427281"/>
            <a:chExt cx="611104" cy="200477"/>
          </a:xfrm>
          <a:noFill/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t="-1" r="11371" b="7256"/>
            <a:stretch/>
          </p:blipFill>
          <p:spPr>
            <a:xfrm>
              <a:off x="4371602" y="427281"/>
              <a:ext cx="223646" cy="197637"/>
            </a:xfrm>
            <a:prstGeom prst="rect">
              <a:avLst/>
            </a:prstGeom>
            <a:grpFill/>
          </p:spPr>
        </p:pic>
        <p:sp>
          <p:nvSpPr>
            <p:cNvPr id="31" name="TextBox 30"/>
            <p:cNvSpPr txBox="1"/>
            <p:nvPr/>
          </p:nvSpPr>
          <p:spPr>
            <a:xfrm>
              <a:off x="4541006" y="427703"/>
              <a:ext cx="44170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65000"/>
                    </a:schemeClr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똑똑이</a:t>
              </a:r>
            </a:p>
          </p:txBody>
        </p:sp>
      </p:grpSp>
      <p:sp>
        <p:nvSpPr>
          <p:cNvPr id="32" name="직사각형 31"/>
          <p:cNvSpPr/>
          <p:nvPr userDrawn="1"/>
        </p:nvSpPr>
        <p:spPr>
          <a:xfrm>
            <a:off x="4221388" y="1156192"/>
            <a:ext cx="2923200" cy="79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4221388" y="1223726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r>
              <a:rPr kumimoji="1" lang="ko-KR" altLang="en-US" sz="10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똑똑이</a:t>
            </a: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321126" y="1324369"/>
            <a:ext cx="164710" cy="122582"/>
            <a:chOff x="5420935" y="1373333"/>
            <a:chExt cx="164710" cy="122582"/>
          </a:xfrm>
        </p:grpSpPr>
        <p:cxnSp>
          <p:nvCxnSpPr>
            <p:cNvPr id="35" name="직선 연결선 34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 userDrawn="1"/>
        </p:nvSpPr>
        <p:spPr>
          <a:xfrm>
            <a:off x="6762303" y="1256945"/>
            <a:ext cx="435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메뉴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4221388" y="6217603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4573579" y="6268973"/>
            <a:ext cx="24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메시지를 입력해주세요</a:t>
            </a:r>
            <a:r>
              <a:rPr kumimoji="1" lang="en-US" altLang="ko-KR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kumimoji="1" lang="ko-KR" altLang="en-US" sz="800">
              <a:solidFill>
                <a:schemeClr val="bg1">
                  <a:lumMod val="6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41" name="모서리가 둥근 직사각형 40"/>
          <p:cNvSpPr/>
          <p:nvPr userDrawn="1"/>
        </p:nvSpPr>
        <p:spPr>
          <a:xfrm>
            <a:off x="4319692" y="6268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￦</a:t>
            </a:r>
          </a:p>
        </p:txBody>
      </p:sp>
    </p:spTree>
    <p:extLst>
      <p:ext uri="{BB962C8B-B14F-4D97-AF65-F5344CB8AC3E}">
        <p14:creationId xmlns:p14="http://schemas.microsoft.com/office/powerpoint/2010/main" val="31448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0277012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9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3862099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27" name="직선 연결선 26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4224294" y="1163962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4329378" y="1308094"/>
            <a:ext cx="164710" cy="122582"/>
            <a:chOff x="5420935" y="1373333"/>
            <a:chExt cx="164710" cy="122582"/>
          </a:xfrm>
        </p:grpSpPr>
        <p:cxnSp>
          <p:nvCxnSpPr>
            <p:cNvPr id="32" name="직선 연결선 31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0" y="1232788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7022489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26" name="직선 연결선 25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4935800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35" name="직선 연결선 34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8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677D-6822-44BF-96B0-81839F8A0A4C}" type="datetime1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  <p:sldLayoutId id="2147483651" r:id="rId3"/>
    <p:sldLayoutId id="2147483649" r:id="rId4"/>
    <p:sldLayoutId id="2147483664" r:id="rId5"/>
    <p:sldLayoutId id="2147483660" r:id="rId6"/>
    <p:sldLayoutId id="2147483662" r:id="rId7"/>
    <p:sldLayoutId id="2147483663" r:id="rId8"/>
    <p:sldLayoutId id="2147483667" r:id="rId9"/>
    <p:sldLayoutId id="2147483661" r:id="rId10"/>
    <p:sldLayoutId id="2147483668" r:id="rId11"/>
    <p:sldLayoutId id="2147483669" r:id="rId12"/>
    <p:sldLayoutId id="2147483652" r:id="rId13"/>
    <p:sldLayoutId id="2147483654" r:id="rId14"/>
    <p:sldLayoutId id="2147483665" r:id="rId15"/>
    <p:sldLayoutId id="2147483657" r:id="rId16"/>
    <p:sldLayoutId id="2147483684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" y="-12700"/>
          <a:ext cx="12192000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5890847" y="6699251"/>
            <a:ext cx="410308" cy="12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defTabSz="957541" eaLnBrk="1" hangingPunct="1">
              <a:spcBef>
                <a:spcPct val="50000"/>
              </a:spcBef>
              <a:defRPr/>
            </a:pPr>
            <a:fld id="{95FA9F95-FEE8-4490-9339-202BB5867E7D}" type="slidenum">
              <a:rPr lang="en-US" altLang="ko-KR" sz="8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pPr algn="ctr" defTabSz="957541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31059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62117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993176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24234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47650" indent="-2476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063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288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0822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1880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2939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3997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059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2117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3176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4234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5293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6351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7410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468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37647C06-5DDF-458E-BF6A-2237CABD2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6FC21EE-5E39-4E33-B6DD-F81C6B0FF7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9D8A8-28A2-41B3-8575-7DD811B57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13B2A334-42BF-48A8-B6F0-4E6DDD494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정산관리 </a:t>
            </a:r>
            <a:r>
              <a:rPr lang="en-US" altLang="ko-KR" smtClean="0"/>
              <a:t>&gt; </a:t>
            </a:r>
            <a:r>
              <a:rPr lang="ko-KR" altLang="en-US" smtClean="0"/>
              <a:t>캐시백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캐시백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4822786" y="1722077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08059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198313" y="1630312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B8770C-26A6-40AB-92CB-EE157343A82F}"/>
              </a:ext>
            </a:extLst>
          </p:cNvPr>
          <p:cNvCxnSpPr>
            <a:cxnSpLocks/>
          </p:cNvCxnSpPr>
          <p:nvPr/>
        </p:nvCxnSpPr>
        <p:spPr>
          <a:xfrm>
            <a:off x="1208059" y="2101874"/>
            <a:ext cx="83825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06B7CF-37E7-4396-B076-309785E09AB2}"/>
              </a:ext>
            </a:extLst>
          </p:cNvPr>
          <p:cNvSpPr/>
          <p:nvPr/>
        </p:nvSpPr>
        <p:spPr>
          <a:xfrm>
            <a:off x="1365195" y="1370687"/>
            <a:ext cx="8611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결제월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2417764" y="1350755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2020.04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3620115" y="1352383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ea typeface="KB금융 본문체 Light"/>
              </a:rPr>
              <a:t>2020.05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3350199" y="1350755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55620" y="955228"/>
            <a:ext cx="2150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캐시백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51533"/>
              </p:ext>
            </p:extLst>
          </p:nvPr>
        </p:nvGraphicFramePr>
        <p:xfrm>
          <a:off x="9753600" y="456953"/>
          <a:ext cx="2362200" cy="45128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캐시백 정산 조회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결제월 역순으로 조회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정산전취소건 제외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캐시백정산기본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 에서 정산전취소 제외하고 결제일자의 월을 결제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월로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구분은 결제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캐시백정산기본에서 정산완료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불능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정산확정건 중 결제상태가 취소일 때 취소일자의 월을 결제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월로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구분은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sym typeface="Wingdings" panose="05000000000000000000" pitchFamily="2" charset="2"/>
                        </a:rPr>
                        <a:t>취소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캐시백 내역 화면으로 이동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정산전일 때는 처리 버튼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Dispaly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정산확정 후에는 취소 버튼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Display</a:t>
                      </a:r>
                    </a:p>
                    <a:p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그 외는 빈칸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처리시 현재 확정건에 대해서 취소 처리</a:t>
                      </a: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4770742" y="168609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75861"/>
              </p:ext>
            </p:extLst>
          </p:nvPr>
        </p:nvGraphicFramePr>
        <p:xfrm>
          <a:off x="1275086" y="2757529"/>
          <a:ext cx="8315491" cy="1885016"/>
        </p:xfrm>
        <a:graphic>
          <a:graphicData uri="http://schemas.openxmlformats.org/drawingml/2006/table">
            <a:tbl>
              <a:tblPr/>
              <a:tblGrid>
                <a:gridCol w="395284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214146">
                  <a:extLst>
                    <a:ext uri="{9D8B030D-6E8A-4147-A177-3AD203B41FA5}">
                      <a16:colId xmlns:a16="http://schemas.microsoft.com/office/drawing/2014/main" val="2534927625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4050429859"/>
                    </a:ext>
                  </a:extLst>
                </a:gridCol>
                <a:gridCol w="867579">
                  <a:extLst>
                    <a:ext uri="{9D8B030D-6E8A-4147-A177-3AD203B41FA5}">
                      <a16:colId xmlns:a16="http://schemas.microsoft.com/office/drawing/2014/main" val="1885249737"/>
                    </a:ext>
                  </a:extLst>
                </a:gridCol>
                <a:gridCol w="715679">
                  <a:extLst>
                    <a:ext uri="{9D8B030D-6E8A-4147-A177-3AD203B41FA5}">
                      <a16:colId xmlns:a16="http://schemas.microsoft.com/office/drawing/2014/main" val="1048494845"/>
                    </a:ext>
                  </a:extLst>
                </a:gridCol>
                <a:gridCol w="665261">
                  <a:extLst>
                    <a:ext uri="{9D8B030D-6E8A-4147-A177-3AD203B41FA5}">
                      <a16:colId xmlns:a16="http://schemas.microsoft.com/office/drawing/2014/main" val="1184837027"/>
                    </a:ext>
                  </a:extLst>
                </a:gridCol>
                <a:gridCol w="933093">
                  <a:extLst>
                    <a:ext uri="{9D8B030D-6E8A-4147-A177-3AD203B41FA5}">
                      <a16:colId xmlns:a16="http://schemas.microsoft.com/office/drawing/2014/main" val="3147312489"/>
                    </a:ext>
                  </a:extLst>
                </a:gridCol>
                <a:gridCol w="673899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570224">
                  <a:extLst>
                    <a:ext uri="{9D8B030D-6E8A-4147-A177-3AD203B41FA5}">
                      <a16:colId xmlns:a16="http://schemas.microsoft.com/office/drawing/2014/main" val="65739084"/>
                    </a:ext>
                  </a:extLst>
                </a:gridCol>
                <a:gridCol w="613423">
                  <a:extLst>
                    <a:ext uri="{9D8B030D-6E8A-4147-A177-3AD203B41FA5}">
                      <a16:colId xmlns:a16="http://schemas.microsoft.com/office/drawing/2014/main" val="2460583141"/>
                    </a:ext>
                  </a:extLst>
                </a:gridCol>
                <a:gridCol w="496786">
                  <a:extLst>
                    <a:ext uri="{9D8B030D-6E8A-4147-A177-3AD203B41FA5}">
                      <a16:colId xmlns:a16="http://schemas.microsoft.com/office/drawing/2014/main" val="3070675403"/>
                    </a:ext>
                  </a:extLst>
                </a:gridCol>
                <a:gridCol w="496786">
                  <a:extLst>
                    <a:ext uri="{9D8B030D-6E8A-4147-A177-3AD203B41FA5}">
                      <a16:colId xmlns:a16="http://schemas.microsoft.com/office/drawing/2014/main" val="578695158"/>
                    </a:ext>
                  </a:extLst>
                </a:gridCol>
              </a:tblGrid>
              <a:tr h="17370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</a:t>
                      </a:r>
                      <a:r>
                        <a:rPr lang="en-US" altLang="ko-KR" sz="800" smtClean="0">
                          <a:effectLst/>
                        </a:rPr>
                        <a:t>(</a:t>
                      </a:r>
                      <a:r>
                        <a:rPr lang="ko-KR" altLang="en-US" sz="800" smtClean="0">
                          <a:effectLst/>
                        </a:rPr>
                        <a:t>취소</a:t>
                      </a:r>
                      <a:r>
                        <a:rPr lang="en-US" altLang="ko-KR" sz="800" smtClean="0">
                          <a:effectLst/>
                        </a:rPr>
                        <a:t>)</a:t>
                      </a:r>
                      <a:r>
                        <a:rPr lang="ko-KR" altLang="en-US" sz="800" smtClean="0">
                          <a:effectLst/>
                        </a:rPr>
                        <a:t>월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구분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결제건수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결제금액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취소건수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취소금액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캐시백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정산처리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처리결과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173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지급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회수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합계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98458"/>
                  </a:ext>
                </a:extLst>
              </a:tr>
              <a:tr h="3706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2020.05</a:t>
                      </a:r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결제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5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653,000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2,612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2,612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정산확정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609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2020.05</a:t>
                      </a:r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취소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1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50,000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정산완료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1853430" y="31187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668791" y="3236748"/>
            <a:ext cx="350520" cy="1714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noProof="0" smtClean="0">
                <a:solidFill>
                  <a:schemeClr val="tx1"/>
                </a:solidFill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8668791" y="308116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1845117" y="352846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6274" y="5201405"/>
            <a:ext cx="341952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mtClean="0">
                <a:latin typeface="+mj-lt"/>
              </a:rPr>
              <a:t>캐시백정산기본 테이블 변경필요</a:t>
            </a:r>
            <a:endParaRPr lang="en-US" altLang="ko-KR" sz="900" smtClean="0">
              <a:latin typeface="+mj-lt"/>
            </a:endParaRPr>
          </a:p>
          <a:p>
            <a:r>
              <a:rPr lang="en-US" altLang="ko-KR" sz="900" smtClean="0">
                <a:latin typeface="+mj-lt"/>
              </a:rPr>
              <a:t>1)  </a:t>
            </a:r>
            <a:r>
              <a:rPr lang="ko-KR" altLang="en-US" sz="900" smtClean="0">
                <a:latin typeface="+mj-lt"/>
              </a:rPr>
              <a:t>결제상태구분코드</a:t>
            </a:r>
            <a:r>
              <a:rPr lang="en-US" altLang="ko-KR" sz="900" smtClean="0">
                <a:latin typeface="+mj-lt"/>
              </a:rPr>
              <a:t>(</a:t>
            </a:r>
            <a:r>
              <a:rPr lang="ko-KR" altLang="en-US" sz="900" smtClean="0">
                <a:latin typeface="+mj-lt"/>
              </a:rPr>
              <a:t>디폴트 </a:t>
            </a:r>
            <a:r>
              <a:rPr lang="en-US" altLang="ko-KR" sz="900" smtClean="0">
                <a:latin typeface="+mj-lt"/>
              </a:rPr>
              <a:t>‘0’:</a:t>
            </a:r>
            <a:r>
              <a:rPr lang="ko-KR" altLang="en-US" sz="900" smtClean="0">
                <a:latin typeface="+mj-lt"/>
              </a:rPr>
              <a:t>결제완료</a:t>
            </a:r>
            <a:r>
              <a:rPr lang="en-US" altLang="ko-KR" sz="900" smtClean="0">
                <a:latin typeface="+mj-lt"/>
              </a:rPr>
              <a:t>), </a:t>
            </a:r>
            <a:r>
              <a:rPr lang="ko-KR" altLang="en-US" sz="900" smtClean="0">
                <a:latin typeface="+mj-lt"/>
              </a:rPr>
              <a:t>취소일시 컬럼 추가</a:t>
            </a:r>
            <a:endParaRPr lang="en-US" altLang="ko-KR" sz="900" smtClean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+mj-lt"/>
              </a:rPr>
              <a:t>결제취소 로직 수정 필요</a:t>
            </a:r>
            <a:endParaRPr lang="en-US" altLang="ko-KR" sz="900" smtClean="0">
              <a:latin typeface="+mj-lt"/>
            </a:endParaRPr>
          </a:p>
          <a:p>
            <a:pPr marL="228600" indent="-228600">
              <a:buAutoNum type="arabicParenR"/>
            </a:pPr>
            <a:r>
              <a:rPr lang="ko-KR" altLang="en-US" sz="900" smtClean="0">
                <a:latin typeface="+mj-lt"/>
              </a:rPr>
              <a:t>결제취소시 정산전</a:t>
            </a:r>
            <a:r>
              <a:rPr lang="en-US" altLang="ko-KR" sz="900" smtClean="0">
                <a:latin typeface="+mj-lt"/>
              </a:rPr>
              <a:t>/</a:t>
            </a:r>
            <a:r>
              <a:rPr lang="ko-KR" altLang="en-US" sz="900" smtClean="0">
                <a:latin typeface="+mj-lt"/>
              </a:rPr>
              <a:t>불능인 경우 정산전취소로</a:t>
            </a:r>
            <a:endParaRPr lang="en-US" altLang="ko-KR" sz="900" smtClean="0">
              <a:latin typeface="+mj-lt"/>
            </a:endParaRPr>
          </a:p>
          <a:p>
            <a:pPr marL="228600" indent="-228600">
              <a:buAutoNum type="arabicParenR"/>
            </a:pPr>
            <a:r>
              <a:rPr lang="ko-KR" altLang="en-US" sz="900" smtClean="0">
                <a:latin typeface="+mj-lt"/>
              </a:rPr>
              <a:t>결제상태구분코드</a:t>
            </a:r>
            <a:r>
              <a:rPr lang="en-US" altLang="ko-KR" sz="900" smtClean="0">
                <a:latin typeface="+mj-lt"/>
              </a:rPr>
              <a:t>, </a:t>
            </a:r>
            <a:r>
              <a:rPr lang="ko-KR" altLang="en-US" sz="900" smtClean="0">
                <a:latin typeface="+mj-lt"/>
              </a:rPr>
              <a:t>취소일시 설정</a:t>
            </a:r>
            <a:endParaRPr lang="en-US" altLang="ko-KR" sz="900" smtClean="0">
              <a:latin typeface="+mj-lt"/>
            </a:endParaRPr>
          </a:p>
          <a:p>
            <a:r>
              <a:rPr lang="en-US" altLang="ko-KR" sz="900" smtClean="0">
                <a:latin typeface="+mj-lt"/>
              </a:rPr>
              <a:t>- </a:t>
            </a:r>
            <a:r>
              <a:rPr lang="ko-KR" altLang="en-US" sz="900" smtClean="0">
                <a:latin typeface="+mj-lt"/>
              </a:rPr>
              <a:t>캐시백 파일생성시 </a:t>
            </a:r>
            <a:r>
              <a:rPr lang="en-US" altLang="ko-KR" sz="900" smtClean="0">
                <a:latin typeface="+mj-lt"/>
              </a:rPr>
              <a:t>“</a:t>
            </a:r>
            <a:r>
              <a:rPr lang="ko-KR" altLang="en-US" sz="900" smtClean="0">
                <a:latin typeface="+mj-lt"/>
              </a:rPr>
              <a:t>정산확정</a:t>
            </a:r>
            <a:r>
              <a:rPr lang="en-US" altLang="ko-KR" sz="900" smtClean="0">
                <a:latin typeface="+mj-lt"/>
              </a:rPr>
              <a:t>”, “</a:t>
            </a:r>
            <a:r>
              <a:rPr lang="ko-KR" altLang="en-US" sz="900" smtClean="0">
                <a:latin typeface="+mj-lt"/>
              </a:rPr>
              <a:t>불능</a:t>
            </a:r>
            <a:r>
              <a:rPr lang="en-US" altLang="ko-KR" sz="900" smtClean="0">
                <a:latin typeface="+mj-lt"/>
              </a:rPr>
              <a:t>“ </a:t>
            </a:r>
            <a:r>
              <a:rPr lang="ko-KR" altLang="en-US" sz="900" smtClean="0">
                <a:latin typeface="+mj-lt"/>
              </a:rPr>
              <a:t>건에 대해 생성</a:t>
            </a:r>
            <a:endParaRPr lang="en-US" altLang="ko-KR" sz="900" smtClean="0"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66870" y="2427510"/>
            <a:ext cx="62363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결제는 결제월 기준 익월에 적립되며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, 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취소는 즉시 회수됩니다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 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단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, 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불능인 경우 캐새백 지급은 익월 재요청됩니다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정산관리 </a:t>
            </a:r>
            <a:r>
              <a:rPr lang="en-US" altLang="ko-KR"/>
              <a:t>&gt; </a:t>
            </a:r>
            <a:r>
              <a:rPr lang="ko-KR" altLang="en-US"/>
              <a:t>캐시백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캐시백상세내역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9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62666"/>
              </p:ext>
            </p:extLst>
          </p:nvPr>
        </p:nvGraphicFramePr>
        <p:xfrm>
          <a:off x="9753600" y="456953"/>
          <a:ext cx="2362200" cy="3622953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93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캐시백 정산상세 조회</a:t>
                      </a:r>
                      <a:endParaRPr lang="en-US" altLang="ko-KR" sz="800" b="1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결제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취소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일자 역순으로 조회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비밀번호 확인 후 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마스킹처리되지 않은 정보 엑셀 다운로드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9126"/>
              </p:ext>
            </p:extLst>
          </p:nvPr>
        </p:nvGraphicFramePr>
        <p:xfrm>
          <a:off x="1208059" y="1750117"/>
          <a:ext cx="8382517" cy="1846852"/>
        </p:xfrm>
        <a:graphic>
          <a:graphicData uri="http://schemas.openxmlformats.org/drawingml/2006/table">
            <a:tbl>
              <a:tblPr/>
              <a:tblGrid>
                <a:gridCol w="508731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921469">
                  <a:extLst>
                    <a:ext uri="{9D8B030D-6E8A-4147-A177-3AD203B41FA5}">
                      <a16:colId xmlns:a16="http://schemas.microsoft.com/office/drawing/2014/main" val="2534927625"/>
                    </a:ext>
                  </a:extLst>
                </a:gridCol>
                <a:gridCol w="409741">
                  <a:extLst>
                    <a:ext uri="{9D8B030D-6E8A-4147-A177-3AD203B41FA5}">
                      <a16:colId xmlns:a16="http://schemas.microsoft.com/office/drawing/2014/main" val="3809369598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1885249737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1048494845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1184837027"/>
                    </a:ext>
                  </a:extLst>
                </a:gridCol>
                <a:gridCol w="1149623">
                  <a:extLst>
                    <a:ext uri="{9D8B030D-6E8A-4147-A177-3AD203B41FA5}">
                      <a16:colId xmlns:a16="http://schemas.microsoft.com/office/drawing/2014/main" val="2786459440"/>
                    </a:ext>
                  </a:extLst>
                </a:gridCol>
                <a:gridCol w="878712">
                  <a:extLst>
                    <a:ext uri="{9D8B030D-6E8A-4147-A177-3AD203B41FA5}">
                      <a16:colId xmlns:a16="http://schemas.microsoft.com/office/drawing/2014/main" val="4173220446"/>
                    </a:ext>
                  </a:extLst>
                </a:gridCol>
                <a:gridCol w="713456">
                  <a:extLst>
                    <a:ext uri="{9D8B030D-6E8A-4147-A177-3AD203B41FA5}">
                      <a16:colId xmlns:a16="http://schemas.microsoft.com/office/drawing/2014/main" val="3147312489"/>
                    </a:ext>
                  </a:extLst>
                </a:gridCol>
                <a:gridCol w="713456">
                  <a:extLst>
                    <a:ext uri="{9D8B030D-6E8A-4147-A177-3AD203B41FA5}">
                      <a16:colId xmlns:a16="http://schemas.microsoft.com/office/drawing/2014/main" val="2720199112"/>
                    </a:ext>
                  </a:extLst>
                </a:gridCol>
              </a:tblGrid>
              <a:tr h="3474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</a:t>
                      </a:r>
                      <a:r>
                        <a:rPr lang="en-US" altLang="ko-KR" sz="800" smtClean="0">
                          <a:effectLst/>
                        </a:rPr>
                        <a:t>(</a:t>
                      </a:r>
                      <a:r>
                        <a:rPr lang="ko-KR" altLang="en-US" sz="800" smtClean="0">
                          <a:effectLst/>
                        </a:rPr>
                        <a:t>취소</a:t>
                      </a:r>
                      <a:r>
                        <a:rPr lang="en-US" altLang="ko-KR" sz="800" smtClean="0">
                          <a:effectLst/>
                        </a:rPr>
                        <a:t>)</a:t>
                      </a:r>
                      <a:r>
                        <a:rPr lang="ko-KR" altLang="en-US" sz="800" smtClean="0">
                          <a:effectLst/>
                        </a:rPr>
                        <a:t>일자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구분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결제고유번호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회원관리번호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회원명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계좌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결제</a:t>
                      </a:r>
                      <a:r>
                        <a:rPr lang="en-US" altLang="ko-KR" sz="800" smtClean="0">
                          <a:effectLst/>
                        </a:rPr>
                        <a:t>(</a:t>
                      </a:r>
                      <a:r>
                        <a:rPr lang="ko-KR" altLang="en-US" sz="800" smtClean="0">
                          <a:effectLst/>
                        </a:rPr>
                        <a:t>취소</a:t>
                      </a:r>
                      <a:r>
                        <a:rPr lang="en-US" altLang="ko-KR" sz="800" smtClean="0">
                          <a:effectLst/>
                        </a:rPr>
                        <a:t>)</a:t>
                      </a:r>
                      <a:r>
                        <a:rPr lang="ko-KR" altLang="en-US" sz="800" smtClean="0">
                          <a:effectLst/>
                        </a:rPr>
                        <a:t>금액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캐시백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정산결과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3706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2020.05.15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승인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A00000000001111111111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A000000000123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홍</a:t>
                      </a:r>
                      <a:r>
                        <a:rPr lang="en-US" altLang="ko-KR" sz="800" u="none" smtClean="0">
                          <a:effectLst/>
                        </a:rPr>
                        <a:t>*</a:t>
                      </a:r>
                      <a:r>
                        <a:rPr lang="ko-KR" altLang="en-US" sz="800" u="none" smtClean="0">
                          <a:effectLst/>
                        </a:rPr>
                        <a:t>동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국민은행</a:t>
                      </a:r>
                      <a:r>
                        <a:rPr lang="en-US" altLang="ko-KR" sz="800" u="none" smtClean="0">
                          <a:effectLst/>
                        </a:rPr>
                        <a:t>/123*****0000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25,000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100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불능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609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2020.05.01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취소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A0000000000112411111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A000000000123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effectLst/>
                        </a:rPr>
                        <a:t>홍</a:t>
                      </a:r>
                      <a:r>
                        <a:rPr lang="en-US" altLang="ko-KR" sz="800" u="none" smtClean="0">
                          <a:effectLst/>
                        </a:rPr>
                        <a:t>*</a:t>
                      </a:r>
                      <a:r>
                        <a:rPr lang="ko-KR" altLang="en-US" sz="800" u="none" smtClean="0">
                          <a:effectLst/>
                        </a:rPr>
                        <a:t>동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-36,000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-162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effectLst/>
                        </a:rPr>
                        <a:t>정산완료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mtClean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08059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55620" y="955228"/>
            <a:ext cx="2150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캐시백 상세내역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764859" y="4357122"/>
            <a:ext cx="825717" cy="2880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목록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62" y="5830820"/>
            <a:ext cx="2483224" cy="543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8607511" y="1292894"/>
            <a:ext cx="983065" cy="2880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/>
              <a:t>엑셀 다운로드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08059" y="1504930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55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8512697" y="119571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9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KGO_BO_310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팝업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공통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비밀번호확인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9FD43EFE-6EE0-4B53-8333-E34CD91C592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159B05E-42BA-48B9-84D7-D0C9CA172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1347" y="919085"/>
          <a:ext cx="2486377" cy="179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77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2195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1429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1727457" y="1930832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00351-36FC-4D91-8BB0-E4E46252C35F}"/>
              </a:ext>
            </a:extLst>
          </p:cNvPr>
          <p:cNvSpPr txBox="1"/>
          <p:nvPr/>
        </p:nvSpPr>
        <p:spPr>
          <a:xfrm>
            <a:off x="1242518" y="104209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smtClean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비밀번호 확인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CCED22-1FE5-485C-B895-4BB50160E512}"/>
              </a:ext>
            </a:extLst>
          </p:cNvPr>
          <p:cNvSpPr/>
          <p:nvPr/>
        </p:nvSpPr>
        <p:spPr>
          <a:xfrm>
            <a:off x="2511003" y="1930832"/>
            <a:ext cx="504056" cy="25585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1831141" y="1441705"/>
            <a:ext cx="1610328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2518" y="144209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비밀번호</a:t>
            </a:r>
            <a:endParaRPr lang="ko-KR" altLang="en-US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3600" y="456953"/>
          <a:ext cx="2362200" cy="3293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비밀번호확인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3A90EEC-159A-435E-923A-68BE8552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99" y="3511369"/>
            <a:ext cx="2483224" cy="543205"/>
          </a:xfrm>
          <a:prstGeom prst="rect">
            <a:avLst/>
          </a:prstGeom>
        </p:spPr>
      </p:pic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37647C06-5DDF-458E-BF6A-2237CABD2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6FC21EE-5E39-4E33-B6DD-F81C6B0FF7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9D8A8-28A2-41B3-8575-7DD811B57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13B2A334-42BF-48A8-B6F0-4E6DDD494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정산관리 </a:t>
            </a:r>
            <a:r>
              <a:rPr lang="en-US" altLang="ko-KR" smtClean="0"/>
              <a:t>&gt; </a:t>
            </a:r>
            <a:r>
              <a:rPr lang="ko-KR" altLang="en-US" smtClean="0"/>
              <a:t>금결원오픈뱅킹수수료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9214D4-156B-4376-8AD5-5ACB23F3C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문정이</a:t>
            </a:r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83BE0AF1-7679-41D0-B75B-27D4124A4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mtClean="0"/>
              <a:t>금결원오픈뱅킹수수료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26858"/>
              </p:ext>
            </p:extLst>
          </p:nvPr>
        </p:nvGraphicFramePr>
        <p:xfrm>
          <a:off x="1214868" y="2386607"/>
          <a:ext cx="6444643" cy="1074922"/>
        </p:xfrm>
        <a:graphic>
          <a:graphicData uri="http://schemas.openxmlformats.org/drawingml/2006/table">
            <a:tbl>
              <a:tblPr/>
              <a:tblGrid>
                <a:gridCol w="1629651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2666776">
                  <a:extLst>
                    <a:ext uri="{9D8B030D-6E8A-4147-A177-3AD203B41FA5}">
                      <a16:colId xmlns:a16="http://schemas.microsoft.com/office/drawing/2014/main" val="1885249737"/>
                    </a:ext>
                  </a:extLst>
                </a:gridCol>
                <a:gridCol w="2148216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</a:tblGrid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일자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정산금액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3141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2020.05.01</a:t>
                      </a:r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211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smtClean="0">
                          <a:effectLst/>
                        </a:rPr>
                        <a:t>2020.04.30</a:t>
                      </a:r>
                      <a:endParaRPr lang="en-US" altLang="ko-KR" sz="800" u="sng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15,000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73AB6-F3E2-4D04-951A-37B0C567B49D}"/>
              </a:ext>
            </a:extLst>
          </p:cNvPr>
          <p:cNvSpPr txBox="1"/>
          <p:nvPr/>
        </p:nvSpPr>
        <p:spPr>
          <a:xfrm>
            <a:off x="4822786" y="1722077"/>
            <a:ext cx="825717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10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477732-4B6F-40B0-8213-B4C03DC3116E}"/>
              </a:ext>
            </a:extLst>
          </p:cNvPr>
          <p:cNvCxnSpPr>
            <a:cxnSpLocks/>
          </p:cNvCxnSpPr>
          <p:nvPr/>
        </p:nvCxnSpPr>
        <p:spPr>
          <a:xfrm>
            <a:off x="1208059" y="1240269"/>
            <a:ext cx="8382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73791F-D698-4DFB-8546-9D949397D4D3}"/>
              </a:ext>
            </a:extLst>
          </p:cNvPr>
          <p:cNvCxnSpPr>
            <a:cxnSpLocks/>
          </p:cNvCxnSpPr>
          <p:nvPr/>
        </p:nvCxnSpPr>
        <p:spPr>
          <a:xfrm>
            <a:off x="1198313" y="1630312"/>
            <a:ext cx="83922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B8770C-26A6-40AB-92CB-EE157343A82F}"/>
              </a:ext>
            </a:extLst>
          </p:cNvPr>
          <p:cNvCxnSpPr>
            <a:cxnSpLocks/>
          </p:cNvCxnSpPr>
          <p:nvPr/>
        </p:nvCxnSpPr>
        <p:spPr>
          <a:xfrm>
            <a:off x="1208059" y="2101874"/>
            <a:ext cx="83825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06B7CF-37E7-4396-B076-309785E09AB2}"/>
              </a:ext>
            </a:extLst>
          </p:cNvPr>
          <p:cNvSpPr/>
          <p:nvPr/>
        </p:nvSpPr>
        <p:spPr>
          <a:xfrm>
            <a:off x="1365195" y="1370687"/>
            <a:ext cx="8611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기간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98AF5-26AF-49D4-A2C1-B05A1EB0A7DE}"/>
              </a:ext>
            </a:extLst>
          </p:cNvPr>
          <p:cNvSpPr/>
          <p:nvPr/>
        </p:nvSpPr>
        <p:spPr>
          <a:xfrm>
            <a:off x="2417764" y="1350755"/>
            <a:ext cx="932435" cy="222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03424-EE2A-4F15-8FEE-ADF28BC596D8}"/>
              </a:ext>
            </a:extLst>
          </p:cNvPr>
          <p:cNvSpPr/>
          <p:nvPr/>
        </p:nvSpPr>
        <p:spPr>
          <a:xfrm>
            <a:off x="3620115" y="1352383"/>
            <a:ext cx="959220" cy="2292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D1408-79AF-4AB0-94A5-10F3875B1346}"/>
              </a:ext>
            </a:extLst>
          </p:cNvPr>
          <p:cNvSpPr/>
          <p:nvPr/>
        </p:nvSpPr>
        <p:spPr>
          <a:xfrm>
            <a:off x="3350199" y="1350755"/>
            <a:ext cx="279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id="{4A278BDB-693E-4E51-BC0E-5689887F5D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0742" y="1352383"/>
          <a:ext cx="2921136" cy="229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6856">
                  <a:extLst>
                    <a:ext uri="{9D8B030D-6E8A-4147-A177-3AD203B41FA5}">
                      <a16:colId xmlns:a16="http://schemas.microsoft.com/office/drawing/2014/main" val="907919235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816745763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160612347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3902908362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402929106"/>
                    </a:ext>
                  </a:extLst>
                </a:gridCol>
                <a:gridCol w="486856">
                  <a:extLst>
                    <a:ext uri="{9D8B030D-6E8A-4147-A177-3AD203B41FA5}">
                      <a16:colId xmlns:a16="http://schemas.microsoft.com/office/drawing/2014/main" val="1046557881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오늘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393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42DFDD76-F8AE-4FB8-91FA-36E90CF5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65" y="1391793"/>
            <a:ext cx="171450" cy="1619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6955219-71DF-4918-B96D-ABA9622C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10" y="1391793"/>
            <a:ext cx="171450" cy="1619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B8D674-1109-4071-BB29-BBEF2A942CBB}"/>
              </a:ext>
            </a:extLst>
          </p:cNvPr>
          <p:cNvSpPr/>
          <p:nvPr/>
        </p:nvSpPr>
        <p:spPr>
          <a:xfrm>
            <a:off x="1155620" y="955228"/>
            <a:ext cx="2150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금결원오픈뱅킹수수료</a:t>
            </a:r>
            <a:endParaRPr lang="ko-KR" altLang="en-US" sz="14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aphicFrame>
        <p:nvGraphicFramePr>
          <p:cNvPr id="38" name="Group 194">
            <a:extLst>
              <a:ext uri="{FF2B5EF4-FFF2-40B4-BE49-F238E27FC236}">
                <a16:creationId xmlns:a16="http://schemas.microsoft.com/office/drawing/2014/main" id="{FDCF143F-ABED-454E-BCCA-5C0BEF38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40843"/>
              </p:ext>
            </p:extLst>
          </p:nvPr>
        </p:nvGraphicFramePr>
        <p:xfrm>
          <a:off x="9753600" y="456953"/>
          <a:ext cx="2362200" cy="353747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금결원 오픈뱅킹수수료 조회</a:t>
                      </a: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기본값 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어제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일자 역순으로 검색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일자 선택시 상세내역이 하단에 보여진다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API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구분명 순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2)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의 일자를 선택했을 때 나타나는 상세영역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DD93075D-9002-4766-9AC3-3389D4791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4770742" y="168609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225E8E3-B589-4212-A9C1-B681E57D2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49312"/>
              </p:ext>
            </p:extLst>
          </p:nvPr>
        </p:nvGraphicFramePr>
        <p:xfrm>
          <a:off x="1261359" y="4455444"/>
          <a:ext cx="6608498" cy="1846852"/>
        </p:xfrm>
        <a:graphic>
          <a:graphicData uri="http://schemas.openxmlformats.org/drawingml/2006/table">
            <a:tbl>
              <a:tblPr/>
              <a:tblGrid>
                <a:gridCol w="618038">
                  <a:extLst>
                    <a:ext uri="{9D8B030D-6E8A-4147-A177-3AD203B41FA5}">
                      <a16:colId xmlns:a16="http://schemas.microsoft.com/office/drawing/2014/main" val="3076722304"/>
                    </a:ext>
                  </a:extLst>
                </a:gridCol>
                <a:gridCol w="1423161">
                  <a:extLst>
                    <a:ext uri="{9D8B030D-6E8A-4147-A177-3AD203B41FA5}">
                      <a16:colId xmlns:a16="http://schemas.microsoft.com/office/drawing/2014/main" val="2534927625"/>
                    </a:ext>
                  </a:extLst>
                </a:gridCol>
                <a:gridCol w="1423161">
                  <a:extLst>
                    <a:ext uri="{9D8B030D-6E8A-4147-A177-3AD203B41FA5}">
                      <a16:colId xmlns:a16="http://schemas.microsoft.com/office/drawing/2014/main" val="1885249737"/>
                    </a:ext>
                  </a:extLst>
                </a:gridCol>
                <a:gridCol w="1022871">
                  <a:extLst>
                    <a:ext uri="{9D8B030D-6E8A-4147-A177-3AD203B41FA5}">
                      <a16:colId xmlns:a16="http://schemas.microsoft.com/office/drawing/2014/main" val="1184837027"/>
                    </a:ext>
                  </a:extLst>
                </a:gridCol>
                <a:gridCol w="936809">
                  <a:extLst>
                    <a:ext uri="{9D8B030D-6E8A-4147-A177-3AD203B41FA5}">
                      <a16:colId xmlns:a16="http://schemas.microsoft.com/office/drawing/2014/main" val="3064810401"/>
                    </a:ext>
                  </a:extLst>
                </a:gridCol>
                <a:gridCol w="1184458">
                  <a:extLst>
                    <a:ext uri="{9D8B030D-6E8A-4147-A177-3AD203B41FA5}">
                      <a16:colId xmlns:a16="http://schemas.microsoft.com/office/drawing/2014/main" val="4246207092"/>
                    </a:ext>
                  </a:extLst>
                </a:gridCol>
              </a:tblGrid>
              <a:tr h="34741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일자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API</a:t>
                      </a:r>
                      <a:r>
                        <a:rPr lang="ko-KR" altLang="en-US" sz="800" smtClean="0">
                          <a:effectLst/>
                        </a:rPr>
                        <a:t>구분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건수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단가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effectLst/>
                        </a:rPr>
                        <a:t>금액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70410"/>
                  </a:ext>
                </a:extLst>
              </a:tr>
              <a:tr h="3706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effectLst/>
                        </a:rPr>
                        <a:t>2020.05.01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</a:rPr>
                        <a:t>토큰발급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25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89168"/>
                  </a:ext>
                </a:extLst>
              </a:tr>
              <a:tr h="2609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2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2020.05.01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</a:rPr>
                        <a:t>잔액조회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5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78157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3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2020.05.01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</a:rPr>
                        <a:t>계좌실명조회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50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2,500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23119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4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effectLst/>
                        </a:rPr>
                        <a:t>2020.05.01</a:t>
                      </a: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mtClean="0">
                          <a:effectLst/>
                        </a:rPr>
                        <a:t>출금이체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u="none" smtClean="0">
                          <a:effectLst/>
                        </a:rPr>
                        <a:t>500</a:t>
                      </a:r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80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25,000</a:t>
                      </a:r>
                      <a:endParaRPr 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63496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effectLst/>
                        </a:rPr>
                        <a:t>5</a:t>
                      </a:r>
                      <a:endParaRPr lang="en-US" altLang="ko-KR" sz="800">
                        <a:effectLst/>
                      </a:endParaRPr>
                    </a:p>
                  </a:txBody>
                  <a:tcPr marL="44293" marR="44293" marT="35434" marB="35434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u="none" dirty="0">
                        <a:effectLst/>
                      </a:endParaRPr>
                    </a:p>
                  </a:txBody>
                  <a:tcPr marL="44293" marR="44293" marT="35434" marB="35434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4317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3671016" y="257343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06B7CF-37E7-4396-B076-309785E09AB2}"/>
              </a:ext>
            </a:extLst>
          </p:cNvPr>
          <p:cNvSpPr/>
          <p:nvPr/>
        </p:nvSpPr>
        <p:spPr>
          <a:xfrm>
            <a:off x="1261359" y="4211457"/>
            <a:ext cx="23361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상세내역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8313" y="4157510"/>
            <a:ext cx="7454980" cy="23485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47AEC-C67D-4CAA-9002-B0FC0DECA5AB}"/>
              </a:ext>
            </a:extLst>
          </p:cNvPr>
          <p:cNvSpPr/>
          <p:nvPr/>
        </p:nvSpPr>
        <p:spPr>
          <a:xfrm>
            <a:off x="8681727" y="413744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5F56A3-14D2-4209-A226-C1EA4E6C1DCF}"/>
              </a:ext>
            </a:extLst>
          </p:cNvPr>
          <p:cNvSpPr/>
          <p:nvPr/>
        </p:nvSpPr>
        <p:spPr>
          <a:xfrm>
            <a:off x="1208059" y="2136087"/>
            <a:ext cx="993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총 </a:t>
            </a:r>
            <a:r>
              <a:rPr lang="en-US" altLang="ko-KR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건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>
          <a:defRPr sz="800" dirty="0" smtClean="0">
            <a:solidFill>
              <a:schemeClr val="tx1"/>
            </a:solidFill>
            <a:ea typeface="KB금융 본문체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ct val="50000"/>
          </a:spcBef>
          <a:spcAft>
            <a:spcPts val="0"/>
          </a:spcAft>
          <a:buClrTx/>
          <a:buSzTx/>
          <a:buFontTx/>
          <a:buNone/>
          <a:tabLst/>
          <a:defRPr kumimoji="0" sz="800" kern="0" dirty="0">
            <a:latin typeface="맑은 고딕"/>
            <a:ea typeface="맑은 고딕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23182</TotalTime>
  <Words>427</Words>
  <Application>Microsoft Office PowerPoint</Application>
  <PresentationFormat>와이드스크린</PresentationFormat>
  <Paragraphs>239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KB금융 본문체 Light</vt:lpstr>
      <vt:lpstr>KB금융 본문체 Medium</vt:lpstr>
      <vt:lpstr>KB금융 제목체 Bold</vt:lpstr>
      <vt:lpstr>KB금융 제목체 Light</vt:lpstr>
      <vt:lpstr>Malgun Gothic Semilight</vt:lpstr>
      <vt:lpstr>맑은 고딕</vt:lpstr>
      <vt:lpstr>Arial</vt:lpstr>
      <vt:lpstr>Tahoma</vt:lpstr>
      <vt:lpstr>Wingdings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SOJEONG</cp:lastModifiedBy>
  <cp:revision>2055</cp:revision>
  <cp:lastPrinted>2020-03-19T08:15:17Z</cp:lastPrinted>
  <dcterms:created xsi:type="dcterms:W3CDTF">2019-05-22T01:26:00Z</dcterms:created>
  <dcterms:modified xsi:type="dcterms:W3CDTF">2020-05-21T01:35:23Z</dcterms:modified>
</cp:coreProperties>
</file>