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910" r:id="rId2"/>
  </p:sldMasterIdLst>
  <p:notesMasterIdLst>
    <p:notesMasterId r:id="rId36"/>
  </p:notesMasterIdLst>
  <p:handoutMasterIdLst>
    <p:handoutMasterId r:id="rId37"/>
  </p:handoutMasterIdLst>
  <p:sldIdLst>
    <p:sldId id="698" r:id="rId3"/>
    <p:sldId id="1168" r:id="rId4"/>
    <p:sldId id="1221" r:id="rId5"/>
    <p:sldId id="1228" r:id="rId6"/>
    <p:sldId id="1222" r:id="rId7"/>
    <p:sldId id="1230" r:id="rId8"/>
    <p:sldId id="1170" r:id="rId9"/>
    <p:sldId id="1183" r:id="rId10"/>
    <p:sldId id="1174" r:id="rId11"/>
    <p:sldId id="1184" r:id="rId12"/>
    <p:sldId id="1176" r:id="rId13"/>
    <p:sldId id="1185" r:id="rId14"/>
    <p:sldId id="1187" r:id="rId15"/>
    <p:sldId id="1219" r:id="rId16"/>
    <p:sldId id="1193" r:id="rId17"/>
    <p:sldId id="1190" r:id="rId18"/>
    <p:sldId id="1223" r:id="rId19"/>
    <p:sldId id="1192" r:id="rId20"/>
    <p:sldId id="1225" r:id="rId21"/>
    <p:sldId id="1195" r:id="rId22"/>
    <p:sldId id="1226" r:id="rId23"/>
    <p:sldId id="1197" r:id="rId24"/>
    <p:sldId id="1199" r:id="rId25"/>
    <p:sldId id="1200" r:id="rId26"/>
    <p:sldId id="1208" r:id="rId27"/>
    <p:sldId id="1209" r:id="rId28"/>
    <p:sldId id="1211" r:id="rId29"/>
    <p:sldId id="1213" r:id="rId30"/>
    <p:sldId id="1216" r:id="rId31"/>
    <p:sldId id="1217" r:id="rId32"/>
    <p:sldId id="1218" r:id="rId33"/>
    <p:sldId id="1220" r:id="rId34"/>
    <p:sldId id="737" r:id="rId3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2BC17523-89A3-4362-B29B-42A2D9158BFD}">
          <p14:sldIdLst>
            <p14:sldId id="698"/>
          </p14:sldIdLst>
        </p14:section>
        <p14:section name="서비스 개요" id="{E5509918-DF72-4F12-9E6B-FA0659B4DA1D}">
          <p14:sldIdLst>
            <p14:sldId id="1168"/>
          </p14:sldIdLst>
        </p14:section>
        <p14:section name="로그인" id="{BA58B58C-3F71-4777-9261-F50A923AE2E2}">
          <p14:sldIdLst>
            <p14:sldId id="1221"/>
          </p14:sldIdLst>
        </p14:section>
        <p14:section name="팝업관리" id="{4C5C2740-5FDC-409E-980E-2BF4B1219312}">
          <p14:sldIdLst>
            <p14:sldId id="1228"/>
            <p14:sldId id="1222"/>
            <p14:sldId id="1230"/>
          </p14:sldIdLst>
        </p14:section>
        <p14:section name="장소등록" id="{46F3D777-E688-493B-A8E9-7BE358A61DE3}">
          <p14:sldIdLst>
            <p14:sldId id="1170"/>
            <p14:sldId id="1183"/>
          </p14:sldIdLst>
        </p14:section>
        <p14:section name="기자재 등록" id="{2366FF04-BF1C-49D3-9DA3-82E8E97CCDA1}">
          <p14:sldIdLst>
            <p14:sldId id="1174"/>
            <p14:sldId id="1184"/>
          </p14:sldIdLst>
        </p14:section>
        <p14:section name="프로그램 등록" id="{16082AF9-3E19-4787-972A-78B03E335347}">
          <p14:sldIdLst>
            <p14:sldId id="1176"/>
            <p14:sldId id="1185"/>
          </p14:sldIdLst>
        </p14:section>
        <p14:section name="참여팀 관리" id="{DF61DFEB-88EC-407B-8BD9-A719BD08B12D}">
          <p14:sldIdLst>
            <p14:sldId id="1187"/>
            <p14:sldId id="1219"/>
          </p14:sldIdLst>
        </p14:section>
        <p14:section name="캠퍼스타운 뉴스" id="{2A96A9A2-9943-4A9B-96EA-750F4E75903B}">
          <p14:sldIdLst>
            <p14:sldId id="1193"/>
            <p14:sldId id="1190"/>
            <p14:sldId id="1223"/>
          </p14:sldIdLst>
        </p14:section>
        <p14:section name="지원사업 정보" id="{25B4431C-0153-4C23-9831-D6F2DF14C2AE}">
          <p14:sldIdLst>
            <p14:sldId id="1192"/>
            <p14:sldId id="1225"/>
            <p14:sldId id="1195"/>
            <p14:sldId id="1226"/>
          </p14:sldIdLst>
        </p14:section>
        <p14:section name="아카이브" id="{C006425B-02B7-48AB-8246-E1E25EE6DD95}">
          <p14:sldIdLst>
            <p14:sldId id="1197"/>
            <p14:sldId id="1199"/>
          </p14:sldIdLst>
        </p14:section>
        <p14:section name="설문조사" id="{241E8370-55B9-49E3-B7C7-2F0F6D325802}">
          <p14:sldIdLst>
            <p14:sldId id="1200"/>
          </p14:sldIdLst>
        </p14:section>
        <p14:section name="프로그램 신청" id="{B8DF14E4-37C4-4823-BCFC-B771ECC8F0C2}">
          <p14:sldIdLst>
            <p14:sldId id="1208"/>
            <p14:sldId id="1209"/>
          </p14:sldIdLst>
        </p14:section>
        <p14:section name="장소 신청관리" id="{043F7559-067E-4C42-9D26-4D0CE130F2A0}">
          <p14:sldIdLst>
            <p14:sldId id="1211"/>
            <p14:sldId id="1213"/>
          </p14:sldIdLst>
        </p14:section>
        <p14:section name="기자재 신청관리" id="{87A3CA95-FCEC-4E78-98A8-79592B81AD5B}">
          <p14:sldIdLst>
            <p14:sldId id="1216"/>
            <p14:sldId id="1217"/>
          </p14:sldIdLst>
        </p14:section>
        <p14:section name="수료증 발급관리" id="{2630089F-B978-4E39-8425-2B62C5782E1F}">
          <p14:sldIdLst>
            <p14:sldId id="1218"/>
            <p14:sldId id="1220"/>
          </p14:sldIdLst>
        </p14:section>
        <p14:section name="EOD" id="{AFCD2A85-A12C-442B-8F2A-D88FD0CC56FF}">
          <p14:sldIdLst>
            <p14:sldId id="73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orient="horz" pos="82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형민" initials="김" lastIdx="3" clrIdx="0"/>
  <p:cmAuthor id="2" name="송 승민" initials="송승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E"/>
    <a:srgbClr val="EBEBEB"/>
    <a:srgbClr val="C7D1C0"/>
    <a:srgbClr val="EE4130"/>
    <a:srgbClr val="97999F"/>
    <a:srgbClr val="F2F2F2"/>
    <a:srgbClr val="BFBFBF"/>
    <a:srgbClr val="7F7F7F"/>
    <a:srgbClr val="4D79F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85647" autoAdjust="0"/>
  </p:normalViewPr>
  <p:slideViewPr>
    <p:cSldViewPr snapToGrid="0">
      <p:cViewPr varScale="1">
        <p:scale>
          <a:sx n="87" d="100"/>
          <a:sy n="87" d="100"/>
        </p:scale>
        <p:origin x="-787" y="-82"/>
      </p:cViewPr>
      <p:guideLst>
        <p:guide orient="horz" pos="2160"/>
        <p:guide orient="horz" pos="822"/>
        <p:guide pos="2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90"/>
    </p:cViewPr>
  </p:sorterViewPr>
  <p:notesViewPr>
    <p:cSldViewPr snapToGrid="0">
      <p:cViewPr varScale="1">
        <p:scale>
          <a:sx n="60" d="100"/>
          <a:sy n="60" d="100"/>
        </p:scale>
        <p:origin x="-3326" y="-9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1769-C9C0-4214-8230-0D6735DE73CE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BE35B-FB2D-40CC-BB25-6D44B99E8D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99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B66A4-D017-444C-9837-887DD9B5622A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A0B9-4911-4E6E-BFCA-EF134EF66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(앞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4269623"/>
              </p:ext>
            </p:extLst>
          </p:nvPr>
        </p:nvGraphicFramePr>
        <p:xfrm>
          <a:off x="575734" y="547688"/>
          <a:ext cx="11040534" cy="2295524"/>
        </p:xfrm>
        <a:graphic>
          <a:graphicData uri="http://schemas.openxmlformats.org/drawingml/2006/table">
            <a:tbl>
              <a:tblPr firstRow="1" bandRow="1"/>
              <a:tblGrid>
                <a:gridCol w="1583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6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69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8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2318">
                <a:tc rowSpan="3"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3400" b="1" spc="-15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아리따-돋움(TTF)-Medium" pitchFamily="18" charset="-127"/>
                          <a:cs typeface="Arial" pitchFamily="34" charset="0"/>
                        </a:rPr>
                        <a:t>캠퍼스타운 </a:t>
                      </a:r>
                      <a:r>
                        <a:rPr lang="en-US" altLang="ko-KR" sz="3400" b="1" spc="-15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아리따-돋움(TTF)-Medium" pitchFamily="18" charset="-127"/>
                          <a:cs typeface="Arial" pitchFamily="34" charset="0"/>
                        </a:rPr>
                        <a:t>ADMIN</a:t>
                      </a:r>
                    </a:p>
                  </a:txBody>
                  <a:tcPr marL="216011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버전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2.5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31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작성일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2020.11.20</a:t>
                      </a:r>
                      <a:endParaRPr lang="en-US" altLang="ko-KR" sz="10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85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>
                        <a:lnSpc>
                          <a:spcPts val="1100"/>
                        </a:lnSpc>
                        <a:buFont typeface="Wingdings" pitchFamily="2" charset="2"/>
                        <a:buAutoNum type="arabicPeriod"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아리따-돋움(TTF)-Medium" pitchFamily="18" charset="-127"/>
                        <a:ea typeface="아리따-돋움(TTF)-Medium" pitchFamily="18" charset="-127"/>
                        <a:cs typeface="Arial" pitchFamily="34" charset="0"/>
                      </a:endParaRPr>
                    </a:p>
                  </a:txBody>
                  <a:tcPr marL="121925" marR="121925" marT="90007" marB="18001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231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문서명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캠퍼스타운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 Admin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웹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작성자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575732" y="6300789"/>
            <a:ext cx="518371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73655D"/>
                </a:solidFill>
                <a:effectLst/>
                <a:uLnTx/>
                <a:uFillTx/>
                <a:latin typeface="아리따-돋움(TTF)-Medium" pitchFamily="18" charset="-127"/>
                <a:ea typeface="아리따-돋움(TTF)-Medium" pitchFamily="18" charset="-127"/>
                <a:cs typeface="+mn-cs"/>
              </a:rPr>
              <a:t>Copyright 2020 BNP21. All rights reserved.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3655D"/>
              </a:solidFill>
              <a:effectLst/>
              <a:uLnTx/>
              <a:uFillTx/>
              <a:latin typeface="아리따-돋움(TTF)-Medium" pitchFamily="18" charset="-127"/>
              <a:ea typeface="아리따-돋움(TTF)-Medium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8C7B98E-D830-403A-A0D3-395FBD281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4093" y="6158707"/>
            <a:ext cx="2162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(뒤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47968"/>
              </p:ext>
            </p:extLst>
          </p:nvPr>
        </p:nvGraphicFramePr>
        <p:xfrm>
          <a:off x="575735" y="547688"/>
          <a:ext cx="11040533" cy="2295524"/>
        </p:xfrm>
        <a:graphic>
          <a:graphicData uri="http://schemas.openxmlformats.org/drawingml/2006/table">
            <a:tbl>
              <a:tblPr firstRow="1" bandRow="1"/>
              <a:tblGrid>
                <a:gridCol w="110405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955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34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  <a:cs typeface="Arial" pitchFamily="34" charset="0"/>
                        </a:rPr>
                        <a:t>감사합니다</a:t>
                      </a:r>
                      <a:r>
                        <a:rPr lang="en-US" altLang="ko-KR" sz="3400" b="1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  <a:cs typeface="Arial" pitchFamily="34" charset="0"/>
                        </a:rPr>
                        <a:t>.</a:t>
                      </a:r>
                      <a:endParaRPr lang="ko-KR" altLang="en-US" sz="3400" b="1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아리따-돋움(TTF)-Medium" pitchFamily="18" charset="-127"/>
                        <a:ea typeface="아리따-돋움(TTF)-Medium" pitchFamily="18" charset="-127"/>
                        <a:cs typeface="Arial" pitchFamily="34" charset="0"/>
                      </a:endParaRPr>
                    </a:p>
                  </a:txBody>
                  <a:tcPr marL="216011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550D359-0594-4CC0-9044-5E465D4FA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5732" y="6300789"/>
            <a:ext cx="518371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73655D"/>
                </a:solidFill>
                <a:effectLst/>
                <a:uLnTx/>
                <a:uFillTx/>
                <a:latin typeface="아리따-돋움(TTF)-Medium" pitchFamily="18" charset="-127"/>
                <a:ea typeface="아리따-돋움(TTF)-Medium" pitchFamily="18" charset="-127"/>
                <a:cs typeface="+mn-cs"/>
              </a:rPr>
              <a:t>Copyright 2020 BNP21. All rights reserved.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3655D"/>
              </a:solidFill>
              <a:effectLst/>
              <a:uLnTx/>
              <a:uFillTx/>
              <a:latin typeface="아리따-돋움(TTF)-Medium" pitchFamily="18" charset="-127"/>
              <a:ea typeface="아리따-돋움(TTF)-Mediu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A5FBC2E-F9B5-43EC-ACB8-8B57B0D9D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4093" y="6158707"/>
            <a:ext cx="2162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5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5"/>
          <p:cNvSpPr>
            <a:spLocks noChangeArrowheads="1"/>
          </p:cNvSpPr>
          <p:nvPr userDrawn="1"/>
        </p:nvSpPr>
        <p:spPr bwMode="auto">
          <a:xfrm>
            <a:off x="351173" y="239007"/>
            <a:ext cx="2520000" cy="315913"/>
          </a:xfrm>
          <a:prstGeom prst="rect">
            <a:avLst/>
          </a:prstGeom>
          <a:solidFill>
            <a:srgbClr val="0967B2"/>
          </a:solidFill>
          <a:ln>
            <a:noFill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66"/>
          <p:cNvSpPr>
            <a:spLocks noChangeArrowheads="1"/>
          </p:cNvSpPr>
          <p:nvPr userDrawn="1"/>
        </p:nvSpPr>
        <p:spPr bwMode="auto">
          <a:xfrm>
            <a:off x="2870535" y="239007"/>
            <a:ext cx="9000000" cy="315913"/>
          </a:xfrm>
          <a:prstGeom prst="rect">
            <a:avLst/>
          </a:prstGeom>
          <a:solidFill>
            <a:srgbClr val="008C5D"/>
          </a:solidFill>
          <a:ln>
            <a:noFill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95624" y="240595"/>
            <a:ext cx="2433638" cy="27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4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95624" y="240595"/>
            <a:ext cx="2433638" cy="27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Straight Connector 15">
            <a:extLst>
              <a:ext uri="{FF2B5EF4-FFF2-40B4-BE49-F238E27FC236}">
                <a16:creationId xmlns="" xmlns:a16="http://schemas.microsoft.com/office/drawing/2014/main" id="{1DDE9A28-CE1E-4B27-A737-61513B30D9CC}"/>
              </a:ext>
            </a:extLst>
          </p:cNvPr>
          <p:cNvCxnSpPr>
            <a:cxnSpLocks/>
          </p:cNvCxnSpPr>
          <p:nvPr userDrawn="1"/>
        </p:nvCxnSpPr>
        <p:spPr>
          <a:xfrm>
            <a:off x="297180" y="709930"/>
            <a:ext cx="11526958" cy="0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4DC1DBAA-5D1F-4D42-86C6-644AC7AE9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863" y="220720"/>
            <a:ext cx="11499850" cy="42199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583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66000" y="542946"/>
          <a:ext cx="1206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00">
                  <a:extLst>
                    <a:ext uri="{9D8B030D-6E8A-4147-A177-3AD203B41FA5}">
                      <a16:colId xmlns="" xmlns:a16="http://schemas.microsoft.com/office/drawing/2014/main" val="125937133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8731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12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25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1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383067"/>
              </p:ext>
            </p:extLst>
          </p:nvPr>
        </p:nvGraphicFramePr>
        <p:xfrm>
          <a:off x="66000" y="542946"/>
          <a:ext cx="1206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000">
                  <a:extLst>
                    <a:ext uri="{9D8B030D-6E8A-4147-A177-3AD203B41FA5}">
                      <a16:colId xmlns="" xmlns:a16="http://schemas.microsoft.com/office/drawing/2014/main" val="1259371336"/>
                    </a:ext>
                  </a:extLst>
                </a:gridCol>
              </a:tblGrid>
              <a:tr h="612000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5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66000" y="542946"/>
          <a:ext cx="1206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00">
                  <a:extLst>
                    <a:ext uri="{9D8B030D-6E8A-4147-A177-3AD203B41FA5}">
                      <a16:colId xmlns="" xmlns:a16="http://schemas.microsoft.com/office/drawing/2014/main" val="125937133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8731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12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25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51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66000" y="542946"/>
          <a:ext cx="1206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00">
                  <a:extLst>
                    <a:ext uri="{9D8B030D-6E8A-4147-A177-3AD203B41FA5}">
                      <a16:colId xmlns="" xmlns:a16="http://schemas.microsoft.com/office/drawing/2014/main" val="125937133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8731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12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257016"/>
                  </a:ext>
                </a:extLst>
              </a:tr>
            </a:tbl>
          </a:graphicData>
        </a:graphic>
      </p:graphicFrame>
      <p:sp>
        <p:nvSpPr>
          <p:cNvPr id="3" name="Input">
            <a:extLst>
              <a:ext uri="{FF2B5EF4-FFF2-40B4-BE49-F238E27FC236}">
                <a16:creationId xmlns="" xmlns:a16="http://schemas.microsoft.com/office/drawing/2014/main" id="{3869D963-79AD-4D95-88B7-4796C201A944}"/>
              </a:ext>
            </a:extLst>
          </p:cNvPr>
          <p:cNvSpPr/>
          <p:nvPr userDrawn="1"/>
        </p:nvSpPr>
        <p:spPr>
          <a:xfrm>
            <a:off x="65999" y="1078302"/>
            <a:ext cx="9897509" cy="5584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="horz" wrap="square" lIns="100584" tIns="64008" rIns="27432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cription(원격진료실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66000" y="542946"/>
          <a:ext cx="1206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00">
                  <a:extLst>
                    <a:ext uri="{9D8B030D-6E8A-4147-A177-3AD203B41FA5}">
                      <a16:colId xmlns="" xmlns:a16="http://schemas.microsoft.com/office/drawing/2014/main" val="125937133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8731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12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257016"/>
                  </a:ext>
                </a:extLst>
              </a:tr>
            </a:tbl>
          </a:graphicData>
        </a:graphic>
      </p:graphicFrame>
      <p:sp>
        <p:nvSpPr>
          <p:cNvPr id="3" name="Input">
            <a:extLst>
              <a:ext uri="{FF2B5EF4-FFF2-40B4-BE49-F238E27FC236}">
                <a16:creationId xmlns="" xmlns:a16="http://schemas.microsoft.com/office/drawing/2014/main" id="{3869D963-79AD-4D95-88B7-4796C201A944}"/>
              </a:ext>
            </a:extLst>
          </p:cNvPr>
          <p:cNvSpPr/>
          <p:nvPr userDrawn="1"/>
        </p:nvSpPr>
        <p:spPr>
          <a:xfrm>
            <a:off x="66000" y="542946"/>
            <a:ext cx="9897509" cy="6120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="horz" wrap="square" lIns="100584" tIns="64008" rIns="27432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6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45" r:id="rId2"/>
    <p:sldLayoutId id="2147483668" r:id="rId3"/>
    <p:sldLayoutId id="2147483946" r:id="rId4"/>
    <p:sldLayoutId id="214748395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/>
          <p:cNvSpPr txBox="1">
            <a:spLocks noChangeArrowheads="1"/>
          </p:cNvSpPr>
          <p:nvPr userDrawn="1"/>
        </p:nvSpPr>
        <p:spPr bwMode="auto">
          <a:xfrm>
            <a:off x="9966000" y="6642556"/>
            <a:ext cx="216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defRPr/>
            </a:pPr>
            <a:fld id="{21A6BCCA-21C7-4EB2-B6BF-827CF3700E13}" type="slidenum">
              <a:rPr lang="ko-KR" altLang="en-US" b="0" smtClean="0"/>
              <a:pPr algn="r" eaLnBrk="1" latin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b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8344328"/>
              </p:ext>
            </p:extLst>
          </p:nvPr>
        </p:nvGraphicFramePr>
        <p:xfrm>
          <a:off x="66000" y="56362"/>
          <a:ext cx="120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293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061">
                  <a:extLst>
                    <a:ext uri="{9D8B030D-6E8A-4147-A177-3AD203B41FA5}">
                      <a16:colId xmlns="" xmlns:a16="http://schemas.microsoft.com/office/drawing/2014/main" val="3875063448"/>
                    </a:ext>
                  </a:extLst>
                </a:gridCol>
                <a:gridCol w="1312132">
                  <a:extLst>
                    <a:ext uri="{9D8B030D-6E8A-4147-A177-3AD203B41FA5}">
                      <a16:colId xmlns="" xmlns:a16="http://schemas.microsoft.com/office/drawing/2014/main" val="2017424774"/>
                    </a:ext>
                  </a:extLst>
                </a:gridCol>
                <a:gridCol w="9559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12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9509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187706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캠퍼스타운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Admin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|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화면설계서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8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8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관리자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08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 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대분류</a:t>
                      </a:r>
                      <a:endParaRPr kumimoji="0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8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034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47" r:id="rId2"/>
    <p:sldLayoutId id="2147483948" r:id="rId3"/>
    <p:sldLayoutId id="2147483949" r:id="rId4"/>
    <p:sldLayoutId id="214748394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1234@gmia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il@gmail.com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il@gmail.com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5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기자재등록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86679" y="2428880"/>
            <a:ext cx="5104367" cy="3848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75897" y="3148671"/>
            <a:ext cx="2069727" cy="275658"/>
            <a:chOff x="1473574" y="1355082"/>
            <a:chExt cx="2069727" cy="275658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480995" y="1355082"/>
              <a:ext cx="106230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473574" y="1355082"/>
              <a:ext cx="970860" cy="275658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 err="1">
                  <a:solidFill>
                    <a:schemeClr val="tx1"/>
                  </a:solidFill>
                  <a:latin typeface="+mj-ea"/>
                </a:rPr>
                <a:t>기자재명</a:t>
              </a:r>
              <a:endParaRPr lang="ko-KR" altLang="en-US" sz="900" b="1" dirty="0">
                <a:solidFill>
                  <a:schemeClr val="tx1"/>
                </a:solidFill>
                <a:latin typeface="+mj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75897" y="3539593"/>
            <a:ext cx="4399688" cy="971387"/>
            <a:chOff x="1527185" y="3608250"/>
            <a:chExt cx="4399688" cy="1385581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400990" y="3609719"/>
              <a:ext cx="3525883" cy="1384112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27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527185" y="3608250"/>
              <a:ext cx="794674" cy="1370072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기자재 설명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75897" y="4671018"/>
            <a:ext cx="4399688" cy="971387"/>
            <a:chOff x="1527185" y="3344889"/>
            <a:chExt cx="4399688" cy="1385581"/>
          </a:xfrm>
        </p:grpSpPr>
        <p:sp>
          <p:nvSpPr>
            <p:cNvPr id="22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400990" y="3346358"/>
              <a:ext cx="3525883" cy="1384112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527185" y="3344889"/>
              <a:ext cx="794674" cy="1370072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기자재 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</a:rPr>
                <a:t>SPEC</a:t>
              </a:r>
              <a:endParaRPr lang="ko-KR" altLang="en-US" sz="900" b="1" dirty="0">
                <a:solidFill>
                  <a:schemeClr val="tx1"/>
                </a:solidFill>
                <a:latin typeface="+mj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396239" y="27253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기자재등록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33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AD-00-04-1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6A9FC4D6-043A-4FCC-8BE4-B83B15540AC1}"/>
              </a:ext>
            </a:extLst>
          </p:cNvPr>
          <p:cNvGrpSpPr/>
          <p:nvPr/>
        </p:nvGrpSpPr>
        <p:grpSpPr>
          <a:xfrm>
            <a:off x="5037254" y="5814536"/>
            <a:ext cx="1867126" cy="250304"/>
            <a:chOff x="5623901" y="5405686"/>
            <a:chExt cx="1867126" cy="250304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20897261-0D15-4772-B8CC-14052D76F485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40" name="사각형: 둥근 모서리 27">
                <a:extLst>
                  <a:ext uri="{FF2B5EF4-FFF2-40B4-BE49-F238E27FC236}">
                    <a16:creationId xmlns="" xmlns:a16="http://schemas.microsoft.com/office/drawing/2014/main" id="{6C5C5D50-3DAA-401F-B16A-04472D564CF5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" name="사각형: 둥근 모서리 27">
                <a:extLst>
                  <a:ext uri="{FF2B5EF4-FFF2-40B4-BE49-F238E27FC236}">
                    <a16:creationId xmlns="" xmlns:a16="http://schemas.microsoft.com/office/drawing/2014/main" id="{0E1DD0D7-CC80-49FA-A117-02D298C213C9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9" name="사각형: 둥근 모서리 27">
              <a:extLst>
                <a:ext uri="{FF2B5EF4-FFF2-40B4-BE49-F238E27FC236}">
                  <a16:creationId xmlns="" xmlns:a16="http://schemas.microsoft.com/office/drawing/2014/main" id="{F98190B2-E62D-45F4-AB70-017D07B5E0BA}"/>
                </a:ext>
              </a:extLst>
            </p:cNvPr>
            <p:cNvSpPr/>
            <p:nvPr/>
          </p:nvSpPr>
          <p:spPr>
            <a:xfrm>
              <a:off x="6258684" y="5405686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30" name="직사각형 29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6711" y="1799469"/>
            <a:ext cx="14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기자재 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86270" y="1832269"/>
            <a:ext cx="18838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기자재 등록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3291840" y="3482138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21A42541-8FA4-4CE9-89AA-6B86F3B8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66038"/>
              </p:ext>
            </p:extLst>
          </p:nvPr>
        </p:nvGraphicFramePr>
        <p:xfrm>
          <a:off x="9971401" y="848267"/>
          <a:ext cx="2150261" cy="25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메모형식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8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3507"/>
              </p:ext>
            </p:extLst>
          </p:nvPr>
        </p:nvGraphicFramePr>
        <p:xfrm>
          <a:off x="9974006" y="784534"/>
          <a:ext cx="2150261" cy="1356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프로그램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진행상태 검색 조건을 설정한다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AD-05-01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79748"/>
              </p:ext>
            </p:extLst>
          </p:nvPr>
        </p:nvGraphicFramePr>
        <p:xfrm>
          <a:off x="246195" y="4888166"/>
          <a:ext cx="9504474" cy="12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56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03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706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9up2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창업공간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가치업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아이디어 공모전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</a:rPr>
                        <a:t>YYYY-MM-DD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lt"/>
                        </a:rPr>
                        <a:t>~  </a:t>
                      </a:r>
                      <a:r>
                        <a:rPr lang="en-US" altLang="ko-KR" sz="1050" dirty="0">
                          <a:latin typeface="+mn-ea"/>
                        </a:rPr>
                        <a:t>YYYY-MM-DD</a:t>
                      </a:r>
                      <a:endParaRPr lang="ko-KR" altLang="en-US" sz="1050" dirty="0">
                        <a:latin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계획중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57918" y="4271020"/>
            <a:ext cx="3089025" cy="275658"/>
            <a:chOff x="257918" y="2653292"/>
            <a:chExt cx="3089025" cy="275658"/>
          </a:xfrm>
        </p:grpSpPr>
        <p:grpSp>
          <p:nvGrpSpPr>
            <p:cNvPr id="3" name="그룹 2"/>
            <p:cNvGrpSpPr/>
            <p:nvPr/>
          </p:nvGrpSpPr>
          <p:grpSpPr>
            <a:xfrm>
              <a:off x="257918" y="2664163"/>
              <a:ext cx="735926" cy="253916"/>
              <a:chOff x="257918" y="2664163"/>
              <a:chExt cx="735926" cy="253916"/>
            </a:xfrm>
          </p:grpSpPr>
          <p:sp>
            <p:nvSpPr>
              <p:cNvPr id="18" name="순서도: 연결자 17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3265" y="2664163"/>
                <a:ext cx="6605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등록일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26123" y="2653292"/>
              <a:ext cx="2420820" cy="275658"/>
              <a:chOff x="926123" y="2653292"/>
              <a:chExt cx="2420820" cy="275658"/>
            </a:xfrm>
          </p:grpSpPr>
          <p:sp>
            <p:nvSpPr>
              <p:cNvPr id="94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/>
          <p:cNvGrpSpPr/>
          <p:nvPr/>
        </p:nvGrpSpPr>
        <p:grpSpPr>
          <a:xfrm>
            <a:off x="257918" y="4624806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7918" y="2623066"/>
            <a:ext cx="3082410" cy="253916"/>
            <a:chOff x="257918" y="943794"/>
            <a:chExt cx="3082410" cy="253916"/>
          </a:xfrm>
        </p:grpSpPr>
        <p:grpSp>
          <p:nvGrpSpPr>
            <p:cNvPr id="10" name="그룹 9"/>
            <p:cNvGrpSpPr/>
            <p:nvPr/>
          </p:nvGrpSpPr>
          <p:grpSpPr>
            <a:xfrm>
              <a:off x="1049211" y="945998"/>
              <a:ext cx="512682" cy="230832"/>
              <a:chOff x="257918" y="746587"/>
              <a:chExt cx="512682" cy="230832"/>
            </a:xfrm>
          </p:grpSpPr>
          <p:sp>
            <p:nvSpPr>
              <p:cNvPr id="46" name="순서도: 연결자 45"/>
              <p:cNvSpPr/>
              <p:nvPr/>
            </p:nvSpPr>
            <p:spPr>
              <a:xfrm>
                <a:off x="257918" y="782733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순서도: 연결자 46"/>
              <p:cNvSpPr/>
              <p:nvPr/>
            </p:nvSpPr>
            <p:spPr>
              <a:xfrm>
                <a:off x="300883" y="820193"/>
                <a:ext cx="73960" cy="89492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55102" y="746587"/>
                <a:ext cx="4154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b="1" dirty="0">
                    <a:latin typeface="+mn-ea"/>
                  </a:rPr>
                  <a:t>전체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523871" y="945998"/>
              <a:ext cx="631936" cy="230832"/>
              <a:chOff x="732578" y="746587"/>
              <a:chExt cx="631936" cy="230832"/>
            </a:xfrm>
          </p:grpSpPr>
          <p:sp>
            <p:nvSpPr>
              <p:cNvPr id="49" name="순서도: 연결자 48"/>
              <p:cNvSpPr/>
              <p:nvPr/>
            </p:nvSpPr>
            <p:spPr>
              <a:xfrm>
                <a:off x="732578" y="782733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33598" y="746587"/>
                <a:ext cx="53091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 err="1">
                    <a:latin typeface="+mn-ea"/>
                  </a:rPr>
                  <a:t>진행중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124676" y="945998"/>
              <a:ext cx="624900" cy="230832"/>
              <a:chOff x="2124676" y="957595"/>
              <a:chExt cx="624900" cy="230832"/>
            </a:xfrm>
          </p:grpSpPr>
          <p:sp>
            <p:nvSpPr>
              <p:cNvPr id="52" name="순서도: 연결자 51"/>
              <p:cNvSpPr/>
              <p:nvPr/>
            </p:nvSpPr>
            <p:spPr>
              <a:xfrm>
                <a:off x="2124676" y="993741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218660" y="957595"/>
                <a:ext cx="53091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 err="1">
                    <a:latin typeface="+mn-ea"/>
                  </a:rPr>
                  <a:t>완료중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715428" y="945998"/>
              <a:ext cx="624900" cy="230832"/>
              <a:chOff x="2715428" y="973588"/>
              <a:chExt cx="624900" cy="230832"/>
            </a:xfrm>
          </p:grpSpPr>
          <p:sp>
            <p:nvSpPr>
              <p:cNvPr id="60" name="순서도: 연결자 59"/>
              <p:cNvSpPr/>
              <p:nvPr/>
            </p:nvSpPr>
            <p:spPr>
              <a:xfrm>
                <a:off x="2715428" y="996672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809412" y="973588"/>
                <a:ext cx="53091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 err="1">
                    <a:latin typeface="+mn-ea"/>
                  </a:rPr>
                  <a:t>계획중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sp>
          <p:nvSpPr>
            <p:cNvPr id="66" name="순서도: 연결자 65"/>
            <p:cNvSpPr/>
            <p:nvPr/>
          </p:nvSpPr>
          <p:spPr>
            <a:xfrm>
              <a:off x="257918" y="1012947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3265" y="943794"/>
              <a:ext cx="7393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진행상태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57918" y="3167455"/>
            <a:ext cx="1551247" cy="966978"/>
            <a:chOff x="257918" y="1433322"/>
            <a:chExt cx="1551247" cy="966978"/>
          </a:xfrm>
        </p:grpSpPr>
        <p:grpSp>
          <p:nvGrpSpPr>
            <p:cNvPr id="16" name="그룹 15"/>
            <p:cNvGrpSpPr/>
            <p:nvPr/>
          </p:nvGrpSpPr>
          <p:grpSpPr>
            <a:xfrm>
              <a:off x="257918" y="1433322"/>
              <a:ext cx="814744" cy="253916"/>
              <a:chOff x="257918" y="1377548"/>
              <a:chExt cx="814744" cy="253916"/>
            </a:xfrm>
          </p:grpSpPr>
          <p:sp>
            <p:nvSpPr>
              <p:cNvPr id="69" name="순서도: 연결자 68"/>
              <p:cNvSpPr/>
              <p:nvPr/>
            </p:nvSpPr>
            <p:spPr>
              <a:xfrm>
                <a:off x="257918" y="1465313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33265" y="1377548"/>
                <a:ext cx="73939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분류</a:t>
                </a:r>
                <a:r>
                  <a:rPr lang="en-US" altLang="ko-KR" sz="1050" b="1" dirty="0"/>
                  <a:t>1</a:t>
                </a:r>
                <a:endParaRPr lang="ko-KR" altLang="en-US" sz="1050" b="1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26477" y="1441938"/>
              <a:ext cx="975946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전체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529963" y="148183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22765" y="1688124"/>
              <a:ext cx="986400" cy="712176"/>
              <a:chOff x="822765" y="1688124"/>
              <a:chExt cx="986400" cy="712176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829407" y="1688124"/>
                <a:ext cx="975946" cy="71217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전체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지역상생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22765" y="1931001"/>
                <a:ext cx="986400" cy="25982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>
                    <a:latin typeface="+mn-ea"/>
                  </a:rPr>
                  <a:t>9up2</a:t>
                </a:r>
                <a:endParaRPr lang="ko-KR" altLang="en-US" sz="1400" dirty="0">
                  <a:latin typeface="+mn-ea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2148137" y="3146853"/>
            <a:ext cx="1759343" cy="885095"/>
            <a:chOff x="2148137" y="1467581"/>
            <a:chExt cx="1759343" cy="885095"/>
          </a:xfrm>
        </p:grpSpPr>
        <p:sp>
          <p:nvSpPr>
            <p:cNvPr id="88" name="순서도: 연결자 87"/>
            <p:cNvSpPr/>
            <p:nvPr/>
          </p:nvSpPr>
          <p:spPr>
            <a:xfrm>
              <a:off x="2148137" y="1561384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22477" y="1473619"/>
              <a:ext cx="6409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분류</a:t>
              </a:r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716933" y="1467581"/>
              <a:ext cx="1157654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창업공간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3649011" y="1507481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716933" y="1924785"/>
              <a:ext cx="1159200" cy="42789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창업아카데미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창업단계별지원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13222" y="1710459"/>
              <a:ext cx="1170000" cy="2539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창업공간</a:t>
              </a:r>
              <a:endParaRPr lang="ko-KR" altLang="en-US" sz="1400" dirty="0">
                <a:latin typeface="+mn-ea"/>
              </a:endParaRPr>
            </a:p>
          </p:txBody>
        </p:sp>
      </p:grpSp>
      <p:sp>
        <p:nvSpPr>
          <p:cNvPr id="103" name="직사각형 2"/>
          <p:cNvSpPr>
            <a:spLocks noChangeArrowheads="1"/>
          </p:cNvSpPr>
          <p:nvPr/>
        </p:nvSpPr>
        <p:spPr bwMode="auto">
          <a:xfrm>
            <a:off x="10034099" y="2325064"/>
            <a:ext cx="1923439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dirty="0"/>
              <a:t>창업육성 </a:t>
            </a:r>
            <a:r>
              <a:rPr lang="en-US" altLang="ko-KR" sz="800" dirty="0"/>
              <a:t>9up2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/>
              <a:t>창업공간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창업육성 </a:t>
            </a:r>
            <a:r>
              <a:rPr lang="en-US" altLang="ko-KR" sz="800" dirty="0"/>
              <a:t>9up2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/>
              <a:t>창업아카데미</a:t>
            </a:r>
            <a:endParaRPr lang="en-US" altLang="ko-KR" sz="800" dirty="0"/>
          </a:p>
          <a:p>
            <a:r>
              <a:rPr lang="ko-KR" altLang="en-US" sz="800" dirty="0"/>
              <a:t>창업육성 </a:t>
            </a:r>
            <a:r>
              <a:rPr lang="en-US" altLang="ko-KR" sz="800" dirty="0"/>
              <a:t>9up2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/>
              <a:t>창업단계별지원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지역상생 </a:t>
            </a:r>
            <a:r>
              <a:rPr lang="en-US" altLang="ko-KR" sz="800" dirty="0"/>
              <a:t>YES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/>
              <a:t>용산역사문화 특성화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지역상생 </a:t>
            </a:r>
            <a:r>
              <a:rPr lang="en-US" altLang="ko-KR" sz="800" dirty="0"/>
              <a:t>YES &gt; </a:t>
            </a:r>
            <a:r>
              <a:rPr lang="ko-KR" altLang="en-US" sz="800" dirty="0"/>
              <a:t>용문전통시장 활성화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05" name="순서도: 연결자 104"/>
          <p:cNvSpPr/>
          <p:nvPr/>
        </p:nvSpPr>
        <p:spPr>
          <a:xfrm>
            <a:off x="4246453" y="3222550"/>
            <a:ext cx="103938" cy="9908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4320793" y="3152891"/>
            <a:ext cx="857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프로그램명</a:t>
            </a:r>
            <a:endParaRPr lang="ko-KR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132385" y="6207367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등록</a:t>
            </a:r>
            <a:endParaRPr lang="en-US" altLang="ko-KR" sz="800" dirty="0">
              <a:latin typeface="+mj-ea"/>
            </a:endParaRPr>
          </a:p>
        </p:txBody>
      </p:sp>
      <p:cxnSp>
        <p:nvCxnSpPr>
          <p:cNvPr id="12" name="직선 연결선 11"/>
          <p:cNvCxnSpPr>
            <a:stCxn id="106" idx="3"/>
            <a:endCxn id="106" idx="3"/>
          </p:cNvCxnSpPr>
          <p:nvPr/>
        </p:nvCxnSpPr>
        <p:spPr>
          <a:xfrm>
            <a:off x="5178669" y="3279849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149866" y="3138698"/>
            <a:ext cx="2849775" cy="275658"/>
            <a:chOff x="5131760" y="1459426"/>
            <a:chExt cx="2849775" cy="275658"/>
          </a:xfrm>
        </p:grpSpPr>
        <p:grpSp>
          <p:nvGrpSpPr>
            <p:cNvPr id="22" name="그룹 21"/>
            <p:cNvGrpSpPr/>
            <p:nvPr/>
          </p:nvGrpSpPr>
          <p:grpSpPr>
            <a:xfrm>
              <a:off x="5131760" y="1459426"/>
              <a:ext cx="2849775" cy="275658"/>
              <a:chOff x="5131760" y="1459426"/>
              <a:chExt cx="2849775" cy="275658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5131760" y="1476634"/>
                <a:ext cx="2069139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모서리가 둥근 직사각형 11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7293655" y="1459426"/>
                <a:ext cx="687880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</a:rPr>
                  <a:t>검색</a:t>
                </a: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5169527" y="1522064"/>
              <a:ext cx="0" cy="1517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61168" y="4625292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grpSp>
        <p:nvGrpSpPr>
          <p:cNvPr id="182" name="그룹 181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183" name="그룹 182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90" name="타원 189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1" name="직선 연결선 190"/>
              <p:cNvCxnSpPr>
                <a:stCxn id="190" idx="1"/>
                <a:endCxn id="190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85" name="그룹 184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87" name="타원 186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8" name="직선 연결선 187"/>
              <p:cNvCxnSpPr>
                <a:stCxn id="187" idx="1"/>
                <a:endCxn id="187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94" name="직사각형 193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266710" y="2133565"/>
            <a:ext cx="166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등록</a:t>
            </a:r>
          </a:p>
        </p:txBody>
      </p:sp>
      <p:grpSp>
        <p:nvGrpSpPr>
          <p:cNvPr id="199" name="그룹 198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217" name="그룹 216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224" name="타원 22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5" name="직선 연결선 224"/>
              <p:cNvCxnSpPr>
                <a:stCxn id="224" idx="1"/>
                <a:endCxn id="22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2" name="직선 연결선 221"/>
              <p:cNvCxnSpPr>
                <a:stCxn id="221" idx="1"/>
                <a:endCxn id="22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214" name="직사각형 213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201" name="직선 연결선 200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5380865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5202016" y="1726195"/>
            <a:ext cx="1021433" cy="256846"/>
            <a:chOff x="4648120" y="1726195"/>
            <a:chExt cx="1021433" cy="256846"/>
          </a:xfrm>
        </p:grpSpPr>
        <p:sp>
          <p:nvSpPr>
            <p:cNvPr id="212" name="직사각형 211"/>
            <p:cNvSpPr/>
            <p:nvPr/>
          </p:nvSpPr>
          <p:spPr>
            <a:xfrm>
              <a:off x="4648120" y="1726195"/>
              <a:ext cx="102143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프로그램 등록</a:t>
              </a: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sp>
        <p:nvSpPr>
          <p:cNvPr id="227" name="직사각형 226"/>
          <p:cNvSpPr/>
          <p:nvPr/>
        </p:nvSpPr>
        <p:spPr>
          <a:xfrm>
            <a:off x="7986270" y="2166365"/>
            <a:ext cx="20185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프로그램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프로그램 등록</a:t>
            </a:r>
          </a:p>
        </p:txBody>
      </p:sp>
      <p:grpSp>
        <p:nvGrpSpPr>
          <p:cNvPr id="228" name="그룹 227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229" name="TextBox 228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프로그램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참여팀관리</a:t>
              </a:r>
              <a:endParaRPr lang="ko-KR" altLang="en-US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914986" y="2494469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68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78787"/>
              </p:ext>
            </p:extLst>
          </p:nvPr>
        </p:nvGraphicFramePr>
        <p:xfrm>
          <a:off x="9974006" y="784534"/>
          <a:ext cx="2150261" cy="165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프로그램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FRONT WEB-02-03,04,05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섬네일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이미지 추가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FRONT WEB-02-06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포스터 이미지 추가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&gt; FRONT WEB-02-06 &lt;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신청하기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버튼이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보여짐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&gt; FRONT WEB-02-06 &lt;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신청하기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버튼이 안보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직사각형 178"/>
          <p:cNvSpPr/>
          <p:nvPr/>
        </p:nvSpPr>
        <p:spPr>
          <a:xfrm>
            <a:off x="8396239" y="27253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18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AD-05-01-1</a:t>
            </a:r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1536022" y="2285052"/>
            <a:ext cx="7332785" cy="4238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5324256" y="4105086"/>
            <a:ext cx="2675870" cy="634033"/>
            <a:chOff x="4169826" y="1237952"/>
            <a:chExt cx="2675870" cy="634033"/>
          </a:xfrm>
        </p:grpSpPr>
        <p:sp>
          <p:nvSpPr>
            <p:cNvPr id="159" name="모서리가 둥근 직사각형 158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6129347" y="1343630"/>
              <a:ext cx="716349" cy="207105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+mn-ea"/>
                </a:rPr>
                <a:t>파일찾기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4169826" y="1255528"/>
              <a:ext cx="632851" cy="616457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포스터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883440" y="1237952"/>
              <a:ext cx="1141415" cy="634032"/>
              <a:chOff x="2500981" y="1231163"/>
              <a:chExt cx="963187" cy="535030"/>
            </a:xfrm>
          </p:grpSpPr>
          <p:sp>
            <p:nvSpPr>
              <p:cNvPr id="143" name="모서리가 둥근 직사각형 24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500981" y="1231163"/>
                <a:ext cx="963187" cy="535030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534196" y="1254036"/>
                <a:ext cx="896276" cy="48984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2689791" y="1327864"/>
                <a:ext cx="596812" cy="350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+mn-ea"/>
                  </a:rPr>
                  <a:t>Image</a:t>
                </a:r>
              </a:p>
              <a:p>
                <a:pPr algn="ctr"/>
                <a:r>
                  <a:rPr lang="en-US" altLang="ko-KR" sz="1050" dirty="0">
                    <a:latin typeface="+mn-ea"/>
                  </a:rPr>
                  <a:t>420X600</a:t>
                </a:r>
                <a:endParaRPr lang="ko-KR" altLang="en-US" sz="1050" dirty="0">
                  <a:latin typeface="+mn-ea"/>
                </a:endParaRPr>
              </a:p>
            </p:txBody>
          </p:sp>
        </p:grpSp>
      </p:grpSp>
      <p:sp>
        <p:nvSpPr>
          <p:cNvPr id="117" name="모서리가 둥근 직사각형 116">
            <a:extLst>
              <a:ext uri="{FF2B5EF4-FFF2-40B4-BE49-F238E27FC236}">
                <a16:creationId xmlns="" xmlns:a16="http://schemas.microsoft.com/office/drawing/2014/main" id="{90BD6164-CF79-44B4-8B2E-1663EEB08880}"/>
              </a:ext>
            </a:extLst>
          </p:cNvPr>
          <p:cNvSpPr/>
          <p:nvPr/>
        </p:nvSpPr>
        <p:spPr>
          <a:xfrm>
            <a:off x="4294207" y="4147364"/>
            <a:ext cx="786062" cy="207105"/>
          </a:xfrm>
          <a:prstGeom prst="roundRect">
            <a:avLst>
              <a:gd name="adj" fmla="val 1317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파일찾기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185030" y="4129550"/>
            <a:ext cx="1056922" cy="615461"/>
            <a:chOff x="2688472" y="1222130"/>
            <a:chExt cx="963187" cy="615461"/>
          </a:xfrm>
        </p:grpSpPr>
        <p:sp>
          <p:nvSpPr>
            <p:cNvPr id="119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688472" y="1222130"/>
              <a:ext cx="963187" cy="615461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2726497" y="1254036"/>
              <a:ext cx="900017" cy="5486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818859" y="1327864"/>
              <a:ext cx="70724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+mn-ea"/>
                </a:rPr>
                <a:t>Image</a:t>
              </a:r>
            </a:p>
            <a:p>
              <a:pPr algn="ctr"/>
              <a:r>
                <a:rPr lang="en-US" altLang="ko-KR" sz="1050" dirty="0">
                  <a:latin typeface="+mn-ea"/>
                </a:rPr>
                <a:t>373X286</a:t>
              </a:r>
              <a:endParaRPr lang="ko-KR" altLang="en-US" sz="1050" dirty="0">
                <a:latin typeface="+mn-ea"/>
              </a:endParaRPr>
            </a:p>
          </p:txBody>
        </p:sp>
      </p:grpSp>
      <p:sp>
        <p:nvSpPr>
          <p:cNvPr id="125" name="모서리가 둥근 직사각형 24">
            <a:extLst>
              <a:ext uri="{FF2B5EF4-FFF2-40B4-BE49-F238E27FC236}">
                <a16:creationId xmlns="" xmlns:a16="http://schemas.microsoft.com/office/drawing/2014/main" id="{90BD6164-CF79-44B4-8B2E-1663EEB08880}"/>
              </a:ext>
            </a:extLst>
          </p:cNvPr>
          <p:cNvSpPr/>
          <p:nvPr/>
        </p:nvSpPr>
        <p:spPr>
          <a:xfrm>
            <a:off x="2071098" y="4129551"/>
            <a:ext cx="1000986" cy="602738"/>
          </a:xfrm>
          <a:prstGeom prst="roundRect">
            <a:avLst>
              <a:gd name="adj" fmla="val 13176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섬네일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이미지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69FD36F-9AA0-43B0-88BF-D1FE9DF84BC8}"/>
              </a:ext>
            </a:extLst>
          </p:cNvPr>
          <p:cNvGrpSpPr/>
          <p:nvPr/>
        </p:nvGrpSpPr>
        <p:grpSpPr>
          <a:xfrm>
            <a:off x="2071099" y="5749961"/>
            <a:ext cx="4446179" cy="279218"/>
            <a:chOff x="1168129" y="3896585"/>
            <a:chExt cx="4446179" cy="279218"/>
          </a:xfrm>
        </p:grpSpPr>
        <p:sp>
          <p:nvSpPr>
            <p:cNvPr id="152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168129" y="3900145"/>
              <a:ext cx="1004836" cy="275658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기간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81988" y="3925226"/>
              <a:ext cx="2901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076086" y="3896585"/>
              <a:ext cx="1538222" cy="275658"/>
              <a:chOff x="3866698" y="3082119"/>
              <a:chExt cx="1538222" cy="275658"/>
            </a:xfrm>
          </p:grpSpPr>
          <p:sp>
            <p:nvSpPr>
              <p:cNvPr id="166" name="모서리가 둥근 직사각형 165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3866698" y="3082119"/>
                <a:ext cx="1538222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   YYYY-MM-DD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7" name="그림 1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959" y="3136871"/>
                <a:ext cx="158037" cy="158037"/>
              </a:xfrm>
              <a:prstGeom prst="rect">
                <a:avLst/>
              </a:prstGeom>
            </p:spPr>
          </p:pic>
        </p:grpSp>
        <p:grpSp>
          <p:nvGrpSpPr>
            <p:cNvPr id="180" name="그룹 179"/>
            <p:cNvGrpSpPr/>
            <p:nvPr/>
          </p:nvGrpSpPr>
          <p:grpSpPr>
            <a:xfrm>
              <a:off x="2250215" y="3896585"/>
              <a:ext cx="1514155" cy="275658"/>
              <a:chOff x="3409537" y="2357800"/>
              <a:chExt cx="1514155" cy="275658"/>
            </a:xfrm>
          </p:grpSpPr>
          <p:sp>
            <p:nvSpPr>
              <p:cNvPr id="183" name="모서리가 둥근 직사각형 182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3409537" y="2357800"/>
                <a:ext cx="1514155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   YYYY-MM-DD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4" name="그림 1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8007" y="2412552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38" name="그룹 37"/>
          <p:cNvGrpSpPr/>
          <p:nvPr/>
        </p:nvGrpSpPr>
        <p:grpSpPr>
          <a:xfrm>
            <a:off x="4311044" y="3153484"/>
            <a:ext cx="1592083" cy="749969"/>
            <a:chOff x="1528325" y="2056605"/>
            <a:chExt cx="1592083" cy="749969"/>
          </a:xfrm>
        </p:grpSpPr>
        <p:sp>
          <p:nvSpPr>
            <p:cNvPr id="170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528325" y="2058871"/>
              <a:ext cx="525255" cy="275658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분류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+mj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134008" y="2056605"/>
              <a:ext cx="986400" cy="749969"/>
              <a:chOff x="10834389" y="3423679"/>
              <a:chExt cx="986400" cy="749969"/>
            </a:xfrm>
          </p:grpSpPr>
          <p:sp>
            <p:nvSpPr>
              <p:cNvPr id="128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1559692" y="3463576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0838101" y="3423679"/>
                <a:ext cx="975946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+mn-ea"/>
                  </a:rPr>
                  <a:t>9up2</a:t>
                </a:r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0841030" y="3932416"/>
                <a:ext cx="975946" cy="2412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지역상생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0834389" y="3677364"/>
                <a:ext cx="986400" cy="25982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>
                    <a:latin typeface="+mn-ea"/>
                  </a:rPr>
                  <a:t>9up2</a:t>
                </a:r>
                <a:endParaRPr lang="ko-KR" altLang="en-US" sz="1400" dirty="0">
                  <a:latin typeface="+mn-ea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6067429" y="3144978"/>
            <a:ext cx="1789165" cy="891542"/>
            <a:chOff x="3284710" y="2048099"/>
            <a:chExt cx="1789165" cy="891542"/>
          </a:xfrm>
        </p:grpSpPr>
        <p:sp>
          <p:nvSpPr>
            <p:cNvPr id="173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3284710" y="2048099"/>
              <a:ext cx="525255" cy="275658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분류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+mj-ea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879617" y="2054546"/>
              <a:ext cx="1194258" cy="885095"/>
              <a:chOff x="2865622" y="1619981"/>
              <a:chExt cx="1194258" cy="885095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2869333" y="1619981"/>
                <a:ext cx="1157654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창업공간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3801411" y="1659881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869333" y="2077185"/>
                <a:ext cx="1159200" cy="4278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창업아카데미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창업단계별지원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865622" y="1862859"/>
                <a:ext cx="1170000" cy="25391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1050" dirty="0">
                    <a:latin typeface="+mn-ea"/>
                  </a:rPr>
                  <a:t>창업공간</a:t>
                </a:r>
                <a:endParaRPr lang="ko-KR" altLang="en-US" sz="1400" dirty="0">
                  <a:latin typeface="+mn-ea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071100" y="3126286"/>
            <a:ext cx="2088441" cy="896751"/>
            <a:chOff x="5326403" y="3147708"/>
            <a:chExt cx="2088441" cy="896751"/>
          </a:xfrm>
        </p:grpSpPr>
        <p:sp>
          <p:nvSpPr>
            <p:cNvPr id="157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5326403" y="3147708"/>
              <a:ext cx="1000986" cy="275658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진행상태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33037" y="3152681"/>
              <a:ext cx="981807" cy="891778"/>
              <a:chOff x="6433037" y="3091137"/>
              <a:chExt cx="981807" cy="891778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6438898" y="3091137"/>
                <a:ext cx="975946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err="1">
                    <a:solidFill>
                      <a:schemeClr val="tx1"/>
                    </a:solidFill>
                  </a:rPr>
                  <a:t>진행중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7142384" y="3131036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433037" y="3340252"/>
                <a:ext cx="975946" cy="2461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err="1">
                    <a:solidFill>
                      <a:schemeClr val="tx1"/>
                    </a:solidFill>
                  </a:rPr>
                  <a:t>진행중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6433037" y="3583508"/>
                <a:ext cx="975946" cy="39940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50" dirty="0" err="1">
                    <a:solidFill>
                      <a:schemeClr val="tx1"/>
                    </a:solidFill>
                    <a:latin typeface="+mn-ea"/>
                  </a:rPr>
                  <a:t>완료중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 err="1">
                    <a:solidFill>
                      <a:schemeClr val="tx1"/>
                    </a:solidFill>
                    <a:latin typeface="+mn-ea"/>
                  </a:rPr>
                  <a:t>계획중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071099" y="4922041"/>
            <a:ext cx="2082581" cy="695991"/>
            <a:chOff x="4986433" y="2422390"/>
            <a:chExt cx="2082581" cy="695991"/>
          </a:xfrm>
        </p:grpSpPr>
        <p:sp>
          <p:nvSpPr>
            <p:cNvPr id="126" name="모서리가 둥근 직사각형 2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4986433" y="2422390"/>
              <a:ext cx="1000987" cy="462432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+mj-ea"/>
                </a:rPr>
                <a:t>프로그램 신청 가능여부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082225" y="2437606"/>
              <a:ext cx="986789" cy="680775"/>
              <a:chOff x="6082225" y="2437606"/>
              <a:chExt cx="986789" cy="68077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088089" y="2437606"/>
                <a:ext cx="980060" cy="216000"/>
                <a:chOff x="6088089" y="2437606"/>
                <a:chExt cx="980060" cy="216000"/>
              </a:xfrm>
            </p:grpSpPr>
            <p:sp>
              <p:nvSpPr>
                <p:cNvPr id="137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6809680" y="2477503"/>
                  <a:ext cx="258469" cy="15388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1000" kern="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8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6088089" y="2437606"/>
                  <a:ext cx="975946" cy="216000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>
                      <a:solidFill>
                        <a:schemeClr val="tx1"/>
                      </a:solidFill>
                      <a:latin typeface="+mn-ea"/>
                    </a:rPr>
                    <a:t>가능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6082225" y="2664914"/>
                <a:ext cx="986789" cy="453467"/>
                <a:chOff x="6082225" y="2664914"/>
                <a:chExt cx="986789" cy="453467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6082226" y="2902381"/>
                  <a:ext cx="975946" cy="216000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1050" dirty="0">
                      <a:solidFill>
                        <a:schemeClr val="tx1"/>
                      </a:solidFill>
                      <a:latin typeface="+mn-ea"/>
                    </a:rPr>
                    <a:t>불가능</a:t>
                  </a:r>
                  <a:endParaRPr lang="en-US" altLang="ko-KR" sz="105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6082225" y="2664914"/>
                  <a:ext cx="986789" cy="253916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50" dirty="0">
                      <a:latin typeface="+mn-ea"/>
                    </a:rPr>
                    <a:t>가능</a:t>
                  </a:r>
                  <a:endParaRPr lang="ko-KR" altLang="en-US" sz="1400" dirty="0">
                    <a:latin typeface="+mn-ea"/>
                  </a:endParaRPr>
                </a:p>
              </p:txBody>
            </p:sp>
          </p:grpSp>
        </p:grpSp>
      </p:grpSp>
      <p:sp>
        <p:nvSpPr>
          <p:cNvPr id="155" name="모서리가 둥근 직사각형 146">
            <a:extLst>
              <a:ext uri="{FF2B5EF4-FFF2-40B4-BE49-F238E27FC236}">
                <a16:creationId xmlns="" xmlns:a16="http://schemas.microsoft.com/office/drawing/2014/main" id="{072D93B8-91F6-42AD-9F1F-DF878B20F04A}"/>
              </a:ext>
            </a:extLst>
          </p:cNvPr>
          <p:cNvSpPr/>
          <p:nvPr/>
        </p:nvSpPr>
        <p:spPr>
          <a:xfrm>
            <a:off x="3210444" y="2751772"/>
            <a:ext cx="3889432" cy="275658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모서리가 둥근 직사각형 24">
            <a:extLst>
              <a:ext uri="{FF2B5EF4-FFF2-40B4-BE49-F238E27FC236}">
                <a16:creationId xmlns="" xmlns:a16="http://schemas.microsoft.com/office/drawing/2014/main" id="{35DF8E28-3A98-4366-B791-2DD7DF044E10}"/>
              </a:ext>
            </a:extLst>
          </p:cNvPr>
          <p:cNvSpPr/>
          <p:nvPr/>
        </p:nvSpPr>
        <p:spPr>
          <a:xfrm>
            <a:off x="2071100" y="2745989"/>
            <a:ext cx="1000986" cy="275658"/>
          </a:xfrm>
          <a:prstGeom prst="roundRect">
            <a:avLst>
              <a:gd name="adj" fmla="val 13176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프로그램명</a:t>
            </a:r>
            <a:endParaRPr lang="ko-KR" altLang="en-US" sz="900" b="1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="" xmlns:a16="http://schemas.microsoft.com/office/drawing/2014/main" id="{6A12016E-9700-421C-BD6A-FE152D3583E4}"/>
              </a:ext>
            </a:extLst>
          </p:cNvPr>
          <p:cNvGrpSpPr/>
          <p:nvPr/>
        </p:nvGrpSpPr>
        <p:grpSpPr>
          <a:xfrm>
            <a:off x="6768029" y="6258287"/>
            <a:ext cx="1867126" cy="250304"/>
            <a:chOff x="5623901" y="5405686"/>
            <a:chExt cx="1867126" cy="250304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C41E8D4E-2B28-4203-A7F4-6F7978719FA3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187" name="사각형: 둥근 모서리 27">
                <a:extLst>
                  <a:ext uri="{FF2B5EF4-FFF2-40B4-BE49-F238E27FC236}">
                    <a16:creationId xmlns="" xmlns:a16="http://schemas.microsoft.com/office/drawing/2014/main" id="{B459BD20-B196-493E-9EE6-430DD0C73A79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8" name="사각형: 둥근 모서리 27">
                <a:extLst>
                  <a:ext uri="{FF2B5EF4-FFF2-40B4-BE49-F238E27FC236}">
                    <a16:creationId xmlns="" xmlns:a16="http://schemas.microsoft.com/office/drawing/2014/main" id="{C166FEFC-3CB7-496C-AD04-42EBF3F32E6A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86" name="사각형: 둥근 모서리 27">
              <a:extLst>
                <a:ext uri="{FF2B5EF4-FFF2-40B4-BE49-F238E27FC236}">
                  <a16:creationId xmlns="" xmlns:a16="http://schemas.microsoft.com/office/drawing/2014/main" id="{C385E5DC-F42A-4F1E-A7E7-48A42F279EC3}"/>
                </a:ext>
              </a:extLst>
            </p:cNvPr>
            <p:cNvSpPr/>
            <p:nvPr/>
          </p:nvSpPr>
          <p:spPr>
            <a:xfrm>
              <a:off x="6258684" y="5405686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69" name="직사각형 68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66710" y="1729133"/>
            <a:ext cx="166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986270" y="1761933"/>
            <a:ext cx="20185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프로그램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프로그램 등록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3279703" y="2814474"/>
            <a:ext cx="0" cy="151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4176932" y="3989162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7186832" y="4053639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3066170" y="4812709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5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57918" y="3444572"/>
            <a:ext cx="3089025" cy="275658"/>
            <a:chOff x="257918" y="2653292"/>
            <a:chExt cx="3089025" cy="275658"/>
          </a:xfrm>
        </p:grpSpPr>
        <p:grpSp>
          <p:nvGrpSpPr>
            <p:cNvPr id="3" name="그룹 2"/>
            <p:cNvGrpSpPr/>
            <p:nvPr/>
          </p:nvGrpSpPr>
          <p:grpSpPr>
            <a:xfrm>
              <a:off x="257918" y="2664163"/>
              <a:ext cx="735926" cy="253916"/>
              <a:chOff x="257918" y="2664163"/>
              <a:chExt cx="735926" cy="253916"/>
            </a:xfrm>
          </p:grpSpPr>
          <p:sp>
            <p:nvSpPr>
              <p:cNvPr id="18" name="순서도: 연결자 17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3265" y="2664163"/>
                <a:ext cx="6605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등록일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26123" y="2653292"/>
              <a:ext cx="2420820" cy="275658"/>
              <a:chOff x="926123" y="2653292"/>
              <a:chExt cx="2420820" cy="275658"/>
            </a:xfrm>
          </p:grpSpPr>
          <p:sp>
            <p:nvSpPr>
              <p:cNvPr id="94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/>
          <p:cNvGrpSpPr/>
          <p:nvPr/>
        </p:nvGrpSpPr>
        <p:grpSpPr>
          <a:xfrm>
            <a:off x="257918" y="3009914"/>
            <a:ext cx="2372405" cy="253916"/>
            <a:chOff x="257918" y="1049298"/>
            <a:chExt cx="2372405" cy="253916"/>
          </a:xfrm>
        </p:grpSpPr>
        <p:grpSp>
          <p:nvGrpSpPr>
            <p:cNvPr id="10" name="그룹 9"/>
            <p:cNvGrpSpPr/>
            <p:nvPr/>
          </p:nvGrpSpPr>
          <p:grpSpPr>
            <a:xfrm>
              <a:off x="1049211" y="1051502"/>
              <a:ext cx="512682" cy="230832"/>
              <a:chOff x="257918" y="746587"/>
              <a:chExt cx="512682" cy="230832"/>
            </a:xfrm>
          </p:grpSpPr>
          <p:sp>
            <p:nvSpPr>
              <p:cNvPr id="46" name="순서도: 연결자 45"/>
              <p:cNvSpPr/>
              <p:nvPr/>
            </p:nvSpPr>
            <p:spPr>
              <a:xfrm>
                <a:off x="257918" y="782733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순서도: 연결자 46"/>
              <p:cNvSpPr/>
              <p:nvPr/>
            </p:nvSpPr>
            <p:spPr>
              <a:xfrm>
                <a:off x="300883" y="820193"/>
                <a:ext cx="73960" cy="89492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55102" y="746587"/>
                <a:ext cx="4154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b="1" dirty="0">
                    <a:latin typeface="+mn-ea"/>
                  </a:rPr>
                  <a:t>전체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523871" y="1051502"/>
              <a:ext cx="631936" cy="230832"/>
              <a:chOff x="732578" y="746587"/>
              <a:chExt cx="631936" cy="230832"/>
            </a:xfrm>
          </p:grpSpPr>
          <p:sp>
            <p:nvSpPr>
              <p:cNvPr id="49" name="순서도: 연결자 48"/>
              <p:cNvSpPr/>
              <p:nvPr/>
            </p:nvSpPr>
            <p:spPr>
              <a:xfrm>
                <a:off x="732578" y="782733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33598" y="746587"/>
                <a:ext cx="53091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미확인</a:t>
                </a:r>
              </a:p>
            </p:txBody>
          </p:sp>
        </p:grpSp>
        <p:sp>
          <p:nvSpPr>
            <p:cNvPr id="52" name="순서도: 연결자 51"/>
            <p:cNvSpPr/>
            <p:nvPr/>
          </p:nvSpPr>
          <p:spPr>
            <a:xfrm>
              <a:off x="2098300" y="1087648"/>
              <a:ext cx="158540" cy="158540"/>
            </a:xfrm>
            <a:prstGeom prst="flowChartConnec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14824" y="1051502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확인</a:t>
              </a:r>
            </a:p>
          </p:txBody>
        </p:sp>
        <p:sp>
          <p:nvSpPr>
            <p:cNvPr id="66" name="순서도: 연결자 65"/>
            <p:cNvSpPr/>
            <p:nvPr/>
          </p:nvSpPr>
          <p:spPr>
            <a:xfrm>
              <a:off x="257918" y="1118451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3265" y="1049298"/>
              <a:ext cx="7393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확인상태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396239" y="27253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참여팀관리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참여팀관리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0026" y="3498854"/>
            <a:ext cx="3744463" cy="818093"/>
            <a:chOff x="5913512" y="1467901"/>
            <a:chExt cx="3744463" cy="818093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7151083" y="1467901"/>
              <a:ext cx="1755527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검색어를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 해 주세요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모서리가 둥근 직사각형 15">
              <a:extLst>
                <a:ext uri="{FF2B5EF4-FFF2-40B4-BE49-F238E27FC236}">
                  <a16:creationId xmlns="" xmlns:a16="http://schemas.microsoft.com/office/drawing/2014/main" id="{A83B920F-1EF5-48B4-B70B-45FCAA003E9E}"/>
                </a:ext>
              </a:extLst>
            </p:cNvPr>
            <p:cNvSpPr/>
            <p:nvPr/>
          </p:nvSpPr>
          <p:spPr>
            <a:xfrm>
              <a:off x="8959917" y="1471255"/>
              <a:ext cx="698058" cy="2772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913512" y="1474172"/>
              <a:ext cx="1180800" cy="811822"/>
              <a:chOff x="5913512" y="1474172"/>
              <a:chExt cx="1180800" cy="81182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920175" y="1474172"/>
                <a:ext cx="1166400" cy="25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전체</a:t>
                </a:r>
              </a:p>
            </p:txBody>
          </p:sp>
          <p:sp>
            <p:nvSpPr>
              <p:cNvPr id="86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6790699" y="1519956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920175" y="1943095"/>
                <a:ext cx="1166400" cy="3428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 err="1">
                    <a:solidFill>
                      <a:schemeClr val="tx1"/>
                    </a:solidFill>
                  </a:rPr>
                  <a:t>참여팀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err="1">
                    <a:solidFill>
                      <a:schemeClr val="tx1"/>
                    </a:solidFill>
                  </a:rPr>
                  <a:t>대표명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913512" y="1732074"/>
                <a:ext cx="1180800" cy="2308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/>
                  <a:t>전체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4795576" y="3457660"/>
            <a:ext cx="959264" cy="253916"/>
            <a:chOff x="4580565" y="1497044"/>
            <a:chExt cx="1055190" cy="253916"/>
          </a:xfrm>
        </p:grpSpPr>
        <p:sp>
          <p:nvSpPr>
            <p:cNvPr id="59" name="순서도: 연결자 58"/>
            <p:cNvSpPr/>
            <p:nvPr/>
          </p:nvSpPr>
          <p:spPr>
            <a:xfrm>
              <a:off x="4580565" y="1576017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54905" y="1497044"/>
              <a:ext cx="980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검색어입력</a:t>
              </a:r>
              <a:endParaRPr lang="ko-KR" altLang="en-US" sz="1050" b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35218" y="6338156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55B85416-0415-43CA-B1F3-AA93E1CE4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38869"/>
              </p:ext>
            </p:extLst>
          </p:nvPr>
        </p:nvGraphicFramePr>
        <p:xfrm>
          <a:off x="246194" y="4439774"/>
          <a:ext cx="9581092" cy="167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55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31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6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137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참여팀명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팀  아이템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팀 대표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팀 대표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2020-11-20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>
                          <a:solidFill>
                            <a:srgbClr val="0070C0"/>
                          </a:solidFill>
                        </a:rPr>
                        <a:t>삼산텍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반려동물 용품 중개 플랫폼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j-ea"/>
                          <a:hlinkClick r:id="rId3"/>
                        </a:rPr>
                        <a:t>1234@gmial.com</a:t>
                      </a:r>
                      <a:endParaRPr lang="ko-KR" altLang="en-US" sz="1050" dirty="0">
                        <a:latin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010-2345-2456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>
                <a:stCxn id="113" idx="1"/>
                <a:endCxn id="113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>
                <a:stCxn id="110" idx="1"/>
                <a:endCxn id="110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03" name="직사각형 10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66710" y="2133565"/>
            <a:ext cx="166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참여팀</a:t>
            </a:r>
            <a:r>
              <a:rPr lang="ko-KR" altLang="en-US" b="1" dirty="0"/>
              <a:t> 관리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88" name="그룹 87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>
                <a:stCxn id="100" idx="1"/>
                <a:endCxn id="100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>
                <a:stCxn id="97" idx="1"/>
                <a:endCxn id="97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82" name="직사각형 81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61" name="직선 연결선 60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532617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6353768" y="1726195"/>
            <a:ext cx="886781" cy="256846"/>
            <a:chOff x="4648120" y="1726195"/>
            <a:chExt cx="886781" cy="256846"/>
          </a:xfrm>
        </p:grpSpPr>
        <p:sp>
          <p:nvSpPr>
            <p:cNvPr id="80" name="직사각형 79"/>
            <p:cNvSpPr/>
            <p:nvPr/>
          </p:nvSpPr>
          <p:spPr>
            <a:xfrm>
              <a:off x="4648120" y="1726195"/>
              <a:ext cx="88678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 err="1"/>
                <a:t>참여팀</a:t>
              </a:r>
              <a:r>
                <a:rPr lang="ko-KR" altLang="en-US" sz="1050" b="1" kern="0" dirty="0"/>
                <a:t> 관리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7968686" y="2166365"/>
            <a:ext cx="20185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 err="1"/>
              <a:t>참여팀</a:t>
            </a:r>
            <a:r>
              <a:rPr lang="ko-KR" altLang="en-US" sz="1050" kern="0" dirty="0"/>
              <a:t> 관리 </a:t>
            </a:r>
            <a:r>
              <a:rPr lang="en-US" altLang="ko-KR" sz="1050" kern="0" dirty="0"/>
              <a:t>&gt; </a:t>
            </a:r>
            <a:r>
              <a:rPr lang="ko-KR" altLang="en-US" sz="1050" kern="0" dirty="0" err="1"/>
              <a:t>참여팀</a:t>
            </a:r>
            <a:r>
              <a:rPr lang="ko-KR" altLang="en-US" sz="1050" kern="0" dirty="0"/>
              <a:t> 관리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117" name="TextBox 116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참여팀</a:t>
              </a:r>
              <a:r>
                <a:rPr lang="ko-KR" altLang="en-US" sz="1200" b="1" dirty="0"/>
                <a:t> 관리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1B95AD9A-5726-4431-A90A-0EB195D51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0408"/>
              </p:ext>
            </p:extLst>
          </p:nvPr>
        </p:nvGraphicFramePr>
        <p:xfrm>
          <a:off x="9971401" y="848267"/>
          <a:ext cx="2150261" cy="100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562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참여팀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관리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Fronr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에서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참여팀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신청한 자료를 관리자가 확인 하는 화면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참여팀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해당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참여틴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관리 페이지로 이동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2160560" y="4839086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4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107723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AD-03-01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9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참여팀관리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참여팀관리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A472F3EF-54B2-427B-B5A6-70165F1DF445}"/>
              </a:ext>
            </a:extLst>
          </p:cNvPr>
          <p:cNvSpPr/>
          <p:nvPr/>
        </p:nvSpPr>
        <p:spPr>
          <a:xfrm>
            <a:off x="493166" y="1978269"/>
            <a:ext cx="9134788" cy="4627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graphicFrame>
        <p:nvGraphicFramePr>
          <p:cNvPr id="133" name="표 132">
            <a:extLst>
              <a:ext uri="{FF2B5EF4-FFF2-40B4-BE49-F238E27FC236}">
                <a16:creationId xmlns="" xmlns:a16="http://schemas.microsoft.com/office/drawing/2014/main" id="{CC0454DA-FB34-4E97-AA0E-9E6A265AF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36702"/>
              </p:ext>
            </p:extLst>
          </p:nvPr>
        </p:nvGraphicFramePr>
        <p:xfrm>
          <a:off x="729357" y="2039491"/>
          <a:ext cx="8563234" cy="413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7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48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06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캠퍼스관리자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참여팀명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삼산텍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아이템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반려동물 용품 중개 플랫폼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182807"/>
                  </a:ext>
                </a:extLst>
              </a:tr>
              <a:tr h="541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Core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소개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팀소개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팀소개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팀소개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팀 비밀번호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****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창업여부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201-81-98805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0780169"/>
                  </a:ext>
                </a:extLst>
              </a:tr>
              <a:tr h="1300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팀 구성원 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18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첨부서류</a:t>
                      </a: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900" b="1" u="sng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OOO</a:t>
                      </a:r>
                      <a:r>
                        <a:rPr lang="ko-KR" altLang="en-US" sz="9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ko-KR" altLang="en-US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신청서류</a:t>
                      </a:r>
                      <a:r>
                        <a:rPr lang="en-US" altLang="ko-KR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.zip </a:t>
                      </a:r>
                      <a:endParaRPr lang="en-US" altLang="ko-KR" sz="900" b="1" u="sng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OOO</a:t>
                      </a:r>
                      <a:r>
                        <a:rPr lang="ko-KR" altLang="en-US" sz="9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ko-KR" altLang="en-US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PPT.pptx</a:t>
                      </a:r>
                      <a:endParaRPr lang="en-US" altLang="ko-KR" sz="900" b="1" u="sng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OOO</a:t>
                      </a:r>
                      <a:r>
                        <a:rPr lang="ko-KR" altLang="en-US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팀 자료영상</a:t>
                      </a:r>
                      <a:r>
                        <a:rPr lang="en-US" altLang="ko-KR" sz="900" b="0" u="sng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.MP4</a:t>
                      </a:r>
                      <a:endParaRPr lang="ko-KR" altLang="en-US" sz="900" b="0" u="sng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10642" marR="110642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="" xmlns:a16="http://schemas.microsoft.com/office/drawing/2014/main" id="{73E9DADF-0039-4B99-B95A-DE8A5ED39FAD}"/>
              </a:ext>
            </a:extLst>
          </p:cNvPr>
          <p:cNvGrpSpPr/>
          <p:nvPr/>
        </p:nvGrpSpPr>
        <p:grpSpPr>
          <a:xfrm>
            <a:off x="7712227" y="6380503"/>
            <a:ext cx="1867126" cy="250304"/>
            <a:chOff x="5623901" y="5405686"/>
            <a:chExt cx="1867126" cy="250304"/>
          </a:xfrm>
        </p:grpSpPr>
        <p:grpSp>
          <p:nvGrpSpPr>
            <p:cNvPr id="166" name="그룹 165">
              <a:extLst>
                <a:ext uri="{FF2B5EF4-FFF2-40B4-BE49-F238E27FC236}">
                  <a16:creationId xmlns="" xmlns:a16="http://schemas.microsoft.com/office/drawing/2014/main" id="{C1399393-CE53-4EAE-B018-5A7A71731E26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168" name="사각형: 둥근 모서리 27">
                <a:extLst>
                  <a:ext uri="{FF2B5EF4-FFF2-40B4-BE49-F238E27FC236}">
                    <a16:creationId xmlns="" xmlns:a16="http://schemas.microsoft.com/office/drawing/2014/main" id="{32B4FD7B-4468-4210-A59A-687D83BDE28C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9" name="사각형: 둥근 모서리 27">
                <a:extLst>
                  <a:ext uri="{FF2B5EF4-FFF2-40B4-BE49-F238E27FC236}">
                    <a16:creationId xmlns="" xmlns:a16="http://schemas.microsoft.com/office/drawing/2014/main" id="{495F6F70-367F-4B1F-B078-9204A3CB4490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7" name="사각형: 둥근 모서리 27">
              <a:extLst>
                <a:ext uri="{FF2B5EF4-FFF2-40B4-BE49-F238E27FC236}">
                  <a16:creationId xmlns="" xmlns:a16="http://schemas.microsoft.com/office/drawing/2014/main" id="{856CE577-64C4-43BD-8DD6-4812D67840F1}"/>
                </a:ext>
              </a:extLst>
            </p:cNvPr>
            <p:cNvSpPr/>
            <p:nvPr/>
          </p:nvSpPr>
          <p:spPr>
            <a:xfrm>
              <a:off x="6258684" y="5405686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63" name="직사각형 62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66710" y="1614837"/>
            <a:ext cx="166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참여팀</a:t>
            </a:r>
            <a:r>
              <a:rPr lang="ko-KR" altLang="en-US" b="1" dirty="0"/>
              <a:t> 관리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968686" y="1638845"/>
            <a:ext cx="20185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 err="1"/>
              <a:t>참여팀</a:t>
            </a:r>
            <a:r>
              <a:rPr lang="ko-KR" altLang="en-US" sz="1050" kern="0" dirty="0"/>
              <a:t> 관리 </a:t>
            </a:r>
            <a:r>
              <a:rPr lang="en-US" altLang="ko-KR" sz="1050" kern="0" dirty="0"/>
              <a:t>&gt; </a:t>
            </a:r>
            <a:r>
              <a:rPr lang="ko-KR" altLang="en-US" sz="1050" kern="0" dirty="0" err="1"/>
              <a:t>참여팀</a:t>
            </a:r>
            <a:r>
              <a:rPr lang="ko-KR" altLang="en-US" sz="1050" kern="0" dirty="0"/>
              <a:t> 관리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933508" y="2127738"/>
            <a:ext cx="1069826" cy="224210"/>
            <a:chOff x="1933508" y="2127738"/>
            <a:chExt cx="1069826" cy="224210"/>
          </a:xfrm>
        </p:grpSpPr>
        <p:grpSp>
          <p:nvGrpSpPr>
            <p:cNvPr id="24" name="그룹 23"/>
            <p:cNvGrpSpPr/>
            <p:nvPr/>
          </p:nvGrpSpPr>
          <p:grpSpPr>
            <a:xfrm>
              <a:off x="1933508" y="2127738"/>
              <a:ext cx="536409" cy="215444"/>
              <a:chOff x="1933508" y="2136530"/>
              <a:chExt cx="536409" cy="215444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1933508" y="2144523"/>
                <a:ext cx="159860" cy="159860"/>
                <a:chOff x="10470839" y="3146846"/>
                <a:chExt cx="159860" cy="159860"/>
              </a:xfrm>
            </p:grpSpPr>
            <p:sp>
              <p:nvSpPr>
                <p:cNvPr id="10" name="순서도: 연결자 9"/>
                <p:cNvSpPr/>
                <p:nvPr/>
              </p:nvSpPr>
              <p:spPr>
                <a:xfrm>
                  <a:off x="10470839" y="3146846"/>
                  <a:ext cx="159860" cy="159860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연결자 68"/>
                <p:cNvSpPr/>
                <p:nvPr/>
              </p:nvSpPr>
              <p:spPr>
                <a:xfrm>
                  <a:off x="10507626" y="3184594"/>
                  <a:ext cx="74575" cy="9023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040541" y="2136530"/>
                <a:ext cx="429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확인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402432" y="2136504"/>
              <a:ext cx="600902" cy="215444"/>
              <a:chOff x="2402432" y="2136504"/>
              <a:chExt cx="600902" cy="215444"/>
            </a:xfrm>
          </p:grpSpPr>
          <p:sp>
            <p:nvSpPr>
              <p:cNvPr id="70" name="순서도: 연결자 69"/>
              <p:cNvSpPr/>
              <p:nvPr/>
            </p:nvSpPr>
            <p:spPr>
              <a:xfrm>
                <a:off x="2402432" y="2147454"/>
                <a:ext cx="159860" cy="15986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510891" y="2136504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/>
                  <a:t>미확인</a:t>
                </a:r>
              </a:p>
            </p:txBody>
          </p:sp>
        </p:grpSp>
      </p:grp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E7AE2700-9B3E-4B3E-A04B-2FA2C96BB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31776"/>
              </p:ext>
            </p:extLst>
          </p:nvPr>
        </p:nvGraphicFramePr>
        <p:xfrm>
          <a:off x="9971401" y="848267"/>
          <a:ext cx="2150261" cy="14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_&gt; Front 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WEB-03-01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번 자리에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캠퍼스관리자 확인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이라고 표시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미확인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_&gt; Front 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WEB-03-01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번 자리에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캠퍼스관리자 미확인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이라고 표시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해당 첨부서류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다운로드 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0250808"/>
                  </a:ext>
                </a:extLst>
              </a:tr>
            </a:tbl>
          </a:graphicData>
        </a:graphic>
      </p:graphicFrame>
      <p:sp>
        <p:nvSpPr>
          <p:cNvPr id="8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107723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AD-03-01-1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84" name="그룹 83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>
                <a:stCxn id="91" idx="1"/>
                <a:endCxn id="9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1"/>
                <a:endCxn id="88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1782491" y="5401794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3D20C450-3F40-4634-B5DD-5EB61A53D7B2}"/>
              </a:ext>
            </a:extLst>
          </p:cNvPr>
          <p:cNvSpPr/>
          <p:nvPr/>
        </p:nvSpPr>
        <p:spPr>
          <a:xfrm>
            <a:off x="1767117" y="1933833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01829"/>
              </p:ext>
            </p:extLst>
          </p:nvPr>
        </p:nvGraphicFramePr>
        <p:xfrm>
          <a:off x="2038528" y="4148666"/>
          <a:ext cx="7183849" cy="113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8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23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797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3815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9982" marR="69982" marT="34991" marB="349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메일주소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학생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대표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[v]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OOO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00@gmail.com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YYYY/MM/DD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000-0000-0000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숙명여대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여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대표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[]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OOO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00@gmail.com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YYYY/MM/DD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000-0000-0000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남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대표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[]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OOO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00@gmail.com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YYYY/MM/DD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000-0000-0000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여</a:t>
                      </a: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69982" marR="69982" marT="34991" marB="3499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3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42986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캠퍼스타운 뉴스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AD-04-01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캠퍼스타운 뉴스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캠퍼스타운 뉴스 등록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68734" y="2529546"/>
            <a:ext cx="3089025" cy="275658"/>
            <a:chOff x="257918" y="2653292"/>
            <a:chExt cx="3089025" cy="275658"/>
          </a:xfrm>
        </p:grpSpPr>
        <p:grpSp>
          <p:nvGrpSpPr>
            <p:cNvPr id="75" name="그룹 74"/>
            <p:cNvGrpSpPr/>
            <p:nvPr/>
          </p:nvGrpSpPr>
          <p:grpSpPr>
            <a:xfrm>
              <a:off x="257918" y="2664163"/>
              <a:ext cx="735926" cy="253916"/>
              <a:chOff x="257918" y="2664163"/>
              <a:chExt cx="735926" cy="253916"/>
            </a:xfrm>
          </p:grpSpPr>
          <p:sp>
            <p:nvSpPr>
              <p:cNvPr id="91" name="순서도: 연결자 90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33265" y="2664163"/>
                <a:ext cx="6605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등록일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26123" y="2653292"/>
              <a:ext cx="2420820" cy="275658"/>
              <a:chOff x="926123" y="2653292"/>
              <a:chExt cx="2420820" cy="275658"/>
            </a:xfrm>
          </p:grpSpPr>
          <p:sp>
            <p:nvSpPr>
              <p:cNvPr id="81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87" name="모서리가 둥근 직사각형 86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269579" y="2936885"/>
            <a:ext cx="6530820" cy="1248211"/>
            <a:chOff x="269579" y="3024805"/>
            <a:chExt cx="6530820" cy="1248211"/>
          </a:xfrm>
        </p:grpSpPr>
        <p:grpSp>
          <p:nvGrpSpPr>
            <p:cNvPr id="10" name="그룹 9"/>
            <p:cNvGrpSpPr/>
            <p:nvPr/>
          </p:nvGrpSpPr>
          <p:grpSpPr>
            <a:xfrm>
              <a:off x="269579" y="3024805"/>
              <a:ext cx="715335" cy="253916"/>
              <a:chOff x="269579" y="1723589"/>
              <a:chExt cx="715335" cy="253916"/>
            </a:xfrm>
          </p:grpSpPr>
          <p:sp>
            <p:nvSpPr>
              <p:cNvPr id="140" name="순서도: 연결자 139"/>
              <p:cNvSpPr/>
              <p:nvPr/>
            </p:nvSpPr>
            <p:spPr>
              <a:xfrm>
                <a:off x="269579" y="1811354"/>
                <a:ext cx="103938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43919" y="1723589"/>
                <a:ext cx="64099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구분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34664" y="3071519"/>
              <a:ext cx="1194258" cy="1132014"/>
              <a:chOff x="834664" y="1717551"/>
              <a:chExt cx="1194258" cy="1132014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838375" y="1717551"/>
                <a:ext cx="1157654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전체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70453" y="1757451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838375" y="2174755"/>
                <a:ext cx="1159200" cy="67481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행사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공모전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모집공고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기타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34664" y="1960429"/>
                <a:ext cx="1170042" cy="25391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050" dirty="0">
                    <a:latin typeface="+mn-ea"/>
                  </a:rPr>
                  <a:t>전체</a:t>
                </a:r>
                <a:endParaRPr lang="ko-KR" altLang="en-US" sz="1400" dirty="0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109963" y="3026861"/>
              <a:ext cx="4690436" cy="1246155"/>
              <a:chOff x="2109963" y="1734437"/>
              <a:chExt cx="4690436" cy="1246155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055936" y="1766831"/>
                <a:ext cx="3744463" cy="1213761"/>
                <a:chOff x="2185497" y="1986639"/>
                <a:chExt cx="3744463" cy="1213761"/>
              </a:xfrm>
            </p:grpSpPr>
            <p:sp>
              <p:nvSpPr>
                <p:cNvPr id="101" name="모서리가 둥근 직사각형 100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3423068" y="1986639"/>
                  <a:ext cx="1755527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검색어를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입력 해 주세요</a:t>
                  </a:r>
                  <a:r>
                    <a:rPr lang="en-US" altLang="ko-KR"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</a:t>
                  </a:r>
                  <a:endPara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4" name="모서리가 둥근 직사각형 15">
                  <a:extLst>
                    <a:ext uri="{FF2B5EF4-FFF2-40B4-BE49-F238E27FC236}">
                      <a16:creationId xmlns="" xmlns:a16="http://schemas.microsoft.com/office/drawing/2014/main" id="{A83B920F-1EF5-48B4-B70B-45FCAA003E9E}"/>
                    </a:ext>
                  </a:extLst>
                </p:cNvPr>
                <p:cNvSpPr/>
                <p:nvPr/>
              </p:nvSpPr>
              <p:spPr>
                <a:xfrm>
                  <a:off x="5231902" y="1989993"/>
                  <a:ext cx="698058" cy="277200"/>
                </a:xfrm>
                <a:prstGeom prst="round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검색</a:t>
                  </a: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2185497" y="1992910"/>
                  <a:ext cx="1173164" cy="1207490"/>
                  <a:chOff x="6098041" y="1931364"/>
                  <a:chExt cx="1173164" cy="1207490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6104704" y="1931364"/>
                    <a:ext cx="1166400" cy="25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전체</a:t>
                    </a:r>
                  </a:p>
                </p:txBody>
              </p:sp>
              <p:sp>
                <p:nvSpPr>
                  <p:cNvPr id="110" name="Text">
                    <a:extLst>
                      <a:ext uri="{FF2B5EF4-FFF2-40B4-BE49-F238E27FC236}">
                        <a16:creationId xmlns="" xmlns:a16="http://schemas.microsoft.com/office/drawing/2014/main" id="{A0889324-01B1-4C50-BA56-FFBF157EA671}"/>
                      </a:ext>
                    </a:extLst>
                  </p:cNvPr>
                  <p:cNvSpPr txBox="1"/>
                  <p:nvPr/>
                </p:nvSpPr>
                <p:spPr>
                  <a:xfrm>
                    <a:off x="6975228" y="1977148"/>
                    <a:ext cx="258469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7200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latinLnBrk="1"/>
                    <a:r>
                      <a:rPr lang="ko-KR" altLang="en-US" sz="100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▼</a:t>
                    </a:r>
                    <a:endParaRPr lang="en-US" altLang="ko-KR" sz="800" kern="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6104704" y="2417872"/>
                    <a:ext cx="1166400" cy="72098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제목</a:t>
                    </a:r>
                    <a:endParaRPr lang="en-US" altLang="ko-KR" sz="105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내용</a:t>
                    </a:r>
                    <a:endParaRPr lang="en-US" altLang="ko-KR" sz="105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+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내용</a:t>
                    </a:r>
                    <a:endParaRPr lang="en-US" altLang="ko-KR" sz="105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글쓴이</a:t>
                    </a:r>
                    <a:endParaRPr lang="en-US" altLang="ko-KR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6098041" y="2189266"/>
                    <a:ext cx="1173164" cy="253916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050" dirty="0"/>
                      <a:t>전체</a:t>
                    </a:r>
                  </a:p>
                </p:txBody>
              </p:sp>
            </p:grpSp>
          </p:grpSp>
          <p:grpSp>
            <p:nvGrpSpPr>
              <p:cNvPr id="8" name="그룹 7"/>
              <p:cNvGrpSpPr/>
              <p:nvPr/>
            </p:nvGrpSpPr>
            <p:grpSpPr>
              <a:xfrm>
                <a:off x="2109963" y="1734437"/>
                <a:ext cx="1055190" cy="253916"/>
                <a:chOff x="5969864" y="1479478"/>
                <a:chExt cx="1055190" cy="253916"/>
              </a:xfrm>
            </p:grpSpPr>
            <p:sp>
              <p:nvSpPr>
                <p:cNvPr id="147" name="순서도: 연결자 146"/>
                <p:cNvSpPr/>
                <p:nvPr/>
              </p:nvSpPr>
              <p:spPr>
                <a:xfrm>
                  <a:off x="5969864" y="1558451"/>
                  <a:ext cx="103938" cy="99086"/>
                </a:xfrm>
                <a:prstGeom prst="flowChartConnector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044204" y="1479478"/>
                  <a:ext cx="98085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 err="1"/>
                    <a:t>검색어입력</a:t>
                  </a:r>
                  <a:endParaRPr lang="ko-KR" altLang="en-US" sz="1050" b="1" dirty="0"/>
                </a:p>
              </p:txBody>
            </p:sp>
          </p:grpSp>
        </p:grpSp>
      </p:grpSp>
      <p:grpSp>
        <p:nvGrpSpPr>
          <p:cNvPr id="150" name="그룹 149"/>
          <p:cNvGrpSpPr/>
          <p:nvPr/>
        </p:nvGrpSpPr>
        <p:grpSpPr>
          <a:xfrm>
            <a:off x="257918" y="3982990"/>
            <a:ext cx="797158" cy="253916"/>
            <a:chOff x="266711" y="1743961"/>
            <a:chExt cx="797158" cy="253916"/>
          </a:xfrm>
        </p:grpSpPr>
        <p:sp>
          <p:nvSpPr>
            <p:cNvPr id="151" name="순서도: 연결자 150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7730557" y="3332382"/>
            <a:ext cx="1545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b="1" dirty="0"/>
          </a:p>
        </p:txBody>
      </p:sp>
      <p:sp>
        <p:nvSpPr>
          <p:cNvPr id="156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78752" y="4001074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5BD3575-F8E9-47C1-9BDA-CECC86D48F8E}"/>
              </a:ext>
            </a:extLst>
          </p:cNvPr>
          <p:cNvSpPr txBox="1"/>
          <p:nvPr/>
        </p:nvSpPr>
        <p:spPr>
          <a:xfrm>
            <a:off x="3340853" y="6381903"/>
            <a:ext cx="2787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&lt;&lt;   &lt;     </a:t>
            </a:r>
            <a:r>
              <a:rPr lang="en-US" altLang="ko-KR" sz="900" b="1" dirty="0">
                <a:latin typeface="+mn-ea"/>
              </a:rPr>
              <a:t>1</a:t>
            </a:r>
            <a:r>
              <a:rPr lang="en-US" altLang="ko-KR" sz="900" dirty="0">
                <a:latin typeface="+mn-ea"/>
              </a:rPr>
              <a:t> 2 3 4 5 6 7 8 9 10    </a:t>
            </a:r>
            <a:r>
              <a:rPr lang="en-US" altLang="ko-KR" sz="900" dirty="0"/>
              <a:t>&gt;   &gt;&gt;</a:t>
            </a:r>
            <a:endParaRPr lang="ko-KR" altLang="en-US" sz="9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83027" y="4237896"/>
            <a:ext cx="6928261" cy="1917059"/>
            <a:chOff x="783027" y="3581987"/>
            <a:chExt cx="6928261" cy="259794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B87893D-B300-442D-BE9B-8495AD394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27" y="3645861"/>
              <a:ext cx="1862945" cy="11447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BDD55A2-0F25-490A-B1F7-0F44D6B07C96}"/>
                </a:ext>
              </a:extLst>
            </p:cNvPr>
            <p:cNvSpPr txBox="1"/>
            <p:nvPr/>
          </p:nvSpPr>
          <p:spPr>
            <a:xfrm>
              <a:off x="2754870" y="3581987"/>
              <a:ext cx="495383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/>
              <a:r>
                <a:rPr lang="en-US" altLang="ko-KR" sz="900" b="1" i="0" dirty="0">
                  <a:solidFill>
                    <a:srgbClr val="666666"/>
                  </a:solidFill>
                  <a:effectLst/>
                  <a:latin typeface="ns"/>
                </a:rPr>
                <a:t>[</a:t>
              </a:r>
              <a:r>
                <a:rPr lang="ko-KR" altLang="en-US" sz="900" b="1" i="0" dirty="0">
                  <a:solidFill>
                    <a:srgbClr val="666666"/>
                  </a:solidFill>
                  <a:effectLst/>
                  <a:latin typeface="ns"/>
                </a:rPr>
                <a:t>행사</a:t>
              </a:r>
              <a:r>
                <a:rPr lang="en-US" altLang="ko-KR" sz="900" b="1" i="0" dirty="0">
                  <a:solidFill>
                    <a:srgbClr val="666666"/>
                  </a:solidFill>
                  <a:effectLst/>
                  <a:latin typeface="ns"/>
                </a:rPr>
                <a:t>] 11</a:t>
              </a:r>
              <a:r>
                <a:rPr lang="ko-KR" altLang="en-US" sz="900" b="1" i="0" dirty="0">
                  <a:solidFill>
                    <a:srgbClr val="666666"/>
                  </a:solidFill>
                  <a:effectLst/>
                  <a:latin typeface="ns"/>
                </a:rPr>
                <a:t>월 창업지원 프로그램 안내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7CC97B4-2D30-4ECA-8381-A16B140DFE13}"/>
                </a:ext>
              </a:extLst>
            </p:cNvPr>
            <p:cNvSpPr txBox="1"/>
            <p:nvPr/>
          </p:nvSpPr>
          <p:spPr>
            <a:xfrm>
              <a:off x="2754870" y="4024347"/>
              <a:ext cx="4430378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안녕하세요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캠퍼스타운사업단입니다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</a:t>
              </a:r>
            </a:p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어제 청년창업지원센터에는 전문상담프로그램이 진행되었습니다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</a:t>
              </a:r>
            </a:p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첫번째로 진행된 프로그램은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지식재산권이며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, “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더호</a:t>
              </a:r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특허법인”의</a:t>
              </a:r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 조우진 변리사님을 모셔서 지식재산권에 대한 교육 및 개별 상담으로 진행 되었습니다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</a:t>
              </a:r>
            </a:p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입주기업 분들께 많은 도움이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될수</a:t>
              </a:r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 있도록 다른 분야에 대한 상담도 진행될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예정입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..</a:t>
              </a:r>
              <a:endParaRPr lang="ko-KR" altLang="en-US"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96008F2-6F80-48E6-B520-2E689EDFCAFA}"/>
                </a:ext>
              </a:extLst>
            </p:cNvPr>
            <p:cNvSpPr txBox="1"/>
            <p:nvPr/>
          </p:nvSpPr>
          <p:spPr>
            <a:xfrm>
              <a:off x="2754870" y="3819600"/>
              <a:ext cx="495383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작성자 </a:t>
              </a:r>
              <a:r>
                <a:rPr lang="ko-KR" altLang="en-US" sz="700" b="1" i="0" dirty="0">
                  <a:solidFill>
                    <a:srgbClr val="666666"/>
                  </a:solidFill>
                  <a:effectLst/>
                  <a:latin typeface="ns"/>
                </a:rPr>
                <a:t>캠퍼스타운사업단</a:t>
              </a:r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  </a:t>
              </a:r>
              <a:r>
                <a:rPr lang="en-US" altLang="ko-KR" sz="700" b="0" i="0" dirty="0">
                  <a:solidFill>
                    <a:srgbClr val="666666"/>
                  </a:solidFill>
                  <a:effectLst/>
                  <a:latin typeface="ns"/>
                </a:rPr>
                <a:t>20-11-05 20:20  </a:t>
              </a:r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조회</a:t>
              </a:r>
              <a:r>
                <a:rPr lang="en-US" altLang="ko-KR" sz="700" b="0" i="0" dirty="0">
                  <a:solidFill>
                    <a:srgbClr val="666666"/>
                  </a:solidFill>
                  <a:effectLst/>
                  <a:latin typeface="ns"/>
                </a:rPr>
                <a:t>451</a:t>
              </a:r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회</a:t>
              </a:r>
              <a:endParaRPr lang="ko-KR" altLang="en-US" sz="7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71907E73-0B55-4EED-8EB4-9B8B658D4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609" y="5016616"/>
              <a:ext cx="1862945" cy="11447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EE1C05-FE70-40C1-9C90-74FBA233A34D}"/>
                </a:ext>
              </a:extLst>
            </p:cNvPr>
            <p:cNvSpPr txBox="1"/>
            <p:nvPr/>
          </p:nvSpPr>
          <p:spPr>
            <a:xfrm>
              <a:off x="2757452" y="4952741"/>
              <a:ext cx="495383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/>
              <a:r>
                <a:rPr lang="en-US" altLang="ko-KR" sz="900" b="1" i="0" dirty="0">
                  <a:solidFill>
                    <a:srgbClr val="666666"/>
                  </a:solidFill>
                  <a:effectLst/>
                  <a:latin typeface="ns"/>
                </a:rPr>
                <a:t>[</a:t>
              </a:r>
              <a:r>
                <a:rPr lang="ko-KR" altLang="en-US" sz="900" b="1" i="0" dirty="0">
                  <a:solidFill>
                    <a:srgbClr val="666666"/>
                  </a:solidFill>
                  <a:effectLst/>
                  <a:latin typeface="ns"/>
                </a:rPr>
                <a:t>행사</a:t>
              </a:r>
              <a:r>
                <a:rPr lang="en-US" altLang="ko-KR" sz="900" b="1" i="0" dirty="0">
                  <a:solidFill>
                    <a:srgbClr val="666666"/>
                  </a:solidFill>
                  <a:effectLst/>
                  <a:latin typeface="ns"/>
                </a:rPr>
                <a:t>] 11</a:t>
              </a:r>
              <a:r>
                <a:rPr lang="ko-KR" altLang="en-US" sz="900" b="1" i="0" dirty="0">
                  <a:solidFill>
                    <a:srgbClr val="666666"/>
                  </a:solidFill>
                  <a:effectLst/>
                  <a:latin typeface="ns"/>
                </a:rPr>
                <a:t>월 창업지원 프로그램 안내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D88A742-BC0F-468A-96C6-0C78737A932B}"/>
                </a:ext>
              </a:extLst>
            </p:cNvPr>
            <p:cNvSpPr txBox="1"/>
            <p:nvPr/>
          </p:nvSpPr>
          <p:spPr>
            <a:xfrm>
              <a:off x="2757452" y="5395100"/>
              <a:ext cx="4430378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안녕하세요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캠퍼스타운사업단입니다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</a:t>
              </a:r>
            </a:p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어제 청년창업지원센터에는 전문상담프로그램이 진행되었습니다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</a:t>
              </a:r>
            </a:p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첫번째로 진행된 프로그램은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지식재산권이며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, “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더호</a:t>
              </a:r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특허법인”의</a:t>
              </a:r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 조우진 변리사님을 모셔서 지식재산권에 대한 교육 및 개별 상담으로 진행 되었습니다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</a:t>
              </a:r>
            </a:p>
            <a:p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입주기업 분들께 많은 도움이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될수</a:t>
              </a:r>
              <a:r>
                <a:rPr lang="ko-KR" altLang="en-US" sz="900" b="0" i="0" dirty="0">
                  <a:solidFill>
                    <a:srgbClr val="666666"/>
                  </a:solidFill>
                  <a:effectLst/>
                  <a:latin typeface="ns"/>
                </a:rPr>
                <a:t> 있도록 다른 분야에 대한 상담도 진행될 </a:t>
              </a:r>
              <a:r>
                <a:rPr lang="ko-KR" altLang="en-US" sz="900" b="0" i="0" dirty="0" err="1">
                  <a:solidFill>
                    <a:srgbClr val="666666"/>
                  </a:solidFill>
                  <a:effectLst/>
                  <a:latin typeface="ns"/>
                </a:rPr>
                <a:t>예정입</a:t>
              </a:r>
              <a:r>
                <a:rPr lang="en-US" altLang="ko-KR" sz="900" b="0" i="0" dirty="0">
                  <a:solidFill>
                    <a:srgbClr val="666666"/>
                  </a:solidFill>
                  <a:effectLst/>
                  <a:latin typeface="ns"/>
                </a:rPr>
                <a:t>..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0ABA648-1608-4713-8F27-4591FE778C6A}"/>
                </a:ext>
              </a:extLst>
            </p:cNvPr>
            <p:cNvSpPr txBox="1"/>
            <p:nvPr/>
          </p:nvSpPr>
          <p:spPr>
            <a:xfrm>
              <a:off x="2757452" y="5095038"/>
              <a:ext cx="495383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작성자 </a:t>
              </a:r>
              <a:r>
                <a:rPr lang="ko-KR" altLang="en-US" sz="700" b="1" i="0" dirty="0">
                  <a:solidFill>
                    <a:srgbClr val="666666"/>
                  </a:solidFill>
                  <a:effectLst/>
                  <a:latin typeface="ns"/>
                </a:rPr>
                <a:t>캠퍼스타운사업단</a:t>
              </a:r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  </a:t>
              </a:r>
              <a:r>
                <a:rPr lang="en-US" altLang="ko-KR" sz="700" b="0" i="0" dirty="0">
                  <a:solidFill>
                    <a:srgbClr val="666666"/>
                  </a:solidFill>
                  <a:effectLst/>
                  <a:latin typeface="ns"/>
                </a:rPr>
                <a:t>20-11-05 20:20  </a:t>
              </a:r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조회</a:t>
              </a:r>
              <a:r>
                <a:rPr lang="en-US" altLang="ko-KR" sz="700" b="0" i="0" dirty="0">
                  <a:solidFill>
                    <a:srgbClr val="666666"/>
                  </a:solidFill>
                  <a:effectLst/>
                  <a:latin typeface="ns"/>
                </a:rPr>
                <a:t>451</a:t>
              </a:r>
              <a:r>
                <a:rPr lang="ko-KR" altLang="en-US" sz="700" b="0" i="0" dirty="0">
                  <a:solidFill>
                    <a:srgbClr val="666666"/>
                  </a:solidFill>
                  <a:effectLst/>
                  <a:latin typeface="ns"/>
                </a:rPr>
                <a:t>회</a:t>
              </a:r>
              <a:endParaRPr lang="ko-KR" altLang="en-US" sz="7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54" name="직사각형 53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캠퍼스타운 뉴스 등록</a:t>
            </a:r>
            <a:endParaRPr lang="ko-KR" altLang="en-US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59" name="직사각형 58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76404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933518" y="2122405"/>
            <a:ext cx="21242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캠퍼스타운 뉴스</a:t>
            </a: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905376" y="1726195"/>
            <a:ext cx="3522118" cy="256846"/>
            <a:chOff x="4648120" y="1726195"/>
            <a:chExt cx="3522118" cy="256846"/>
          </a:xfrm>
        </p:grpSpPr>
        <p:sp>
          <p:nvSpPr>
            <p:cNvPr id="85" name="직사각형 84"/>
            <p:cNvSpPr/>
            <p:nvPr/>
          </p:nvSpPr>
          <p:spPr>
            <a:xfrm>
              <a:off x="4648120" y="1726195"/>
              <a:ext cx="352211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캠퍼스타운 뉴스   </a:t>
              </a:r>
              <a:r>
                <a:rPr lang="ko-KR" altLang="en-US" sz="1050" kern="0" dirty="0"/>
                <a:t>지원사업 정보    </a:t>
              </a:r>
              <a:r>
                <a:rPr lang="ko-KR" altLang="en-US" sz="1050" kern="0" dirty="0" err="1"/>
                <a:t>아카이브</a:t>
              </a:r>
              <a:r>
                <a:rPr lang="ko-KR" altLang="en-US" sz="1050" kern="0" dirty="0"/>
                <a:t>   설문조사 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93" name="TextBox 92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커뮤니티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99" name="그룹 98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08" idx="1"/>
                <a:endCxn id="108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연결선 105"/>
              <p:cNvCxnSpPr>
                <a:stCxn id="105" idx="1"/>
                <a:endCxn id="105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66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3472"/>
              </p:ext>
            </p:extLst>
          </p:nvPr>
        </p:nvGraphicFramePr>
        <p:xfrm>
          <a:off x="9974006" y="784534"/>
          <a:ext cx="2150261" cy="58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캠퍼스타운 뉴스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캠퍼스타운 뉴스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캠퍼스타운 뉴스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3F8921D-200F-45C5-8374-42DE5C191E9A}"/>
              </a:ext>
            </a:extLst>
          </p:cNvPr>
          <p:cNvSpPr txBox="1"/>
          <p:nvPr/>
        </p:nvSpPr>
        <p:spPr>
          <a:xfrm>
            <a:off x="3722229" y="2443063"/>
            <a:ext cx="2889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캠퍼스타운 뉴스 등록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35401"/>
              </p:ext>
            </p:extLst>
          </p:nvPr>
        </p:nvGraphicFramePr>
        <p:xfrm>
          <a:off x="581302" y="2900100"/>
          <a:ext cx="8791298" cy="293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2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08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0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err="1"/>
                        <a:t>섬네일</a:t>
                      </a:r>
                      <a:r>
                        <a:rPr lang="ko-KR" altLang="en-US" sz="900" b="1" dirty="0"/>
                        <a:t>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999048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916713" y="2980408"/>
            <a:ext cx="7244860" cy="2931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916713" y="3875390"/>
            <a:ext cx="1107836" cy="275658"/>
            <a:chOff x="1591409" y="1721350"/>
            <a:chExt cx="1107836" cy="275658"/>
          </a:xfrm>
        </p:grpSpPr>
        <p:sp>
          <p:nvSpPr>
            <p:cNvPr id="75" name="모서리가 둥근 직사각형 7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591409" y="1721350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256" y="1796628"/>
              <a:ext cx="158037" cy="158037"/>
            </a:xfrm>
            <a:prstGeom prst="rect">
              <a:avLst/>
            </a:prstGeom>
          </p:spPr>
        </p:pic>
      </p:grpSp>
      <p:sp>
        <p:nvSpPr>
          <p:cNvPr id="89" name="직사각형 88"/>
          <p:cNvSpPr/>
          <p:nvPr/>
        </p:nvSpPr>
        <p:spPr>
          <a:xfrm>
            <a:off x="1916713" y="4275791"/>
            <a:ext cx="7244860" cy="2931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0">
                <a:solidFill>
                  <a:srgbClr val="666666"/>
                </a:solidFill>
                <a:effectLst/>
                <a:latin typeface="ns"/>
              </a:rPr>
              <a:t>캠퍼스타운사업단</a:t>
            </a:r>
            <a:endParaRPr lang="ko-KR" altLang="en-US" sz="9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926761" y="4656791"/>
            <a:ext cx="2593729" cy="293195"/>
            <a:chOff x="1591409" y="2502751"/>
            <a:chExt cx="2593729" cy="293195"/>
          </a:xfrm>
        </p:grpSpPr>
        <p:sp>
          <p:nvSpPr>
            <p:cNvPr id="95" name="모서리가 둥근 직사각형 9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591409" y="2547294"/>
              <a:ext cx="716349" cy="207105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파일선택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50479" y="2502751"/>
              <a:ext cx="1834659" cy="29319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선택된 파일 없음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26761" y="5024209"/>
            <a:ext cx="1050836" cy="735884"/>
            <a:chOff x="1926761" y="5024209"/>
            <a:chExt cx="1050836" cy="735884"/>
          </a:xfrm>
        </p:grpSpPr>
        <p:sp>
          <p:nvSpPr>
            <p:cNvPr id="4" name="모서리가 둥근 직사각형 24">
              <a:extLst>
                <a:ext uri="{FF2B5EF4-FFF2-40B4-BE49-F238E27FC236}">
                  <a16:creationId xmlns="" xmlns:a16="http://schemas.microsoft.com/office/drawing/2014/main" id="{E8876EC3-80CF-403D-92AF-52B2921EE6B9}"/>
                </a:ext>
              </a:extLst>
            </p:cNvPr>
            <p:cNvSpPr/>
            <p:nvPr/>
          </p:nvSpPr>
          <p:spPr>
            <a:xfrm>
              <a:off x="1926761" y="5024209"/>
              <a:ext cx="1050836" cy="735884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9F261023-D928-499E-B804-EB0A2E8F7294}"/>
                </a:ext>
              </a:extLst>
            </p:cNvPr>
            <p:cNvSpPr/>
            <p:nvPr/>
          </p:nvSpPr>
          <p:spPr>
            <a:xfrm>
              <a:off x="2084991" y="5182697"/>
              <a:ext cx="70724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+mn-ea"/>
                </a:rPr>
                <a:t>Image</a:t>
              </a:r>
            </a:p>
            <a:p>
              <a:pPr algn="ctr"/>
              <a:r>
                <a:rPr lang="en-US" altLang="ko-KR" sz="1050" dirty="0">
                  <a:latin typeface="+mn-ea"/>
                </a:rPr>
                <a:t>373X286</a:t>
              </a:r>
              <a:endParaRPr lang="ko-KR" altLang="en-US" sz="1050" dirty="0">
                <a:latin typeface="+mn-ea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951892" y="5073102"/>
              <a:ext cx="1011116" cy="6481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982459" y="6070536"/>
            <a:ext cx="64168" cy="309441"/>
            <a:chOff x="1485178" y="4878083"/>
            <a:chExt cx="77644" cy="374423"/>
          </a:xfrm>
        </p:grpSpPr>
        <p:sp>
          <p:nvSpPr>
            <p:cNvPr id="39" name="타원 38"/>
            <p:cNvSpPr/>
            <p:nvPr/>
          </p:nvSpPr>
          <p:spPr>
            <a:xfrm>
              <a:off x="1485178" y="4878083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1485178" y="502647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1485178" y="517486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65" name="직사각형 64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6709" y="1676381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캠퍼스타운 뉴스 등록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7933518" y="1709181"/>
            <a:ext cx="21242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캠퍼스타운 뉴스</a:t>
            </a:r>
          </a:p>
        </p:txBody>
      </p:sp>
      <p:sp>
        <p:nvSpPr>
          <p:cNvPr id="42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4589167" y="4686956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34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8932" y="6338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AD-04-01-1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85803" y="3396822"/>
            <a:ext cx="1170042" cy="1140965"/>
            <a:chOff x="3285803" y="3396822"/>
            <a:chExt cx="1170042" cy="1140965"/>
          </a:xfrm>
        </p:grpSpPr>
        <p:sp>
          <p:nvSpPr>
            <p:cNvPr id="116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4147368" y="3436722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85803" y="3396822"/>
              <a:ext cx="1170042" cy="1140965"/>
              <a:chOff x="1914203" y="3449576"/>
              <a:chExt cx="1170042" cy="1140965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1916713" y="3449576"/>
                <a:ext cx="1157654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전체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914203" y="3701405"/>
                <a:ext cx="1170042" cy="889136"/>
                <a:chOff x="10284480" y="2672706"/>
                <a:chExt cx="1170042" cy="889136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10288191" y="2887032"/>
                  <a:ext cx="1159200" cy="6748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1050" dirty="0">
                      <a:solidFill>
                        <a:schemeClr val="tx1"/>
                      </a:solidFill>
                      <a:latin typeface="+mn-ea"/>
                    </a:rPr>
                    <a:t>행사</a:t>
                  </a:r>
                  <a:endParaRPr lang="en-US" altLang="ko-KR" sz="1050" dirty="0">
                    <a:solidFill>
                      <a:schemeClr val="tx1"/>
                    </a:solidFill>
                    <a:latin typeface="+mn-ea"/>
                  </a:endParaRPr>
                </a:p>
                <a:p>
                  <a:r>
                    <a:rPr lang="ko-KR" altLang="en-US" sz="1050" dirty="0">
                      <a:solidFill>
                        <a:schemeClr val="tx1"/>
                      </a:solidFill>
                      <a:latin typeface="+mn-ea"/>
                    </a:rPr>
                    <a:t>공모전</a:t>
                  </a:r>
                  <a:endParaRPr lang="en-US" altLang="ko-KR" sz="1050" dirty="0">
                    <a:solidFill>
                      <a:schemeClr val="tx1"/>
                    </a:solidFill>
                    <a:latin typeface="+mn-ea"/>
                  </a:endParaRPr>
                </a:p>
                <a:p>
                  <a:r>
                    <a:rPr lang="ko-KR" altLang="en-US" sz="1050" dirty="0">
                      <a:solidFill>
                        <a:schemeClr val="tx1"/>
                      </a:solidFill>
                      <a:latin typeface="+mn-ea"/>
                    </a:rPr>
                    <a:t>모집공고</a:t>
                  </a:r>
                  <a:endParaRPr lang="en-US" altLang="ko-KR" sz="1050" dirty="0">
                    <a:solidFill>
                      <a:schemeClr val="tx1"/>
                    </a:solidFill>
                    <a:latin typeface="+mn-ea"/>
                  </a:endParaRPr>
                </a:p>
                <a:p>
                  <a:r>
                    <a:rPr lang="ko-KR" altLang="en-US" sz="1050" dirty="0">
                      <a:solidFill>
                        <a:schemeClr val="tx1"/>
                      </a:solidFill>
                      <a:latin typeface="+mn-ea"/>
                    </a:rPr>
                    <a:t>기타</a:t>
                  </a:r>
                  <a:endParaRPr lang="en-US" altLang="ko-KR" sz="1050" dirty="0">
                    <a:solidFill>
                      <a:schemeClr val="tx1"/>
                    </a:solidFill>
                    <a:latin typeface="+mn-ea"/>
                  </a:endParaRPr>
                </a:p>
                <a:p>
                  <a:endParaRPr lang="en-US" altLang="ko-KR" sz="105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0284480" y="2672706"/>
                  <a:ext cx="1170042" cy="253916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50" dirty="0">
                      <a:latin typeface="+mn-ea"/>
                    </a:rPr>
                    <a:t>전체</a:t>
                  </a:r>
                  <a:endParaRPr lang="ko-KR" altLang="en-US" sz="1400" dirty="0">
                    <a:latin typeface="+mn-ea"/>
                  </a:endParaRPr>
                </a:p>
              </p:txBody>
            </p:sp>
          </p:grpSp>
        </p:grpSp>
      </p:grpSp>
      <p:sp>
        <p:nvSpPr>
          <p:cNvPr id="43" name="직사각형 42"/>
          <p:cNvSpPr/>
          <p:nvPr/>
        </p:nvSpPr>
        <p:spPr>
          <a:xfrm>
            <a:off x="2811526" y="5048298"/>
            <a:ext cx="131885" cy="1318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79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A22E058-9354-4F10-A6B6-A21BC6B67E98}"/>
              </a:ext>
            </a:extLst>
          </p:cNvPr>
          <p:cNvGrpSpPr/>
          <p:nvPr/>
        </p:nvGrpSpPr>
        <p:grpSpPr>
          <a:xfrm>
            <a:off x="9167546" y="2036674"/>
            <a:ext cx="258469" cy="1279298"/>
            <a:chOff x="9149962" y="4699977"/>
            <a:chExt cx="258469" cy="1526249"/>
          </a:xfrm>
        </p:grpSpPr>
        <p:sp>
          <p:nvSpPr>
            <p:cNvPr id="20" name="순서도: 처리 19"/>
            <p:cNvSpPr/>
            <p:nvPr/>
          </p:nvSpPr>
          <p:spPr>
            <a:xfrm>
              <a:off x="9187958" y="4729798"/>
              <a:ext cx="167054" cy="1486822"/>
            </a:xfrm>
            <a:prstGeom prst="flowChartProcess">
              <a:avLst/>
            </a:prstGeom>
            <a:solidFill>
              <a:schemeClr val="bg1">
                <a:lumMod val="85000"/>
                <a:alpha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9149962" y="6072338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 rot="10800000">
              <a:off x="9149962" y="469997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BD5D8245-3DAF-4B32-B9C0-56A2B41993F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885" y="4970693"/>
              <a:ext cx="0" cy="955326"/>
            </a:xfrm>
            <a:prstGeom prst="line">
              <a:avLst/>
            </a:prstGeom>
            <a:ln w="168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25102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캠퍼스타운 뉴스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캠퍼스타운 뉴스 등록</a:t>
            </a:r>
            <a:endParaRPr lang="en-US" altLang="ko-KR" sz="800" dirty="0">
              <a:latin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5884"/>
              </p:ext>
            </p:extLst>
          </p:nvPr>
        </p:nvGraphicFramePr>
        <p:xfrm>
          <a:off x="581302" y="1203244"/>
          <a:ext cx="8791298" cy="37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81302" y="1643084"/>
            <a:ext cx="8792307" cy="1691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2510" y="1575235"/>
            <a:ext cx="8805600" cy="4676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에디터영역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73E9DADF-0039-4B99-B95A-DE8A5ED39FAD}"/>
              </a:ext>
            </a:extLst>
          </p:cNvPr>
          <p:cNvGrpSpPr/>
          <p:nvPr/>
        </p:nvGrpSpPr>
        <p:grpSpPr>
          <a:xfrm>
            <a:off x="7497691" y="3407331"/>
            <a:ext cx="1867126" cy="250304"/>
            <a:chOff x="5623901" y="5405686"/>
            <a:chExt cx="1867126" cy="250304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C1399393-CE53-4EAE-B018-5A7A71731E26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37" name="사각형: 둥근 모서리 27">
                <a:extLst>
                  <a:ext uri="{FF2B5EF4-FFF2-40B4-BE49-F238E27FC236}">
                    <a16:creationId xmlns="" xmlns:a16="http://schemas.microsoft.com/office/drawing/2014/main" id="{32B4FD7B-4468-4210-A59A-687D83BDE28C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사각형: 둥근 모서리 27">
                <a:extLst>
                  <a:ext uri="{FF2B5EF4-FFF2-40B4-BE49-F238E27FC236}">
                    <a16:creationId xmlns="" xmlns:a16="http://schemas.microsoft.com/office/drawing/2014/main" id="{495F6F70-367F-4B1F-B078-9204A3CB4490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6" name="사각형: 둥근 모서리 27">
              <a:extLst>
                <a:ext uri="{FF2B5EF4-FFF2-40B4-BE49-F238E27FC236}">
                  <a16:creationId xmlns="" xmlns:a16="http://schemas.microsoft.com/office/drawing/2014/main" id="{856CE577-64C4-43BD-8DD6-4812D67840F1}"/>
                </a:ext>
              </a:extLst>
            </p:cNvPr>
            <p:cNvSpPr/>
            <p:nvPr/>
          </p:nvSpPr>
          <p:spPr>
            <a:xfrm>
              <a:off x="6258684" y="5405686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929708" y="663261"/>
            <a:ext cx="64168" cy="309441"/>
            <a:chOff x="1485178" y="4878083"/>
            <a:chExt cx="77644" cy="374423"/>
          </a:xfrm>
        </p:grpSpPr>
        <p:sp>
          <p:nvSpPr>
            <p:cNvPr id="40" name="타원 39"/>
            <p:cNvSpPr/>
            <p:nvPr/>
          </p:nvSpPr>
          <p:spPr>
            <a:xfrm>
              <a:off x="1485178" y="4878083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1485178" y="502647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1485178" y="517486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3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3" y="54595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52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47515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지원사업 정보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13512" y="3657109"/>
            <a:ext cx="3744463" cy="958776"/>
            <a:chOff x="5913512" y="1467901"/>
            <a:chExt cx="3744463" cy="958776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7151083" y="1467901"/>
              <a:ext cx="1755527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검색어를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 해 주세요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모서리가 둥근 직사각형 15">
              <a:extLst>
                <a:ext uri="{FF2B5EF4-FFF2-40B4-BE49-F238E27FC236}">
                  <a16:creationId xmlns="" xmlns:a16="http://schemas.microsoft.com/office/drawing/2014/main" id="{A83B920F-1EF5-48B4-B70B-45FCAA003E9E}"/>
                </a:ext>
              </a:extLst>
            </p:cNvPr>
            <p:cNvSpPr/>
            <p:nvPr/>
          </p:nvSpPr>
          <p:spPr>
            <a:xfrm>
              <a:off x="8959917" y="1471255"/>
              <a:ext cx="698058" cy="2772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913512" y="1474172"/>
              <a:ext cx="1180800" cy="952505"/>
              <a:chOff x="5913512" y="1474172"/>
              <a:chExt cx="1180800" cy="952505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920175" y="1474172"/>
                <a:ext cx="1166400" cy="25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전체</a:t>
                </a:r>
              </a:p>
            </p:txBody>
          </p:sp>
          <p:sp>
            <p:nvSpPr>
              <p:cNvPr id="86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6790699" y="1519956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920175" y="1943095"/>
                <a:ext cx="1166400" cy="4835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제목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내용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주관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913512" y="1732074"/>
                <a:ext cx="1180800" cy="2308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/>
                  <a:t>전체</a:t>
                </a: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257918" y="4539026"/>
            <a:ext cx="814744" cy="253916"/>
            <a:chOff x="257918" y="1377548"/>
            <a:chExt cx="814744" cy="253916"/>
          </a:xfrm>
        </p:grpSpPr>
        <p:sp>
          <p:nvSpPr>
            <p:cNvPr id="57" name="순서도: 연결자 56"/>
            <p:cNvSpPr/>
            <p:nvPr/>
          </p:nvSpPr>
          <p:spPr>
            <a:xfrm>
              <a:off x="257918" y="1465313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3265" y="1377548"/>
              <a:ext cx="7393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분류</a:t>
              </a:r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7918" y="3602808"/>
            <a:ext cx="3537417" cy="275658"/>
            <a:chOff x="257918" y="1404808"/>
            <a:chExt cx="3537417" cy="275658"/>
          </a:xfrm>
        </p:grpSpPr>
        <p:sp>
          <p:nvSpPr>
            <p:cNvPr id="95" name="순서도: 연결자 94"/>
            <p:cNvSpPr/>
            <p:nvPr/>
          </p:nvSpPr>
          <p:spPr>
            <a:xfrm>
              <a:off x="257918" y="1484832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3264" y="1415679"/>
              <a:ext cx="11174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지원사업 기간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374515" y="1404808"/>
              <a:ext cx="2420820" cy="275658"/>
              <a:chOff x="926123" y="2653292"/>
              <a:chExt cx="2420820" cy="275658"/>
            </a:xfrm>
          </p:grpSpPr>
          <p:sp>
            <p:nvSpPr>
              <p:cNvPr id="75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88" name="모서리가 둥근 직사각형 87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/>
          <p:cNvGrpSpPr/>
          <p:nvPr/>
        </p:nvGrpSpPr>
        <p:grpSpPr>
          <a:xfrm>
            <a:off x="252056" y="3133037"/>
            <a:ext cx="823535" cy="253916"/>
            <a:chOff x="257918" y="2664163"/>
            <a:chExt cx="823535" cy="253916"/>
          </a:xfrm>
        </p:grpSpPr>
        <p:sp>
          <p:nvSpPr>
            <p:cNvPr id="106" name="순서도: 연결자 105"/>
            <p:cNvSpPr/>
            <p:nvPr/>
          </p:nvSpPr>
          <p:spPr>
            <a:xfrm>
              <a:off x="257918" y="273331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3265" y="2664163"/>
              <a:ext cx="7481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등록일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034557" y="3122166"/>
            <a:ext cx="2420820" cy="275658"/>
            <a:chOff x="926123" y="2653292"/>
            <a:chExt cx="2420820" cy="275658"/>
          </a:xfrm>
        </p:grpSpPr>
        <p:sp>
          <p:nvSpPr>
            <p:cNvPr id="100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708744" y="271417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926123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623" y="2719778"/>
              <a:ext cx="158037" cy="158037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025161" y="2683399"/>
              <a:ext cx="263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  <p:sp>
          <p:nvSpPr>
            <p:cNvPr id="104" name="모서리가 둥근 직사각형 103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239107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23" y="2719778"/>
              <a:ext cx="158037" cy="158037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257918" y="4065017"/>
            <a:ext cx="823535" cy="253916"/>
            <a:chOff x="257918" y="2664163"/>
            <a:chExt cx="823535" cy="253916"/>
          </a:xfrm>
        </p:grpSpPr>
        <p:sp>
          <p:nvSpPr>
            <p:cNvPr id="117" name="순서도: 연결자 116"/>
            <p:cNvSpPr/>
            <p:nvPr/>
          </p:nvSpPr>
          <p:spPr>
            <a:xfrm>
              <a:off x="257918" y="273331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3265" y="2664163"/>
              <a:ext cx="7481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접수기간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40419" y="4054146"/>
            <a:ext cx="2420820" cy="275658"/>
            <a:chOff x="926123" y="2653292"/>
            <a:chExt cx="2420820" cy="275658"/>
          </a:xfrm>
        </p:grpSpPr>
        <p:sp>
          <p:nvSpPr>
            <p:cNvPr id="111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708744" y="271417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926123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623" y="2719778"/>
              <a:ext cx="158037" cy="158037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2025161" y="2683399"/>
              <a:ext cx="263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  <p:sp>
          <p:nvSpPr>
            <p:cNvPr id="115" name="모서리가 둥근 직사각형 11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239107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23" y="2719778"/>
              <a:ext cx="158037" cy="15803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4976259" y="3615923"/>
            <a:ext cx="1055190" cy="253916"/>
            <a:chOff x="5020219" y="1488259"/>
            <a:chExt cx="1055190" cy="253916"/>
          </a:xfrm>
        </p:grpSpPr>
        <p:sp>
          <p:nvSpPr>
            <p:cNvPr id="120" name="순서도: 연결자 119"/>
            <p:cNvSpPr/>
            <p:nvPr/>
          </p:nvSpPr>
          <p:spPr>
            <a:xfrm>
              <a:off x="5020219" y="1567232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94559" y="1488259"/>
              <a:ext cx="980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검색어입력</a:t>
              </a:r>
              <a:endParaRPr lang="ko-KR" altLang="en-US" sz="1050" b="1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031626" y="4515400"/>
            <a:ext cx="987671" cy="1560011"/>
            <a:chOff x="2529252" y="1772274"/>
            <a:chExt cx="987671" cy="1560011"/>
          </a:xfrm>
        </p:grpSpPr>
        <p:sp>
          <p:nvSpPr>
            <p:cNvPr id="97" name="직사각형 96"/>
            <p:cNvSpPr/>
            <p:nvPr/>
          </p:nvSpPr>
          <p:spPr>
            <a:xfrm>
              <a:off x="2535115" y="1772274"/>
              <a:ext cx="975946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529252" y="2282236"/>
              <a:ext cx="975946" cy="1050049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설명회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교육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네트워킹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대화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포럼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비공개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531403" y="2032745"/>
              <a:ext cx="985520" cy="2539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전체</a:t>
              </a:r>
              <a:endParaRPr lang="ko-KR" altLang="en-US" sz="1400" dirty="0">
                <a:latin typeface="+mn-ea"/>
              </a:endParaRPr>
            </a:p>
          </p:txBody>
        </p:sp>
      </p:grpSp>
      <p:sp>
        <p:nvSpPr>
          <p:cNvPr id="125" name="Text">
            <a:extLst>
              <a:ext uri="{FF2B5EF4-FFF2-40B4-BE49-F238E27FC236}">
                <a16:creationId xmlns="" xmlns:a16="http://schemas.microsoft.com/office/drawing/2014/main" id="{A0889324-01B1-4C50-BA56-FFBF157EA671}"/>
              </a:ext>
            </a:extLst>
          </p:cNvPr>
          <p:cNvSpPr txBox="1"/>
          <p:nvPr/>
        </p:nvSpPr>
        <p:spPr>
          <a:xfrm>
            <a:off x="1790805" y="4564951"/>
            <a:ext cx="258469" cy="153888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1"/>
            <a:r>
              <a:rPr lang="ko-KR" altLang="en-US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982459" y="6070536"/>
            <a:ext cx="64168" cy="309441"/>
            <a:chOff x="1485178" y="4878083"/>
            <a:chExt cx="77644" cy="374423"/>
          </a:xfrm>
        </p:grpSpPr>
        <p:sp>
          <p:nvSpPr>
            <p:cNvPr id="145" name="타원 144"/>
            <p:cNvSpPr/>
            <p:nvPr/>
          </p:nvSpPr>
          <p:spPr>
            <a:xfrm>
              <a:off x="1485178" y="4878083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485178" y="502647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485178" y="517486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53" name="직사각형 15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지원사업 정보 등록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58" name="직사각형 157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161" name="직선 연결선 160"/>
          <p:cNvCxnSpPr/>
          <p:nvPr/>
        </p:nvCxnSpPr>
        <p:spPr>
          <a:xfrm>
            <a:off x="76404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61"/>
          <p:cNvGrpSpPr/>
          <p:nvPr/>
        </p:nvGrpSpPr>
        <p:grpSpPr>
          <a:xfrm>
            <a:off x="6177928" y="1726195"/>
            <a:ext cx="3416320" cy="256846"/>
            <a:chOff x="4920672" y="1726195"/>
            <a:chExt cx="3416320" cy="256846"/>
          </a:xfrm>
        </p:grpSpPr>
        <p:sp>
          <p:nvSpPr>
            <p:cNvPr id="163" name="직사각형 162"/>
            <p:cNvSpPr/>
            <p:nvPr/>
          </p:nvSpPr>
          <p:spPr>
            <a:xfrm>
              <a:off x="4920672" y="1726195"/>
              <a:ext cx="341632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캠퍼스타운 뉴스   </a:t>
              </a:r>
              <a:r>
                <a:rPr lang="ko-KR" altLang="en-US" sz="1050" b="1" kern="0" dirty="0"/>
                <a:t>지원사업 정보    </a:t>
              </a:r>
              <a:r>
                <a:rPr lang="ko-KR" altLang="en-US" sz="1050" kern="0" dirty="0" err="1"/>
                <a:t>아카이브</a:t>
              </a:r>
              <a:r>
                <a:rPr lang="ko-KR" altLang="en-US" sz="1050" kern="0" dirty="0"/>
                <a:t>    설문조사 </a:t>
              </a: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166" name="TextBox 165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커뮤니티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cxnSp>
        <p:nvCxnSpPr>
          <p:cNvPr id="171" name="직선 연결선 170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7933518" y="2122405"/>
            <a:ext cx="19896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지원사업 정보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175" name="그룹 174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3" name="직선 연결선 182"/>
              <p:cNvCxnSpPr>
                <a:stCxn id="182" idx="1"/>
                <a:endCxn id="182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>
                <a:stCxn id="179" idx="1"/>
                <a:endCxn id="179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sp>
        <p:nvSpPr>
          <p:cNvPr id="93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0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7296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지원사업 정보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84294" y="1846534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77409" y="592608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122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78752" y="1829450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956083" y="707229"/>
            <a:ext cx="64168" cy="309441"/>
            <a:chOff x="1485178" y="4878083"/>
            <a:chExt cx="77644" cy="374423"/>
          </a:xfrm>
        </p:grpSpPr>
        <p:sp>
          <p:nvSpPr>
            <p:cNvPr id="77" name="타원 76"/>
            <p:cNvSpPr/>
            <p:nvPr/>
          </p:nvSpPr>
          <p:spPr>
            <a:xfrm>
              <a:off x="1485178" y="4878083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3" name="타원 92"/>
            <p:cNvSpPr/>
            <p:nvPr/>
          </p:nvSpPr>
          <p:spPr>
            <a:xfrm>
              <a:off x="1485178" y="502647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485178" y="517486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0151" y="2101368"/>
            <a:ext cx="2199600" cy="3156439"/>
            <a:chOff x="448407" y="2277207"/>
            <a:chExt cx="2199600" cy="3156439"/>
          </a:xfrm>
        </p:grpSpPr>
        <p:sp>
          <p:nvSpPr>
            <p:cNvPr id="3" name="직사각형 2"/>
            <p:cNvSpPr/>
            <p:nvPr/>
          </p:nvSpPr>
          <p:spPr>
            <a:xfrm>
              <a:off x="448408" y="2277207"/>
              <a:ext cx="2198077" cy="31564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8407" y="3965331"/>
              <a:ext cx="2199600" cy="14683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457200" y="2294792"/>
              <a:ext cx="2180492" cy="16705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39717" y="2989384"/>
              <a:ext cx="58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image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12885" y="2341683"/>
              <a:ext cx="395654" cy="215444"/>
              <a:chOff x="3349870" y="2329961"/>
              <a:chExt cx="395654" cy="21544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367454" y="2338754"/>
                <a:ext cx="351692" cy="20222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49870" y="2329961"/>
                <a:ext cx="39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포럼</a:t>
                </a: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>
              <a:off x="527538" y="4519246"/>
              <a:ext cx="20310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4591" y="4053253"/>
              <a:ext cx="165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 err="1"/>
                <a:t>서울바이오허브</a:t>
              </a:r>
              <a:r>
                <a:rPr lang="en-US" altLang="ko-KR" sz="900" dirty="0"/>
                <a:t>] </a:t>
              </a:r>
              <a:r>
                <a:rPr lang="ko-KR" altLang="en-US" sz="900" dirty="0"/>
                <a:t>글로벌 </a:t>
              </a:r>
              <a:r>
                <a:rPr lang="ko-KR" altLang="en-US" sz="900" dirty="0" err="1"/>
                <a:t>메드테크</a:t>
              </a:r>
              <a:r>
                <a:rPr lang="ko-KR" altLang="en-US" sz="900" dirty="0"/>
                <a:t> 창업 부트캠프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670" y="4615962"/>
              <a:ext cx="1881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</a:rPr>
                <a:t>접수기간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행사장소</a:t>
              </a:r>
              <a:r>
                <a:rPr lang="ko-KR" altLang="en-US" sz="800" dirty="0"/>
                <a:t>  서울 바이오 허브 </a:t>
              </a:r>
              <a:r>
                <a:rPr lang="ko-KR" altLang="en-US" sz="800" dirty="0" err="1"/>
                <a:t>지역열린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행사일자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722689" y="2101368"/>
            <a:ext cx="2199600" cy="3156439"/>
            <a:chOff x="448407" y="2277207"/>
            <a:chExt cx="2199600" cy="3156439"/>
          </a:xfrm>
        </p:grpSpPr>
        <p:sp>
          <p:nvSpPr>
            <p:cNvPr id="41" name="직사각형 40"/>
            <p:cNvSpPr/>
            <p:nvPr/>
          </p:nvSpPr>
          <p:spPr>
            <a:xfrm>
              <a:off x="448408" y="2277207"/>
              <a:ext cx="2198077" cy="31564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8407" y="3965331"/>
              <a:ext cx="2199600" cy="14683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57200" y="2294792"/>
              <a:ext cx="2180492" cy="16705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239717" y="2989384"/>
              <a:ext cx="58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image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12885" y="2341683"/>
              <a:ext cx="395654" cy="215444"/>
              <a:chOff x="3349870" y="2329961"/>
              <a:chExt cx="395654" cy="21544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367454" y="2338754"/>
                <a:ext cx="351692" cy="20222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49870" y="2329961"/>
                <a:ext cx="39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포럼</a:t>
                </a: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527538" y="4519246"/>
              <a:ext cx="20310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94591" y="4053253"/>
              <a:ext cx="165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 err="1"/>
                <a:t>서울바이오허브</a:t>
              </a:r>
              <a:r>
                <a:rPr lang="en-US" altLang="ko-KR" sz="900" dirty="0"/>
                <a:t>] </a:t>
              </a:r>
              <a:r>
                <a:rPr lang="ko-KR" altLang="en-US" sz="900" dirty="0"/>
                <a:t>글로벌 </a:t>
              </a:r>
              <a:r>
                <a:rPr lang="ko-KR" altLang="en-US" sz="900" dirty="0" err="1"/>
                <a:t>메드테크</a:t>
              </a:r>
              <a:r>
                <a:rPr lang="ko-KR" altLang="en-US" sz="900" dirty="0"/>
                <a:t> 창업 부트캠프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6670" y="4615962"/>
              <a:ext cx="1881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</a:rPr>
                <a:t>접수기간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행사장소</a:t>
              </a:r>
              <a:r>
                <a:rPr lang="ko-KR" altLang="en-US" sz="800" dirty="0"/>
                <a:t>  서울 바이오 허브 </a:t>
              </a:r>
              <a:r>
                <a:rPr lang="ko-KR" altLang="en-US" sz="800" dirty="0" err="1"/>
                <a:t>지역열린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행사일자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155227" y="2101368"/>
            <a:ext cx="2199600" cy="3156439"/>
            <a:chOff x="448407" y="2277207"/>
            <a:chExt cx="2199600" cy="3156439"/>
          </a:xfrm>
        </p:grpSpPr>
        <p:sp>
          <p:nvSpPr>
            <p:cNvPr id="52" name="직사각형 51"/>
            <p:cNvSpPr/>
            <p:nvPr/>
          </p:nvSpPr>
          <p:spPr>
            <a:xfrm>
              <a:off x="448408" y="2277207"/>
              <a:ext cx="2198077" cy="31564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8407" y="3965331"/>
              <a:ext cx="2199600" cy="14683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57200" y="2294792"/>
              <a:ext cx="2180492" cy="16705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39717" y="2989384"/>
              <a:ext cx="58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image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12885" y="2341683"/>
              <a:ext cx="395654" cy="215444"/>
              <a:chOff x="3349870" y="2329961"/>
              <a:chExt cx="395654" cy="21544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367454" y="2338754"/>
                <a:ext cx="351692" cy="20222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49870" y="2329961"/>
                <a:ext cx="39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포럼</a:t>
                </a: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527538" y="4519246"/>
              <a:ext cx="20310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94591" y="4053253"/>
              <a:ext cx="165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 err="1"/>
                <a:t>서울바이오허브</a:t>
              </a:r>
              <a:r>
                <a:rPr lang="en-US" altLang="ko-KR" sz="900" dirty="0"/>
                <a:t>] </a:t>
              </a:r>
              <a:r>
                <a:rPr lang="ko-KR" altLang="en-US" sz="900" dirty="0"/>
                <a:t>글로벌 </a:t>
              </a:r>
              <a:r>
                <a:rPr lang="ko-KR" altLang="en-US" sz="900" dirty="0" err="1"/>
                <a:t>메드테크</a:t>
              </a:r>
              <a:r>
                <a:rPr lang="ko-KR" altLang="en-US" sz="900" dirty="0"/>
                <a:t> 창업 부트캠프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6670" y="4615962"/>
              <a:ext cx="1881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</a:rPr>
                <a:t>접수기간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행사장소</a:t>
              </a:r>
              <a:r>
                <a:rPr lang="ko-KR" altLang="en-US" sz="800" dirty="0"/>
                <a:t>  서울 바이오 허브 </a:t>
              </a:r>
              <a:r>
                <a:rPr lang="ko-KR" altLang="en-US" sz="800" dirty="0" err="1"/>
                <a:t>지역열린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행사일자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587766" y="2101368"/>
            <a:ext cx="2199600" cy="3156439"/>
            <a:chOff x="448407" y="2277207"/>
            <a:chExt cx="2199600" cy="3156439"/>
          </a:xfrm>
        </p:grpSpPr>
        <p:sp>
          <p:nvSpPr>
            <p:cNvPr id="63" name="직사각형 62"/>
            <p:cNvSpPr/>
            <p:nvPr/>
          </p:nvSpPr>
          <p:spPr>
            <a:xfrm>
              <a:off x="448408" y="2277207"/>
              <a:ext cx="2198077" cy="31564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8407" y="3965331"/>
              <a:ext cx="2199600" cy="14683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457200" y="2294792"/>
              <a:ext cx="2180492" cy="16705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239717" y="2989384"/>
              <a:ext cx="58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image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2885" y="2341683"/>
              <a:ext cx="395654" cy="215444"/>
              <a:chOff x="3349870" y="2329961"/>
              <a:chExt cx="395654" cy="21544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67454" y="2338754"/>
                <a:ext cx="351692" cy="20222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349870" y="2329961"/>
                <a:ext cx="39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포럼</a:t>
                </a:r>
              </a:p>
            </p:txBody>
          </p:sp>
        </p:grpSp>
        <p:cxnSp>
          <p:nvCxnSpPr>
            <p:cNvPr id="81" name="직선 연결선 80"/>
            <p:cNvCxnSpPr/>
            <p:nvPr/>
          </p:nvCxnSpPr>
          <p:spPr>
            <a:xfrm>
              <a:off x="527538" y="4519246"/>
              <a:ext cx="20310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94591" y="4053253"/>
              <a:ext cx="165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[</a:t>
              </a:r>
              <a:r>
                <a:rPr lang="ko-KR" altLang="en-US" sz="900" dirty="0" err="1"/>
                <a:t>서울바이오허브</a:t>
              </a:r>
              <a:r>
                <a:rPr lang="en-US" altLang="ko-KR" sz="900" dirty="0"/>
                <a:t>] </a:t>
              </a:r>
              <a:r>
                <a:rPr lang="ko-KR" altLang="en-US" sz="900" dirty="0"/>
                <a:t>글로벌 </a:t>
              </a:r>
              <a:r>
                <a:rPr lang="ko-KR" altLang="en-US" sz="900" dirty="0" err="1"/>
                <a:t>메드테크</a:t>
              </a:r>
              <a:r>
                <a:rPr lang="ko-KR" altLang="en-US" sz="900" dirty="0"/>
                <a:t> 창업 부트캠프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06670" y="4615962"/>
              <a:ext cx="1881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rgbClr val="0070C0"/>
                  </a:solidFill>
                </a:rPr>
                <a:t>접수기간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행사장소</a:t>
              </a:r>
              <a:r>
                <a:rPr lang="ko-KR" altLang="en-US" sz="800" dirty="0"/>
                <a:t>  서울 바이오 허브 </a:t>
              </a:r>
              <a:r>
                <a:rPr lang="ko-KR" altLang="en-US" sz="800" dirty="0" err="1"/>
                <a:t>지역열린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ko-KR" altLang="en-US" sz="800" b="1" dirty="0">
                  <a:solidFill>
                    <a:srgbClr val="0070C0"/>
                  </a:solidFill>
                </a:rPr>
                <a:t>행사일자</a:t>
              </a:r>
              <a:r>
                <a:rPr lang="ko-KR" altLang="en-US" sz="800" dirty="0"/>
                <a:t>  </a:t>
              </a:r>
              <a:r>
                <a:rPr lang="en-US" altLang="ko-KR" sz="800" dirty="0">
                  <a:latin typeface="+mn-ea"/>
                </a:rPr>
                <a:t>2020.11.04~13</a:t>
              </a:r>
            </a:p>
          </p:txBody>
        </p:sp>
      </p:grpSp>
      <p:sp>
        <p:nvSpPr>
          <p:cNvPr id="65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AD-04-02-1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9856177" y="3657600"/>
            <a:ext cx="703385" cy="87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4731" y="3516923"/>
            <a:ext cx="97594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총 </a:t>
            </a:r>
            <a:r>
              <a:rPr lang="en-US" altLang="ko-KR" sz="800" dirty="0"/>
              <a:t>16</a:t>
            </a:r>
            <a:r>
              <a:rPr lang="ko-KR" altLang="en-US" sz="800" dirty="0"/>
              <a:t>개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4*4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33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4696" y="249237"/>
            <a:ext cx="896647" cy="25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서비스 개요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1E28EAD4-1806-46AE-A3B3-AFB60C8BF507}"/>
              </a:ext>
            </a:extLst>
          </p:cNvPr>
          <p:cNvSpPr txBox="1">
            <a:spLocks/>
          </p:cNvSpPr>
          <p:nvPr/>
        </p:nvSpPr>
        <p:spPr>
          <a:xfrm>
            <a:off x="452672" y="794266"/>
            <a:ext cx="11425269" cy="35108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+mj-ea"/>
              </a:rPr>
              <a:t>1. </a:t>
            </a:r>
            <a:r>
              <a:rPr lang="ko-KR" altLang="en-US" sz="1600" dirty="0">
                <a:latin typeface="+mj-ea"/>
              </a:rPr>
              <a:t>서비스 개요</a:t>
            </a:r>
          </a:p>
        </p:txBody>
      </p:sp>
      <p:graphicFrame>
        <p:nvGraphicFramePr>
          <p:cNvPr id="9" name="Group 124">
            <a:extLst>
              <a:ext uri="{FF2B5EF4-FFF2-40B4-BE49-F238E27FC236}">
                <a16:creationId xmlns="" xmlns:a16="http://schemas.microsoft.com/office/drawing/2014/main" id="{8E53B99C-D85B-4D48-84F8-BB50A6726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00348"/>
              </p:ext>
            </p:extLst>
          </p:nvPr>
        </p:nvGraphicFramePr>
        <p:xfrm>
          <a:off x="516000" y="1171495"/>
          <a:ext cx="8297074" cy="1335936"/>
        </p:xfrm>
        <a:graphic>
          <a:graphicData uri="http://schemas.openxmlformats.org/drawingml/2006/table">
            <a:tbl>
              <a:tblPr/>
              <a:tblGrid>
                <a:gridCol w="12779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191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캠퍼스타운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Admin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목적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근거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6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23903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지원사업 정보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3F8921D-200F-45C5-8374-42DE5C191E9A}"/>
              </a:ext>
            </a:extLst>
          </p:cNvPr>
          <p:cNvSpPr txBox="1"/>
          <p:nvPr/>
        </p:nvSpPr>
        <p:spPr>
          <a:xfrm>
            <a:off x="3722229" y="2355143"/>
            <a:ext cx="2889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지원사업 정보 등록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33714"/>
              </p:ext>
            </p:extLst>
          </p:nvPr>
        </p:nvGraphicFramePr>
        <p:xfrm>
          <a:off x="395918" y="2843556"/>
          <a:ext cx="9142798" cy="247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4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3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                        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0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주관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참여인원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dirty="0"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접수기간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900" dirty="0"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1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행사일자</a:t>
                      </a:r>
                      <a:endParaRPr lang="ko-KR" altLang="en-US" sz="1000" b="1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793423" y="2912950"/>
            <a:ext cx="7244860" cy="21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2020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스</a:t>
            </a:r>
            <a:r>
              <a:rPr lang="ko-KR" altLang="en-US" sz="900" b="0" dirty="0" err="1">
                <a:solidFill>
                  <a:schemeClr val="tx1"/>
                </a:solidFill>
                <a:latin typeface="+mn-ea"/>
                <a:ea typeface="+mn-ea"/>
              </a:rPr>
              <a:t>타트업콘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(STARTUP:CON) 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사전등록 이벤트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93423" y="3532566"/>
            <a:ext cx="7244860" cy="21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ko-KR" altLang="en-US" sz="900" b="0" dirty="0" err="1">
                <a:solidFill>
                  <a:schemeClr val="tx1"/>
                </a:solidFill>
                <a:latin typeface="+mn-ea"/>
                <a:ea typeface="+mn-ea"/>
              </a:rPr>
              <a:t>이벤터스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+mn-ea"/>
                <a:ea typeface="+mn-ea"/>
              </a:rPr>
              <a:t>웨비나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912122" y="6008996"/>
            <a:ext cx="64168" cy="309441"/>
            <a:chOff x="1485178" y="4878083"/>
            <a:chExt cx="77644" cy="374423"/>
          </a:xfrm>
        </p:grpSpPr>
        <p:sp>
          <p:nvSpPr>
            <p:cNvPr id="87" name="타원 86"/>
            <p:cNvSpPr/>
            <p:nvPr/>
          </p:nvSpPr>
          <p:spPr>
            <a:xfrm>
              <a:off x="1485178" y="4878083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8" name="타원 87"/>
            <p:cNvSpPr/>
            <p:nvPr/>
          </p:nvSpPr>
          <p:spPr>
            <a:xfrm>
              <a:off x="1485178" y="502647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485178" y="517486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AED7E04-2A03-4EBA-B5EE-2FF776C169D9}"/>
              </a:ext>
            </a:extLst>
          </p:cNvPr>
          <p:cNvSpPr/>
          <p:nvPr/>
        </p:nvSpPr>
        <p:spPr>
          <a:xfrm>
            <a:off x="1793423" y="3869355"/>
            <a:ext cx="7244860" cy="21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한국 콘텐츠진흥원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A1071FD-F023-4839-86C7-64ACA55AF36A}"/>
              </a:ext>
            </a:extLst>
          </p:cNvPr>
          <p:cNvSpPr/>
          <p:nvPr/>
        </p:nvSpPr>
        <p:spPr>
          <a:xfrm>
            <a:off x="1793423" y="4246574"/>
            <a:ext cx="7244860" cy="21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50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명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8F38D24-BB80-47EB-B29D-185B6531ABC5}"/>
              </a:ext>
            </a:extLst>
          </p:cNvPr>
          <p:cNvGrpSpPr/>
          <p:nvPr/>
        </p:nvGrpSpPr>
        <p:grpSpPr>
          <a:xfrm>
            <a:off x="1781840" y="4575164"/>
            <a:ext cx="4319898" cy="310323"/>
            <a:chOff x="1781840" y="2966228"/>
            <a:chExt cx="4319898" cy="310323"/>
          </a:xfrm>
        </p:grpSpPr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C4A3D92B-E8B2-49A1-857A-0C6D8E194921}"/>
                </a:ext>
              </a:extLst>
            </p:cNvPr>
            <p:cNvGrpSpPr/>
            <p:nvPr/>
          </p:nvGrpSpPr>
          <p:grpSpPr>
            <a:xfrm>
              <a:off x="1781840" y="2986910"/>
              <a:ext cx="3385883" cy="289641"/>
              <a:chOff x="1781840" y="2992419"/>
              <a:chExt cx="3385883" cy="284132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781840" y="2992419"/>
                <a:ext cx="3385883" cy="284132"/>
                <a:chOff x="926123" y="2644818"/>
                <a:chExt cx="3385883" cy="284132"/>
              </a:xfrm>
            </p:grpSpPr>
            <p:sp>
              <p:nvSpPr>
                <p:cNvPr id="59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1708744" y="2721871"/>
                  <a:ext cx="2584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9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9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모서리가 둥근 직사각형 59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926123" y="2653292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YYYY-MM-DD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3623" y="2719778"/>
                  <a:ext cx="158037" cy="158037"/>
                </a:xfrm>
                <a:prstGeom prst="rect">
                  <a:avLst/>
                </a:prstGeom>
              </p:spPr>
            </p:pic>
            <p:sp>
              <p:nvSpPr>
                <p:cNvPr id="62" name="TextBox 61"/>
                <p:cNvSpPr txBox="1"/>
                <p:nvPr/>
              </p:nvSpPr>
              <p:spPr>
                <a:xfrm>
                  <a:off x="2930368" y="2675704"/>
                  <a:ext cx="26377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~</a:t>
                  </a:r>
                  <a:endParaRPr lang="ko-KR" altLang="en-US" sz="900" dirty="0"/>
                </a:p>
              </p:txBody>
            </p:sp>
            <p:sp>
              <p:nvSpPr>
                <p:cNvPr id="63" name="모서리가 둥근 직사각형 62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3204170" y="2644818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YYYY-MM-DD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4327" y="2689082"/>
                  <a:ext cx="158037" cy="158037"/>
                </a:xfrm>
                <a:prstGeom prst="rect">
                  <a:avLst/>
                </a:prstGeom>
              </p:spPr>
            </p:pic>
          </p:grpSp>
          <p:sp>
            <p:nvSpPr>
              <p:cNvPr id="12" name="모서리가 둥근 직사각형 59">
                <a:extLst>
                  <a:ext uri="{FF2B5EF4-FFF2-40B4-BE49-F238E27FC236}">
                    <a16:creationId xmlns="" xmlns:a16="http://schemas.microsoft.com/office/drawing/2014/main" id="{4996DB87-9124-4C43-B9ED-7E9A4BEAD265}"/>
                  </a:ext>
                </a:extLst>
              </p:cNvPr>
              <p:cNvSpPr/>
              <p:nvPr/>
            </p:nvSpPr>
            <p:spPr>
              <a:xfrm>
                <a:off x="2948452" y="2999727"/>
                <a:ext cx="40877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10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13" name="Text">
                <a:extLst>
                  <a:ext uri="{FF2B5EF4-FFF2-40B4-BE49-F238E27FC236}">
                    <a16:creationId xmlns="" xmlns:a16="http://schemas.microsoft.com/office/drawing/2014/main" id="{3252A5A9-5EF5-42D0-8B70-F7CBB2878C8C}"/>
                  </a:ext>
                </a:extLst>
              </p:cNvPr>
              <p:cNvSpPr txBox="1"/>
              <p:nvPr/>
            </p:nvSpPr>
            <p:spPr>
              <a:xfrm>
                <a:off x="3138256" y="3072007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모서리가 둥근 직사각형 59">
                <a:extLst>
                  <a:ext uri="{FF2B5EF4-FFF2-40B4-BE49-F238E27FC236}">
                    <a16:creationId xmlns="" xmlns:a16="http://schemas.microsoft.com/office/drawing/2014/main" id="{A78F5842-EE81-4765-9813-E5AAF6438139}"/>
                  </a:ext>
                </a:extLst>
              </p:cNvPr>
              <p:cNvSpPr/>
              <p:nvPr/>
            </p:nvSpPr>
            <p:spPr>
              <a:xfrm>
                <a:off x="3413068" y="2997192"/>
                <a:ext cx="40877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30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17" name="Text">
                <a:extLst>
                  <a:ext uri="{FF2B5EF4-FFF2-40B4-BE49-F238E27FC236}">
                    <a16:creationId xmlns="" xmlns:a16="http://schemas.microsoft.com/office/drawing/2014/main" id="{D8E9E3CD-44C9-40D3-97B6-F15C50C073EF}"/>
                  </a:ext>
                </a:extLst>
              </p:cNvPr>
              <p:cNvSpPr txBox="1"/>
              <p:nvPr/>
            </p:nvSpPr>
            <p:spPr>
              <a:xfrm>
                <a:off x="3602872" y="3069472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모서리가 둥근 직사각형 59">
              <a:extLst>
                <a:ext uri="{FF2B5EF4-FFF2-40B4-BE49-F238E27FC236}">
                  <a16:creationId xmlns="" xmlns:a16="http://schemas.microsoft.com/office/drawing/2014/main" id="{BA6031C4-72EE-408E-8849-7E0D8914EBD4}"/>
                </a:ext>
              </a:extLst>
            </p:cNvPr>
            <p:cNvSpPr/>
            <p:nvPr/>
          </p:nvSpPr>
          <p:spPr>
            <a:xfrm>
              <a:off x="5228346" y="2968763"/>
              <a:ext cx="40877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06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20" name="Text">
              <a:extLst>
                <a:ext uri="{FF2B5EF4-FFF2-40B4-BE49-F238E27FC236}">
                  <a16:creationId xmlns="" xmlns:a16="http://schemas.microsoft.com/office/drawing/2014/main" id="{A3CE78F4-30EE-4336-AD7C-0A23B854AE0C}"/>
                </a:ext>
              </a:extLst>
            </p:cNvPr>
            <p:cNvSpPr txBox="1"/>
            <p:nvPr/>
          </p:nvSpPr>
          <p:spPr>
            <a:xfrm>
              <a:off x="5418150" y="3046388"/>
              <a:ext cx="204304" cy="138499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9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9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모서리가 둥근 직사각형 59">
              <a:extLst>
                <a:ext uri="{FF2B5EF4-FFF2-40B4-BE49-F238E27FC236}">
                  <a16:creationId xmlns="" xmlns:a16="http://schemas.microsoft.com/office/drawing/2014/main" id="{7200A94F-244F-4CDA-A3DF-FAAC29F93D4C}"/>
                </a:ext>
              </a:extLst>
            </p:cNvPr>
            <p:cNvSpPr/>
            <p:nvPr/>
          </p:nvSpPr>
          <p:spPr>
            <a:xfrm>
              <a:off x="5692962" y="2966228"/>
              <a:ext cx="40877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22" name="Text">
              <a:extLst>
                <a:ext uri="{FF2B5EF4-FFF2-40B4-BE49-F238E27FC236}">
                  <a16:creationId xmlns="" xmlns:a16="http://schemas.microsoft.com/office/drawing/2014/main" id="{DE0B5476-825F-45FB-A709-CCCFFDB9783E}"/>
                </a:ext>
              </a:extLst>
            </p:cNvPr>
            <p:cNvSpPr txBox="1"/>
            <p:nvPr/>
          </p:nvSpPr>
          <p:spPr>
            <a:xfrm>
              <a:off x="5882766" y="3043853"/>
              <a:ext cx="204304" cy="138499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9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9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B550737-C76E-43F8-B599-D07D212A7768}"/>
              </a:ext>
            </a:extLst>
          </p:cNvPr>
          <p:cNvGrpSpPr/>
          <p:nvPr/>
        </p:nvGrpSpPr>
        <p:grpSpPr>
          <a:xfrm>
            <a:off x="1781840" y="4972220"/>
            <a:ext cx="4319898" cy="310323"/>
            <a:chOff x="1781840" y="2966228"/>
            <a:chExt cx="4319898" cy="310323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1C8E79D6-E933-4685-BE5D-B8F78670D370}"/>
                </a:ext>
              </a:extLst>
            </p:cNvPr>
            <p:cNvGrpSpPr/>
            <p:nvPr/>
          </p:nvGrpSpPr>
          <p:grpSpPr>
            <a:xfrm>
              <a:off x="1781840" y="2986910"/>
              <a:ext cx="3385883" cy="289641"/>
              <a:chOff x="1781840" y="2992419"/>
              <a:chExt cx="3385883" cy="284132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="" xmlns:a16="http://schemas.microsoft.com/office/drawing/2014/main" id="{3EAA5243-E5A7-4A33-88DB-188BC182E693}"/>
                  </a:ext>
                </a:extLst>
              </p:cNvPr>
              <p:cNvGrpSpPr/>
              <p:nvPr/>
            </p:nvGrpSpPr>
            <p:grpSpPr>
              <a:xfrm>
                <a:off x="1781840" y="2992419"/>
                <a:ext cx="3385883" cy="284132"/>
                <a:chOff x="926123" y="2644818"/>
                <a:chExt cx="3385883" cy="284132"/>
              </a:xfrm>
            </p:grpSpPr>
            <p:sp>
              <p:nvSpPr>
                <p:cNvPr id="109" name="Text">
                  <a:extLst>
                    <a:ext uri="{FF2B5EF4-FFF2-40B4-BE49-F238E27FC236}">
                      <a16:creationId xmlns="" xmlns:a16="http://schemas.microsoft.com/office/drawing/2014/main" id="{A5F9C89F-7AF4-4866-8C42-89B170B271E9}"/>
                    </a:ext>
                  </a:extLst>
                </p:cNvPr>
                <p:cNvSpPr txBox="1"/>
                <p:nvPr/>
              </p:nvSpPr>
              <p:spPr>
                <a:xfrm>
                  <a:off x="1708744" y="2721871"/>
                  <a:ext cx="2584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9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9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" name="모서리가 둥근 직사각형 59">
                  <a:extLst>
                    <a:ext uri="{FF2B5EF4-FFF2-40B4-BE49-F238E27FC236}">
                      <a16:creationId xmlns="" xmlns:a16="http://schemas.microsoft.com/office/drawing/2014/main" id="{5AF64163-AD4A-41AA-BEC2-0F32ABA0EB75}"/>
                    </a:ext>
                  </a:extLst>
                </p:cNvPr>
                <p:cNvSpPr/>
                <p:nvPr/>
              </p:nvSpPr>
              <p:spPr>
                <a:xfrm>
                  <a:off x="926123" y="2653292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YYYY-MM-DD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111" name="그림 110">
                  <a:extLst>
                    <a:ext uri="{FF2B5EF4-FFF2-40B4-BE49-F238E27FC236}">
                      <a16:creationId xmlns="" xmlns:a16="http://schemas.microsoft.com/office/drawing/2014/main" id="{404B1AB8-8F5E-429A-BCE4-4F1A90E341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3623" y="2719778"/>
                  <a:ext cx="158037" cy="158037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="" xmlns:a16="http://schemas.microsoft.com/office/drawing/2014/main" id="{407B6257-DE9C-4007-B27A-52D842509F25}"/>
                    </a:ext>
                  </a:extLst>
                </p:cNvPr>
                <p:cNvSpPr txBox="1"/>
                <p:nvPr/>
              </p:nvSpPr>
              <p:spPr>
                <a:xfrm>
                  <a:off x="2930368" y="2675704"/>
                  <a:ext cx="26377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~</a:t>
                  </a:r>
                  <a:endParaRPr lang="ko-KR" altLang="en-US" sz="900" dirty="0"/>
                </a:p>
              </p:txBody>
            </p:sp>
            <p:sp>
              <p:nvSpPr>
                <p:cNvPr id="113" name="모서리가 둥근 직사각형 62">
                  <a:extLst>
                    <a:ext uri="{FF2B5EF4-FFF2-40B4-BE49-F238E27FC236}">
                      <a16:creationId xmlns="" xmlns:a16="http://schemas.microsoft.com/office/drawing/2014/main" id="{C4B11E93-4D42-4981-81B9-BFE28FC9340D}"/>
                    </a:ext>
                  </a:extLst>
                </p:cNvPr>
                <p:cNvSpPr/>
                <p:nvPr/>
              </p:nvSpPr>
              <p:spPr>
                <a:xfrm>
                  <a:off x="3204170" y="2644818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YYYY-MM-DD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114" name="그림 113">
                  <a:extLst>
                    <a:ext uri="{FF2B5EF4-FFF2-40B4-BE49-F238E27FC236}">
                      <a16:creationId xmlns="" xmlns:a16="http://schemas.microsoft.com/office/drawing/2014/main" id="{272FEC95-1800-4AD7-BC52-A77FD5014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4327" y="2689082"/>
                  <a:ext cx="158037" cy="158037"/>
                </a:xfrm>
                <a:prstGeom prst="rect">
                  <a:avLst/>
                </a:prstGeom>
              </p:spPr>
            </p:pic>
          </p:grpSp>
          <p:sp>
            <p:nvSpPr>
              <p:cNvPr id="105" name="모서리가 둥근 직사각형 59">
                <a:extLst>
                  <a:ext uri="{FF2B5EF4-FFF2-40B4-BE49-F238E27FC236}">
                    <a16:creationId xmlns="" xmlns:a16="http://schemas.microsoft.com/office/drawing/2014/main" id="{367D42E9-D824-49EC-8B99-304537DC0E30}"/>
                  </a:ext>
                </a:extLst>
              </p:cNvPr>
              <p:cNvSpPr/>
              <p:nvPr/>
            </p:nvSpPr>
            <p:spPr>
              <a:xfrm>
                <a:off x="2948452" y="2999727"/>
                <a:ext cx="40877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10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106" name="Text">
                <a:extLst>
                  <a:ext uri="{FF2B5EF4-FFF2-40B4-BE49-F238E27FC236}">
                    <a16:creationId xmlns="" xmlns:a16="http://schemas.microsoft.com/office/drawing/2014/main" id="{8D73E38C-8929-4AC3-A458-C981CD8815E2}"/>
                  </a:ext>
                </a:extLst>
              </p:cNvPr>
              <p:cNvSpPr txBox="1"/>
              <p:nvPr/>
            </p:nvSpPr>
            <p:spPr>
              <a:xfrm>
                <a:off x="3138256" y="3072007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모서리가 둥근 직사각형 59">
                <a:extLst>
                  <a:ext uri="{FF2B5EF4-FFF2-40B4-BE49-F238E27FC236}">
                    <a16:creationId xmlns="" xmlns:a16="http://schemas.microsoft.com/office/drawing/2014/main" id="{2DCB8900-E827-443A-87FB-0F2EE1EF9763}"/>
                  </a:ext>
                </a:extLst>
              </p:cNvPr>
              <p:cNvSpPr/>
              <p:nvPr/>
            </p:nvSpPr>
            <p:spPr>
              <a:xfrm>
                <a:off x="3413068" y="2997192"/>
                <a:ext cx="40877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30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108" name="Text">
                <a:extLst>
                  <a:ext uri="{FF2B5EF4-FFF2-40B4-BE49-F238E27FC236}">
                    <a16:creationId xmlns="" xmlns:a16="http://schemas.microsoft.com/office/drawing/2014/main" id="{956A516A-FA90-49DD-8E9F-2E16F7FF32A0}"/>
                  </a:ext>
                </a:extLst>
              </p:cNvPr>
              <p:cNvSpPr txBox="1"/>
              <p:nvPr/>
            </p:nvSpPr>
            <p:spPr>
              <a:xfrm>
                <a:off x="3602872" y="3069472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0" name="모서리가 둥근 직사각형 59">
              <a:extLst>
                <a:ext uri="{FF2B5EF4-FFF2-40B4-BE49-F238E27FC236}">
                  <a16:creationId xmlns="" xmlns:a16="http://schemas.microsoft.com/office/drawing/2014/main" id="{65FD329D-4715-4354-95B8-0FB01BE5523E}"/>
                </a:ext>
              </a:extLst>
            </p:cNvPr>
            <p:cNvSpPr/>
            <p:nvPr/>
          </p:nvSpPr>
          <p:spPr>
            <a:xfrm>
              <a:off x="5228346" y="2968763"/>
              <a:ext cx="40877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06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01" name="Text">
              <a:extLst>
                <a:ext uri="{FF2B5EF4-FFF2-40B4-BE49-F238E27FC236}">
                  <a16:creationId xmlns="" xmlns:a16="http://schemas.microsoft.com/office/drawing/2014/main" id="{35F08CF3-8F9F-4F96-B520-9CB8062F2969}"/>
                </a:ext>
              </a:extLst>
            </p:cNvPr>
            <p:cNvSpPr txBox="1"/>
            <p:nvPr/>
          </p:nvSpPr>
          <p:spPr>
            <a:xfrm>
              <a:off x="5418150" y="3046388"/>
              <a:ext cx="204304" cy="138499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9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9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모서리가 둥근 직사각형 59">
              <a:extLst>
                <a:ext uri="{FF2B5EF4-FFF2-40B4-BE49-F238E27FC236}">
                  <a16:creationId xmlns="" xmlns:a16="http://schemas.microsoft.com/office/drawing/2014/main" id="{3AB9BD89-3293-420E-B45B-4DC01BA3D211}"/>
                </a:ext>
              </a:extLst>
            </p:cNvPr>
            <p:cNvSpPr/>
            <p:nvPr/>
          </p:nvSpPr>
          <p:spPr>
            <a:xfrm>
              <a:off x="5692962" y="2966228"/>
              <a:ext cx="40877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03" name="Text">
              <a:extLst>
                <a:ext uri="{FF2B5EF4-FFF2-40B4-BE49-F238E27FC236}">
                  <a16:creationId xmlns="" xmlns:a16="http://schemas.microsoft.com/office/drawing/2014/main" id="{20D2A88E-EED5-442E-931F-E324767DF5DA}"/>
                </a:ext>
              </a:extLst>
            </p:cNvPr>
            <p:cNvSpPr txBox="1"/>
            <p:nvPr/>
          </p:nvSpPr>
          <p:spPr>
            <a:xfrm>
              <a:off x="5882766" y="3043853"/>
              <a:ext cx="204304" cy="138499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9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9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753443" y="3204871"/>
            <a:ext cx="1107836" cy="232234"/>
            <a:chOff x="6694187" y="1595935"/>
            <a:chExt cx="1107836" cy="232234"/>
          </a:xfrm>
        </p:grpSpPr>
        <p:sp>
          <p:nvSpPr>
            <p:cNvPr id="27" name="모서리가 둥근 직사각형 59">
              <a:extLst>
                <a:ext uri="{FF2B5EF4-FFF2-40B4-BE49-F238E27FC236}">
                  <a16:creationId xmlns="" xmlns:a16="http://schemas.microsoft.com/office/drawing/2014/main" id="{2FACD224-962B-42B5-AEB7-42436AE420CE}"/>
                </a:ext>
              </a:extLst>
            </p:cNvPr>
            <p:cNvSpPr/>
            <p:nvPr/>
          </p:nvSpPr>
          <p:spPr>
            <a:xfrm>
              <a:off x="6694187" y="1595935"/>
              <a:ext cx="1107836" cy="232234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FA866CF4-00E8-4B97-8265-2A9AAE2A5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221" y="1628457"/>
              <a:ext cx="158037" cy="161101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66" name="직사각형 65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73" name="직사각형 72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66709" y="1676381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지원사업 정보 등록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933518" y="1709181"/>
            <a:ext cx="19896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지원사업 정보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A2F2D8FB-F0AD-46D4-A4DC-E88028D46AC4}"/>
              </a:ext>
            </a:extLst>
          </p:cNvPr>
          <p:cNvGrpSpPr/>
          <p:nvPr/>
        </p:nvGrpSpPr>
        <p:grpSpPr>
          <a:xfrm>
            <a:off x="2997031" y="3239488"/>
            <a:ext cx="988365" cy="1524841"/>
            <a:chOff x="1789711" y="3211023"/>
            <a:chExt cx="988365" cy="152484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BB75CCDB-6736-4FD6-93DD-A551B267DBF7}"/>
                </a:ext>
              </a:extLst>
            </p:cNvPr>
            <p:cNvSpPr/>
            <p:nvPr/>
          </p:nvSpPr>
          <p:spPr>
            <a:xfrm>
              <a:off x="1789711" y="3685815"/>
              <a:ext cx="975946" cy="10500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설명회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교육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네트워킹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대화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포럼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비공개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3F9971D5-B4D8-4771-B1D9-D981661076F5}"/>
                </a:ext>
              </a:extLst>
            </p:cNvPr>
            <p:cNvSpPr/>
            <p:nvPr/>
          </p:nvSpPr>
          <p:spPr>
            <a:xfrm>
              <a:off x="1789711" y="3453910"/>
              <a:ext cx="985520" cy="2308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전체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5470C372-E1D8-4503-BB64-26C321C41A71}"/>
                </a:ext>
              </a:extLst>
            </p:cNvPr>
            <p:cNvGrpSpPr/>
            <p:nvPr/>
          </p:nvGrpSpPr>
          <p:grpSpPr>
            <a:xfrm>
              <a:off x="1793423" y="3211023"/>
              <a:ext cx="984653" cy="246184"/>
              <a:chOff x="1793423" y="3211023"/>
              <a:chExt cx="984653" cy="24618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9642C292-BCEB-4AD6-8EC4-F1672244E8AF}"/>
                  </a:ext>
                </a:extLst>
              </p:cNvPr>
              <p:cNvSpPr/>
              <p:nvPr/>
            </p:nvSpPr>
            <p:spPr>
              <a:xfrm>
                <a:off x="1793423" y="3211023"/>
                <a:ext cx="975946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전체</a:t>
                </a:r>
              </a:p>
            </p:txBody>
          </p:sp>
          <p:sp>
            <p:nvSpPr>
              <p:cNvPr id="84" name="Text">
                <a:extLst>
                  <a:ext uri="{FF2B5EF4-FFF2-40B4-BE49-F238E27FC236}">
                    <a16:creationId xmlns="" xmlns:a16="http://schemas.microsoft.com/office/drawing/2014/main" id="{BD108AD5-8D42-4D15-AA78-2100D1D3292E}"/>
                  </a:ext>
                </a:extLst>
              </p:cNvPr>
              <p:cNvSpPr txBox="1"/>
              <p:nvPr/>
            </p:nvSpPr>
            <p:spPr>
              <a:xfrm>
                <a:off x="2573772" y="3259759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5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84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06541"/>
              </p:ext>
            </p:extLst>
          </p:nvPr>
        </p:nvGraphicFramePr>
        <p:xfrm>
          <a:off x="9974006" y="784534"/>
          <a:ext cx="2150261" cy="95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지원사업 정보 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&lt;+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추가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버튼 클릭 시 파일 업로드 기능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&lt;-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삭제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버튼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클릭시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&lt;+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추가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버튼 클릭 시 이미지 파일 업로드 기능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지원사업 정보 등록</a:t>
            </a:r>
            <a:endParaRPr lang="en-US" altLang="ko-KR" sz="800" dirty="0">
              <a:latin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85185"/>
              </p:ext>
            </p:extLst>
          </p:nvPr>
        </p:nvGraphicFramePr>
        <p:xfrm>
          <a:off x="395918" y="926900"/>
          <a:ext cx="9142798" cy="260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4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022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자료 파일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02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포스터 이미지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492202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25069" y="1338253"/>
            <a:ext cx="16533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지원사업 정보안내 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.zip </a:t>
            </a:r>
          </a:p>
          <a:p>
            <a:pPr>
              <a:defRPr/>
            </a:pPr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지원사업 정보소개 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PPT.pptx</a:t>
            </a:r>
          </a:p>
          <a:p>
            <a:pPr>
              <a:defRPr/>
            </a:pPr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지원사업 소개영상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.MP4 _</a:t>
            </a:r>
            <a:endParaRPr lang="ko-KR" altLang="en-US" sz="900" u="sng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947294" y="610539"/>
            <a:ext cx="64168" cy="309441"/>
            <a:chOff x="1485178" y="4878083"/>
            <a:chExt cx="77644" cy="374423"/>
          </a:xfrm>
        </p:grpSpPr>
        <p:sp>
          <p:nvSpPr>
            <p:cNvPr id="87" name="타원 86"/>
            <p:cNvSpPr/>
            <p:nvPr/>
          </p:nvSpPr>
          <p:spPr>
            <a:xfrm>
              <a:off x="1485178" y="4878083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8" name="타원 87"/>
            <p:cNvSpPr/>
            <p:nvPr/>
          </p:nvSpPr>
          <p:spPr>
            <a:xfrm>
              <a:off x="1485178" y="502647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485178" y="5174862"/>
              <a:ext cx="77644" cy="7764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91" name="모서리가 둥근 직사각형 90">
            <a:extLst>
              <a:ext uri="{FF2B5EF4-FFF2-40B4-BE49-F238E27FC236}">
                <a16:creationId xmlns="" xmlns:a16="http://schemas.microsoft.com/office/drawing/2014/main" id="{90BD6164-CF79-44B4-8B2E-1663EEB08880}"/>
              </a:ext>
            </a:extLst>
          </p:cNvPr>
          <p:cNvSpPr/>
          <p:nvPr/>
        </p:nvSpPr>
        <p:spPr>
          <a:xfrm>
            <a:off x="1793423" y="1036041"/>
            <a:ext cx="981498" cy="212764"/>
          </a:xfrm>
          <a:prstGeom prst="roundRect">
            <a:avLst>
              <a:gd name="adj" fmla="val 1317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첨부파일 추가</a:t>
            </a:r>
          </a:p>
        </p:txBody>
      </p:sp>
      <p:sp>
        <p:nvSpPr>
          <p:cNvPr id="24" name="모서리가 둥근 직사각형 90">
            <a:extLst>
              <a:ext uri="{FF2B5EF4-FFF2-40B4-BE49-F238E27FC236}">
                <a16:creationId xmlns="" xmlns:a16="http://schemas.microsoft.com/office/drawing/2014/main" id="{52A8286C-1D58-491F-AB8E-CBBD1BD29EF5}"/>
              </a:ext>
            </a:extLst>
          </p:cNvPr>
          <p:cNvSpPr/>
          <p:nvPr/>
        </p:nvSpPr>
        <p:spPr>
          <a:xfrm>
            <a:off x="1808301" y="2335906"/>
            <a:ext cx="981498" cy="212764"/>
          </a:xfrm>
          <a:prstGeom prst="roundRect">
            <a:avLst>
              <a:gd name="adj" fmla="val 1317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이미지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57503" y="1049306"/>
            <a:ext cx="5266592" cy="1961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지원사업 정보안내 </a:t>
            </a:r>
            <a:r>
              <a:rPr lang="en-US" altLang="ko-KR" sz="1000" dirty="0">
                <a:solidFill>
                  <a:schemeClr val="tx1"/>
                </a:solidFill>
              </a:rPr>
              <a:t>. zip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8211598" y="1029355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57503" y="2324755"/>
            <a:ext cx="5931002" cy="229092"/>
            <a:chOff x="2886811" y="2474219"/>
            <a:chExt cx="5931002" cy="229092"/>
          </a:xfrm>
        </p:grpSpPr>
        <p:sp>
          <p:nvSpPr>
            <p:cNvPr id="40" name="직사각형 39"/>
            <p:cNvSpPr/>
            <p:nvPr/>
          </p:nvSpPr>
          <p:spPr>
            <a:xfrm>
              <a:off x="2886811" y="2494170"/>
              <a:ext cx="5266592" cy="196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img00.jpg</a:t>
              </a:r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모서리가 둥근 직사각형 15">
              <a:extLst>
                <a:ext uri="{FF2B5EF4-FFF2-40B4-BE49-F238E27FC236}">
                  <a16:creationId xmlns="" xmlns:a16="http://schemas.microsoft.com/office/drawing/2014/main" id="{A83B920F-1EF5-48B4-B70B-45FCAA003E9E}"/>
                </a:ext>
              </a:extLst>
            </p:cNvPr>
            <p:cNvSpPr/>
            <p:nvPr/>
          </p:nvSpPr>
          <p:spPr>
            <a:xfrm>
              <a:off x="8240906" y="2474219"/>
              <a:ext cx="576907" cy="22909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+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추가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05684" y="2561879"/>
            <a:ext cx="943124" cy="845146"/>
            <a:chOff x="2714476" y="2561879"/>
            <a:chExt cx="943124" cy="845146"/>
          </a:xfrm>
        </p:grpSpPr>
        <p:grpSp>
          <p:nvGrpSpPr>
            <p:cNvPr id="15" name="그룹 14"/>
            <p:cNvGrpSpPr/>
            <p:nvPr/>
          </p:nvGrpSpPr>
          <p:grpSpPr>
            <a:xfrm>
              <a:off x="2857503" y="2677264"/>
              <a:ext cx="800097" cy="729761"/>
              <a:chOff x="2857503" y="2822331"/>
              <a:chExt cx="800097" cy="72976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857503" y="2822331"/>
                <a:ext cx="800097" cy="72976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2875085" y="2839915"/>
                <a:ext cx="677007" cy="70338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36636" y="3042146"/>
                <a:ext cx="633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+mn-ea"/>
                  </a:rPr>
                  <a:t>Image</a:t>
                </a:r>
                <a:br>
                  <a:rPr lang="en-US" altLang="ko-KR" sz="900" dirty="0">
                    <a:latin typeface="+mn-ea"/>
                  </a:rPr>
                </a:br>
                <a:r>
                  <a:rPr lang="en-US" altLang="ko-KR" sz="900" dirty="0">
                    <a:latin typeface="+mn-ea"/>
                  </a:rPr>
                  <a:t>420x600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525712" y="2690452"/>
              <a:ext cx="131885" cy="1318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3" name="타원 242">
              <a:extLst>
                <a:ext uri="{FF2B5EF4-FFF2-40B4-BE49-F238E27FC236}">
                  <a16:creationId xmlns="" xmlns:a16="http://schemas.microsoft.com/office/drawing/2014/main" id="{90813F13-3CF9-4801-A19B-DC3A329D0EC7}"/>
                </a:ext>
              </a:extLst>
            </p:cNvPr>
            <p:cNvSpPr/>
            <p:nvPr/>
          </p:nvSpPr>
          <p:spPr>
            <a:xfrm>
              <a:off x="2714476" y="2561879"/>
              <a:ext cx="245801" cy="2458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8115885" y="859103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245" name="표 244">
            <a:extLst>
              <a:ext uri="{FF2B5EF4-FFF2-40B4-BE49-F238E27FC236}">
                <a16:creationId xmlns="" xmlns:a16="http://schemas.microsoft.com/office/drawing/2014/main" id="{13F7FE50-056E-4DA6-AEDD-A6CB6C51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45394"/>
              </p:ext>
            </p:extLst>
          </p:nvPr>
        </p:nvGraphicFramePr>
        <p:xfrm>
          <a:off x="393480" y="3542511"/>
          <a:ext cx="9142797" cy="38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27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48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7" name="그룹 246">
            <a:extLst>
              <a:ext uri="{FF2B5EF4-FFF2-40B4-BE49-F238E27FC236}">
                <a16:creationId xmlns="" xmlns:a16="http://schemas.microsoft.com/office/drawing/2014/main" id="{03600E0D-20B1-4CC7-AC94-D838B4631E07}"/>
              </a:ext>
            </a:extLst>
          </p:cNvPr>
          <p:cNvGrpSpPr/>
          <p:nvPr/>
        </p:nvGrpSpPr>
        <p:grpSpPr>
          <a:xfrm>
            <a:off x="391558" y="3938161"/>
            <a:ext cx="9178821" cy="1714515"/>
            <a:chOff x="590094" y="2321154"/>
            <a:chExt cx="9178821" cy="3930176"/>
          </a:xfrm>
        </p:grpSpPr>
        <p:grpSp>
          <p:nvGrpSpPr>
            <p:cNvPr id="248" name="그룹 247">
              <a:extLst>
                <a:ext uri="{FF2B5EF4-FFF2-40B4-BE49-F238E27FC236}">
                  <a16:creationId xmlns="" xmlns:a16="http://schemas.microsoft.com/office/drawing/2014/main" id="{CAB161FC-DF05-4F07-8203-1BF0EAA718D4}"/>
                </a:ext>
              </a:extLst>
            </p:cNvPr>
            <p:cNvGrpSpPr/>
            <p:nvPr/>
          </p:nvGrpSpPr>
          <p:grpSpPr>
            <a:xfrm>
              <a:off x="9501654" y="3024089"/>
              <a:ext cx="267261" cy="3227241"/>
              <a:chOff x="9422526" y="3024090"/>
              <a:chExt cx="267261" cy="1486822"/>
            </a:xfrm>
          </p:grpSpPr>
          <p:sp>
            <p:nvSpPr>
              <p:cNvPr id="251" name="순서도: 처리 250">
                <a:extLst>
                  <a:ext uri="{FF2B5EF4-FFF2-40B4-BE49-F238E27FC236}">
                    <a16:creationId xmlns="" xmlns:a16="http://schemas.microsoft.com/office/drawing/2014/main" id="{DBE5DC41-1DEB-44BD-9B86-2C243DF27D89}"/>
                  </a:ext>
                </a:extLst>
              </p:cNvPr>
              <p:cNvSpPr/>
              <p:nvPr/>
            </p:nvSpPr>
            <p:spPr>
              <a:xfrm>
                <a:off x="9478106" y="3024090"/>
                <a:ext cx="167054" cy="1486822"/>
              </a:xfrm>
              <a:prstGeom prst="flowChartProcess">
                <a:avLst/>
              </a:prstGeom>
              <a:solidFill>
                <a:schemeClr val="bg1">
                  <a:lumMod val="85000"/>
                  <a:alpha val="6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">
                <a:extLst>
                  <a:ext uri="{FF2B5EF4-FFF2-40B4-BE49-F238E27FC236}">
                    <a16:creationId xmlns="" xmlns:a16="http://schemas.microsoft.com/office/drawing/2014/main" id="{EC2581F4-DDB5-43F8-9D13-995DF241270A}"/>
                  </a:ext>
                </a:extLst>
              </p:cNvPr>
              <p:cNvSpPr txBox="1"/>
              <p:nvPr/>
            </p:nvSpPr>
            <p:spPr>
              <a:xfrm>
                <a:off x="9422526" y="4406170"/>
                <a:ext cx="258469" cy="74807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3" name="Text">
                <a:extLst>
                  <a:ext uri="{FF2B5EF4-FFF2-40B4-BE49-F238E27FC236}">
                    <a16:creationId xmlns="" xmlns:a16="http://schemas.microsoft.com/office/drawing/2014/main" id="{CF12C82E-F940-493A-94BC-AD7BBC9F42FF}"/>
                  </a:ext>
                </a:extLst>
              </p:cNvPr>
              <p:cNvSpPr txBox="1"/>
              <p:nvPr/>
            </p:nvSpPr>
            <p:spPr>
              <a:xfrm rot="10800000">
                <a:off x="9431318" y="3033809"/>
                <a:ext cx="258469" cy="74807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54" name="직선 연결선 253">
                <a:extLst>
                  <a:ext uri="{FF2B5EF4-FFF2-40B4-BE49-F238E27FC236}">
                    <a16:creationId xmlns="" xmlns:a16="http://schemas.microsoft.com/office/drawing/2014/main" id="{0A1F0460-5182-45FF-A62C-BBEEF7553DF6}"/>
                  </a:ext>
                </a:extLst>
              </p:cNvPr>
              <p:cNvCxnSpPr/>
              <p:nvPr/>
            </p:nvCxnSpPr>
            <p:spPr>
              <a:xfrm flipH="1">
                <a:off x="9557241" y="3219836"/>
                <a:ext cx="1700" cy="1000475"/>
              </a:xfrm>
              <a:prstGeom prst="line">
                <a:avLst/>
              </a:prstGeom>
              <a:ln w="1682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직사각형 248">
              <a:extLst>
                <a:ext uri="{FF2B5EF4-FFF2-40B4-BE49-F238E27FC236}">
                  <a16:creationId xmlns="" xmlns:a16="http://schemas.microsoft.com/office/drawing/2014/main" id="{10F0F9A3-C0C2-42FB-B5BD-4372BA35E974}"/>
                </a:ext>
              </a:extLst>
            </p:cNvPr>
            <p:cNvSpPr/>
            <p:nvPr/>
          </p:nvSpPr>
          <p:spPr>
            <a:xfrm>
              <a:off x="590094" y="2321154"/>
              <a:ext cx="9134197" cy="392138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="" xmlns:a16="http://schemas.microsoft.com/office/drawing/2014/main" id="{B84652C4-1747-460D-BAE3-824F634B5478}"/>
                </a:ext>
              </a:extLst>
            </p:cNvPr>
            <p:cNvSpPr/>
            <p:nvPr/>
          </p:nvSpPr>
          <p:spPr>
            <a:xfrm>
              <a:off x="597877" y="2321154"/>
              <a:ext cx="9135208" cy="69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에디터영역</a:t>
              </a: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="" xmlns:a16="http://schemas.microsoft.com/office/drawing/2014/main" id="{EFC90483-D902-4C38-B1A2-6BD8BA05CFD3}"/>
              </a:ext>
            </a:extLst>
          </p:cNvPr>
          <p:cNvGrpSpPr/>
          <p:nvPr/>
        </p:nvGrpSpPr>
        <p:grpSpPr>
          <a:xfrm>
            <a:off x="7501376" y="5789276"/>
            <a:ext cx="1867126" cy="250297"/>
            <a:chOff x="5623901" y="5405693"/>
            <a:chExt cx="1867126" cy="250297"/>
          </a:xfrm>
        </p:grpSpPr>
        <p:grpSp>
          <p:nvGrpSpPr>
            <p:cNvPr id="256" name="그룹 255">
              <a:extLst>
                <a:ext uri="{FF2B5EF4-FFF2-40B4-BE49-F238E27FC236}">
                  <a16:creationId xmlns="" xmlns:a16="http://schemas.microsoft.com/office/drawing/2014/main" id="{FBFF6843-48A4-453C-95C5-28B29891C1E5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258" name="사각형: 둥근 모서리 27">
                <a:extLst>
                  <a:ext uri="{FF2B5EF4-FFF2-40B4-BE49-F238E27FC236}">
                    <a16:creationId xmlns="" xmlns:a16="http://schemas.microsoft.com/office/drawing/2014/main" id="{85134ECA-9AF9-4EFF-B009-D0BE11B19A64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9" name="사각형: 둥근 모서리 27">
                <a:extLst>
                  <a:ext uri="{FF2B5EF4-FFF2-40B4-BE49-F238E27FC236}">
                    <a16:creationId xmlns="" xmlns:a16="http://schemas.microsoft.com/office/drawing/2014/main" id="{0A153C2C-0ADB-4645-818C-F1EB381B4A71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7" name="사각형: 둥근 모서리 27">
              <a:extLst>
                <a:ext uri="{FF2B5EF4-FFF2-40B4-BE49-F238E27FC236}">
                  <a16:creationId xmlns="" xmlns:a16="http://schemas.microsoft.com/office/drawing/2014/main" id="{EEE55760-80A4-4B40-8873-336DA88224BD}"/>
                </a:ext>
              </a:extLst>
            </p:cNvPr>
            <p:cNvSpPr/>
            <p:nvPr/>
          </p:nvSpPr>
          <p:spPr>
            <a:xfrm>
              <a:off x="6258684" y="5405693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61172" y="1385987"/>
            <a:ext cx="119895" cy="399118"/>
            <a:chOff x="1861172" y="1385987"/>
            <a:chExt cx="119895" cy="399118"/>
          </a:xfrm>
        </p:grpSpPr>
        <p:sp>
          <p:nvSpPr>
            <p:cNvPr id="9" name="직사각형 8"/>
            <p:cNvSpPr/>
            <p:nvPr/>
          </p:nvSpPr>
          <p:spPr>
            <a:xfrm>
              <a:off x="1861172" y="1385987"/>
              <a:ext cx="119895" cy="1119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861172" y="1520803"/>
              <a:ext cx="119895" cy="1119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-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61172" y="1673203"/>
              <a:ext cx="119895" cy="1119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-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0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AD-04-02-3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3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2660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아카이브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65002"/>
              </p:ext>
            </p:extLst>
          </p:nvPr>
        </p:nvGraphicFramePr>
        <p:xfrm>
          <a:off x="246195" y="4096886"/>
          <a:ext cx="9456712" cy="167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37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039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2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10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창업정보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57918" y="3807150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132385" y="631287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아카이브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아카이브</a:t>
            </a:r>
            <a:r>
              <a:rPr lang="ko-KR" altLang="en-US" sz="800" dirty="0">
                <a:latin typeface="+mj-ea"/>
              </a:rPr>
              <a:t> 등록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949" y="2726809"/>
            <a:ext cx="3203321" cy="275658"/>
            <a:chOff x="252056" y="1451686"/>
            <a:chExt cx="3203321" cy="275658"/>
          </a:xfrm>
        </p:grpSpPr>
        <p:grpSp>
          <p:nvGrpSpPr>
            <p:cNvPr id="98" name="그룹 97"/>
            <p:cNvGrpSpPr/>
            <p:nvPr/>
          </p:nvGrpSpPr>
          <p:grpSpPr>
            <a:xfrm>
              <a:off x="252056" y="1462557"/>
              <a:ext cx="823535" cy="253916"/>
              <a:chOff x="257918" y="2664163"/>
              <a:chExt cx="823535" cy="253916"/>
            </a:xfrm>
          </p:grpSpPr>
          <p:sp>
            <p:nvSpPr>
              <p:cNvPr id="106" name="순서도: 연결자 105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3265" y="2664163"/>
                <a:ext cx="7481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등록일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34557" y="1451686"/>
              <a:ext cx="2420820" cy="275658"/>
              <a:chOff x="926123" y="2653292"/>
              <a:chExt cx="2420820" cy="275658"/>
            </a:xfrm>
          </p:grpSpPr>
          <p:sp>
            <p:nvSpPr>
              <p:cNvPr id="100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5913512" y="2725157"/>
            <a:ext cx="3744463" cy="818094"/>
            <a:chOff x="5913512" y="1467901"/>
            <a:chExt cx="3744463" cy="818094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7151083" y="1467901"/>
              <a:ext cx="1755527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검색어를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 해 주세요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모서리가 둥근 직사각형 15">
              <a:extLst>
                <a:ext uri="{FF2B5EF4-FFF2-40B4-BE49-F238E27FC236}">
                  <a16:creationId xmlns="" xmlns:a16="http://schemas.microsoft.com/office/drawing/2014/main" id="{A83B920F-1EF5-48B4-B70B-45FCAA003E9E}"/>
                </a:ext>
              </a:extLst>
            </p:cNvPr>
            <p:cNvSpPr/>
            <p:nvPr/>
          </p:nvSpPr>
          <p:spPr>
            <a:xfrm>
              <a:off x="8959917" y="1471255"/>
              <a:ext cx="698058" cy="2772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913512" y="1474172"/>
              <a:ext cx="1180800" cy="811823"/>
              <a:chOff x="5913512" y="1474172"/>
              <a:chExt cx="1180800" cy="811823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920175" y="1474172"/>
                <a:ext cx="1166400" cy="25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전체</a:t>
                </a:r>
              </a:p>
            </p:txBody>
          </p:sp>
          <p:sp>
            <p:nvSpPr>
              <p:cNvPr id="86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6790699" y="1519956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920175" y="1943095"/>
                <a:ext cx="1166400" cy="3429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제목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내용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913512" y="1732074"/>
                <a:ext cx="1180800" cy="2308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/>
                  <a:t>전체</a:t>
                </a: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4976259" y="2692763"/>
            <a:ext cx="1055190" cy="253916"/>
            <a:chOff x="5020219" y="1488259"/>
            <a:chExt cx="1055190" cy="253916"/>
          </a:xfrm>
        </p:grpSpPr>
        <p:sp>
          <p:nvSpPr>
            <p:cNvPr id="120" name="순서도: 연결자 119"/>
            <p:cNvSpPr/>
            <p:nvPr/>
          </p:nvSpPr>
          <p:spPr>
            <a:xfrm>
              <a:off x="5020219" y="1567232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94559" y="1488259"/>
              <a:ext cx="980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검색어입력</a:t>
              </a:r>
              <a:endParaRPr lang="ko-KR" altLang="en-US" sz="1050" b="1" dirty="0"/>
            </a:p>
          </p:txBody>
        </p:sp>
      </p:grpSp>
      <p:sp>
        <p:nvSpPr>
          <p:cNvPr id="122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26000" y="3825234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69579" y="3033597"/>
            <a:ext cx="715335" cy="253916"/>
            <a:chOff x="269579" y="1723589"/>
            <a:chExt cx="715335" cy="253916"/>
          </a:xfrm>
        </p:grpSpPr>
        <p:sp>
          <p:nvSpPr>
            <p:cNvPr id="93" name="순서도: 연결자 92"/>
            <p:cNvSpPr/>
            <p:nvPr/>
          </p:nvSpPr>
          <p:spPr>
            <a:xfrm>
              <a:off x="269579" y="1811354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3919" y="1723589"/>
              <a:ext cx="6409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구분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34664" y="3080311"/>
            <a:ext cx="1194258" cy="1132014"/>
            <a:chOff x="834664" y="1717551"/>
            <a:chExt cx="1194258" cy="1132014"/>
          </a:xfrm>
        </p:grpSpPr>
        <p:sp>
          <p:nvSpPr>
            <p:cNvPr id="119" name="직사각형 118"/>
            <p:cNvSpPr/>
            <p:nvPr/>
          </p:nvSpPr>
          <p:spPr>
            <a:xfrm>
              <a:off x="838375" y="1717551"/>
              <a:ext cx="1157654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전체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770453" y="1757451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8375" y="2174755"/>
              <a:ext cx="1159200" cy="67481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창업정보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법률정보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교육자료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기타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34664" y="1960429"/>
              <a:ext cx="1170042" cy="2539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전체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46" name="직사각형 45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아카이브</a:t>
            </a:r>
            <a:r>
              <a:rPr lang="ko-KR" altLang="en-US" b="1" dirty="0"/>
              <a:t> 등록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51" name="직사각형 50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6404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353768" y="1726195"/>
            <a:ext cx="3300904" cy="256846"/>
            <a:chOff x="5096512" y="1726195"/>
            <a:chExt cx="3300904" cy="256846"/>
          </a:xfrm>
        </p:grpSpPr>
        <p:sp>
          <p:nvSpPr>
            <p:cNvPr id="56" name="직사각형 55"/>
            <p:cNvSpPr/>
            <p:nvPr/>
          </p:nvSpPr>
          <p:spPr>
            <a:xfrm>
              <a:off x="5096512" y="1726195"/>
              <a:ext cx="330090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캠퍼스타운 뉴스   지원사업 정보   </a:t>
              </a:r>
              <a:r>
                <a:rPr lang="ko-KR" altLang="en-US" sz="1050" b="1" kern="0" dirty="0" err="1"/>
                <a:t>아카이브</a:t>
              </a:r>
              <a:r>
                <a:rPr lang="ko-KR" altLang="en-US" sz="1050" kern="0" dirty="0"/>
                <a:t>   설문조사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59" name="TextBox 58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커뮤니티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cxnSp>
        <p:nvCxnSpPr>
          <p:cNvPr id="64" name="직선 연결선 63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933518" y="2122405"/>
            <a:ext cx="1691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 err="1"/>
              <a:t>아카이브</a:t>
            </a:r>
            <a:endParaRPr lang="ko-KR" altLang="en-US" sz="1050" kern="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69" name="그룹 68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>
                <a:stCxn id="82" idx="1"/>
                <a:endCxn id="82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연결선 78"/>
              <p:cNvCxnSpPr>
                <a:stCxn id="76" idx="1"/>
                <a:endCxn id="76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sp>
        <p:nvSpPr>
          <p:cNvPr id="84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3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2303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아카이브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아카이브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+mj-ea"/>
              </a:rPr>
              <a:t>아카이브</a:t>
            </a:r>
            <a:r>
              <a:rPr lang="ko-KR" altLang="en-US" sz="800" dirty="0">
                <a:latin typeface="+mj-ea"/>
              </a:rPr>
              <a:t> 등록</a:t>
            </a:r>
            <a:endParaRPr lang="en-US" altLang="ko-KR" sz="800" dirty="0">
              <a:latin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19304"/>
              </p:ext>
            </p:extLst>
          </p:nvPr>
        </p:nvGraphicFramePr>
        <p:xfrm>
          <a:off x="537342" y="2223116"/>
          <a:ext cx="9142798" cy="400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4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1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에디터 영역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9880604"/>
                  </a:ext>
                </a:extLst>
              </a:tr>
              <a:tr h="1301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자료 파일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2576" y="2343754"/>
            <a:ext cx="975946" cy="24618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전체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3385" y="5466963"/>
            <a:ext cx="21042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창업정보 지원자료 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.zip </a:t>
            </a:r>
            <a:endParaRPr lang="en-US" altLang="ko-KR" sz="900" b="1" u="sng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창업지원 정보자료 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PPT.pptx</a:t>
            </a:r>
          </a:p>
          <a:p>
            <a:pPr>
              <a:defRPr/>
            </a:pPr>
            <a:endParaRPr lang="en-US" altLang="ko-KR" sz="9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16713" y="2825101"/>
            <a:ext cx="7244860" cy="2931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16713" y="3248230"/>
            <a:ext cx="1107836" cy="275658"/>
            <a:chOff x="1954813" y="2228358"/>
            <a:chExt cx="1107836" cy="275658"/>
          </a:xfrm>
        </p:grpSpPr>
        <p:sp>
          <p:nvSpPr>
            <p:cNvPr id="75" name="모서리가 둥근 직사각형 7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954813" y="2228358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13" y="2294844"/>
              <a:ext cx="158037" cy="158037"/>
            </a:xfrm>
            <a:prstGeom prst="rect">
              <a:avLst/>
            </a:prstGeom>
          </p:spPr>
        </p:pic>
      </p:grpSp>
      <p:sp>
        <p:nvSpPr>
          <p:cNvPr id="26" name="Text">
            <a:extLst>
              <a:ext uri="{FF2B5EF4-FFF2-40B4-BE49-F238E27FC236}">
                <a16:creationId xmlns="" xmlns:a16="http://schemas.microsoft.com/office/drawing/2014/main" id="{A0889324-01B1-4C50-BA56-FFBF157EA671}"/>
              </a:ext>
            </a:extLst>
          </p:cNvPr>
          <p:cNvSpPr txBox="1"/>
          <p:nvPr/>
        </p:nvSpPr>
        <p:spPr>
          <a:xfrm>
            <a:off x="2675898" y="2399151"/>
            <a:ext cx="258469" cy="153888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1"/>
            <a:r>
              <a:rPr lang="ko-KR" altLang="en-US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AFE57370-2BC9-4B0D-8FF3-D14BE0C881CA}"/>
              </a:ext>
            </a:extLst>
          </p:cNvPr>
          <p:cNvGrpSpPr/>
          <p:nvPr/>
        </p:nvGrpSpPr>
        <p:grpSpPr>
          <a:xfrm>
            <a:off x="7813014" y="6343497"/>
            <a:ext cx="1867126" cy="250304"/>
            <a:chOff x="5623901" y="5405686"/>
            <a:chExt cx="1867126" cy="250304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6CD3D0E3-A176-46CD-8B12-C6A0E052961D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29" name="사각형: 둥근 모서리 27">
                <a:extLst>
                  <a:ext uri="{FF2B5EF4-FFF2-40B4-BE49-F238E27FC236}">
                    <a16:creationId xmlns="" xmlns:a16="http://schemas.microsoft.com/office/drawing/2014/main" id="{092B42D3-1D50-4FD9-AAD8-B0C9798F84F2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사각형: 둥근 모서리 27">
                <a:extLst>
                  <a:ext uri="{FF2B5EF4-FFF2-40B4-BE49-F238E27FC236}">
                    <a16:creationId xmlns="" xmlns:a16="http://schemas.microsoft.com/office/drawing/2014/main" id="{FC4660AB-D57C-492B-8A55-8A00A2AC4FF9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257AB772-9561-4B0D-AF93-84CAAF57B15F}"/>
                </a:ext>
              </a:extLst>
            </p:cNvPr>
            <p:cNvSpPr/>
            <p:nvPr/>
          </p:nvSpPr>
          <p:spPr>
            <a:xfrm>
              <a:off x="6258684" y="5405686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254929E9-CFB4-40FD-B424-4860B871DEBD}"/>
              </a:ext>
            </a:extLst>
          </p:cNvPr>
          <p:cNvGrpSpPr/>
          <p:nvPr/>
        </p:nvGrpSpPr>
        <p:grpSpPr>
          <a:xfrm>
            <a:off x="9426181" y="3652584"/>
            <a:ext cx="267261" cy="1276606"/>
            <a:chOff x="9422526" y="3024090"/>
            <a:chExt cx="267261" cy="1486822"/>
          </a:xfrm>
        </p:grpSpPr>
        <p:sp>
          <p:nvSpPr>
            <p:cNvPr id="32" name="순서도: 처리 31">
              <a:extLst>
                <a:ext uri="{FF2B5EF4-FFF2-40B4-BE49-F238E27FC236}">
                  <a16:creationId xmlns="" xmlns:a16="http://schemas.microsoft.com/office/drawing/2014/main" id="{B77EB9B6-EF75-4F79-91B7-E008F5A50C3B}"/>
                </a:ext>
              </a:extLst>
            </p:cNvPr>
            <p:cNvSpPr/>
            <p:nvPr/>
          </p:nvSpPr>
          <p:spPr>
            <a:xfrm>
              <a:off x="9478106" y="3024090"/>
              <a:ext cx="167054" cy="1486822"/>
            </a:xfrm>
            <a:prstGeom prst="flowChartProcess">
              <a:avLst/>
            </a:prstGeom>
            <a:solidFill>
              <a:schemeClr val="bg1">
                <a:lumMod val="85000"/>
                <a:alpha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">
              <a:extLst>
                <a:ext uri="{FF2B5EF4-FFF2-40B4-BE49-F238E27FC236}">
                  <a16:creationId xmlns="" xmlns:a16="http://schemas.microsoft.com/office/drawing/2014/main" id="{9BA6F3B5-FAA1-4603-B101-6BB90C43ED27}"/>
                </a:ext>
              </a:extLst>
            </p:cNvPr>
            <p:cNvSpPr txBox="1"/>
            <p:nvPr/>
          </p:nvSpPr>
          <p:spPr>
            <a:xfrm>
              <a:off x="9422526" y="4406170"/>
              <a:ext cx="258469" cy="7480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">
              <a:extLst>
                <a:ext uri="{FF2B5EF4-FFF2-40B4-BE49-F238E27FC236}">
                  <a16:creationId xmlns="" xmlns:a16="http://schemas.microsoft.com/office/drawing/2014/main" id="{3D2D7533-794F-4BFF-AC36-9D67D26DF185}"/>
                </a:ext>
              </a:extLst>
            </p:cNvPr>
            <p:cNvSpPr txBox="1"/>
            <p:nvPr/>
          </p:nvSpPr>
          <p:spPr>
            <a:xfrm rot="10800000">
              <a:off x="9431318" y="3033809"/>
              <a:ext cx="258469" cy="7480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A6412DC1-237C-4B05-AE92-670EF7B2BE09}"/>
                </a:ext>
              </a:extLst>
            </p:cNvPr>
            <p:cNvCxnSpPr/>
            <p:nvPr/>
          </p:nvCxnSpPr>
          <p:spPr>
            <a:xfrm flipH="1">
              <a:off x="9557241" y="3219836"/>
              <a:ext cx="1700" cy="1000475"/>
            </a:xfrm>
            <a:prstGeom prst="line">
              <a:avLst/>
            </a:prstGeom>
            <a:ln w="168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12ABB43-106E-46AA-A7AE-6FA5EF1F0F40}"/>
              </a:ext>
            </a:extLst>
          </p:cNvPr>
          <p:cNvSpPr/>
          <p:nvPr/>
        </p:nvSpPr>
        <p:spPr>
          <a:xfrm>
            <a:off x="1855000" y="3693641"/>
            <a:ext cx="7610819" cy="3089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에디터영역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38" name="직사각형 37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66709" y="1676381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아카이브</a:t>
            </a:r>
            <a:r>
              <a:rPr lang="ko-KR" altLang="en-US" b="1" dirty="0"/>
              <a:t> 등록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933518" y="1709181"/>
            <a:ext cx="1691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 err="1"/>
              <a:t>아카이브</a:t>
            </a:r>
            <a:endParaRPr lang="ko-KR" altLang="en-US" sz="1050" kern="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935553" y="5157944"/>
            <a:ext cx="2593729" cy="293195"/>
            <a:chOff x="1591409" y="2502751"/>
            <a:chExt cx="2593729" cy="293195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591409" y="2547294"/>
              <a:ext cx="716349" cy="207105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파일선택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50479" y="2502751"/>
              <a:ext cx="1834659" cy="29319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선택된 파일 없음</a:t>
              </a:r>
            </a:p>
          </p:txBody>
        </p:sp>
      </p:grpSp>
      <p:sp>
        <p:nvSpPr>
          <p:cNvPr id="45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4571582" y="5179327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993057" y="5527164"/>
            <a:ext cx="119895" cy="1119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93057" y="5661980"/>
            <a:ext cx="119895" cy="1119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21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5967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설문조사 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구글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닥스에서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설문을 생성한 후 링크를 복사해서 등록한다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입력한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링크가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FRONT WEB-04-05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 디스플레이 된다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AD-04-04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설문조사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설문조사 등록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91103" y="3423319"/>
            <a:ext cx="7175402" cy="275658"/>
            <a:chOff x="1352649" y="1506596"/>
            <a:chExt cx="7175402" cy="275658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CC35020A-E5C7-4C26-8E40-EC76DD83955F}"/>
                </a:ext>
              </a:extLst>
            </p:cNvPr>
            <p:cNvSpPr txBox="1"/>
            <p:nvPr/>
          </p:nvSpPr>
          <p:spPr>
            <a:xfrm>
              <a:off x="2433727" y="1529009"/>
              <a:ext cx="6094324" cy="2308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900" dirty="0">
                  <a:solidFill>
                    <a:srgbClr val="666666"/>
                  </a:solidFill>
                  <a:latin typeface="ns"/>
                </a:rPr>
                <a:t>https://docs.google.com/forms/d/1OcB51LVyuzQ8JzMm5Wgu1GGhPy1rmiH70YvVluxvK7U/edit</a:t>
              </a:r>
              <a:endParaRPr lang="en-US" altLang="ko-KR" sz="900" b="0" i="0" dirty="0">
                <a:solidFill>
                  <a:srgbClr val="666666"/>
                </a:solidFill>
                <a:effectLst/>
                <a:latin typeface="ns"/>
              </a:endParaRPr>
            </a:p>
          </p:txBody>
        </p:sp>
        <p:sp>
          <p:nvSpPr>
            <p:cNvPr id="5" name="모서리가 둥근 직사각형 24">
              <a:extLst>
                <a:ext uri="{FF2B5EF4-FFF2-40B4-BE49-F238E27FC236}">
                  <a16:creationId xmlns="" xmlns:a16="http://schemas.microsoft.com/office/drawing/2014/main" id="{83999427-62B0-476C-83F3-4484E913D0FE}"/>
                </a:ext>
              </a:extLst>
            </p:cNvPr>
            <p:cNvSpPr/>
            <p:nvPr/>
          </p:nvSpPr>
          <p:spPr>
            <a:xfrm>
              <a:off x="1352649" y="1506596"/>
              <a:ext cx="970860" cy="275658"/>
            </a:xfrm>
            <a:prstGeom prst="roundRect">
              <a:avLst>
                <a:gd name="adj" fmla="val 1317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latinLnBrk="0"/>
              <a:r>
                <a:rPr lang="ko-KR" altLang="en-US" sz="900" b="0" i="0" dirty="0">
                  <a:solidFill>
                    <a:schemeClr val="tx1"/>
                  </a:solidFill>
                  <a:effectLst/>
                  <a:latin typeface="ns"/>
                </a:rPr>
                <a:t>구글</a:t>
              </a:r>
              <a:r>
                <a:rPr lang="en-US" altLang="ko-KR" sz="900" b="0" i="0" dirty="0">
                  <a:solidFill>
                    <a:schemeClr val="tx1"/>
                  </a:solidFill>
                  <a:effectLst/>
                  <a:latin typeface="ns"/>
                </a:rPr>
                <a:t> </a:t>
              </a:r>
              <a:r>
                <a:rPr lang="ko-KR" altLang="en-US" sz="900" b="0" i="0" dirty="0">
                  <a:solidFill>
                    <a:schemeClr val="tx1"/>
                  </a:solidFill>
                  <a:effectLst/>
                  <a:latin typeface="ns"/>
                </a:rPr>
                <a:t>설문 링크</a:t>
              </a:r>
              <a:endParaRPr lang="en-US" altLang="ko-KR" sz="900" b="0" i="0" dirty="0">
                <a:solidFill>
                  <a:schemeClr val="tx1"/>
                </a:solidFill>
                <a:effectLst/>
                <a:latin typeface="n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0" name="직사각형 9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설문조사 등록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5" name="직사각형 14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76404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353768" y="1726195"/>
            <a:ext cx="3300904" cy="256846"/>
            <a:chOff x="5096512" y="1726195"/>
            <a:chExt cx="3300904" cy="256846"/>
          </a:xfrm>
        </p:grpSpPr>
        <p:sp>
          <p:nvSpPr>
            <p:cNvPr id="20" name="직사각형 19"/>
            <p:cNvSpPr/>
            <p:nvPr/>
          </p:nvSpPr>
          <p:spPr>
            <a:xfrm>
              <a:off x="5096512" y="1726195"/>
              <a:ext cx="330090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캠퍼스타운 뉴스   지원사업 정보   </a:t>
              </a:r>
              <a:r>
                <a:rPr lang="ko-KR" altLang="en-US" sz="1050" kern="0" dirty="0" err="1"/>
                <a:t>아카이브</a:t>
              </a:r>
              <a:r>
                <a:rPr lang="ko-KR" altLang="en-US" sz="1050" kern="0" dirty="0"/>
                <a:t>   </a:t>
              </a:r>
              <a:r>
                <a:rPr lang="ko-KR" altLang="en-US" sz="1050" b="1" kern="0" dirty="0"/>
                <a:t>설문조사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23" name="TextBox 22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커뮤니티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cxnSp>
        <p:nvCxnSpPr>
          <p:cNvPr id="28" name="직선 연결선 27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933518" y="2122405"/>
            <a:ext cx="1691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커뮤니티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설문조사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32" name="그룹 31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>
                <a:stCxn id="39" idx="1"/>
                <a:endCxn id="39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1"/>
                <a:endCxn id="36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2230899" y="3247679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51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11565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프로그램신청관리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32385" y="631287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신청관리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신청관리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3949" y="2753185"/>
            <a:ext cx="3080233" cy="275658"/>
            <a:chOff x="263949" y="1258545"/>
            <a:chExt cx="3080233" cy="275658"/>
          </a:xfrm>
        </p:grpSpPr>
        <p:grpSp>
          <p:nvGrpSpPr>
            <p:cNvPr id="98" name="그룹 97"/>
            <p:cNvGrpSpPr/>
            <p:nvPr/>
          </p:nvGrpSpPr>
          <p:grpSpPr>
            <a:xfrm>
              <a:off x="263949" y="1269416"/>
              <a:ext cx="823535" cy="253916"/>
              <a:chOff x="257918" y="2664163"/>
              <a:chExt cx="823535" cy="253916"/>
            </a:xfrm>
          </p:grpSpPr>
          <p:sp>
            <p:nvSpPr>
              <p:cNvPr id="106" name="순서도: 연결자 105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3265" y="2664163"/>
                <a:ext cx="7481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신청일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923362" y="1258545"/>
              <a:ext cx="2420820" cy="275658"/>
              <a:chOff x="926123" y="2653292"/>
              <a:chExt cx="2420820" cy="275658"/>
            </a:xfrm>
          </p:grpSpPr>
          <p:sp>
            <p:nvSpPr>
              <p:cNvPr id="100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5" name="그룹 4"/>
          <p:cNvGrpSpPr/>
          <p:nvPr/>
        </p:nvGrpSpPr>
        <p:grpSpPr>
          <a:xfrm>
            <a:off x="4246453" y="2727938"/>
            <a:ext cx="4681716" cy="850488"/>
            <a:chOff x="4976259" y="1409131"/>
            <a:chExt cx="4681716" cy="850488"/>
          </a:xfrm>
        </p:grpSpPr>
        <p:grpSp>
          <p:nvGrpSpPr>
            <p:cNvPr id="7" name="그룹 6"/>
            <p:cNvGrpSpPr/>
            <p:nvPr/>
          </p:nvGrpSpPr>
          <p:grpSpPr>
            <a:xfrm>
              <a:off x="5913512" y="1441525"/>
              <a:ext cx="3744463" cy="818094"/>
              <a:chOff x="5913512" y="1467901"/>
              <a:chExt cx="3744463" cy="818094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7151083" y="1467901"/>
                <a:ext cx="1755527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검색어를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입력 해 주세요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0" name="모서리가 둥근 직사각형 15">
                <a:extLst>
                  <a:ext uri="{FF2B5EF4-FFF2-40B4-BE49-F238E27FC236}">
                    <a16:creationId xmlns="" xmlns:a16="http://schemas.microsoft.com/office/drawing/2014/main" id="{A83B920F-1EF5-48B4-B70B-45FCAA003E9E}"/>
                  </a:ext>
                </a:extLst>
              </p:cNvPr>
              <p:cNvSpPr/>
              <p:nvPr/>
            </p:nvSpPr>
            <p:spPr>
              <a:xfrm>
                <a:off x="8959917" y="1471255"/>
                <a:ext cx="698058" cy="2772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검색</a:t>
                </a: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5913512" y="1474172"/>
                <a:ext cx="1180800" cy="811823"/>
                <a:chOff x="5913512" y="1474172"/>
                <a:chExt cx="1180800" cy="811823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920175" y="1474172"/>
                  <a:ext cx="1166400" cy="252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>
                      <a:solidFill>
                        <a:schemeClr val="tx1"/>
                      </a:solidFill>
                    </a:rPr>
                    <a:t>전체</a:t>
                  </a:r>
                </a:p>
              </p:txBody>
            </p:sp>
            <p:sp>
              <p:nvSpPr>
                <p:cNvPr id="86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6790699" y="1519956"/>
                  <a:ext cx="258469" cy="15388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10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8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920175" y="1943095"/>
                  <a:ext cx="1166400" cy="3429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참여팀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프로그램명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5913512" y="1732074"/>
                  <a:ext cx="1180800" cy="2308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900" dirty="0"/>
                    <a:t>전체</a:t>
                  </a: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>
              <a:off x="4976259" y="1409131"/>
              <a:ext cx="1055190" cy="253916"/>
              <a:chOff x="5020219" y="1488259"/>
              <a:chExt cx="1055190" cy="253916"/>
            </a:xfrm>
          </p:grpSpPr>
          <p:sp>
            <p:nvSpPr>
              <p:cNvPr id="120" name="순서도: 연결자 119"/>
              <p:cNvSpPr/>
              <p:nvPr/>
            </p:nvSpPr>
            <p:spPr>
              <a:xfrm>
                <a:off x="5020219" y="1567232"/>
                <a:ext cx="103938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094559" y="1488259"/>
                <a:ext cx="9808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/>
                  <a:t>검색어입력</a:t>
                </a:r>
                <a:endParaRPr lang="ko-KR" altLang="en-US" sz="1050" b="1" dirty="0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57918" y="3211415"/>
            <a:ext cx="1551247" cy="966978"/>
            <a:chOff x="257918" y="1433322"/>
            <a:chExt cx="1551247" cy="966978"/>
          </a:xfrm>
        </p:grpSpPr>
        <p:grpSp>
          <p:nvGrpSpPr>
            <p:cNvPr id="48" name="그룹 47"/>
            <p:cNvGrpSpPr/>
            <p:nvPr/>
          </p:nvGrpSpPr>
          <p:grpSpPr>
            <a:xfrm>
              <a:off x="257918" y="1433322"/>
              <a:ext cx="814744" cy="253916"/>
              <a:chOff x="257918" y="1377548"/>
              <a:chExt cx="814744" cy="253916"/>
            </a:xfrm>
          </p:grpSpPr>
          <p:sp>
            <p:nvSpPr>
              <p:cNvPr id="54" name="순서도: 연결자 53"/>
              <p:cNvSpPr/>
              <p:nvPr/>
            </p:nvSpPr>
            <p:spPr>
              <a:xfrm>
                <a:off x="257918" y="1465313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3265" y="1377548"/>
                <a:ext cx="73939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분류</a:t>
                </a:r>
                <a:r>
                  <a:rPr lang="en-US" altLang="ko-KR" sz="1050" b="1" dirty="0"/>
                  <a:t>1</a:t>
                </a:r>
                <a:endParaRPr lang="ko-KR" altLang="en-US" sz="1050" b="1" dirty="0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826477" y="1441938"/>
              <a:ext cx="975946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전체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529963" y="148183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822765" y="1688124"/>
              <a:ext cx="986400" cy="712176"/>
              <a:chOff x="822765" y="1688124"/>
              <a:chExt cx="986400" cy="71217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829407" y="1688124"/>
                <a:ext cx="975946" cy="71217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전체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</a:rPr>
                  <a:t>지역상생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822765" y="1931001"/>
                <a:ext cx="986400" cy="25982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>
                    <a:latin typeface="+mn-ea"/>
                  </a:rPr>
                  <a:t>9up2</a:t>
                </a:r>
                <a:endParaRPr lang="ko-KR" altLang="en-US" sz="1400" dirty="0">
                  <a:latin typeface="+mn-ea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148137" y="3190813"/>
            <a:ext cx="1759343" cy="885095"/>
            <a:chOff x="2148137" y="1467581"/>
            <a:chExt cx="1759343" cy="885095"/>
          </a:xfrm>
        </p:grpSpPr>
        <p:sp>
          <p:nvSpPr>
            <p:cNvPr id="57" name="순서도: 연결자 56"/>
            <p:cNvSpPr/>
            <p:nvPr/>
          </p:nvSpPr>
          <p:spPr>
            <a:xfrm>
              <a:off x="2148137" y="1561384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2477" y="1473619"/>
              <a:ext cx="6409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분류</a:t>
              </a:r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16933" y="1467581"/>
              <a:ext cx="1157654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창업공간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3649011" y="1507481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16933" y="1924785"/>
              <a:ext cx="1159200" cy="427891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창업아카데미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창업단계별지원</a:t>
              </a:r>
              <a:endParaRPr lang="en-US" altLang="ko-KR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713222" y="1710459"/>
              <a:ext cx="1170000" cy="2539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창업공간</a:t>
              </a:r>
              <a:endParaRPr lang="ko-KR" altLang="en-US" sz="1400" dirty="0">
                <a:latin typeface="+mn-ea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07928"/>
              </p:ext>
            </p:extLst>
          </p:nvPr>
        </p:nvGraphicFramePr>
        <p:xfrm>
          <a:off x="246195" y="4518902"/>
          <a:ext cx="9504474" cy="168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1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9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803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047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683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참여프로그램명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OOO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9UP2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창업공간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가치업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아이디어 공모전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Y/N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257918" y="4255542"/>
            <a:ext cx="797158" cy="253916"/>
            <a:chOff x="266711" y="1743961"/>
            <a:chExt cx="797158" cy="253916"/>
          </a:xfrm>
        </p:grpSpPr>
        <p:sp>
          <p:nvSpPr>
            <p:cNvPr id="79" name="순서도: 연결자 78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82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61168" y="4256028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64" name="직사각형 63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신청관리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73" name="직사각형 7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78" name="직선 연결선 77"/>
          <p:cNvCxnSpPr/>
          <p:nvPr/>
        </p:nvCxnSpPr>
        <p:spPr>
          <a:xfrm>
            <a:off x="89592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703160" y="1726195"/>
            <a:ext cx="4358886" cy="256846"/>
            <a:chOff x="5096512" y="1726195"/>
            <a:chExt cx="4358886" cy="256846"/>
          </a:xfrm>
        </p:grpSpPr>
        <p:sp>
          <p:nvSpPr>
            <p:cNvPr id="84" name="직사각형 83"/>
            <p:cNvSpPr/>
            <p:nvPr/>
          </p:nvSpPr>
          <p:spPr>
            <a:xfrm>
              <a:off x="5096512" y="1726195"/>
              <a:ext cx="435888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프로그램 신청관리   </a:t>
              </a:r>
              <a:r>
                <a:rPr lang="ko-KR" altLang="en-US" sz="1050" kern="0" dirty="0"/>
                <a:t>장소 신청관리   기자재 신청관리    수료증 발급관리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캠퍼스타운 이용</a:t>
              </a:r>
            </a:p>
          </p:txBody>
        </p:sp>
      </p:grpSp>
      <p:cxnSp>
        <p:nvCxnSpPr>
          <p:cNvPr id="97" name="직선 연결선 96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7335662" y="2122405"/>
            <a:ext cx="2691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프로그램 신청관리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111" name="그룹 110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>
                <a:stCxn id="118" idx="1"/>
                <a:endCxn id="118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연결선 115"/>
              <p:cNvCxnSpPr>
                <a:stCxn id="115" idx="1"/>
                <a:endCxn id="115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sp>
        <p:nvSpPr>
          <p:cNvPr id="124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16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신청관리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프로그램 신청관리</a:t>
            </a:r>
            <a:endParaRPr lang="en-US" altLang="ko-KR" sz="800" dirty="0">
              <a:latin typeface="+mj-ea"/>
            </a:endParaRPr>
          </a:p>
        </p:txBody>
      </p:sp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01395"/>
              </p:ext>
            </p:extLst>
          </p:nvPr>
        </p:nvGraphicFramePr>
        <p:xfrm>
          <a:off x="436145" y="2221118"/>
          <a:ext cx="9142798" cy="411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0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447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캠퍼스 관리자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7705633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신청일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참여팀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OOO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대표연락처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000-0000-0000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대표이메일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1234@gmail.com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참여프로그램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가치업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아이디어 공모전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16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첨부서류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" name="직사각형 211"/>
          <p:cNvSpPr/>
          <p:nvPr/>
        </p:nvSpPr>
        <p:spPr>
          <a:xfrm>
            <a:off x="1604508" y="5346639"/>
            <a:ext cx="2104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창업공간 지원자료 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.zip </a:t>
            </a:r>
            <a:endParaRPr lang="en-US" altLang="ko-KR" sz="900" b="1" u="sng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창업공간 정보자료 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PPT.pptx</a:t>
            </a:r>
          </a:p>
          <a:p>
            <a:pPr>
              <a:defRPr/>
            </a:pPr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창업공간 지원 이미지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.JPEG</a:t>
            </a:r>
          </a:p>
          <a:p>
            <a:pPr>
              <a:defRPr/>
            </a:pPr>
            <a:r>
              <a:rPr lang="ko-KR" altLang="en-US" sz="900" u="sng" dirty="0">
                <a:solidFill>
                  <a:srgbClr val="0070C0"/>
                </a:solidFill>
                <a:latin typeface="+mn-ea"/>
              </a:rPr>
              <a:t>창업공간 참여 팀 소개</a:t>
            </a:r>
            <a:r>
              <a:rPr lang="en-US" altLang="ko-KR" sz="900" u="sng" dirty="0">
                <a:solidFill>
                  <a:srgbClr val="0070C0"/>
                </a:solidFill>
                <a:latin typeface="+mn-ea"/>
              </a:rPr>
              <a:t>.doc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634385" y="2783517"/>
            <a:ext cx="1107836" cy="275658"/>
            <a:chOff x="1735582" y="1765643"/>
            <a:chExt cx="1107836" cy="275658"/>
          </a:xfrm>
        </p:grpSpPr>
        <p:sp>
          <p:nvSpPr>
            <p:cNvPr id="216" name="모서리가 둥근 직사각형 215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1735582" y="1765643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813" y="1821442"/>
              <a:ext cx="158037" cy="158037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9360152" y="4582538"/>
            <a:ext cx="267261" cy="1276606"/>
            <a:chOff x="9461349" y="3564664"/>
            <a:chExt cx="267261" cy="1276606"/>
          </a:xfrm>
        </p:grpSpPr>
        <p:sp>
          <p:nvSpPr>
            <p:cNvPr id="225" name="순서도: 처리 224">
              <a:extLst>
                <a:ext uri="{FF2B5EF4-FFF2-40B4-BE49-F238E27FC236}">
                  <a16:creationId xmlns="" xmlns:a16="http://schemas.microsoft.com/office/drawing/2014/main" id="{B77EB9B6-EF75-4F79-91B7-E008F5A50C3B}"/>
                </a:ext>
              </a:extLst>
            </p:cNvPr>
            <p:cNvSpPr/>
            <p:nvPr/>
          </p:nvSpPr>
          <p:spPr>
            <a:xfrm>
              <a:off x="9516929" y="3564664"/>
              <a:ext cx="167054" cy="1276606"/>
            </a:xfrm>
            <a:prstGeom prst="flowChartProcess">
              <a:avLst/>
            </a:prstGeom>
            <a:solidFill>
              <a:schemeClr val="bg1">
                <a:lumMod val="85000"/>
                <a:alpha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">
              <a:extLst>
                <a:ext uri="{FF2B5EF4-FFF2-40B4-BE49-F238E27FC236}">
                  <a16:creationId xmlns="" xmlns:a16="http://schemas.microsoft.com/office/drawing/2014/main" id="{9BA6F3B5-FAA1-4603-B101-6BB90C43ED27}"/>
                </a:ext>
              </a:extLst>
            </p:cNvPr>
            <p:cNvSpPr txBox="1"/>
            <p:nvPr/>
          </p:nvSpPr>
          <p:spPr>
            <a:xfrm>
              <a:off x="9461349" y="4751337"/>
              <a:ext cx="258469" cy="64230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">
              <a:extLst>
                <a:ext uri="{FF2B5EF4-FFF2-40B4-BE49-F238E27FC236}">
                  <a16:creationId xmlns="" xmlns:a16="http://schemas.microsoft.com/office/drawing/2014/main" id="{3D2D7533-794F-4BFF-AC36-9D67D26DF185}"/>
                </a:ext>
              </a:extLst>
            </p:cNvPr>
            <p:cNvSpPr txBox="1"/>
            <p:nvPr/>
          </p:nvSpPr>
          <p:spPr>
            <a:xfrm rot="10800000">
              <a:off x="9470141" y="3573009"/>
              <a:ext cx="258469" cy="64230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="" xmlns:a16="http://schemas.microsoft.com/office/drawing/2014/main" id="{A6412DC1-237C-4B05-AE92-670EF7B2BE09}"/>
                </a:ext>
              </a:extLst>
            </p:cNvPr>
            <p:cNvCxnSpPr/>
            <p:nvPr/>
          </p:nvCxnSpPr>
          <p:spPr>
            <a:xfrm flipH="1">
              <a:off x="9596064" y="3732734"/>
              <a:ext cx="1700" cy="859022"/>
            </a:xfrm>
            <a:prstGeom prst="line">
              <a:avLst/>
            </a:prstGeom>
            <a:ln w="168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122" name="직사각형 121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66709" y="1676381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신청관리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7194985" y="1700374"/>
            <a:ext cx="2691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프로그램 신청관리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24986"/>
              </p:ext>
            </p:extLst>
          </p:nvPr>
        </p:nvGraphicFramePr>
        <p:xfrm>
          <a:off x="9974006" y="784534"/>
          <a:ext cx="2150261" cy="189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프로그램신청관리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&lt;</a:t>
                      </a:r>
                      <a:r>
                        <a:rPr kumimoji="1" lang="ko-KR" altLang="en-US" sz="700" dirty="0">
                          <a:latin typeface="+mj-ea"/>
                        </a:rPr>
                        <a:t>확인</a:t>
                      </a:r>
                      <a:r>
                        <a:rPr kumimoji="1" lang="en-US" altLang="ko-KR" sz="700" dirty="0">
                          <a:latin typeface="+mj-ea"/>
                        </a:rPr>
                        <a:t>&gt; </a:t>
                      </a:r>
                      <a:r>
                        <a:rPr kumimoji="1" lang="ko-KR" altLang="en-US" sz="700" dirty="0" err="1">
                          <a:latin typeface="+mj-ea"/>
                        </a:rPr>
                        <a:t>선택시</a:t>
                      </a:r>
                      <a:r>
                        <a:rPr kumimoji="1" lang="ko-KR" altLang="en-US" sz="700" dirty="0">
                          <a:latin typeface="+mj-ea"/>
                        </a:rPr>
                        <a:t> </a:t>
                      </a:r>
                      <a:r>
                        <a:rPr kumimoji="1" lang="en-US" altLang="ko-KR" sz="700" dirty="0">
                          <a:latin typeface="+mj-ea"/>
                        </a:rPr>
                        <a:t>_&gt; Front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WEB-02-07</a:t>
                      </a:r>
                    </a:p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1</a:t>
                      </a:r>
                      <a:r>
                        <a:rPr kumimoji="1" lang="ko-KR" altLang="en-US" sz="700" dirty="0">
                          <a:latin typeface="+mj-ea"/>
                        </a:rPr>
                        <a:t>번 자리에 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캠퍼스관리자 확인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이라고 표시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en-US" altLang="ko-KR" sz="700" dirty="0">
                          <a:latin typeface="+mj-ea"/>
                        </a:rPr>
                        <a:t>&lt;</a:t>
                      </a:r>
                      <a:r>
                        <a:rPr kumimoji="1" lang="ko-KR" altLang="en-US" sz="700" dirty="0">
                          <a:latin typeface="+mj-ea"/>
                        </a:rPr>
                        <a:t>미확인</a:t>
                      </a:r>
                      <a:r>
                        <a:rPr kumimoji="1" lang="en-US" altLang="ko-KR" sz="700" dirty="0">
                          <a:latin typeface="+mj-ea"/>
                        </a:rPr>
                        <a:t>&gt; </a:t>
                      </a:r>
                      <a:r>
                        <a:rPr kumimoji="1" lang="ko-KR" altLang="en-US" sz="700" dirty="0" err="1">
                          <a:latin typeface="+mj-ea"/>
                        </a:rPr>
                        <a:t>선택시</a:t>
                      </a:r>
                      <a:r>
                        <a:rPr kumimoji="1" lang="ko-KR" altLang="en-US" sz="700" dirty="0">
                          <a:latin typeface="+mj-ea"/>
                        </a:rPr>
                        <a:t> </a:t>
                      </a:r>
                      <a:r>
                        <a:rPr kumimoji="1" lang="en-US" altLang="ko-KR" sz="700" dirty="0">
                          <a:latin typeface="+mj-ea"/>
                        </a:rPr>
                        <a:t>_&gt; Front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WEB-02-07</a:t>
                      </a:r>
                    </a:p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1</a:t>
                      </a:r>
                      <a:r>
                        <a:rPr kumimoji="1" lang="ko-KR" altLang="en-US" sz="700" dirty="0">
                          <a:latin typeface="+mj-ea"/>
                        </a:rPr>
                        <a:t>번 자리에 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캠퍼스관리자 미확인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이라고 표시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C7F77CF-B6AB-4FB5-91F9-6AA797EBBD83}"/>
              </a:ext>
            </a:extLst>
          </p:cNvPr>
          <p:cNvGrpSpPr/>
          <p:nvPr/>
        </p:nvGrpSpPr>
        <p:grpSpPr>
          <a:xfrm>
            <a:off x="1639278" y="2352248"/>
            <a:ext cx="1069826" cy="224210"/>
            <a:chOff x="1933508" y="2127738"/>
            <a:chExt cx="1069826" cy="224210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CCF8E794-7CE1-47CD-98B3-6E19E61A96AB}"/>
                </a:ext>
              </a:extLst>
            </p:cNvPr>
            <p:cNvGrpSpPr/>
            <p:nvPr/>
          </p:nvGrpSpPr>
          <p:grpSpPr>
            <a:xfrm>
              <a:off x="1933508" y="2127738"/>
              <a:ext cx="536409" cy="215444"/>
              <a:chOff x="1933508" y="2136530"/>
              <a:chExt cx="536409" cy="21544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="" xmlns:a16="http://schemas.microsoft.com/office/drawing/2014/main" id="{139E6EEA-61BA-4E5B-A1CA-24169E4414C3}"/>
                  </a:ext>
                </a:extLst>
              </p:cNvPr>
              <p:cNvGrpSpPr/>
              <p:nvPr/>
            </p:nvGrpSpPr>
            <p:grpSpPr>
              <a:xfrm>
                <a:off x="1933508" y="2144523"/>
                <a:ext cx="159860" cy="159860"/>
                <a:chOff x="10470839" y="3146846"/>
                <a:chExt cx="159860" cy="159860"/>
              </a:xfrm>
            </p:grpSpPr>
            <p:sp>
              <p:nvSpPr>
                <p:cNvPr id="41" name="순서도: 연결자 40">
                  <a:extLst>
                    <a:ext uri="{FF2B5EF4-FFF2-40B4-BE49-F238E27FC236}">
                      <a16:creationId xmlns="" xmlns:a16="http://schemas.microsoft.com/office/drawing/2014/main" id="{CCAC08F9-9D57-4A9F-96A7-9970F4FDE106}"/>
                    </a:ext>
                  </a:extLst>
                </p:cNvPr>
                <p:cNvSpPr/>
                <p:nvPr/>
              </p:nvSpPr>
              <p:spPr>
                <a:xfrm>
                  <a:off x="10470839" y="3146846"/>
                  <a:ext cx="159860" cy="159860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순서도: 연결자 41">
                  <a:extLst>
                    <a:ext uri="{FF2B5EF4-FFF2-40B4-BE49-F238E27FC236}">
                      <a16:creationId xmlns="" xmlns:a16="http://schemas.microsoft.com/office/drawing/2014/main" id="{DD580B32-91FF-4CE2-BEC8-3BCF2CB470BC}"/>
                    </a:ext>
                  </a:extLst>
                </p:cNvPr>
                <p:cNvSpPr/>
                <p:nvPr/>
              </p:nvSpPr>
              <p:spPr>
                <a:xfrm>
                  <a:off x="10507626" y="3184594"/>
                  <a:ext cx="74575" cy="9023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0BA46DED-A7BA-410E-A243-21583B0BC1CF}"/>
                  </a:ext>
                </a:extLst>
              </p:cNvPr>
              <p:cNvSpPr txBox="1"/>
              <p:nvPr/>
            </p:nvSpPr>
            <p:spPr>
              <a:xfrm>
                <a:off x="2040541" y="2136530"/>
                <a:ext cx="429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확인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AD396054-1A9F-4052-ACF7-F6DA0565D1A5}"/>
                </a:ext>
              </a:extLst>
            </p:cNvPr>
            <p:cNvGrpSpPr/>
            <p:nvPr/>
          </p:nvGrpSpPr>
          <p:grpSpPr>
            <a:xfrm>
              <a:off x="2402432" y="2136504"/>
              <a:ext cx="600902" cy="215444"/>
              <a:chOff x="2402432" y="2136504"/>
              <a:chExt cx="600902" cy="215444"/>
            </a:xfrm>
          </p:grpSpPr>
          <p:sp>
            <p:nvSpPr>
              <p:cNvPr id="37" name="순서도: 연결자 36">
                <a:extLst>
                  <a:ext uri="{FF2B5EF4-FFF2-40B4-BE49-F238E27FC236}">
                    <a16:creationId xmlns="" xmlns:a16="http://schemas.microsoft.com/office/drawing/2014/main" id="{89B2C42E-0B84-475E-B0BB-37CB32583E69}"/>
                  </a:ext>
                </a:extLst>
              </p:cNvPr>
              <p:cNvSpPr/>
              <p:nvPr/>
            </p:nvSpPr>
            <p:spPr>
              <a:xfrm>
                <a:off x="2402432" y="2147454"/>
                <a:ext cx="159860" cy="15986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2CF90458-B06B-4CF9-8AFD-95CF4F9CB257}"/>
                  </a:ext>
                </a:extLst>
              </p:cNvPr>
              <p:cNvSpPr/>
              <p:nvPr/>
            </p:nvSpPr>
            <p:spPr>
              <a:xfrm>
                <a:off x="2510891" y="2136504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/>
                  <a:t>미확인</a:t>
                </a: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AFE57370-2BC9-4B0D-8FF3-D14BE0C881CA}"/>
              </a:ext>
            </a:extLst>
          </p:cNvPr>
          <p:cNvGrpSpPr/>
          <p:nvPr/>
        </p:nvGrpSpPr>
        <p:grpSpPr>
          <a:xfrm>
            <a:off x="7733886" y="6387457"/>
            <a:ext cx="1867126" cy="250304"/>
            <a:chOff x="5623901" y="5405686"/>
            <a:chExt cx="1867126" cy="250304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6CD3D0E3-A176-46CD-8B12-C6A0E052961D}"/>
                </a:ext>
              </a:extLst>
            </p:cNvPr>
            <p:cNvGrpSpPr/>
            <p:nvPr/>
          </p:nvGrpSpPr>
          <p:grpSpPr>
            <a:xfrm>
              <a:off x="5623901" y="5405693"/>
              <a:ext cx="1867126" cy="250297"/>
              <a:chOff x="4389061" y="6125470"/>
              <a:chExt cx="1867126" cy="333144"/>
            </a:xfrm>
          </p:grpSpPr>
          <p:sp>
            <p:nvSpPr>
              <p:cNvPr id="46" name="사각형: 둥근 모서리 27">
                <a:extLst>
                  <a:ext uri="{FF2B5EF4-FFF2-40B4-BE49-F238E27FC236}">
                    <a16:creationId xmlns="" xmlns:a16="http://schemas.microsoft.com/office/drawing/2014/main" id="{092B42D3-1D50-4FD9-AAD8-B0C9798F84F2}"/>
                  </a:ext>
                </a:extLst>
              </p:cNvPr>
              <p:cNvSpPr/>
              <p:nvPr/>
            </p:nvSpPr>
            <p:spPr>
              <a:xfrm>
                <a:off x="4389061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사각형: 둥근 모서리 27">
                <a:extLst>
                  <a:ext uri="{FF2B5EF4-FFF2-40B4-BE49-F238E27FC236}">
                    <a16:creationId xmlns="" xmlns:a16="http://schemas.microsoft.com/office/drawing/2014/main" id="{FC4660AB-D57C-492B-8A55-8A00A2AC4FF9}"/>
                  </a:ext>
                </a:extLst>
              </p:cNvPr>
              <p:cNvSpPr/>
              <p:nvPr/>
            </p:nvSpPr>
            <p:spPr>
              <a:xfrm>
                <a:off x="5656392" y="6125470"/>
                <a:ext cx="599795" cy="3331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목록</a:t>
                </a:r>
                <a:endParaRPr lang="ko-KR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사각형: 둥근 모서리 27">
              <a:extLst>
                <a:ext uri="{FF2B5EF4-FFF2-40B4-BE49-F238E27FC236}">
                  <a16:creationId xmlns="" xmlns:a16="http://schemas.microsoft.com/office/drawing/2014/main" id="{257AB772-9561-4B0D-AF93-84CAAF57B15F}"/>
                </a:ext>
              </a:extLst>
            </p:cNvPr>
            <p:cNvSpPr/>
            <p:nvPr/>
          </p:nvSpPr>
          <p:spPr>
            <a:xfrm>
              <a:off x="6258684" y="5405686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삭제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1483553" y="2166225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72554" y="63387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90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52347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장소 신청관리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AD-05-02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17760"/>
              </p:ext>
            </p:extLst>
          </p:nvPr>
        </p:nvGraphicFramePr>
        <p:xfrm>
          <a:off x="246195" y="4070510"/>
          <a:ext cx="9548436" cy="20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10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06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7116">
                  <a:extLst>
                    <a:ext uri="{9D8B030D-6E8A-4147-A177-3AD203B41FA5}">
                      <a16:colId xmlns="" xmlns:a16="http://schemas.microsoft.com/office/drawing/2014/main" val="2750346317"/>
                    </a:ext>
                  </a:extLst>
                </a:gridCol>
                <a:gridCol w="8019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355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신청기간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사용인원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사용현황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구비장비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2020-11-20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2020-11-30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모니터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빔프로젝트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…..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57918" y="3780774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132385" y="631287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장소 신청관리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장소 신청관리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2056" y="3062707"/>
            <a:ext cx="3053857" cy="253916"/>
            <a:chOff x="252056" y="1462563"/>
            <a:chExt cx="3053857" cy="253916"/>
          </a:xfrm>
        </p:grpSpPr>
        <p:grpSp>
          <p:nvGrpSpPr>
            <p:cNvPr id="98" name="그룹 97"/>
            <p:cNvGrpSpPr/>
            <p:nvPr/>
          </p:nvGrpSpPr>
          <p:grpSpPr>
            <a:xfrm>
              <a:off x="252056" y="1462563"/>
              <a:ext cx="823535" cy="253916"/>
              <a:chOff x="257918" y="2664163"/>
              <a:chExt cx="823535" cy="253916"/>
            </a:xfrm>
          </p:grpSpPr>
          <p:sp>
            <p:nvSpPr>
              <p:cNvPr id="106" name="순서도: 연결자 105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3265" y="2664163"/>
                <a:ext cx="7481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등록일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85093" y="1464222"/>
              <a:ext cx="2420820" cy="250598"/>
              <a:chOff x="926123" y="2653292"/>
              <a:chExt cx="2420820" cy="275658"/>
            </a:xfrm>
          </p:grpSpPr>
          <p:sp>
            <p:nvSpPr>
              <p:cNvPr id="100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sp>
        <p:nvSpPr>
          <p:cNvPr id="58" name="순서도: 연결자 57"/>
          <p:cNvSpPr/>
          <p:nvPr/>
        </p:nvSpPr>
        <p:spPr>
          <a:xfrm>
            <a:off x="1049211" y="2758128"/>
            <a:ext cx="158540" cy="158540"/>
          </a:xfrm>
          <a:prstGeom prst="flowChartConnector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순서도: 연결자 58"/>
          <p:cNvSpPr/>
          <p:nvPr/>
        </p:nvSpPr>
        <p:spPr>
          <a:xfrm>
            <a:off x="1092176" y="2795588"/>
            <a:ext cx="73960" cy="8949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직사각형 59"/>
          <p:cNvSpPr/>
          <p:nvPr/>
        </p:nvSpPr>
        <p:spPr>
          <a:xfrm>
            <a:off x="1207941" y="2721982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확인</a:t>
            </a:r>
            <a:r>
              <a:rPr lang="en-US" altLang="ko-KR" sz="900" b="1" dirty="0">
                <a:latin typeface="+mn-ea"/>
              </a:rPr>
              <a:t>	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673335" y="2721982"/>
            <a:ext cx="692050" cy="230832"/>
            <a:chOff x="732578" y="746587"/>
            <a:chExt cx="692050" cy="230832"/>
          </a:xfrm>
        </p:grpSpPr>
        <p:sp>
          <p:nvSpPr>
            <p:cNvPr id="56" name="순서도: 연결자 55"/>
            <p:cNvSpPr/>
            <p:nvPr/>
          </p:nvSpPr>
          <p:spPr>
            <a:xfrm>
              <a:off x="732578" y="782733"/>
              <a:ext cx="158540" cy="158540"/>
            </a:xfrm>
            <a:prstGeom prst="flowChartConnec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3488" y="746587"/>
              <a:ext cx="6511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   미확인</a:t>
              </a:r>
            </a:p>
          </p:txBody>
        </p:sp>
      </p:grpSp>
      <p:sp>
        <p:nvSpPr>
          <p:cNvPr id="54" name="순서도: 연결자 53"/>
          <p:cNvSpPr/>
          <p:nvPr/>
        </p:nvSpPr>
        <p:spPr>
          <a:xfrm>
            <a:off x="257918" y="2788931"/>
            <a:ext cx="99086" cy="9908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33265" y="2719778"/>
            <a:ext cx="73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사용현황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5913512" y="2777909"/>
            <a:ext cx="3744463" cy="695006"/>
            <a:chOff x="5913512" y="1467901"/>
            <a:chExt cx="3744463" cy="695006"/>
          </a:xfrm>
        </p:grpSpPr>
        <p:sp>
          <p:nvSpPr>
            <p:cNvPr id="74" name="모서리가 둥근 직사각형 73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7151083" y="1467901"/>
              <a:ext cx="1755527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검색어를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 해 주세요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모서리가 둥근 직사각형 15">
              <a:extLst>
                <a:ext uri="{FF2B5EF4-FFF2-40B4-BE49-F238E27FC236}">
                  <a16:creationId xmlns="" xmlns:a16="http://schemas.microsoft.com/office/drawing/2014/main" id="{A83B920F-1EF5-48B4-B70B-45FCAA003E9E}"/>
                </a:ext>
              </a:extLst>
            </p:cNvPr>
            <p:cNvSpPr/>
            <p:nvPr/>
          </p:nvSpPr>
          <p:spPr>
            <a:xfrm>
              <a:off x="8959917" y="1471255"/>
              <a:ext cx="698058" cy="2772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913512" y="1474172"/>
              <a:ext cx="1180800" cy="688735"/>
              <a:chOff x="5913512" y="1474172"/>
              <a:chExt cx="1180800" cy="688735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920175" y="1474172"/>
                <a:ext cx="1166400" cy="25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전체</a:t>
                </a:r>
              </a:p>
            </p:txBody>
          </p:sp>
          <p:sp>
            <p:nvSpPr>
              <p:cNvPr id="79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6790699" y="1519956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920175" y="1943095"/>
                <a:ext cx="1166400" cy="2198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회의실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913512" y="1732074"/>
                <a:ext cx="1180800" cy="2308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/>
                  <a:t>전체</a:t>
                </a: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4976259" y="2745515"/>
            <a:ext cx="1055190" cy="253916"/>
            <a:chOff x="5020219" y="1488259"/>
            <a:chExt cx="1055190" cy="253916"/>
          </a:xfrm>
        </p:grpSpPr>
        <p:sp>
          <p:nvSpPr>
            <p:cNvPr id="84" name="순서도: 연결자 83"/>
            <p:cNvSpPr/>
            <p:nvPr/>
          </p:nvSpPr>
          <p:spPr>
            <a:xfrm>
              <a:off x="5020219" y="1567232"/>
              <a:ext cx="103938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94559" y="1488259"/>
              <a:ext cx="980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검색어입력</a:t>
              </a:r>
              <a:endParaRPr lang="ko-KR" altLang="en-US" sz="105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43" name="직사각형 4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장소 신청관리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48" name="직사각형 47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89592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703160" y="1726195"/>
            <a:ext cx="4358886" cy="256846"/>
            <a:chOff x="5096512" y="1726195"/>
            <a:chExt cx="4358886" cy="256846"/>
          </a:xfrm>
        </p:grpSpPr>
        <p:sp>
          <p:nvSpPr>
            <p:cNvPr id="61" name="직사각형 60"/>
            <p:cNvSpPr/>
            <p:nvPr/>
          </p:nvSpPr>
          <p:spPr>
            <a:xfrm>
              <a:off x="5096512" y="1726195"/>
              <a:ext cx="435888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프로그램 신청관리   </a:t>
              </a:r>
              <a:r>
                <a:rPr lang="ko-KR" altLang="en-US" sz="1050" b="1" kern="0" dirty="0"/>
                <a:t>장소 신청관리   </a:t>
              </a:r>
              <a:r>
                <a:rPr lang="ko-KR" altLang="en-US" sz="1050" kern="0" dirty="0"/>
                <a:t>기자재 신청관리    수료증 발급관리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64" name="TextBox 63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캠퍼스타운 이용</a:t>
              </a:r>
            </a:p>
          </p:txBody>
        </p:sp>
      </p:grpSp>
      <p:cxnSp>
        <p:nvCxnSpPr>
          <p:cNvPr id="86" name="직선 연결선 85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335662" y="2122405"/>
            <a:ext cx="24224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장소 신청관리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90" name="그룹 89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>
                <a:stCxn id="97" idx="1"/>
                <a:endCxn id="97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>
                <a:stCxn id="94" idx="1"/>
                <a:endCxn id="9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03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48297"/>
              </p:ext>
            </p:extLst>
          </p:nvPr>
        </p:nvGraphicFramePr>
        <p:xfrm>
          <a:off x="9974006" y="784534"/>
          <a:ext cx="2150261" cy="202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장소 신청관리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팝업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&lt;</a:t>
                      </a:r>
                      <a:r>
                        <a:rPr kumimoji="1" lang="ko-KR" altLang="en-US" sz="700" dirty="0">
                          <a:latin typeface="+mj-ea"/>
                        </a:rPr>
                        <a:t>확인</a:t>
                      </a:r>
                      <a:r>
                        <a:rPr kumimoji="1" lang="en-US" altLang="ko-KR" sz="700" dirty="0">
                          <a:latin typeface="+mj-ea"/>
                        </a:rPr>
                        <a:t>&gt; </a:t>
                      </a:r>
                      <a:r>
                        <a:rPr kumimoji="1" lang="ko-KR" altLang="en-US" sz="700" dirty="0" err="1">
                          <a:latin typeface="+mj-ea"/>
                        </a:rPr>
                        <a:t>선택시</a:t>
                      </a:r>
                      <a:r>
                        <a:rPr kumimoji="1" lang="ko-KR" altLang="en-US" sz="700" dirty="0">
                          <a:latin typeface="+mj-ea"/>
                        </a:rPr>
                        <a:t> </a:t>
                      </a:r>
                      <a:r>
                        <a:rPr kumimoji="1" lang="en-US" altLang="ko-KR" sz="700" dirty="0">
                          <a:latin typeface="+mj-ea"/>
                        </a:rPr>
                        <a:t>_&gt; Front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WEB-05-01</a:t>
                      </a:r>
                    </a:p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1</a:t>
                      </a:r>
                      <a:r>
                        <a:rPr kumimoji="1" lang="ko-KR" altLang="en-US" sz="700" dirty="0">
                          <a:latin typeface="+mj-ea"/>
                        </a:rPr>
                        <a:t>번 자리에 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캠퍼스관리자 확인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이라고 표시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en-US" altLang="ko-KR" sz="700" dirty="0">
                          <a:latin typeface="+mj-ea"/>
                        </a:rPr>
                        <a:t>&lt;</a:t>
                      </a:r>
                      <a:r>
                        <a:rPr kumimoji="1" lang="ko-KR" altLang="en-US" sz="700" dirty="0">
                          <a:latin typeface="+mj-ea"/>
                        </a:rPr>
                        <a:t>미확인</a:t>
                      </a:r>
                      <a:r>
                        <a:rPr kumimoji="1" lang="en-US" altLang="ko-KR" sz="700" dirty="0">
                          <a:latin typeface="+mj-ea"/>
                        </a:rPr>
                        <a:t>&gt; </a:t>
                      </a:r>
                      <a:r>
                        <a:rPr kumimoji="1" lang="ko-KR" altLang="en-US" sz="700" dirty="0" err="1">
                          <a:latin typeface="+mj-ea"/>
                        </a:rPr>
                        <a:t>선택시</a:t>
                      </a:r>
                      <a:r>
                        <a:rPr kumimoji="1" lang="ko-KR" altLang="en-US" sz="700" dirty="0">
                          <a:latin typeface="+mj-ea"/>
                        </a:rPr>
                        <a:t> </a:t>
                      </a:r>
                      <a:r>
                        <a:rPr kumimoji="1" lang="en-US" altLang="ko-KR" sz="700" dirty="0">
                          <a:latin typeface="+mj-ea"/>
                        </a:rPr>
                        <a:t>_&gt; Front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WEB-05-01</a:t>
                      </a:r>
                    </a:p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1</a:t>
                      </a:r>
                      <a:r>
                        <a:rPr kumimoji="1" lang="ko-KR" altLang="en-US" sz="700" dirty="0">
                          <a:latin typeface="+mj-ea"/>
                        </a:rPr>
                        <a:t>번 자리에 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캠퍼스관리자 미확인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이라고 표시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AD-05-02-2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장소 신청관리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장소 신청관리</a:t>
            </a:r>
            <a:endParaRPr lang="en-US" altLang="ko-KR" sz="800" dirty="0">
              <a:latin typeface="+mj-ea"/>
            </a:endParaRPr>
          </a:p>
        </p:txBody>
      </p: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98334"/>
              </p:ext>
            </p:extLst>
          </p:nvPr>
        </p:nvGraphicFramePr>
        <p:xfrm>
          <a:off x="906584" y="234623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캠퍼스관리자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신청인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단체명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BNP21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******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010-8449-7986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/>
                        <a:t>이메일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2"/>
                        </a:rPr>
                        <a:t>Mail@gmail.com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사용목적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사용인원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28F38D24-BB80-47EB-B29D-185B6531ABC5}"/>
              </a:ext>
            </a:extLst>
          </p:cNvPr>
          <p:cNvGrpSpPr/>
          <p:nvPr/>
        </p:nvGrpSpPr>
        <p:grpSpPr>
          <a:xfrm>
            <a:off x="2076334" y="4595316"/>
            <a:ext cx="3855282" cy="307788"/>
            <a:chOff x="1781840" y="2968763"/>
            <a:chExt cx="3855282" cy="307788"/>
          </a:xfrm>
        </p:grpSpPr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C4A3D92B-E8B2-49A1-857A-0C6D8E194921}"/>
                </a:ext>
              </a:extLst>
            </p:cNvPr>
            <p:cNvGrpSpPr/>
            <p:nvPr/>
          </p:nvGrpSpPr>
          <p:grpSpPr>
            <a:xfrm>
              <a:off x="1781840" y="2986910"/>
              <a:ext cx="3385883" cy="289641"/>
              <a:chOff x="1781840" y="2992419"/>
              <a:chExt cx="3385883" cy="284132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1781840" y="2992419"/>
                <a:ext cx="3385883" cy="284132"/>
                <a:chOff x="926123" y="2644818"/>
                <a:chExt cx="3385883" cy="284132"/>
              </a:xfrm>
            </p:grpSpPr>
            <p:sp>
              <p:nvSpPr>
                <p:cNvPr id="183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1708744" y="2721871"/>
                  <a:ext cx="2584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9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9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4" name="모서리가 둥근 직사각형 183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926123" y="2653292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2020-11-15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185" name="그림 1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3623" y="2719778"/>
                  <a:ext cx="158037" cy="158037"/>
                </a:xfrm>
                <a:prstGeom prst="rect">
                  <a:avLst/>
                </a:prstGeom>
              </p:spPr>
            </p:pic>
            <p:sp>
              <p:nvSpPr>
                <p:cNvPr id="186" name="TextBox 185"/>
                <p:cNvSpPr txBox="1"/>
                <p:nvPr/>
              </p:nvSpPr>
              <p:spPr>
                <a:xfrm>
                  <a:off x="2930368" y="2675704"/>
                  <a:ext cx="26377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~</a:t>
                  </a:r>
                  <a:endParaRPr lang="ko-KR" altLang="en-US" sz="900" dirty="0"/>
                </a:p>
              </p:txBody>
            </p:sp>
            <p:sp>
              <p:nvSpPr>
                <p:cNvPr id="187" name="모서리가 둥근 직사각형 186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3204170" y="2644818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2020-11-15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188" name="그림 18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4327" y="2689082"/>
                  <a:ext cx="158037" cy="158037"/>
                </a:xfrm>
                <a:prstGeom prst="rect">
                  <a:avLst/>
                </a:prstGeom>
              </p:spPr>
            </p:pic>
          </p:grpSp>
          <p:sp>
            <p:nvSpPr>
              <p:cNvPr id="181" name="모서리가 둥근 직사각형 59">
                <a:extLst>
                  <a:ext uri="{FF2B5EF4-FFF2-40B4-BE49-F238E27FC236}">
                    <a16:creationId xmlns="" xmlns:a16="http://schemas.microsoft.com/office/drawing/2014/main" id="{4996DB87-9124-4C43-B9ED-7E9A4BEAD265}"/>
                  </a:ext>
                </a:extLst>
              </p:cNvPr>
              <p:cNvSpPr/>
              <p:nvPr/>
            </p:nvSpPr>
            <p:spPr>
              <a:xfrm>
                <a:off x="2948452" y="2999727"/>
                <a:ext cx="40877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13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182" name="Text">
                <a:extLst>
                  <a:ext uri="{FF2B5EF4-FFF2-40B4-BE49-F238E27FC236}">
                    <a16:creationId xmlns="" xmlns:a16="http://schemas.microsoft.com/office/drawing/2014/main" id="{3252A5A9-5EF5-42D0-8B70-F7CBB2878C8C}"/>
                  </a:ext>
                </a:extLst>
              </p:cNvPr>
              <p:cNvSpPr txBox="1"/>
              <p:nvPr/>
            </p:nvSpPr>
            <p:spPr>
              <a:xfrm>
                <a:off x="3138256" y="3072007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8" name="모서리가 둥근 직사각형 59">
              <a:extLst>
                <a:ext uri="{FF2B5EF4-FFF2-40B4-BE49-F238E27FC236}">
                  <a16:creationId xmlns="" xmlns:a16="http://schemas.microsoft.com/office/drawing/2014/main" id="{BA6031C4-72EE-408E-8849-7E0D8914EBD4}"/>
                </a:ext>
              </a:extLst>
            </p:cNvPr>
            <p:cNvSpPr/>
            <p:nvPr/>
          </p:nvSpPr>
          <p:spPr>
            <a:xfrm>
              <a:off x="5228346" y="2968763"/>
              <a:ext cx="40877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14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79" name="Text">
              <a:extLst>
                <a:ext uri="{FF2B5EF4-FFF2-40B4-BE49-F238E27FC236}">
                  <a16:creationId xmlns="" xmlns:a16="http://schemas.microsoft.com/office/drawing/2014/main" id="{A3CE78F4-30EE-4336-AD7C-0A23B854AE0C}"/>
                </a:ext>
              </a:extLst>
            </p:cNvPr>
            <p:cNvSpPr txBox="1"/>
            <p:nvPr/>
          </p:nvSpPr>
          <p:spPr>
            <a:xfrm>
              <a:off x="5418150" y="3046388"/>
              <a:ext cx="204304" cy="138499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9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9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856955" y="5780774"/>
            <a:ext cx="1244100" cy="250766"/>
            <a:chOff x="7856955" y="5604934"/>
            <a:chExt cx="1244100" cy="250766"/>
          </a:xfrm>
        </p:grpSpPr>
        <p:sp>
          <p:nvSpPr>
            <p:cNvPr id="192" name="사각형: 둥근 모서리 27">
              <a:extLst>
                <a:ext uri="{FF2B5EF4-FFF2-40B4-BE49-F238E27FC236}">
                  <a16:creationId xmlns="" xmlns:a16="http://schemas.microsoft.com/office/drawing/2014/main" id="{495F6F70-367F-4B1F-B078-9204A3CB4490}"/>
                </a:ext>
              </a:extLst>
            </p:cNvPr>
            <p:cNvSpPr/>
            <p:nvPr/>
          </p:nvSpPr>
          <p:spPr>
            <a:xfrm>
              <a:off x="8501260" y="5605403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목록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사각형: 둥근 모서리 27">
              <a:extLst>
                <a:ext uri="{FF2B5EF4-FFF2-40B4-BE49-F238E27FC236}">
                  <a16:creationId xmlns="" xmlns:a16="http://schemas.microsoft.com/office/drawing/2014/main" id="{092B42D3-1D50-4FD9-AAD8-B0C9798F84F2}"/>
                </a:ext>
              </a:extLst>
            </p:cNvPr>
            <p:cNvSpPr/>
            <p:nvPr/>
          </p:nvSpPr>
          <p:spPr>
            <a:xfrm>
              <a:off x="7856955" y="5604934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저장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33" name="직사각형 32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6709" y="1676381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장소 신청관리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194985" y="1700374"/>
            <a:ext cx="24224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장소 신청관리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047807" y="2444260"/>
            <a:ext cx="1069826" cy="224210"/>
            <a:chOff x="1933508" y="2127738"/>
            <a:chExt cx="1069826" cy="224210"/>
          </a:xfrm>
        </p:grpSpPr>
        <p:grpSp>
          <p:nvGrpSpPr>
            <p:cNvPr id="39" name="그룹 38"/>
            <p:cNvGrpSpPr/>
            <p:nvPr/>
          </p:nvGrpSpPr>
          <p:grpSpPr>
            <a:xfrm>
              <a:off x="1933508" y="2127738"/>
              <a:ext cx="536409" cy="215444"/>
              <a:chOff x="1933508" y="2136530"/>
              <a:chExt cx="536409" cy="21544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1933508" y="2144523"/>
                <a:ext cx="159860" cy="159860"/>
                <a:chOff x="10470839" y="3146846"/>
                <a:chExt cx="159860" cy="159860"/>
              </a:xfrm>
            </p:grpSpPr>
            <p:sp>
              <p:nvSpPr>
                <p:cNvPr id="45" name="순서도: 연결자 44"/>
                <p:cNvSpPr/>
                <p:nvPr/>
              </p:nvSpPr>
              <p:spPr>
                <a:xfrm>
                  <a:off x="10470839" y="3146846"/>
                  <a:ext cx="159860" cy="159860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순서도: 연결자 45"/>
                <p:cNvSpPr/>
                <p:nvPr/>
              </p:nvSpPr>
              <p:spPr>
                <a:xfrm>
                  <a:off x="10507626" y="3184594"/>
                  <a:ext cx="74575" cy="9023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040541" y="2136530"/>
                <a:ext cx="429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확인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02432" y="2136504"/>
              <a:ext cx="600902" cy="215444"/>
              <a:chOff x="2402432" y="2136504"/>
              <a:chExt cx="600902" cy="215444"/>
            </a:xfrm>
          </p:grpSpPr>
          <p:sp>
            <p:nvSpPr>
              <p:cNvPr id="41" name="순서도: 연결자 40"/>
              <p:cNvSpPr/>
              <p:nvPr/>
            </p:nvSpPr>
            <p:spPr>
              <a:xfrm>
                <a:off x="2402432" y="2147454"/>
                <a:ext cx="159860" cy="15986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510891" y="2136504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/>
                  <a:t>미확인</a:t>
                </a:r>
              </a:p>
            </p:txBody>
          </p:sp>
        </p:grpSp>
      </p:grp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1870414" y="2298109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15400" y="2839999"/>
            <a:ext cx="1193478" cy="1155464"/>
            <a:chOff x="2046023" y="2796038"/>
            <a:chExt cx="1193478" cy="1155464"/>
          </a:xfrm>
        </p:grpSpPr>
        <p:grpSp>
          <p:nvGrpSpPr>
            <p:cNvPr id="47" name="그룹 46"/>
            <p:cNvGrpSpPr/>
            <p:nvPr/>
          </p:nvGrpSpPr>
          <p:grpSpPr>
            <a:xfrm>
              <a:off x="2048954" y="2796038"/>
              <a:ext cx="1190547" cy="246184"/>
              <a:chOff x="9255715" y="3065669"/>
              <a:chExt cx="1190547" cy="24618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C4D54BBC-B988-4807-BA2C-1D38AA69C6D5}"/>
                  </a:ext>
                </a:extLst>
              </p:cNvPr>
              <p:cNvSpPr/>
              <p:nvPr/>
            </p:nvSpPr>
            <p:spPr>
              <a:xfrm>
                <a:off x="9255715" y="3065669"/>
                <a:ext cx="1157654" cy="246184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회의실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">
                <a:extLst>
                  <a:ext uri="{FF2B5EF4-FFF2-40B4-BE49-F238E27FC236}">
                    <a16:creationId xmlns="" xmlns:a16="http://schemas.microsoft.com/office/drawing/2014/main" id="{77462F34-B7A4-4A20-A1F8-78B76F473B3E}"/>
                  </a:ext>
                </a:extLst>
              </p:cNvPr>
              <p:cNvSpPr txBox="1"/>
              <p:nvPr/>
            </p:nvSpPr>
            <p:spPr>
              <a:xfrm>
                <a:off x="10187793" y="3113263"/>
                <a:ext cx="258469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046023" y="3053569"/>
              <a:ext cx="1164281" cy="897933"/>
              <a:chOff x="3065930" y="1857816"/>
              <a:chExt cx="1164281" cy="89793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AE0F2438-4E43-47AE-A3E6-5CF46F2AE0F5}"/>
                  </a:ext>
                </a:extLst>
              </p:cNvPr>
              <p:cNvSpPr/>
              <p:nvPr/>
            </p:nvSpPr>
            <p:spPr>
              <a:xfrm>
                <a:off x="3065930" y="2080939"/>
                <a:ext cx="1152000" cy="67481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회의실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회의실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회의실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  <a:t>4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  <a:t>…..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08A7C4F-06F8-466F-BA0B-5CB7C1D8B881}"/>
                  </a:ext>
                </a:extLst>
              </p:cNvPr>
              <p:cNvSpPr/>
              <p:nvPr/>
            </p:nvSpPr>
            <p:spPr>
              <a:xfrm>
                <a:off x="3071011" y="1857816"/>
                <a:ext cx="1159200" cy="2308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900" dirty="0">
                    <a:latin typeface="+mn-ea"/>
                  </a:rPr>
                  <a:t>회의실</a:t>
                </a:r>
                <a:r>
                  <a:rPr lang="en-US" altLang="ko-KR" sz="900" dirty="0">
                    <a:latin typeface="+mn-ea"/>
                  </a:rPr>
                  <a:t>1</a:t>
                </a:r>
                <a:endParaRPr lang="ko-KR" altLang="en-US" sz="9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776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04963"/>
              </p:ext>
            </p:extLst>
          </p:nvPr>
        </p:nvGraphicFramePr>
        <p:xfrm>
          <a:off x="9974006" y="784534"/>
          <a:ext cx="2150261" cy="113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672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기자재 신청관리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AD-05-03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52418"/>
              </p:ext>
            </p:extLst>
          </p:nvPr>
        </p:nvGraphicFramePr>
        <p:xfrm>
          <a:off x="246195" y="4316686"/>
          <a:ext cx="9530851" cy="167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10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06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19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651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기자재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신청기간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사용현황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기자재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모니터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2020-11-20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2020-11-30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모니터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57918" y="4026950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132385" y="6101863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기자재 신청관리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기자재 신청관리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2056" y="3493515"/>
            <a:ext cx="3053857" cy="253916"/>
            <a:chOff x="252056" y="1462563"/>
            <a:chExt cx="3053857" cy="253916"/>
          </a:xfrm>
        </p:grpSpPr>
        <p:grpSp>
          <p:nvGrpSpPr>
            <p:cNvPr id="98" name="그룹 97"/>
            <p:cNvGrpSpPr/>
            <p:nvPr/>
          </p:nvGrpSpPr>
          <p:grpSpPr>
            <a:xfrm>
              <a:off x="252056" y="1462563"/>
              <a:ext cx="823535" cy="253916"/>
              <a:chOff x="257918" y="2664163"/>
              <a:chExt cx="823535" cy="253916"/>
            </a:xfrm>
          </p:grpSpPr>
          <p:sp>
            <p:nvSpPr>
              <p:cNvPr id="106" name="순서도: 연결자 105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3265" y="2664163"/>
                <a:ext cx="7481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등록일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85093" y="1464222"/>
              <a:ext cx="2420820" cy="250598"/>
              <a:chOff x="926123" y="2653292"/>
              <a:chExt cx="2420820" cy="275658"/>
            </a:xfrm>
          </p:grpSpPr>
          <p:sp>
            <p:nvSpPr>
              <p:cNvPr id="100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sp>
        <p:nvSpPr>
          <p:cNvPr id="58" name="순서도: 연결자 57"/>
          <p:cNvSpPr/>
          <p:nvPr/>
        </p:nvSpPr>
        <p:spPr>
          <a:xfrm>
            <a:off x="1049211" y="2898800"/>
            <a:ext cx="158540" cy="158540"/>
          </a:xfrm>
          <a:prstGeom prst="flowChartConnector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순서도: 연결자 58"/>
          <p:cNvSpPr/>
          <p:nvPr/>
        </p:nvSpPr>
        <p:spPr>
          <a:xfrm>
            <a:off x="1092176" y="2936260"/>
            <a:ext cx="73960" cy="8949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직사각형 59"/>
          <p:cNvSpPr/>
          <p:nvPr/>
        </p:nvSpPr>
        <p:spPr>
          <a:xfrm>
            <a:off x="1207941" y="2862654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확인</a:t>
            </a:r>
            <a:r>
              <a:rPr lang="en-US" altLang="ko-KR" sz="900" b="1" dirty="0">
                <a:latin typeface="+mn-ea"/>
              </a:rPr>
              <a:t>	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673335" y="2862654"/>
            <a:ext cx="692050" cy="230832"/>
            <a:chOff x="732578" y="746587"/>
            <a:chExt cx="692050" cy="230832"/>
          </a:xfrm>
        </p:grpSpPr>
        <p:sp>
          <p:nvSpPr>
            <p:cNvPr id="56" name="순서도: 연결자 55"/>
            <p:cNvSpPr/>
            <p:nvPr/>
          </p:nvSpPr>
          <p:spPr>
            <a:xfrm>
              <a:off x="732578" y="782733"/>
              <a:ext cx="158540" cy="158540"/>
            </a:xfrm>
            <a:prstGeom prst="flowChartConnec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3488" y="746587"/>
              <a:ext cx="6511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   미확인</a:t>
              </a:r>
            </a:p>
          </p:txBody>
        </p:sp>
      </p:grpSp>
      <p:sp>
        <p:nvSpPr>
          <p:cNvPr id="54" name="순서도: 연결자 53"/>
          <p:cNvSpPr/>
          <p:nvPr/>
        </p:nvSpPr>
        <p:spPr>
          <a:xfrm>
            <a:off x="257918" y="2929603"/>
            <a:ext cx="99086" cy="9908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33265" y="2860450"/>
            <a:ext cx="73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사용현황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976259" y="2807059"/>
            <a:ext cx="4681716" cy="727400"/>
            <a:chOff x="4976259" y="2886187"/>
            <a:chExt cx="4681716" cy="727400"/>
          </a:xfrm>
        </p:grpSpPr>
        <p:grpSp>
          <p:nvGrpSpPr>
            <p:cNvPr id="73" name="그룹 72"/>
            <p:cNvGrpSpPr/>
            <p:nvPr/>
          </p:nvGrpSpPr>
          <p:grpSpPr>
            <a:xfrm>
              <a:off x="5913512" y="2918581"/>
              <a:ext cx="3744463" cy="695006"/>
              <a:chOff x="5913512" y="1467901"/>
              <a:chExt cx="3744463" cy="695006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7151083" y="1467901"/>
                <a:ext cx="1755527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검색어를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입력 해 주세요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5" name="모서리가 둥근 직사각형 15">
                <a:extLst>
                  <a:ext uri="{FF2B5EF4-FFF2-40B4-BE49-F238E27FC236}">
                    <a16:creationId xmlns="" xmlns:a16="http://schemas.microsoft.com/office/drawing/2014/main" id="{A83B920F-1EF5-48B4-B70B-45FCAA003E9E}"/>
                  </a:ext>
                </a:extLst>
              </p:cNvPr>
              <p:cNvSpPr/>
              <p:nvPr/>
            </p:nvSpPr>
            <p:spPr>
              <a:xfrm>
                <a:off x="8959917" y="1471255"/>
                <a:ext cx="698058" cy="2772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검색</a:t>
                </a: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5913512" y="1474172"/>
                <a:ext cx="1180800" cy="688735"/>
                <a:chOff x="5913512" y="1474172"/>
                <a:chExt cx="1180800" cy="688735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5920175" y="1474172"/>
                  <a:ext cx="1166400" cy="252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>
                      <a:solidFill>
                        <a:schemeClr val="tx1"/>
                      </a:solidFill>
                    </a:rPr>
                    <a:t>전체</a:t>
                  </a:r>
                </a:p>
              </p:txBody>
            </p:sp>
            <p:sp>
              <p:nvSpPr>
                <p:cNvPr id="79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6790699" y="1519956"/>
                  <a:ext cx="258469" cy="15388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10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8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920175" y="1943095"/>
                  <a:ext cx="1166400" cy="2198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장비명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913512" y="1732074"/>
                  <a:ext cx="1180800" cy="2308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900" dirty="0"/>
                    <a:t>전체</a:t>
                  </a:r>
                </a:p>
              </p:txBody>
            </p:sp>
          </p:grpSp>
        </p:grpSp>
        <p:grpSp>
          <p:nvGrpSpPr>
            <p:cNvPr id="83" name="그룹 82"/>
            <p:cNvGrpSpPr/>
            <p:nvPr/>
          </p:nvGrpSpPr>
          <p:grpSpPr>
            <a:xfrm>
              <a:off x="4976259" y="2886187"/>
              <a:ext cx="1055190" cy="253916"/>
              <a:chOff x="5020219" y="1488259"/>
              <a:chExt cx="1055190" cy="253916"/>
            </a:xfrm>
          </p:grpSpPr>
          <p:sp>
            <p:nvSpPr>
              <p:cNvPr id="84" name="순서도: 연결자 83"/>
              <p:cNvSpPr/>
              <p:nvPr/>
            </p:nvSpPr>
            <p:spPr>
              <a:xfrm>
                <a:off x="5020219" y="1567232"/>
                <a:ext cx="103938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94559" y="1488259"/>
                <a:ext cx="9808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/>
                  <a:t>검색어입력</a:t>
                </a:r>
                <a:endParaRPr lang="ko-KR" altLang="en-US" sz="1050" b="1" dirty="0"/>
              </a:p>
            </p:txBody>
          </p:sp>
        </p:grpSp>
      </p:grpSp>
      <p:grpSp>
        <p:nvGrpSpPr>
          <p:cNvPr id="267" name="그룹 266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268" name="직사각형 267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기자재 신청관리</a:t>
            </a:r>
          </a:p>
        </p:txBody>
      </p:sp>
      <p:grpSp>
        <p:nvGrpSpPr>
          <p:cNvPr id="272" name="그룹 271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273" name="직사각형 27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4" name="직선 연결선 27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276" name="직선 연결선 275"/>
          <p:cNvCxnSpPr/>
          <p:nvPr/>
        </p:nvCxnSpPr>
        <p:spPr>
          <a:xfrm>
            <a:off x="89592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5703160" y="1726195"/>
            <a:ext cx="4358886" cy="256846"/>
            <a:chOff x="5096512" y="1726195"/>
            <a:chExt cx="4358886" cy="256846"/>
          </a:xfrm>
        </p:grpSpPr>
        <p:sp>
          <p:nvSpPr>
            <p:cNvPr id="278" name="직사각형 277"/>
            <p:cNvSpPr/>
            <p:nvPr/>
          </p:nvSpPr>
          <p:spPr>
            <a:xfrm>
              <a:off x="5096512" y="1726195"/>
              <a:ext cx="435888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프로그램 신청관리   장소 신청관리   </a:t>
              </a:r>
              <a:r>
                <a:rPr lang="ko-KR" altLang="en-US" sz="1050" b="1" kern="0" dirty="0"/>
                <a:t>기자재 신청관리    </a:t>
              </a:r>
              <a:r>
                <a:rPr lang="ko-KR" altLang="en-US" sz="1050" kern="0" dirty="0"/>
                <a:t>수료증 발급관리</a:t>
              </a: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281" name="TextBox 280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캠퍼스타운 이용</a:t>
              </a:r>
            </a:p>
          </p:txBody>
        </p:sp>
      </p:grpSp>
      <p:cxnSp>
        <p:nvCxnSpPr>
          <p:cNvPr id="286" name="직선 연결선 285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/>
          <p:cNvSpPr/>
          <p:nvPr/>
        </p:nvSpPr>
        <p:spPr>
          <a:xfrm>
            <a:off x="7335662" y="2122405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기자재 신청관리</a:t>
            </a:r>
          </a:p>
        </p:txBody>
      </p:sp>
      <p:grpSp>
        <p:nvGrpSpPr>
          <p:cNvPr id="288" name="그룹 287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289" name="그룹 288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296" name="타원 295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7" name="직선 연결선 296"/>
              <p:cNvCxnSpPr>
                <a:stCxn id="296" idx="1"/>
                <a:endCxn id="296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297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290" name="TextBox 289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291" name="그룹 290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293" name="타원 292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4" name="직선 연결선 293"/>
              <p:cNvCxnSpPr>
                <a:stCxn id="293" idx="1"/>
                <a:endCxn id="293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Box 294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292" name="TextBox 291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cxnSp>
        <p:nvCxnSpPr>
          <p:cNvPr id="299" name="직선 연결선 298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56198"/>
              </p:ext>
            </p:extLst>
          </p:nvPr>
        </p:nvGraphicFramePr>
        <p:xfrm>
          <a:off x="9974006" y="784534"/>
          <a:ext cx="2150261" cy="33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26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</a:tblGrid>
              <a:tr h="331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03F8921D-200F-45C5-8374-42DE5C191E9A}"/>
              </a:ext>
            </a:extLst>
          </p:cNvPr>
          <p:cNvSpPr txBox="1"/>
          <p:nvPr/>
        </p:nvSpPr>
        <p:spPr>
          <a:xfrm>
            <a:off x="5571299" y="1516954"/>
            <a:ext cx="1374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관리자 시스템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45937" y="1426392"/>
            <a:ext cx="2543229" cy="416165"/>
            <a:chOff x="888023" y="633047"/>
            <a:chExt cx="3077307" cy="553915"/>
          </a:xfrm>
        </p:grpSpPr>
        <p:sp>
          <p:nvSpPr>
            <p:cNvPr id="17" name="직사각형 16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58204" y="1458245"/>
            <a:ext cx="0" cy="329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CFA1979-CD2C-43B6-99C8-2D99797B4BAE}"/>
              </a:ext>
            </a:extLst>
          </p:cNvPr>
          <p:cNvSpPr/>
          <p:nvPr/>
        </p:nvSpPr>
        <p:spPr>
          <a:xfrm>
            <a:off x="2543313" y="1963331"/>
            <a:ext cx="5024902" cy="3137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3F8921D-200F-45C5-8374-42DE5C191E9A}"/>
              </a:ext>
            </a:extLst>
          </p:cNvPr>
          <p:cNvSpPr txBox="1"/>
          <p:nvPr/>
        </p:nvSpPr>
        <p:spPr>
          <a:xfrm>
            <a:off x="3702645" y="2217429"/>
            <a:ext cx="2889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관리자 로그인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416" y="2654789"/>
            <a:ext cx="3982279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82416" y="3151746"/>
            <a:ext cx="3982279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82416" y="3709851"/>
            <a:ext cx="137160" cy="1306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0390" y="3688470"/>
            <a:ext cx="8282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아이디 저장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3182416" y="4008972"/>
            <a:ext cx="3982279" cy="39756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로그인 </a:t>
            </a:r>
            <a:r>
              <a:rPr lang="en-US" altLang="ko-KR" sz="1100" b="1" dirty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48926" y="4647754"/>
            <a:ext cx="0" cy="22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3F8921D-200F-45C5-8374-42DE5C191E9A}"/>
              </a:ext>
            </a:extLst>
          </p:cNvPr>
          <p:cNvSpPr txBox="1"/>
          <p:nvPr/>
        </p:nvSpPr>
        <p:spPr>
          <a:xfrm>
            <a:off x="4364497" y="4679777"/>
            <a:ext cx="72348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아이디 찾기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F8921D-200F-45C5-8374-42DE5C191E9A}"/>
              </a:ext>
            </a:extLst>
          </p:cNvPr>
          <p:cNvSpPr txBox="1"/>
          <p:nvPr/>
        </p:nvSpPr>
        <p:spPr>
          <a:xfrm>
            <a:off x="5215758" y="4679777"/>
            <a:ext cx="8998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비밀번호 찾기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576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57716"/>
              </p:ext>
            </p:extLst>
          </p:nvPr>
        </p:nvGraphicFramePr>
        <p:xfrm>
          <a:off x="9974006" y="784534"/>
          <a:ext cx="2150261" cy="202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기자재 신청관리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팝업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&lt;</a:t>
                      </a:r>
                      <a:r>
                        <a:rPr kumimoji="1" lang="ko-KR" altLang="en-US" sz="700" dirty="0">
                          <a:latin typeface="+mj-ea"/>
                        </a:rPr>
                        <a:t>확인</a:t>
                      </a:r>
                      <a:r>
                        <a:rPr kumimoji="1" lang="en-US" altLang="ko-KR" sz="700" dirty="0">
                          <a:latin typeface="+mj-ea"/>
                        </a:rPr>
                        <a:t>&gt; </a:t>
                      </a:r>
                      <a:r>
                        <a:rPr kumimoji="1" lang="ko-KR" altLang="en-US" sz="700" dirty="0" err="1">
                          <a:latin typeface="+mj-ea"/>
                        </a:rPr>
                        <a:t>선택시</a:t>
                      </a:r>
                      <a:r>
                        <a:rPr kumimoji="1" lang="ko-KR" altLang="en-US" sz="700" dirty="0">
                          <a:latin typeface="+mj-ea"/>
                        </a:rPr>
                        <a:t> </a:t>
                      </a:r>
                      <a:r>
                        <a:rPr kumimoji="1" lang="en-US" altLang="ko-KR" sz="700" dirty="0">
                          <a:latin typeface="+mj-ea"/>
                        </a:rPr>
                        <a:t>_&gt; Front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WEB-05-02-2</a:t>
                      </a:r>
                    </a:p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1</a:t>
                      </a:r>
                      <a:r>
                        <a:rPr kumimoji="1" lang="ko-KR" altLang="en-US" sz="700" dirty="0">
                          <a:latin typeface="+mj-ea"/>
                        </a:rPr>
                        <a:t>번 자리에 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캠퍼스관리자 확인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이라고 표시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en-US" altLang="ko-KR" sz="700" dirty="0">
                          <a:latin typeface="+mj-ea"/>
                        </a:rPr>
                        <a:t>&lt;</a:t>
                      </a:r>
                      <a:r>
                        <a:rPr kumimoji="1" lang="ko-KR" altLang="en-US" sz="700" dirty="0">
                          <a:latin typeface="+mj-ea"/>
                        </a:rPr>
                        <a:t>미확인</a:t>
                      </a:r>
                      <a:r>
                        <a:rPr kumimoji="1" lang="en-US" altLang="ko-KR" sz="700" dirty="0">
                          <a:latin typeface="+mj-ea"/>
                        </a:rPr>
                        <a:t>&gt; </a:t>
                      </a:r>
                      <a:r>
                        <a:rPr kumimoji="1" lang="ko-KR" altLang="en-US" sz="700" dirty="0" err="1">
                          <a:latin typeface="+mj-ea"/>
                        </a:rPr>
                        <a:t>선택시</a:t>
                      </a:r>
                      <a:r>
                        <a:rPr kumimoji="1" lang="ko-KR" altLang="en-US" sz="700" dirty="0">
                          <a:latin typeface="+mj-ea"/>
                        </a:rPr>
                        <a:t> </a:t>
                      </a:r>
                      <a:r>
                        <a:rPr kumimoji="1" lang="en-US" altLang="ko-KR" sz="700" dirty="0">
                          <a:latin typeface="+mj-ea"/>
                        </a:rPr>
                        <a:t>_&gt; Front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WEB-05-02-2</a:t>
                      </a:r>
                    </a:p>
                    <a:p>
                      <a:pPr lv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700" dirty="0">
                          <a:latin typeface="+mj-ea"/>
                        </a:rPr>
                        <a:t>1</a:t>
                      </a:r>
                      <a:r>
                        <a:rPr kumimoji="1" lang="ko-KR" altLang="en-US" sz="700" dirty="0">
                          <a:latin typeface="+mj-ea"/>
                        </a:rPr>
                        <a:t>번 자리에 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캠퍼스관리자 미확인</a:t>
                      </a:r>
                      <a:r>
                        <a:rPr kumimoji="1" lang="en-US" altLang="ko-KR" sz="700" dirty="0">
                          <a:latin typeface="+mj-ea"/>
                        </a:rPr>
                        <a:t/>
                      </a:r>
                      <a:br>
                        <a:rPr kumimoji="1" lang="en-US" altLang="ko-KR" sz="700" dirty="0">
                          <a:latin typeface="+mj-ea"/>
                        </a:rPr>
                      </a:br>
                      <a:r>
                        <a:rPr kumimoji="1" lang="ko-KR" altLang="en-US" sz="700" dirty="0">
                          <a:latin typeface="+mj-ea"/>
                        </a:rPr>
                        <a:t>이라고 표시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AD-05-03-1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기자재 신청관리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기자재 신청관리</a:t>
            </a:r>
            <a:endParaRPr lang="en-US" altLang="ko-KR" sz="800" dirty="0">
              <a:latin typeface="+mj-ea"/>
            </a:endParaRPr>
          </a:p>
        </p:txBody>
      </p: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62932"/>
              </p:ext>
            </p:extLst>
          </p:nvPr>
        </p:nvGraphicFramePr>
        <p:xfrm>
          <a:off x="906584" y="269791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캠퍼스관리자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기자재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신청인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단체명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BNP21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******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010-8449-7986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/>
                        <a:t>이메일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2"/>
                        </a:rPr>
                        <a:t>Mail@gmail.com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사용목적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28F38D24-BB80-47EB-B29D-185B6531ABC5}"/>
              </a:ext>
            </a:extLst>
          </p:cNvPr>
          <p:cNvGrpSpPr/>
          <p:nvPr/>
        </p:nvGrpSpPr>
        <p:grpSpPr>
          <a:xfrm>
            <a:off x="2076334" y="4964580"/>
            <a:ext cx="3855282" cy="307788"/>
            <a:chOff x="1781840" y="2968763"/>
            <a:chExt cx="3855282" cy="307788"/>
          </a:xfrm>
        </p:grpSpPr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C4A3D92B-E8B2-49A1-857A-0C6D8E194921}"/>
                </a:ext>
              </a:extLst>
            </p:cNvPr>
            <p:cNvGrpSpPr/>
            <p:nvPr/>
          </p:nvGrpSpPr>
          <p:grpSpPr>
            <a:xfrm>
              <a:off x="1781840" y="2986910"/>
              <a:ext cx="3385883" cy="289641"/>
              <a:chOff x="1781840" y="2992419"/>
              <a:chExt cx="3385883" cy="284132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1781840" y="2992419"/>
                <a:ext cx="3385883" cy="284132"/>
                <a:chOff x="926123" y="2644818"/>
                <a:chExt cx="3385883" cy="284132"/>
              </a:xfrm>
            </p:grpSpPr>
            <p:sp>
              <p:nvSpPr>
                <p:cNvPr id="183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1708744" y="2721871"/>
                  <a:ext cx="2584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9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9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4" name="모서리가 둥근 직사각형 183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926123" y="2653292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2020-11-15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185" name="그림 1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3623" y="2719778"/>
                  <a:ext cx="158037" cy="158037"/>
                </a:xfrm>
                <a:prstGeom prst="rect">
                  <a:avLst/>
                </a:prstGeom>
              </p:spPr>
            </p:pic>
            <p:sp>
              <p:nvSpPr>
                <p:cNvPr id="186" name="TextBox 185"/>
                <p:cNvSpPr txBox="1"/>
                <p:nvPr/>
              </p:nvSpPr>
              <p:spPr>
                <a:xfrm>
                  <a:off x="2930368" y="2675704"/>
                  <a:ext cx="26377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~</a:t>
                  </a:r>
                  <a:endParaRPr lang="ko-KR" altLang="en-US" sz="900" dirty="0"/>
                </a:p>
              </p:txBody>
            </p:sp>
            <p:sp>
              <p:nvSpPr>
                <p:cNvPr id="187" name="모서리가 둥근 직사각형 186">
                  <a:extLst>
                    <a:ext uri="{FF2B5EF4-FFF2-40B4-BE49-F238E27FC236}">
                      <a16:creationId xmlns="" xmlns:a16="http://schemas.microsoft.com/office/drawing/2014/main" id="{90BD6164-CF79-44B4-8B2E-1663EEB08880}"/>
                    </a:ext>
                  </a:extLst>
                </p:cNvPr>
                <p:cNvSpPr/>
                <p:nvPr/>
              </p:nvSpPr>
              <p:spPr>
                <a:xfrm>
                  <a:off x="3204170" y="2644818"/>
                  <a:ext cx="1107836" cy="275658"/>
                </a:xfrm>
                <a:prstGeom prst="roundRect">
                  <a:avLst>
                    <a:gd name="adj" fmla="val 1317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2020-11-15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pic>
              <p:nvPicPr>
                <p:cNvPr id="188" name="그림 18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4327" y="2689082"/>
                  <a:ext cx="158037" cy="158037"/>
                </a:xfrm>
                <a:prstGeom prst="rect">
                  <a:avLst/>
                </a:prstGeom>
              </p:spPr>
            </p:pic>
          </p:grpSp>
          <p:sp>
            <p:nvSpPr>
              <p:cNvPr id="181" name="모서리가 둥근 직사각형 59">
                <a:extLst>
                  <a:ext uri="{FF2B5EF4-FFF2-40B4-BE49-F238E27FC236}">
                    <a16:creationId xmlns="" xmlns:a16="http://schemas.microsoft.com/office/drawing/2014/main" id="{4996DB87-9124-4C43-B9ED-7E9A4BEAD265}"/>
                  </a:ext>
                </a:extLst>
              </p:cNvPr>
              <p:cNvSpPr/>
              <p:nvPr/>
            </p:nvSpPr>
            <p:spPr>
              <a:xfrm>
                <a:off x="2948452" y="2999727"/>
                <a:ext cx="40877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13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182" name="Text">
                <a:extLst>
                  <a:ext uri="{FF2B5EF4-FFF2-40B4-BE49-F238E27FC236}">
                    <a16:creationId xmlns="" xmlns:a16="http://schemas.microsoft.com/office/drawing/2014/main" id="{3252A5A9-5EF5-42D0-8B70-F7CBB2878C8C}"/>
                  </a:ext>
                </a:extLst>
              </p:cNvPr>
              <p:cNvSpPr txBox="1"/>
              <p:nvPr/>
            </p:nvSpPr>
            <p:spPr>
              <a:xfrm>
                <a:off x="3138256" y="3072007"/>
                <a:ext cx="204304" cy="138499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9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9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8" name="모서리가 둥근 직사각형 59">
              <a:extLst>
                <a:ext uri="{FF2B5EF4-FFF2-40B4-BE49-F238E27FC236}">
                  <a16:creationId xmlns="" xmlns:a16="http://schemas.microsoft.com/office/drawing/2014/main" id="{BA6031C4-72EE-408E-8849-7E0D8914EBD4}"/>
                </a:ext>
              </a:extLst>
            </p:cNvPr>
            <p:cNvSpPr/>
            <p:nvPr/>
          </p:nvSpPr>
          <p:spPr>
            <a:xfrm>
              <a:off x="5228346" y="2968763"/>
              <a:ext cx="40877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14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sp>
          <p:nvSpPr>
            <p:cNvPr id="179" name="Text">
              <a:extLst>
                <a:ext uri="{FF2B5EF4-FFF2-40B4-BE49-F238E27FC236}">
                  <a16:creationId xmlns="" xmlns:a16="http://schemas.microsoft.com/office/drawing/2014/main" id="{A3CE78F4-30EE-4336-AD7C-0A23B854AE0C}"/>
                </a:ext>
              </a:extLst>
            </p:cNvPr>
            <p:cNvSpPr txBox="1"/>
            <p:nvPr/>
          </p:nvSpPr>
          <p:spPr>
            <a:xfrm>
              <a:off x="5418150" y="3046388"/>
              <a:ext cx="204304" cy="138499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9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9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856955" y="5736814"/>
            <a:ext cx="1244100" cy="250766"/>
            <a:chOff x="7856955" y="4760902"/>
            <a:chExt cx="1244100" cy="250766"/>
          </a:xfrm>
        </p:grpSpPr>
        <p:sp>
          <p:nvSpPr>
            <p:cNvPr id="192" name="사각형: 둥근 모서리 27">
              <a:extLst>
                <a:ext uri="{FF2B5EF4-FFF2-40B4-BE49-F238E27FC236}">
                  <a16:creationId xmlns="" xmlns:a16="http://schemas.microsoft.com/office/drawing/2014/main" id="{495F6F70-367F-4B1F-B078-9204A3CB4490}"/>
                </a:ext>
              </a:extLst>
            </p:cNvPr>
            <p:cNvSpPr/>
            <p:nvPr/>
          </p:nvSpPr>
          <p:spPr>
            <a:xfrm>
              <a:off x="8501260" y="4761371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목록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사각형: 둥근 모서리 27">
              <a:extLst>
                <a:ext uri="{FF2B5EF4-FFF2-40B4-BE49-F238E27FC236}">
                  <a16:creationId xmlns="" xmlns:a16="http://schemas.microsoft.com/office/drawing/2014/main" id="{092B42D3-1D50-4FD9-AAD8-B0C9798F84F2}"/>
                </a:ext>
              </a:extLst>
            </p:cNvPr>
            <p:cNvSpPr/>
            <p:nvPr/>
          </p:nvSpPr>
          <p:spPr>
            <a:xfrm>
              <a:off x="7856955" y="4760902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저장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545867" y="3135992"/>
            <a:ext cx="1170042" cy="1084278"/>
            <a:chOff x="5532859" y="2045784"/>
            <a:chExt cx="1170042" cy="1084278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4D54BBC-B988-4807-BA2C-1D38AA69C6D5}"/>
                </a:ext>
              </a:extLst>
            </p:cNvPr>
            <p:cNvSpPr/>
            <p:nvPr/>
          </p:nvSpPr>
          <p:spPr>
            <a:xfrm>
              <a:off x="5536570" y="2045784"/>
              <a:ext cx="1157654" cy="24618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노트북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E0F2438-4E43-47AE-A3E6-5CF46F2AE0F5}"/>
                </a:ext>
              </a:extLst>
            </p:cNvPr>
            <p:cNvSpPr/>
            <p:nvPr/>
          </p:nvSpPr>
          <p:spPr>
            <a:xfrm>
              <a:off x="5536570" y="2502988"/>
              <a:ext cx="1159200" cy="62707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컴퓨터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책상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의자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…..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D08A7C4F-06F8-466F-BA0B-5CB7C1D8B881}"/>
                </a:ext>
              </a:extLst>
            </p:cNvPr>
            <p:cNvSpPr/>
            <p:nvPr/>
          </p:nvSpPr>
          <p:spPr>
            <a:xfrm>
              <a:off x="5532859" y="2288662"/>
              <a:ext cx="1170042" cy="2308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노트북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047807" y="2795940"/>
            <a:ext cx="1069826" cy="224210"/>
            <a:chOff x="1933508" y="2127738"/>
            <a:chExt cx="1069826" cy="2242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933508" y="2127738"/>
              <a:ext cx="536409" cy="215444"/>
              <a:chOff x="1933508" y="2136530"/>
              <a:chExt cx="536409" cy="215444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933508" y="2144523"/>
                <a:ext cx="159860" cy="159860"/>
                <a:chOff x="10470839" y="3146846"/>
                <a:chExt cx="159860" cy="159860"/>
              </a:xfrm>
            </p:grpSpPr>
            <p:sp>
              <p:nvSpPr>
                <p:cNvPr id="43" name="순서도: 연결자 42"/>
                <p:cNvSpPr/>
                <p:nvPr/>
              </p:nvSpPr>
              <p:spPr>
                <a:xfrm>
                  <a:off x="10470839" y="3146846"/>
                  <a:ext cx="159860" cy="159860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순서도: 연결자 43"/>
                <p:cNvSpPr/>
                <p:nvPr/>
              </p:nvSpPr>
              <p:spPr>
                <a:xfrm>
                  <a:off x="10507626" y="3184594"/>
                  <a:ext cx="74575" cy="9023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2040541" y="2136530"/>
                <a:ext cx="429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확인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402432" y="2136504"/>
              <a:ext cx="600902" cy="215444"/>
              <a:chOff x="2402432" y="2136504"/>
              <a:chExt cx="600902" cy="215444"/>
            </a:xfrm>
          </p:grpSpPr>
          <p:sp>
            <p:nvSpPr>
              <p:cNvPr id="39" name="순서도: 연결자 38"/>
              <p:cNvSpPr/>
              <p:nvPr/>
            </p:nvSpPr>
            <p:spPr>
              <a:xfrm>
                <a:off x="2402432" y="2147454"/>
                <a:ext cx="159860" cy="15986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510891" y="2136504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/>
                  <a:t>미확인</a:t>
                </a: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46" name="직사각형 45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6709" y="1676381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기자재 신청관리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194985" y="170037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기자재 신청관리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1914376" y="2623425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90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19376"/>
              </p:ext>
            </p:extLst>
          </p:nvPr>
        </p:nvGraphicFramePr>
        <p:xfrm>
          <a:off x="9974006" y="784534"/>
          <a:ext cx="2150261" cy="58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수료증발급관리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클릭 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AD-05-04-1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페이지로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수료증 발급관리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37B738-8A41-4EF5-B6DD-033724621459}"/>
              </a:ext>
            </a:extLst>
          </p:cNvPr>
          <p:cNvSpPr txBox="1"/>
          <p:nvPr/>
        </p:nvSpPr>
        <p:spPr>
          <a:xfrm>
            <a:off x="6079260" y="40216"/>
            <a:ext cx="944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AD-05-04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B5E79D-EC85-4D78-9FB2-EC9A397F9AEE}"/>
              </a:ext>
            </a:extLst>
          </p:cNvPr>
          <p:cNvSpPr txBox="1"/>
          <p:nvPr/>
        </p:nvSpPr>
        <p:spPr>
          <a:xfrm>
            <a:off x="1154789" y="275058"/>
            <a:ext cx="17818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수료증발급관리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2056" y="2860491"/>
            <a:ext cx="3053857" cy="253916"/>
            <a:chOff x="252056" y="1462563"/>
            <a:chExt cx="3053857" cy="253916"/>
          </a:xfrm>
        </p:grpSpPr>
        <p:grpSp>
          <p:nvGrpSpPr>
            <p:cNvPr id="17" name="그룹 16"/>
            <p:cNvGrpSpPr/>
            <p:nvPr/>
          </p:nvGrpSpPr>
          <p:grpSpPr>
            <a:xfrm>
              <a:off x="252056" y="1462563"/>
              <a:ext cx="823535" cy="253916"/>
              <a:chOff x="257918" y="2664163"/>
              <a:chExt cx="823535" cy="253916"/>
            </a:xfrm>
          </p:grpSpPr>
          <p:sp>
            <p:nvSpPr>
              <p:cNvPr id="29" name="순서도: 연결자 28"/>
              <p:cNvSpPr/>
              <p:nvPr/>
            </p:nvSpPr>
            <p:spPr>
              <a:xfrm>
                <a:off x="257918" y="2733316"/>
                <a:ext cx="99086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3265" y="2664163"/>
                <a:ext cx="7481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신청일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885093" y="1464222"/>
              <a:ext cx="2420820" cy="250598"/>
              <a:chOff x="926123" y="2653292"/>
              <a:chExt cx="2420820" cy="275658"/>
            </a:xfrm>
          </p:grpSpPr>
          <p:sp>
            <p:nvSpPr>
              <p:cNvPr id="23" name="Text">
                <a:extLst>
                  <a:ext uri="{FF2B5EF4-FFF2-40B4-BE49-F238E27FC236}">
                    <a16:creationId xmlns="" xmlns:a16="http://schemas.microsoft.com/office/drawing/2014/main" id="{A0889324-01B1-4C50-BA56-FFBF157EA671}"/>
                  </a:ext>
                </a:extLst>
              </p:cNvPr>
              <p:cNvSpPr txBox="1"/>
              <p:nvPr/>
            </p:nvSpPr>
            <p:spPr>
              <a:xfrm>
                <a:off x="1708744" y="2714177"/>
                <a:ext cx="258469" cy="153888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0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en-US" altLang="ko-KR" sz="800" kern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모서리가 둥근 직사각형 23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926123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623" y="2719778"/>
                <a:ext cx="158037" cy="15803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025161" y="2683399"/>
                <a:ext cx="2637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~</a:t>
                </a:r>
                <a:endParaRPr lang="ko-KR" altLang="en-US" sz="800" dirty="0"/>
              </a:p>
            </p:txBody>
          </p:sp>
          <p:sp>
            <p:nvSpPr>
              <p:cNvPr id="27" name="모서리가 둥근 직사각형 26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239107" y="2653292"/>
                <a:ext cx="1107836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YYYY-MM-DD</a:t>
                </a:r>
                <a:endParaRPr lang="ko-KR" altLang="en-US" sz="9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023" y="2719778"/>
                <a:ext cx="158037" cy="158037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257918" y="3493474"/>
            <a:ext cx="2107467" cy="253916"/>
            <a:chOff x="257918" y="1383394"/>
            <a:chExt cx="2107467" cy="253916"/>
          </a:xfrm>
        </p:grpSpPr>
        <p:sp>
          <p:nvSpPr>
            <p:cNvPr id="31" name="순서도: 연결자 30"/>
            <p:cNvSpPr/>
            <p:nvPr/>
          </p:nvSpPr>
          <p:spPr>
            <a:xfrm>
              <a:off x="1049211" y="1421744"/>
              <a:ext cx="158540" cy="158540"/>
            </a:xfrm>
            <a:prstGeom prst="flowChartConnector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순서도: 연결자 31"/>
            <p:cNvSpPr/>
            <p:nvPr/>
          </p:nvSpPr>
          <p:spPr>
            <a:xfrm>
              <a:off x="1092176" y="1459204"/>
              <a:ext cx="73960" cy="89492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07941" y="1385598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>
                  <a:latin typeface="+mn-ea"/>
                </a:rPr>
                <a:t>확인</a:t>
              </a:r>
              <a:r>
                <a:rPr lang="en-US" altLang="ko-KR" sz="900" b="1" dirty="0">
                  <a:latin typeface="+mn-ea"/>
                </a:rPr>
                <a:t>	</a:t>
              </a:r>
              <a:endParaRPr lang="ko-KR" altLang="en-US" sz="900" b="1" dirty="0">
                <a:latin typeface="+mn-ea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673335" y="1385598"/>
              <a:ext cx="692050" cy="230832"/>
              <a:chOff x="732578" y="746587"/>
              <a:chExt cx="692050" cy="230832"/>
            </a:xfrm>
          </p:grpSpPr>
          <p:sp>
            <p:nvSpPr>
              <p:cNvPr id="35" name="순서도: 연결자 34"/>
              <p:cNvSpPr/>
              <p:nvPr/>
            </p:nvSpPr>
            <p:spPr>
              <a:xfrm>
                <a:off x="732578" y="782733"/>
                <a:ext cx="158540" cy="158540"/>
              </a:xfrm>
              <a:prstGeom prst="flowChartConnector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73488" y="746587"/>
                <a:ext cx="65114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   미확인</a:t>
                </a:r>
              </a:p>
            </p:txBody>
          </p:sp>
        </p:grpSp>
        <p:sp>
          <p:nvSpPr>
            <p:cNvPr id="38" name="순서도: 연결자 37"/>
            <p:cNvSpPr/>
            <p:nvPr/>
          </p:nvSpPr>
          <p:spPr>
            <a:xfrm>
              <a:off x="257918" y="1452547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3265" y="1383394"/>
              <a:ext cx="7393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확인여부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76259" y="2824643"/>
            <a:ext cx="4681716" cy="956010"/>
            <a:chOff x="4976259" y="3703843"/>
            <a:chExt cx="4681716" cy="956010"/>
          </a:xfrm>
        </p:grpSpPr>
        <p:grpSp>
          <p:nvGrpSpPr>
            <p:cNvPr id="40" name="그룹 39"/>
            <p:cNvGrpSpPr/>
            <p:nvPr/>
          </p:nvGrpSpPr>
          <p:grpSpPr>
            <a:xfrm>
              <a:off x="5913512" y="3736237"/>
              <a:ext cx="3744463" cy="923616"/>
              <a:chOff x="5913512" y="1467901"/>
              <a:chExt cx="3744463" cy="923616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7151083" y="1467901"/>
                <a:ext cx="1755527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검색어를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입력 해 주세요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모서리가 둥근 직사각형 15">
                <a:extLst>
                  <a:ext uri="{FF2B5EF4-FFF2-40B4-BE49-F238E27FC236}">
                    <a16:creationId xmlns="" xmlns:a16="http://schemas.microsoft.com/office/drawing/2014/main" id="{A83B920F-1EF5-48B4-B70B-45FCAA003E9E}"/>
                  </a:ext>
                </a:extLst>
              </p:cNvPr>
              <p:cNvSpPr/>
              <p:nvPr/>
            </p:nvSpPr>
            <p:spPr>
              <a:xfrm>
                <a:off x="8959917" y="1471255"/>
                <a:ext cx="698058" cy="2772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검색</a:t>
                </a: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5913512" y="1474172"/>
                <a:ext cx="1180800" cy="917345"/>
                <a:chOff x="5913512" y="1474172"/>
                <a:chExt cx="1180800" cy="917345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5920175" y="1474172"/>
                  <a:ext cx="1166400" cy="252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>
                      <a:solidFill>
                        <a:schemeClr val="tx1"/>
                      </a:solidFill>
                    </a:rPr>
                    <a:t>전체</a:t>
                  </a:r>
                </a:p>
              </p:txBody>
            </p:sp>
            <p:sp>
              <p:nvSpPr>
                <p:cNvPr id="45" name="Text">
                  <a:extLst>
                    <a:ext uri="{FF2B5EF4-FFF2-40B4-BE49-F238E27FC236}">
                      <a16:creationId xmlns="" xmlns:a16="http://schemas.microsoft.com/office/drawing/2014/main" id="{A0889324-01B1-4C50-BA56-FFBF157EA671}"/>
                    </a:ext>
                  </a:extLst>
                </p:cNvPr>
                <p:cNvSpPr txBox="1"/>
                <p:nvPr/>
              </p:nvSpPr>
              <p:spPr>
                <a:xfrm>
                  <a:off x="6790699" y="1519956"/>
                  <a:ext cx="258469" cy="15388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latinLnBrk="1"/>
                  <a:r>
                    <a:rPr lang="ko-KR" altLang="en-US" sz="10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en-US" altLang="ko-KR" sz="800" kern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920175" y="1943095"/>
                  <a:ext cx="1166400" cy="44842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900" dirty="0">
                      <a:solidFill>
                        <a:schemeClr val="tx1"/>
                      </a:solidFill>
                    </a:rPr>
                    <a:t>신청인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과정명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5913512" y="1732074"/>
                  <a:ext cx="1180800" cy="2308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900" dirty="0"/>
                    <a:t>전체</a:t>
                  </a:r>
                </a:p>
              </p:txBody>
            </p:sp>
          </p:grpSp>
        </p:grpSp>
        <p:grpSp>
          <p:nvGrpSpPr>
            <p:cNvPr id="48" name="그룹 47"/>
            <p:cNvGrpSpPr/>
            <p:nvPr/>
          </p:nvGrpSpPr>
          <p:grpSpPr>
            <a:xfrm>
              <a:off x="4976259" y="3703843"/>
              <a:ext cx="1055190" cy="253916"/>
              <a:chOff x="5020219" y="1488259"/>
              <a:chExt cx="1055190" cy="253916"/>
            </a:xfrm>
          </p:grpSpPr>
          <p:sp>
            <p:nvSpPr>
              <p:cNvPr id="49" name="순서도: 연결자 48"/>
              <p:cNvSpPr/>
              <p:nvPr/>
            </p:nvSpPr>
            <p:spPr>
              <a:xfrm>
                <a:off x="5020219" y="1567232"/>
                <a:ext cx="103938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094559" y="1488259"/>
                <a:ext cx="9808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err="1"/>
                  <a:t>검색어입력</a:t>
                </a:r>
                <a:endParaRPr lang="ko-KR" altLang="en-US" sz="1050" b="1" dirty="0"/>
              </a:p>
            </p:txBody>
          </p:sp>
        </p:grp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46271"/>
              </p:ext>
            </p:extLst>
          </p:nvPr>
        </p:nvGraphicFramePr>
        <p:xfrm>
          <a:off x="246195" y="4263934"/>
          <a:ext cx="9530851" cy="20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7303">
                  <a:extLst>
                    <a:ext uri="{9D8B030D-6E8A-4147-A177-3AD203B41FA5}">
                      <a16:colId xmlns="" xmlns:a16="http://schemas.microsoft.com/office/drawing/2014/main" val="1302673599"/>
                    </a:ext>
                  </a:extLst>
                </a:gridCol>
                <a:gridCol w="9373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38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757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49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075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과정명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교육기간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확인여부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2020-06-01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sng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김태희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2020-11-20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가치업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같이업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2020-06-01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2020-11-30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257918" y="3974198"/>
            <a:ext cx="797158" cy="253916"/>
            <a:chOff x="266711" y="1743961"/>
            <a:chExt cx="797158" cy="253916"/>
          </a:xfrm>
        </p:grpSpPr>
        <p:sp>
          <p:nvSpPr>
            <p:cNvPr id="53" name="순서도: 연결자 52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56" name="직사각형 55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66709" y="2089605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수료증 발급관리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61" name="직사각형 60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895920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703160" y="1726195"/>
            <a:ext cx="4358886" cy="256846"/>
            <a:chOff x="5096512" y="1726195"/>
            <a:chExt cx="4358886" cy="256846"/>
          </a:xfrm>
        </p:grpSpPr>
        <p:sp>
          <p:nvSpPr>
            <p:cNvPr id="66" name="직사각형 65"/>
            <p:cNvSpPr/>
            <p:nvPr/>
          </p:nvSpPr>
          <p:spPr>
            <a:xfrm>
              <a:off x="5096512" y="1726195"/>
              <a:ext cx="435888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프로그램 신청관리   장소 신청관리   기자재 신청관리    </a:t>
              </a:r>
              <a:r>
                <a:rPr lang="ko-KR" altLang="en-US" sz="1050" b="1" kern="0" dirty="0"/>
                <a:t>수료증 발급관리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292889" y="1729125"/>
              <a:ext cx="18473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50" kern="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기초정보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참여팀관리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캠퍼스타운 이용</a:t>
              </a:r>
            </a:p>
          </p:txBody>
        </p:sp>
      </p:grpSp>
      <p:cxnSp>
        <p:nvCxnSpPr>
          <p:cNvPr id="76" name="직선 연결선 75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335662" y="2122405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수료증 발급관리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79" name="그룹 78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>
                <a:stCxn id="86" idx="1"/>
                <a:endCxn id="86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  <a:endCxn id="83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cxnSp>
        <p:nvCxnSpPr>
          <p:cNvPr id="89" name="직선 연결선 88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32385" y="631287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1720946" y="4663240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45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59008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수료증 발급관리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&lt;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확인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이면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FRONT WEB-02-03 &lt;8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번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수료증발급 버튼이 활성화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396239" y="272534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수료증 발급관리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68129" y="274711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수료증 발급관리</a:t>
            </a:r>
            <a:endParaRPr lang="en-US" altLang="ko-KR" sz="800" dirty="0">
              <a:latin typeface="+mj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AD023A54-F1F4-4D9A-ABA9-268E69D572C1}"/>
              </a:ext>
            </a:extLst>
          </p:cNvPr>
          <p:cNvSpPr/>
          <p:nvPr/>
        </p:nvSpPr>
        <p:spPr>
          <a:xfrm>
            <a:off x="870653" y="2478113"/>
            <a:ext cx="8582206" cy="357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graphicFrame>
        <p:nvGraphicFramePr>
          <p:cNvPr id="130" name="표 129">
            <a:extLst>
              <a:ext uri="{FF2B5EF4-FFF2-40B4-BE49-F238E27FC236}">
                <a16:creationId xmlns="" xmlns:a16="http://schemas.microsoft.com/office/drawing/2014/main" id="{5BE24BDE-051D-485B-982E-AF8E7B25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0555"/>
              </p:ext>
            </p:extLst>
          </p:nvPr>
        </p:nvGraphicFramePr>
        <p:xfrm>
          <a:off x="1601772" y="3273248"/>
          <a:ext cx="6554189" cy="268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62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캠퍼스관리자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신청일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1900-00-00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6402087"/>
                  </a:ext>
                </a:extLst>
              </a:tr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김태희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1900-00-00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과정명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+mn-ea"/>
                        </a:rPr>
                        <a:t>가치업</a:t>
                      </a:r>
                      <a:r>
                        <a:rPr lang="en-US" altLang="ko-KR" sz="1100" dirty="0">
                          <a:latin typeface="+mn-ea"/>
                        </a:rPr>
                        <a:t>,</a:t>
                      </a:r>
                      <a:r>
                        <a:rPr lang="ko-KR" altLang="en-US" sz="1100" dirty="0" err="1">
                          <a:latin typeface="+mn-ea"/>
                        </a:rPr>
                        <a:t>같이업</a:t>
                      </a:r>
                      <a:r>
                        <a:rPr lang="ko-KR" altLang="en-US" sz="1100" dirty="0">
                          <a:latin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</a:rPr>
                        <a:t>!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교육기간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발급일</a:t>
                      </a: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5095" marR="95095" marT="47548" marB="475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278508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89FA283C-EDAB-4DA9-AD44-E235CD11F480}"/>
              </a:ext>
            </a:extLst>
          </p:cNvPr>
          <p:cNvSpPr txBox="1"/>
          <p:nvPr/>
        </p:nvSpPr>
        <p:spPr>
          <a:xfrm>
            <a:off x="3300202" y="2743988"/>
            <a:ext cx="2889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수료증 발급 관리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080846B5-B4DF-44B3-8900-73EF5516051B}"/>
              </a:ext>
            </a:extLst>
          </p:cNvPr>
          <p:cNvGrpSpPr/>
          <p:nvPr/>
        </p:nvGrpSpPr>
        <p:grpSpPr>
          <a:xfrm>
            <a:off x="2796524" y="5246575"/>
            <a:ext cx="1107836" cy="281003"/>
            <a:chOff x="1744739" y="3372369"/>
            <a:chExt cx="1107836" cy="281003"/>
          </a:xfrm>
        </p:grpSpPr>
        <p:sp>
          <p:nvSpPr>
            <p:cNvPr id="135" name="모서리가 둥근 직사각형 183">
              <a:extLst>
                <a:ext uri="{FF2B5EF4-FFF2-40B4-BE49-F238E27FC236}">
                  <a16:creationId xmlns="" xmlns:a16="http://schemas.microsoft.com/office/drawing/2014/main" id="{0788AFC9-01FE-44C1-A9D7-E4D20E5F59DB}"/>
                </a:ext>
              </a:extLst>
            </p:cNvPr>
            <p:cNvSpPr/>
            <p:nvPr/>
          </p:nvSpPr>
          <p:spPr>
            <a:xfrm>
              <a:off x="1744739" y="3372369"/>
              <a:ext cx="110783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2020-06-15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3ED99E87-7A78-4FD2-995D-57FD88000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985" y="3432319"/>
              <a:ext cx="158037" cy="161101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CC2D0D44-8BFE-4A61-A60F-5816E40D789F}"/>
              </a:ext>
            </a:extLst>
          </p:cNvPr>
          <p:cNvGrpSpPr/>
          <p:nvPr/>
        </p:nvGrpSpPr>
        <p:grpSpPr>
          <a:xfrm>
            <a:off x="4053928" y="5258246"/>
            <a:ext cx="1107836" cy="281003"/>
            <a:chOff x="1744739" y="3372369"/>
            <a:chExt cx="1107836" cy="281003"/>
          </a:xfrm>
        </p:grpSpPr>
        <p:sp>
          <p:nvSpPr>
            <p:cNvPr id="141" name="모서리가 둥근 직사각형 183">
              <a:extLst>
                <a:ext uri="{FF2B5EF4-FFF2-40B4-BE49-F238E27FC236}">
                  <a16:creationId xmlns="" xmlns:a16="http://schemas.microsoft.com/office/drawing/2014/main" id="{CF17FEAA-19F6-4048-8FA4-6FBAA95F7986}"/>
                </a:ext>
              </a:extLst>
            </p:cNvPr>
            <p:cNvSpPr/>
            <p:nvPr/>
          </p:nvSpPr>
          <p:spPr>
            <a:xfrm>
              <a:off x="1744739" y="3372369"/>
              <a:ext cx="110783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2020-11-15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="" xmlns:a16="http://schemas.microsoft.com/office/drawing/2014/main" id="{3A7E57E0-FCE4-4E6A-89C9-B78D0BE53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985" y="3432319"/>
              <a:ext cx="158037" cy="161101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="" xmlns:a16="http://schemas.microsoft.com/office/drawing/2014/main" id="{F5215B36-DDEB-4455-995A-5627E64AAD0B}"/>
              </a:ext>
            </a:extLst>
          </p:cNvPr>
          <p:cNvGrpSpPr/>
          <p:nvPr/>
        </p:nvGrpSpPr>
        <p:grpSpPr>
          <a:xfrm>
            <a:off x="2796524" y="5625426"/>
            <a:ext cx="1107836" cy="281003"/>
            <a:chOff x="1744739" y="3372369"/>
            <a:chExt cx="1107836" cy="281003"/>
          </a:xfrm>
        </p:grpSpPr>
        <p:sp>
          <p:nvSpPr>
            <p:cNvPr id="144" name="모서리가 둥근 직사각형 183">
              <a:extLst>
                <a:ext uri="{FF2B5EF4-FFF2-40B4-BE49-F238E27FC236}">
                  <a16:creationId xmlns="" xmlns:a16="http://schemas.microsoft.com/office/drawing/2014/main" id="{B52EBD4B-C302-4B1D-B1FD-3CF77E41A3F5}"/>
                </a:ext>
              </a:extLst>
            </p:cNvPr>
            <p:cNvSpPr/>
            <p:nvPr/>
          </p:nvSpPr>
          <p:spPr>
            <a:xfrm>
              <a:off x="1744739" y="3372369"/>
              <a:ext cx="1107836" cy="281003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2020-06-15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="" xmlns:a16="http://schemas.microsoft.com/office/drawing/2014/main" id="{EDA0AE0B-3245-409A-801A-E630E31A2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985" y="3432319"/>
              <a:ext cx="158037" cy="161101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906674" y="6047599"/>
            <a:ext cx="1242948" cy="250298"/>
            <a:chOff x="6906674" y="5695919"/>
            <a:chExt cx="1242948" cy="250298"/>
          </a:xfrm>
        </p:grpSpPr>
        <p:sp>
          <p:nvSpPr>
            <p:cNvPr id="10" name="사각형: 둥근 모서리 27">
              <a:extLst>
                <a:ext uri="{FF2B5EF4-FFF2-40B4-BE49-F238E27FC236}">
                  <a16:creationId xmlns="" xmlns:a16="http://schemas.microsoft.com/office/drawing/2014/main" id="{8A6790E4-7F3B-4B02-B958-A842B610F8C5}"/>
                </a:ext>
              </a:extLst>
            </p:cNvPr>
            <p:cNvSpPr/>
            <p:nvPr/>
          </p:nvSpPr>
          <p:spPr>
            <a:xfrm>
              <a:off x="7549827" y="5695919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목록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사각형: 둥근 모서리 27">
              <a:extLst>
                <a:ext uri="{FF2B5EF4-FFF2-40B4-BE49-F238E27FC236}">
                  <a16:creationId xmlns="" xmlns:a16="http://schemas.microsoft.com/office/drawing/2014/main" id="{8920C8DC-CD23-4114-9EB7-26A0C6BB2C24}"/>
                </a:ext>
              </a:extLst>
            </p:cNvPr>
            <p:cNvSpPr/>
            <p:nvPr/>
          </p:nvSpPr>
          <p:spPr>
            <a:xfrm>
              <a:off x="6906674" y="5695920"/>
              <a:ext cx="599795" cy="2502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저장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26" name="직사각형 25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95153" y="3393816"/>
            <a:ext cx="1069826" cy="224210"/>
            <a:chOff x="1933508" y="2127738"/>
            <a:chExt cx="1069826" cy="224210"/>
          </a:xfrm>
        </p:grpSpPr>
        <p:grpSp>
          <p:nvGrpSpPr>
            <p:cNvPr id="30" name="그룹 29"/>
            <p:cNvGrpSpPr/>
            <p:nvPr/>
          </p:nvGrpSpPr>
          <p:grpSpPr>
            <a:xfrm>
              <a:off x="1933508" y="2127738"/>
              <a:ext cx="536409" cy="215444"/>
              <a:chOff x="1933508" y="2136530"/>
              <a:chExt cx="536409" cy="21544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933508" y="2144523"/>
                <a:ext cx="159860" cy="159860"/>
                <a:chOff x="10470839" y="3146846"/>
                <a:chExt cx="159860" cy="159860"/>
              </a:xfrm>
            </p:grpSpPr>
            <p:sp>
              <p:nvSpPr>
                <p:cNvPr id="36" name="순서도: 연결자 35"/>
                <p:cNvSpPr/>
                <p:nvPr/>
              </p:nvSpPr>
              <p:spPr>
                <a:xfrm>
                  <a:off x="10470839" y="3146846"/>
                  <a:ext cx="159860" cy="159860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순서도: 연결자 36"/>
                <p:cNvSpPr/>
                <p:nvPr/>
              </p:nvSpPr>
              <p:spPr>
                <a:xfrm>
                  <a:off x="10507626" y="3184594"/>
                  <a:ext cx="74575" cy="9023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2040541" y="2136530"/>
                <a:ext cx="429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확인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402432" y="2136504"/>
              <a:ext cx="600902" cy="215444"/>
              <a:chOff x="2402432" y="2136504"/>
              <a:chExt cx="600902" cy="215444"/>
            </a:xfrm>
          </p:grpSpPr>
          <p:sp>
            <p:nvSpPr>
              <p:cNvPr id="32" name="순서도: 연결자 31"/>
              <p:cNvSpPr/>
              <p:nvPr/>
            </p:nvSpPr>
            <p:spPr>
              <a:xfrm>
                <a:off x="2402432" y="2147454"/>
                <a:ext cx="159860" cy="15986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10891" y="2136504"/>
                <a:ext cx="492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/>
                  <a:t>미확인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66709" y="1755509"/>
            <a:ext cx="25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수료증 발급관리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35662" y="1788309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캠퍼스타운 이용 </a:t>
            </a:r>
            <a:r>
              <a:rPr lang="en-US" altLang="ko-KR" sz="1050" kern="0" dirty="0"/>
              <a:t>&gt; </a:t>
            </a:r>
            <a:r>
              <a:rPr lang="ko-KR" altLang="en-US" sz="1050" kern="0" dirty="0"/>
              <a:t>수료증 발급관리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41" name="그룹 40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>
                <a:stCxn id="48" idx="1"/>
                <a:endCxn id="48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>
                <a:stCxn id="45" idx="1"/>
                <a:endCxn id="45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0813F13-3CF9-4801-A19B-DC3A329D0EC7}"/>
              </a:ext>
            </a:extLst>
          </p:cNvPr>
          <p:cNvSpPr/>
          <p:nvPr/>
        </p:nvSpPr>
        <p:spPr>
          <a:xfrm>
            <a:off x="2660433" y="3243091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F37B738-8A41-4EF5-B6DD-033724621459}"/>
              </a:ext>
            </a:extLst>
          </p:cNvPr>
          <p:cNvSpPr txBox="1"/>
          <p:nvPr/>
        </p:nvSpPr>
        <p:spPr>
          <a:xfrm>
            <a:off x="6079260" y="40216"/>
            <a:ext cx="944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AD-05-04-1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832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팝업관리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5576"/>
              </p:ext>
            </p:extLst>
          </p:nvPr>
        </p:nvGraphicFramePr>
        <p:xfrm>
          <a:off x="9974006" y="784534"/>
          <a:ext cx="2150261" cy="7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달력기능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팝업 등록 페이지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/>
                        <a:t>AD-00-02-1)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로 이동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팝업 등록 페이지</a:t>
                      </a:r>
                      <a:r>
                        <a:rPr lang="en-US" altLang="ko-KR" sz="800" dirty="0"/>
                        <a:t>(AD-00-02-2) </a:t>
                      </a:r>
                      <a:r>
                        <a:rPr lang="ko-KR" altLang="en-US" sz="800" dirty="0"/>
                        <a:t>로 이동</a:t>
                      </a: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AD-00-02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82101"/>
              </p:ext>
            </p:extLst>
          </p:nvPr>
        </p:nvGraphicFramePr>
        <p:xfrm>
          <a:off x="246195" y="3838670"/>
          <a:ext cx="9231914" cy="20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704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15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88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588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게시기간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>
                          <a:solidFill>
                            <a:schemeClr val="accent5"/>
                          </a:solidFill>
                        </a:rPr>
                        <a:t>팝업타이틀</a:t>
                      </a:r>
                      <a:r>
                        <a:rPr lang="en-US" altLang="ko-KR" sz="900" u="sng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ko-KR" altLang="en-US" sz="900" u="sng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2021/01/20~2021/02/20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게시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>
                          <a:solidFill>
                            <a:schemeClr val="accent5"/>
                          </a:solidFill>
                        </a:rPr>
                        <a:t>팝업타이틀</a:t>
                      </a:r>
                      <a:r>
                        <a:rPr lang="en-US" altLang="ko-KR" sz="900" u="sng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ko-KR" altLang="en-US" sz="9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2021/01/20~2021/02/20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>
                          <a:solidFill>
                            <a:schemeClr val="tx1"/>
                          </a:solidFill>
                        </a:rPr>
                        <a:t>팝업타이틀</a:t>
                      </a:r>
                      <a:r>
                        <a:rPr lang="en-US" altLang="ko-KR" sz="9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2020/12/20~2021/01/18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66711" y="3507905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51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8924427" y="3507905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177" y="613703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팝업관리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35" name="그룹 34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/>
              <p:cNvCxnSpPr>
                <a:stCxn id="42" idx="1"/>
                <a:endCxn id="42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>
                <a:stCxn id="39" idx="1"/>
                <a:endCxn id="39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32" name="직사각형 31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11" y="2133565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팝업관리</a:t>
            </a: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66" name="그룹 65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>
                <a:stCxn id="74" idx="1"/>
                <a:endCxn id="7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>
                <a:stCxn id="71" idx="1"/>
                <a:endCxn id="7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63" name="직사각형 6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306699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97376" y="1726195"/>
            <a:ext cx="2173842" cy="267472"/>
            <a:chOff x="3976974" y="1726195"/>
            <a:chExt cx="2173842" cy="267472"/>
          </a:xfrm>
        </p:grpSpPr>
        <p:sp>
          <p:nvSpPr>
            <p:cNvPr id="59" name="직사각형 58"/>
            <p:cNvSpPr/>
            <p:nvPr/>
          </p:nvSpPr>
          <p:spPr>
            <a:xfrm>
              <a:off x="3976974" y="173205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팝업관리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8120" y="172619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장소등록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92889" y="1729125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기자재등록</a:t>
              </a: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7986270" y="2166365"/>
            <a:ext cx="17203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팝업관리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82" name="TextBox 81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기초정보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참여팀관리</a:t>
              </a:r>
              <a:endParaRPr lang="ko-KR" alt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973C7892-8003-4124-B3D0-555E3478EA4B}"/>
              </a:ext>
            </a:extLst>
          </p:cNvPr>
          <p:cNvSpPr/>
          <p:nvPr/>
        </p:nvSpPr>
        <p:spPr>
          <a:xfrm>
            <a:off x="8813223" y="3337949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84269" y="2728832"/>
            <a:ext cx="3048662" cy="280554"/>
            <a:chOff x="6584269" y="2576433"/>
            <a:chExt cx="3048662" cy="280554"/>
          </a:xfrm>
        </p:grpSpPr>
        <p:sp>
          <p:nvSpPr>
            <p:cNvPr id="101" name="모서리가 둥근 직사각형 100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7126039" y="2576433"/>
              <a:ext cx="1755527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제목을 입력 해 주세요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모서리가 둥근 직사각형 15">
              <a:extLst>
                <a:ext uri="{FF2B5EF4-FFF2-40B4-BE49-F238E27FC236}">
                  <a16:creationId xmlns="" xmlns:a16="http://schemas.microsoft.com/office/drawing/2014/main" id="{A83B920F-1EF5-48B4-B70B-45FCAA003E9E}"/>
                </a:ext>
              </a:extLst>
            </p:cNvPr>
            <p:cNvSpPr/>
            <p:nvPr/>
          </p:nvSpPr>
          <p:spPr>
            <a:xfrm>
              <a:off x="8934873" y="2579787"/>
              <a:ext cx="698058" cy="2772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584269" y="2599407"/>
              <a:ext cx="546445" cy="253916"/>
              <a:chOff x="6070923" y="2607428"/>
              <a:chExt cx="546445" cy="253916"/>
            </a:xfrm>
          </p:grpSpPr>
          <p:sp>
            <p:nvSpPr>
              <p:cNvPr id="109" name="순서도: 연결자 108"/>
              <p:cNvSpPr/>
              <p:nvPr/>
            </p:nvSpPr>
            <p:spPr>
              <a:xfrm>
                <a:off x="6070923" y="2686401"/>
                <a:ext cx="94489" cy="9908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138505" y="2607428"/>
                <a:ext cx="4788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/>
                  <a:t>제목</a:t>
                </a:r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268733" y="2756984"/>
            <a:ext cx="826469" cy="415498"/>
            <a:chOff x="257918" y="2664163"/>
            <a:chExt cx="735926" cy="415498"/>
          </a:xfrm>
        </p:grpSpPr>
        <p:sp>
          <p:nvSpPr>
            <p:cNvPr id="123" name="순서도: 연결자 122"/>
            <p:cNvSpPr/>
            <p:nvPr/>
          </p:nvSpPr>
          <p:spPr>
            <a:xfrm>
              <a:off x="257918" y="273331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33265" y="2664163"/>
              <a:ext cx="66057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게시기간</a:t>
              </a: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043212" y="2746113"/>
            <a:ext cx="2718661" cy="275658"/>
            <a:chOff x="926123" y="2653292"/>
            <a:chExt cx="2420820" cy="275658"/>
          </a:xfrm>
        </p:grpSpPr>
        <p:sp>
          <p:nvSpPr>
            <p:cNvPr id="117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708744" y="271417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926123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623" y="2719778"/>
              <a:ext cx="158037" cy="15803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2025161" y="2683399"/>
              <a:ext cx="263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239107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23" y="2719778"/>
              <a:ext cx="158037" cy="158037"/>
            </a:xfrm>
            <a:prstGeom prst="rect">
              <a:avLst/>
            </a:prstGeom>
          </p:spPr>
        </p:pic>
      </p:grp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973C7892-8003-4124-B3D0-555E3478EA4B}"/>
              </a:ext>
            </a:extLst>
          </p:cNvPr>
          <p:cNvSpPr/>
          <p:nvPr/>
        </p:nvSpPr>
        <p:spPr>
          <a:xfrm>
            <a:off x="1922035" y="2605826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AD8ECC4C-5C77-439E-82DB-1A9B0235B0FB}"/>
              </a:ext>
            </a:extLst>
          </p:cNvPr>
          <p:cNvSpPr/>
          <p:nvPr/>
        </p:nvSpPr>
        <p:spPr>
          <a:xfrm>
            <a:off x="2573690" y="4204536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6608" y="3261946"/>
            <a:ext cx="2041850" cy="27699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팝업의 개수는 제한이 없음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팝업관리 등록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AD-00-02-1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팝업관리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37" name="그룹 36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>
                <a:stCxn id="32" idx="1"/>
                <a:endCxn id="32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>
                <a:stCxn id="73" idx="1"/>
                <a:endCxn id="73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42" name="직사각형 41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83" name="직선 연결선 82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147" name="그룹 146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5" name="직선 연결선 154"/>
              <p:cNvCxnSpPr>
                <a:stCxn id="154" idx="1"/>
                <a:endCxn id="15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>
                <a:stCxn id="151" idx="1"/>
                <a:endCxn id="15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44" name="직사각형 143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131" name="직선 연결선 130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6711" y="2132720"/>
            <a:ext cx="18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팝업관리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4308241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3598918" y="1726195"/>
            <a:ext cx="2173842" cy="267472"/>
            <a:chOff x="3976974" y="1726195"/>
            <a:chExt cx="2173842" cy="267472"/>
          </a:xfrm>
        </p:grpSpPr>
        <p:sp>
          <p:nvSpPr>
            <p:cNvPr id="141" name="직사각형 140"/>
            <p:cNvSpPr/>
            <p:nvPr/>
          </p:nvSpPr>
          <p:spPr>
            <a:xfrm>
              <a:off x="3976974" y="173205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팝업관리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648120" y="172619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장소등록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292889" y="1729125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기자재등록</a:t>
              </a: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7986270" y="2166365"/>
            <a:ext cx="17203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팝업관리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159" name="TextBox 158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기초정보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참여팀관리</a:t>
              </a:r>
              <a:endParaRPr lang="ko-KR" altLang="en-US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24768"/>
              </p:ext>
            </p:extLst>
          </p:nvPr>
        </p:nvGraphicFramePr>
        <p:xfrm>
          <a:off x="2136273" y="2612634"/>
          <a:ext cx="57323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77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게시기간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이미지등록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9" name="그룹 88"/>
          <p:cNvGrpSpPr/>
          <p:nvPr/>
        </p:nvGrpSpPr>
        <p:grpSpPr>
          <a:xfrm>
            <a:off x="3497652" y="3018829"/>
            <a:ext cx="2718661" cy="275658"/>
            <a:chOff x="926123" y="2653292"/>
            <a:chExt cx="2420820" cy="275658"/>
          </a:xfrm>
        </p:grpSpPr>
        <p:sp>
          <p:nvSpPr>
            <p:cNvPr id="90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708744" y="271417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926123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623" y="2719778"/>
              <a:ext cx="158037" cy="158037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2025161" y="2683399"/>
              <a:ext cx="263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239107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23" y="2719778"/>
              <a:ext cx="158037" cy="158037"/>
            </a:xfrm>
            <a:prstGeom prst="rect">
              <a:avLst/>
            </a:prstGeom>
          </p:spPr>
        </p:pic>
      </p:grpSp>
      <p:sp>
        <p:nvSpPr>
          <p:cNvPr id="103" name="직사각형 102"/>
          <p:cNvSpPr/>
          <p:nvPr/>
        </p:nvSpPr>
        <p:spPr>
          <a:xfrm>
            <a:off x="3506444" y="3795129"/>
            <a:ext cx="3456599" cy="21400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img00.jpg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7073378" y="3783199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432625" y="4513114"/>
            <a:ext cx="697832" cy="2566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3506444" y="4131336"/>
            <a:ext cx="4227413" cy="2665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www.link.co.kr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8787065-F9AD-4886-A88E-2302CF880579}"/>
              </a:ext>
            </a:extLst>
          </p:cNvPr>
          <p:cNvSpPr/>
          <p:nvPr/>
        </p:nvSpPr>
        <p:spPr>
          <a:xfrm>
            <a:off x="7194240" y="4513114"/>
            <a:ext cx="697832" cy="2566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B0C27D57-0FDF-4A6F-8431-EF8072446E1A}"/>
              </a:ext>
            </a:extLst>
          </p:cNvPr>
          <p:cNvGrpSpPr/>
          <p:nvPr/>
        </p:nvGrpSpPr>
        <p:grpSpPr>
          <a:xfrm>
            <a:off x="3502444" y="3433168"/>
            <a:ext cx="607236" cy="207502"/>
            <a:chOff x="3502444" y="3802432"/>
            <a:chExt cx="607236" cy="20750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D5DF413-3D1E-40AF-B577-28FEBAD4767F}"/>
                </a:ext>
              </a:extLst>
            </p:cNvPr>
            <p:cNvSpPr/>
            <p:nvPr/>
          </p:nvSpPr>
          <p:spPr>
            <a:xfrm>
              <a:off x="3502444" y="3802432"/>
              <a:ext cx="272602" cy="20750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4137CAE3-7F69-4B90-B51C-21911A43341A}"/>
                </a:ext>
              </a:extLst>
            </p:cNvPr>
            <p:cNvSpPr/>
            <p:nvPr/>
          </p:nvSpPr>
          <p:spPr>
            <a:xfrm>
              <a:off x="3837078" y="3802432"/>
              <a:ext cx="272602" cy="20750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2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팝업관리 등록 </a:t>
            </a:r>
            <a:r>
              <a:rPr lang="en-US" altLang="ko-KR" kern="0" dirty="0"/>
              <a:t>(</a:t>
            </a:r>
            <a:r>
              <a:rPr lang="ko-KR" altLang="en-US" kern="0" dirty="0"/>
              <a:t>수정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9434"/>
              </p:ext>
            </p:extLst>
          </p:nvPr>
        </p:nvGraphicFramePr>
        <p:xfrm>
          <a:off x="9971401" y="848267"/>
          <a:ext cx="2150261" cy="7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562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등록된 팝업 수정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날짜 중복체크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AD-00-02-2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팝업관리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37" name="그룹 36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>
                <a:stCxn id="32" idx="1"/>
                <a:endCxn id="32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>
                <a:stCxn id="73" idx="1"/>
                <a:endCxn id="73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42" name="직사각형 41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83" name="직선 연결선 82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147" name="그룹 146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5" name="직선 연결선 154"/>
              <p:cNvCxnSpPr>
                <a:stCxn id="154" idx="1"/>
                <a:endCxn id="15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>
                <a:stCxn id="151" idx="1"/>
                <a:endCxn id="15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144" name="직사각형 143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131" name="직선 연결선 130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6711" y="2132720"/>
            <a:ext cx="18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팝업관리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4308241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3598918" y="1726195"/>
            <a:ext cx="2173842" cy="267472"/>
            <a:chOff x="3976974" y="1726195"/>
            <a:chExt cx="2173842" cy="267472"/>
          </a:xfrm>
        </p:grpSpPr>
        <p:sp>
          <p:nvSpPr>
            <p:cNvPr id="141" name="직사각형 140"/>
            <p:cNvSpPr/>
            <p:nvPr/>
          </p:nvSpPr>
          <p:spPr>
            <a:xfrm>
              <a:off x="3976974" y="173205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팝업관리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648120" y="172619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장소등록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292889" y="1729125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기자재등록</a:t>
              </a: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7986270" y="2166365"/>
            <a:ext cx="17203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팝업관리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159" name="TextBox 158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기초정보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참여팀관리</a:t>
              </a:r>
              <a:endParaRPr lang="ko-KR" altLang="en-US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38456"/>
              </p:ext>
            </p:extLst>
          </p:nvPr>
        </p:nvGraphicFramePr>
        <p:xfrm>
          <a:off x="2136273" y="2612634"/>
          <a:ext cx="57323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77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게시기간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이미지등록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3497652" y="3018829"/>
            <a:ext cx="2718661" cy="275658"/>
            <a:chOff x="926123" y="2653292"/>
            <a:chExt cx="2420820" cy="275658"/>
          </a:xfrm>
        </p:grpSpPr>
        <p:sp>
          <p:nvSpPr>
            <p:cNvPr id="84" name="Text">
              <a:extLst>
                <a:ext uri="{FF2B5EF4-FFF2-40B4-BE49-F238E27FC236}">
                  <a16:creationId xmlns="" xmlns:a16="http://schemas.microsoft.com/office/drawing/2014/main" id="{A0889324-01B1-4C50-BA56-FFBF157EA671}"/>
                </a:ext>
              </a:extLst>
            </p:cNvPr>
            <p:cNvSpPr txBox="1"/>
            <p:nvPr/>
          </p:nvSpPr>
          <p:spPr>
            <a:xfrm>
              <a:off x="1708744" y="2714177"/>
              <a:ext cx="258469" cy="153888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/>
              <a:r>
                <a:rPr lang="ko-KR" altLang="en-US" sz="10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8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926123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623" y="2719778"/>
              <a:ext cx="158037" cy="158037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025161" y="2683399"/>
              <a:ext cx="263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  <p:sp>
          <p:nvSpPr>
            <p:cNvPr id="113" name="모서리가 둥근 직사각형 112">
              <a:extLst>
                <a:ext uri="{FF2B5EF4-FFF2-40B4-BE49-F238E27FC236}">
                  <a16:creationId xmlns="" xmlns:a16="http://schemas.microsoft.com/office/drawing/2014/main" id="{90BD6164-CF79-44B4-8B2E-1663EEB08880}"/>
                </a:ext>
              </a:extLst>
            </p:cNvPr>
            <p:cNvSpPr/>
            <p:nvPr/>
          </p:nvSpPr>
          <p:spPr>
            <a:xfrm>
              <a:off x="2239107" y="2653292"/>
              <a:ext cx="1107836" cy="275658"/>
            </a:xfrm>
            <a:prstGeom prst="roundRect">
              <a:avLst>
                <a:gd name="adj" fmla="val 1317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YYYY-MM-DD</a:t>
              </a:r>
              <a:endParaRPr lang="ko-KR" altLang="en-US" sz="900" dirty="0">
                <a:solidFill>
                  <a:schemeClr val="tx1"/>
                </a:solidFill>
                <a:latin typeface="+mj-ea"/>
              </a:endParaRPr>
            </a:p>
          </p:txBody>
        </p: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23" y="2719778"/>
              <a:ext cx="158037" cy="158037"/>
            </a:xfrm>
            <a:prstGeom prst="rect">
              <a:avLst/>
            </a:prstGeom>
          </p:spPr>
        </p:pic>
      </p:grpSp>
      <p:sp>
        <p:nvSpPr>
          <p:cNvPr id="115" name="직사각형 114"/>
          <p:cNvSpPr/>
          <p:nvPr/>
        </p:nvSpPr>
        <p:spPr>
          <a:xfrm>
            <a:off x="3506444" y="3795129"/>
            <a:ext cx="3456599" cy="21400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img00.jpg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7073378" y="3783199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6432625" y="4513114"/>
            <a:ext cx="697832" cy="2566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06444" y="4131336"/>
            <a:ext cx="4227413" cy="2665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www.link.co.kr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A8787065-F9AD-4886-A88E-2302CF880579}"/>
              </a:ext>
            </a:extLst>
          </p:cNvPr>
          <p:cNvSpPr/>
          <p:nvPr/>
        </p:nvSpPr>
        <p:spPr>
          <a:xfrm>
            <a:off x="7194240" y="4513114"/>
            <a:ext cx="697832" cy="2566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0D5DF413-3D1E-40AF-B577-28FEBAD4767F}"/>
              </a:ext>
            </a:extLst>
          </p:cNvPr>
          <p:cNvSpPr/>
          <p:nvPr/>
        </p:nvSpPr>
        <p:spPr>
          <a:xfrm>
            <a:off x="3502444" y="3441960"/>
            <a:ext cx="272602" cy="20750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84461" y="3411387"/>
            <a:ext cx="354584" cy="276999"/>
            <a:chOff x="3784461" y="3402595"/>
            <a:chExt cx="354584" cy="276999"/>
          </a:xfrm>
        </p:grpSpPr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4137CAE3-7F69-4B90-B51C-21911A43341A}"/>
                </a:ext>
              </a:extLst>
            </p:cNvPr>
            <p:cNvSpPr/>
            <p:nvPr/>
          </p:nvSpPr>
          <p:spPr>
            <a:xfrm>
              <a:off x="3837078" y="3433168"/>
              <a:ext cx="272602" cy="20750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84461" y="3402595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10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장소등록 관리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17009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장소등록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AD-00-03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2944"/>
              </p:ext>
            </p:extLst>
          </p:nvPr>
        </p:nvGraphicFramePr>
        <p:xfrm>
          <a:off x="246195" y="3021014"/>
          <a:ext cx="9468000" cy="291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23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4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사용가능인원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구비장비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회의실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노트북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회의용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책상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프로젝터빔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LED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티비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회의실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회의실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66711" y="2690249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총 </a:t>
              </a:r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51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25999" y="2758098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177" y="6137031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장소등록</a:t>
            </a:r>
            <a:endParaRPr lang="en-US" altLang="ko-KR" sz="800" dirty="0">
              <a:latin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35" name="그룹 34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/>
              <p:cNvCxnSpPr>
                <a:stCxn id="42" idx="1"/>
                <a:endCxn id="42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>
                <a:stCxn id="39" idx="1"/>
                <a:endCxn id="39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32" name="직사각형 31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11" y="2133565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장소등록</a:t>
            </a: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66" name="그룹 65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>
                <a:stCxn id="74" idx="1"/>
                <a:endCxn id="7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>
                <a:stCxn id="71" idx="1"/>
                <a:endCxn id="7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63" name="직사각형 6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6710" y="2133565"/>
            <a:ext cx="170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장소등록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4290657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81334" y="1726195"/>
            <a:ext cx="2173842" cy="267472"/>
            <a:chOff x="3976974" y="1726195"/>
            <a:chExt cx="2173842" cy="267472"/>
          </a:xfrm>
        </p:grpSpPr>
        <p:sp>
          <p:nvSpPr>
            <p:cNvPr id="59" name="직사각형 58"/>
            <p:cNvSpPr/>
            <p:nvPr/>
          </p:nvSpPr>
          <p:spPr>
            <a:xfrm>
              <a:off x="3976974" y="173205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팝업관리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8120" y="172619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장소등록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92889" y="1729125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기자재등록</a:t>
              </a: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7986270" y="2166365"/>
            <a:ext cx="17203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장소등록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82" name="TextBox 81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기초정보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참여팀관리</a:t>
              </a:r>
              <a:endParaRPr lang="ko-KR" alt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92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장소등록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06681" y="2171687"/>
            <a:ext cx="5104367" cy="4457686"/>
            <a:chOff x="2406681" y="1855177"/>
            <a:chExt cx="5104367" cy="4009292"/>
          </a:xfrm>
        </p:grpSpPr>
        <p:sp>
          <p:nvSpPr>
            <p:cNvPr id="16" name="직사각형 15"/>
            <p:cNvSpPr/>
            <p:nvPr/>
          </p:nvSpPr>
          <p:spPr>
            <a:xfrm>
              <a:off x="2406681" y="1855177"/>
              <a:ext cx="5104367" cy="4009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495899" y="2071700"/>
              <a:ext cx="2729651" cy="275658"/>
              <a:chOff x="1473574" y="1355082"/>
              <a:chExt cx="2729651" cy="275658"/>
            </a:xfrm>
          </p:grpSpPr>
          <p:sp>
            <p:nvSpPr>
              <p:cNvPr id="31" name="모서리가 둥근 직사각형 30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480994" y="1355082"/>
                <a:ext cx="1722231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회의실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모서리가 둥근 직사각형 24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1473574" y="1355082"/>
                <a:ext cx="970860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 err="1">
                    <a:solidFill>
                      <a:schemeClr val="tx1"/>
                    </a:solidFill>
                    <a:latin typeface="+mj-ea"/>
                  </a:rPr>
                  <a:t>장소명</a:t>
                </a:r>
                <a:endParaRPr lang="ko-KR" altLang="en-US" sz="900" b="1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495899" y="2906868"/>
              <a:ext cx="4399688" cy="1174132"/>
              <a:chOff x="1527185" y="4241930"/>
              <a:chExt cx="4399688" cy="1674776"/>
            </a:xfrm>
          </p:grpSpPr>
          <p:sp>
            <p:nvSpPr>
              <p:cNvPr id="29" name="모서리가 둥근 직사각형 24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400990" y="4241930"/>
                <a:ext cx="3525883" cy="1674776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chemeClr val="tx1"/>
                    </a:solidFill>
                  </a:rPr>
                  <a:t>LED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티비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노트북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회의용 책상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프로젝터빔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</p:txBody>
          </p:sp>
          <p:sp>
            <p:nvSpPr>
              <p:cNvPr id="30" name="모서리가 둥근 직사각형 24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1527185" y="4241934"/>
                <a:ext cx="794674" cy="1657788"/>
              </a:xfrm>
              <a:prstGeom prst="roundRect">
                <a:avLst>
                  <a:gd name="adj" fmla="val 13176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schemeClr val="tx1"/>
                    </a:solidFill>
                    <a:latin typeface="+mj-ea"/>
                  </a:rPr>
                  <a:t>장비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495899" y="2489284"/>
              <a:ext cx="2736183" cy="275658"/>
              <a:chOff x="1476504" y="1753667"/>
              <a:chExt cx="2736183" cy="27565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483924" y="1753667"/>
                <a:ext cx="1728763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</a:rPr>
                  <a:t>15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모서리가 둥근 직사각형 24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1476504" y="1753667"/>
                <a:ext cx="970860" cy="275658"/>
              </a:xfrm>
              <a:prstGeom prst="roundRect">
                <a:avLst>
                  <a:gd name="adj" fmla="val 13176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schemeClr val="tx1"/>
                    </a:solidFill>
                    <a:latin typeface="+mj-ea"/>
                  </a:rPr>
                  <a:t>사용가능인원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495899" y="4222925"/>
              <a:ext cx="4399688" cy="1174132"/>
              <a:chOff x="1527185" y="4241930"/>
              <a:chExt cx="4399688" cy="1674776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2400990" y="4241930"/>
                <a:ext cx="3525883" cy="1674776"/>
              </a:xfrm>
              <a:prstGeom prst="roundRect">
                <a:avLst>
                  <a:gd name="adj" fmla="val 1317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 err="1">
                    <a:solidFill>
                      <a:schemeClr val="tx1"/>
                    </a:solidFill>
                    <a:latin typeface="+mj-ea"/>
                  </a:rPr>
                  <a:t>티비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</a:rPr>
                  <a:t>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+mj-ea"/>
                  </a:rPr>
                  <a:t>이용시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</a:rPr>
                  <a:t> 리모컨 상태 체크 요망</a:t>
                </a:r>
              </a:p>
            </p:txBody>
          </p:sp>
          <p:sp>
            <p:nvSpPr>
              <p:cNvPr id="26" name="모서리가 둥근 직사각형 25">
                <a:extLst>
                  <a:ext uri="{FF2B5EF4-FFF2-40B4-BE49-F238E27FC236}">
                    <a16:creationId xmlns="" xmlns:a16="http://schemas.microsoft.com/office/drawing/2014/main" id="{90BD6164-CF79-44B4-8B2E-1663EEB08880}"/>
                  </a:ext>
                </a:extLst>
              </p:cNvPr>
              <p:cNvSpPr/>
              <p:nvPr/>
            </p:nvSpPr>
            <p:spPr>
              <a:xfrm>
                <a:off x="1527185" y="4241934"/>
                <a:ext cx="794674" cy="1657788"/>
              </a:xfrm>
              <a:prstGeom prst="roundRect">
                <a:avLst>
                  <a:gd name="adj" fmla="val 13176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schemeClr val="tx1"/>
                    </a:solidFill>
                    <a:latin typeface="+mj-ea"/>
                  </a:rPr>
                  <a:t>메모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081215" y="5533219"/>
              <a:ext cx="1867126" cy="250304"/>
              <a:chOff x="5623901" y="5405686"/>
              <a:chExt cx="1867126" cy="25030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623901" y="5405693"/>
                <a:ext cx="1867126" cy="250297"/>
                <a:chOff x="4389061" y="6125470"/>
                <a:chExt cx="1867126" cy="333144"/>
              </a:xfrm>
            </p:grpSpPr>
            <p:sp>
              <p:nvSpPr>
                <p:cNvPr id="33" name="사각형: 둥근 모서리 27">
                  <a:extLst>
                    <a:ext uri="{FF2B5EF4-FFF2-40B4-BE49-F238E27FC236}">
                      <a16:creationId xmlns="" xmlns:a16="http://schemas.microsoft.com/office/drawing/2014/main" id="{67ACD580-8D7B-45F0-9D76-9FB37D14BEA2}"/>
                    </a:ext>
                  </a:extLst>
                </p:cNvPr>
                <p:cNvSpPr/>
                <p:nvPr/>
              </p:nvSpPr>
              <p:spPr>
                <a:xfrm>
                  <a:off x="4389061" y="6125470"/>
                  <a:ext cx="599795" cy="333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저장</a:t>
                  </a:r>
                  <a:endParaRPr lang="ko-KR" altLang="en-US" sz="20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사각형: 둥근 모서리 27">
                  <a:extLst>
                    <a:ext uri="{FF2B5EF4-FFF2-40B4-BE49-F238E27FC236}">
                      <a16:creationId xmlns="" xmlns:a16="http://schemas.microsoft.com/office/drawing/2014/main" id="{67ACD580-8D7B-45F0-9D76-9FB37D14BEA2}"/>
                    </a:ext>
                  </a:extLst>
                </p:cNvPr>
                <p:cNvSpPr/>
                <p:nvPr/>
              </p:nvSpPr>
              <p:spPr>
                <a:xfrm>
                  <a:off x="5656392" y="6125470"/>
                  <a:ext cx="599795" cy="333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목록</a:t>
                  </a:r>
                  <a:endParaRPr lang="ko-KR" altLang="en-US" sz="20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5" name="사각형: 둥근 모서리 27">
                <a:extLst>
                  <a:ext uri="{FF2B5EF4-FFF2-40B4-BE49-F238E27FC236}">
                    <a16:creationId xmlns="" xmlns:a16="http://schemas.microsoft.com/office/drawing/2014/main" id="{67ACD580-8D7B-45F0-9D76-9FB37D14BEA2}"/>
                  </a:ext>
                </a:extLst>
              </p:cNvPr>
              <p:cNvSpPr/>
              <p:nvPr/>
            </p:nvSpPr>
            <p:spPr>
              <a:xfrm>
                <a:off x="6258684" y="5405686"/>
                <a:ext cx="599795" cy="250297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삭제</a:t>
                </a:r>
                <a:endParaRPr lang="ko-KR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8396239" y="27253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장소등록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36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AD-00-03-1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9131" y="553915"/>
            <a:ext cx="9864969" cy="1019908"/>
            <a:chOff x="79131" y="553915"/>
            <a:chExt cx="9864969" cy="1019908"/>
          </a:xfrm>
        </p:grpSpPr>
        <p:sp>
          <p:nvSpPr>
            <p:cNvPr id="6" name="직사각형 5"/>
            <p:cNvSpPr/>
            <p:nvPr/>
          </p:nvSpPr>
          <p:spPr>
            <a:xfrm>
              <a:off x="79131" y="553915"/>
              <a:ext cx="9864969" cy="10199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30161" y="747347"/>
              <a:ext cx="2189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</a:rPr>
                <a:t>GNB </a:t>
              </a:r>
              <a:r>
                <a:rPr lang="ko-KR" altLang="en-US" sz="2800" b="1" dirty="0">
                  <a:latin typeface="+mn-ea"/>
                </a:rPr>
                <a:t>영역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66711" y="1651473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장소등록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986270" y="1709181"/>
            <a:ext cx="17203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장소등록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9B33B1F4-5F7E-4D26-96C2-790BB0FEF55D}"/>
              </a:ext>
            </a:extLst>
          </p:cNvPr>
          <p:cNvSpPr/>
          <p:nvPr/>
        </p:nvSpPr>
        <p:spPr>
          <a:xfrm>
            <a:off x="3335799" y="3253537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9FBD5B81-B538-4F30-9103-D5D164EF8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95701"/>
              </p:ext>
            </p:extLst>
          </p:nvPr>
        </p:nvGraphicFramePr>
        <p:xfrm>
          <a:off x="9971401" y="848267"/>
          <a:ext cx="2150261" cy="7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메모형식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메모형식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리스트 페이지로 이동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DF3226F-7B40-495F-A3A8-90D76D0DC64A}"/>
              </a:ext>
            </a:extLst>
          </p:cNvPr>
          <p:cNvSpPr/>
          <p:nvPr/>
        </p:nvSpPr>
        <p:spPr>
          <a:xfrm>
            <a:off x="3344594" y="4730632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B33B1F4-5F7E-4D26-96C2-790BB0FEF55D}"/>
              </a:ext>
            </a:extLst>
          </p:cNvPr>
          <p:cNvSpPr/>
          <p:nvPr/>
        </p:nvSpPr>
        <p:spPr>
          <a:xfrm>
            <a:off x="6292945" y="6131552"/>
            <a:ext cx="245801" cy="245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89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3">
            <a:extLst>
              <a:ext uri="{FF2B5EF4-FFF2-40B4-BE49-F238E27FC236}">
                <a16:creationId xmlns="" xmlns:a16="http://schemas.microsoft.com/office/drawing/2014/main" id="{99AEF272-D467-4213-9AA7-A10BAAF78914}"/>
              </a:ext>
            </a:extLst>
          </p:cNvPr>
          <p:cNvSpPr txBox="1">
            <a:spLocks/>
          </p:cNvSpPr>
          <p:nvPr/>
        </p:nvSpPr>
        <p:spPr>
          <a:xfrm>
            <a:off x="1154113" y="284251"/>
            <a:ext cx="6646862" cy="19526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61" name="텍스트 개체 틀 3">
            <a:extLst>
              <a:ext uri="{FF2B5EF4-FFF2-40B4-BE49-F238E27FC236}">
                <a16:creationId xmlns="" xmlns:a16="http://schemas.microsoft.com/office/drawing/2014/main" id="{9D997268-97E4-4F0F-90BC-7F4C83002838}"/>
              </a:ext>
            </a:extLst>
          </p:cNvPr>
          <p:cNvSpPr txBox="1">
            <a:spLocks/>
          </p:cNvSpPr>
          <p:nvPr/>
        </p:nvSpPr>
        <p:spPr>
          <a:xfrm>
            <a:off x="1154113" y="273328"/>
            <a:ext cx="6249849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기자재등록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66578C1-F7DA-4C0D-9CA6-A5B5AB5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91984"/>
              </p:ext>
            </p:extLst>
          </p:nvPr>
        </p:nvGraphicFramePr>
        <p:xfrm>
          <a:off x="9974006" y="784534"/>
          <a:ext cx="2150261" cy="110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">
                  <a:extLst>
                    <a:ext uri="{9D8B030D-6E8A-4147-A177-3AD203B41FA5}">
                      <a16:colId xmlns="" xmlns:a16="http://schemas.microsoft.com/office/drawing/2014/main" val="2451749869"/>
                    </a:ext>
                  </a:extLst>
                </a:gridCol>
                <a:gridCol w="1863560">
                  <a:extLst>
                    <a:ext uri="{9D8B030D-6E8A-4147-A177-3AD203B41FA5}">
                      <a16:colId xmlns="" xmlns:a16="http://schemas.microsoft.com/office/drawing/2014/main" val="1376315764"/>
                    </a:ext>
                  </a:extLst>
                </a:gridCol>
              </a:tblGrid>
              <a:tr h="331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기자재등록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10800" marT="36000" marB="1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736571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67906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7073603"/>
                  </a:ext>
                </a:extLst>
              </a:tr>
              <a:tr h="25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10800" marR="108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■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711953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28082"/>
              </p:ext>
            </p:extLst>
          </p:nvPr>
        </p:nvGraphicFramePr>
        <p:xfrm>
          <a:off x="246195" y="2989094"/>
          <a:ext cx="9468000" cy="291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23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4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기자재명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기자재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기자재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노트북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66711" y="2675913"/>
            <a:ext cx="797158" cy="253916"/>
            <a:chOff x="266711" y="1743961"/>
            <a:chExt cx="797158" cy="253916"/>
          </a:xfrm>
        </p:grpSpPr>
        <p:sp>
          <p:nvSpPr>
            <p:cNvPr id="78" name="순서도: 연결자 77"/>
            <p:cNvSpPr/>
            <p:nvPr/>
          </p:nvSpPr>
          <p:spPr>
            <a:xfrm>
              <a:off x="266711" y="1821906"/>
              <a:ext cx="99086" cy="9908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058" y="1743961"/>
              <a:ext cx="7218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u="sng" dirty="0"/>
                <a:t>O</a:t>
              </a:r>
              <a:r>
                <a:rPr lang="ko-KR" altLang="en-US" sz="1050" b="1" u="sng" dirty="0"/>
                <a:t>건</a:t>
              </a:r>
              <a:endParaRPr lang="ko-KR" altLang="en-US" sz="1050" b="1" dirty="0"/>
            </a:p>
          </p:txBody>
        </p:sp>
      </p:grpSp>
      <p:sp>
        <p:nvSpPr>
          <p:cNvPr id="51" name="모서리가 둥근 직사각형 15">
            <a:extLst>
              <a:ext uri="{FF2B5EF4-FFF2-40B4-BE49-F238E27FC236}">
                <a16:creationId xmlns="" xmlns:a16="http://schemas.microsoft.com/office/drawing/2014/main" id="{A83B920F-1EF5-48B4-B70B-45FCAA003E9E}"/>
              </a:ext>
            </a:extLst>
          </p:cNvPr>
          <p:cNvSpPr/>
          <p:nvPr/>
        </p:nvSpPr>
        <p:spPr>
          <a:xfrm>
            <a:off x="9125999" y="2734970"/>
            <a:ext cx="576907" cy="22909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1177" y="6207367"/>
            <a:ext cx="278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&lt;&lt;   &lt;    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100" dirty="0">
                <a:latin typeface="+mn-ea"/>
              </a:rPr>
              <a:t> 2 3 4 5 6 7 8 9 10    </a:t>
            </a:r>
            <a:r>
              <a:rPr lang="en-US" altLang="ko-KR" sz="1100" dirty="0"/>
              <a:t>&gt;   &gt;&gt;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8396239" y="27253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j-ea"/>
              </a:rPr>
              <a:t>기자재등록</a:t>
            </a:r>
            <a:endParaRPr lang="en-US" altLang="ko-KR" sz="800" dirty="0">
              <a:latin typeface="+mj-ea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="" xmlns:a16="http://schemas.microsoft.com/office/drawing/2014/main" id="{2A21F690-AB2B-4039-80C5-3B2738334890}"/>
              </a:ext>
            </a:extLst>
          </p:cNvPr>
          <p:cNvSpPr txBox="1">
            <a:spLocks/>
          </p:cNvSpPr>
          <p:nvPr/>
        </p:nvSpPr>
        <p:spPr>
          <a:xfrm>
            <a:off x="6096000" y="60456"/>
            <a:ext cx="1307962" cy="212796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8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AD-00-04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728434" y="587625"/>
            <a:ext cx="2033960" cy="345830"/>
            <a:chOff x="7728434" y="650630"/>
            <a:chExt cx="2033960" cy="345830"/>
          </a:xfrm>
        </p:grpSpPr>
        <p:grpSp>
          <p:nvGrpSpPr>
            <p:cNvPr id="66" name="그룹 65"/>
            <p:cNvGrpSpPr/>
            <p:nvPr/>
          </p:nvGrpSpPr>
          <p:grpSpPr>
            <a:xfrm>
              <a:off x="7728434" y="650630"/>
              <a:ext cx="430823" cy="342900"/>
              <a:chOff x="10357337" y="3446585"/>
              <a:chExt cx="430823" cy="342900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>
                <a:stCxn id="74" idx="1"/>
                <a:endCxn id="74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086966" y="69897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OOO</a:t>
              </a:r>
              <a:r>
                <a:rPr lang="ko-KR" altLang="en-US" sz="1000" dirty="0"/>
                <a:t>님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709268" y="653560"/>
              <a:ext cx="430823" cy="342900"/>
              <a:chOff x="10357337" y="3446585"/>
              <a:chExt cx="430823" cy="342900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374923" y="3446585"/>
                <a:ext cx="386862" cy="3429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>
                <a:stCxn id="71" idx="1"/>
                <a:endCxn id="71" idx="5"/>
              </p:cNvCxnSpPr>
              <p:nvPr/>
            </p:nvCxnSpPr>
            <p:spPr>
              <a:xfrm>
                <a:off x="10431578" y="3496802"/>
                <a:ext cx="273552" cy="2424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0357337" y="3516923"/>
                <a:ext cx="430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ICON</a:t>
                </a:r>
                <a:endParaRPr lang="ko-KR" altLang="en-US" sz="8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9067801" y="701900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로그아웃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61566" y="1037479"/>
            <a:ext cx="2543229" cy="553915"/>
            <a:chOff x="888023" y="633047"/>
            <a:chExt cx="3077307" cy="553915"/>
          </a:xfrm>
        </p:grpSpPr>
        <p:sp>
          <p:nvSpPr>
            <p:cNvPr id="63" name="직사각형 62"/>
            <p:cNvSpPr/>
            <p:nvPr/>
          </p:nvSpPr>
          <p:spPr>
            <a:xfrm>
              <a:off x="888023" y="633047"/>
              <a:ext cx="3059723" cy="55391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896815" y="641839"/>
              <a:ext cx="3068515" cy="5275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88035" y="763449"/>
              <a:ext cx="694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LOGO</a:t>
              </a:r>
              <a:endParaRPr lang="ko-KR" altLang="en-US" sz="10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 flipV="1">
            <a:off x="70338" y="1668906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6710" y="2133565"/>
            <a:ext cx="183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기자재 등록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73269" y="2014737"/>
            <a:ext cx="9903668" cy="28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220301" y="1205988"/>
            <a:ext cx="5662253" cy="276999"/>
            <a:chOff x="4220301" y="1205988"/>
            <a:chExt cx="5662253" cy="276999"/>
          </a:xfrm>
        </p:grpSpPr>
        <p:sp>
          <p:nvSpPr>
            <p:cNvPr id="50" name="TextBox 49"/>
            <p:cNvSpPr txBox="1"/>
            <p:nvPr/>
          </p:nvSpPr>
          <p:spPr>
            <a:xfrm>
              <a:off x="4220301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기초정보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70247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프로그램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0193" y="1205988"/>
              <a:ext cx="101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참여팀관리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1345" y="1205988"/>
              <a:ext cx="858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커뮤니티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81292" y="1205988"/>
              <a:ext cx="1301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캠퍼스타운 이용</a:t>
              </a:r>
              <a:endParaRPr lang="ko-KR" altLang="en-US" sz="1200" dirty="0"/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4290657" y="1679326"/>
            <a:ext cx="597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607710" y="1726195"/>
            <a:ext cx="2173842" cy="267472"/>
            <a:chOff x="3695630" y="1726195"/>
            <a:chExt cx="2173842" cy="267472"/>
          </a:xfrm>
        </p:grpSpPr>
        <p:sp>
          <p:nvSpPr>
            <p:cNvPr id="59" name="직사각형 58"/>
            <p:cNvSpPr/>
            <p:nvPr/>
          </p:nvSpPr>
          <p:spPr>
            <a:xfrm>
              <a:off x="3695630" y="173205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팝업관리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366776" y="172619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kern="0" dirty="0"/>
                <a:t>장소등록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11545" y="1729125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kern="0" dirty="0"/>
                <a:t>기자재등록</a:t>
              </a: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7986270" y="2166365"/>
            <a:ext cx="18838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/>
              <a:t>홈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기초정보 </a:t>
            </a:r>
            <a:r>
              <a:rPr lang="en-US" altLang="ko-KR" sz="1050" kern="0" dirty="0"/>
              <a:t>&gt;  </a:t>
            </a:r>
            <a:r>
              <a:rPr lang="ko-KR" altLang="en-US" sz="1050" kern="0" dirty="0"/>
              <a:t>기자재 등록</a:t>
            </a:r>
          </a:p>
        </p:txBody>
      </p:sp>
    </p:spTree>
    <p:extLst>
      <p:ext uri="{BB962C8B-B14F-4D97-AF65-F5344CB8AC3E}">
        <p14:creationId xmlns:p14="http://schemas.microsoft.com/office/powerpoint/2010/main" val="23969448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프레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otstra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dirty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BC9A5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EAE1CF"/>
        </a:accent5>
        <a:accent6>
          <a:srgbClr val="8A5C2D"/>
        </a:accent6>
        <a:hlink>
          <a:srgbClr val="99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BC9A5"/>
        </a:accent1>
        <a:accent2>
          <a:srgbClr val="EEB000"/>
        </a:accent2>
        <a:accent3>
          <a:srgbClr val="FFFFFF"/>
        </a:accent3>
        <a:accent4>
          <a:srgbClr val="000000"/>
        </a:accent4>
        <a:accent5>
          <a:srgbClr val="EAE1CF"/>
        </a:accent5>
        <a:accent6>
          <a:srgbClr val="D89F00"/>
        </a:accent6>
        <a:hlink>
          <a:srgbClr val="99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BC9A5"/>
        </a:accent1>
        <a:accent2>
          <a:srgbClr val="FFC637"/>
        </a:accent2>
        <a:accent3>
          <a:srgbClr val="FFFFFF"/>
        </a:accent3>
        <a:accent4>
          <a:srgbClr val="000000"/>
        </a:accent4>
        <a:accent5>
          <a:srgbClr val="EAE1CF"/>
        </a:accent5>
        <a:accent6>
          <a:srgbClr val="E7B331"/>
        </a:accent6>
        <a:hlink>
          <a:srgbClr val="99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D3D6"/>
        </a:accent1>
        <a:accent2>
          <a:srgbClr val="35B6F7"/>
        </a:accent2>
        <a:accent3>
          <a:srgbClr val="FFFFFF"/>
        </a:accent3>
        <a:accent4>
          <a:srgbClr val="000000"/>
        </a:accent4>
        <a:accent5>
          <a:srgbClr val="E2E6E8"/>
        </a:accent5>
        <a:accent6>
          <a:srgbClr val="2FA5E0"/>
        </a:accent6>
        <a:hlink>
          <a:srgbClr val="FF00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ED3BC"/>
        </a:accent1>
        <a:accent2>
          <a:srgbClr val="35B6F7"/>
        </a:accent2>
        <a:accent3>
          <a:srgbClr val="FFFFFF"/>
        </a:accent3>
        <a:accent4>
          <a:srgbClr val="000000"/>
        </a:accent4>
        <a:accent5>
          <a:srgbClr val="ECE6DA"/>
        </a:accent5>
        <a:accent6>
          <a:srgbClr val="2FA5E0"/>
        </a:accent6>
        <a:hlink>
          <a:srgbClr val="FF00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ED3BC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ECE6DA"/>
        </a:accent5>
        <a:accent6>
          <a:srgbClr val="8A5C2D"/>
        </a:accent6>
        <a:hlink>
          <a:srgbClr val="FF00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106384</TotalTime>
  <Words>2475</Words>
  <Application>Microsoft Office PowerPoint</Application>
  <PresentationFormat>사용자 지정</PresentationFormat>
  <Paragraphs>1380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기본프레임</vt:lpstr>
      <vt:lpstr>Bootstrap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강석규</dc:creator>
  <cp:lastModifiedBy>Windows 사용자</cp:lastModifiedBy>
  <cp:revision>31439</cp:revision>
  <cp:lastPrinted>2017-04-20T02:47:06Z</cp:lastPrinted>
  <dcterms:created xsi:type="dcterms:W3CDTF">2015-05-14T02:17:08Z</dcterms:created>
  <dcterms:modified xsi:type="dcterms:W3CDTF">2020-11-23T05:52:02Z</dcterms:modified>
</cp:coreProperties>
</file>