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3"/>
  </p:normalViewPr>
  <p:slideViewPr>
    <p:cSldViewPr snapToGrid="0">
      <p:cViewPr varScale="1">
        <p:scale>
          <a:sx n="96" d="100"/>
          <a:sy n="96" d="100"/>
        </p:scale>
        <p:origin x="20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hyperlink" Target="https://www.scrum.org/resources/scrum-guide" TargetMode="External"/><Relationship Id="rId2" Type="http://schemas.openxmlformats.org/officeDocument/2006/relationships/hyperlink" Target="https://doi.org/10.1109/MC.2003.1204375" TargetMode="External"/><Relationship Id="rId1" Type="http://schemas.openxmlformats.org/officeDocument/2006/relationships/hyperlink" Target="https://agilemanifesto.org/" TargetMode="External"/><Relationship Id="rId5" Type="http://schemas.openxmlformats.org/officeDocument/2006/relationships/hyperlink" Target="https://www.scrum.org/resources/what-is-scrum" TargetMode="External"/><Relationship Id="rId4" Type="http://schemas.openxmlformats.org/officeDocument/2006/relationships/hyperlink" Target="https://enterprisersproject.com/article/2019/1/waterfall-vs-agile-which-right-development-methodology-your-project"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scrum.org/resources/scrum-guide" TargetMode="External"/><Relationship Id="rId2" Type="http://schemas.openxmlformats.org/officeDocument/2006/relationships/hyperlink" Target="https://doi.org/10.1109/MC.2003.1204375" TargetMode="External"/><Relationship Id="rId1" Type="http://schemas.openxmlformats.org/officeDocument/2006/relationships/hyperlink" Target="https://agilemanifesto.org/" TargetMode="External"/><Relationship Id="rId5" Type="http://schemas.openxmlformats.org/officeDocument/2006/relationships/hyperlink" Target="https://www.scrum.org/resources/what-is-scrum" TargetMode="External"/><Relationship Id="rId4" Type="http://schemas.openxmlformats.org/officeDocument/2006/relationships/hyperlink" Target="https://enterprisersproject.com/article/2019/1/waterfall-vs-agile-which-right-development-methodology-your-project"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7F39-A1D9-4813-93CA-8F4F593C1B04}"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0F0D93C3-D5C6-46F8-AD5A-34D807BCD544}">
      <dgm:prSet/>
      <dgm:spPr/>
      <dgm:t>
        <a:bodyPr/>
        <a:lstStyle/>
        <a:p>
          <a:r>
            <a:rPr lang="en-US" dirty="0"/>
            <a:t>Whenever an issue is detected during testing in a waterfall approach, the development team must return to the design phase to make modifications. </a:t>
          </a:r>
        </a:p>
        <a:p>
          <a:r>
            <a:rPr lang="en-US" dirty="0"/>
            <a:t>This can be time-consuming and costly, as adjustments are more difficult to make once a phase is done. </a:t>
          </a:r>
        </a:p>
      </dgm:t>
    </dgm:pt>
    <dgm:pt modelId="{982905EF-CCAE-4AEC-A0CD-B7383506086E}" type="parTrans" cxnId="{D1DABE8B-82AE-4E90-A649-D95EDA8D2438}">
      <dgm:prSet/>
      <dgm:spPr/>
      <dgm:t>
        <a:bodyPr/>
        <a:lstStyle/>
        <a:p>
          <a:endParaRPr lang="en-US"/>
        </a:p>
      </dgm:t>
    </dgm:pt>
    <dgm:pt modelId="{AB9D7FA4-0798-4A32-965F-A82B98487D6C}" type="sibTrans" cxnId="{D1DABE8B-82AE-4E90-A649-D95EDA8D2438}">
      <dgm:prSet/>
      <dgm:spPr/>
      <dgm:t>
        <a:bodyPr/>
        <a:lstStyle/>
        <a:p>
          <a:endParaRPr lang="en-US"/>
        </a:p>
      </dgm:t>
    </dgm:pt>
    <dgm:pt modelId="{DD985F11-E89C-4B0E-8270-344E1A947974}">
      <dgm:prSet/>
      <dgm:spPr/>
      <dgm:t>
        <a:bodyPr/>
        <a:lstStyle/>
        <a:p>
          <a:r>
            <a:rPr lang="en-US" dirty="0"/>
            <a:t>In contrast, under an agile methodology, modifications may be made more readily throughout the sprint since the team can modify their work depending on feedback and new information.</a:t>
          </a:r>
        </a:p>
      </dgm:t>
    </dgm:pt>
    <dgm:pt modelId="{573FC16D-EB3E-4F03-8809-84922F5B02B6}" type="parTrans" cxnId="{1B0EB227-FCC5-4BE1-B270-5B7C7E58E9DF}">
      <dgm:prSet/>
      <dgm:spPr/>
      <dgm:t>
        <a:bodyPr/>
        <a:lstStyle/>
        <a:p>
          <a:endParaRPr lang="en-US"/>
        </a:p>
      </dgm:t>
    </dgm:pt>
    <dgm:pt modelId="{20235A9D-63F3-4744-8541-DDAF18ADD94A}" type="sibTrans" cxnId="{1B0EB227-FCC5-4BE1-B270-5B7C7E58E9DF}">
      <dgm:prSet/>
      <dgm:spPr/>
      <dgm:t>
        <a:bodyPr/>
        <a:lstStyle/>
        <a:p>
          <a:endParaRPr lang="en-US"/>
        </a:p>
      </dgm:t>
    </dgm:pt>
    <dgm:pt modelId="{AA6AE455-5292-F74B-B547-8D465A05053E}" type="pres">
      <dgm:prSet presAssocID="{69DF7F39-A1D9-4813-93CA-8F4F593C1B04}" presName="hierChild1" presStyleCnt="0">
        <dgm:presLayoutVars>
          <dgm:chPref val="1"/>
          <dgm:dir/>
          <dgm:animOne val="branch"/>
          <dgm:animLvl val="lvl"/>
          <dgm:resizeHandles/>
        </dgm:presLayoutVars>
      </dgm:prSet>
      <dgm:spPr/>
    </dgm:pt>
    <dgm:pt modelId="{678A0E9A-1228-3749-AB69-5ACB83B74875}" type="pres">
      <dgm:prSet presAssocID="{0F0D93C3-D5C6-46F8-AD5A-34D807BCD544}" presName="hierRoot1" presStyleCnt="0"/>
      <dgm:spPr/>
    </dgm:pt>
    <dgm:pt modelId="{ED714F38-F0D9-B345-94AC-9E706A5AE157}" type="pres">
      <dgm:prSet presAssocID="{0F0D93C3-D5C6-46F8-AD5A-34D807BCD544}" presName="composite" presStyleCnt="0"/>
      <dgm:spPr/>
    </dgm:pt>
    <dgm:pt modelId="{14D16496-C31E-E045-903A-7511352483FF}" type="pres">
      <dgm:prSet presAssocID="{0F0D93C3-D5C6-46F8-AD5A-34D807BCD544}" presName="background" presStyleLbl="node0" presStyleIdx="0" presStyleCnt="2"/>
      <dgm:spPr/>
    </dgm:pt>
    <dgm:pt modelId="{D4FEC8B6-CA61-B24C-8DC9-FDF37973BB49}" type="pres">
      <dgm:prSet presAssocID="{0F0D93C3-D5C6-46F8-AD5A-34D807BCD544}" presName="text" presStyleLbl="fgAcc0" presStyleIdx="0" presStyleCnt="2">
        <dgm:presLayoutVars>
          <dgm:chPref val="3"/>
        </dgm:presLayoutVars>
      </dgm:prSet>
      <dgm:spPr/>
    </dgm:pt>
    <dgm:pt modelId="{18A8A2D2-B64C-5B40-A35C-FF956D5F6F3A}" type="pres">
      <dgm:prSet presAssocID="{0F0D93C3-D5C6-46F8-AD5A-34D807BCD544}" presName="hierChild2" presStyleCnt="0"/>
      <dgm:spPr/>
    </dgm:pt>
    <dgm:pt modelId="{1A6F688F-2C06-7548-8BD3-3701E7D0AEA8}" type="pres">
      <dgm:prSet presAssocID="{DD985F11-E89C-4B0E-8270-344E1A947974}" presName="hierRoot1" presStyleCnt="0"/>
      <dgm:spPr/>
    </dgm:pt>
    <dgm:pt modelId="{AEC52E12-EE3A-0049-A2E3-643934E9EB9A}" type="pres">
      <dgm:prSet presAssocID="{DD985F11-E89C-4B0E-8270-344E1A947974}" presName="composite" presStyleCnt="0"/>
      <dgm:spPr/>
    </dgm:pt>
    <dgm:pt modelId="{49F8FAB7-EC5F-CF42-8D1C-D3FD96855960}" type="pres">
      <dgm:prSet presAssocID="{DD985F11-E89C-4B0E-8270-344E1A947974}" presName="background" presStyleLbl="node0" presStyleIdx="1" presStyleCnt="2"/>
      <dgm:spPr/>
    </dgm:pt>
    <dgm:pt modelId="{FD44ABBA-D712-E54A-A217-F9423BA7B948}" type="pres">
      <dgm:prSet presAssocID="{DD985F11-E89C-4B0E-8270-344E1A947974}" presName="text" presStyleLbl="fgAcc0" presStyleIdx="1" presStyleCnt="2">
        <dgm:presLayoutVars>
          <dgm:chPref val="3"/>
        </dgm:presLayoutVars>
      </dgm:prSet>
      <dgm:spPr/>
    </dgm:pt>
    <dgm:pt modelId="{74D55FEC-8BBB-8F49-B794-48B789CEA3F6}" type="pres">
      <dgm:prSet presAssocID="{DD985F11-E89C-4B0E-8270-344E1A947974}" presName="hierChild2" presStyleCnt="0"/>
      <dgm:spPr/>
    </dgm:pt>
  </dgm:ptLst>
  <dgm:cxnLst>
    <dgm:cxn modelId="{1B0EB227-FCC5-4BE1-B270-5B7C7E58E9DF}" srcId="{69DF7F39-A1D9-4813-93CA-8F4F593C1B04}" destId="{DD985F11-E89C-4B0E-8270-344E1A947974}" srcOrd="1" destOrd="0" parTransId="{573FC16D-EB3E-4F03-8809-84922F5B02B6}" sibTransId="{20235A9D-63F3-4744-8541-DDAF18ADD94A}"/>
    <dgm:cxn modelId="{D1DABE8B-82AE-4E90-A649-D95EDA8D2438}" srcId="{69DF7F39-A1D9-4813-93CA-8F4F593C1B04}" destId="{0F0D93C3-D5C6-46F8-AD5A-34D807BCD544}" srcOrd="0" destOrd="0" parTransId="{982905EF-CCAE-4AEC-A0CD-B7383506086E}" sibTransId="{AB9D7FA4-0798-4A32-965F-A82B98487D6C}"/>
    <dgm:cxn modelId="{024DD1B1-9C40-AB47-8F9E-0586378EE4A9}" type="presOf" srcId="{69DF7F39-A1D9-4813-93CA-8F4F593C1B04}" destId="{AA6AE455-5292-F74B-B547-8D465A05053E}" srcOrd="0" destOrd="0" presId="urn:microsoft.com/office/officeart/2005/8/layout/hierarchy1"/>
    <dgm:cxn modelId="{3D17D1B7-C22A-434E-84B4-24B9477D9674}" type="presOf" srcId="{DD985F11-E89C-4B0E-8270-344E1A947974}" destId="{FD44ABBA-D712-E54A-A217-F9423BA7B948}" srcOrd="0" destOrd="0" presId="urn:microsoft.com/office/officeart/2005/8/layout/hierarchy1"/>
    <dgm:cxn modelId="{EFC7FAF5-9399-5348-9127-75B900F0F2C9}" type="presOf" srcId="{0F0D93C3-D5C6-46F8-AD5A-34D807BCD544}" destId="{D4FEC8B6-CA61-B24C-8DC9-FDF37973BB49}" srcOrd="0" destOrd="0" presId="urn:microsoft.com/office/officeart/2005/8/layout/hierarchy1"/>
    <dgm:cxn modelId="{B2F18164-1E76-4948-A8FC-B54F5A8B997E}" type="presParOf" srcId="{AA6AE455-5292-F74B-B547-8D465A05053E}" destId="{678A0E9A-1228-3749-AB69-5ACB83B74875}" srcOrd="0" destOrd="0" presId="urn:microsoft.com/office/officeart/2005/8/layout/hierarchy1"/>
    <dgm:cxn modelId="{48F05461-34A0-6346-8818-F28D3E65BAE8}" type="presParOf" srcId="{678A0E9A-1228-3749-AB69-5ACB83B74875}" destId="{ED714F38-F0D9-B345-94AC-9E706A5AE157}" srcOrd="0" destOrd="0" presId="urn:microsoft.com/office/officeart/2005/8/layout/hierarchy1"/>
    <dgm:cxn modelId="{0F9167C0-B2E5-224E-82C5-EBE0EB5A71DE}" type="presParOf" srcId="{ED714F38-F0D9-B345-94AC-9E706A5AE157}" destId="{14D16496-C31E-E045-903A-7511352483FF}" srcOrd="0" destOrd="0" presId="urn:microsoft.com/office/officeart/2005/8/layout/hierarchy1"/>
    <dgm:cxn modelId="{6DDB5E02-B007-2E4B-8D46-70C95FA84DFF}" type="presParOf" srcId="{ED714F38-F0D9-B345-94AC-9E706A5AE157}" destId="{D4FEC8B6-CA61-B24C-8DC9-FDF37973BB49}" srcOrd="1" destOrd="0" presId="urn:microsoft.com/office/officeart/2005/8/layout/hierarchy1"/>
    <dgm:cxn modelId="{F289A252-CDC1-1446-B95F-250E32F3F790}" type="presParOf" srcId="{678A0E9A-1228-3749-AB69-5ACB83B74875}" destId="{18A8A2D2-B64C-5B40-A35C-FF956D5F6F3A}" srcOrd="1" destOrd="0" presId="urn:microsoft.com/office/officeart/2005/8/layout/hierarchy1"/>
    <dgm:cxn modelId="{2FB9C97D-17CF-ED41-8E52-AEAD2E81EB53}" type="presParOf" srcId="{AA6AE455-5292-F74B-B547-8D465A05053E}" destId="{1A6F688F-2C06-7548-8BD3-3701E7D0AEA8}" srcOrd="1" destOrd="0" presId="urn:microsoft.com/office/officeart/2005/8/layout/hierarchy1"/>
    <dgm:cxn modelId="{77188CFD-AEC5-A44E-9023-B1787AA3ADEC}" type="presParOf" srcId="{1A6F688F-2C06-7548-8BD3-3701E7D0AEA8}" destId="{AEC52E12-EE3A-0049-A2E3-643934E9EB9A}" srcOrd="0" destOrd="0" presId="urn:microsoft.com/office/officeart/2005/8/layout/hierarchy1"/>
    <dgm:cxn modelId="{F0F19014-3BDC-7D4A-A25E-8E22133CF9F5}" type="presParOf" srcId="{AEC52E12-EE3A-0049-A2E3-643934E9EB9A}" destId="{49F8FAB7-EC5F-CF42-8D1C-D3FD96855960}" srcOrd="0" destOrd="0" presId="urn:microsoft.com/office/officeart/2005/8/layout/hierarchy1"/>
    <dgm:cxn modelId="{F5FA7134-178B-6846-836F-59C964026BCD}" type="presParOf" srcId="{AEC52E12-EE3A-0049-A2E3-643934E9EB9A}" destId="{FD44ABBA-D712-E54A-A217-F9423BA7B948}" srcOrd="1" destOrd="0" presId="urn:microsoft.com/office/officeart/2005/8/layout/hierarchy1"/>
    <dgm:cxn modelId="{05E04BCB-5C16-1642-B6CF-1BB2FF829BAD}" type="presParOf" srcId="{1A6F688F-2C06-7548-8BD3-3701E7D0AEA8}" destId="{74D55FEC-8BBB-8F49-B794-48B789CEA3F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6441A4-C5B0-4DB6-A35D-1993BFDCEF9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07FC80-70F3-4487-BCE8-58380E712842}">
      <dgm:prSet/>
      <dgm:spPr/>
      <dgm:t>
        <a:bodyPr/>
        <a:lstStyle/>
        <a:p>
          <a:r>
            <a:rPr lang="en-US" b="0" i="0"/>
            <a:t>Beck, K., Beedle, M., van Bennekum, A., Cockburn, A., Cunningham, W., Fowler, M., ... &amp; Thomas, D. (2001). Manifesto for agile software development. Agile Alliance. </a:t>
          </a:r>
          <a:r>
            <a:rPr lang="en-US" b="0" i="0" u="sng">
              <a:hlinkClick xmlns:r="http://schemas.openxmlformats.org/officeDocument/2006/relationships" r:id="rId1"/>
            </a:rPr>
            <a:t>https://agilemanifesto.org/</a:t>
          </a:r>
          <a:endParaRPr lang="en-US"/>
        </a:p>
      </dgm:t>
    </dgm:pt>
    <dgm:pt modelId="{65893D24-9466-4ACD-9D70-0D3B03DC56A7}" type="parTrans" cxnId="{9484136C-EA80-4C1F-964C-9CF8AA05CC2A}">
      <dgm:prSet/>
      <dgm:spPr/>
      <dgm:t>
        <a:bodyPr/>
        <a:lstStyle/>
        <a:p>
          <a:endParaRPr lang="en-US"/>
        </a:p>
      </dgm:t>
    </dgm:pt>
    <dgm:pt modelId="{FBDA6C64-58A4-4BCC-BC77-A22748B6C764}" type="sibTrans" cxnId="{9484136C-EA80-4C1F-964C-9CF8AA05CC2A}">
      <dgm:prSet phldrT="1" phldr="0"/>
      <dgm:spPr/>
      <dgm:t>
        <a:bodyPr/>
        <a:lstStyle/>
        <a:p>
          <a:endParaRPr lang="en-US"/>
        </a:p>
      </dgm:t>
    </dgm:pt>
    <dgm:pt modelId="{6C5FEE3B-FC92-4D46-8186-7A398936C0A0}">
      <dgm:prSet/>
      <dgm:spPr/>
      <dgm:t>
        <a:bodyPr/>
        <a:lstStyle/>
        <a:p>
          <a:r>
            <a:rPr lang="en-US" b="0" i="0"/>
            <a:t>Larman, C., &amp; Basili, V. R. (2003). Iterative and incremental development: a brief history. IEEE Computer, 36(6), 47-56. </a:t>
          </a:r>
          <a:r>
            <a:rPr lang="en-US" b="0" i="0" u="sng">
              <a:hlinkClick xmlns:r="http://schemas.openxmlformats.org/officeDocument/2006/relationships" r:id="rId2"/>
            </a:rPr>
            <a:t>https://doi.org/10.1109/MC.2003.1204375</a:t>
          </a:r>
          <a:endParaRPr lang="en-US"/>
        </a:p>
      </dgm:t>
    </dgm:pt>
    <dgm:pt modelId="{9DE83149-03CC-420E-B9EE-D543DF12BA35}" type="parTrans" cxnId="{E72ADE3C-E46E-4F88-B0A0-DC8E32C63753}">
      <dgm:prSet/>
      <dgm:spPr/>
      <dgm:t>
        <a:bodyPr/>
        <a:lstStyle/>
        <a:p>
          <a:endParaRPr lang="en-US"/>
        </a:p>
      </dgm:t>
    </dgm:pt>
    <dgm:pt modelId="{44041855-3533-4604-B068-44AB9FE76F29}" type="sibTrans" cxnId="{E72ADE3C-E46E-4F88-B0A0-DC8E32C63753}">
      <dgm:prSet phldrT="2" phldr="0"/>
      <dgm:spPr/>
      <dgm:t>
        <a:bodyPr/>
        <a:lstStyle/>
        <a:p>
          <a:endParaRPr lang="en-US"/>
        </a:p>
      </dgm:t>
    </dgm:pt>
    <dgm:pt modelId="{367452BA-AB33-478C-AB43-4E5CA7D6ECE2}">
      <dgm:prSet/>
      <dgm:spPr/>
      <dgm:t>
        <a:bodyPr/>
        <a:lstStyle/>
        <a:p>
          <a:r>
            <a:rPr lang="en-US" b="0" i="0"/>
            <a:t>Schwaber, K., &amp; Sutherland, J. (2020). The Scrum guide. Scrum.org. </a:t>
          </a:r>
          <a:r>
            <a:rPr lang="en-US" b="0" i="0" u="sng">
              <a:hlinkClick xmlns:r="http://schemas.openxmlformats.org/officeDocument/2006/relationships" r:id="rId3"/>
            </a:rPr>
            <a:t>https://www.scrum.org/resources/scrum-guide</a:t>
          </a:r>
          <a:endParaRPr lang="en-US"/>
        </a:p>
      </dgm:t>
    </dgm:pt>
    <dgm:pt modelId="{52A7A896-967E-41F5-9E4C-E742B9A53271}" type="parTrans" cxnId="{637E9A3D-CF19-4C81-BB32-D541FCAC8992}">
      <dgm:prSet/>
      <dgm:spPr/>
      <dgm:t>
        <a:bodyPr/>
        <a:lstStyle/>
        <a:p>
          <a:endParaRPr lang="en-US"/>
        </a:p>
      </dgm:t>
    </dgm:pt>
    <dgm:pt modelId="{08280690-29C0-4F28-B0A8-E8890DF3943F}" type="sibTrans" cxnId="{637E9A3D-CF19-4C81-BB32-D541FCAC8992}">
      <dgm:prSet phldrT="3" phldr="0"/>
      <dgm:spPr/>
      <dgm:t>
        <a:bodyPr/>
        <a:lstStyle/>
        <a:p>
          <a:endParaRPr lang="en-US"/>
        </a:p>
      </dgm:t>
    </dgm:pt>
    <dgm:pt modelId="{910DD422-0333-4DA2-ACFB-ABADBA21D3C9}">
      <dgm:prSet/>
      <dgm:spPr/>
      <dgm:t>
        <a:bodyPr/>
        <a:lstStyle/>
        <a:p>
          <a:r>
            <a:rPr lang="en-US" b="0" i="0"/>
            <a:t>Stuckenbruck, L. C. (2019). Waterfall vs. agile: Which is the right development methodology for your project? The Enterprisers Project. </a:t>
          </a:r>
          <a:r>
            <a:rPr lang="en-US" b="0" i="0" u="sng">
              <a:hlinkClick xmlns:r="http://schemas.openxmlformats.org/officeDocument/2006/relationships" r:id="rId4"/>
            </a:rPr>
            <a:t>https://enterprisersproject.com/article/2019/1/waterfall-vs-agile-which-right-development-methodology-your-project</a:t>
          </a:r>
          <a:endParaRPr lang="en-US"/>
        </a:p>
      </dgm:t>
    </dgm:pt>
    <dgm:pt modelId="{9D986ABC-80B0-421A-B4C0-370CD8A55865}" type="parTrans" cxnId="{5A6EDDD0-022A-4C6B-A74B-7AE9EB88E21C}">
      <dgm:prSet/>
      <dgm:spPr/>
      <dgm:t>
        <a:bodyPr/>
        <a:lstStyle/>
        <a:p>
          <a:endParaRPr lang="en-US"/>
        </a:p>
      </dgm:t>
    </dgm:pt>
    <dgm:pt modelId="{361DCAF7-A26F-4493-88AF-E19E8C6FE6B3}" type="sibTrans" cxnId="{5A6EDDD0-022A-4C6B-A74B-7AE9EB88E21C}">
      <dgm:prSet phldrT="4" phldr="0"/>
      <dgm:spPr/>
      <dgm:t>
        <a:bodyPr/>
        <a:lstStyle/>
        <a:p>
          <a:endParaRPr lang="en-US"/>
        </a:p>
      </dgm:t>
    </dgm:pt>
    <dgm:pt modelId="{C9C50351-0F69-409E-AD03-11836923382A}">
      <dgm:prSet/>
      <dgm:spPr/>
      <dgm:t>
        <a:bodyPr/>
        <a:lstStyle/>
        <a:p>
          <a:r>
            <a:rPr lang="en-US" b="0" i="0"/>
            <a:t>Sutherland, J. (2019). The Scrum framework. Scrum.org. </a:t>
          </a:r>
          <a:r>
            <a:rPr lang="en-US" b="0" i="0" u="sng">
              <a:hlinkClick xmlns:r="http://schemas.openxmlformats.org/officeDocument/2006/relationships" r:id="rId5"/>
            </a:rPr>
            <a:t>https://www.scrum.org/resources/what-is-scrum</a:t>
          </a:r>
          <a:endParaRPr lang="en-US"/>
        </a:p>
      </dgm:t>
    </dgm:pt>
    <dgm:pt modelId="{60BC0B5A-D4DA-4876-B269-4967938593E0}" type="parTrans" cxnId="{697632CF-5D8D-499B-AAA8-C2BD01CCBAC0}">
      <dgm:prSet/>
      <dgm:spPr/>
      <dgm:t>
        <a:bodyPr/>
        <a:lstStyle/>
        <a:p>
          <a:endParaRPr lang="en-US"/>
        </a:p>
      </dgm:t>
    </dgm:pt>
    <dgm:pt modelId="{46E90C4B-9632-4424-868A-E1560781E660}" type="sibTrans" cxnId="{697632CF-5D8D-499B-AAA8-C2BD01CCBAC0}">
      <dgm:prSet phldrT="5" phldr="0"/>
      <dgm:spPr/>
      <dgm:t>
        <a:bodyPr/>
        <a:lstStyle/>
        <a:p>
          <a:endParaRPr lang="en-US"/>
        </a:p>
      </dgm:t>
    </dgm:pt>
    <dgm:pt modelId="{21CC4494-BB1E-8F48-9CAF-8C5BBEE42CBB}" type="pres">
      <dgm:prSet presAssocID="{586441A4-C5B0-4DB6-A35D-1993BFDCEF94}" presName="vert0" presStyleCnt="0">
        <dgm:presLayoutVars>
          <dgm:dir/>
          <dgm:animOne val="branch"/>
          <dgm:animLvl val="lvl"/>
        </dgm:presLayoutVars>
      </dgm:prSet>
      <dgm:spPr/>
    </dgm:pt>
    <dgm:pt modelId="{975AF8E8-5CCA-8A43-A95F-409BD73D06C9}" type="pres">
      <dgm:prSet presAssocID="{BE07FC80-70F3-4487-BCE8-58380E712842}" presName="thickLine" presStyleLbl="alignNode1" presStyleIdx="0" presStyleCnt="5"/>
      <dgm:spPr/>
    </dgm:pt>
    <dgm:pt modelId="{D01CCB64-F1A6-4541-923A-BA9B54DF1589}" type="pres">
      <dgm:prSet presAssocID="{BE07FC80-70F3-4487-BCE8-58380E712842}" presName="horz1" presStyleCnt="0"/>
      <dgm:spPr/>
    </dgm:pt>
    <dgm:pt modelId="{F8F2CA27-C27D-6B45-A23A-8CDDF1A993A7}" type="pres">
      <dgm:prSet presAssocID="{BE07FC80-70F3-4487-BCE8-58380E712842}" presName="tx1" presStyleLbl="revTx" presStyleIdx="0" presStyleCnt="5"/>
      <dgm:spPr/>
    </dgm:pt>
    <dgm:pt modelId="{250BC626-F3CB-1746-8A2F-E0478075650F}" type="pres">
      <dgm:prSet presAssocID="{BE07FC80-70F3-4487-BCE8-58380E712842}" presName="vert1" presStyleCnt="0"/>
      <dgm:spPr/>
    </dgm:pt>
    <dgm:pt modelId="{7340F01D-3715-5541-AEE1-6EC8CCB028BA}" type="pres">
      <dgm:prSet presAssocID="{6C5FEE3B-FC92-4D46-8186-7A398936C0A0}" presName="thickLine" presStyleLbl="alignNode1" presStyleIdx="1" presStyleCnt="5"/>
      <dgm:spPr/>
    </dgm:pt>
    <dgm:pt modelId="{78548D65-8754-574B-A9DF-51E787B295F2}" type="pres">
      <dgm:prSet presAssocID="{6C5FEE3B-FC92-4D46-8186-7A398936C0A0}" presName="horz1" presStyleCnt="0"/>
      <dgm:spPr/>
    </dgm:pt>
    <dgm:pt modelId="{3B6C3FA9-F0B9-4A47-BDB2-978C42D16444}" type="pres">
      <dgm:prSet presAssocID="{6C5FEE3B-FC92-4D46-8186-7A398936C0A0}" presName="tx1" presStyleLbl="revTx" presStyleIdx="1" presStyleCnt="5"/>
      <dgm:spPr/>
    </dgm:pt>
    <dgm:pt modelId="{2D7CDE0D-AA53-E94A-82CD-7CFE315D8602}" type="pres">
      <dgm:prSet presAssocID="{6C5FEE3B-FC92-4D46-8186-7A398936C0A0}" presName="vert1" presStyleCnt="0"/>
      <dgm:spPr/>
    </dgm:pt>
    <dgm:pt modelId="{9509A5BB-9FCD-DB4A-9BB7-5A887041F52F}" type="pres">
      <dgm:prSet presAssocID="{367452BA-AB33-478C-AB43-4E5CA7D6ECE2}" presName="thickLine" presStyleLbl="alignNode1" presStyleIdx="2" presStyleCnt="5"/>
      <dgm:spPr/>
    </dgm:pt>
    <dgm:pt modelId="{BBDD6612-0B00-444A-A69A-EA17E354C38F}" type="pres">
      <dgm:prSet presAssocID="{367452BA-AB33-478C-AB43-4E5CA7D6ECE2}" presName="horz1" presStyleCnt="0"/>
      <dgm:spPr/>
    </dgm:pt>
    <dgm:pt modelId="{01CB7D7B-EABE-5749-93A9-4177A5A0EA8E}" type="pres">
      <dgm:prSet presAssocID="{367452BA-AB33-478C-AB43-4E5CA7D6ECE2}" presName="tx1" presStyleLbl="revTx" presStyleIdx="2" presStyleCnt="5"/>
      <dgm:spPr/>
    </dgm:pt>
    <dgm:pt modelId="{74D67759-AE0E-3C43-8F74-80B2A7CF09D1}" type="pres">
      <dgm:prSet presAssocID="{367452BA-AB33-478C-AB43-4E5CA7D6ECE2}" presName="vert1" presStyleCnt="0"/>
      <dgm:spPr/>
    </dgm:pt>
    <dgm:pt modelId="{5C08EBC3-1E12-874D-8859-8A2977BDE23D}" type="pres">
      <dgm:prSet presAssocID="{910DD422-0333-4DA2-ACFB-ABADBA21D3C9}" presName="thickLine" presStyleLbl="alignNode1" presStyleIdx="3" presStyleCnt="5"/>
      <dgm:spPr/>
    </dgm:pt>
    <dgm:pt modelId="{97ECBE26-A1D5-F14C-82F2-FB94DAD5C6AF}" type="pres">
      <dgm:prSet presAssocID="{910DD422-0333-4DA2-ACFB-ABADBA21D3C9}" presName="horz1" presStyleCnt="0"/>
      <dgm:spPr/>
    </dgm:pt>
    <dgm:pt modelId="{1D8DC406-E799-734A-8318-4D1835B3CDFF}" type="pres">
      <dgm:prSet presAssocID="{910DD422-0333-4DA2-ACFB-ABADBA21D3C9}" presName="tx1" presStyleLbl="revTx" presStyleIdx="3" presStyleCnt="5"/>
      <dgm:spPr/>
    </dgm:pt>
    <dgm:pt modelId="{25D62BB9-9827-A042-ABAB-B7B544995CFE}" type="pres">
      <dgm:prSet presAssocID="{910DD422-0333-4DA2-ACFB-ABADBA21D3C9}" presName="vert1" presStyleCnt="0"/>
      <dgm:spPr/>
    </dgm:pt>
    <dgm:pt modelId="{E59EAB5E-3484-CC45-89C2-9154E5A6B30A}" type="pres">
      <dgm:prSet presAssocID="{C9C50351-0F69-409E-AD03-11836923382A}" presName="thickLine" presStyleLbl="alignNode1" presStyleIdx="4" presStyleCnt="5"/>
      <dgm:spPr/>
    </dgm:pt>
    <dgm:pt modelId="{3AE51D60-27AF-A743-9BC5-2DE86D7E3D06}" type="pres">
      <dgm:prSet presAssocID="{C9C50351-0F69-409E-AD03-11836923382A}" presName="horz1" presStyleCnt="0"/>
      <dgm:spPr/>
    </dgm:pt>
    <dgm:pt modelId="{AD5427ED-4ED2-1B45-81D9-668B51E6F119}" type="pres">
      <dgm:prSet presAssocID="{C9C50351-0F69-409E-AD03-11836923382A}" presName="tx1" presStyleLbl="revTx" presStyleIdx="4" presStyleCnt="5"/>
      <dgm:spPr/>
    </dgm:pt>
    <dgm:pt modelId="{C102CFAC-BE05-D645-A335-82E18EC2CE56}" type="pres">
      <dgm:prSet presAssocID="{C9C50351-0F69-409E-AD03-11836923382A}" presName="vert1" presStyleCnt="0"/>
      <dgm:spPr/>
    </dgm:pt>
  </dgm:ptLst>
  <dgm:cxnLst>
    <dgm:cxn modelId="{E72ADE3C-E46E-4F88-B0A0-DC8E32C63753}" srcId="{586441A4-C5B0-4DB6-A35D-1993BFDCEF94}" destId="{6C5FEE3B-FC92-4D46-8186-7A398936C0A0}" srcOrd="1" destOrd="0" parTransId="{9DE83149-03CC-420E-B9EE-D543DF12BA35}" sibTransId="{44041855-3533-4604-B068-44AB9FE76F29}"/>
    <dgm:cxn modelId="{637E9A3D-CF19-4C81-BB32-D541FCAC8992}" srcId="{586441A4-C5B0-4DB6-A35D-1993BFDCEF94}" destId="{367452BA-AB33-478C-AB43-4E5CA7D6ECE2}" srcOrd="2" destOrd="0" parTransId="{52A7A896-967E-41F5-9E4C-E742B9A53271}" sibTransId="{08280690-29C0-4F28-B0A8-E8890DF3943F}"/>
    <dgm:cxn modelId="{27552B5B-DABB-794A-B70D-062ECFA2EFBA}" type="presOf" srcId="{C9C50351-0F69-409E-AD03-11836923382A}" destId="{AD5427ED-4ED2-1B45-81D9-668B51E6F119}" srcOrd="0" destOrd="0" presId="urn:microsoft.com/office/officeart/2008/layout/LinedList"/>
    <dgm:cxn modelId="{E3086668-E848-0B42-AED0-1204D1483AA5}" type="presOf" srcId="{910DD422-0333-4DA2-ACFB-ABADBA21D3C9}" destId="{1D8DC406-E799-734A-8318-4D1835B3CDFF}" srcOrd="0" destOrd="0" presId="urn:microsoft.com/office/officeart/2008/layout/LinedList"/>
    <dgm:cxn modelId="{9484136C-EA80-4C1F-964C-9CF8AA05CC2A}" srcId="{586441A4-C5B0-4DB6-A35D-1993BFDCEF94}" destId="{BE07FC80-70F3-4487-BCE8-58380E712842}" srcOrd="0" destOrd="0" parTransId="{65893D24-9466-4ACD-9D70-0D3B03DC56A7}" sibTransId="{FBDA6C64-58A4-4BCC-BC77-A22748B6C764}"/>
    <dgm:cxn modelId="{697632CF-5D8D-499B-AAA8-C2BD01CCBAC0}" srcId="{586441A4-C5B0-4DB6-A35D-1993BFDCEF94}" destId="{C9C50351-0F69-409E-AD03-11836923382A}" srcOrd="4" destOrd="0" parTransId="{60BC0B5A-D4DA-4876-B269-4967938593E0}" sibTransId="{46E90C4B-9632-4424-868A-E1560781E660}"/>
    <dgm:cxn modelId="{5A6EDDD0-022A-4C6B-A74B-7AE9EB88E21C}" srcId="{586441A4-C5B0-4DB6-A35D-1993BFDCEF94}" destId="{910DD422-0333-4DA2-ACFB-ABADBA21D3C9}" srcOrd="3" destOrd="0" parTransId="{9D986ABC-80B0-421A-B4C0-370CD8A55865}" sibTransId="{361DCAF7-A26F-4493-88AF-E19E8C6FE6B3}"/>
    <dgm:cxn modelId="{3FE4A2D2-A6E5-B949-AB4A-1555992CE05A}" type="presOf" srcId="{367452BA-AB33-478C-AB43-4E5CA7D6ECE2}" destId="{01CB7D7B-EABE-5749-93A9-4177A5A0EA8E}" srcOrd="0" destOrd="0" presId="urn:microsoft.com/office/officeart/2008/layout/LinedList"/>
    <dgm:cxn modelId="{33A66BD4-981C-4F49-97F0-5AE060EEF797}" type="presOf" srcId="{6C5FEE3B-FC92-4D46-8186-7A398936C0A0}" destId="{3B6C3FA9-F0B9-4A47-BDB2-978C42D16444}" srcOrd="0" destOrd="0" presId="urn:microsoft.com/office/officeart/2008/layout/LinedList"/>
    <dgm:cxn modelId="{C7C759E5-2495-E649-B92A-3F26916438C9}" type="presOf" srcId="{586441A4-C5B0-4DB6-A35D-1993BFDCEF94}" destId="{21CC4494-BB1E-8F48-9CAF-8C5BBEE42CBB}" srcOrd="0" destOrd="0" presId="urn:microsoft.com/office/officeart/2008/layout/LinedList"/>
    <dgm:cxn modelId="{986B40F9-FFC8-C74F-A170-92B5C8B9FC4A}" type="presOf" srcId="{BE07FC80-70F3-4487-BCE8-58380E712842}" destId="{F8F2CA27-C27D-6B45-A23A-8CDDF1A993A7}" srcOrd="0" destOrd="0" presId="urn:microsoft.com/office/officeart/2008/layout/LinedList"/>
    <dgm:cxn modelId="{5D6D2C34-078C-B44D-ADBC-A859367D3EF4}" type="presParOf" srcId="{21CC4494-BB1E-8F48-9CAF-8C5BBEE42CBB}" destId="{975AF8E8-5CCA-8A43-A95F-409BD73D06C9}" srcOrd="0" destOrd="0" presId="urn:microsoft.com/office/officeart/2008/layout/LinedList"/>
    <dgm:cxn modelId="{186CEBEE-7BB3-0F43-98DE-1BB7EB4F7582}" type="presParOf" srcId="{21CC4494-BB1E-8F48-9CAF-8C5BBEE42CBB}" destId="{D01CCB64-F1A6-4541-923A-BA9B54DF1589}" srcOrd="1" destOrd="0" presId="urn:microsoft.com/office/officeart/2008/layout/LinedList"/>
    <dgm:cxn modelId="{5A95AB4F-5D11-4C47-ADC2-23969DD08DDC}" type="presParOf" srcId="{D01CCB64-F1A6-4541-923A-BA9B54DF1589}" destId="{F8F2CA27-C27D-6B45-A23A-8CDDF1A993A7}" srcOrd="0" destOrd="0" presId="urn:microsoft.com/office/officeart/2008/layout/LinedList"/>
    <dgm:cxn modelId="{2D110865-5C77-6A47-9E7F-6A103E9486C6}" type="presParOf" srcId="{D01CCB64-F1A6-4541-923A-BA9B54DF1589}" destId="{250BC626-F3CB-1746-8A2F-E0478075650F}" srcOrd="1" destOrd="0" presId="urn:microsoft.com/office/officeart/2008/layout/LinedList"/>
    <dgm:cxn modelId="{9AB16FD2-A61C-994C-8E65-4A7B27EAEB6C}" type="presParOf" srcId="{21CC4494-BB1E-8F48-9CAF-8C5BBEE42CBB}" destId="{7340F01D-3715-5541-AEE1-6EC8CCB028BA}" srcOrd="2" destOrd="0" presId="urn:microsoft.com/office/officeart/2008/layout/LinedList"/>
    <dgm:cxn modelId="{DD46E41D-491D-AF47-83E3-1D6362B736AF}" type="presParOf" srcId="{21CC4494-BB1E-8F48-9CAF-8C5BBEE42CBB}" destId="{78548D65-8754-574B-A9DF-51E787B295F2}" srcOrd="3" destOrd="0" presId="urn:microsoft.com/office/officeart/2008/layout/LinedList"/>
    <dgm:cxn modelId="{27CFC861-6DBB-394F-8BC4-71D245E5D268}" type="presParOf" srcId="{78548D65-8754-574B-A9DF-51E787B295F2}" destId="{3B6C3FA9-F0B9-4A47-BDB2-978C42D16444}" srcOrd="0" destOrd="0" presId="urn:microsoft.com/office/officeart/2008/layout/LinedList"/>
    <dgm:cxn modelId="{A051F77D-E9A1-7D42-9427-50D8E38C95B8}" type="presParOf" srcId="{78548D65-8754-574B-A9DF-51E787B295F2}" destId="{2D7CDE0D-AA53-E94A-82CD-7CFE315D8602}" srcOrd="1" destOrd="0" presId="urn:microsoft.com/office/officeart/2008/layout/LinedList"/>
    <dgm:cxn modelId="{C6EC23A8-7F9B-4841-A069-0D971E9821C4}" type="presParOf" srcId="{21CC4494-BB1E-8F48-9CAF-8C5BBEE42CBB}" destId="{9509A5BB-9FCD-DB4A-9BB7-5A887041F52F}" srcOrd="4" destOrd="0" presId="urn:microsoft.com/office/officeart/2008/layout/LinedList"/>
    <dgm:cxn modelId="{78283C18-B0AA-E549-87A6-3BD76A27D717}" type="presParOf" srcId="{21CC4494-BB1E-8F48-9CAF-8C5BBEE42CBB}" destId="{BBDD6612-0B00-444A-A69A-EA17E354C38F}" srcOrd="5" destOrd="0" presId="urn:microsoft.com/office/officeart/2008/layout/LinedList"/>
    <dgm:cxn modelId="{A85BD4AB-C0F4-7B41-9B61-5A570800D31A}" type="presParOf" srcId="{BBDD6612-0B00-444A-A69A-EA17E354C38F}" destId="{01CB7D7B-EABE-5749-93A9-4177A5A0EA8E}" srcOrd="0" destOrd="0" presId="urn:microsoft.com/office/officeart/2008/layout/LinedList"/>
    <dgm:cxn modelId="{43F10352-8B5E-9241-B872-330C90DE69E1}" type="presParOf" srcId="{BBDD6612-0B00-444A-A69A-EA17E354C38F}" destId="{74D67759-AE0E-3C43-8F74-80B2A7CF09D1}" srcOrd="1" destOrd="0" presId="urn:microsoft.com/office/officeart/2008/layout/LinedList"/>
    <dgm:cxn modelId="{ECB55D79-132D-F242-9DDF-27AA06860FAA}" type="presParOf" srcId="{21CC4494-BB1E-8F48-9CAF-8C5BBEE42CBB}" destId="{5C08EBC3-1E12-874D-8859-8A2977BDE23D}" srcOrd="6" destOrd="0" presId="urn:microsoft.com/office/officeart/2008/layout/LinedList"/>
    <dgm:cxn modelId="{7D7F4BB3-022D-8447-8CEE-D98751C57313}" type="presParOf" srcId="{21CC4494-BB1E-8F48-9CAF-8C5BBEE42CBB}" destId="{97ECBE26-A1D5-F14C-82F2-FB94DAD5C6AF}" srcOrd="7" destOrd="0" presId="urn:microsoft.com/office/officeart/2008/layout/LinedList"/>
    <dgm:cxn modelId="{9EAF0B98-351E-C94C-BD24-9EED52FF6CC4}" type="presParOf" srcId="{97ECBE26-A1D5-F14C-82F2-FB94DAD5C6AF}" destId="{1D8DC406-E799-734A-8318-4D1835B3CDFF}" srcOrd="0" destOrd="0" presId="urn:microsoft.com/office/officeart/2008/layout/LinedList"/>
    <dgm:cxn modelId="{89EC4C6D-0117-084E-A633-1738647E4C1C}" type="presParOf" srcId="{97ECBE26-A1D5-F14C-82F2-FB94DAD5C6AF}" destId="{25D62BB9-9827-A042-ABAB-B7B544995CFE}" srcOrd="1" destOrd="0" presId="urn:microsoft.com/office/officeart/2008/layout/LinedList"/>
    <dgm:cxn modelId="{05EC8B2D-CC67-E742-B6BC-316F6E2F0C51}" type="presParOf" srcId="{21CC4494-BB1E-8F48-9CAF-8C5BBEE42CBB}" destId="{E59EAB5E-3484-CC45-89C2-9154E5A6B30A}" srcOrd="8" destOrd="0" presId="urn:microsoft.com/office/officeart/2008/layout/LinedList"/>
    <dgm:cxn modelId="{88F733DB-901B-5A48-9710-7118A8096EBB}" type="presParOf" srcId="{21CC4494-BB1E-8F48-9CAF-8C5BBEE42CBB}" destId="{3AE51D60-27AF-A743-9BC5-2DE86D7E3D06}" srcOrd="9" destOrd="0" presId="urn:microsoft.com/office/officeart/2008/layout/LinedList"/>
    <dgm:cxn modelId="{E094C700-F34D-B040-8B91-DF4618B69C4D}" type="presParOf" srcId="{3AE51D60-27AF-A743-9BC5-2DE86D7E3D06}" destId="{AD5427ED-4ED2-1B45-81D9-668B51E6F119}" srcOrd="0" destOrd="0" presId="urn:microsoft.com/office/officeart/2008/layout/LinedList"/>
    <dgm:cxn modelId="{F65F134F-0EE2-DA49-A1EF-0BC9C42357C4}" type="presParOf" srcId="{3AE51D60-27AF-A743-9BC5-2DE86D7E3D06}" destId="{C102CFAC-BE05-D645-A335-82E18EC2CE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16496-C31E-E045-903A-7511352483FF}">
      <dsp:nvSpPr>
        <dsp:cNvPr id="0" name=""/>
        <dsp:cNvSpPr/>
      </dsp:nvSpPr>
      <dsp:spPr>
        <a:xfrm>
          <a:off x="1155" y="814646"/>
          <a:ext cx="4054175" cy="25744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EC8B6-CA61-B24C-8DC9-FDF37973BB49}">
      <dsp:nvSpPr>
        <dsp:cNvPr id="0" name=""/>
        <dsp:cNvSpPr/>
      </dsp:nvSpPr>
      <dsp:spPr>
        <a:xfrm>
          <a:off x="451618" y="1242587"/>
          <a:ext cx="4054175" cy="25744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Whenever an issue is detected during testing in a waterfall approach, the development team must return to the design phase to make modifications. </a:t>
          </a:r>
        </a:p>
        <a:p>
          <a:pPr marL="0" lvl="0" indent="0" algn="ctr" defTabSz="800100">
            <a:lnSpc>
              <a:spcPct val="90000"/>
            </a:lnSpc>
            <a:spcBef>
              <a:spcPct val="0"/>
            </a:spcBef>
            <a:spcAft>
              <a:spcPct val="35000"/>
            </a:spcAft>
            <a:buNone/>
          </a:pPr>
          <a:r>
            <a:rPr lang="en-US" sz="1800" kern="1200" dirty="0"/>
            <a:t>This can be time-consuming and costly, as adjustments are more difficult to make once a phase is done. </a:t>
          </a:r>
        </a:p>
      </dsp:txBody>
      <dsp:txXfrm>
        <a:off x="527020" y="1317989"/>
        <a:ext cx="3903371" cy="2423597"/>
      </dsp:txXfrm>
    </dsp:sp>
    <dsp:sp modelId="{49F8FAB7-EC5F-CF42-8D1C-D3FD96855960}">
      <dsp:nvSpPr>
        <dsp:cNvPr id="0" name=""/>
        <dsp:cNvSpPr/>
      </dsp:nvSpPr>
      <dsp:spPr>
        <a:xfrm>
          <a:off x="4956257" y="814646"/>
          <a:ext cx="4054175" cy="25744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4ABBA-D712-E54A-A217-F9423BA7B948}">
      <dsp:nvSpPr>
        <dsp:cNvPr id="0" name=""/>
        <dsp:cNvSpPr/>
      </dsp:nvSpPr>
      <dsp:spPr>
        <a:xfrm>
          <a:off x="5406721" y="1242587"/>
          <a:ext cx="4054175" cy="25744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 contrast, under an agile methodology, modifications may be made more readily throughout the sprint since the team can modify their work depending on feedback and new information.</a:t>
          </a:r>
        </a:p>
      </dsp:txBody>
      <dsp:txXfrm>
        <a:off x="5482123" y="1317989"/>
        <a:ext cx="3903371" cy="2423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AF8E8-5CCA-8A43-A95F-409BD73D06C9}">
      <dsp:nvSpPr>
        <dsp:cNvPr id="0" name=""/>
        <dsp:cNvSpPr/>
      </dsp:nvSpPr>
      <dsp:spPr>
        <a:xfrm>
          <a:off x="0" y="649"/>
          <a:ext cx="588968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2CA27-C27D-6B45-A23A-8CDDF1A993A7}">
      <dsp:nvSpPr>
        <dsp:cNvPr id="0" name=""/>
        <dsp:cNvSpPr/>
      </dsp:nvSpPr>
      <dsp:spPr>
        <a:xfrm>
          <a:off x="0" y="649"/>
          <a:ext cx="5889686" cy="106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Beck, K., Beedle, M., van Bennekum, A., Cockburn, A., Cunningham, W., Fowler, M., ... &amp; Thomas, D. (2001). Manifesto for agile software development. Agile Alliance. </a:t>
          </a:r>
          <a:r>
            <a:rPr lang="en-US" sz="1500" b="0" i="0" u="sng" kern="1200">
              <a:hlinkClick xmlns:r="http://schemas.openxmlformats.org/officeDocument/2006/relationships" r:id="rId1"/>
            </a:rPr>
            <a:t>https://agilemanifesto.org/</a:t>
          </a:r>
          <a:endParaRPr lang="en-US" sz="1500" kern="1200"/>
        </a:p>
      </dsp:txBody>
      <dsp:txXfrm>
        <a:off x="0" y="649"/>
        <a:ext cx="5889686" cy="1063588"/>
      </dsp:txXfrm>
    </dsp:sp>
    <dsp:sp modelId="{7340F01D-3715-5541-AEE1-6EC8CCB028BA}">
      <dsp:nvSpPr>
        <dsp:cNvPr id="0" name=""/>
        <dsp:cNvSpPr/>
      </dsp:nvSpPr>
      <dsp:spPr>
        <a:xfrm>
          <a:off x="0" y="1064237"/>
          <a:ext cx="588968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6C3FA9-F0B9-4A47-BDB2-978C42D16444}">
      <dsp:nvSpPr>
        <dsp:cNvPr id="0" name=""/>
        <dsp:cNvSpPr/>
      </dsp:nvSpPr>
      <dsp:spPr>
        <a:xfrm>
          <a:off x="0" y="1064237"/>
          <a:ext cx="5889686" cy="106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Larman, C., &amp; Basili, V. R. (2003). Iterative and incremental development: a brief history. IEEE Computer, 36(6), 47-56. </a:t>
          </a:r>
          <a:r>
            <a:rPr lang="en-US" sz="1500" b="0" i="0" u="sng" kern="1200">
              <a:hlinkClick xmlns:r="http://schemas.openxmlformats.org/officeDocument/2006/relationships" r:id="rId2"/>
            </a:rPr>
            <a:t>https://doi.org/10.1109/MC.2003.1204375</a:t>
          </a:r>
          <a:endParaRPr lang="en-US" sz="1500" kern="1200"/>
        </a:p>
      </dsp:txBody>
      <dsp:txXfrm>
        <a:off x="0" y="1064237"/>
        <a:ext cx="5889686" cy="1063588"/>
      </dsp:txXfrm>
    </dsp:sp>
    <dsp:sp modelId="{9509A5BB-9FCD-DB4A-9BB7-5A887041F52F}">
      <dsp:nvSpPr>
        <dsp:cNvPr id="0" name=""/>
        <dsp:cNvSpPr/>
      </dsp:nvSpPr>
      <dsp:spPr>
        <a:xfrm>
          <a:off x="0" y="2127826"/>
          <a:ext cx="588968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B7D7B-EABE-5749-93A9-4177A5A0EA8E}">
      <dsp:nvSpPr>
        <dsp:cNvPr id="0" name=""/>
        <dsp:cNvSpPr/>
      </dsp:nvSpPr>
      <dsp:spPr>
        <a:xfrm>
          <a:off x="0" y="2127826"/>
          <a:ext cx="5889686" cy="106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Schwaber, K., &amp; Sutherland, J. (2020). The Scrum guide. Scrum.org. </a:t>
          </a:r>
          <a:r>
            <a:rPr lang="en-US" sz="1500" b="0" i="0" u="sng" kern="1200">
              <a:hlinkClick xmlns:r="http://schemas.openxmlformats.org/officeDocument/2006/relationships" r:id="rId3"/>
            </a:rPr>
            <a:t>https://www.scrum.org/resources/scrum-guide</a:t>
          </a:r>
          <a:endParaRPr lang="en-US" sz="1500" kern="1200"/>
        </a:p>
      </dsp:txBody>
      <dsp:txXfrm>
        <a:off x="0" y="2127826"/>
        <a:ext cx="5889686" cy="1063588"/>
      </dsp:txXfrm>
    </dsp:sp>
    <dsp:sp modelId="{5C08EBC3-1E12-874D-8859-8A2977BDE23D}">
      <dsp:nvSpPr>
        <dsp:cNvPr id="0" name=""/>
        <dsp:cNvSpPr/>
      </dsp:nvSpPr>
      <dsp:spPr>
        <a:xfrm>
          <a:off x="0" y="3191414"/>
          <a:ext cx="588968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DC406-E799-734A-8318-4D1835B3CDFF}">
      <dsp:nvSpPr>
        <dsp:cNvPr id="0" name=""/>
        <dsp:cNvSpPr/>
      </dsp:nvSpPr>
      <dsp:spPr>
        <a:xfrm>
          <a:off x="0" y="3191414"/>
          <a:ext cx="5889686" cy="106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Stuckenbruck, L. C. (2019). Waterfall vs. agile: Which is the right development methodology for your project? The Enterprisers Project. </a:t>
          </a:r>
          <a:r>
            <a:rPr lang="en-US" sz="1500" b="0" i="0" u="sng" kern="1200">
              <a:hlinkClick xmlns:r="http://schemas.openxmlformats.org/officeDocument/2006/relationships" r:id="rId4"/>
            </a:rPr>
            <a:t>https://enterprisersproject.com/article/2019/1/waterfall-vs-agile-which-right-development-methodology-your-project</a:t>
          </a:r>
          <a:endParaRPr lang="en-US" sz="1500" kern="1200"/>
        </a:p>
      </dsp:txBody>
      <dsp:txXfrm>
        <a:off x="0" y="3191414"/>
        <a:ext cx="5889686" cy="1063588"/>
      </dsp:txXfrm>
    </dsp:sp>
    <dsp:sp modelId="{E59EAB5E-3484-CC45-89C2-9154E5A6B30A}">
      <dsp:nvSpPr>
        <dsp:cNvPr id="0" name=""/>
        <dsp:cNvSpPr/>
      </dsp:nvSpPr>
      <dsp:spPr>
        <a:xfrm>
          <a:off x="0" y="4255003"/>
          <a:ext cx="588968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427ED-4ED2-1B45-81D9-668B51E6F119}">
      <dsp:nvSpPr>
        <dsp:cNvPr id="0" name=""/>
        <dsp:cNvSpPr/>
      </dsp:nvSpPr>
      <dsp:spPr>
        <a:xfrm>
          <a:off x="0" y="4255003"/>
          <a:ext cx="5889686" cy="1063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Sutherland, J. (2019). The Scrum framework. Scrum.org. </a:t>
          </a:r>
          <a:r>
            <a:rPr lang="en-US" sz="1500" b="0" i="0" u="sng" kern="1200">
              <a:hlinkClick xmlns:r="http://schemas.openxmlformats.org/officeDocument/2006/relationships" r:id="rId5"/>
            </a:rPr>
            <a:t>https://www.scrum.org/resources/what-is-scrum</a:t>
          </a:r>
          <a:endParaRPr lang="en-US" sz="1500" kern="1200"/>
        </a:p>
      </dsp:txBody>
      <dsp:txXfrm>
        <a:off x="0" y="4255003"/>
        <a:ext cx="5889686" cy="1063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6359-9BB8-4148-8114-537E698DA205}" type="datetime1">
              <a:rPr lang="en-US" smtClean="0"/>
              <a:t>2/26/23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1076ED0-0DB3-4879-AAE5-5C20D22C1DF4}"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645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3629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369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2/26/23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9743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1311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8447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9005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7030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A6E99BD-4B4F-4460-B452-0E8146ACCF8F}" type="datetime1">
              <a:rPr lang="en-US" smtClean="0"/>
              <a:t>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222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14786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10759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769D389-4C4C-4FD7-9E6B-9F44477F0EB8}" type="datetime1">
              <a:rPr lang="en-US" smtClean="0"/>
              <a:t>2/26/23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1076ED0-0DB3-4879-AAE5-5C20D22C1DF4}"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1407136"/>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lose-up of the modern building against the blue sky">
            <a:extLst>
              <a:ext uri="{FF2B5EF4-FFF2-40B4-BE49-F238E27FC236}">
                <a16:creationId xmlns:a16="http://schemas.microsoft.com/office/drawing/2014/main" id="{BF2B5DBD-88DF-AB22-E181-22E07853AE1C}"/>
              </a:ext>
            </a:extLst>
          </p:cNvPr>
          <p:cNvPicPr>
            <a:picLocks noChangeAspect="1"/>
          </p:cNvPicPr>
          <p:nvPr/>
        </p:nvPicPr>
        <p:blipFill rotWithShape="1">
          <a:blip r:embed="rId2">
            <a:alphaModFix amt="35000"/>
          </a:blip>
          <a:srcRect r="3"/>
          <a:stretch/>
        </p:blipFill>
        <p:spPr>
          <a:xfrm>
            <a:off x="19965" y="-2"/>
            <a:ext cx="12191695" cy="6858000"/>
          </a:xfrm>
          <a:prstGeom prst="rect">
            <a:avLst/>
          </a:prstGeom>
        </p:spPr>
      </p:pic>
      <p:sp>
        <p:nvSpPr>
          <p:cNvPr id="2" name="Title 1">
            <a:extLst>
              <a:ext uri="{FF2B5EF4-FFF2-40B4-BE49-F238E27FC236}">
                <a16:creationId xmlns:a16="http://schemas.microsoft.com/office/drawing/2014/main" id="{4D4F18B7-D8AE-5E6F-68F7-6C14B1DB0D42}"/>
              </a:ext>
            </a:extLst>
          </p:cNvPr>
          <p:cNvSpPr>
            <a:spLocks noGrp="1"/>
          </p:cNvSpPr>
          <p:nvPr>
            <p:ph type="ctrTitle"/>
          </p:nvPr>
        </p:nvSpPr>
        <p:spPr>
          <a:xfrm>
            <a:off x="983072" y="3428998"/>
            <a:ext cx="7125006" cy="2667002"/>
          </a:xfrm>
        </p:spPr>
        <p:txBody>
          <a:bodyPr>
            <a:normAutofit/>
          </a:bodyPr>
          <a:lstStyle/>
          <a:p>
            <a:r>
              <a:rPr lang="en-US" sz="3600" dirty="0"/>
              <a:t>Scrum-Agile vs. Waterfall: Which Development Approach is Right for Your Project?</a:t>
            </a:r>
          </a:p>
        </p:txBody>
      </p:sp>
      <p:sp>
        <p:nvSpPr>
          <p:cNvPr id="3" name="Subtitle 2">
            <a:extLst>
              <a:ext uri="{FF2B5EF4-FFF2-40B4-BE49-F238E27FC236}">
                <a16:creationId xmlns:a16="http://schemas.microsoft.com/office/drawing/2014/main" id="{6479FD7F-910F-10D0-CB36-4D68985433E9}"/>
              </a:ext>
            </a:extLst>
          </p:cNvPr>
          <p:cNvSpPr>
            <a:spLocks noGrp="1"/>
          </p:cNvSpPr>
          <p:nvPr>
            <p:ph type="subTitle" idx="1"/>
          </p:nvPr>
        </p:nvSpPr>
        <p:spPr>
          <a:xfrm>
            <a:off x="2451093" y="2268786"/>
            <a:ext cx="5676648" cy="1160213"/>
          </a:xfrm>
        </p:spPr>
        <p:txBody>
          <a:bodyPr>
            <a:normAutofit/>
          </a:bodyPr>
          <a:lstStyle/>
          <a:p>
            <a:r>
              <a:rPr lang="en-US" sz="2000"/>
              <a:t>By Euntak Jang</a:t>
            </a:r>
          </a:p>
        </p:txBody>
      </p:sp>
    </p:spTree>
    <p:extLst>
      <p:ext uri="{BB962C8B-B14F-4D97-AF65-F5344CB8AC3E}">
        <p14:creationId xmlns:p14="http://schemas.microsoft.com/office/powerpoint/2010/main" val="391820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2C9A412-6D33-4176-9157-E3B99D3AC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4B943304-F883-42A9-840F-CC318A256D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1AAFC6A7-C24E-4A7C-9566-DB74CCFEF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F2A188AC-153B-4A00-B5A5-794810FA0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1FC670-9D36-4874-9280-16FEDEA4C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36FD2F9-5FC0-4B1C-A95A-266B3379C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4FC14-A8E1-A29B-F921-BD4CD3DC7EBB}"/>
              </a:ext>
            </a:extLst>
          </p:cNvPr>
          <p:cNvSpPr>
            <a:spLocks noGrp="1"/>
          </p:cNvSpPr>
          <p:nvPr>
            <p:ph type="title"/>
          </p:nvPr>
        </p:nvSpPr>
        <p:spPr>
          <a:xfrm>
            <a:off x="1969803" y="808056"/>
            <a:ext cx="8608037" cy="1077229"/>
          </a:xfrm>
        </p:spPr>
        <p:txBody>
          <a:bodyPr>
            <a:normAutofit/>
          </a:bodyPr>
          <a:lstStyle/>
          <a:p>
            <a:pPr algn="l"/>
            <a:r>
              <a:rPr lang="en-US" dirty="0"/>
              <a:t>Review</a:t>
            </a:r>
          </a:p>
        </p:txBody>
      </p:sp>
      <p:pic>
        <p:nvPicPr>
          <p:cNvPr id="5" name="Picture 4">
            <a:extLst>
              <a:ext uri="{FF2B5EF4-FFF2-40B4-BE49-F238E27FC236}">
                <a16:creationId xmlns:a16="http://schemas.microsoft.com/office/drawing/2014/main" id="{1F3EDD45-BAC9-EF7C-B7E3-DED7693EA7D1}"/>
              </a:ext>
            </a:extLst>
          </p:cNvPr>
          <p:cNvPicPr>
            <a:picLocks noChangeAspect="1"/>
          </p:cNvPicPr>
          <p:nvPr/>
        </p:nvPicPr>
        <p:blipFill rotWithShape="1">
          <a:blip r:embed="rId5"/>
          <a:srcRect l="8409" r="1861"/>
          <a:stretch/>
        </p:blipFill>
        <p:spPr>
          <a:xfrm>
            <a:off x="2286938" y="2364159"/>
            <a:ext cx="4454381" cy="33640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6B590D77-4D9C-FC2A-9170-3171918C1D74}"/>
              </a:ext>
            </a:extLst>
          </p:cNvPr>
          <p:cNvSpPr>
            <a:spLocks noGrp="1"/>
          </p:cNvSpPr>
          <p:nvPr>
            <p:ph idx="1"/>
          </p:nvPr>
        </p:nvSpPr>
        <p:spPr>
          <a:xfrm>
            <a:off x="7412020" y="2052116"/>
            <a:ext cx="3164142" cy="3997828"/>
          </a:xfrm>
        </p:spPr>
        <p:txBody>
          <a:bodyPr>
            <a:normAutofit/>
          </a:bodyPr>
          <a:lstStyle/>
          <a:p>
            <a:r>
              <a:rPr lang="en-US" sz="1500"/>
              <a:t>The review phase is where the team delivers the completed work to stakeholders for comments. </a:t>
            </a:r>
          </a:p>
          <a:p>
            <a:r>
              <a:rPr lang="en-US" sz="1500"/>
              <a:t>The team shows off the features they developed during the sprint, and stakeholders offer comments on the work. </a:t>
            </a:r>
          </a:p>
          <a:p>
            <a:r>
              <a:rPr lang="en-US" sz="1500"/>
              <a:t>The review phase is critical because it ensures that the team is delivering features that match the demands of the customer and the company.</a:t>
            </a:r>
          </a:p>
        </p:txBody>
      </p:sp>
      <p:sp>
        <p:nvSpPr>
          <p:cNvPr id="39" name="Rectangle 38">
            <a:extLst>
              <a:ext uri="{FF2B5EF4-FFF2-40B4-BE49-F238E27FC236}">
                <a16:creationId xmlns:a16="http://schemas.microsoft.com/office/drawing/2014/main" id="{8C547AF4-DD54-40F6-9F0C-1D4C014EB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00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4FC14-A8E1-A29B-F921-BD4CD3DC7EBB}"/>
              </a:ext>
            </a:extLst>
          </p:cNvPr>
          <p:cNvSpPr>
            <a:spLocks noGrp="1"/>
          </p:cNvSpPr>
          <p:nvPr>
            <p:ph type="title"/>
          </p:nvPr>
        </p:nvSpPr>
        <p:spPr>
          <a:xfrm>
            <a:off x="1969804" y="808056"/>
            <a:ext cx="3317492" cy="1077229"/>
          </a:xfrm>
        </p:spPr>
        <p:txBody>
          <a:bodyPr>
            <a:normAutofit/>
          </a:bodyPr>
          <a:lstStyle/>
          <a:p>
            <a:pPr algn="l"/>
            <a:r>
              <a:rPr lang="en-US" b="0" i="0">
                <a:effectLst/>
                <a:latin typeface="Söhne"/>
              </a:rPr>
              <a:t>Retrospective</a:t>
            </a:r>
            <a:endParaRPr lang="en-US" dirty="0"/>
          </a:p>
        </p:txBody>
      </p:sp>
      <p:sp>
        <p:nvSpPr>
          <p:cNvPr id="3" name="Content Placeholder 2">
            <a:extLst>
              <a:ext uri="{FF2B5EF4-FFF2-40B4-BE49-F238E27FC236}">
                <a16:creationId xmlns:a16="http://schemas.microsoft.com/office/drawing/2014/main" id="{6B590D77-4D9C-FC2A-9170-3171918C1D74}"/>
              </a:ext>
            </a:extLst>
          </p:cNvPr>
          <p:cNvSpPr>
            <a:spLocks noGrp="1"/>
          </p:cNvSpPr>
          <p:nvPr>
            <p:ph idx="1"/>
          </p:nvPr>
        </p:nvSpPr>
        <p:spPr>
          <a:xfrm>
            <a:off x="1969803" y="2052116"/>
            <a:ext cx="3317493" cy="3997828"/>
          </a:xfrm>
        </p:spPr>
        <p:txBody>
          <a:bodyPr>
            <a:normAutofit/>
          </a:bodyPr>
          <a:lstStyle/>
          <a:p>
            <a:pPr>
              <a:lnSpc>
                <a:spcPct val="110000"/>
              </a:lnSpc>
            </a:pPr>
            <a:r>
              <a:rPr lang="en-US" sz="1500"/>
              <a:t>The team reflects on the sprint and identifies areas for improvement during the retrospective phase. </a:t>
            </a:r>
          </a:p>
          <a:p>
            <a:pPr>
              <a:lnSpc>
                <a:spcPct val="110000"/>
              </a:lnSpc>
            </a:pPr>
            <a:r>
              <a:rPr lang="en-US" sz="1500"/>
              <a:t>The team talks about what went well, what might have been done better, and what adjustments they can do in the next sprint to improve.</a:t>
            </a:r>
          </a:p>
          <a:p>
            <a:pPr>
              <a:lnSpc>
                <a:spcPct val="110000"/>
              </a:lnSpc>
            </a:pPr>
            <a:r>
              <a:rPr lang="en-US" sz="1500"/>
              <a:t> The retrospective phase is critical because it guarantees that the team is always developing and learning from their work.</a:t>
            </a:r>
          </a:p>
        </p:txBody>
      </p:sp>
      <p:pic>
        <p:nvPicPr>
          <p:cNvPr id="4" name="Picture 3">
            <a:extLst>
              <a:ext uri="{FF2B5EF4-FFF2-40B4-BE49-F238E27FC236}">
                <a16:creationId xmlns:a16="http://schemas.microsoft.com/office/drawing/2014/main" id="{E46567F5-CBE3-97B2-DF30-B661ED9A572B}"/>
              </a:ext>
            </a:extLst>
          </p:cNvPr>
          <p:cNvPicPr>
            <a:picLocks noChangeAspect="1"/>
          </p:cNvPicPr>
          <p:nvPr/>
        </p:nvPicPr>
        <p:blipFill>
          <a:blip r:embed="rId5"/>
          <a:stretch>
            <a:fillRect/>
          </a:stretch>
        </p:blipFill>
        <p:spPr>
          <a:xfrm>
            <a:off x="6094766" y="2033846"/>
            <a:ext cx="4651619" cy="279097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11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7" name="Picture 38">
            <a:extLst>
              <a:ext uri="{FF2B5EF4-FFF2-40B4-BE49-F238E27FC236}">
                <a16:creationId xmlns:a16="http://schemas.microsoft.com/office/drawing/2014/main" id="{2049A0C8-4DD4-4ABB-A614-232847765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8" name="Picture 40">
            <a:extLst>
              <a:ext uri="{FF2B5EF4-FFF2-40B4-BE49-F238E27FC236}">
                <a16:creationId xmlns:a16="http://schemas.microsoft.com/office/drawing/2014/main" id="{0F6A325A-2919-4123-9174-54EABC5A03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9" name="Rectangle 42">
            <a:extLst>
              <a:ext uri="{FF2B5EF4-FFF2-40B4-BE49-F238E27FC236}">
                <a16:creationId xmlns:a16="http://schemas.microsoft.com/office/drawing/2014/main" id="{80E82CC2-31B4-4592-9C30-6A975D5DE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44">
            <a:extLst>
              <a:ext uri="{FF2B5EF4-FFF2-40B4-BE49-F238E27FC236}">
                <a16:creationId xmlns:a16="http://schemas.microsoft.com/office/drawing/2014/main" id="{198CE383-5E7E-4B66-B52A-B492AE0F1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46">
            <a:extLst>
              <a:ext uri="{FF2B5EF4-FFF2-40B4-BE49-F238E27FC236}">
                <a16:creationId xmlns:a16="http://schemas.microsoft.com/office/drawing/2014/main" id="{9D185A96-18D7-4084-8117-F60559EB2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48">
            <a:extLst>
              <a:ext uri="{FF2B5EF4-FFF2-40B4-BE49-F238E27FC236}">
                <a16:creationId xmlns:a16="http://schemas.microsoft.com/office/drawing/2014/main" id="{EA34A425-32DC-4467-9A4A-9176EC369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TextBox 50">
            <a:extLst>
              <a:ext uri="{FF2B5EF4-FFF2-40B4-BE49-F238E27FC236}">
                <a16:creationId xmlns:a16="http://schemas.microsoft.com/office/drawing/2014/main" id="{1BF53389-3CCE-4DFA-9F44-1093CA4DBEA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4" name="Rectangle 52">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54">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6" name="Rectangle 56">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58">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559F8A-3272-B163-1041-AEA356A448FC}"/>
              </a:ext>
            </a:extLst>
          </p:cNvPr>
          <p:cNvSpPr>
            <a:spLocks noGrp="1"/>
          </p:cNvSpPr>
          <p:nvPr>
            <p:ph type="title"/>
          </p:nvPr>
        </p:nvSpPr>
        <p:spPr>
          <a:xfrm>
            <a:off x="1330284" y="487443"/>
            <a:ext cx="8513100" cy="5117852"/>
          </a:xfrm>
        </p:spPr>
        <p:txBody>
          <a:bodyPr vert="horz" lIns="91440" tIns="45720" rIns="91440" bIns="45720" rtlCol="0" anchor="ctr">
            <a:normAutofit/>
          </a:bodyPr>
          <a:lstStyle/>
          <a:p>
            <a:pPr algn="l"/>
            <a:r>
              <a:rPr lang="en-US" sz="8800" dirty="0"/>
              <a:t>Waterfall vs Agile Approach</a:t>
            </a:r>
          </a:p>
        </p:txBody>
      </p:sp>
      <p:sp>
        <p:nvSpPr>
          <p:cNvPr id="63" name="Rectangle 62">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924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waterfall">
            <a:extLst>
              <a:ext uri="{FF2B5EF4-FFF2-40B4-BE49-F238E27FC236}">
                <a16:creationId xmlns:a16="http://schemas.microsoft.com/office/drawing/2014/main" id="{46F13735-D93B-D583-A66D-CCA89B320D78}"/>
              </a:ext>
            </a:extLst>
          </p:cNvPr>
          <p:cNvPicPr>
            <a:picLocks noChangeAspect="1"/>
          </p:cNvPicPr>
          <p:nvPr/>
        </p:nvPicPr>
        <p:blipFill rotWithShape="1">
          <a:blip r:embed="rId2">
            <a:duotone>
              <a:schemeClr val="bg2">
                <a:shade val="45000"/>
                <a:satMod val="135000"/>
              </a:schemeClr>
              <a:prstClr val="white"/>
            </a:duotone>
            <a:alphaModFix amt="25000"/>
          </a:blip>
          <a:srcRect t="7105" r="-1" b="8622"/>
          <a:stretch/>
        </p:blipFill>
        <p:spPr>
          <a:xfrm>
            <a:off x="153" y="10"/>
            <a:ext cx="12191695" cy="6857990"/>
          </a:xfrm>
          <a:prstGeom prst="rect">
            <a:avLst/>
          </a:prstGeom>
        </p:spPr>
      </p:pic>
      <p:pic>
        <p:nvPicPr>
          <p:cNvPr id="30" name="Picture 29">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43235449-3ACB-2321-B94E-0AA9CFF88D2F}"/>
              </a:ext>
            </a:extLst>
          </p:cNvPr>
          <p:cNvSpPr>
            <a:spLocks noGrp="1"/>
          </p:cNvSpPr>
          <p:nvPr>
            <p:ph type="title"/>
          </p:nvPr>
        </p:nvSpPr>
        <p:spPr>
          <a:xfrm>
            <a:off x="2611808" y="808056"/>
            <a:ext cx="7958331" cy="1077229"/>
          </a:xfrm>
        </p:spPr>
        <p:txBody>
          <a:bodyPr>
            <a:normAutofit/>
          </a:bodyPr>
          <a:lstStyle/>
          <a:p>
            <a:pPr algn="l"/>
            <a:r>
              <a:rPr lang="en-US" dirty="0"/>
              <a:t>Waterfall</a:t>
            </a:r>
          </a:p>
        </p:txBody>
      </p:sp>
      <p:sp>
        <p:nvSpPr>
          <p:cNvPr id="32" name="Rectangle 31">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2BD495-38FB-3E6B-A4D8-387DC56691DE}"/>
              </a:ext>
            </a:extLst>
          </p:cNvPr>
          <p:cNvSpPr>
            <a:spLocks noGrp="1"/>
          </p:cNvSpPr>
          <p:nvPr>
            <p:ph idx="1"/>
          </p:nvPr>
        </p:nvSpPr>
        <p:spPr>
          <a:xfrm>
            <a:off x="2610579" y="2052116"/>
            <a:ext cx="7959560" cy="3997828"/>
          </a:xfrm>
        </p:spPr>
        <p:txBody>
          <a:bodyPr>
            <a:normAutofit/>
          </a:bodyPr>
          <a:lstStyle/>
          <a:p>
            <a:r>
              <a:rPr lang="en-US" dirty="0"/>
              <a:t>Each step of waterfall development is completed before moving on to the next. Agile development, on the other hand, works iteratively and incrementally, with each sprint building on the preceding one. </a:t>
            </a:r>
          </a:p>
          <a:p>
            <a:r>
              <a:rPr lang="en-US" dirty="0"/>
              <a:t>This implies that if an issue is detected during development, the technique for resolving it will be different in each approach.</a:t>
            </a:r>
          </a:p>
        </p:txBody>
      </p:sp>
    </p:spTree>
    <p:extLst>
      <p:ext uri="{BB962C8B-B14F-4D97-AF65-F5344CB8AC3E}">
        <p14:creationId xmlns:p14="http://schemas.microsoft.com/office/powerpoint/2010/main" val="32456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0288B91F-6E79-262D-D5A5-FBE8DEFB54BE}"/>
              </a:ext>
            </a:extLst>
          </p:cNvPr>
          <p:cNvSpPr>
            <a:spLocks noGrp="1"/>
          </p:cNvSpPr>
          <p:nvPr>
            <p:ph type="title"/>
          </p:nvPr>
        </p:nvSpPr>
        <p:spPr>
          <a:xfrm>
            <a:off x="2611808" y="808056"/>
            <a:ext cx="7958331" cy="1077229"/>
          </a:xfrm>
        </p:spPr>
        <p:txBody>
          <a:bodyPr>
            <a:normAutofit/>
          </a:bodyPr>
          <a:lstStyle/>
          <a:p>
            <a:pPr algn="l"/>
            <a:r>
              <a:rPr lang="en-US" dirty="0"/>
              <a:t>Waterfall cont.</a:t>
            </a:r>
          </a:p>
        </p:txBody>
      </p:sp>
      <p:graphicFrame>
        <p:nvGraphicFramePr>
          <p:cNvPr id="5" name="Content Placeholder 2">
            <a:extLst>
              <a:ext uri="{FF2B5EF4-FFF2-40B4-BE49-F238E27FC236}">
                <a16:creationId xmlns:a16="http://schemas.microsoft.com/office/drawing/2014/main" id="{878E66D7-CC00-ED32-B386-FA19FB596362}"/>
              </a:ext>
            </a:extLst>
          </p:cNvPr>
          <p:cNvGraphicFramePr>
            <a:graphicFrameLocks noGrp="1"/>
          </p:cNvGraphicFramePr>
          <p:nvPr>
            <p:ph idx="1"/>
            <p:extLst>
              <p:ext uri="{D42A27DB-BD31-4B8C-83A1-F6EECF244321}">
                <p14:modId xmlns:p14="http://schemas.microsoft.com/office/powerpoint/2010/main" val="2979555291"/>
              </p:ext>
            </p:extLst>
          </p:nvPr>
        </p:nvGraphicFramePr>
        <p:xfrm>
          <a:off x="1818861" y="1689652"/>
          <a:ext cx="9462052" cy="46316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045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1498E-3C2F-4438-405A-B69134BE8E81}"/>
              </a:ext>
            </a:extLst>
          </p:cNvPr>
          <p:cNvSpPr>
            <a:spLocks noGrp="1"/>
          </p:cNvSpPr>
          <p:nvPr>
            <p:ph type="title"/>
          </p:nvPr>
        </p:nvSpPr>
        <p:spPr>
          <a:xfrm>
            <a:off x="6369475" y="808056"/>
            <a:ext cx="4203364" cy="1077229"/>
          </a:xfrm>
        </p:spPr>
        <p:txBody>
          <a:bodyPr>
            <a:normAutofit/>
          </a:bodyPr>
          <a:lstStyle/>
          <a:p>
            <a:pPr algn="l"/>
            <a:r>
              <a:rPr lang="en-US"/>
              <a:t>Example</a:t>
            </a:r>
          </a:p>
        </p:txBody>
      </p:sp>
      <p:pic>
        <p:nvPicPr>
          <p:cNvPr id="27" name="Picture 4" descr="Graph on document with pen">
            <a:extLst>
              <a:ext uri="{FF2B5EF4-FFF2-40B4-BE49-F238E27FC236}">
                <a16:creationId xmlns:a16="http://schemas.microsoft.com/office/drawing/2014/main" id="{F28F8879-02C5-1A33-3362-3DCCD39FF39A}"/>
              </a:ext>
            </a:extLst>
          </p:cNvPr>
          <p:cNvPicPr>
            <a:picLocks noChangeAspect="1"/>
          </p:cNvPicPr>
          <p:nvPr/>
        </p:nvPicPr>
        <p:blipFill rotWithShape="1">
          <a:blip r:embed="rId5"/>
          <a:srcRect l="35331" r="21608" b="-2"/>
          <a:stretch/>
        </p:blipFill>
        <p:spPr>
          <a:xfrm>
            <a:off x="1005401" y="227"/>
            <a:ext cx="4424045" cy="6858000"/>
          </a:xfrm>
          <a:prstGeom prst="rect">
            <a:avLst/>
          </a:prstGeom>
          <a:ln w="12700">
            <a:solidFill>
              <a:schemeClr val="tx1"/>
            </a:solidFill>
          </a:ln>
        </p:spPr>
      </p:pic>
      <p:sp>
        <p:nvSpPr>
          <p:cNvPr id="28"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CEF2A17B-B615-E1B7-FEAC-7532BEB35BB7}"/>
              </a:ext>
            </a:extLst>
          </p:cNvPr>
          <p:cNvSpPr>
            <a:spLocks noGrp="1"/>
          </p:cNvSpPr>
          <p:nvPr>
            <p:ph idx="1"/>
          </p:nvPr>
        </p:nvSpPr>
        <p:spPr>
          <a:xfrm>
            <a:off x="6369474" y="2052116"/>
            <a:ext cx="4203365" cy="3997828"/>
          </a:xfrm>
        </p:spPr>
        <p:txBody>
          <a:bodyPr>
            <a:normAutofit/>
          </a:bodyPr>
          <a:lstStyle/>
          <a:p>
            <a:pPr>
              <a:lnSpc>
                <a:spcPct val="110000"/>
              </a:lnSpc>
            </a:pPr>
            <a:r>
              <a:rPr lang="en-US" sz="1400" dirty="0"/>
              <a:t>For example, if the development team realized that a feature they were developing did not satisfy the expectations of the client, they might alter their work throughout the sprint to guarantee it did. </a:t>
            </a:r>
          </a:p>
          <a:p>
            <a:pPr>
              <a:lnSpc>
                <a:spcPct val="110000"/>
              </a:lnSpc>
            </a:pPr>
            <a:r>
              <a:rPr lang="en-US" sz="1400" dirty="0"/>
              <a:t>They might also prioritize modifications to the product backlog based on feedback, ensuring that the most critical items are delivered first. </a:t>
            </a:r>
          </a:p>
          <a:p>
            <a:pPr>
              <a:lnSpc>
                <a:spcPct val="110000"/>
              </a:lnSpc>
            </a:pPr>
            <a:r>
              <a:rPr lang="en-US" sz="1400" dirty="0"/>
              <a:t>Under a waterfall model, the team would have to wait until the testing phase to find the problem, at which time they would have to return to the design phase and make adjustments. This might cause the project to be delayed and result in higher expenditures.</a:t>
            </a:r>
          </a:p>
        </p:txBody>
      </p:sp>
      <p:sp>
        <p:nvSpPr>
          <p:cNvPr id="30"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23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02AEE-30DC-4942-A9CA-7A14F8B8E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D5823F2-909F-442D-BD72-0681CCC140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231EAF6-FA22-4615-A4D3-D171F7E17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F2699857-2714-4E6A-8E11-6BEB9DF7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6078E7-FDC0-448B-97DE-4EDA7702E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66E038-37B1-43CF-AFE0-B21E9F57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7CB2C-A20D-8A0C-AD67-42844AF1A5E4}"/>
              </a:ext>
            </a:extLst>
          </p:cNvPr>
          <p:cNvSpPr>
            <a:spLocks noGrp="1"/>
          </p:cNvSpPr>
          <p:nvPr>
            <p:ph type="title"/>
          </p:nvPr>
        </p:nvSpPr>
        <p:spPr>
          <a:xfrm>
            <a:off x="1964444" y="808056"/>
            <a:ext cx="3319381" cy="1077229"/>
          </a:xfrm>
        </p:spPr>
        <p:txBody>
          <a:bodyPr>
            <a:normAutofit/>
          </a:bodyPr>
          <a:lstStyle/>
          <a:p>
            <a:pPr algn="l"/>
            <a:r>
              <a:rPr lang="en-US" dirty="0"/>
              <a:t>Addressing The Problem</a:t>
            </a:r>
            <a:endParaRPr lang="en-US"/>
          </a:p>
        </p:txBody>
      </p:sp>
      <p:sp>
        <p:nvSpPr>
          <p:cNvPr id="3" name="Content Placeholder 2">
            <a:extLst>
              <a:ext uri="{FF2B5EF4-FFF2-40B4-BE49-F238E27FC236}">
                <a16:creationId xmlns:a16="http://schemas.microsoft.com/office/drawing/2014/main" id="{F4F6C7CD-3ECF-0BB8-6C63-4132F666654A}"/>
              </a:ext>
            </a:extLst>
          </p:cNvPr>
          <p:cNvSpPr>
            <a:spLocks noGrp="1"/>
          </p:cNvSpPr>
          <p:nvPr>
            <p:ph idx="1"/>
          </p:nvPr>
        </p:nvSpPr>
        <p:spPr>
          <a:xfrm>
            <a:off x="1964444" y="2052116"/>
            <a:ext cx="3804228" cy="4527588"/>
          </a:xfrm>
        </p:spPr>
        <p:txBody>
          <a:bodyPr>
            <a:noAutofit/>
          </a:bodyPr>
          <a:lstStyle/>
          <a:p>
            <a:pPr>
              <a:lnSpc>
                <a:spcPct val="110000"/>
              </a:lnSpc>
            </a:pPr>
            <a:r>
              <a:rPr lang="en-US" sz="1400" dirty="0"/>
              <a:t>The procedure for addressing difficulties in development is only one example of how waterfall and agile development vary. Waterfall development is often more organized and predictable, which can be beneficial for projects with well-defined requirements and minimal projected modifications.</a:t>
            </a:r>
          </a:p>
          <a:p>
            <a:pPr>
              <a:lnSpc>
                <a:spcPct val="110000"/>
              </a:lnSpc>
            </a:pPr>
            <a:r>
              <a:rPr lang="en-US" sz="1400" dirty="0"/>
              <a:t> Agile development, on the other hand, is frequently the preferable choice for projects with changing needs or a need for regular input, as it provides for more flexibility and faster feedback loops. </a:t>
            </a:r>
          </a:p>
          <a:p>
            <a:pPr>
              <a:lnSpc>
                <a:spcPct val="110000"/>
              </a:lnSpc>
            </a:pPr>
            <a:r>
              <a:rPr lang="en-US" sz="1400" dirty="0"/>
              <a:t>Working in shorter sprints and modifying their work based on feedback allows the team to provide a product that fulfills the demands of the client and the company more effectively.</a:t>
            </a:r>
          </a:p>
        </p:txBody>
      </p:sp>
      <p:pic>
        <p:nvPicPr>
          <p:cNvPr id="5" name="Picture 4" descr="White puzzle with one red piece">
            <a:extLst>
              <a:ext uri="{FF2B5EF4-FFF2-40B4-BE49-F238E27FC236}">
                <a16:creationId xmlns:a16="http://schemas.microsoft.com/office/drawing/2014/main" id="{3D1B8C0E-77A7-8BEA-74A2-A70B17CA230A}"/>
              </a:ext>
            </a:extLst>
          </p:cNvPr>
          <p:cNvPicPr>
            <a:picLocks noChangeAspect="1"/>
          </p:cNvPicPr>
          <p:nvPr/>
        </p:nvPicPr>
        <p:blipFill rotWithShape="1">
          <a:blip r:embed="rId5"/>
          <a:srcRect l="29114" r="27510"/>
          <a:stretch/>
        </p:blipFill>
        <p:spPr>
          <a:xfrm>
            <a:off x="6096543" y="227"/>
            <a:ext cx="5288377" cy="6858000"/>
          </a:xfrm>
          <a:prstGeom prst="rect">
            <a:avLst/>
          </a:prstGeom>
          <a:ln w="12700">
            <a:solidFill>
              <a:schemeClr val="tx1"/>
            </a:solidFill>
          </a:ln>
        </p:spPr>
      </p:pic>
      <p:sp>
        <p:nvSpPr>
          <p:cNvPr id="21" name="Rectangle 20">
            <a:extLst>
              <a:ext uri="{FF2B5EF4-FFF2-40B4-BE49-F238E27FC236}">
                <a16:creationId xmlns:a16="http://schemas.microsoft.com/office/drawing/2014/main" id="{31E37FC9-ED36-42CE-9877-9EAB50FA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39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7" name="Picture 35">
            <a:extLst>
              <a:ext uri="{FF2B5EF4-FFF2-40B4-BE49-F238E27FC236}">
                <a16:creationId xmlns:a16="http://schemas.microsoft.com/office/drawing/2014/main" id="{4D8F4B8D-CB62-49AA-BBC9-BFBF0FA438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8" name="Picture 37">
            <a:extLst>
              <a:ext uri="{FF2B5EF4-FFF2-40B4-BE49-F238E27FC236}">
                <a16:creationId xmlns:a16="http://schemas.microsoft.com/office/drawing/2014/main" id="{0B11A20E-F906-44AF-9B8C-5C7607ED28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9" name="Rectangle 39">
            <a:extLst>
              <a:ext uri="{FF2B5EF4-FFF2-40B4-BE49-F238E27FC236}">
                <a16:creationId xmlns:a16="http://schemas.microsoft.com/office/drawing/2014/main" id="{589F2FE7-0776-45FC-BA50-B33FD5272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41">
            <a:extLst>
              <a:ext uri="{FF2B5EF4-FFF2-40B4-BE49-F238E27FC236}">
                <a16:creationId xmlns:a16="http://schemas.microsoft.com/office/drawing/2014/main" id="{9E28EA0B-064B-42ED-AEB7-E2B518F58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43">
            <a:extLst>
              <a:ext uri="{FF2B5EF4-FFF2-40B4-BE49-F238E27FC236}">
                <a16:creationId xmlns:a16="http://schemas.microsoft.com/office/drawing/2014/main" id="{50815A55-8D70-457A-807A-8497E4EB2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45">
            <a:extLst>
              <a:ext uri="{FF2B5EF4-FFF2-40B4-BE49-F238E27FC236}">
                <a16:creationId xmlns:a16="http://schemas.microsoft.com/office/drawing/2014/main" id="{E9409685-E4D7-4C17-A7A6-C7C411192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TextBox 47">
            <a:extLst>
              <a:ext uri="{FF2B5EF4-FFF2-40B4-BE49-F238E27FC236}">
                <a16:creationId xmlns:a16="http://schemas.microsoft.com/office/drawing/2014/main" id="{0BB97CD4-5E08-4372-8A06-C645E5701DC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0" name="Rectangle 49">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51">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 name="Picture 4" descr="A grey room full of question marks with an opening going out">
            <a:extLst>
              <a:ext uri="{FF2B5EF4-FFF2-40B4-BE49-F238E27FC236}">
                <a16:creationId xmlns:a16="http://schemas.microsoft.com/office/drawing/2014/main" id="{AB52ADED-35A9-3261-6B3D-49F5E95E75ED}"/>
              </a:ext>
            </a:extLst>
          </p:cNvPr>
          <p:cNvPicPr>
            <a:picLocks noChangeAspect="1"/>
          </p:cNvPicPr>
          <p:nvPr/>
        </p:nvPicPr>
        <p:blipFill rotWithShape="1">
          <a:blip r:embed="rId4">
            <a:alphaModFix amt="35000"/>
          </a:blip>
          <a:srcRect r="-1" b="15728"/>
          <a:stretch/>
        </p:blipFill>
        <p:spPr>
          <a:xfrm>
            <a:off x="19965" y="-2"/>
            <a:ext cx="12191695" cy="6858000"/>
          </a:xfrm>
          <a:prstGeom prst="rect">
            <a:avLst/>
          </a:prstGeom>
        </p:spPr>
      </p:pic>
      <p:sp>
        <p:nvSpPr>
          <p:cNvPr id="54" name="Rectangle 53">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55">
            <a:extLst>
              <a:ext uri="{FF2B5EF4-FFF2-40B4-BE49-F238E27FC236}">
                <a16:creationId xmlns:a16="http://schemas.microsoft.com/office/drawing/2014/main" id="{6CCFC05F-DF0D-4B1B-8FD8-51B508CBCF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962042" y="0"/>
            <a:ext cx="11228892" cy="6858000"/>
          </a:xfrm>
          <a:prstGeom prst="rect">
            <a:avLst/>
          </a:prstGeom>
        </p:spPr>
      </p:pic>
      <p:sp>
        <p:nvSpPr>
          <p:cNvPr id="58" name="Rectangle 57">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13C9A-16F7-F29A-FC1F-952A24169D9D}"/>
              </a:ext>
            </a:extLst>
          </p:cNvPr>
          <p:cNvSpPr>
            <a:spLocks noGrp="1"/>
          </p:cNvSpPr>
          <p:nvPr>
            <p:ph type="title"/>
          </p:nvPr>
        </p:nvSpPr>
        <p:spPr>
          <a:xfrm>
            <a:off x="2292054" y="3428998"/>
            <a:ext cx="5816024" cy="2623459"/>
          </a:xfrm>
        </p:spPr>
        <p:txBody>
          <a:bodyPr vert="horz" lIns="91440" tIns="45720" rIns="91440" bIns="45720" rtlCol="0" anchor="t">
            <a:normAutofit/>
          </a:bodyPr>
          <a:lstStyle/>
          <a:p>
            <a:r>
              <a:rPr lang="en-US" sz="4600" dirty="0"/>
              <a:t>Factors To Consider When Choosing Approach</a:t>
            </a:r>
          </a:p>
        </p:txBody>
      </p:sp>
    </p:spTree>
    <p:extLst>
      <p:ext uri="{BB962C8B-B14F-4D97-AF65-F5344CB8AC3E}">
        <p14:creationId xmlns:p14="http://schemas.microsoft.com/office/powerpoint/2010/main" val="379161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3408E4B-2DDD-4FB3-9181-7D8A0977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FCA32F3-0B4B-449A-8A9D-309A1B6782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4" name="Picture 43">
            <a:extLst>
              <a:ext uri="{FF2B5EF4-FFF2-40B4-BE49-F238E27FC236}">
                <a16:creationId xmlns:a16="http://schemas.microsoft.com/office/drawing/2014/main" id="{D1C78E1D-D549-4B5E-B65A-7353ED14D8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45">
            <a:extLst>
              <a:ext uri="{FF2B5EF4-FFF2-40B4-BE49-F238E27FC236}">
                <a16:creationId xmlns:a16="http://schemas.microsoft.com/office/drawing/2014/main" id="{BC93C630-65D6-40FA-A096-8251FB98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2C51E34-9874-483C-A2C5-C9D271AD1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109E7E7-5EA4-4526-A350-196FF2782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2AD1A-9DA9-7C44-AAE2-FA4717C0242E}"/>
              </a:ext>
            </a:extLst>
          </p:cNvPr>
          <p:cNvSpPr>
            <a:spLocks noGrp="1"/>
          </p:cNvSpPr>
          <p:nvPr>
            <p:ph type="title"/>
          </p:nvPr>
        </p:nvSpPr>
        <p:spPr>
          <a:xfrm>
            <a:off x="1969803" y="808056"/>
            <a:ext cx="8608037" cy="1077229"/>
          </a:xfrm>
        </p:spPr>
        <p:txBody>
          <a:bodyPr>
            <a:normAutofit/>
          </a:bodyPr>
          <a:lstStyle/>
          <a:p>
            <a:pPr algn="l"/>
            <a:r>
              <a:rPr lang="en-US"/>
              <a:t>Project Complexity</a:t>
            </a:r>
          </a:p>
        </p:txBody>
      </p:sp>
      <p:sp>
        <p:nvSpPr>
          <p:cNvPr id="35" name="Content Placeholder 2">
            <a:extLst>
              <a:ext uri="{FF2B5EF4-FFF2-40B4-BE49-F238E27FC236}">
                <a16:creationId xmlns:a16="http://schemas.microsoft.com/office/drawing/2014/main" id="{55A09CAF-1CD1-C745-3B41-D6EDFBE1C835}"/>
              </a:ext>
            </a:extLst>
          </p:cNvPr>
          <p:cNvSpPr>
            <a:spLocks noGrp="1"/>
          </p:cNvSpPr>
          <p:nvPr>
            <p:ph idx="1"/>
          </p:nvPr>
        </p:nvSpPr>
        <p:spPr>
          <a:xfrm>
            <a:off x="1969803" y="2052115"/>
            <a:ext cx="5117465" cy="4136649"/>
          </a:xfrm>
        </p:spPr>
        <p:txBody>
          <a:bodyPr>
            <a:noAutofit/>
          </a:bodyPr>
          <a:lstStyle/>
          <a:p>
            <a:pPr>
              <a:lnSpc>
                <a:spcPct val="110000"/>
              </a:lnSpc>
            </a:pPr>
            <a:r>
              <a:rPr lang="en-US" sz="1400" dirty="0"/>
              <a:t>Before deciding on a development strategy, evaluate the project's complexity. Waterfall development is more organized and predictable, which might be beneficial for projects with well-defined needs and a low degree of complexity. </a:t>
            </a:r>
          </a:p>
          <a:p>
            <a:pPr>
              <a:lnSpc>
                <a:spcPct val="110000"/>
              </a:lnSpc>
            </a:pPr>
            <a:r>
              <a:rPr lang="en-US" sz="1400" dirty="0"/>
              <a:t>Agile development, on the other hand, is frequently better suited for projects with a higher degree of complexity and changing needs, since it provides for more flexibility and faster feedback loops.</a:t>
            </a:r>
          </a:p>
          <a:p>
            <a:pPr>
              <a:lnSpc>
                <a:spcPct val="110000"/>
              </a:lnSpc>
            </a:pPr>
            <a:r>
              <a:rPr lang="en-US" sz="1400" dirty="0"/>
              <a:t> A waterfall technique, for example, may be preferable if you are designing a small mobile app with well-defined needs. But, if you are constructing a sophisticated business software system with shifting needs, an agile approach may be more suited.</a:t>
            </a:r>
          </a:p>
        </p:txBody>
      </p:sp>
      <p:pic>
        <p:nvPicPr>
          <p:cNvPr id="4" name="Picture 3" descr="A person sitting in front of a whiteboard with drawings on it&#10;&#10;Description automatically generated with low confidence">
            <a:extLst>
              <a:ext uri="{FF2B5EF4-FFF2-40B4-BE49-F238E27FC236}">
                <a16:creationId xmlns:a16="http://schemas.microsoft.com/office/drawing/2014/main" id="{51574F6E-31C7-3718-A77D-925676C373AA}"/>
              </a:ext>
            </a:extLst>
          </p:cNvPr>
          <p:cNvPicPr>
            <a:picLocks noChangeAspect="1"/>
          </p:cNvPicPr>
          <p:nvPr/>
        </p:nvPicPr>
        <p:blipFill rotWithShape="1">
          <a:blip r:embed="rId5"/>
          <a:srcRect l="19005" r="19999" b="-1"/>
          <a:stretch/>
        </p:blipFill>
        <p:spPr>
          <a:xfrm>
            <a:off x="7399202" y="2052116"/>
            <a:ext cx="3674398"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2" name="Rectangle 51">
            <a:extLst>
              <a:ext uri="{FF2B5EF4-FFF2-40B4-BE49-F238E27FC236}">
                <a16:creationId xmlns:a16="http://schemas.microsoft.com/office/drawing/2014/main" id="{22373A23-D87D-48AD-A357-96100C722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52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2">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14">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8" name="Rectangle 16">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5C182-33C5-92B4-0C22-6E142719EFED}"/>
              </a:ext>
            </a:extLst>
          </p:cNvPr>
          <p:cNvSpPr>
            <a:spLocks noGrp="1"/>
          </p:cNvSpPr>
          <p:nvPr>
            <p:ph type="title"/>
          </p:nvPr>
        </p:nvSpPr>
        <p:spPr>
          <a:xfrm>
            <a:off x="1969803" y="808056"/>
            <a:ext cx="8608037" cy="1077229"/>
          </a:xfrm>
        </p:spPr>
        <p:txBody>
          <a:bodyPr>
            <a:normAutofit/>
          </a:bodyPr>
          <a:lstStyle/>
          <a:p>
            <a:pPr algn="l"/>
            <a:r>
              <a:rPr lang="en-US"/>
              <a:t>Customer Involvement</a:t>
            </a:r>
          </a:p>
        </p:txBody>
      </p:sp>
      <p:sp>
        <p:nvSpPr>
          <p:cNvPr id="3" name="Content Placeholder 2">
            <a:extLst>
              <a:ext uri="{FF2B5EF4-FFF2-40B4-BE49-F238E27FC236}">
                <a16:creationId xmlns:a16="http://schemas.microsoft.com/office/drawing/2014/main" id="{222A1019-F43A-9A7A-E813-3E3668C25196}"/>
              </a:ext>
            </a:extLst>
          </p:cNvPr>
          <p:cNvSpPr>
            <a:spLocks noGrp="1"/>
          </p:cNvSpPr>
          <p:nvPr>
            <p:ph idx="1"/>
          </p:nvPr>
        </p:nvSpPr>
        <p:spPr>
          <a:xfrm>
            <a:off x="1975805" y="2052116"/>
            <a:ext cx="3802143" cy="3997828"/>
          </a:xfrm>
        </p:spPr>
        <p:txBody>
          <a:bodyPr>
            <a:noAutofit/>
          </a:bodyPr>
          <a:lstStyle/>
          <a:p>
            <a:pPr>
              <a:lnSpc>
                <a:spcPct val="110000"/>
              </a:lnSpc>
            </a:pPr>
            <a:r>
              <a:rPr lang="en-US" sz="1400" dirty="0"/>
              <a:t>Another thing to consider when selecting a development strategy is the extent of client interaction. Waterfall development is sometimes less favorable to regular customer participation since adjustments are more difficult to make once a phase is done. </a:t>
            </a:r>
          </a:p>
          <a:p>
            <a:pPr>
              <a:lnSpc>
                <a:spcPct val="110000"/>
              </a:lnSpc>
            </a:pPr>
            <a:r>
              <a:rPr lang="en-US" sz="1400" dirty="0"/>
              <a:t>In contrast, agile development engages consumers and stakeholders more regularly, as they offer input on the product at the conclusion of each sprint. This input aids decision-making and ensures that the product fits the needs of both the client and the business.</a:t>
            </a:r>
          </a:p>
        </p:txBody>
      </p:sp>
      <p:pic>
        <p:nvPicPr>
          <p:cNvPr id="6" name="Picture 5">
            <a:extLst>
              <a:ext uri="{FF2B5EF4-FFF2-40B4-BE49-F238E27FC236}">
                <a16:creationId xmlns:a16="http://schemas.microsoft.com/office/drawing/2014/main" id="{EFC8D708-A3E2-7460-42D0-7B14561C6E41}"/>
              </a:ext>
            </a:extLst>
          </p:cNvPr>
          <p:cNvPicPr>
            <a:picLocks noChangeAspect="1"/>
          </p:cNvPicPr>
          <p:nvPr/>
        </p:nvPicPr>
        <p:blipFill rotWithShape="1">
          <a:blip r:embed="rId5"/>
          <a:srcRect l="649" r="19355" b="-1"/>
          <a:stretch/>
        </p:blipFill>
        <p:spPr>
          <a:xfrm>
            <a:off x="6273821" y="2303753"/>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1" name="Rectangle 22">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36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B6F-8BCD-88FD-CE8B-07C7262567FA}"/>
              </a:ext>
            </a:extLst>
          </p:cNvPr>
          <p:cNvSpPr>
            <a:spLocks noGrp="1"/>
          </p:cNvSpPr>
          <p:nvPr>
            <p:ph type="title"/>
          </p:nvPr>
        </p:nvSpPr>
        <p:spPr>
          <a:xfrm>
            <a:off x="2191282" y="398476"/>
            <a:ext cx="8026144" cy="1578532"/>
          </a:xfrm>
        </p:spPr>
        <p:txBody>
          <a:bodyPr vert="horz" lIns="91440" tIns="45720" rIns="91440" bIns="45720" rtlCol="0" anchor="t">
            <a:normAutofit fontScale="90000"/>
          </a:bodyPr>
          <a:lstStyle/>
          <a:p>
            <a:pPr algn="ctr"/>
            <a:r>
              <a:rPr lang="en-US" sz="8000" dirty="0"/>
              <a:t>Breakdown of the Scrum-Agile Team</a:t>
            </a:r>
          </a:p>
        </p:txBody>
      </p:sp>
      <p:pic>
        <p:nvPicPr>
          <p:cNvPr id="4" name="Picture 3">
            <a:extLst>
              <a:ext uri="{FF2B5EF4-FFF2-40B4-BE49-F238E27FC236}">
                <a16:creationId xmlns:a16="http://schemas.microsoft.com/office/drawing/2014/main" id="{40CDDF75-5249-EBD2-8631-85BC0D3FDAF0}"/>
              </a:ext>
            </a:extLst>
          </p:cNvPr>
          <p:cNvPicPr>
            <a:picLocks noChangeAspect="1"/>
          </p:cNvPicPr>
          <p:nvPr/>
        </p:nvPicPr>
        <p:blipFill>
          <a:blip r:embed="rId3"/>
          <a:stretch>
            <a:fillRect/>
          </a:stretch>
        </p:blipFill>
        <p:spPr>
          <a:xfrm>
            <a:off x="2973382" y="2766274"/>
            <a:ext cx="6334080" cy="3847238"/>
          </a:xfrm>
          <a:prstGeom prst="rect">
            <a:avLst/>
          </a:prstGeom>
        </p:spPr>
      </p:pic>
    </p:spTree>
    <p:extLst>
      <p:ext uri="{BB962C8B-B14F-4D97-AF65-F5344CB8AC3E}">
        <p14:creationId xmlns:p14="http://schemas.microsoft.com/office/powerpoint/2010/main" val="231791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B74A5-5968-4DF1-8AFA-94263EF30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1874702-3EAA-4145-92E7-D86634F51F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7F65C36C-8595-4959-8CE9-D9C6761AF0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B64656E8-6356-43BD-A564-F1907B637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3EB0778-A35B-44D4-A0F1-35A45FC7A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7AB42C-7F78-4FAE-8A68-1156446B4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1A3A7-0B27-4839-B544-78894209D8F6}"/>
              </a:ext>
            </a:extLst>
          </p:cNvPr>
          <p:cNvSpPr>
            <a:spLocks noGrp="1"/>
          </p:cNvSpPr>
          <p:nvPr>
            <p:ph type="title"/>
          </p:nvPr>
        </p:nvSpPr>
        <p:spPr>
          <a:xfrm>
            <a:off x="1969803" y="808056"/>
            <a:ext cx="8608037" cy="1077229"/>
          </a:xfrm>
        </p:spPr>
        <p:txBody>
          <a:bodyPr>
            <a:normAutofit/>
          </a:bodyPr>
          <a:lstStyle/>
          <a:p>
            <a:pPr algn="l"/>
            <a:r>
              <a:rPr lang="en-US"/>
              <a:t>Team Experience</a:t>
            </a:r>
          </a:p>
        </p:txBody>
      </p:sp>
      <p:pic>
        <p:nvPicPr>
          <p:cNvPr id="4" name="Picture 3">
            <a:extLst>
              <a:ext uri="{FF2B5EF4-FFF2-40B4-BE49-F238E27FC236}">
                <a16:creationId xmlns:a16="http://schemas.microsoft.com/office/drawing/2014/main" id="{275A75BF-48C0-B81F-E5F1-9F2C7FDE2386}"/>
              </a:ext>
            </a:extLst>
          </p:cNvPr>
          <p:cNvPicPr>
            <a:picLocks noChangeAspect="1"/>
          </p:cNvPicPr>
          <p:nvPr/>
        </p:nvPicPr>
        <p:blipFill>
          <a:blip r:embed="rId5"/>
          <a:stretch>
            <a:fillRect/>
          </a:stretch>
        </p:blipFill>
        <p:spPr>
          <a:xfrm>
            <a:off x="2286938" y="3046771"/>
            <a:ext cx="3801451" cy="199882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9BEFDA88-63ED-E5A7-ED41-986B3DE8BD86}"/>
              </a:ext>
            </a:extLst>
          </p:cNvPr>
          <p:cNvSpPr>
            <a:spLocks noGrp="1"/>
          </p:cNvSpPr>
          <p:nvPr>
            <p:ph idx="1"/>
          </p:nvPr>
        </p:nvSpPr>
        <p:spPr>
          <a:xfrm>
            <a:off x="6346464" y="1497496"/>
            <a:ext cx="4883494" cy="4890052"/>
          </a:xfrm>
        </p:spPr>
        <p:txBody>
          <a:bodyPr>
            <a:noAutofit/>
          </a:bodyPr>
          <a:lstStyle/>
          <a:p>
            <a:pPr>
              <a:lnSpc>
                <a:spcPct val="110000"/>
              </a:lnSpc>
            </a:pPr>
            <a:r>
              <a:rPr lang="en-US" sz="1800" dirty="0"/>
              <a:t>While deciding on a development method, the experience of the development team is equally significant. If the team has prior expertise with a certain strategy, it may be more efficient to remain with what they know. </a:t>
            </a:r>
          </a:p>
          <a:p>
            <a:pPr>
              <a:lnSpc>
                <a:spcPct val="110000"/>
              </a:lnSpc>
            </a:pPr>
            <a:r>
              <a:rPr lang="en-US" sz="1800" dirty="0"/>
              <a:t>If the team is new to software development, an agile method may be more suited because it provides for greater flexibility and faster feedback loops. In this instance, the team may learn from their work and make changes in real time.</a:t>
            </a:r>
          </a:p>
        </p:txBody>
      </p:sp>
      <p:sp>
        <p:nvSpPr>
          <p:cNvPr id="21" name="Rectangle 20">
            <a:extLst>
              <a:ext uri="{FF2B5EF4-FFF2-40B4-BE49-F238E27FC236}">
                <a16:creationId xmlns:a16="http://schemas.microsoft.com/office/drawing/2014/main" id="{AA11514D-4062-4EFB-B8E8-8AAB1659E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19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0">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12">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4">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F6B67-646A-8339-32F7-D29406262183}"/>
              </a:ext>
            </a:extLst>
          </p:cNvPr>
          <p:cNvSpPr>
            <a:spLocks noGrp="1"/>
          </p:cNvSpPr>
          <p:nvPr>
            <p:ph type="title"/>
          </p:nvPr>
        </p:nvSpPr>
        <p:spPr>
          <a:xfrm>
            <a:off x="1969803" y="808056"/>
            <a:ext cx="8608037" cy="1077229"/>
          </a:xfrm>
        </p:spPr>
        <p:txBody>
          <a:bodyPr>
            <a:normAutofit/>
          </a:bodyPr>
          <a:lstStyle/>
          <a:p>
            <a:pPr algn="l"/>
            <a:r>
              <a:rPr lang="en-US"/>
              <a:t>Time Constraints</a:t>
            </a:r>
          </a:p>
        </p:txBody>
      </p:sp>
      <p:sp>
        <p:nvSpPr>
          <p:cNvPr id="3" name="Content Placeholder 2">
            <a:extLst>
              <a:ext uri="{FF2B5EF4-FFF2-40B4-BE49-F238E27FC236}">
                <a16:creationId xmlns:a16="http://schemas.microsoft.com/office/drawing/2014/main" id="{E2B83D5E-73D4-38B8-B6DA-012951C77EAA}"/>
              </a:ext>
            </a:extLst>
          </p:cNvPr>
          <p:cNvSpPr>
            <a:spLocks noGrp="1"/>
          </p:cNvSpPr>
          <p:nvPr>
            <p:ph idx="1"/>
          </p:nvPr>
        </p:nvSpPr>
        <p:spPr>
          <a:xfrm>
            <a:off x="2136671" y="2052115"/>
            <a:ext cx="4244913" cy="4255919"/>
          </a:xfrm>
        </p:spPr>
        <p:txBody>
          <a:bodyPr>
            <a:noAutofit/>
          </a:bodyPr>
          <a:lstStyle/>
          <a:p>
            <a:pPr>
              <a:lnSpc>
                <a:spcPct val="110000"/>
              </a:lnSpc>
            </a:pPr>
            <a:r>
              <a:rPr lang="en-US" sz="1800" dirty="0"/>
              <a:t>Before deciding on a development strategy, consider the project's time restrictions. Waterfall development is frequently more planned and predictable, which can be beneficial for projects with short deadlines. </a:t>
            </a:r>
          </a:p>
          <a:p>
            <a:pPr>
              <a:lnSpc>
                <a:spcPct val="110000"/>
              </a:lnSpc>
            </a:pPr>
            <a:r>
              <a:rPr lang="en-US" sz="1800" dirty="0"/>
              <a:t>Nevertheless, if the project has changing needs or requires regular input, an agile method may be more suited, as it provides for greater flexibility and faster feedback loops. In this instance, the team may offer features more rapidly and change their work depending on feedback.</a:t>
            </a:r>
          </a:p>
        </p:txBody>
      </p:sp>
      <p:pic>
        <p:nvPicPr>
          <p:cNvPr id="4" name="Picture 3" descr="A person running from a clock&#10;&#10;Description automatically generated with low confidence">
            <a:extLst>
              <a:ext uri="{FF2B5EF4-FFF2-40B4-BE49-F238E27FC236}">
                <a16:creationId xmlns:a16="http://schemas.microsoft.com/office/drawing/2014/main" id="{24DE8CAA-9B90-158B-3675-494EF1139FDF}"/>
              </a:ext>
            </a:extLst>
          </p:cNvPr>
          <p:cNvPicPr>
            <a:picLocks noChangeAspect="1"/>
          </p:cNvPicPr>
          <p:nvPr/>
        </p:nvPicPr>
        <p:blipFill>
          <a:blip r:embed="rId5"/>
          <a:stretch>
            <a:fillRect/>
          </a:stretch>
        </p:blipFill>
        <p:spPr>
          <a:xfrm>
            <a:off x="7365707" y="2918130"/>
            <a:ext cx="3674398" cy="183719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9" name="Rectangle 20">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49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2FF4A-76D6-8030-0951-E06F5DC53D94}"/>
              </a:ext>
            </a:extLst>
          </p:cNvPr>
          <p:cNvSpPr>
            <a:spLocks noGrp="1"/>
          </p:cNvSpPr>
          <p:nvPr>
            <p:ph type="title"/>
          </p:nvPr>
        </p:nvSpPr>
        <p:spPr>
          <a:xfrm>
            <a:off x="5786380" y="396151"/>
            <a:ext cx="4203364" cy="1077229"/>
          </a:xfrm>
        </p:spPr>
        <p:txBody>
          <a:bodyPr>
            <a:normAutofit/>
          </a:bodyPr>
          <a:lstStyle/>
          <a:p>
            <a:pPr algn="l"/>
            <a:r>
              <a:rPr lang="en-US" dirty="0"/>
              <a:t>Conclusion</a:t>
            </a:r>
          </a:p>
        </p:txBody>
      </p:sp>
      <p:pic>
        <p:nvPicPr>
          <p:cNvPr id="5" name="Picture 4" descr="Light bulb on yellow background with sketched light beams and cord">
            <a:extLst>
              <a:ext uri="{FF2B5EF4-FFF2-40B4-BE49-F238E27FC236}">
                <a16:creationId xmlns:a16="http://schemas.microsoft.com/office/drawing/2014/main" id="{436726D9-89CD-C88E-AD9E-C9E628301A5C}"/>
              </a:ext>
            </a:extLst>
          </p:cNvPr>
          <p:cNvPicPr>
            <a:picLocks noChangeAspect="1"/>
          </p:cNvPicPr>
          <p:nvPr/>
        </p:nvPicPr>
        <p:blipFill rotWithShape="1">
          <a:blip r:embed="rId5"/>
          <a:srcRect l="52292" r="8034"/>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25C0D7-9C3D-7ED9-60E8-161E044CE6DD}"/>
              </a:ext>
            </a:extLst>
          </p:cNvPr>
          <p:cNvSpPr>
            <a:spLocks noGrp="1"/>
          </p:cNvSpPr>
          <p:nvPr>
            <p:ph idx="1"/>
          </p:nvPr>
        </p:nvSpPr>
        <p:spPr>
          <a:xfrm>
            <a:off x="5645426" y="1113183"/>
            <a:ext cx="5584532" cy="5486400"/>
          </a:xfrm>
        </p:spPr>
        <p:txBody>
          <a:bodyPr>
            <a:noAutofit/>
          </a:bodyPr>
          <a:lstStyle/>
          <a:p>
            <a:pPr>
              <a:lnSpc>
                <a:spcPct val="110000"/>
              </a:lnSpc>
            </a:pPr>
            <a:r>
              <a:rPr lang="en-US" sz="1600" dirty="0"/>
              <a:t>Finally, selecting the correct development strategy is a key choice that may have a big influence on the success of your project. Waterfall and agile development are two prominent methodologies, each with its own set of advantages and disadvantages.</a:t>
            </a:r>
          </a:p>
          <a:p>
            <a:pPr>
              <a:lnSpc>
                <a:spcPct val="110000"/>
              </a:lnSpc>
            </a:pPr>
            <a:r>
              <a:rPr lang="en-US" sz="1600" dirty="0"/>
              <a:t> Waterfall development is more organized and predictable, whereas agile development is more flexible and iterative. While deciding on a development strategy, consider project complexity, client participation, team experience, and time restrictions. </a:t>
            </a:r>
          </a:p>
          <a:p>
            <a:pPr>
              <a:lnSpc>
                <a:spcPct val="110000"/>
              </a:lnSpc>
            </a:pPr>
            <a:r>
              <a:rPr lang="en-US" sz="1600" dirty="0"/>
              <a:t>You may pick the best development method for your project by working with your team and stakeholders to identify requirements and prioritize features. </a:t>
            </a:r>
          </a:p>
          <a:p>
            <a:pPr>
              <a:lnSpc>
                <a:spcPct val="110000"/>
              </a:lnSpc>
            </a:pPr>
            <a:r>
              <a:rPr lang="en-US" sz="1600" dirty="0"/>
              <a:t>With the appropriate strategy, you can create a product that fulfills the needs of the client and the company while continually developing and learning from your work.</a:t>
            </a: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06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20AA1B-CACA-818A-23EA-F62F64094C97}"/>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Sources</a:t>
            </a:r>
          </a:p>
        </p:txBody>
      </p:sp>
      <p:sp>
        <p:nvSpPr>
          <p:cNvPr id="25" name="Rectangle 13">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26B34F8-C421-11F1-5255-3D50D62959D2}"/>
              </a:ext>
            </a:extLst>
          </p:cNvPr>
          <p:cNvGraphicFramePr>
            <a:graphicFrameLocks noGrp="1"/>
          </p:cNvGraphicFramePr>
          <p:nvPr>
            <p:ph idx="1"/>
            <p:extLst>
              <p:ext uri="{D42A27DB-BD31-4B8C-83A1-F6EECF244321}">
                <p14:modId xmlns:p14="http://schemas.microsoft.com/office/powerpoint/2010/main" val="2013918636"/>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63442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B6F-8BCD-88FD-CE8B-07C7262567FA}"/>
              </a:ext>
            </a:extLst>
          </p:cNvPr>
          <p:cNvSpPr>
            <a:spLocks noGrp="1"/>
          </p:cNvSpPr>
          <p:nvPr>
            <p:ph type="title"/>
          </p:nvPr>
        </p:nvSpPr>
        <p:spPr>
          <a:xfrm>
            <a:off x="1003265" y="472673"/>
            <a:ext cx="10380351" cy="1022189"/>
          </a:xfrm>
        </p:spPr>
        <p:txBody>
          <a:bodyPr>
            <a:normAutofit/>
          </a:bodyPr>
          <a:lstStyle/>
          <a:p>
            <a:pPr algn="l"/>
            <a:r>
              <a:rPr lang="en-US" sz="4800" dirty="0"/>
              <a:t>Product Owner</a:t>
            </a:r>
          </a:p>
        </p:txBody>
      </p:sp>
      <p:sp>
        <p:nvSpPr>
          <p:cNvPr id="3" name="Content Placeholder 2">
            <a:extLst>
              <a:ext uri="{FF2B5EF4-FFF2-40B4-BE49-F238E27FC236}">
                <a16:creationId xmlns:a16="http://schemas.microsoft.com/office/drawing/2014/main" id="{E00913AE-FFC2-4310-F4AE-9EDD53492927}"/>
              </a:ext>
            </a:extLst>
          </p:cNvPr>
          <p:cNvSpPr>
            <a:spLocks noGrp="1"/>
          </p:cNvSpPr>
          <p:nvPr>
            <p:ph idx="1"/>
          </p:nvPr>
        </p:nvSpPr>
        <p:spPr>
          <a:xfrm>
            <a:off x="1003266" y="1845889"/>
            <a:ext cx="5092734" cy="4539438"/>
          </a:xfrm>
        </p:spPr>
        <p:txBody>
          <a:bodyPr anchor="t">
            <a:normAutofit/>
          </a:bodyPr>
          <a:lstStyle/>
          <a:p>
            <a:r>
              <a:rPr lang="en-US" sz="1800" dirty="0"/>
              <a:t>The product owner is in charge of establishing and prioritizing the product backlog. </a:t>
            </a:r>
          </a:p>
          <a:p>
            <a:r>
              <a:rPr lang="en-US" sz="1800" dirty="0"/>
              <a:t>They collaborate closely with stakeholders to ensure that the product fulfills their needs, and they make judgments on which features to add in each sprint. </a:t>
            </a:r>
          </a:p>
          <a:p>
            <a:r>
              <a:rPr lang="en-US" sz="1800" dirty="0"/>
              <a:t>The product owner is an important function since they are responsible for ensuring that the product satisfies the demands of the consumer and the business.</a:t>
            </a:r>
          </a:p>
        </p:txBody>
      </p:sp>
      <p:pic>
        <p:nvPicPr>
          <p:cNvPr id="4" name="Picture 3">
            <a:extLst>
              <a:ext uri="{FF2B5EF4-FFF2-40B4-BE49-F238E27FC236}">
                <a16:creationId xmlns:a16="http://schemas.microsoft.com/office/drawing/2014/main" id="{4A1F6062-9A25-BBE4-38B4-52781644754C}"/>
              </a:ext>
            </a:extLst>
          </p:cNvPr>
          <p:cNvPicPr>
            <a:picLocks noChangeAspect="1"/>
          </p:cNvPicPr>
          <p:nvPr/>
        </p:nvPicPr>
        <p:blipFill>
          <a:blip r:embed="rId2"/>
          <a:stretch>
            <a:fillRect/>
          </a:stretch>
        </p:blipFill>
        <p:spPr>
          <a:xfrm>
            <a:off x="7046256" y="1065516"/>
            <a:ext cx="4337360" cy="4936329"/>
          </a:xfrm>
          <a:prstGeom prst="rect">
            <a:avLst/>
          </a:prstGeom>
        </p:spPr>
      </p:pic>
    </p:spTree>
    <p:extLst>
      <p:ext uri="{BB962C8B-B14F-4D97-AF65-F5344CB8AC3E}">
        <p14:creationId xmlns:p14="http://schemas.microsoft.com/office/powerpoint/2010/main" val="411284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B6F-8BCD-88FD-CE8B-07C7262567FA}"/>
              </a:ext>
            </a:extLst>
          </p:cNvPr>
          <p:cNvSpPr>
            <a:spLocks noGrp="1"/>
          </p:cNvSpPr>
          <p:nvPr>
            <p:ph type="title"/>
          </p:nvPr>
        </p:nvSpPr>
        <p:spPr>
          <a:xfrm>
            <a:off x="1003265" y="472673"/>
            <a:ext cx="10380351" cy="1022189"/>
          </a:xfrm>
        </p:spPr>
        <p:txBody>
          <a:bodyPr>
            <a:normAutofit/>
          </a:bodyPr>
          <a:lstStyle/>
          <a:p>
            <a:pPr algn="l"/>
            <a:r>
              <a:rPr lang="en-US" sz="4800" dirty="0"/>
              <a:t>Scrum Master</a:t>
            </a:r>
          </a:p>
        </p:txBody>
      </p:sp>
      <p:sp>
        <p:nvSpPr>
          <p:cNvPr id="3" name="Content Placeholder 2">
            <a:extLst>
              <a:ext uri="{FF2B5EF4-FFF2-40B4-BE49-F238E27FC236}">
                <a16:creationId xmlns:a16="http://schemas.microsoft.com/office/drawing/2014/main" id="{E00913AE-FFC2-4310-F4AE-9EDD53492927}"/>
              </a:ext>
            </a:extLst>
          </p:cNvPr>
          <p:cNvSpPr>
            <a:spLocks noGrp="1"/>
          </p:cNvSpPr>
          <p:nvPr>
            <p:ph idx="1"/>
          </p:nvPr>
        </p:nvSpPr>
        <p:spPr>
          <a:xfrm>
            <a:off x="1003266" y="1845889"/>
            <a:ext cx="5092734" cy="4539438"/>
          </a:xfrm>
        </p:spPr>
        <p:txBody>
          <a:bodyPr anchor="t">
            <a:normAutofit/>
          </a:bodyPr>
          <a:lstStyle/>
          <a:p>
            <a:r>
              <a:rPr lang="en-US" sz="1800" dirty="0"/>
              <a:t>The Scrum Master is in charge of ensuring that the team follows the Scrum methodology and that any roadblocks to progress are removed.</a:t>
            </a:r>
          </a:p>
          <a:p>
            <a:r>
              <a:rPr lang="en-US" sz="1800" dirty="0"/>
              <a:t> They help Scrum activities like daily stand-ups, sprint planning, and retrospectives run well. </a:t>
            </a:r>
          </a:p>
          <a:p>
            <a:r>
              <a:rPr lang="en-US" sz="1800" dirty="0"/>
              <a:t>The Scrum Master is also in charge of ensuring that the team self-organizes and has the tools and resources it requires to succeed.</a:t>
            </a:r>
          </a:p>
        </p:txBody>
      </p:sp>
      <p:pic>
        <p:nvPicPr>
          <p:cNvPr id="4" name="Picture 3">
            <a:extLst>
              <a:ext uri="{FF2B5EF4-FFF2-40B4-BE49-F238E27FC236}">
                <a16:creationId xmlns:a16="http://schemas.microsoft.com/office/drawing/2014/main" id="{B4FA463A-0C23-A082-5BEC-EDE3EFD0B262}"/>
              </a:ext>
            </a:extLst>
          </p:cNvPr>
          <p:cNvPicPr>
            <a:picLocks noChangeAspect="1"/>
          </p:cNvPicPr>
          <p:nvPr/>
        </p:nvPicPr>
        <p:blipFill>
          <a:blip r:embed="rId2"/>
          <a:stretch>
            <a:fillRect/>
          </a:stretch>
        </p:blipFill>
        <p:spPr>
          <a:xfrm>
            <a:off x="6827595" y="1089714"/>
            <a:ext cx="4556021" cy="5041153"/>
          </a:xfrm>
          <a:prstGeom prst="rect">
            <a:avLst/>
          </a:prstGeom>
        </p:spPr>
      </p:pic>
    </p:spTree>
    <p:extLst>
      <p:ext uri="{BB962C8B-B14F-4D97-AF65-F5344CB8AC3E}">
        <p14:creationId xmlns:p14="http://schemas.microsoft.com/office/powerpoint/2010/main" val="77701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B6F-8BCD-88FD-CE8B-07C7262567FA}"/>
              </a:ext>
            </a:extLst>
          </p:cNvPr>
          <p:cNvSpPr>
            <a:spLocks noGrp="1"/>
          </p:cNvSpPr>
          <p:nvPr>
            <p:ph type="title"/>
          </p:nvPr>
        </p:nvSpPr>
        <p:spPr>
          <a:xfrm>
            <a:off x="1003265" y="472673"/>
            <a:ext cx="10380351" cy="1022189"/>
          </a:xfrm>
        </p:spPr>
        <p:txBody>
          <a:bodyPr>
            <a:normAutofit/>
          </a:bodyPr>
          <a:lstStyle/>
          <a:p>
            <a:pPr algn="l"/>
            <a:r>
              <a:rPr lang="en-US" sz="4800" dirty="0"/>
              <a:t>Development Team</a:t>
            </a:r>
          </a:p>
        </p:txBody>
      </p:sp>
      <p:sp>
        <p:nvSpPr>
          <p:cNvPr id="3" name="Content Placeholder 2">
            <a:extLst>
              <a:ext uri="{FF2B5EF4-FFF2-40B4-BE49-F238E27FC236}">
                <a16:creationId xmlns:a16="http://schemas.microsoft.com/office/drawing/2014/main" id="{E00913AE-FFC2-4310-F4AE-9EDD53492927}"/>
              </a:ext>
            </a:extLst>
          </p:cNvPr>
          <p:cNvSpPr>
            <a:spLocks noGrp="1"/>
          </p:cNvSpPr>
          <p:nvPr>
            <p:ph idx="1"/>
          </p:nvPr>
        </p:nvSpPr>
        <p:spPr>
          <a:xfrm>
            <a:off x="1003266" y="1845889"/>
            <a:ext cx="5092734" cy="4539438"/>
          </a:xfrm>
        </p:spPr>
        <p:txBody>
          <a:bodyPr anchor="t">
            <a:normAutofit/>
          </a:bodyPr>
          <a:lstStyle/>
          <a:p>
            <a:r>
              <a:rPr lang="en-US" sz="1800" dirty="0"/>
              <a:t>The development team is in charge of providing potentially shippable portions of the product. </a:t>
            </a:r>
          </a:p>
          <a:p>
            <a:r>
              <a:rPr lang="en-US" sz="1800" dirty="0"/>
              <a:t>They collaborate to finish the work stated in the sprint backlog, and they are cross-functional, which means they have all of the abilities required to do the job. </a:t>
            </a:r>
          </a:p>
          <a:p>
            <a:r>
              <a:rPr lang="en-US" sz="1800" dirty="0"/>
              <a:t>The development team is crucial since they are in charge of producing the product and ensuring that it fulfills the team's quality standards.</a:t>
            </a:r>
          </a:p>
        </p:txBody>
      </p:sp>
      <p:pic>
        <p:nvPicPr>
          <p:cNvPr id="5" name="Picture 4">
            <a:extLst>
              <a:ext uri="{FF2B5EF4-FFF2-40B4-BE49-F238E27FC236}">
                <a16:creationId xmlns:a16="http://schemas.microsoft.com/office/drawing/2014/main" id="{8BE0FE9F-5961-440F-886E-EB6B1139326F}"/>
              </a:ext>
            </a:extLst>
          </p:cNvPr>
          <p:cNvPicPr>
            <a:picLocks noChangeAspect="1"/>
          </p:cNvPicPr>
          <p:nvPr/>
        </p:nvPicPr>
        <p:blipFill>
          <a:blip r:embed="rId2"/>
          <a:stretch>
            <a:fillRect/>
          </a:stretch>
        </p:blipFill>
        <p:spPr>
          <a:xfrm>
            <a:off x="6405769" y="2888973"/>
            <a:ext cx="5347761" cy="1616765"/>
          </a:xfrm>
          <a:prstGeom prst="rect">
            <a:avLst/>
          </a:prstGeom>
        </p:spPr>
      </p:pic>
    </p:spTree>
    <p:extLst>
      <p:ext uri="{BB962C8B-B14F-4D97-AF65-F5344CB8AC3E}">
        <p14:creationId xmlns:p14="http://schemas.microsoft.com/office/powerpoint/2010/main" val="99605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B6F-8BCD-88FD-CE8B-07C7262567FA}"/>
              </a:ext>
            </a:extLst>
          </p:cNvPr>
          <p:cNvSpPr>
            <a:spLocks noGrp="1"/>
          </p:cNvSpPr>
          <p:nvPr>
            <p:ph type="title"/>
          </p:nvPr>
        </p:nvSpPr>
        <p:spPr>
          <a:xfrm>
            <a:off x="1005401" y="614764"/>
            <a:ext cx="4221435" cy="1487720"/>
          </a:xfrm>
        </p:spPr>
        <p:txBody>
          <a:bodyPr>
            <a:noAutofit/>
          </a:bodyPr>
          <a:lstStyle/>
          <a:p>
            <a:pPr algn="l"/>
            <a:r>
              <a:rPr lang="en-US" sz="4800" dirty="0"/>
              <a:t>Stakeholders</a:t>
            </a:r>
          </a:p>
        </p:txBody>
      </p:sp>
      <p:sp>
        <p:nvSpPr>
          <p:cNvPr id="3" name="Content Placeholder 2">
            <a:extLst>
              <a:ext uri="{FF2B5EF4-FFF2-40B4-BE49-F238E27FC236}">
                <a16:creationId xmlns:a16="http://schemas.microsoft.com/office/drawing/2014/main" id="{E00913AE-FFC2-4310-F4AE-9EDD53492927}"/>
              </a:ext>
            </a:extLst>
          </p:cNvPr>
          <p:cNvSpPr>
            <a:spLocks noGrp="1"/>
          </p:cNvSpPr>
          <p:nvPr>
            <p:ph idx="1"/>
          </p:nvPr>
        </p:nvSpPr>
        <p:spPr>
          <a:xfrm>
            <a:off x="1244525" y="1654628"/>
            <a:ext cx="3666619" cy="4671718"/>
          </a:xfrm>
        </p:spPr>
        <p:txBody>
          <a:bodyPr>
            <a:noAutofit/>
          </a:bodyPr>
          <a:lstStyle/>
          <a:p>
            <a:pPr>
              <a:lnSpc>
                <a:spcPct val="110000"/>
              </a:lnSpc>
            </a:pPr>
            <a:r>
              <a:rPr lang="en-US" sz="1800" dirty="0"/>
              <a:t>Customers, users, and company executives are all considered stakeholders. </a:t>
            </a:r>
          </a:p>
          <a:p>
            <a:pPr>
              <a:lnSpc>
                <a:spcPct val="110000"/>
              </a:lnSpc>
            </a:pPr>
            <a:r>
              <a:rPr lang="en-US" sz="1800" dirty="0"/>
              <a:t>Stakeholders offer input on the product, which helps the product owner and development team decide which features to add in each sprint. </a:t>
            </a:r>
          </a:p>
          <a:p>
            <a:pPr>
              <a:lnSpc>
                <a:spcPct val="110000"/>
              </a:lnSpc>
            </a:pPr>
            <a:r>
              <a:rPr lang="en-US" sz="1800" dirty="0"/>
              <a:t>Stakeholder input is crucial since it guarantees that the product satisfies the needs of both the consumer and the company.</a:t>
            </a:r>
          </a:p>
        </p:txBody>
      </p:sp>
      <p:pic>
        <p:nvPicPr>
          <p:cNvPr id="4" name="Picture 3">
            <a:extLst>
              <a:ext uri="{FF2B5EF4-FFF2-40B4-BE49-F238E27FC236}">
                <a16:creationId xmlns:a16="http://schemas.microsoft.com/office/drawing/2014/main" id="{C6EBA29A-94C5-4721-04DB-3129D58B89A9}"/>
              </a:ext>
            </a:extLst>
          </p:cNvPr>
          <p:cNvPicPr>
            <a:picLocks noChangeAspect="1"/>
          </p:cNvPicPr>
          <p:nvPr/>
        </p:nvPicPr>
        <p:blipFill>
          <a:blip r:embed="rId3"/>
          <a:stretch>
            <a:fillRect/>
          </a:stretch>
        </p:blipFill>
        <p:spPr>
          <a:xfrm>
            <a:off x="5756053" y="2573464"/>
            <a:ext cx="5303975" cy="1710531"/>
          </a:xfrm>
          <a:prstGeom prst="rect">
            <a:avLst/>
          </a:prstGeom>
          <a:ln w="12700">
            <a:noFill/>
          </a:ln>
        </p:spPr>
      </p:pic>
    </p:spTree>
    <p:extLst>
      <p:ext uri="{BB962C8B-B14F-4D97-AF65-F5344CB8AC3E}">
        <p14:creationId xmlns:p14="http://schemas.microsoft.com/office/powerpoint/2010/main" val="162641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pic>
        <p:nvPicPr>
          <p:cNvPr id="4" name="Picture 3">
            <a:extLst>
              <a:ext uri="{FF2B5EF4-FFF2-40B4-BE49-F238E27FC236}">
                <a16:creationId xmlns:a16="http://schemas.microsoft.com/office/drawing/2014/main" id="{86284B8C-143F-D8C7-422F-F895D757D5DA}"/>
              </a:ext>
            </a:extLst>
          </p:cNvPr>
          <p:cNvPicPr>
            <a:picLocks noChangeAspect="1"/>
          </p:cNvPicPr>
          <p:nvPr/>
        </p:nvPicPr>
        <p:blipFill rotWithShape="1">
          <a:blip r:embed="rId5"/>
          <a:srcRect l="2365" t="2575" r="37450"/>
          <a:stretch/>
        </p:blipFill>
        <p:spPr>
          <a:xfrm>
            <a:off x="20" y="227"/>
            <a:ext cx="12191675" cy="6858000"/>
          </a:xfrm>
          <a:prstGeom prst="rect">
            <a:avLst/>
          </a:prstGeom>
        </p:spPr>
      </p:pic>
      <p:pic>
        <p:nvPicPr>
          <p:cNvPr id="65" name="Picture 22">
            <a:extLst>
              <a:ext uri="{FF2B5EF4-FFF2-40B4-BE49-F238E27FC236}">
                <a16:creationId xmlns:a16="http://schemas.microsoft.com/office/drawing/2014/main" id="{97E95E2F-46AB-4CC1-B3EC-E895B83649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48DAB23-6C4D-4138-8D67-DC09574BC8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27F7FCF9-9DC8-4809-ABA1-9E838A2C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28">
            <a:extLst>
              <a:ext uri="{FF2B5EF4-FFF2-40B4-BE49-F238E27FC236}">
                <a16:creationId xmlns:a16="http://schemas.microsoft.com/office/drawing/2014/main" id="{DCDABCB5-7B43-4F1E-A92D-40B7FC42C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9068540E-7885-4861-BD0F-31569004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D2C18-D4BF-705B-F02A-37C3B5E5852E}"/>
              </a:ext>
            </a:extLst>
          </p:cNvPr>
          <p:cNvSpPr>
            <a:spLocks noGrp="1"/>
          </p:cNvSpPr>
          <p:nvPr>
            <p:ph type="title"/>
          </p:nvPr>
        </p:nvSpPr>
        <p:spPr>
          <a:xfrm>
            <a:off x="1964040" y="3428998"/>
            <a:ext cx="4128142" cy="2268559"/>
          </a:xfrm>
        </p:spPr>
        <p:txBody>
          <a:bodyPr vert="horz" lIns="91440" tIns="45720" rIns="91440" bIns="45720" rtlCol="0" anchor="t">
            <a:normAutofit/>
          </a:bodyPr>
          <a:lstStyle/>
          <a:p>
            <a:r>
              <a:rPr lang="en-US" sz="4700"/>
              <a:t>Phases of SDLC in Agile Approach</a:t>
            </a:r>
          </a:p>
        </p:txBody>
      </p:sp>
      <p:sp>
        <p:nvSpPr>
          <p:cNvPr id="68" name="Rectangle 32">
            <a:extLst>
              <a:ext uri="{FF2B5EF4-FFF2-40B4-BE49-F238E27FC236}">
                <a16:creationId xmlns:a16="http://schemas.microsoft.com/office/drawing/2014/main" id="{803A8740-FDD5-4A54-851E-CEC119ED8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8742"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20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4FC14-A8E1-A29B-F921-BD4CD3DC7EBB}"/>
              </a:ext>
            </a:extLst>
          </p:cNvPr>
          <p:cNvSpPr>
            <a:spLocks noGrp="1"/>
          </p:cNvSpPr>
          <p:nvPr>
            <p:ph type="title"/>
          </p:nvPr>
        </p:nvSpPr>
        <p:spPr>
          <a:xfrm>
            <a:off x="1969803" y="808056"/>
            <a:ext cx="8608037" cy="1077229"/>
          </a:xfrm>
        </p:spPr>
        <p:txBody>
          <a:bodyPr>
            <a:normAutofit/>
          </a:bodyPr>
          <a:lstStyle/>
          <a:p>
            <a:pPr algn="l"/>
            <a:r>
              <a:rPr lang="en-US"/>
              <a:t>Planning</a:t>
            </a:r>
          </a:p>
        </p:txBody>
      </p:sp>
      <p:pic>
        <p:nvPicPr>
          <p:cNvPr id="4" name="Picture 3">
            <a:extLst>
              <a:ext uri="{FF2B5EF4-FFF2-40B4-BE49-F238E27FC236}">
                <a16:creationId xmlns:a16="http://schemas.microsoft.com/office/drawing/2014/main" id="{2B884AE3-7AD7-0B11-AB92-3325F6A2DD26}"/>
              </a:ext>
            </a:extLst>
          </p:cNvPr>
          <p:cNvPicPr>
            <a:picLocks noChangeAspect="1"/>
          </p:cNvPicPr>
          <p:nvPr/>
        </p:nvPicPr>
        <p:blipFill rotWithShape="1">
          <a:blip r:embed="rId5"/>
          <a:srcRect l="12016" r="9838"/>
          <a:stretch/>
        </p:blipFill>
        <p:spPr>
          <a:xfrm>
            <a:off x="2181719" y="2824740"/>
            <a:ext cx="4454381" cy="244288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6B590D77-4D9C-FC2A-9170-3171918C1D74}"/>
              </a:ext>
            </a:extLst>
          </p:cNvPr>
          <p:cNvSpPr>
            <a:spLocks noGrp="1"/>
          </p:cNvSpPr>
          <p:nvPr>
            <p:ph idx="1"/>
          </p:nvPr>
        </p:nvSpPr>
        <p:spPr>
          <a:xfrm>
            <a:off x="7286175" y="2052116"/>
            <a:ext cx="3289986" cy="3997828"/>
          </a:xfrm>
        </p:spPr>
        <p:txBody>
          <a:bodyPr>
            <a:normAutofit/>
          </a:bodyPr>
          <a:lstStyle/>
          <a:p>
            <a:pPr>
              <a:lnSpc>
                <a:spcPct val="110000"/>
              </a:lnSpc>
            </a:pPr>
            <a:r>
              <a:rPr lang="en-US" sz="1500"/>
              <a:t>During the planning phase, the team develops a product backlog and establishes sprint objectives. </a:t>
            </a:r>
          </a:p>
          <a:p>
            <a:pPr>
              <a:lnSpc>
                <a:spcPct val="110000"/>
              </a:lnSpc>
            </a:pPr>
            <a:r>
              <a:rPr lang="en-US" sz="1500"/>
              <a:t>The product backlog is a prioritized list of product features that need to be built. Sprint goals are the sprint's high-level objectives. </a:t>
            </a:r>
          </a:p>
          <a:p>
            <a:pPr>
              <a:lnSpc>
                <a:spcPct val="110000"/>
              </a:lnSpc>
            </a:pPr>
            <a:r>
              <a:rPr lang="en-US" sz="1500"/>
              <a:t>The planning phase is critical because it establishes the sprint's direction and ensures that the team is focusing on the most essential features.</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1E00636-0F70-559A-BE09-1712606489F2}"/>
              </a:ext>
            </a:extLst>
          </p:cNvPr>
          <p:cNvPicPr>
            <a:picLocks noChangeAspect="1"/>
          </p:cNvPicPr>
          <p:nvPr/>
        </p:nvPicPr>
        <p:blipFill rotWithShape="1">
          <a:blip r:embed="rId3"/>
          <a:srcRect t="14771" r="9091"/>
          <a:stretch/>
        </p:blipFill>
        <p:spPr>
          <a:xfrm>
            <a:off x="20" y="227"/>
            <a:ext cx="12191675" cy="6858000"/>
          </a:xfrm>
          <a:prstGeom prst="rect">
            <a:avLst/>
          </a:prstGeom>
        </p:spPr>
      </p:pic>
      <p:pic>
        <p:nvPicPr>
          <p:cNvPr id="12" name="Picture 11">
            <a:extLst>
              <a:ext uri="{FF2B5EF4-FFF2-40B4-BE49-F238E27FC236}">
                <a16:creationId xmlns:a16="http://schemas.microsoft.com/office/drawing/2014/main" id="{D445918B-6272-4727-A3FA-F23651AECA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589207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4FC14-A8E1-A29B-F921-BD4CD3DC7EBB}"/>
              </a:ext>
            </a:extLst>
          </p:cNvPr>
          <p:cNvSpPr>
            <a:spLocks noGrp="1"/>
          </p:cNvSpPr>
          <p:nvPr>
            <p:ph type="title"/>
          </p:nvPr>
        </p:nvSpPr>
        <p:spPr>
          <a:xfrm>
            <a:off x="1974738" y="808056"/>
            <a:ext cx="4119672" cy="1077229"/>
          </a:xfrm>
        </p:spPr>
        <p:txBody>
          <a:bodyPr>
            <a:normAutofit/>
          </a:bodyPr>
          <a:lstStyle/>
          <a:p>
            <a:pPr algn="l"/>
            <a:r>
              <a:rPr lang="en-US"/>
              <a:t>Sprint</a:t>
            </a:r>
          </a:p>
        </p:txBody>
      </p:sp>
      <p:sp>
        <p:nvSpPr>
          <p:cNvPr id="3" name="Content Placeholder 2">
            <a:extLst>
              <a:ext uri="{FF2B5EF4-FFF2-40B4-BE49-F238E27FC236}">
                <a16:creationId xmlns:a16="http://schemas.microsoft.com/office/drawing/2014/main" id="{6B590D77-4D9C-FC2A-9170-3171918C1D74}"/>
              </a:ext>
            </a:extLst>
          </p:cNvPr>
          <p:cNvSpPr>
            <a:spLocks noGrp="1"/>
          </p:cNvSpPr>
          <p:nvPr>
            <p:ph idx="1"/>
          </p:nvPr>
        </p:nvSpPr>
        <p:spPr>
          <a:xfrm>
            <a:off x="1974739" y="2052116"/>
            <a:ext cx="4119672" cy="3997828"/>
          </a:xfrm>
        </p:spPr>
        <p:txBody>
          <a:bodyPr>
            <a:normAutofit/>
          </a:bodyPr>
          <a:lstStyle/>
          <a:p>
            <a:pPr>
              <a:lnSpc>
                <a:spcPct val="110000"/>
              </a:lnSpc>
            </a:pPr>
            <a:r>
              <a:rPr lang="en-US" sz="1500"/>
              <a:t>A sprint is a timed period (often 1-4 weeks) during which the team works to produce a set of product enhancements. </a:t>
            </a:r>
          </a:p>
          <a:p>
            <a:pPr>
              <a:lnSpc>
                <a:spcPct val="110000"/>
              </a:lnSpc>
            </a:pPr>
            <a:r>
              <a:rPr lang="en-US" sz="1500"/>
              <a:t>The development team collaborates to finish the work outlined in the sprint backlog, which is a collection of product backlog features that the team intends to deliver in the sprint. </a:t>
            </a:r>
          </a:p>
          <a:p>
            <a:pPr>
              <a:lnSpc>
                <a:spcPct val="110000"/>
              </a:lnSpc>
            </a:pPr>
            <a:r>
              <a:rPr lang="en-US" sz="1500"/>
              <a:t>The sprint is significant because it offers a time-bound framework for the team to work within and guarantees that features are delivered on a consistent cadence.</a:t>
            </a:r>
          </a:p>
        </p:txBody>
      </p:sp>
      <p:sp>
        <p:nvSpPr>
          <p:cNvPr id="22" name="Rectangle 21">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61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36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{942651B9-A57D-824B-9463-D55B213FB83B}tf16401378</Template>
  <TotalTime>103</TotalTime>
  <Words>1647</Words>
  <Application>Microsoft Macintosh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MS Shell Dlg 2</vt:lpstr>
      <vt:lpstr>Söhne</vt:lpstr>
      <vt:lpstr>Wingdings</vt:lpstr>
      <vt:lpstr>Wingdings 3</vt:lpstr>
      <vt:lpstr>Madison</vt:lpstr>
      <vt:lpstr>Scrum-Agile vs. Waterfall: Which Development Approach is Right for Your Project?</vt:lpstr>
      <vt:lpstr>Breakdown of the Scrum-Agile Team</vt:lpstr>
      <vt:lpstr>Product Owner</vt:lpstr>
      <vt:lpstr>Scrum Master</vt:lpstr>
      <vt:lpstr>Development Team</vt:lpstr>
      <vt:lpstr>Stakeholders</vt:lpstr>
      <vt:lpstr>Phases of SDLC in Agile Approach</vt:lpstr>
      <vt:lpstr>Planning</vt:lpstr>
      <vt:lpstr>Sprint</vt:lpstr>
      <vt:lpstr>Review</vt:lpstr>
      <vt:lpstr>Retrospective</vt:lpstr>
      <vt:lpstr>Waterfall vs Agile Approach</vt:lpstr>
      <vt:lpstr>Waterfall</vt:lpstr>
      <vt:lpstr>Waterfall cont.</vt:lpstr>
      <vt:lpstr>Example</vt:lpstr>
      <vt:lpstr>Addressing The Problem</vt:lpstr>
      <vt:lpstr>Factors To Consider When Choosing Approach</vt:lpstr>
      <vt:lpstr>Project Complexity</vt:lpstr>
      <vt:lpstr>Customer Involvement</vt:lpstr>
      <vt:lpstr>Team Experience</vt:lpstr>
      <vt:lpstr>Time Constraints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vs. Waterfall: Which Development Approach is Right for Your Project?</dc:title>
  <dc:creator>Jang, Euntak</dc:creator>
  <cp:lastModifiedBy>Jang, Euntak</cp:lastModifiedBy>
  <cp:revision>2</cp:revision>
  <dcterms:created xsi:type="dcterms:W3CDTF">2023-02-27T05:18:14Z</dcterms:created>
  <dcterms:modified xsi:type="dcterms:W3CDTF">2023-02-27T07:01:25Z</dcterms:modified>
</cp:coreProperties>
</file>