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97" r:id="rId3"/>
    <p:sldId id="323" r:id="rId4"/>
    <p:sldId id="304" r:id="rId5"/>
    <p:sldId id="309" r:id="rId6"/>
    <p:sldId id="330" r:id="rId7"/>
    <p:sldId id="308" r:id="rId8"/>
    <p:sldId id="328" r:id="rId9"/>
    <p:sldId id="329" r:id="rId10"/>
    <p:sldId id="327" r:id="rId11"/>
    <p:sldId id="347" r:id="rId12"/>
    <p:sldId id="331" r:id="rId13"/>
    <p:sldId id="305" r:id="rId14"/>
    <p:sldId id="310" r:id="rId15"/>
    <p:sldId id="332" r:id="rId16"/>
    <p:sldId id="334" r:id="rId17"/>
    <p:sldId id="333" r:id="rId18"/>
    <p:sldId id="348" r:id="rId19"/>
    <p:sldId id="335" r:id="rId20"/>
    <p:sldId id="336" r:id="rId21"/>
    <p:sldId id="337" r:id="rId22"/>
    <p:sldId id="338" r:id="rId23"/>
    <p:sldId id="341" r:id="rId24"/>
    <p:sldId id="340" r:id="rId25"/>
    <p:sldId id="339" r:id="rId26"/>
    <p:sldId id="342" r:id="rId27"/>
    <p:sldId id="312" r:id="rId28"/>
    <p:sldId id="343" r:id="rId29"/>
    <p:sldId id="344" r:id="rId30"/>
    <p:sldId id="345" r:id="rId31"/>
    <p:sldId id="346" r:id="rId32"/>
    <p:sldId id="313" r:id="rId33"/>
    <p:sldId id="349" r:id="rId34"/>
    <p:sldId id="352" r:id="rId35"/>
    <p:sldId id="350" r:id="rId36"/>
    <p:sldId id="351" r:id="rId37"/>
    <p:sldId id="353" r:id="rId38"/>
    <p:sldId id="303" r:id="rId39"/>
    <p:sldId id="354" r:id="rId40"/>
    <p:sldId id="355" r:id="rId41"/>
    <p:sldId id="356" r:id="rId42"/>
    <p:sldId id="292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8A8"/>
    <a:srgbClr val="6D6D6D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325BA6-9157-46C7-A67E-71D774E1A87E}">
  <a:tblStyle styleId="{75325BA6-9157-46C7-A67E-71D774E1A87E}" styleName="Table_0">
    <a:wholeTbl>
      <a:tcTxStyle b="off" i="off">
        <a:font>
          <a:latin typeface="G마켓 산스 TTF Medium"/>
          <a:ea typeface="G마켓 산스 TTF Medium"/>
          <a:cs typeface="G마켓 산스 TTF Medium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79" autoAdjust="0"/>
  </p:normalViewPr>
  <p:slideViewPr>
    <p:cSldViewPr snapToGrid="0">
      <p:cViewPr varScale="1">
        <p:scale>
          <a:sx n="68" d="100"/>
          <a:sy n="68" d="100"/>
        </p:scale>
        <p:origin x="123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9273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12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48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14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ko-KR" altLang="en-US" dirty="0" err="1"/>
              <a:t>전처리과정입니다</a:t>
            </a:r>
            <a:r>
              <a:rPr lang="en-US" altLang="ko-KR" dirty="0"/>
              <a:t>.  </a:t>
            </a:r>
            <a:r>
              <a:rPr lang="ko-KR" altLang="en-US" dirty="0"/>
              <a:t>전처리와 특성선택을 하나의 과정이라 생각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885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이코엔엘</a:t>
            </a:r>
            <a:r>
              <a:rPr lang="ko-KR" altLang="en-US" dirty="0"/>
              <a:t> 파이를 이용해서 모은 데이터들을 분석에 필요한 토큰과 </a:t>
            </a:r>
            <a:r>
              <a:rPr lang="en-US" altLang="ko-KR" dirty="0" err="1"/>
              <a:t>ngram</a:t>
            </a:r>
            <a:r>
              <a:rPr lang="ko-KR" altLang="en-US" dirty="0"/>
              <a:t>으로 만드는 과정</a:t>
            </a:r>
            <a:r>
              <a:rPr lang="en-US" altLang="ko-KR" dirty="0"/>
              <a:t>. </a:t>
            </a:r>
            <a:r>
              <a:rPr lang="ko-KR" altLang="en-US" dirty="0"/>
              <a:t>뿐만 아니라 불필요한 문자도 제거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17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모은 데이터에 자료를 토큰과 </a:t>
            </a:r>
            <a:r>
              <a:rPr lang="en-US" altLang="ko-KR" dirty="0" err="1"/>
              <a:t>ngram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36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</a:t>
            </a:r>
            <a:r>
              <a:rPr lang="ko-KR" altLang="en-US" dirty="0"/>
              <a:t>만 의사록 분리</a:t>
            </a:r>
            <a:r>
              <a:rPr lang="en-US" altLang="ko-KR" dirty="0"/>
              <a:t>, </a:t>
            </a:r>
            <a:r>
              <a:rPr lang="en-US" altLang="ko-KR" dirty="0" err="1"/>
              <a:t>ts</a:t>
            </a:r>
            <a:r>
              <a:rPr lang="ko-KR" altLang="en-US" dirty="0"/>
              <a:t>는 네이버기사 전처리시 사용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25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025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</a:t>
            </a:r>
            <a:r>
              <a:rPr lang="ko-KR" altLang="en-US" dirty="0"/>
              <a:t>만 의사록 분리</a:t>
            </a:r>
            <a:r>
              <a:rPr lang="en-US" altLang="ko-KR" dirty="0"/>
              <a:t>, </a:t>
            </a:r>
            <a:r>
              <a:rPr lang="en-US" altLang="ko-KR" dirty="0" err="1"/>
              <a:t>ts</a:t>
            </a:r>
            <a:r>
              <a:rPr lang="ko-KR" altLang="en-US" dirty="0"/>
              <a:t>는 네이버기사 전처리시 사용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967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812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792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949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본문 제거 </a:t>
            </a:r>
            <a:r>
              <a:rPr lang="ko-KR" altLang="en-US" dirty="0" err="1"/>
              <a:t>안되는경우도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토큰 </a:t>
            </a:r>
            <a:r>
              <a:rPr lang="en-US" altLang="ko-KR" dirty="0"/>
              <a:t>n</a:t>
            </a:r>
            <a:r>
              <a:rPr lang="ko-KR" altLang="en-US" dirty="0" err="1"/>
              <a:t>가져올떄는</a:t>
            </a:r>
            <a:r>
              <a:rPr lang="ko-KR" altLang="en-US" dirty="0"/>
              <a:t> 문제가 </a:t>
            </a:r>
            <a:r>
              <a:rPr lang="ko-KR" altLang="en-US" dirty="0" err="1"/>
              <a:t>안되서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  <a:r>
              <a:rPr lang="ko-KR" altLang="en-US" dirty="0"/>
              <a:t>함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266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489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16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213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824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535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중복없는</a:t>
            </a:r>
            <a:r>
              <a:rPr lang="ko-KR" altLang="en-US" dirty="0"/>
              <a:t> </a:t>
            </a:r>
            <a:r>
              <a:rPr lang="en-US" altLang="ko-KR" dirty="0" err="1"/>
              <a:t>ngram</a:t>
            </a:r>
            <a:r>
              <a:rPr lang="en-US" altLang="ko-KR" dirty="0"/>
              <a:t> </a:t>
            </a:r>
            <a:r>
              <a:rPr lang="ko-KR" altLang="en-US" dirty="0"/>
              <a:t>리스트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359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003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673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D-d</a:t>
            </a:r>
            <a:r>
              <a:rPr lang="ko-KR" altLang="en-US" dirty="0"/>
              <a:t>카운트를 통해 </a:t>
            </a:r>
            <a:r>
              <a:rPr lang="ko-KR" altLang="en-US" dirty="0" err="1"/>
              <a:t>극성점수구함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97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긍정부정사전구축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233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607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긍정부정사전구축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163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긍정부정사전구축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750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긍정부정사전구축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483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긍정부정사전구축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058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긍정부정사전구축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132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aseline="0" dirty="0"/>
              <a:t>(a) </a:t>
            </a:r>
            <a:r>
              <a:rPr lang="ko-KR" altLang="en-US" baseline="0" dirty="0" err="1"/>
              <a:t>텍스트마이닝의</a:t>
            </a:r>
            <a:r>
              <a:rPr lang="ko-KR" altLang="en-US" baseline="0" dirty="0"/>
              <a:t> 시장 접근법과 </a:t>
            </a:r>
            <a:r>
              <a:rPr lang="en-US" altLang="ko-KR" baseline="0" dirty="0"/>
              <a:t>lexical </a:t>
            </a:r>
            <a:r>
              <a:rPr lang="ko-KR" altLang="en-US" baseline="0" dirty="0"/>
              <a:t>접근법이 서로 양의 상관관계를 나타내고 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텍스트마이닝</a:t>
            </a:r>
            <a:r>
              <a:rPr lang="ko-KR" altLang="en-US" baseline="0" dirty="0"/>
              <a:t> 분석이 의미 있음을 보여줄 수 있음</a:t>
            </a:r>
            <a:r>
              <a:rPr lang="en-US" altLang="ko-KR" baseline="0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aseline="0" dirty="0"/>
              <a:t>(b) </a:t>
            </a:r>
            <a:r>
              <a:rPr lang="ko-KR" altLang="en-US" baseline="0" dirty="0" err="1"/>
              <a:t>시계열</a:t>
            </a:r>
            <a:r>
              <a:rPr lang="ko-KR" altLang="en-US" baseline="0" dirty="0"/>
              <a:t> 분석 결과 중앙은행의 어조와 금리가 양의 상관관계를 나타내고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텍스트마이닝을</a:t>
            </a:r>
            <a:r>
              <a:rPr lang="ko-KR" altLang="en-US" baseline="0" dirty="0"/>
              <a:t> 잘 활용하면 향후 중앙은행이 금리결정과정에 활용할 수 있음</a:t>
            </a:r>
            <a:endParaRPr lang="en-US" altLang="ko-KR" baseline="0"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053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aseline="0" dirty="0"/>
              <a:t>(a) </a:t>
            </a:r>
            <a:r>
              <a:rPr lang="ko-KR" altLang="en-US" baseline="0" dirty="0" err="1"/>
              <a:t>텍스트마이닝의</a:t>
            </a:r>
            <a:r>
              <a:rPr lang="ko-KR" altLang="en-US" baseline="0" dirty="0"/>
              <a:t> 시장 접근법과 </a:t>
            </a:r>
            <a:r>
              <a:rPr lang="en-US" altLang="ko-KR" baseline="0" dirty="0"/>
              <a:t>lexical </a:t>
            </a:r>
            <a:r>
              <a:rPr lang="ko-KR" altLang="en-US" baseline="0" dirty="0"/>
              <a:t>접근법이 서로 양의 상관관계를 나타내고 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텍스트마이닝</a:t>
            </a:r>
            <a:r>
              <a:rPr lang="ko-KR" altLang="en-US" baseline="0" dirty="0"/>
              <a:t> 분석이 의미 있음을 보여줄 수 있음</a:t>
            </a:r>
            <a:r>
              <a:rPr lang="en-US" altLang="ko-KR" baseline="0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aseline="0" dirty="0"/>
              <a:t>(b) </a:t>
            </a:r>
            <a:r>
              <a:rPr lang="ko-KR" altLang="en-US" baseline="0" dirty="0" err="1"/>
              <a:t>시계열</a:t>
            </a:r>
            <a:r>
              <a:rPr lang="ko-KR" altLang="en-US" baseline="0" dirty="0"/>
              <a:t> 분석 결과 중앙은행의 어조와 금리가 양의 상관관계를 나타내고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텍스트마이닝을</a:t>
            </a:r>
            <a:r>
              <a:rPr lang="ko-KR" altLang="en-US" baseline="0" dirty="0"/>
              <a:t> 잘 활용하면 향후 중앙은행이 금리결정과정에 활용할 수 있음</a:t>
            </a:r>
            <a:endParaRPr lang="en-US" altLang="ko-KR" baseline="0"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6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1431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aseline="0" dirty="0"/>
              <a:t>(a) </a:t>
            </a:r>
            <a:r>
              <a:rPr lang="ko-KR" altLang="en-US" baseline="0" dirty="0" err="1"/>
              <a:t>텍스트마이닝의</a:t>
            </a:r>
            <a:r>
              <a:rPr lang="ko-KR" altLang="en-US" baseline="0" dirty="0"/>
              <a:t> 시장 접근법과 </a:t>
            </a:r>
            <a:r>
              <a:rPr lang="en-US" altLang="ko-KR" baseline="0" dirty="0"/>
              <a:t>lexical </a:t>
            </a:r>
            <a:r>
              <a:rPr lang="ko-KR" altLang="en-US" baseline="0" dirty="0"/>
              <a:t>접근법이 서로 양의 상관관계를 나타내고 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텍스트마이닝</a:t>
            </a:r>
            <a:r>
              <a:rPr lang="ko-KR" altLang="en-US" baseline="0" dirty="0"/>
              <a:t> 분석이 의미 있음을 보여줄 수 있음</a:t>
            </a:r>
            <a:r>
              <a:rPr lang="en-US" altLang="ko-KR" baseline="0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aseline="0" dirty="0"/>
              <a:t>(b) </a:t>
            </a:r>
            <a:r>
              <a:rPr lang="ko-KR" altLang="en-US" baseline="0" dirty="0" err="1"/>
              <a:t>시계열</a:t>
            </a:r>
            <a:r>
              <a:rPr lang="ko-KR" altLang="en-US" baseline="0" dirty="0"/>
              <a:t> 분석 결과 중앙은행의 어조와 금리가 양의 상관관계를 나타내고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텍스트마이닝을</a:t>
            </a:r>
            <a:r>
              <a:rPr lang="ko-KR" altLang="en-US" baseline="0" dirty="0"/>
              <a:t> 잘 활용하면 향후 중앙은행이 금리결정과정에 활용할 수 있음</a:t>
            </a:r>
            <a:endParaRPr lang="en-US" altLang="ko-KR" baseline="0"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778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대외적 요인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미국 기준금리 인상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브렉시트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등 대외적 요인</a:t>
            </a: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대내적 요인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금융불균형 누적 및 가계부채 증가는 기준금리 인상 요인이나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경기 하락세에 따른 금리인하 압박과의 미스매치</a:t>
            </a:r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811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05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크롤링부터</a:t>
            </a:r>
            <a:r>
              <a:rPr lang="ko-KR" altLang="en-US" dirty="0"/>
              <a:t> 시작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63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금통위 의사록 </a:t>
            </a:r>
            <a:r>
              <a:rPr lang="en-US" altLang="ko-KR" dirty="0"/>
              <a:t>2011~2020 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년치를 </a:t>
            </a:r>
            <a:r>
              <a:rPr lang="ko-KR" altLang="en-US" dirty="0" err="1"/>
              <a:t>크롤링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82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Tika</a:t>
            </a:r>
            <a:r>
              <a:rPr lang="ko-KR" altLang="en-US" dirty="0" err="1"/>
              <a:t>를이용해서</a:t>
            </a:r>
            <a:r>
              <a:rPr lang="ko-KR" altLang="en-US" dirty="0"/>
              <a:t> </a:t>
            </a:r>
            <a:r>
              <a:rPr lang="en-US" altLang="ko-KR" dirty="0"/>
              <a:t>PDF</a:t>
            </a:r>
            <a:r>
              <a:rPr lang="ko-KR" altLang="en-US" dirty="0"/>
              <a:t>의 내용을 가져와서 저장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91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설명</a:t>
            </a:r>
            <a:r>
              <a:rPr lang="en-US" altLang="ko-KR" dirty="0"/>
              <a:t>: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11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설명</a:t>
            </a:r>
            <a:r>
              <a:rPr lang="en-US" altLang="ko-KR" dirty="0"/>
              <a:t>:</a:t>
            </a:r>
            <a:endParaRPr dirty="0"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84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6C6767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rgbClr val="6C67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178822" y="4424797"/>
            <a:ext cx="1060915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Deciphering Monetary Policy Board Minutes through Text Mining Approach: The Case of Korea </a:t>
            </a:r>
            <a:endParaRPr lang="en-US" altLang="ko-KR" sz="27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i="0" u="none" strike="noStrike" cap="none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695E42-B86B-4B11-BB6E-8A0C1A25D60A}"/>
              </a:ext>
            </a:extLst>
          </p:cNvPr>
          <p:cNvSpPr/>
          <p:nvPr/>
        </p:nvSpPr>
        <p:spPr>
          <a:xfrm>
            <a:off x="0" y="30833"/>
            <a:ext cx="12192000" cy="4463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87;p13">
            <a:extLst>
              <a:ext uri="{FF2B5EF4-FFF2-40B4-BE49-F238E27FC236}">
                <a16:creationId xmlns:a16="http://schemas.microsoft.com/office/drawing/2014/main" id="{A36B1295-7140-4D66-A66F-A0879257AA4C}"/>
              </a:ext>
            </a:extLst>
          </p:cNvPr>
          <p:cNvSpPr txBox="1"/>
          <p:nvPr/>
        </p:nvSpPr>
        <p:spPr>
          <a:xfrm>
            <a:off x="178822" y="5567932"/>
            <a:ext cx="8189323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수진들과 아이들</a:t>
            </a:r>
            <a:r>
              <a:rPr lang="en-US" altLang="ko-KR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박수진</a:t>
            </a:r>
            <a:r>
              <a:rPr lang="en-US" altLang="ko-KR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송은이</a:t>
            </a:r>
            <a:r>
              <a:rPr lang="en-US" altLang="ko-KR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윤호준</a:t>
            </a:r>
            <a:r>
              <a:rPr lang="en-US" altLang="ko-KR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김수진</a:t>
            </a:r>
            <a:r>
              <a:rPr lang="en-US" altLang="ko-KR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박창서</a:t>
            </a:r>
            <a:r>
              <a:rPr lang="en-US" altLang="ko-KR" sz="20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sz="2400" i="0" u="none" strike="noStrike" cap="none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364AF-233E-4B33-B8E2-571CDDD538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4000"/>
                    </a14:imgEffect>
                    <a14:imgEffect>
                      <a14:saturation sat="95000"/>
                    </a14:imgEffect>
                  </a14:imgLayer>
                </a14:imgProps>
              </a:ext>
            </a:extLst>
          </a:blip>
          <a:srcRect r="58170" b="30300"/>
          <a:stretch/>
        </p:blipFill>
        <p:spPr>
          <a:xfrm>
            <a:off x="6872395" y="67812"/>
            <a:ext cx="4857150" cy="4249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  <a:effectLst>
            <a:glow>
              <a:schemeClr val="accent1"/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E3F8F3-B227-41CE-9457-0EB59DF632E4}"/>
              </a:ext>
            </a:extLst>
          </p:cNvPr>
          <p:cNvSpPr txBox="1"/>
          <p:nvPr/>
        </p:nvSpPr>
        <p:spPr>
          <a:xfrm>
            <a:off x="178822" y="3584205"/>
            <a:ext cx="651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6D6D6D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텍스트 마이닝을 이용한 금리 예측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데이터 </a:t>
            </a:r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크롤링</a:t>
            </a:r>
            <a:endParaRPr lang="ko-KR" altLang="en-US" sz="2800" dirty="0"/>
          </a:p>
        </p:txBody>
      </p:sp>
      <p:cxnSp>
        <p:nvCxnSpPr>
          <p:cNvPr id="10" name="Google Shape;94;p14">
            <a:extLst>
              <a:ext uri="{FF2B5EF4-FFF2-40B4-BE49-F238E27FC236}">
                <a16:creationId xmlns:a16="http://schemas.microsoft.com/office/drawing/2014/main" id="{F0E7CF74-B68F-4042-A980-F94324347B0D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403FD-E5F7-4683-BAD4-CDB53A6657F8}"/>
              </a:ext>
            </a:extLst>
          </p:cNvPr>
          <p:cNvSpPr txBox="1"/>
          <p:nvPr/>
        </p:nvSpPr>
        <p:spPr>
          <a:xfrm>
            <a:off x="8034624" y="1194023"/>
            <a:ext cx="389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총 </a:t>
            </a:r>
            <a:r>
              <a:rPr lang="en-US" altLang="ko-KR" sz="1800" dirty="0">
                <a:latin typeface="+mj-ea"/>
                <a:ea typeface="+mj-ea"/>
              </a:rPr>
              <a:t>10</a:t>
            </a:r>
            <a:r>
              <a:rPr lang="ko-KR" altLang="en-US" sz="1800" dirty="0">
                <a:latin typeface="+mj-ea"/>
                <a:ea typeface="+mj-ea"/>
              </a:rPr>
              <a:t>년치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223,562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</a:t>
            </a:r>
            <a:endParaRPr lang="en-US" altLang="ko-KR" sz="18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연합 </a:t>
            </a:r>
            <a:r>
              <a:rPr lang="ko-KR" altLang="en-US" sz="1800" dirty="0" err="1">
                <a:latin typeface="+mj-ea"/>
                <a:ea typeface="+mj-ea"/>
              </a:rPr>
              <a:t>인포맥스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다른 언론사 다르게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BAC07DB-CBAE-4C46-B021-6617F599A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8" b="24509"/>
          <a:stretch/>
        </p:blipFill>
        <p:spPr>
          <a:xfrm>
            <a:off x="529389" y="1311999"/>
            <a:ext cx="5924903" cy="38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데이터 </a:t>
            </a:r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크롤링</a:t>
            </a:r>
            <a:endParaRPr lang="ko-KR" altLang="en-US" sz="2800" dirty="0"/>
          </a:p>
        </p:txBody>
      </p:sp>
      <p:cxnSp>
        <p:nvCxnSpPr>
          <p:cNvPr id="10" name="Google Shape;94;p14">
            <a:extLst>
              <a:ext uri="{FF2B5EF4-FFF2-40B4-BE49-F238E27FC236}">
                <a16:creationId xmlns:a16="http://schemas.microsoft.com/office/drawing/2014/main" id="{F0E7CF74-B68F-4042-A980-F94324347B0D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2439120-5F29-4F5F-B737-63CD84C4D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" r="28654" b="52794"/>
          <a:stretch/>
        </p:blipFill>
        <p:spPr>
          <a:xfrm>
            <a:off x="448109" y="1324936"/>
            <a:ext cx="6712762" cy="3010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403FD-E5F7-4683-BAD4-CDB53A6657F8}"/>
              </a:ext>
            </a:extLst>
          </p:cNvPr>
          <p:cNvSpPr txBox="1"/>
          <p:nvPr/>
        </p:nvSpPr>
        <p:spPr>
          <a:xfrm>
            <a:off x="8034624" y="1194023"/>
            <a:ext cx="389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총 </a:t>
            </a:r>
            <a:r>
              <a:rPr lang="en-US" altLang="ko-KR" sz="1800" dirty="0">
                <a:latin typeface="+mj-ea"/>
                <a:ea typeface="+mj-ea"/>
              </a:rPr>
              <a:t>10</a:t>
            </a:r>
            <a:r>
              <a:rPr lang="ko-KR" altLang="en-US" sz="1800" dirty="0">
                <a:latin typeface="+mj-ea"/>
                <a:ea typeface="+mj-ea"/>
              </a:rPr>
              <a:t>년치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223,562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</a:t>
            </a:r>
            <a:endParaRPr lang="en-US" altLang="ko-KR" sz="18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연합 </a:t>
            </a:r>
            <a:r>
              <a:rPr lang="ko-KR" altLang="en-US" sz="1800" dirty="0" err="1">
                <a:latin typeface="+mj-ea"/>
                <a:ea typeface="+mj-ea"/>
              </a:rPr>
              <a:t>인포맥스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다른 언론사 다르게  </a:t>
            </a:r>
          </a:p>
        </p:txBody>
      </p:sp>
    </p:spTree>
    <p:extLst>
      <p:ext uri="{BB962C8B-B14F-4D97-AF65-F5344CB8AC3E}">
        <p14:creationId xmlns:p14="http://schemas.microsoft.com/office/powerpoint/2010/main" val="81486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데이터 </a:t>
            </a:r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크롤링</a:t>
            </a:r>
            <a:endParaRPr lang="ko-KR" altLang="en-US" sz="2800" dirty="0"/>
          </a:p>
        </p:txBody>
      </p:sp>
      <p:cxnSp>
        <p:nvCxnSpPr>
          <p:cNvPr id="10" name="Google Shape;94;p14">
            <a:extLst>
              <a:ext uri="{FF2B5EF4-FFF2-40B4-BE49-F238E27FC236}">
                <a16:creationId xmlns:a16="http://schemas.microsoft.com/office/drawing/2014/main" id="{F0E7CF74-B68F-4042-A980-F94324347B0D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8288C12-9DB8-46A7-9CE3-A124E73A0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26" t="47114" r="28654" b="-259"/>
          <a:stretch/>
        </p:blipFill>
        <p:spPr>
          <a:xfrm>
            <a:off x="251335" y="1426052"/>
            <a:ext cx="7175626" cy="3595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72F845-DAE7-4796-AD32-E8E7C4DD1094}"/>
              </a:ext>
            </a:extLst>
          </p:cNvPr>
          <p:cNvSpPr txBox="1"/>
          <p:nvPr/>
        </p:nvSpPr>
        <p:spPr>
          <a:xfrm>
            <a:off x="8034624" y="1194023"/>
            <a:ext cx="389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총 </a:t>
            </a:r>
            <a:r>
              <a:rPr lang="en-US" altLang="ko-KR" sz="1800" dirty="0">
                <a:latin typeface="+mn-ea"/>
                <a:ea typeface="+mn-ea"/>
              </a:rPr>
              <a:t>10</a:t>
            </a:r>
            <a:r>
              <a:rPr lang="ko-KR" altLang="en-US" sz="1800" dirty="0">
                <a:latin typeface="+mn-ea"/>
                <a:ea typeface="+mn-ea"/>
              </a:rPr>
              <a:t>년치</a:t>
            </a: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223,562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</a:t>
            </a:r>
            <a:endParaRPr lang="en-US" altLang="ko-KR" sz="18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연합 </a:t>
            </a:r>
            <a:r>
              <a:rPr lang="ko-KR" altLang="en-US" sz="1800" dirty="0" err="1">
                <a:latin typeface="+mn-ea"/>
                <a:ea typeface="+mn-ea"/>
              </a:rPr>
              <a:t>인포맥스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다른 언론사 다르게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F7CD-C80C-41A5-B55C-6E96FF08F649}"/>
              </a:ext>
            </a:extLst>
          </p:cNvPr>
          <p:cNvSpPr txBox="1"/>
          <p:nvPr/>
        </p:nvSpPr>
        <p:spPr>
          <a:xfrm>
            <a:off x="636608" y="5382228"/>
            <a:ext cx="885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</a:t>
            </a:r>
            <a:r>
              <a:rPr lang="ko-KR" altLang="en-US" sz="1800" dirty="0"/>
              <a:t>년 </a:t>
            </a:r>
            <a:r>
              <a:rPr lang="en-US" altLang="ko-KR" sz="1800" dirty="0"/>
              <a:t>X 10</a:t>
            </a:r>
            <a:r>
              <a:rPr lang="ko-KR" altLang="en-US" sz="1800" dirty="0"/>
              <a:t>개 취합</a:t>
            </a:r>
          </a:p>
        </p:txBody>
      </p:sp>
    </p:spTree>
    <p:extLst>
      <p:ext uri="{BB962C8B-B14F-4D97-AF65-F5344CB8AC3E}">
        <p14:creationId xmlns:p14="http://schemas.microsoft.com/office/powerpoint/2010/main" val="237024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E6EC-38E3-4B0A-B698-24515C1C5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13" b="24687"/>
          <a:stretch/>
        </p:blipFill>
        <p:spPr>
          <a:xfrm>
            <a:off x="2136703" y="1156814"/>
            <a:ext cx="7918593" cy="49341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5E0DF2-9F40-49E2-9DCC-4D9D5D289923}"/>
              </a:ext>
            </a:extLst>
          </p:cNvPr>
          <p:cNvSpPr/>
          <p:nvPr/>
        </p:nvSpPr>
        <p:spPr>
          <a:xfrm>
            <a:off x="3965177" y="1704623"/>
            <a:ext cx="2593667" cy="24683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083649F2-358E-47BD-AC14-190995B15BF1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07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11AF1-D173-46BF-8956-DB2CD07E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80114"/>
          <a:stretch/>
        </p:blipFill>
        <p:spPr>
          <a:xfrm>
            <a:off x="748450" y="3893270"/>
            <a:ext cx="3983971" cy="891291"/>
          </a:xfrm>
          <a:prstGeom prst="rect">
            <a:avLst/>
          </a:prstGeom>
        </p:spPr>
      </p:pic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228DB83-E2F3-4E0E-B188-CEB6679F7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76" b="41171"/>
          <a:stretch/>
        </p:blipFill>
        <p:spPr>
          <a:xfrm>
            <a:off x="625727" y="1382569"/>
            <a:ext cx="7095873" cy="25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5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11AF1-D173-46BF-8956-DB2CD07E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80114"/>
          <a:stretch/>
        </p:blipFill>
        <p:spPr>
          <a:xfrm>
            <a:off x="748450" y="3893270"/>
            <a:ext cx="3983971" cy="891291"/>
          </a:xfrm>
          <a:prstGeom prst="rect">
            <a:avLst/>
          </a:prstGeom>
        </p:spPr>
      </p:pic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228DB83-E2F3-4E0E-B188-CEB6679F7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76" b="41171"/>
          <a:stretch/>
        </p:blipFill>
        <p:spPr>
          <a:xfrm>
            <a:off x="625727" y="1382569"/>
            <a:ext cx="7095873" cy="25107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666881-BAB1-4959-8440-8F265C5B7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89" y="1466571"/>
            <a:ext cx="7559695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1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228DB83-E2F3-4E0E-B188-CEB6679F7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6" b="41171"/>
          <a:stretch/>
        </p:blipFill>
        <p:spPr>
          <a:xfrm>
            <a:off x="625727" y="1382569"/>
            <a:ext cx="7095873" cy="25107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2950B8-B215-4E7C-BFB3-6D8A5371F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82" b="93260"/>
          <a:stretch/>
        </p:blipFill>
        <p:spPr>
          <a:xfrm>
            <a:off x="529389" y="1382570"/>
            <a:ext cx="7610309" cy="326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CA56B5-9312-4B55-86DA-2CAF85DE2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82" t="42665"/>
          <a:stretch/>
        </p:blipFill>
        <p:spPr>
          <a:xfrm>
            <a:off x="368508" y="1833192"/>
            <a:ext cx="7610309" cy="277451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ABE07C4-763D-4DE0-9331-FC6564676D65}"/>
              </a:ext>
            </a:extLst>
          </p:cNvPr>
          <p:cNvSpPr/>
          <p:nvPr/>
        </p:nvSpPr>
        <p:spPr>
          <a:xfrm>
            <a:off x="2596444" y="1614311"/>
            <a:ext cx="158045" cy="1354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66812E-44B2-4DC3-A00B-42718A861BE6}"/>
              </a:ext>
            </a:extLst>
          </p:cNvPr>
          <p:cNvSpPr/>
          <p:nvPr/>
        </p:nvSpPr>
        <p:spPr>
          <a:xfrm>
            <a:off x="1946924" y="1661525"/>
            <a:ext cx="158045" cy="1354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1BF8202-B67D-4316-BD9B-0474599DAE5E}"/>
              </a:ext>
            </a:extLst>
          </p:cNvPr>
          <p:cNvSpPr/>
          <p:nvPr/>
        </p:nvSpPr>
        <p:spPr>
          <a:xfrm>
            <a:off x="1207303" y="1661525"/>
            <a:ext cx="158045" cy="1306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7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11AF1-D173-46BF-8956-DB2CD07E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80114"/>
          <a:stretch/>
        </p:blipFill>
        <p:spPr>
          <a:xfrm>
            <a:off x="748450" y="3893270"/>
            <a:ext cx="3983971" cy="891291"/>
          </a:xfrm>
          <a:prstGeom prst="rect">
            <a:avLst/>
          </a:prstGeom>
        </p:spPr>
      </p:pic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228DB83-E2F3-4E0E-B188-CEB6679F7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76" b="41171"/>
          <a:stretch/>
        </p:blipFill>
        <p:spPr>
          <a:xfrm>
            <a:off x="625727" y="1382569"/>
            <a:ext cx="7095873" cy="25107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0BD321-8A87-46D5-A4C0-E3C64C57F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50" y="1285026"/>
            <a:ext cx="8779001" cy="49381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58177C-8F41-4046-91F1-4C474F31E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60" y="1629624"/>
            <a:ext cx="7839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7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82950B8-B215-4E7C-BFB3-6D8A5371F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82" b="93260"/>
          <a:stretch/>
        </p:blipFill>
        <p:spPr>
          <a:xfrm>
            <a:off x="529389" y="1382570"/>
            <a:ext cx="7610309" cy="3261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7702E1-976B-452A-9BE7-697D62CCA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312" b="15118"/>
          <a:stretch/>
        </p:blipFill>
        <p:spPr>
          <a:xfrm>
            <a:off x="529389" y="1140401"/>
            <a:ext cx="7610309" cy="41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11AF1-D173-46BF-8956-DB2CD07E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80114"/>
          <a:stretch/>
        </p:blipFill>
        <p:spPr>
          <a:xfrm>
            <a:off x="748450" y="3893270"/>
            <a:ext cx="3983971" cy="891291"/>
          </a:xfrm>
          <a:prstGeom prst="rect">
            <a:avLst/>
          </a:prstGeom>
        </p:spPr>
      </p:pic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228DB83-E2F3-4E0E-B188-CEB6679F7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76" b="41171"/>
          <a:stretch/>
        </p:blipFill>
        <p:spPr>
          <a:xfrm>
            <a:off x="625727" y="1382569"/>
            <a:ext cx="7095873" cy="25107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78505D-89E2-492C-BD66-FE0BC6BD0A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470" b="32410"/>
          <a:stretch/>
        </p:blipFill>
        <p:spPr>
          <a:xfrm>
            <a:off x="419352" y="1382569"/>
            <a:ext cx="7997838" cy="35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9833FE-40CB-4C76-9172-1D351B4ED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89"/>
          <a:stretch/>
        </p:blipFill>
        <p:spPr>
          <a:xfrm>
            <a:off x="6923191" y="281667"/>
            <a:ext cx="4469515" cy="6294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01 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논문요약</a:t>
            </a:r>
            <a:endParaRPr lang="ko-KR" altLang="en-US" sz="2800" dirty="0"/>
          </a:p>
        </p:txBody>
      </p:sp>
      <p:sp>
        <p:nvSpPr>
          <p:cNvPr id="11" name="Google Shape;176;p24">
            <a:extLst>
              <a:ext uri="{FF2B5EF4-FFF2-40B4-BE49-F238E27FC236}">
                <a16:creationId xmlns:a16="http://schemas.microsoft.com/office/drawing/2014/main" id="{BAF16233-535F-4F77-9846-3242D05C702B}"/>
              </a:ext>
            </a:extLst>
          </p:cNvPr>
          <p:cNvSpPr txBox="1"/>
          <p:nvPr/>
        </p:nvSpPr>
        <p:spPr>
          <a:xfrm>
            <a:off x="707187" y="1505103"/>
            <a:ext cx="4911187" cy="462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Ki Young Park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인은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금융통화위위원회 의사록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타난 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정형적인 정보를 측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통화정책의 방향성을 예측하고자 하였다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Google Shape;94;p14">
            <a:extLst>
              <a:ext uri="{FF2B5EF4-FFF2-40B4-BE49-F238E27FC236}">
                <a16:creationId xmlns:a16="http://schemas.microsoft.com/office/drawing/2014/main" id="{0867C7E9-A41C-4BEF-A83A-B0F58E3A98A3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34402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11AF1-D173-46BF-8956-DB2CD07E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80114"/>
          <a:stretch/>
        </p:blipFill>
        <p:spPr>
          <a:xfrm>
            <a:off x="748450" y="3893270"/>
            <a:ext cx="3983971" cy="891291"/>
          </a:xfrm>
          <a:prstGeom prst="rect">
            <a:avLst/>
          </a:prstGeom>
        </p:spPr>
      </p:pic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228DB83-E2F3-4E0E-B188-CEB6679F7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76" b="41171"/>
          <a:stretch/>
        </p:blipFill>
        <p:spPr>
          <a:xfrm>
            <a:off x="625727" y="1382569"/>
            <a:ext cx="7095873" cy="25107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C7A25E-A0F8-4FFD-A91F-8C534D81E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239" b="33027"/>
          <a:stretch/>
        </p:blipFill>
        <p:spPr>
          <a:xfrm>
            <a:off x="529389" y="1311099"/>
            <a:ext cx="7528941" cy="3307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D3B930-8358-4887-AEBD-80694ED2D9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14240" b="9420"/>
          <a:stretch/>
        </p:blipFill>
        <p:spPr>
          <a:xfrm>
            <a:off x="529389" y="1311099"/>
            <a:ext cx="7528941" cy="44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F7F7B7C-DC4C-4A10-8BC0-7EA62D066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59" b="61007"/>
          <a:stretch/>
        </p:blipFill>
        <p:spPr>
          <a:xfrm>
            <a:off x="529389" y="1213907"/>
            <a:ext cx="7893384" cy="20576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321FA3-0A69-4382-9330-3F22868457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29" b="13893"/>
          <a:stretch/>
        </p:blipFill>
        <p:spPr>
          <a:xfrm>
            <a:off x="529389" y="1549438"/>
            <a:ext cx="7893384" cy="44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11AF1-D173-46BF-8956-DB2CD07E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80114"/>
          <a:stretch/>
        </p:blipFill>
        <p:spPr>
          <a:xfrm>
            <a:off x="748450" y="3893270"/>
            <a:ext cx="3983971" cy="891291"/>
          </a:xfrm>
          <a:prstGeom prst="rect">
            <a:avLst/>
          </a:prstGeom>
        </p:spPr>
      </p:pic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228DB83-E2F3-4E0E-B188-CEB6679F7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76" b="41171"/>
          <a:stretch/>
        </p:blipFill>
        <p:spPr>
          <a:xfrm>
            <a:off x="625727" y="1382569"/>
            <a:ext cx="7095873" cy="25107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D7E054-FA07-496C-9E32-318830CB5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79" y="1140401"/>
            <a:ext cx="877900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12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C33ADC-F103-4EB3-A1A9-C4B0C121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366385"/>
            <a:ext cx="8015127" cy="3276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E3BB6-FB70-41BC-ACAF-36F74D4E344F}"/>
              </a:ext>
            </a:extLst>
          </p:cNvPr>
          <p:cNvSpPr txBox="1"/>
          <p:nvPr/>
        </p:nvSpPr>
        <p:spPr>
          <a:xfrm>
            <a:off x="5405120" y="274313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금통위 의사록</a:t>
            </a:r>
            <a:r>
              <a:rPr lang="en-US" altLang="ko-KR" dirty="0"/>
              <a:t>, </a:t>
            </a:r>
            <a:r>
              <a:rPr lang="ko-KR" altLang="en-US" dirty="0"/>
              <a:t>채권 </a:t>
            </a:r>
            <a:r>
              <a:rPr lang="ko-KR" altLang="en-US" dirty="0" err="1"/>
              <a:t>레포트</a:t>
            </a:r>
            <a:r>
              <a:rPr lang="en-US" altLang="ko-KR" dirty="0"/>
              <a:t>,</a:t>
            </a:r>
            <a:r>
              <a:rPr lang="ko-KR" altLang="en-US" dirty="0"/>
              <a:t> 뉴스 기사모두 동일한 과정을 거친다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8F61A0-99CC-4166-93B1-1F795153C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89" y="4937855"/>
            <a:ext cx="7453006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8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603C255-7119-46F1-B79A-0587575C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223962"/>
            <a:ext cx="8677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862EBF-DD0F-49E9-8D4E-D670D8603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1" t="254" r="606" b="43519"/>
          <a:stretch/>
        </p:blipFill>
        <p:spPr>
          <a:xfrm>
            <a:off x="622164" y="1419438"/>
            <a:ext cx="8442960" cy="2776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55F8A5-90ED-4F12-B78D-0BF7CDD91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818" y="3312588"/>
            <a:ext cx="3377800" cy="26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1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전처리</a:t>
            </a:r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 과정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F7FE7E4-8B2B-46ED-8660-AE8771434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404561"/>
            <a:ext cx="7460627" cy="37722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D55A03-C1A3-417B-AA7B-EE99770D661F}"/>
              </a:ext>
            </a:extLst>
          </p:cNvPr>
          <p:cNvSpPr/>
          <p:nvPr/>
        </p:nvSpPr>
        <p:spPr>
          <a:xfrm>
            <a:off x="1581137" y="1398857"/>
            <a:ext cx="481343" cy="37722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01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사전구축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E6EC-38E3-4B0A-B698-24515C1C5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13" b="24687"/>
          <a:stretch/>
        </p:blipFill>
        <p:spPr>
          <a:xfrm>
            <a:off x="2136703" y="1156814"/>
            <a:ext cx="7918593" cy="4934140"/>
          </a:xfrm>
          <a:prstGeom prst="rect">
            <a:avLst/>
          </a:prstGeom>
        </p:spPr>
      </p:pic>
      <p:cxnSp>
        <p:nvCxnSpPr>
          <p:cNvPr id="5" name="Google Shape;94;p14">
            <a:extLst>
              <a:ext uri="{FF2B5EF4-FFF2-40B4-BE49-F238E27FC236}">
                <a16:creationId xmlns:a16="http://schemas.microsoft.com/office/drawing/2014/main" id="{B13F4C0A-7236-404D-A826-35A3E57A4BBE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A5CB26-4F80-4B95-AEA4-110F9D8D9C85}"/>
              </a:ext>
            </a:extLst>
          </p:cNvPr>
          <p:cNvSpPr/>
          <p:nvPr/>
        </p:nvSpPr>
        <p:spPr>
          <a:xfrm>
            <a:off x="6793217" y="1762812"/>
            <a:ext cx="1360969" cy="17941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4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사전구축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32D6B6-B901-4D04-AC82-6C7190AE95CF}"/>
              </a:ext>
            </a:extLst>
          </p:cNvPr>
          <p:cNvSpPr txBox="1"/>
          <p:nvPr/>
        </p:nvSpPr>
        <p:spPr>
          <a:xfrm>
            <a:off x="529389" y="1332089"/>
            <a:ext cx="518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202051 rows × 5 columns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570F8-EAD8-4513-98DF-500EFABE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691781"/>
            <a:ext cx="8880159" cy="23722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C15D0C-6153-49F9-88F6-692AC89B3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48" y="4225121"/>
            <a:ext cx="8912518" cy="13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1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사전구축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4A5D888-43E7-450D-8F23-91CE6BD8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380280"/>
            <a:ext cx="8646722" cy="28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 flipH="1">
            <a:off x="1026694" y="1391919"/>
            <a:ext cx="195178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 err="1">
                <a:solidFill>
                  <a:schemeClr val="dk1"/>
                </a:solidFill>
              </a:rPr>
              <a:t>크롤링</a:t>
            </a:r>
            <a:r>
              <a:rPr lang="ko-KR" altLang="en-US" sz="3200" b="1" dirty="0">
                <a:solidFill>
                  <a:schemeClr val="dk1"/>
                </a:solidFill>
              </a:rPr>
              <a:t> 및 </a:t>
            </a:r>
            <a:r>
              <a:rPr lang="ko-KR" altLang="en-US" sz="3200" b="1" dirty="0" err="1">
                <a:solidFill>
                  <a:schemeClr val="dk1"/>
                </a:solidFill>
              </a:rPr>
              <a:t>전처리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 flipH="1">
            <a:off x="5181599" y="1391920"/>
            <a:ext cx="18608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</a:rPr>
              <a:t>감성분석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dk1"/>
                </a:solidFill>
              </a:rPr>
              <a:t>결과값 비교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307970" y="3234700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네이버기사</a:t>
            </a:r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탑</a:t>
            </a:r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 : </a:t>
            </a:r>
            <a:r>
              <a:rPr lang="ko-KR" altLang="en-US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연합뉴스</a:t>
            </a:r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i="1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이데일리</a:t>
            </a:r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i="1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연합인포맥스</a:t>
            </a:r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), </a:t>
            </a:r>
            <a:r>
              <a:rPr lang="ko-KR" altLang="en-US" sz="1800" i="1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채권레포트</a:t>
            </a:r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한국은행 의사록</a:t>
            </a:r>
            <a:endParaRPr lang="en-US" altLang="ko-KR" sz="1800" i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2011~2020 (10</a:t>
            </a:r>
            <a:r>
              <a:rPr lang="ko-KR" altLang="en-US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년치</a:t>
            </a:r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r>
              <a:rPr lang="en-US" altLang="ko-KR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(&lt;-&gt; </a:t>
            </a:r>
            <a:r>
              <a:rPr lang="ko-KR" altLang="en-US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논문 </a:t>
            </a:r>
            <a:r>
              <a:rPr lang="en-US" altLang="ko-KR" sz="1800" i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2005~2017)</a:t>
            </a:r>
          </a:p>
          <a:p>
            <a:endParaRPr lang="en-US" altLang="ko-KR" sz="1800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1800" i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ko-KR" altLang="en-US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과정을 통해 </a:t>
            </a:r>
            <a:endParaRPr lang="en-US" altLang="ko-KR" sz="1800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n-gram </a:t>
            </a:r>
            <a:r>
              <a:rPr lang="ko-KR" altLang="en-US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추출 및 </a:t>
            </a:r>
            <a:r>
              <a:rPr lang="ko-KR" altLang="en-US" sz="1800" i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라벨링</a:t>
            </a:r>
            <a:endParaRPr lang="en-US" altLang="ko-KR" sz="1800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4400795" y="3234699"/>
            <a:ext cx="3390408" cy="3174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- n</a:t>
            </a: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-gram</a:t>
            </a: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의 극성 설정</a:t>
            </a:r>
            <a:endParaRPr lang="en-US" altLang="ko-KR" sz="1800" i="1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명확한 분석을 위해</a:t>
            </a:r>
            <a:endParaRPr lang="en-US" altLang="ko-KR" sz="1800" i="1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극성이 </a:t>
            </a: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1.3 </a:t>
            </a: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초과 </a:t>
            </a: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긍정</a:t>
            </a:r>
            <a:endParaRPr lang="en-US" altLang="ko-KR" sz="1800" i="1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극성이 </a:t>
            </a: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0.76~1.3 : </a:t>
            </a: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중립</a:t>
            </a:r>
            <a:endParaRPr lang="en-US" altLang="ko-KR" sz="1800" i="1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 fontAlgn="base"/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극성이 </a:t>
            </a: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0.76 </a:t>
            </a: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미만 </a:t>
            </a: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부정</a:t>
            </a:r>
            <a:endParaRPr lang="en-US" altLang="ko-KR" sz="1800" i="1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 fontAlgn="base"/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이를 이용해 문장과 의사록의 감성을 분석</a:t>
            </a: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algn="l" fontAlgn="base"/>
            <a:endParaRPr lang="en-US" sz="1800" i="1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  <a:sym typeface="Arial"/>
            </a:endParaRPr>
          </a:p>
          <a:p>
            <a:pPr algn="l" fontAlgn="base"/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극성 분석에서 시장접근법을 활용</a:t>
            </a:r>
            <a:r>
              <a:rPr lang="en-US" altLang="ko-KR" sz="1800" i="1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sz="1800" i="1" dirty="0">
              <a:solidFill>
                <a:schemeClr val="lt1"/>
              </a:solidFill>
              <a:latin typeface="휴먼모음T" panose="02030504000101010101" pitchFamily="18" charset="-127"/>
              <a:ea typeface="휴먼모음T" panose="02030504000101010101" pitchFamily="18" charset="-127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DFFE6-87B1-4BDE-91E3-64785F7F9E31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우리의 전략</a:t>
            </a:r>
            <a:endParaRPr lang="ko-KR" altLang="en-US" sz="2800" dirty="0"/>
          </a:p>
        </p:txBody>
      </p:sp>
      <p:sp>
        <p:nvSpPr>
          <p:cNvPr id="10" name="Google Shape;245;p33"/>
          <p:cNvSpPr txBox="1"/>
          <p:nvPr/>
        </p:nvSpPr>
        <p:spPr>
          <a:xfrm>
            <a:off x="8620970" y="3234698"/>
            <a:ext cx="3390408" cy="33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금통위 의사록 문장의 톤과 기준금리 간 상관관계 도출</a:t>
            </a:r>
            <a:r>
              <a:rPr lang="en-US" altLang="ko-KR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1800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분석의 기간이 다를 경우에도 기존과 같은 결론이 나오는지 검증</a:t>
            </a:r>
            <a:r>
              <a:rPr lang="en-US" altLang="ko-KR" sz="1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1800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i="1" dirty="0">
                <a:solidFill>
                  <a:schemeClr val="tx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1800" i="1" dirty="0">
                <a:solidFill>
                  <a:schemeClr val="tx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더 나아가</a:t>
            </a:r>
            <a:r>
              <a:rPr lang="en-US" altLang="ko-KR" sz="1800" i="1" dirty="0">
                <a:solidFill>
                  <a:schemeClr val="tx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800" i="1" dirty="0">
                <a:solidFill>
                  <a:schemeClr val="tx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현 코로나 사태에 분석 내용이 어떻게 달라지는지 확인</a:t>
            </a:r>
            <a:r>
              <a:rPr lang="en-US" altLang="ko-KR" sz="1800" i="1" dirty="0">
                <a:solidFill>
                  <a:schemeClr val="tx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en-US" altLang="ko-KR" sz="1800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934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사전구축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36043C9-84A5-49B6-8442-12B3A08E1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12" b="85268"/>
          <a:stretch/>
        </p:blipFill>
        <p:spPr>
          <a:xfrm>
            <a:off x="759156" y="1484660"/>
            <a:ext cx="7701084" cy="104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AE9306-033F-478B-81D4-FC1DF540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61" y="2531035"/>
            <a:ext cx="7810500" cy="2009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0A1CE2-4FAC-4613-8B8A-8A9EADCC2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161" y="4782081"/>
            <a:ext cx="7841140" cy="1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사전구축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EFF8CFF-09E6-4809-8CC7-FAAC6D05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08" y="1801989"/>
            <a:ext cx="5022015" cy="3231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323D2B-3E92-4E53-B48E-D320660F2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25" y="1801989"/>
            <a:ext cx="5204911" cy="3254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0EA87-A1B6-4BEF-9F5D-EB7631494BC4}"/>
              </a:ext>
            </a:extLst>
          </p:cNvPr>
          <p:cNvSpPr txBox="1"/>
          <p:nvPr/>
        </p:nvSpPr>
        <p:spPr>
          <a:xfrm>
            <a:off x="814625" y="5577825"/>
            <a:ext cx="883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latin typeface="+mj-ea"/>
                <a:ea typeface="+mj-ea"/>
              </a:rPr>
              <a:t>Total_count</a:t>
            </a:r>
            <a:r>
              <a:rPr lang="ko-KR" altLang="en-US" sz="1800" dirty="0">
                <a:latin typeface="+mj-ea"/>
                <a:ea typeface="+mj-ea"/>
              </a:rPr>
              <a:t>가 </a:t>
            </a:r>
            <a:r>
              <a:rPr lang="en-US" altLang="ko-KR" sz="1800" dirty="0">
                <a:latin typeface="+mj-ea"/>
                <a:ea typeface="+mj-ea"/>
              </a:rPr>
              <a:t>15</a:t>
            </a:r>
            <a:r>
              <a:rPr lang="ko-KR" altLang="en-US" sz="1800" dirty="0">
                <a:latin typeface="+mj-ea"/>
                <a:ea typeface="+mj-ea"/>
              </a:rPr>
              <a:t>개 이하인 값들은 삭제</a:t>
            </a:r>
          </a:p>
        </p:txBody>
      </p:sp>
    </p:spTree>
    <p:extLst>
      <p:ext uri="{BB962C8B-B14F-4D97-AF65-F5344CB8AC3E}">
        <p14:creationId xmlns:p14="http://schemas.microsoft.com/office/powerpoint/2010/main" val="17504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의사록 논조파악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E6EC-38E3-4B0A-B698-24515C1C5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13" b="24687"/>
          <a:stretch/>
        </p:blipFill>
        <p:spPr>
          <a:xfrm>
            <a:off x="2136703" y="1156814"/>
            <a:ext cx="7918593" cy="49341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5E0DF2-9F40-49E2-9DCC-4D9D5D289923}"/>
              </a:ext>
            </a:extLst>
          </p:cNvPr>
          <p:cNvSpPr/>
          <p:nvPr/>
        </p:nvSpPr>
        <p:spPr>
          <a:xfrm>
            <a:off x="8273225" y="1762812"/>
            <a:ext cx="1502371" cy="169683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Google Shape;94;p14">
            <a:extLst>
              <a:ext uri="{FF2B5EF4-FFF2-40B4-BE49-F238E27FC236}">
                <a16:creationId xmlns:a16="http://schemas.microsoft.com/office/drawing/2014/main" id="{9960E52E-8155-4B3A-8D43-B459F8771339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38147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의사록 논조파악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A94035-E152-461A-AAE5-31949CDAE6AF}"/>
              </a:ext>
            </a:extLst>
          </p:cNvPr>
          <p:cNvSpPr txBox="1"/>
          <p:nvPr/>
        </p:nvSpPr>
        <p:spPr>
          <a:xfrm>
            <a:off x="873798" y="1303773"/>
            <a:ext cx="6259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사전을 이용 금통위의사록의 결과값을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F7B9BD-3B94-442A-8362-9187C749B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15" b="83741"/>
          <a:stretch/>
        </p:blipFill>
        <p:spPr>
          <a:xfrm>
            <a:off x="873798" y="1951257"/>
            <a:ext cx="5222202" cy="802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2AC14B-01E3-4CD9-892C-FED6AAA56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5" r="40085" b="80305"/>
          <a:stretch/>
        </p:blipFill>
        <p:spPr>
          <a:xfrm>
            <a:off x="927813" y="2754163"/>
            <a:ext cx="4863983" cy="9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의사록 논조파악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A94035-E152-461A-AAE5-31949CDAE6AF}"/>
              </a:ext>
            </a:extLst>
          </p:cNvPr>
          <p:cNvSpPr txBox="1"/>
          <p:nvPr/>
        </p:nvSpPr>
        <p:spPr>
          <a:xfrm>
            <a:off x="997519" y="1307939"/>
            <a:ext cx="625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사전이용 금통위의사록의 결과값을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F7B9BD-3B94-442A-8362-9187C749B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15" b="83741"/>
          <a:stretch/>
        </p:blipFill>
        <p:spPr>
          <a:xfrm>
            <a:off x="873798" y="1951257"/>
            <a:ext cx="5222202" cy="802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2AC14B-01E3-4CD9-892C-FED6AAA56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5" r="40085" b="80305"/>
          <a:stretch/>
        </p:blipFill>
        <p:spPr>
          <a:xfrm>
            <a:off x="927813" y="2754163"/>
            <a:ext cx="4863983" cy="972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9E21D1-F063-4DDA-A953-6A85929E8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8" y="1307939"/>
            <a:ext cx="6631209" cy="47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23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결과값 비교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74B333D-6476-4F45-9C68-2F5D00D9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50" y="1272003"/>
            <a:ext cx="2638425" cy="4676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6FB9F8-8971-428D-9062-7CABA4E5A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30" y="1305341"/>
            <a:ext cx="1857375" cy="31242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71A01F-CEA8-409E-A5CF-B2A99575801B}"/>
              </a:ext>
            </a:extLst>
          </p:cNvPr>
          <p:cNvSpPr/>
          <p:nvPr/>
        </p:nvSpPr>
        <p:spPr>
          <a:xfrm>
            <a:off x="5337557" y="5552087"/>
            <a:ext cx="768524" cy="13051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17C8E6-55E9-4CF6-87EC-E703642753B1}"/>
              </a:ext>
            </a:extLst>
          </p:cNvPr>
          <p:cNvSpPr/>
          <p:nvPr/>
        </p:nvSpPr>
        <p:spPr>
          <a:xfrm>
            <a:off x="4569033" y="5707743"/>
            <a:ext cx="768524" cy="13051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03B138D-D6CE-4069-89B7-E62A33D3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830" y="1305341"/>
            <a:ext cx="2428875" cy="46101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A42DA3-A9EB-4E93-AADF-634C6F451926}"/>
              </a:ext>
            </a:extLst>
          </p:cNvPr>
          <p:cNvSpPr/>
          <p:nvPr/>
        </p:nvSpPr>
        <p:spPr>
          <a:xfrm>
            <a:off x="8974034" y="5526942"/>
            <a:ext cx="726819" cy="15565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991E6-CA12-4EA2-BD50-E8E47A187DFD}"/>
              </a:ext>
            </a:extLst>
          </p:cNvPr>
          <p:cNvSpPr/>
          <p:nvPr/>
        </p:nvSpPr>
        <p:spPr>
          <a:xfrm>
            <a:off x="8194857" y="5682598"/>
            <a:ext cx="726819" cy="15565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53DD69-1CB8-4EF2-A9EB-E319A92C6996}"/>
              </a:ext>
            </a:extLst>
          </p:cNvPr>
          <p:cNvCxnSpPr/>
          <p:nvPr/>
        </p:nvCxnSpPr>
        <p:spPr>
          <a:xfrm>
            <a:off x="6558987" y="3290104"/>
            <a:ext cx="513144" cy="0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결과값 비교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98D6DF-B30C-4366-89F3-2A4985C40800}"/>
              </a:ext>
            </a:extLst>
          </p:cNvPr>
          <p:cNvSpPr txBox="1"/>
          <p:nvPr/>
        </p:nvSpPr>
        <p:spPr>
          <a:xfrm>
            <a:off x="2592729" y="2141316"/>
            <a:ext cx="322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시각화 자료</a:t>
            </a:r>
            <a:r>
              <a:rPr lang="en-US" altLang="ko-KR" dirty="0">
                <a:latin typeface="+mj-ea"/>
                <a:ea typeface="+mj-ea"/>
              </a:rPr>
              <a:t>~~!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7734D-2B74-4A79-A514-ABB2CFDF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5" y="1299410"/>
            <a:ext cx="7869196" cy="3988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DFA25-97C7-402F-BAED-D79F90E4ACED}"/>
              </a:ext>
            </a:extLst>
          </p:cNvPr>
          <p:cNvSpPr txBox="1"/>
          <p:nvPr/>
        </p:nvSpPr>
        <p:spPr>
          <a:xfrm>
            <a:off x="2666718" y="5461435"/>
            <a:ext cx="434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&lt;</a:t>
            </a:r>
            <a:r>
              <a:rPr lang="ko-KR" altLang="en-US" sz="2400" dirty="0">
                <a:latin typeface="+mj-ea"/>
                <a:ea typeface="+mj-ea"/>
              </a:rPr>
              <a:t>부정사전</a:t>
            </a:r>
            <a:r>
              <a:rPr lang="en-US" altLang="ko-KR" sz="2400" dirty="0">
                <a:latin typeface="+mj-ea"/>
                <a:ea typeface="+mj-ea"/>
              </a:rPr>
              <a:t>&gt;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4555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결과값 비교</a:t>
            </a:r>
            <a:endParaRPr lang="ko-KR" altLang="en-US" sz="2800" dirty="0"/>
          </a:p>
        </p:txBody>
      </p:sp>
      <p:cxnSp>
        <p:nvCxnSpPr>
          <p:cNvPr id="6" name="Google Shape;94;p14">
            <a:extLst>
              <a:ext uri="{FF2B5EF4-FFF2-40B4-BE49-F238E27FC236}">
                <a16:creationId xmlns:a16="http://schemas.microsoft.com/office/drawing/2014/main" id="{4146A6AC-71AA-4BAC-8007-F7281EE98FB8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98D6DF-B30C-4366-89F3-2A4985C40800}"/>
              </a:ext>
            </a:extLst>
          </p:cNvPr>
          <p:cNvSpPr txBox="1"/>
          <p:nvPr/>
        </p:nvSpPr>
        <p:spPr>
          <a:xfrm>
            <a:off x="2592729" y="2141316"/>
            <a:ext cx="322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시각화 자료</a:t>
            </a:r>
            <a:r>
              <a:rPr lang="en-US" altLang="ko-KR" dirty="0">
                <a:latin typeface="+mj-ea"/>
                <a:ea typeface="+mj-ea"/>
              </a:rPr>
              <a:t>~~!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75BF80-8D4B-4AF1-A482-F0D9A0B0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5" y="1299411"/>
            <a:ext cx="7740870" cy="3939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86B2E8-1D1A-4C56-A4DE-6E6AB64875C6}"/>
              </a:ext>
            </a:extLst>
          </p:cNvPr>
          <p:cNvSpPr txBox="1"/>
          <p:nvPr/>
        </p:nvSpPr>
        <p:spPr>
          <a:xfrm>
            <a:off x="2666718" y="5461435"/>
            <a:ext cx="434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&lt;</a:t>
            </a:r>
            <a:r>
              <a:rPr lang="ko-KR" altLang="en-US" sz="2400" dirty="0">
                <a:latin typeface="+mj-ea"/>
                <a:ea typeface="+mj-ea"/>
              </a:rPr>
              <a:t>긍정사전</a:t>
            </a:r>
            <a:r>
              <a:rPr lang="en-US" altLang="ko-KR" sz="2400" dirty="0">
                <a:latin typeface="+mj-ea"/>
                <a:ea typeface="+mj-ea"/>
              </a:rPr>
              <a:t>&gt;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2247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결과값 비교</a:t>
            </a:r>
            <a:endParaRPr lang="ko-KR" altLang="en-US" sz="2800" dirty="0"/>
          </a:p>
        </p:txBody>
      </p:sp>
      <p:cxnSp>
        <p:nvCxnSpPr>
          <p:cNvPr id="4" name="Google Shape;94;p14">
            <a:extLst>
              <a:ext uri="{FF2B5EF4-FFF2-40B4-BE49-F238E27FC236}">
                <a16:creationId xmlns:a16="http://schemas.microsoft.com/office/drawing/2014/main" id="{62BC3827-4D60-4D59-8C3A-BBFD864E1476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6E43DD-F084-4A70-A7FB-FD7BC9C3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18" y="1489941"/>
            <a:ext cx="9281964" cy="4419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80DC01-3ACE-4F91-BFFC-D0BCEFD93B63}"/>
              </a:ext>
            </a:extLst>
          </p:cNvPr>
          <p:cNvSpPr txBox="1"/>
          <p:nvPr/>
        </p:nvSpPr>
        <p:spPr>
          <a:xfrm>
            <a:off x="3716421" y="1873900"/>
            <a:ext cx="1580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기준금리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E18A3-9D79-40E7-9E4E-E6072FAF9FB6}"/>
              </a:ext>
            </a:extLst>
          </p:cNvPr>
          <p:cNvSpPr txBox="1"/>
          <p:nvPr/>
        </p:nvSpPr>
        <p:spPr>
          <a:xfrm>
            <a:off x="2065866" y="4504267"/>
            <a:ext cx="141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918A8"/>
                </a:solidFill>
              </a:rPr>
              <a:t>의사록의 톤</a:t>
            </a:r>
          </a:p>
        </p:txBody>
      </p:sp>
    </p:spTree>
    <p:extLst>
      <p:ext uri="{BB962C8B-B14F-4D97-AF65-F5344CB8AC3E}">
        <p14:creationId xmlns:p14="http://schemas.microsoft.com/office/powerpoint/2010/main" val="3309180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결과값 비교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6" y="1372435"/>
            <a:ext cx="10608810" cy="4286244"/>
          </a:xfrm>
          <a:prstGeom prst="rect">
            <a:avLst/>
          </a:prstGeom>
        </p:spPr>
      </p:pic>
      <p:cxnSp>
        <p:nvCxnSpPr>
          <p:cNvPr id="4" name="Google Shape;94;p14">
            <a:extLst>
              <a:ext uri="{FF2B5EF4-FFF2-40B4-BE49-F238E27FC236}">
                <a16:creationId xmlns:a16="http://schemas.microsoft.com/office/drawing/2014/main" id="{62BC3827-4D60-4D59-8C3A-BBFD864E1476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4458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전체 과정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E6EC-38E3-4B0A-B698-24515C1C5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13" b="24687"/>
          <a:stretch/>
        </p:blipFill>
        <p:spPr>
          <a:xfrm>
            <a:off x="2136703" y="1156814"/>
            <a:ext cx="7918593" cy="4934140"/>
          </a:xfrm>
          <a:prstGeom prst="rect">
            <a:avLst/>
          </a:prstGeom>
        </p:spPr>
      </p:pic>
      <p:cxnSp>
        <p:nvCxnSpPr>
          <p:cNvPr id="4" name="Google Shape;94;p14">
            <a:extLst>
              <a:ext uri="{FF2B5EF4-FFF2-40B4-BE49-F238E27FC236}">
                <a16:creationId xmlns:a16="http://schemas.microsoft.com/office/drawing/2014/main" id="{E7FA5DE2-DB95-4B10-B4D8-B5B4435300D3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0931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결과값 비교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263" r="-686" b="263"/>
          <a:stretch/>
        </p:blipFill>
        <p:spPr>
          <a:xfrm>
            <a:off x="293512" y="1285878"/>
            <a:ext cx="5377226" cy="4286244"/>
          </a:xfrm>
          <a:prstGeom prst="rect">
            <a:avLst/>
          </a:prstGeom>
        </p:spPr>
      </p:pic>
      <p:cxnSp>
        <p:nvCxnSpPr>
          <p:cNvPr id="4" name="Google Shape;94;p14">
            <a:extLst>
              <a:ext uri="{FF2B5EF4-FFF2-40B4-BE49-F238E27FC236}">
                <a16:creationId xmlns:a16="http://schemas.microsoft.com/office/drawing/2014/main" id="{62BC3827-4D60-4D59-8C3A-BBFD864E1476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01499E6-4D41-4716-8124-665EEA451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32" y="1936042"/>
            <a:ext cx="5891112" cy="2805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DC1A5-72B8-41AA-AB4B-6821BF465C3F}"/>
              </a:ext>
            </a:extLst>
          </p:cNvPr>
          <p:cNvSpPr txBox="1"/>
          <p:nvPr/>
        </p:nvSpPr>
        <p:spPr>
          <a:xfrm>
            <a:off x="6946414" y="2127651"/>
            <a:ext cx="232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기준금리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AF7A3-F5AA-4DB1-B86E-554903D89486}"/>
              </a:ext>
            </a:extLst>
          </p:cNvPr>
          <p:cNvSpPr txBox="1"/>
          <p:nvPr/>
        </p:nvSpPr>
        <p:spPr>
          <a:xfrm>
            <a:off x="5943093" y="4084019"/>
            <a:ext cx="200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918A8"/>
                </a:solidFill>
              </a:rPr>
              <a:t>의사록의 톤</a:t>
            </a:r>
          </a:p>
        </p:txBody>
      </p:sp>
    </p:spTree>
    <p:extLst>
      <p:ext uri="{BB962C8B-B14F-4D97-AF65-F5344CB8AC3E}">
        <p14:creationId xmlns:p14="http://schemas.microsoft.com/office/powerpoint/2010/main" val="1911812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결과값 비교</a:t>
            </a:r>
            <a:endParaRPr lang="ko-KR" altLang="en-US" sz="2800" dirty="0"/>
          </a:p>
        </p:txBody>
      </p:sp>
      <p:cxnSp>
        <p:nvCxnSpPr>
          <p:cNvPr id="4" name="Google Shape;94;p14">
            <a:extLst>
              <a:ext uri="{FF2B5EF4-FFF2-40B4-BE49-F238E27FC236}">
                <a16:creationId xmlns:a16="http://schemas.microsoft.com/office/drawing/2014/main" id="{62BC3827-4D60-4D59-8C3A-BBFD864E1476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E3C008-CBD2-4BC1-9BE4-6AD9BD737A92}"/>
              </a:ext>
            </a:extLst>
          </p:cNvPr>
          <p:cNvSpPr txBox="1"/>
          <p:nvPr/>
        </p:nvSpPr>
        <p:spPr>
          <a:xfrm>
            <a:off x="522371" y="1140401"/>
            <a:ext cx="8420100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20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단기 변동에 대한 설명력이 장기간 변동보다 높다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장기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 :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2011~2020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상관계수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0.17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단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기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2011~2015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상관계수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0.44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					      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2016~2020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상관계수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0.312. 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7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8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2. </a:t>
            </a:r>
            <a:r>
              <a:rPr lang="ko-KR" altLang="en-US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어조는 변동폭이 크고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기준금리 및 콜금리는 변동폭이 작다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어조의 경우 경기 및 이벤트에 따라 변동폭 크게 변화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기준금리는 글로벌금융위기 이후 완만한 하락세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b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</a:br>
            <a:endParaRPr lang="en-US" altLang="ko-KR" sz="16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20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3. </a:t>
            </a:r>
            <a:r>
              <a:rPr lang="ko-KR" altLang="en-US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어조가 기준금리를 약하게 선행한다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금통위 어조와 </a:t>
            </a:r>
            <a:r>
              <a:rPr lang="en-US" altLang="ko-KR" sz="1600" b="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‘1</a:t>
            </a:r>
            <a:r>
              <a:rPr lang="ko-KR" altLang="en-US" sz="1600" b="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년 후 기준금리</a:t>
            </a:r>
            <a:r>
              <a:rPr lang="en-US" altLang="ko-KR" sz="1600" b="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’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의 상관계수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‘0.17’ -&gt;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‘0.22’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소폭 상승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2011~2015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‘0.44’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0.6’</a:t>
            </a:r>
            <a:b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</a:br>
            <a:endParaRPr lang="ko-KR" altLang="en-US" sz="16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ko-KR" altLang="en-US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금통위 어조가 기준금리에 어느정도 영향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하지만 시장상황 변화로 추가적인 연구가 필요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20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3B69E0F-6F80-49E5-8314-AEE4608116FA}"/>
              </a:ext>
            </a:extLst>
          </p:cNvPr>
          <p:cNvCxnSpPr>
            <a:cxnSpLocks/>
          </p:cNvCxnSpPr>
          <p:nvPr/>
        </p:nvCxnSpPr>
        <p:spPr>
          <a:xfrm>
            <a:off x="4199467" y="2174240"/>
            <a:ext cx="41023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17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9"/>
          <p:cNvSpPr txBox="1"/>
          <p:nvPr/>
        </p:nvSpPr>
        <p:spPr>
          <a:xfrm>
            <a:off x="3505074" y="3033102"/>
            <a:ext cx="6912194" cy="2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dirty="0">
                <a:solidFill>
                  <a:schemeClr val="lt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감사합니다</a:t>
            </a:r>
            <a:endParaRPr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데이터 </a:t>
            </a:r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크롤링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E6EC-38E3-4B0A-B698-24515C1C5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13" b="24687"/>
          <a:stretch/>
        </p:blipFill>
        <p:spPr>
          <a:xfrm>
            <a:off x="2136703" y="1156814"/>
            <a:ext cx="7918593" cy="49341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5E0DF2-9F40-49E2-9DCC-4D9D5D289923}"/>
              </a:ext>
            </a:extLst>
          </p:cNvPr>
          <p:cNvSpPr/>
          <p:nvPr/>
        </p:nvSpPr>
        <p:spPr>
          <a:xfrm>
            <a:off x="2493692" y="1746064"/>
            <a:ext cx="1056904" cy="21892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Google Shape;94;p14">
            <a:extLst>
              <a:ext uri="{FF2B5EF4-FFF2-40B4-BE49-F238E27FC236}">
                <a16:creationId xmlns:a16="http://schemas.microsoft.com/office/drawing/2014/main" id="{5A7B2E10-7518-41B2-A03D-AB0F8EB04500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903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데이터 </a:t>
            </a:r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크롤링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85A1AC-C398-49E6-B055-56E34DF65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43" b="20745"/>
          <a:stretch/>
        </p:blipFill>
        <p:spPr>
          <a:xfrm>
            <a:off x="529389" y="1659935"/>
            <a:ext cx="5910358" cy="3199353"/>
          </a:xfrm>
          <a:prstGeom prst="rect">
            <a:avLst/>
          </a:prstGeom>
          <a:ln w="34925">
            <a:noFill/>
          </a:ln>
        </p:spPr>
      </p:pic>
      <p:cxnSp>
        <p:nvCxnSpPr>
          <p:cNvPr id="10" name="Google Shape;94;p14">
            <a:extLst>
              <a:ext uri="{FF2B5EF4-FFF2-40B4-BE49-F238E27FC236}">
                <a16:creationId xmlns:a16="http://schemas.microsoft.com/office/drawing/2014/main" id="{F0E7CF74-B68F-4042-A980-F94324347B0D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6E6173-3F82-42DB-AB84-8E56FB9A87DD}"/>
              </a:ext>
            </a:extLst>
          </p:cNvPr>
          <p:cNvSpPr txBox="1"/>
          <p:nvPr/>
        </p:nvSpPr>
        <p:spPr>
          <a:xfrm>
            <a:off x="8034624" y="1194023"/>
            <a:ext cx="389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총 </a:t>
            </a:r>
            <a:r>
              <a:rPr lang="en-US" altLang="ko-KR" sz="1800" dirty="0">
                <a:latin typeface="+mj-ea"/>
                <a:ea typeface="+mj-ea"/>
              </a:rPr>
              <a:t>10</a:t>
            </a:r>
            <a:r>
              <a:rPr lang="ko-KR" altLang="en-US" sz="1800" dirty="0">
                <a:latin typeface="+mj-ea"/>
                <a:ea typeface="+mj-ea"/>
              </a:rPr>
              <a:t>년치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200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D6BEB-67A1-4ED8-AC19-A2F609D5D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09" b="2154"/>
          <a:stretch/>
        </p:blipFill>
        <p:spPr>
          <a:xfrm>
            <a:off x="363121" y="1194023"/>
            <a:ext cx="7505235" cy="48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데이터 </a:t>
            </a:r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크롤링</a:t>
            </a:r>
            <a:endParaRPr lang="ko-KR" altLang="en-US" sz="2800" dirty="0"/>
          </a:p>
        </p:txBody>
      </p:sp>
      <p:cxnSp>
        <p:nvCxnSpPr>
          <p:cNvPr id="10" name="Google Shape;94;p14">
            <a:extLst>
              <a:ext uri="{FF2B5EF4-FFF2-40B4-BE49-F238E27FC236}">
                <a16:creationId xmlns:a16="http://schemas.microsoft.com/office/drawing/2014/main" id="{F0E7CF74-B68F-4042-A980-F94324347B0D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9A889BA-F2E7-4D32-AB14-A40CB11F4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66" b="31883"/>
          <a:stretch/>
        </p:blipFill>
        <p:spPr>
          <a:xfrm>
            <a:off x="363122" y="1264705"/>
            <a:ext cx="7764680" cy="34540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62A89A-7C75-4C71-89DF-2B35FD72A4F8}"/>
              </a:ext>
            </a:extLst>
          </p:cNvPr>
          <p:cNvSpPr txBox="1"/>
          <p:nvPr/>
        </p:nvSpPr>
        <p:spPr>
          <a:xfrm>
            <a:off x="8034624" y="1194023"/>
            <a:ext cx="389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총 </a:t>
            </a:r>
            <a:r>
              <a:rPr lang="en-US" altLang="ko-KR" sz="1800" dirty="0">
                <a:latin typeface="+mj-ea"/>
                <a:ea typeface="+mj-ea"/>
              </a:rPr>
              <a:t>10</a:t>
            </a:r>
            <a:r>
              <a:rPr lang="ko-KR" altLang="en-US" sz="1800" dirty="0">
                <a:latin typeface="+mj-ea"/>
                <a:ea typeface="+mj-ea"/>
              </a:rPr>
              <a:t>년치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200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559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데이터 </a:t>
            </a:r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크롤링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85A1AC-C398-49E6-B055-56E34DF65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43" b="20745"/>
          <a:stretch/>
        </p:blipFill>
        <p:spPr>
          <a:xfrm>
            <a:off x="529389" y="1400290"/>
            <a:ext cx="5910358" cy="3199353"/>
          </a:xfrm>
          <a:prstGeom prst="rect">
            <a:avLst/>
          </a:prstGeom>
        </p:spPr>
      </p:pic>
      <p:cxnSp>
        <p:nvCxnSpPr>
          <p:cNvPr id="10" name="Google Shape;94;p14">
            <a:extLst>
              <a:ext uri="{FF2B5EF4-FFF2-40B4-BE49-F238E27FC236}">
                <a16:creationId xmlns:a16="http://schemas.microsoft.com/office/drawing/2014/main" id="{F0E7CF74-B68F-4042-A980-F94324347B0D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44B8DB6-AEB4-4F8C-A2A2-62891CE20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76" b="35826"/>
          <a:stretch/>
        </p:blipFill>
        <p:spPr>
          <a:xfrm>
            <a:off x="529388" y="1415449"/>
            <a:ext cx="5910359" cy="31690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894A81-2AA2-475D-A01D-4DCB868FA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87" y="1157985"/>
            <a:ext cx="8008153" cy="4643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287B74-72FF-474A-961A-258517EF5A6C}"/>
              </a:ext>
            </a:extLst>
          </p:cNvPr>
          <p:cNvSpPr txBox="1"/>
          <p:nvPr/>
        </p:nvSpPr>
        <p:spPr>
          <a:xfrm>
            <a:off x="8034624" y="1194023"/>
            <a:ext cx="389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년치</a:t>
            </a:r>
            <a:endParaRPr lang="en-US" altLang="ko-KR" sz="1800" dirty="0"/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</a:rPr>
              <a:t>3,012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개</a:t>
            </a:r>
            <a:r>
              <a:rPr lang="ko-KR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3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286142-960B-4DBE-AA62-3466DC09A483}"/>
              </a:ext>
            </a:extLst>
          </p:cNvPr>
          <p:cNvSpPr txBox="1"/>
          <p:nvPr/>
        </p:nvSpPr>
        <p:spPr>
          <a:xfrm>
            <a:off x="529389" y="449178"/>
            <a:ext cx="42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데이터 </a:t>
            </a:r>
            <a:r>
              <a:rPr lang="ko-KR" altLang="en-US" sz="2800" dirty="0" err="1">
                <a:solidFill>
                  <a:schemeClr val="dk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/>
              </a:rPr>
              <a:t>크롤링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85A1AC-C398-49E6-B055-56E34DF65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43" b="20745"/>
          <a:stretch/>
        </p:blipFill>
        <p:spPr>
          <a:xfrm>
            <a:off x="529389" y="1400290"/>
            <a:ext cx="5910358" cy="3199353"/>
          </a:xfrm>
          <a:prstGeom prst="rect">
            <a:avLst/>
          </a:prstGeom>
        </p:spPr>
      </p:pic>
      <p:cxnSp>
        <p:nvCxnSpPr>
          <p:cNvPr id="10" name="Google Shape;94;p14">
            <a:extLst>
              <a:ext uri="{FF2B5EF4-FFF2-40B4-BE49-F238E27FC236}">
                <a16:creationId xmlns:a16="http://schemas.microsoft.com/office/drawing/2014/main" id="{F0E7CF74-B68F-4042-A980-F94324347B0D}"/>
              </a:ext>
            </a:extLst>
          </p:cNvPr>
          <p:cNvCxnSpPr/>
          <p:nvPr/>
        </p:nvCxnSpPr>
        <p:spPr>
          <a:xfrm>
            <a:off x="-836062" y="1056399"/>
            <a:ext cx="544576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44B8DB6-AEB4-4F8C-A2A2-62891CE20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76" b="35826"/>
          <a:stretch/>
        </p:blipFill>
        <p:spPr>
          <a:xfrm>
            <a:off x="529388" y="1415449"/>
            <a:ext cx="5910359" cy="31690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90A069-EDFD-4BBB-A0AD-AFA117C4A4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40" b="46727"/>
          <a:stretch/>
        </p:blipFill>
        <p:spPr>
          <a:xfrm>
            <a:off x="502700" y="1316288"/>
            <a:ext cx="8459442" cy="26307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8F3622-D7A1-43DE-B9F6-1C19099475E2}"/>
              </a:ext>
            </a:extLst>
          </p:cNvPr>
          <p:cNvSpPr txBox="1"/>
          <p:nvPr/>
        </p:nvSpPr>
        <p:spPr>
          <a:xfrm>
            <a:off x="8034624" y="1194023"/>
            <a:ext cx="389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총 </a:t>
            </a:r>
            <a:r>
              <a:rPr lang="en-US" altLang="ko-KR" sz="1800" dirty="0">
                <a:latin typeface="+mj-ea"/>
                <a:ea typeface="+mj-ea"/>
              </a:rPr>
              <a:t>10</a:t>
            </a:r>
            <a:r>
              <a:rPr lang="ko-KR" altLang="en-US" sz="1800" dirty="0">
                <a:latin typeface="+mj-ea"/>
                <a:ea typeface="+mj-ea"/>
              </a:rPr>
              <a:t>년치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</a:rPr>
              <a:t>3,012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개</a:t>
            </a:r>
            <a:r>
              <a:rPr lang="ko-KR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7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731</Words>
  <Application>Microsoft Office PowerPoint</Application>
  <PresentationFormat>와이드스크린</PresentationFormat>
  <Paragraphs>145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Helvetica Neue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96</cp:revision>
  <dcterms:modified xsi:type="dcterms:W3CDTF">2021-01-08T07:02:24Z</dcterms:modified>
</cp:coreProperties>
</file>