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6" r:id="rId2"/>
    <p:sldId id="454" r:id="rId3"/>
    <p:sldId id="615" r:id="rId4"/>
    <p:sldId id="619" r:id="rId5"/>
    <p:sldId id="622" r:id="rId6"/>
    <p:sldId id="620" r:id="rId7"/>
    <p:sldId id="621" r:id="rId8"/>
  </p:sldIdLst>
  <p:sldSz cx="12239625" cy="7559675"/>
  <p:notesSz cx="6807200" cy="9939338"/>
  <p:embeddedFontLst>
    <p:embeddedFont>
      <p:font typeface="맑은 고딕" panose="020B0503020000020004" pitchFamily="50" charset="-127"/>
      <p:regular r:id="rId11"/>
      <p:bold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  <p:embeddedFont>
      <p:font typeface="나눔고딕 ExtraBold" panose="020B0600000101010101" charset="-127"/>
      <p:bold r:id="rId17"/>
    </p:embeddedFont>
    <p:embeddedFont>
      <p:font typeface="나눔고딕" panose="020B0600000101010101" charset="-127"/>
      <p:regular r:id="rId18"/>
      <p:bold r:id="rId19"/>
    </p:embeddedFont>
  </p:embeddedFontLst>
  <p:defaultTextStyle>
    <a:defPPr>
      <a:defRPr lang="ko-KR"/>
    </a:defPPr>
    <a:lvl1pPr marL="0" algn="l" defTabSz="830600" rtl="0" eaLnBrk="1" latinLnBrk="1" hangingPunct="1">
      <a:defRPr sz="1608" kern="1200">
        <a:solidFill>
          <a:schemeClr val="tx1"/>
        </a:solidFill>
        <a:latin typeface="+mn-lt"/>
        <a:ea typeface="+mn-ea"/>
        <a:cs typeface="+mn-cs"/>
      </a:defRPr>
    </a:lvl1pPr>
    <a:lvl2pPr marL="415301" algn="l" defTabSz="830600" rtl="0" eaLnBrk="1" latinLnBrk="1" hangingPunct="1">
      <a:defRPr sz="1608" kern="1200">
        <a:solidFill>
          <a:schemeClr val="tx1"/>
        </a:solidFill>
        <a:latin typeface="+mn-lt"/>
        <a:ea typeface="+mn-ea"/>
        <a:cs typeface="+mn-cs"/>
      </a:defRPr>
    </a:lvl2pPr>
    <a:lvl3pPr marL="830600" algn="l" defTabSz="830600" rtl="0" eaLnBrk="1" latinLnBrk="1" hangingPunct="1">
      <a:defRPr sz="1608" kern="1200">
        <a:solidFill>
          <a:schemeClr val="tx1"/>
        </a:solidFill>
        <a:latin typeface="+mn-lt"/>
        <a:ea typeface="+mn-ea"/>
        <a:cs typeface="+mn-cs"/>
      </a:defRPr>
    </a:lvl3pPr>
    <a:lvl4pPr marL="1245902" algn="l" defTabSz="830600" rtl="0" eaLnBrk="1" latinLnBrk="1" hangingPunct="1">
      <a:defRPr sz="1608" kern="1200">
        <a:solidFill>
          <a:schemeClr val="tx1"/>
        </a:solidFill>
        <a:latin typeface="+mn-lt"/>
        <a:ea typeface="+mn-ea"/>
        <a:cs typeface="+mn-cs"/>
      </a:defRPr>
    </a:lvl4pPr>
    <a:lvl5pPr marL="1661203" algn="l" defTabSz="830600" rtl="0" eaLnBrk="1" latinLnBrk="1" hangingPunct="1">
      <a:defRPr sz="1608" kern="1200">
        <a:solidFill>
          <a:schemeClr val="tx1"/>
        </a:solidFill>
        <a:latin typeface="+mn-lt"/>
        <a:ea typeface="+mn-ea"/>
        <a:cs typeface="+mn-cs"/>
      </a:defRPr>
    </a:lvl5pPr>
    <a:lvl6pPr marL="2076504" algn="l" defTabSz="830600" rtl="0" eaLnBrk="1" latinLnBrk="1" hangingPunct="1">
      <a:defRPr sz="1608" kern="1200">
        <a:solidFill>
          <a:schemeClr val="tx1"/>
        </a:solidFill>
        <a:latin typeface="+mn-lt"/>
        <a:ea typeface="+mn-ea"/>
        <a:cs typeface="+mn-cs"/>
      </a:defRPr>
    </a:lvl6pPr>
    <a:lvl7pPr marL="2491806" algn="l" defTabSz="830600" rtl="0" eaLnBrk="1" latinLnBrk="1" hangingPunct="1">
      <a:defRPr sz="1608" kern="1200">
        <a:solidFill>
          <a:schemeClr val="tx1"/>
        </a:solidFill>
        <a:latin typeface="+mn-lt"/>
        <a:ea typeface="+mn-ea"/>
        <a:cs typeface="+mn-cs"/>
      </a:defRPr>
    </a:lvl7pPr>
    <a:lvl8pPr marL="2907107" algn="l" defTabSz="830600" rtl="0" eaLnBrk="1" latinLnBrk="1" hangingPunct="1">
      <a:defRPr sz="1608" kern="1200">
        <a:solidFill>
          <a:schemeClr val="tx1"/>
        </a:solidFill>
        <a:latin typeface="+mn-lt"/>
        <a:ea typeface="+mn-ea"/>
        <a:cs typeface="+mn-cs"/>
      </a:defRPr>
    </a:lvl8pPr>
    <a:lvl9pPr marL="3322407" algn="l" defTabSz="830600" rtl="0" eaLnBrk="1" latinLnBrk="1" hangingPunct="1">
      <a:defRPr sz="16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FA9824A-7546-4F3E-9810-A90333EB3320}">
          <p14:sldIdLst>
            <p14:sldId id="276"/>
            <p14:sldId id="454"/>
          </p14:sldIdLst>
        </p14:section>
        <p14:section name="고객센터 게시판 &gt; 조회" id="{04E4D761-2749-42B5-BC1D-94D9065B83DE}">
          <p14:sldIdLst>
            <p14:sldId id="615"/>
          </p14:sldIdLst>
        </p14:section>
        <p14:section name="게시판 분류관리 &gt; 대분류 조회" id="{7C167E27-478B-45F3-B6AD-730D413C518A}">
          <p14:sldIdLst>
            <p14:sldId id="619"/>
          </p14:sldIdLst>
        </p14:section>
        <p14:section name="게시판 분류관리 &gt; 소분류 조회" id="{37EF45F1-2E24-4C3B-AF58-86C85D113421}">
          <p14:sldIdLst>
            <p14:sldId id="622"/>
          </p14:sldIdLst>
        </p14:section>
        <p14:section name="게시판 분류관리 &gt; 수정/등록" id="{F701816F-1FDD-49EE-B0B7-59D11A678B8E}">
          <p14:sldIdLst>
            <p14:sldId id="620"/>
          </p14:sldIdLst>
        </p14:section>
        <p14:section name="[참고] 변경될 분류명" id="{1836C5C8-2574-44C6-8EB4-25B3516B0AA2}">
          <p14:sldIdLst>
            <p14:sldId id="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740">
          <p15:clr>
            <a:srgbClr val="A4A3A4"/>
          </p15:clr>
        </p15:guide>
        <p15:guide id="2" pos="77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해니" initials="A" lastIdx="3" clrIdx="0">
    <p:extLst>
      <p:ext uri="{19B8F6BF-5375-455C-9EA6-DF929625EA0E}">
        <p15:presenceInfo xmlns:p15="http://schemas.microsoft.com/office/powerpoint/2012/main" userId="김해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8"/>
    <a:srgbClr val="E7FAB8"/>
    <a:srgbClr val="FFFFCC"/>
    <a:srgbClr val="DFE2E5"/>
    <a:srgbClr val="99CCFF"/>
    <a:srgbClr val="FFFF99"/>
    <a:srgbClr val="CCD1D6"/>
    <a:srgbClr val="B2B9C2"/>
    <a:srgbClr val="FFFF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3" autoAdjust="0"/>
    <p:restoredTop sz="96433" autoAdjust="0"/>
  </p:normalViewPr>
  <p:slideViewPr>
    <p:cSldViewPr>
      <p:cViewPr>
        <p:scale>
          <a:sx n="100" d="100"/>
          <a:sy n="100" d="100"/>
        </p:scale>
        <p:origin x="258" y="312"/>
      </p:cViewPr>
      <p:guideLst>
        <p:guide orient="horz" pos="4740"/>
        <p:guide pos="77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4044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093F1-AF2F-42EA-8B41-D5E7E3A9A27A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1401-4CD6-483E-8AFA-C666338F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82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FA10C-550B-4655-84B8-F52515A8479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243013"/>
            <a:ext cx="54292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2897-7C7E-47B7-A7CA-0897D8D01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8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5435" rtl="0" eaLnBrk="1" latinLnBrk="1" hangingPunct="1">
      <a:defRPr sz="966" kern="1200">
        <a:solidFill>
          <a:schemeClr val="tx1"/>
        </a:solidFill>
        <a:latin typeface="+mn-lt"/>
        <a:ea typeface="+mn-ea"/>
        <a:cs typeface="+mn-cs"/>
      </a:defRPr>
    </a:lvl1pPr>
    <a:lvl2pPr marL="367718" algn="l" defTabSz="735435" rtl="0" eaLnBrk="1" latinLnBrk="1" hangingPunct="1">
      <a:defRPr sz="966" kern="1200">
        <a:solidFill>
          <a:schemeClr val="tx1"/>
        </a:solidFill>
        <a:latin typeface="+mn-lt"/>
        <a:ea typeface="+mn-ea"/>
        <a:cs typeface="+mn-cs"/>
      </a:defRPr>
    </a:lvl2pPr>
    <a:lvl3pPr marL="735435" algn="l" defTabSz="735435" rtl="0" eaLnBrk="1" latinLnBrk="1" hangingPunct="1">
      <a:defRPr sz="966" kern="1200">
        <a:solidFill>
          <a:schemeClr val="tx1"/>
        </a:solidFill>
        <a:latin typeface="+mn-lt"/>
        <a:ea typeface="+mn-ea"/>
        <a:cs typeface="+mn-cs"/>
      </a:defRPr>
    </a:lvl3pPr>
    <a:lvl4pPr marL="1103155" algn="l" defTabSz="735435" rtl="0" eaLnBrk="1" latinLnBrk="1" hangingPunct="1">
      <a:defRPr sz="966" kern="1200">
        <a:solidFill>
          <a:schemeClr val="tx1"/>
        </a:solidFill>
        <a:latin typeface="+mn-lt"/>
        <a:ea typeface="+mn-ea"/>
        <a:cs typeface="+mn-cs"/>
      </a:defRPr>
    </a:lvl4pPr>
    <a:lvl5pPr marL="1470873" algn="l" defTabSz="735435" rtl="0" eaLnBrk="1" latinLnBrk="1" hangingPunct="1">
      <a:defRPr sz="966" kern="1200">
        <a:solidFill>
          <a:schemeClr val="tx1"/>
        </a:solidFill>
        <a:latin typeface="+mn-lt"/>
        <a:ea typeface="+mn-ea"/>
        <a:cs typeface="+mn-cs"/>
      </a:defRPr>
    </a:lvl5pPr>
    <a:lvl6pPr marL="1838590" algn="l" defTabSz="735435" rtl="0" eaLnBrk="1" latinLnBrk="1" hangingPunct="1">
      <a:defRPr sz="966" kern="1200">
        <a:solidFill>
          <a:schemeClr val="tx1"/>
        </a:solidFill>
        <a:latin typeface="+mn-lt"/>
        <a:ea typeface="+mn-ea"/>
        <a:cs typeface="+mn-cs"/>
      </a:defRPr>
    </a:lvl6pPr>
    <a:lvl7pPr marL="2206310" algn="l" defTabSz="735435" rtl="0" eaLnBrk="1" latinLnBrk="1" hangingPunct="1">
      <a:defRPr sz="966" kern="1200">
        <a:solidFill>
          <a:schemeClr val="tx1"/>
        </a:solidFill>
        <a:latin typeface="+mn-lt"/>
        <a:ea typeface="+mn-ea"/>
        <a:cs typeface="+mn-cs"/>
      </a:defRPr>
    </a:lvl7pPr>
    <a:lvl8pPr marL="2574027" algn="l" defTabSz="735435" rtl="0" eaLnBrk="1" latinLnBrk="1" hangingPunct="1">
      <a:defRPr sz="966" kern="1200">
        <a:solidFill>
          <a:schemeClr val="tx1"/>
        </a:solidFill>
        <a:latin typeface="+mn-lt"/>
        <a:ea typeface="+mn-ea"/>
        <a:cs typeface="+mn-cs"/>
      </a:defRPr>
    </a:lvl8pPr>
    <a:lvl9pPr marL="2941745" algn="l" defTabSz="735435" rtl="0" eaLnBrk="1" latinLnBrk="1" hangingPunct="1">
      <a:defRPr sz="9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2897-7C7E-47B7-A7CA-0897D8D016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8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0" y="1"/>
            <a:ext cx="12239625" cy="684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912049"/>
            <a:ext cx="12239625" cy="68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직사각형 11"/>
          <p:cNvSpPr>
            <a:spLocks noChangeArrowheads="1"/>
          </p:cNvSpPr>
          <p:nvPr userDrawn="1"/>
        </p:nvSpPr>
        <p:spPr bwMode="auto">
          <a:xfrm>
            <a:off x="1805582" y="206376"/>
            <a:ext cx="2459328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ko-KR" sz="900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 </a:t>
            </a:r>
            <a:r>
              <a:rPr lang="ko-KR" altLang="en-US" sz="900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문서의 무단 복제</a:t>
            </a:r>
            <a:r>
              <a:rPr lang="en-US" altLang="ko-KR" sz="900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900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배포</a:t>
            </a:r>
            <a:r>
              <a:rPr lang="en-US" altLang="ko-KR" sz="900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900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도용을 금지합니다</a:t>
            </a:r>
            <a:r>
              <a:rPr lang="en-US" altLang="ko-KR" sz="900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7" name="McK Confidential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45082" y="234845"/>
            <a:ext cx="12455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zh-CN" sz="1400" b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0816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88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1361997" y="7169421"/>
            <a:ext cx="692295" cy="16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962" tIns="19980" rIns="39962" bIns="19980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itchFamily="50" charset="-127"/>
                <a:ea typeface="나눔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" y="3"/>
            <a:ext cx="12239625" cy="684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ko-KR" altLang="en-US" sz="800" b="1">
              <a:solidFill>
                <a:srgbClr val="000000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4" y="131634"/>
            <a:ext cx="10287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09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7299114"/>
              </p:ext>
            </p:extLst>
          </p:nvPr>
        </p:nvGraphicFramePr>
        <p:xfrm>
          <a:off x="8797509" y="55459"/>
          <a:ext cx="3298967" cy="4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박원진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2018.07.26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갱신일</a:t>
                      </a:r>
                      <a:endParaRPr lang="en-US" altLang="ko-K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2018.07.27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 userDrawn="1"/>
        </p:nvSpPr>
        <p:spPr>
          <a:xfrm>
            <a:off x="120156" y="494364"/>
            <a:ext cx="8611941" cy="7020000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9"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316" y="7166166"/>
            <a:ext cx="659587" cy="18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788883" y="494364"/>
            <a:ext cx="3304678" cy="7020000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9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9400015"/>
              </p:ext>
            </p:extLst>
          </p:nvPr>
        </p:nvGraphicFramePr>
        <p:xfrm>
          <a:off x="120156" y="55459"/>
          <a:ext cx="8611941" cy="4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Page Name 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Adress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 userDrawn="1"/>
        </p:nvSpPr>
        <p:spPr>
          <a:xfrm>
            <a:off x="8788883" y="494364"/>
            <a:ext cx="3308800" cy="2581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latin typeface="+mn-ea"/>
                <a:ea typeface="+mn-ea"/>
              </a:rPr>
              <a:t>Description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 hasCustomPrompt="1"/>
          </p:nvPr>
        </p:nvSpPr>
        <p:spPr>
          <a:xfrm>
            <a:off x="1933407" y="73574"/>
            <a:ext cx="6706686" cy="180000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21" name="Text Box 2"/>
          <p:cNvSpPr txBox="1">
            <a:spLocks noChangeArrowheads="1"/>
          </p:cNvSpPr>
          <p:nvPr userDrawn="1"/>
        </p:nvSpPr>
        <p:spPr bwMode="auto">
          <a:xfrm>
            <a:off x="11313353" y="80873"/>
            <a:ext cx="797799" cy="17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9962" tIns="19980" rIns="39962" bIns="19980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90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9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101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연결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0156" y="386964"/>
            <a:ext cx="8611941" cy="7080791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9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316" y="7166166"/>
            <a:ext cx="659587" cy="18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8797509" y="386964"/>
            <a:ext cx="3304678" cy="7080791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9"/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3882767"/>
              </p:ext>
            </p:extLst>
          </p:nvPr>
        </p:nvGraphicFramePr>
        <p:xfrm>
          <a:off x="141252" y="91934"/>
          <a:ext cx="11960937" cy="234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0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0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Page Name </a:t>
                      </a:r>
                      <a:endParaRPr lang="en-US" altLang="ko-KR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664" marR="104664" marT="46830" marB="4683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104664" marR="104664" marT="46830" marB="4683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Reported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664" marR="104664" marT="46830" marB="4683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서비스기획팀 김해니</a:t>
                      </a:r>
                      <a:endParaRPr lang="ko-KR" altLang="en-US" sz="9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664" marR="104664" marT="46830" marB="4683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664" marR="104664" marT="46830" marB="4683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2017.06.17</a:t>
                      </a:r>
                      <a:endParaRPr lang="en-US" altLang="ko-KR" sz="9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664" marR="104664" marT="46830" marB="4683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 userDrawn="1"/>
        </p:nvSpPr>
        <p:spPr>
          <a:xfrm>
            <a:off x="120157" y="386964"/>
            <a:ext cx="1878658" cy="70807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9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998818" y="91931"/>
            <a:ext cx="4862784" cy="228627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8805880" y="396719"/>
            <a:ext cx="3308800" cy="2581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 userDrawn="1"/>
        </p:nvSpPr>
        <p:spPr bwMode="auto">
          <a:xfrm>
            <a:off x="11361997" y="7169421"/>
            <a:ext cx="692295" cy="16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962" tIns="19980" rIns="39962" bIns="19980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itchFamily="50" charset="-127"/>
                <a:ea typeface="나눔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02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7876059"/>
              </p:ext>
            </p:extLst>
          </p:nvPr>
        </p:nvGraphicFramePr>
        <p:xfrm>
          <a:off x="8797509" y="55459"/>
          <a:ext cx="3298967" cy="4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김해니</a:t>
                      </a:r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2017.07.11</a:t>
                      </a: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120156" y="494364"/>
            <a:ext cx="8611941" cy="7020000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9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316" y="7166166"/>
            <a:ext cx="659587" cy="18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8788883" y="494364"/>
            <a:ext cx="3304678" cy="7020000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9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2576512"/>
              </p:ext>
            </p:extLst>
          </p:nvPr>
        </p:nvGraphicFramePr>
        <p:xfrm>
          <a:off x="120156" y="55459"/>
          <a:ext cx="8611941" cy="4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Page Name 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Adress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8788883" y="494364"/>
            <a:ext cx="3308800" cy="2581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latin typeface="+mn-ea"/>
                <a:ea typeface="+mn-ea"/>
              </a:rPr>
              <a:t>Description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1933407" y="73574"/>
            <a:ext cx="6706686" cy="180000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11313353" y="80873"/>
            <a:ext cx="797799" cy="17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9962" tIns="19980" rIns="39962" bIns="19980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90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900">
              <a:latin typeface="+mn-ea"/>
              <a:ea typeface="+mn-ea"/>
            </a:endParaRPr>
          </a:p>
        </p:txBody>
      </p:sp>
      <p:grpSp>
        <p:nvGrpSpPr>
          <p:cNvPr id="37" name="Browser" descr="&lt;SmartSettings&gt;&lt;SmartResize enabled=&quot;True&quot; minWidth=&quot;140&quot; minHeight=&quot;5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486746" y="672500"/>
            <a:ext cx="5489049" cy="6224623"/>
            <a:chOff x="595684" y="1261242"/>
            <a:chExt cx="6668462" cy="4352544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35328"/>
              <a:ext cx="6668462" cy="39784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755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975152" y="1476302"/>
              <a:ext cx="181288" cy="7881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07950" y="1311061"/>
              <a:ext cx="119573" cy="666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692605" y="1432588"/>
              <a:ext cx="5174838" cy="166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www.example.com….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785087" y="1469087"/>
              <a:ext cx="113788" cy="9324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Navigation Buttons"/>
            <p:cNvGrpSpPr/>
            <p:nvPr/>
          </p:nvGrpSpPr>
          <p:grpSpPr>
            <a:xfrm>
              <a:off x="748653" y="1455211"/>
              <a:ext cx="779157" cy="120996"/>
              <a:chOff x="748653" y="1455211"/>
              <a:chExt cx="779157" cy="120996"/>
            </a:xfrm>
          </p:grpSpPr>
          <p:sp>
            <p:nvSpPr>
              <p:cNvPr id="4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48653" y="1473527"/>
                <a:ext cx="185146" cy="8436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041800" y="1473527"/>
                <a:ext cx="185146" cy="8436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334950" y="1455211"/>
                <a:ext cx="192860" cy="12099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48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70100080"/>
              </p:ext>
            </p:extLst>
          </p:nvPr>
        </p:nvGraphicFramePr>
        <p:xfrm>
          <a:off x="8797509" y="55459"/>
          <a:ext cx="3298967" cy="4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김해니</a:t>
                      </a:r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2017.07.11</a:t>
                      </a: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120156" y="494364"/>
            <a:ext cx="8611941" cy="7020000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9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316" y="7166166"/>
            <a:ext cx="659587" cy="18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8788883" y="494364"/>
            <a:ext cx="3304678" cy="7020000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9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65093975"/>
              </p:ext>
            </p:extLst>
          </p:nvPr>
        </p:nvGraphicFramePr>
        <p:xfrm>
          <a:off x="120156" y="55459"/>
          <a:ext cx="8611941" cy="4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Page Name 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Adress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8788883" y="494364"/>
            <a:ext cx="3308800" cy="2581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latin typeface="+mn-ea"/>
                <a:ea typeface="+mn-ea"/>
              </a:rPr>
              <a:t>Description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1933407" y="73574"/>
            <a:ext cx="6706686" cy="180000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15" name="제목 1"/>
          <p:cNvSpPr txBox="1">
            <a:spLocks/>
          </p:cNvSpPr>
          <p:nvPr userDrawn="1"/>
        </p:nvSpPr>
        <p:spPr>
          <a:xfrm>
            <a:off x="1994734" y="1577291"/>
            <a:ext cx="4862784" cy="228627"/>
          </a:xfrm>
          <a:prstGeom prst="rect">
            <a:avLst/>
          </a:prstGeom>
        </p:spPr>
        <p:txBody>
          <a:bodyPr/>
          <a:lstStyle>
            <a:lvl1pPr algn="l" defTabSz="686397" rtl="0" eaLnBrk="1" latinLnBrk="1" hangingPunct="1"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11313353" y="80873"/>
            <a:ext cx="797799" cy="17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9962" tIns="19980" rIns="39962" bIns="19980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90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18" name="Case"/>
          <p:cNvSpPr>
            <a:spLocks/>
          </p:cNvSpPr>
          <p:nvPr userDrawn="1"/>
        </p:nvSpPr>
        <p:spPr bwMode="auto">
          <a:xfrm>
            <a:off x="431180" y="601494"/>
            <a:ext cx="3528392" cy="6805739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chemeClr val="bg1"/>
          </a:solidFill>
          <a:ln w="635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/>
          <p:cNvSpPr>
            <a:spLocks/>
          </p:cNvSpPr>
          <p:nvPr userDrawn="1"/>
        </p:nvSpPr>
        <p:spPr bwMode="auto">
          <a:xfrm>
            <a:off x="1824930" y="7130765"/>
            <a:ext cx="684818" cy="226665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solidFill>
            <a:schemeClr val="bg1"/>
          </a:solidFill>
          <a:ln w="635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amera"/>
          <p:cNvSpPr>
            <a:spLocks noChangeArrowheads="1"/>
          </p:cNvSpPr>
          <p:nvPr userDrawn="1"/>
        </p:nvSpPr>
        <p:spPr bwMode="auto">
          <a:xfrm>
            <a:off x="3324777" y="660686"/>
            <a:ext cx="173615" cy="173615"/>
          </a:xfrm>
          <a:prstGeom prst="ellipse">
            <a:avLst/>
          </a:prstGeom>
          <a:solidFill>
            <a:schemeClr val="bg1"/>
          </a:solidFill>
          <a:ln w="635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Speaker"/>
          <p:cNvSpPr>
            <a:spLocks/>
          </p:cNvSpPr>
          <p:nvPr userDrawn="1"/>
        </p:nvSpPr>
        <p:spPr bwMode="auto">
          <a:xfrm>
            <a:off x="1795992" y="747495"/>
            <a:ext cx="742690" cy="86808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solidFill>
            <a:schemeClr val="bg1"/>
          </a:solidFill>
          <a:ln w="635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Display"/>
          <p:cNvSpPr/>
          <p:nvPr userDrawn="1"/>
        </p:nvSpPr>
        <p:spPr>
          <a:xfrm>
            <a:off x="566481" y="956469"/>
            <a:ext cx="3276000" cy="608997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1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9178844"/>
              </p:ext>
            </p:extLst>
          </p:nvPr>
        </p:nvGraphicFramePr>
        <p:xfrm>
          <a:off x="8797509" y="55459"/>
          <a:ext cx="3298967" cy="4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김해니</a:t>
                      </a:r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2017.07.11</a:t>
                      </a:r>
                    </a:p>
                  </a:txBody>
                  <a:tcPr marL="0" marR="0" marT="46830" marB="4683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120156" y="494364"/>
            <a:ext cx="8611941" cy="7020000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9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035" y="7265556"/>
            <a:ext cx="659587" cy="18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8788883" y="494364"/>
            <a:ext cx="3304678" cy="7020000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9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7520894"/>
              </p:ext>
            </p:extLst>
          </p:nvPr>
        </p:nvGraphicFramePr>
        <p:xfrm>
          <a:off x="120156" y="55459"/>
          <a:ext cx="8611941" cy="4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Page Name 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Adress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104400" marR="104400" marT="46830" marB="46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8788883" y="494364"/>
            <a:ext cx="3308800" cy="2581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latin typeface="+mn-ea"/>
                <a:ea typeface="+mn-ea"/>
              </a:rPr>
              <a:t>Description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1933407" y="73574"/>
            <a:ext cx="6706686" cy="180000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15" name="제목 1"/>
          <p:cNvSpPr txBox="1">
            <a:spLocks/>
          </p:cNvSpPr>
          <p:nvPr userDrawn="1"/>
        </p:nvSpPr>
        <p:spPr>
          <a:xfrm>
            <a:off x="1994734" y="1577291"/>
            <a:ext cx="4862784" cy="228627"/>
          </a:xfrm>
          <a:prstGeom prst="rect">
            <a:avLst/>
          </a:prstGeom>
        </p:spPr>
        <p:txBody>
          <a:bodyPr/>
          <a:lstStyle>
            <a:lvl1pPr algn="l" defTabSz="686397" rtl="0" eaLnBrk="1" latinLnBrk="1" hangingPunct="1"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11313353" y="80873"/>
            <a:ext cx="797799" cy="17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9962" tIns="19980" rIns="39962" bIns="19980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90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90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4679652" y="601494"/>
            <a:ext cx="3528392" cy="6805739"/>
            <a:chOff x="4679652" y="601494"/>
            <a:chExt cx="3528392" cy="6805739"/>
          </a:xfrm>
        </p:grpSpPr>
        <p:sp>
          <p:nvSpPr>
            <p:cNvPr id="36" name="Case"/>
            <p:cNvSpPr>
              <a:spLocks/>
            </p:cNvSpPr>
            <p:nvPr/>
          </p:nvSpPr>
          <p:spPr bwMode="auto">
            <a:xfrm>
              <a:off x="4679652" y="601494"/>
              <a:ext cx="3528392" cy="6805739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chemeClr val="bg1"/>
            </a:solidFill>
            <a:ln w="6350" cap="sq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utton"/>
            <p:cNvSpPr>
              <a:spLocks/>
            </p:cNvSpPr>
            <p:nvPr/>
          </p:nvSpPr>
          <p:spPr bwMode="auto">
            <a:xfrm>
              <a:off x="6073402" y="7130765"/>
              <a:ext cx="684818" cy="226665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chemeClr val="bg1"/>
            </a:solidFill>
            <a:ln w="6350" cap="sq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Camera"/>
            <p:cNvSpPr>
              <a:spLocks noChangeArrowheads="1"/>
            </p:cNvSpPr>
            <p:nvPr/>
          </p:nvSpPr>
          <p:spPr bwMode="auto">
            <a:xfrm>
              <a:off x="7573249" y="660686"/>
              <a:ext cx="173615" cy="173615"/>
            </a:xfrm>
            <a:prstGeom prst="ellipse">
              <a:avLst/>
            </a:prstGeom>
            <a:solidFill>
              <a:schemeClr val="bg1"/>
            </a:solidFill>
            <a:ln w="6350" cap="sq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Speaker"/>
            <p:cNvSpPr>
              <a:spLocks/>
            </p:cNvSpPr>
            <p:nvPr/>
          </p:nvSpPr>
          <p:spPr bwMode="auto">
            <a:xfrm>
              <a:off x="6044464" y="747495"/>
              <a:ext cx="742690" cy="86808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chemeClr val="bg1"/>
            </a:solidFill>
            <a:ln w="6350" cap="sq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Display"/>
            <p:cNvSpPr/>
            <p:nvPr/>
          </p:nvSpPr>
          <p:spPr>
            <a:xfrm>
              <a:off x="4814953" y="956469"/>
              <a:ext cx="3276000" cy="608997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Case"/>
          <p:cNvSpPr>
            <a:spLocks/>
          </p:cNvSpPr>
          <p:nvPr userDrawn="1"/>
        </p:nvSpPr>
        <p:spPr bwMode="auto">
          <a:xfrm>
            <a:off x="431180" y="601494"/>
            <a:ext cx="3528392" cy="6805739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chemeClr val="bg1"/>
          </a:solidFill>
          <a:ln w="635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tton"/>
          <p:cNvSpPr>
            <a:spLocks/>
          </p:cNvSpPr>
          <p:nvPr userDrawn="1"/>
        </p:nvSpPr>
        <p:spPr bwMode="auto">
          <a:xfrm>
            <a:off x="1824930" y="7130765"/>
            <a:ext cx="684818" cy="226665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solidFill>
            <a:schemeClr val="bg1"/>
          </a:solidFill>
          <a:ln w="635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amera"/>
          <p:cNvSpPr>
            <a:spLocks noChangeArrowheads="1"/>
          </p:cNvSpPr>
          <p:nvPr userDrawn="1"/>
        </p:nvSpPr>
        <p:spPr bwMode="auto">
          <a:xfrm>
            <a:off x="3324777" y="660686"/>
            <a:ext cx="173615" cy="173615"/>
          </a:xfrm>
          <a:prstGeom prst="ellipse">
            <a:avLst/>
          </a:prstGeom>
          <a:solidFill>
            <a:schemeClr val="bg1"/>
          </a:solidFill>
          <a:ln w="635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peaker"/>
          <p:cNvSpPr>
            <a:spLocks/>
          </p:cNvSpPr>
          <p:nvPr userDrawn="1"/>
        </p:nvSpPr>
        <p:spPr bwMode="auto">
          <a:xfrm>
            <a:off x="1795992" y="747495"/>
            <a:ext cx="742690" cy="86808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solidFill>
            <a:schemeClr val="bg1"/>
          </a:solidFill>
          <a:ln w="635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Display"/>
          <p:cNvSpPr/>
          <p:nvPr userDrawn="1"/>
        </p:nvSpPr>
        <p:spPr>
          <a:xfrm>
            <a:off x="566481" y="956469"/>
            <a:ext cx="3276000" cy="608997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5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15156" y="684245"/>
            <a:ext cx="11743573" cy="20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  <a:headEnd/>
            <a:tailEnd type="none" w="med" len="sm"/>
          </a:ln>
          <a:effectLst/>
        </p:spPr>
        <p:txBody>
          <a:bodyPr wrap="none" lIns="59826" tIns="31110" rIns="59826" bIns="31110" anchor="ctr"/>
          <a:lstStyle/>
          <a:p>
            <a:pPr>
              <a:defRPr/>
            </a:pPr>
            <a:endParaRPr lang="ko-KR" altLang="en-US" sz="1329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1361997" y="7169421"/>
            <a:ext cx="692295" cy="16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962" tIns="19980" rIns="39962" bIns="19980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itchFamily="50" charset="-127"/>
                <a:ea typeface="나눔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에듀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118" y="7112243"/>
            <a:ext cx="644026" cy="2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886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9258" y="121201"/>
            <a:ext cx="12011392" cy="735287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9"/>
          </a:p>
        </p:txBody>
      </p:sp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1361997" y="7169421"/>
            <a:ext cx="692295" cy="16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962" tIns="19980" rIns="39962" bIns="19980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itchFamily="50" charset="-127"/>
                <a:ea typeface="나눔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73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08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9" r:id="rId3"/>
    <p:sldLayoutId id="2147483649" r:id="rId4"/>
    <p:sldLayoutId id="2147483660" r:id="rId5"/>
    <p:sldLayoutId id="2147483668" r:id="rId6"/>
    <p:sldLayoutId id="2147483670" r:id="rId7"/>
    <p:sldLayoutId id="2147483661" r:id="rId8"/>
    <p:sldLayoutId id="2147483662" r:id="rId9"/>
    <p:sldLayoutId id="2147483667" r:id="rId10"/>
  </p:sldLayoutIdLst>
  <p:timing>
    <p:tnLst>
      <p:par>
        <p:cTn id="1" dur="indefinite" restart="never" nodeType="tmRoot"/>
      </p:par>
    </p:tnLst>
  </p:timing>
  <p:txStyles>
    <p:titleStyle>
      <a:lvl1pPr algn="ctr" defTabSz="686397" rtl="0" eaLnBrk="1" latinLnBrk="1" hangingPunct="1">
        <a:spcBef>
          <a:spcPct val="0"/>
        </a:spcBef>
        <a:buNone/>
        <a:defRPr sz="3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398" indent="-257398" algn="l" defTabSz="686397" rtl="0" eaLnBrk="1" latinLnBrk="1" hangingPunct="1">
        <a:spcBef>
          <a:spcPct val="20000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1pPr>
      <a:lvl2pPr marL="557697" indent="-214499" algn="l" defTabSz="686397" rtl="0" eaLnBrk="1" latinLnBrk="1" hangingPunct="1">
        <a:spcBef>
          <a:spcPct val="20000"/>
        </a:spcBef>
        <a:buFont typeface="Arial" panose="020B0604020202020204" pitchFamily="34" charset="0"/>
        <a:buChar char="–"/>
        <a:defRPr sz="2128" kern="1200">
          <a:solidFill>
            <a:schemeClr val="tx1"/>
          </a:solidFill>
          <a:latin typeface="+mn-lt"/>
          <a:ea typeface="+mn-ea"/>
          <a:cs typeface="+mn-cs"/>
        </a:defRPr>
      </a:lvl2pPr>
      <a:lvl3pPr marL="857996" indent="-171599" algn="l" defTabSz="686397" rtl="0" eaLnBrk="1" latinLnBrk="1" hangingPunct="1">
        <a:spcBef>
          <a:spcPct val="200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201195" indent="-171599" algn="l" defTabSz="686397" rtl="0" eaLnBrk="1" latinLnBrk="1" hangingPunct="1">
        <a:spcBef>
          <a:spcPct val="20000"/>
        </a:spcBef>
        <a:buFont typeface="Arial" panose="020B0604020202020204" pitchFamily="34" charset="0"/>
        <a:buChar char="–"/>
        <a:defRPr sz="1529" kern="1200">
          <a:solidFill>
            <a:schemeClr val="tx1"/>
          </a:solidFill>
          <a:latin typeface="+mn-lt"/>
          <a:ea typeface="+mn-ea"/>
          <a:cs typeface="+mn-cs"/>
        </a:defRPr>
      </a:lvl4pPr>
      <a:lvl5pPr marL="1544393" indent="-171599" algn="l" defTabSz="686397" rtl="0" eaLnBrk="1" latinLnBrk="1" hangingPunct="1">
        <a:spcBef>
          <a:spcPct val="20000"/>
        </a:spcBef>
        <a:buFont typeface="Arial" panose="020B0604020202020204" pitchFamily="34" charset="0"/>
        <a:buChar char="»"/>
        <a:defRPr sz="1529" kern="1200">
          <a:solidFill>
            <a:schemeClr val="tx1"/>
          </a:solidFill>
          <a:latin typeface="+mn-lt"/>
          <a:ea typeface="+mn-ea"/>
          <a:cs typeface="+mn-cs"/>
        </a:defRPr>
      </a:lvl5pPr>
      <a:lvl6pPr marL="1887591" indent="-171599" algn="l" defTabSz="686397" rtl="0" eaLnBrk="1" latinLnBrk="1" hangingPunct="1">
        <a:spcBef>
          <a:spcPct val="20000"/>
        </a:spcBef>
        <a:buFont typeface="Arial" panose="020B0604020202020204" pitchFamily="34" charset="0"/>
        <a:buChar char="•"/>
        <a:defRPr sz="1529" kern="1200">
          <a:solidFill>
            <a:schemeClr val="tx1"/>
          </a:solidFill>
          <a:latin typeface="+mn-lt"/>
          <a:ea typeface="+mn-ea"/>
          <a:cs typeface="+mn-cs"/>
        </a:defRPr>
      </a:lvl6pPr>
      <a:lvl7pPr marL="2230790" indent="-171599" algn="l" defTabSz="686397" rtl="0" eaLnBrk="1" latinLnBrk="1" hangingPunct="1">
        <a:spcBef>
          <a:spcPct val="20000"/>
        </a:spcBef>
        <a:buFont typeface="Arial" panose="020B0604020202020204" pitchFamily="34" charset="0"/>
        <a:buChar char="•"/>
        <a:defRPr sz="1529" kern="1200">
          <a:solidFill>
            <a:schemeClr val="tx1"/>
          </a:solidFill>
          <a:latin typeface="+mn-lt"/>
          <a:ea typeface="+mn-ea"/>
          <a:cs typeface="+mn-cs"/>
        </a:defRPr>
      </a:lvl7pPr>
      <a:lvl8pPr marL="2573989" indent="-171599" algn="l" defTabSz="686397" rtl="0" eaLnBrk="1" latinLnBrk="1" hangingPunct="1">
        <a:spcBef>
          <a:spcPct val="20000"/>
        </a:spcBef>
        <a:buFont typeface="Arial" panose="020B0604020202020204" pitchFamily="34" charset="0"/>
        <a:buChar char="•"/>
        <a:defRPr sz="1529" kern="1200">
          <a:solidFill>
            <a:schemeClr val="tx1"/>
          </a:solidFill>
          <a:latin typeface="+mn-lt"/>
          <a:ea typeface="+mn-ea"/>
          <a:cs typeface="+mn-cs"/>
        </a:defRPr>
      </a:lvl8pPr>
      <a:lvl9pPr marL="2917184" indent="-171599" algn="l" defTabSz="686397" rtl="0" eaLnBrk="1" latinLnBrk="1" hangingPunct="1">
        <a:spcBef>
          <a:spcPct val="20000"/>
        </a:spcBef>
        <a:buFont typeface="Arial" panose="020B0604020202020204" pitchFamily="34" charset="0"/>
        <a:buChar char="•"/>
        <a:defRPr sz="15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6397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43199" algn="l" defTabSz="686397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86397" algn="l" defTabSz="686397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29595" algn="l" defTabSz="686397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72794" algn="l" defTabSz="686397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715990" algn="l" defTabSz="686397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59189" algn="l" defTabSz="686397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402387" algn="l" defTabSz="686397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45585" algn="l" defTabSz="686397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3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microsoft.com/office/2007/relationships/hdphoto" Target="../media/hdphoto2.wdp"/><Relationship Id="rId5" Type="http://schemas.openxmlformats.org/officeDocument/2006/relationships/tags" Target="../tags/tag16.xml"/><Relationship Id="rId10" Type="http://schemas.openxmlformats.org/officeDocument/2006/relationships/image" Target="../media/image4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3.xml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slideLayout" Target="../slideLayouts/slideLayout3.xml"/><Relationship Id="rId18" Type="http://schemas.microsoft.com/office/2007/relationships/hdphoto" Target="../media/hdphoto1.wdp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image" Target="../media/image3.png"/><Relationship Id="rId2" Type="http://schemas.openxmlformats.org/officeDocument/2006/relationships/tags" Target="../tags/tag21.xml"/><Relationship Id="rId16" Type="http://schemas.openxmlformats.org/officeDocument/2006/relationships/image" Target="../media/image5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microsoft.com/office/2007/relationships/hdphoto" Target="../media/hdphoto2.wdp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3" Type="http://schemas.openxmlformats.org/officeDocument/2006/relationships/tags" Target="../tags/tag34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5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microsoft.com/office/2007/relationships/hdphoto" Target="../media/hdphoto2.wdp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3596861" y="1418962"/>
            <a:ext cx="821410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SB</a:t>
            </a:r>
          </a:p>
          <a:p>
            <a:pPr eaLnBrk="1" hangingPunct="1">
              <a:defRPr/>
            </a:pPr>
            <a:r>
              <a:rPr lang="ko-KR" altLang="en-US" sz="1600" kern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엔진</a:t>
            </a:r>
            <a:r>
              <a:rPr lang="en-US" altLang="ko-KR" sz="1600" kern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kern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1" kern="0" dirty="0">
                <a:solidFill>
                  <a:schemeClr val="tx1"/>
                </a:solidFill>
                <a:latin typeface="맑은 고딕" pitchFamily="50" charset="-127"/>
              </a:rPr>
              <a:t>[</a:t>
            </a:r>
            <a:r>
              <a:rPr lang="ko-KR" altLang="en-US" b="1" kern="0" dirty="0">
                <a:solidFill>
                  <a:schemeClr val="tx1"/>
                </a:solidFill>
                <a:latin typeface="맑은 고딕" pitchFamily="50" charset="-127"/>
              </a:rPr>
              <a:t>엔진</a:t>
            </a:r>
            <a:r>
              <a:rPr lang="en-US" altLang="ko-KR" b="1" kern="0" dirty="0">
                <a:solidFill>
                  <a:schemeClr val="tx1"/>
                </a:solidFill>
                <a:latin typeface="맑은 고딕" pitchFamily="50" charset="-127"/>
              </a:rPr>
              <a:t>] </a:t>
            </a:r>
            <a:r>
              <a:rPr lang="ko-KR" altLang="en-US" b="1" kern="0" dirty="0">
                <a:solidFill>
                  <a:schemeClr val="tx1"/>
                </a:solidFill>
                <a:latin typeface="맑은 고딕" pitchFamily="50" charset="-127"/>
              </a:rPr>
              <a:t>고객센터게시판 분류 코드 </a:t>
            </a:r>
            <a:r>
              <a:rPr lang="ko-KR" altLang="en-US" b="1" kern="0" dirty="0" smtClean="0">
                <a:solidFill>
                  <a:schemeClr val="tx1"/>
                </a:solidFill>
                <a:latin typeface="맑은 고딕" pitchFamily="50" charset="-127"/>
              </a:rPr>
              <a:t>관리 </a:t>
            </a:r>
            <a:r>
              <a:rPr lang="en-US" altLang="ko-KR" b="1" kern="0" dirty="0" smtClean="0">
                <a:solidFill>
                  <a:schemeClr val="tx1"/>
                </a:solidFill>
                <a:latin typeface="맑은 고딕" pitchFamily="50" charset="-127"/>
              </a:rPr>
              <a:t>V1.3</a:t>
            </a:r>
            <a:endParaRPr lang="en-US" altLang="ko-KR" b="1" kern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9963412" y="5508029"/>
            <a:ext cx="1827744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lnSpc>
                <a:spcPct val="13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서비스 기획팀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박원진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작성일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2018.07.26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갱신일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2018.07.27</a:t>
            </a:r>
          </a:p>
          <a:p>
            <a:pPr>
              <a:lnSpc>
                <a:spcPct val="1300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73221"/>
              </p:ext>
            </p:extLst>
          </p:nvPr>
        </p:nvGraphicFramePr>
        <p:xfrm>
          <a:off x="431180" y="4202417"/>
          <a:ext cx="5112568" cy="2360646"/>
        </p:xfrm>
        <a:graphic>
          <a:graphicData uri="http://schemas.openxmlformats.org/drawingml/2006/table">
            <a:tbl>
              <a:tblPr/>
              <a:tblGrid>
                <a:gridCol w="628824">
                  <a:extLst>
                    <a:ext uri="{9D8B030D-6E8A-4147-A177-3AD203B41FA5}">
                      <a16:colId xmlns:a16="http://schemas.microsoft.com/office/drawing/2014/main" val="3144268643"/>
                    </a:ext>
                  </a:extLst>
                </a:gridCol>
                <a:gridCol w="818025">
                  <a:extLst>
                    <a:ext uri="{9D8B030D-6E8A-4147-A177-3AD203B41FA5}">
                      <a16:colId xmlns:a16="http://schemas.microsoft.com/office/drawing/2014/main" val="3995020690"/>
                    </a:ext>
                  </a:extLst>
                </a:gridCol>
                <a:gridCol w="1361463">
                  <a:extLst>
                    <a:ext uri="{9D8B030D-6E8A-4147-A177-3AD203B41FA5}">
                      <a16:colId xmlns:a16="http://schemas.microsoft.com/office/drawing/2014/main" val="170822402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400838201"/>
                    </a:ext>
                  </a:extLst>
                </a:gridCol>
              </a:tblGrid>
              <a:tr h="294776">
                <a:tc>
                  <a:txBody>
                    <a:bodyPr/>
                    <a:lstStyle>
                      <a:lvl1pPr algn="l" defTabSz="10318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10318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10318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10318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10318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031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031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031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031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0318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17329"/>
                  </a:ext>
                </a:extLst>
              </a:tr>
              <a:tr h="294776">
                <a:tc rowSpan="4">
                  <a:txBody>
                    <a:bodyPr/>
                    <a:lstStyle>
                      <a:lvl1pPr algn="l" defTabSz="10318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10318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10318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10318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10318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031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031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031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031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0318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 예정일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0004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196311"/>
                  </a:ext>
                </a:extLst>
              </a:tr>
              <a:tr h="294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sng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0" lang="en-US" altLang="ko-KR" sz="900" b="0" i="0" u="none" strike="sng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28834"/>
                  </a:ext>
                </a:extLst>
              </a:tr>
              <a:tr h="294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93747"/>
                  </a:ext>
                </a:extLst>
              </a:tr>
              <a:tr h="294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74025"/>
                  </a:ext>
                </a:extLst>
              </a:tr>
              <a:tr h="294776">
                <a:tc rowSpan="3">
                  <a:txBody>
                    <a:bodyPr/>
                    <a:lstStyle>
                      <a:lvl1pPr algn="l" defTabSz="10318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10318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10318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10318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10318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031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031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031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031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0318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유의사항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67282"/>
                  </a:ext>
                </a:extLst>
              </a:tr>
              <a:tr h="294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sng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0" lang="en-US" altLang="ko-KR" sz="900" b="0" i="0" u="none" strike="sng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25229"/>
                  </a:ext>
                </a:extLst>
              </a:tr>
              <a:tr h="294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3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25071"/>
              </p:ext>
            </p:extLst>
          </p:nvPr>
        </p:nvGraphicFramePr>
        <p:xfrm>
          <a:off x="252830" y="755501"/>
          <a:ext cx="11627622" cy="4814685"/>
        </p:xfrm>
        <a:graphic>
          <a:graphicData uri="http://schemas.openxmlformats.org/drawingml/2006/table">
            <a:tbl>
              <a:tblPr/>
              <a:tblGrid>
                <a:gridCol w="48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36">
                  <a:extLst>
                    <a:ext uri="{9D8B030D-6E8A-4147-A177-3AD203B41FA5}">
                      <a16:colId xmlns:a16="http://schemas.microsoft.com/office/drawing/2014/main" val="2740976734"/>
                    </a:ext>
                  </a:extLst>
                </a:gridCol>
                <a:gridCol w="1015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7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668">
                  <a:extLst>
                    <a:ext uri="{9D8B030D-6E8A-4147-A177-3AD203B41FA5}">
                      <a16:colId xmlns:a16="http://schemas.microsoft.com/office/drawing/2014/main" val="3043216985"/>
                    </a:ext>
                  </a:extLst>
                </a:gridCol>
              </a:tblGrid>
              <a:tr h="318351"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슬라이드</a:t>
                      </a: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작업내용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351"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V1.0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7/26</a:t>
                      </a: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최초작성</a:t>
                      </a:r>
                      <a:endParaRPr kumimoji="1" lang="en-US" altLang="ko-KR" sz="1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박원진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V1.1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7/27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게시판 </a:t>
                      </a:r>
                      <a:r>
                        <a:rPr kumimoji="1" lang="ko-KR" altLang="en-US" sz="1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분류관리</a:t>
                      </a:r>
                      <a:r>
                        <a:rPr kumimoji="1" lang="en-US" altLang="ko-K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] </a:t>
                      </a:r>
                      <a:r>
                        <a:rPr kumimoji="1" lang="ko-KR" alt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사용자 아이디 추가 </a:t>
                      </a:r>
                      <a:endParaRPr kumimoji="1" lang="en-US" altLang="ko-KR" sz="1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박원진</a:t>
                      </a: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V1.2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7/27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00000"/>
                        </a:lnSpc>
                        <a:buFont typeface="Arial" panose="020B0604020202020204" pitchFamily="34" charset="0"/>
                        <a:buAutoNum type="arabicParenR"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분류명 </a:t>
                      </a:r>
                      <a:r>
                        <a:rPr lang="ko-KR" altLang="en-US" sz="1000" b="0" dirty="0" err="1" smtClean="0">
                          <a:latin typeface="+mn-ea"/>
                          <a:ea typeface="+mn-ea"/>
                        </a:rPr>
                        <a:t>중복체크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 기능 제거</a:t>
                      </a:r>
                      <a:endParaRPr lang="en-US" altLang="ko-KR" sz="10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algn="l">
                        <a:lnSpc>
                          <a:spcPct val="100000"/>
                        </a:lnSpc>
                        <a:buFont typeface="Arial" panose="020B0604020202020204" pitchFamily="34" charset="0"/>
                        <a:buAutoNum type="arabicParenR"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코드명 </a:t>
                      </a:r>
                      <a:r>
                        <a:rPr lang="ko-KR" altLang="en-US" sz="1000" b="0" dirty="0" err="1" smtClean="0">
                          <a:latin typeface="+mn-ea"/>
                          <a:ea typeface="+mn-ea"/>
                        </a:rPr>
                        <a:t>중복체크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 기능 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-&gt; [</a:t>
                      </a:r>
                      <a:r>
                        <a:rPr lang="ko-KR" altLang="en-US" sz="1000" b="0" dirty="0" err="1" smtClean="0">
                          <a:latin typeface="+mn-ea"/>
                          <a:ea typeface="+mn-ea"/>
                        </a:rPr>
                        <a:t>중복검사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버튼을 통해 중복 체크 후 등록 가능으로 수정</a:t>
                      </a:r>
                      <a:endParaRPr lang="en-US" altLang="ko-KR" sz="1000" b="0" dirty="0" smtClean="0"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박원진</a:t>
                      </a: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V1.3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7/27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4, 5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arenR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대분류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소분류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검색방법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351"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857889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578985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766372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416755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520920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3216" marR="93216" marT="46941" marB="46941" anchor="ctr" horzOverflow="overflow">
                    <a:lnL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6006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5156" y="179437"/>
            <a:ext cx="8280920" cy="33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smtClean="0"/>
              <a:t>| </a:t>
            </a:r>
            <a:r>
              <a:rPr lang="ko-KR" altLang="en-US" b="1" spc="-150" smtClean="0"/>
              <a:t>문서 </a:t>
            </a:r>
            <a:r>
              <a:rPr lang="ko-KR" altLang="en-US" sz="1600" b="1" spc="-150" smtClean="0"/>
              <a:t>업데이트</a:t>
            </a:r>
            <a:r>
              <a:rPr lang="ko-KR" altLang="en-US" b="1" spc="-150" smtClean="0"/>
              <a:t> 내역</a:t>
            </a:r>
            <a:endParaRPr lang="ko-KR" altLang="en-US" b="1" spc="-150"/>
          </a:p>
        </p:txBody>
      </p:sp>
    </p:spTree>
    <p:extLst>
      <p:ext uri="{BB962C8B-B14F-4D97-AF65-F5344CB8AC3E}">
        <p14:creationId xmlns:p14="http://schemas.microsoft.com/office/powerpoint/2010/main" val="18313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71341" y="73574"/>
            <a:ext cx="6768752" cy="17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엔진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사이트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게시판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31881"/>
              </p:ext>
            </p:extLst>
          </p:nvPr>
        </p:nvGraphicFramePr>
        <p:xfrm>
          <a:off x="8803158" y="737404"/>
          <a:ext cx="3293318" cy="699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974">
                  <a:extLst>
                    <a:ext uri="{9D8B030D-6E8A-4147-A177-3AD203B41FA5}">
                      <a16:colId xmlns:a16="http://schemas.microsoft.com/office/drawing/2014/main" val="386855792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423379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90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900" b="1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분류관리</a:t>
                      </a:r>
                      <a:r>
                        <a:rPr lang="en-US" altLang="ko-KR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9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우측 상단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분류관리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추가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분류관리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신규페이지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0" u="none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아래 인원만 게시판 진입 가능 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엔진 아이디로 체크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900" b="0" u="none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endParaRPr lang="en-US" altLang="ko-KR" sz="900" b="0" u="none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1) 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전혜숙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altLang="ko-KR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hyeasook</a:t>
                      </a:r>
                      <a:endParaRPr lang="en-US" altLang="ko-KR" sz="900" b="0" u="none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김문정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altLang="ko-KR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helloeduwill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신재철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 ghanzi00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u="none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서비스 기획팀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4) 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박원진 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wjpark1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u="none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개발팀 </a:t>
                      </a:r>
                      <a:endParaRPr lang="en-US" altLang="ko-KR" sz="900" b="0" u="none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5)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김국희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? 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900" b="0" u="none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4) 5) 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담당자 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QA 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및 추후 유지보수 업무 진행하기 </a:t>
                      </a:r>
                      <a:endParaRPr lang="en-US" altLang="ko-KR" sz="900" b="0" u="none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떄문에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추가 함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792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8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8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77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545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90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80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72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b="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073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90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2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25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44281"/>
                  </a:ext>
                </a:extLst>
              </a:tr>
            </a:tbl>
          </a:graphicData>
        </a:graphic>
      </p:graphicFrame>
      <p:sp>
        <p:nvSpPr>
          <p:cNvPr id="117" name="제목 2"/>
          <p:cNvSpPr txBox="1">
            <a:spLocks/>
          </p:cNvSpPr>
          <p:nvPr/>
        </p:nvSpPr>
        <p:spPr>
          <a:xfrm>
            <a:off x="1871341" y="291902"/>
            <a:ext cx="6768752" cy="177872"/>
          </a:xfrm>
          <a:prstGeom prst="rect">
            <a:avLst/>
          </a:prstGeom>
        </p:spPr>
        <p:txBody>
          <a:bodyPr anchor="ctr" anchorCtr="0"/>
          <a:lstStyle>
            <a:lvl1pPr algn="l" defTabSz="686397" rtl="0" eaLnBrk="1" latinLnBrk="1" hangingPunct="1"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dirty="0"/>
              <a:t>https://ngene.eduwill.net/site/customerManage.action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155" y="827509"/>
            <a:ext cx="8373427" cy="5760640"/>
          </a:xfrm>
          <a:prstGeom prst="rect">
            <a:avLst/>
          </a:prstGeom>
        </p:spPr>
      </p:pic>
      <p:sp>
        <p:nvSpPr>
          <p:cNvPr id="11" name="Button"/>
          <p:cNvSpPr>
            <a:spLocks noChangeArrowheads="1"/>
          </p:cNvSpPr>
          <p:nvPr/>
        </p:nvSpPr>
        <p:spPr bwMode="auto">
          <a:xfrm>
            <a:off x="7271940" y="1619597"/>
            <a:ext cx="107803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게시판 </a:t>
            </a:r>
            <a:r>
              <a:rPr lang="ko-KR" altLang="en-US" sz="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분류관리</a:t>
            </a:r>
            <a:endParaRPr lang="en-US"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ttings"/>
          <p:cNvSpPr>
            <a:spLocks noChangeAspect="1" noEditPoints="1"/>
          </p:cNvSpPr>
          <p:nvPr/>
        </p:nvSpPr>
        <p:spPr bwMode="auto">
          <a:xfrm>
            <a:off x="7352959" y="1645512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85280" y="1547589"/>
            <a:ext cx="1238788" cy="36004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059788" y="140714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821" y="939774"/>
            <a:ext cx="8239328" cy="573281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71341" y="73574"/>
            <a:ext cx="6768752" cy="17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엔진</a:t>
            </a:r>
            <a:r>
              <a:rPr lang="en-US" altLang="ko-KR" dirty="0"/>
              <a:t> &gt; </a:t>
            </a:r>
            <a:r>
              <a:rPr lang="ko-KR" altLang="en-US" dirty="0"/>
              <a:t>사이트 </a:t>
            </a:r>
            <a:r>
              <a:rPr lang="en-US" altLang="ko-KR" dirty="0"/>
              <a:t>&gt; </a:t>
            </a:r>
            <a:r>
              <a:rPr lang="ko-KR" altLang="en-US" dirty="0"/>
              <a:t>고객센터 게시판 </a:t>
            </a:r>
            <a:r>
              <a:rPr lang="en-US" altLang="ko-KR" dirty="0"/>
              <a:t>&gt; </a:t>
            </a:r>
            <a:r>
              <a:rPr lang="ko-KR" altLang="en-US" dirty="0"/>
              <a:t>고객센터 게시판 </a:t>
            </a:r>
            <a:r>
              <a:rPr lang="ko-KR" altLang="en-US" dirty="0" err="1"/>
              <a:t>분류관리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53576"/>
              </p:ext>
            </p:extLst>
          </p:nvPr>
        </p:nvGraphicFramePr>
        <p:xfrm>
          <a:off x="8803158" y="737404"/>
          <a:ext cx="3293318" cy="6697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974">
                  <a:extLst>
                    <a:ext uri="{9D8B030D-6E8A-4147-A177-3AD203B41FA5}">
                      <a16:colId xmlns:a16="http://schemas.microsoft.com/office/drawing/2014/main" val="386855792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423379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lvl="0" indent="-171450" algn="ctr" defTabSz="68639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 err="1" smtClean="0">
                          <a:solidFill>
                            <a:srgbClr val="FF0000"/>
                          </a:solidFill>
                        </a:rPr>
                        <a:t>조회화면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</a:rPr>
                        <a:t> 리스트는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900" b="1" dirty="0" err="1" smtClean="0">
                          <a:solidFill>
                            <a:srgbClr val="FF0000"/>
                          </a:solidFill>
                        </a:rPr>
                        <a:t>정렬순서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</a:rPr>
                        <a:t>에 따라  오름차순 정렬됨</a:t>
                      </a:r>
                      <a:endParaRPr lang="en-US" altLang="ko-KR" sz="9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lvl="0" indent="-171450" algn="ctr" defTabSz="68639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90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en-US" altLang="ko-KR" sz="900" b="1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소분류</a:t>
                      </a:r>
                      <a:r>
                        <a:rPr lang="en-US" altLang="ko-KR" sz="900" b="1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검색창</a:t>
                      </a:r>
                      <a:r>
                        <a:rPr lang="en-US" altLang="ko-KR" sz="900" b="1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소분류 각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가지만 선택하여 조회 가능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만 조회됨</a:t>
                      </a:r>
                      <a:endParaRPr lang="en-US" altLang="ko-KR" sz="900" b="0" u="none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소분류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소분류 조회됨</a:t>
                      </a:r>
                      <a:endParaRPr lang="en-US" altLang="ko-KR" sz="900" b="0" u="none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(p5 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792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체크박스 선택</a:t>
                      </a:r>
                      <a:r>
                        <a:rPr lang="en-US" altLang="ko-KR" sz="900" b="1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삭제</a:t>
                      </a:r>
                      <a:r>
                        <a:rPr lang="en-US" altLang="ko-KR" sz="900" b="1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체크박스 선택 후 삭제 버튼 </a:t>
                      </a: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 삭제 가능</a:t>
                      </a: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최상단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체크박스 </a:t>
                      </a: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전체선택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됨</a:t>
                      </a:r>
                      <a:endParaRPr lang="ko-KR" altLang="en-US" sz="9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8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1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수정버튼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소분류 </a:t>
                      </a:r>
                      <a:r>
                        <a:rPr lang="ko-KR" altLang="en-US" sz="9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수정시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버튼을 클릭하여 수정</a:t>
                      </a:r>
                      <a:endParaRPr lang="en-US" altLang="ko-KR" sz="90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77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순서 변경 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 &amp; Drop]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 </a:t>
                      </a:r>
                      <a:r>
                        <a:rPr lang="ko-KR" altLang="en-US" sz="90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오버시</a:t>
                      </a: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분홍색으로 </a:t>
                      </a:r>
                      <a:r>
                        <a:rPr lang="ko-KR" altLang="en-US" sz="90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별색처리됨</a:t>
                      </a:r>
                      <a:endParaRPr lang="en-US" altLang="ko-KR" sz="9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90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Drpg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&amp; Drop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순서 변경 가능 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반영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조회페이지에서만 순서 변경 가능</a:t>
                      </a:r>
                      <a:endParaRPr lang="en-US" altLang="ko-KR" sz="900" b="0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900" b="1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 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엔진 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나의강의실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배너관리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https://ngene.eduwill.net/services/myroomBannerManage.action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900" b="1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545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90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80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72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b="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073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90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2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25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44281"/>
                  </a:ext>
                </a:extLst>
              </a:tr>
            </a:tbl>
          </a:graphicData>
        </a:graphic>
      </p:graphicFrame>
      <p:sp>
        <p:nvSpPr>
          <p:cNvPr id="117" name="제목 2"/>
          <p:cNvSpPr txBox="1">
            <a:spLocks/>
          </p:cNvSpPr>
          <p:nvPr/>
        </p:nvSpPr>
        <p:spPr>
          <a:xfrm>
            <a:off x="1871341" y="291902"/>
            <a:ext cx="6768752" cy="177872"/>
          </a:xfrm>
          <a:prstGeom prst="rect">
            <a:avLst/>
          </a:prstGeom>
        </p:spPr>
        <p:txBody>
          <a:bodyPr anchor="ctr" anchorCtr="0"/>
          <a:lstStyle>
            <a:lvl1pPr algn="l" defTabSz="686397" rtl="0" eaLnBrk="1" latinLnBrk="1" hangingPunct="1"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 err="1"/>
              <a:t>신규링크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821" y="939774"/>
            <a:ext cx="2664296" cy="339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고객센터 게시판 </a:t>
            </a:r>
            <a:r>
              <a:rPr lang="ko-KR" altLang="en-US" b="1" dirty="0" err="1" smtClean="0"/>
              <a:t>분류관리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1026" name="Picture 2" descr="https://lh3.googleusercontent.com/-zzhZnGpIhc4/W1g9H6lrfrI/AAAAAAAAADE/rHxPx54K9Jwc1YjdQiTGSIKRE0B7azzVwCL0BGAYYCw/h504/2018-07-25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7533" y="-4301446"/>
            <a:ext cx="13327325" cy="39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07821" y="1307881"/>
            <a:ext cx="8239328" cy="3611201"/>
          </a:xfrm>
          <a:prstGeom prst="rect">
            <a:avLst/>
          </a:prstGeom>
          <a:solidFill>
            <a:schemeClr val="bg1"/>
          </a:solidFill>
          <a:ln w="3175">
            <a:noFill/>
            <a:prstDash val="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0753" y="1769854"/>
            <a:ext cx="6465515" cy="292307"/>
          </a:xfrm>
          <a:prstGeom prst="rect">
            <a:avLst/>
          </a:prstGeom>
          <a:solidFill>
            <a:schemeClr val="bg1"/>
          </a:solidFill>
          <a:ln w="3175">
            <a:noFill/>
            <a:prstDash val="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85390"/>
              </p:ext>
            </p:extLst>
          </p:nvPr>
        </p:nvGraphicFramePr>
        <p:xfrm>
          <a:off x="426960" y="2379900"/>
          <a:ext cx="7997107" cy="1378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810">
                  <a:extLst>
                    <a:ext uri="{9D8B030D-6E8A-4147-A177-3AD203B41FA5}">
                      <a16:colId xmlns:a16="http://schemas.microsoft.com/office/drawing/2014/main" val="1619710538"/>
                    </a:ext>
                  </a:extLst>
                </a:gridCol>
                <a:gridCol w="1518181">
                  <a:extLst>
                    <a:ext uri="{9D8B030D-6E8A-4147-A177-3AD203B41FA5}">
                      <a16:colId xmlns:a16="http://schemas.microsoft.com/office/drawing/2014/main" val="1233717339"/>
                    </a:ext>
                  </a:extLst>
                </a:gridCol>
                <a:gridCol w="1333962">
                  <a:extLst>
                    <a:ext uri="{9D8B030D-6E8A-4147-A177-3AD203B41FA5}">
                      <a16:colId xmlns:a16="http://schemas.microsoft.com/office/drawing/2014/main" val="3971378023"/>
                    </a:ext>
                  </a:extLst>
                </a:gridCol>
                <a:gridCol w="795365">
                  <a:extLst>
                    <a:ext uri="{9D8B030D-6E8A-4147-A177-3AD203B41FA5}">
                      <a16:colId xmlns:a16="http://schemas.microsoft.com/office/drawing/2014/main" val="2343727205"/>
                    </a:ext>
                  </a:extLst>
                </a:gridCol>
                <a:gridCol w="646829">
                  <a:extLst>
                    <a:ext uri="{9D8B030D-6E8A-4147-A177-3AD203B41FA5}">
                      <a16:colId xmlns:a16="http://schemas.microsoft.com/office/drawing/2014/main" val="1245299465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671058201"/>
                    </a:ext>
                  </a:extLst>
                </a:gridCol>
                <a:gridCol w="646829">
                  <a:extLst>
                    <a:ext uri="{9D8B030D-6E8A-4147-A177-3AD203B41FA5}">
                      <a16:colId xmlns:a16="http://schemas.microsoft.com/office/drawing/2014/main" val="2772775635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1401377634"/>
                    </a:ext>
                  </a:extLst>
                </a:gridCol>
                <a:gridCol w="666981">
                  <a:extLst>
                    <a:ext uri="{9D8B030D-6E8A-4147-A177-3AD203B41FA5}">
                      <a16:colId xmlns:a16="http://schemas.microsoft.com/office/drawing/2014/main" val="875296035"/>
                    </a:ext>
                  </a:extLst>
                </a:gridCol>
              </a:tblGrid>
              <a:tr h="27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분류값</a:t>
                      </a:r>
                      <a:r>
                        <a:rPr lang="ko-KR" altLang="en-US" sz="800" b="1" dirty="0" smtClean="0"/>
                        <a:t> 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분류명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정렬순서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등록자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수정자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수정일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관리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32492"/>
                  </a:ext>
                </a:extLst>
              </a:tr>
              <a:tr h="27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/>
                        <a:t>대분류</a:t>
                      </a:r>
                      <a:r>
                        <a:rPr lang="ko-KR" altLang="en-US" sz="800" b="0" u="none" dirty="0" smtClean="0"/>
                        <a:t> </a:t>
                      </a:r>
                      <a:endParaRPr lang="ko-KR" altLang="en-US" sz="800" b="0" u="none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공지사항</a:t>
                      </a:r>
                      <a:endParaRPr lang="ko-KR" altLang="en-US" sz="800" b="0" u="none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정해인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2018-07-20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손예진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2018-07-26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37480"/>
                  </a:ext>
                </a:extLst>
              </a:tr>
              <a:tr h="27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대분류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학습가이드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이병헌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2018-07-20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김태리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2018-07-26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689986"/>
                  </a:ext>
                </a:extLst>
              </a:tr>
              <a:tr h="27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대분류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업무규정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정해인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2018-07-20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14011"/>
                  </a:ext>
                </a:extLst>
              </a:tr>
              <a:tr h="27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대분류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공통사항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정해인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2018-07-20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1157"/>
                  </a:ext>
                </a:extLst>
              </a:tr>
            </a:tbl>
          </a:graphicData>
        </a:graphic>
      </p:graphicFrame>
      <p:sp>
        <p:nvSpPr>
          <p:cNvPr id="31" name="TextBox 75"/>
          <p:cNvSpPr txBox="1"/>
          <p:nvPr/>
        </p:nvSpPr>
        <p:spPr>
          <a:xfrm>
            <a:off x="7664978" y="1865307"/>
            <a:ext cx="692071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rash"/>
          <p:cNvSpPr>
            <a:spLocks noChangeAspect="1" noEditPoints="1"/>
          </p:cNvSpPr>
          <p:nvPr/>
        </p:nvSpPr>
        <p:spPr bwMode="auto">
          <a:xfrm>
            <a:off x="7714487" y="1903998"/>
            <a:ext cx="110467" cy="132303"/>
          </a:xfrm>
          <a:custGeom>
            <a:avLst/>
            <a:gdLst>
              <a:gd name="T0" fmla="*/ 188 w 560"/>
              <a:gd name="T1" fmla="*/ 16 h 667"/>
              <a:gd name="T2" fmla="*/ 173 w 560"/>
              <a:gd name="T3" fmla="*/ 67 h 667"/>
              <a:gd name="T4" fmla="*/ 32 w 560"/>
              <a:gd name="T5" fmla="*/ 94 h 667"/>
              <a:gd name="T6" fmla="*/ 0 w 560"/>
              <a:gd name="T7" fmla="*/ 174 h 667"/>
              <a:gd name="T8" fmla="*/ 40 w 560"/>
              <a:gd name="T9" fmla="*/ 614 h 667"/>
              <a:gd name="T10" fmla="*/ 467 w 560"/>
              <a:gd name="T11" fmla="*/ 667 h 667"/>
              <a:gd name="T12" fmla="*/ 520 w 560"/>
              <a:gd name="T13" fmla="*/ 174 h 667"/>
              <a:gd name="T14" fmla="*/ 560 w 560"/>
              <a:gd name="T15" fmla="*/ 94 h 667"/>
              <a:gd name="T16" fmla="*/ 493 w 560"/>
              <a:gd name="T17" fmla="*/ 67 h 667"/>
              <a:gd name="T18" fmla="*/ 387 w 560"/>
              <a:gd name="T19" fmla="*/ 63 h 667"/>
              <a:gd name="T20" fmla="*/ 327 w 560"/>
              <a:gd name="T21" fmla="*/ 0 h 667"/>
              <a:gd name="T22" fmla="*/ 233 w 560"/>
              <a:gd name="T23" fmla="*/ 27 h 667"/>
              <a:gd name="T24" fmla="*/ 352 w 560"/>
              <a:gd name="T25" fmla="*/ 34 h 667"/>
              <a:gd name="T26" fmla="*/ 360 w 560"/>
              <a:gd name="T27" fmla="*/ 67 h 667"/>
              <a:gd name="T28" fmla="*/ 200 w 560"/>
              <a:gd name="T29" fmla="*/ 63 h 667"/>
              <a:gd name="T30" fmla="*/ 233 w 560"/>
              <a:gd name="T31" fmla="*/ 27 h 667"/>
              <a:gd name="T32" fmla="*/ 493 w 560"/>
              <a:gd name="T33" fmla="*/ 94 h 667"/>
              <a:gd name="T34" fmla="*/ 533 w 560"/>
              <a:gd name="T35" fmla="*/ 120 h 667"/>
              <a:gd name="T36" fmla="*/ 27 w 560"/>
              <a:gd name="T37" fmla="*/ 147 h 667"/>
              <a:gd name="T38" fmla="*/ 53 w 560"/>
              <a:gd name="T39" fmla="*/ 120 h 667"/>
              <a:gd name="T40" fmla="*/ 67 w 560"/>
              <a:gd name="T41" fmla="*/ 94 h 667"/>
              <a:gd name="T42" fmla="*/ 493 w 560"/>
              <a:gd name="T43" fmla="*/ 174 h 667"/>
              <a:gd name="T44" fmla="*/ 467 w 560"/>
              <a:gd name="T45" fmla="*/ 640 h 667"/>
              <a:gd name="T46" fmla="*/ 67 w 560"/>
              <a:gd name="T47" fmla="*/ 614 h 667"/>
              <a:gd name="T48" fmla="*/ 120 w 560"/>
              <a:gd name="T49" fmla="*/ 227 h 667"/>
              <a:gd name="T50" fmla="*/ 200 w 560"/>
              <a:gd name="T51" fmla="*/ 587 h 667"/>
              <a:gd name="T52" fmla="*/ 120 w 560"/>
              <a:gd name="T53" fmla="*/ 227 h 667"/>
              <a:gd name="T54" fmla="*/ 240 w 560"/>
              <a:gd name="T55" fmla="*/ 587 h 667"/>
              <a:gd name="T56" fmla="*/ 320 w 560"/>
              <a:gd name="T57" fmla="*/ 227 h 667"/>
              <a:gd name="T58" fmla="*/ 360 w 560"/>
              <a:gd name="T59" fmla="*/ 227 h 667"/>
              <a:gd name="T60" fmla="*/ 440 w 560"/>
              <a:gd name="T61" fmla="*/ 587 h 667"/>
              <a:gd name="T62" fmla="*/ 360 w 560"/>
              <a:gd name="T63" fmla="*/ 227 h 667"/>
              <a:gd name="T64" fmla="*/ 173 w 560"/>
              <a:gd name="T65" fmla="*/ 254 h 667"/>
              <a:gd name="T66" fmla="*/ 147 w 560"/>
              <a:gd name="T67" fmla="*/ 560 h 667"/>
              <a:gd name="T68" fmla="*/ 267 w 560"/>
              <a:gd name="T69" fmla="*/ 254 h 667"/>
              <a:gd name="T70" fmla="*/ 293 w 560"/>
              <a:gd name="T71" fmla="*/ 560 h 667"/>
              <a:gd name="T72" fmla="*/ 267 w 560"/>
              <a:gd name="T73" fmla="*/ 254 h 667"/>
              <a:gd name="T74" fmla="*/ 413 w 560"/>
              <a:gd name="T75" fmla="*/ 254 h 667"/>
              <a:gd name="T76" fmla="*/ 387 w 560"/>
              <a:gd name="T77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60" h="667">
                <a:moveTo>
                  <a:pt x="233" y="0"/>
                </a:moveTo>
                <a:cubicBezTo>
                  <a:pt x="215" y="0"/>
                  <a:pt x="199" y="4"/>
                  <a:pt x="188" y="16"/>
                </a:cubicBezTo>
                <a:cubicBezTo>
                  <a:pt x="177" y="27"/>
                  <a:pt x="173" y="44"/>
                  <a:pt x="173" y="63"/>
                </a:cubicBezTo>
                <a:lnTo>
                  <a:pt x="173" y="67"/>
                </a:lnTo>
                <a:lnTo>
                  <a:pt x="67" y="67"/>
                </a:lnTo>
                <a:cubicBezTo>
                  <a:pt x="50" y="67"/>
                  <a:pt x="38" y="79"/>
                  <a:pt x="32" y="94"/>
                </a:cubicBezTo>
                <a:lnTo>
                  <a:pt x="0" y="94"/>
                </a:lnTo>
                <a:lnTo>
                  <a:pt x="0" y="174"/>
                </a:lnTo>
                <a:lnTo>
                  <a:pt x="40" y="174"/>
                </a:lnTo>
                <a:lnTo>
                  <a:pt x="40" y="614"/>
                </a:lnTo>
                <a:cubicBezTo>
                  <a:pt x="40" y="643"/>
                  <a:pt x="64" y="667"/>
                  <a:pt x="93" y="667"/>
                </a:cubicBezTo>
                <a:lnTo>
                  <a:pt x="467" y="667"/>
                </a:lnTo>
                <a:cubicBezTo>
                  <a:pt x="496" y="667"/>
                  <a:pt x="520" y="643"/>
                  <a:pt x="520" y="614"/>
                </a:cubicBezTo>
                <a:lnTo>
                  <a:pt x="520" y="174"/>
                </a:lnTo>
                <a:lnTo>
                  <a:pt x="560" y="174"/>
                </a:lnTo>
                <a:lnTo>
                  <a:pt x="560" y="94"/>
                </a:lnTo>
                <a:lnTo>
                  <a:pt x="528" y="94"/>
                </a:lnTo>
                <a:cubicBezTo>
                  <a:pt x="522" y="79"/>
                  <a:pt x="510" y="67"/>
                  <a:pt x="493" y="67"/>
                </a:cubicBezTo>
                <a:lnTo>
                  <a:pt x="387" y="67"/>
                </a:lnTo>
                <a:lnTo>
                  <a:pt x="387" y="63"/>
                </a:lnTo>
                <a:cubicBezTo>
                  <a:pt x="387" y="44"/>
                  <a:pt x="383" y="27"/>
                  <a:pt x="372" y="16"/>
                </a:cubicBezTo>
                <a:cubicBezTo>
                  <a:pt x="361" y="4"/>
                  <a:pt x="345" y="0"/>
                  <a:pt x="327" y="0"/>
                </a:cubicBezTo>
                <a:lnTo>
                  <a:pt x="233" y="0"/>
                </a:lnTo>
                <a:close/>
                <a:moveTo>
                  <a:pt x="233" y="27"/>
                </a:moveTo>
                <a:lnTo>
                  <a:pt x="327" y="27"/>
                </a:lnTo>
                <a:cubicBezTo>
                  <a:pt x="341" y="27"/>
                  <a:pt x="348" y="30"/>
                  <a:pt x="352" y="34"/>
                </a:cubicBezTo>
                <a:cubicBezTo>
                  <a:pt x="357" y="39"/>
                  <a:pt x="360" y="47"/>
                  <a:pt x="360" y="63"/>
                </a:cubicBezTo>
                <a:lnTo>
                  <a:pt x="360" y="67"/>
                </a:lnTo>
                <a:lnTo>
                  <a:pt x="200" y="67"/>
                </a:lnTo>
                <a:lnTo>
                  <a:pt x="200" y="63"/>
                </a:lnTo>
                <a:cubicBezTo>
                  <a:pt x="200" y="47"/>
                  <a:pt x="203" y="39"/>
                  <a:pt x="207" y="34"/>
                </a:cubicBezTo>
                <a:cubicBezTo>
                  <a:pt x="212" y="30"/>
                  <a:pt x="219" y="27"/>
                  <a:pt x="233" y="27"/>
                </a:cubicBezTo>
                <a:close/>
                <a:moveTo>
                  <a:pt x="67" y="94"/>
                </a:moveTo>
                <a:lnTo>
                  <a:pt x="493" y="94"/>
                </a:lnTo>
                <a:cubicBezTo>
                  <a:pt x="507" y="100"/>
                  <a:pt x="507" y="107"/>
                  <a:pt x="507" y="120"/>
                </a:cubicBezTo>
                <a:lnTo>
                  <a:pt x="533" y="120"/>
                </a:lnTo>
                <a:lnTo>
                  <a:pt x="533" y="147"/>
                </a:lnTo>
                <a:lnTo>
                  <a:pt x="27" y="147"/>
                </a:lnTo>
                <a:lnTo>
                  <a:pt x="27" y="120"/>
                </a:lnTo>
                <a:lnTo>
                  <a:pt x="53" y="120"/>
                </a:lnTo>
                <a:lnTo>
                  <a:pt x="53" y="107"/>
                </a:lnTo>
                <a:cubicBezTo>
                  <a:pt x="53" y="102"/>
                  <a:pt x="62" y="94"/>
                  <a:pt x="67" y="94"/>
                </a:cubicBezTo>
                <a:close/>
                <a:moveTo>
                  <a:pt x="67" y="174"/>
                </a:moveTo>
                <a:lnTo>
                  <a:pt x="493" y="174"/>
                </a:lnTo>
                <a:lnTo>
                  <a:pt x="493" y="614"/>
                </a:lnTo>
                <a:cubicBezTo>
                  <a:pt x="493" y="629"/>
                  <a:pt x="482" y="640"/>
                  <a:pt x="467" y="640"/>
                </a:cubicBezTo>
                <a:lnTo>
                  <a:pt x="93" y="640"/>
                </a:lnTo>
                <a:cubicBezTo>
                  <a:pt x="78" y="640"/>
                  <a:pt x="67" y="629"/>
                  <a:pt x="67" y="614"/>
                </a:cubicBezTo>
                <a:lnTo>
                  <a:pt x="67" y="174"/>
                </a:lnTo>
                <a:close/>
                <a:moveTo>
                  <a:pt x="120" y="227"/>
                </a:moveTo>
                <a:lnTo>
                  <a:pt x="120" y="587"/>
                </a:lnTo>
                <a:lnTo>
                  <a:pt x="200" y="587"/>
                </a:lnTo>
                <a:lnTo>
                  <a:pt x="200" y="227"/>
                </a:lnTo>
                <a:lnTo>
                  <a:pt x="120" y="227"/>
                </a:lnTo>
                <a:close/>
                <a:moveTo>
                  <a:pt x="240" y="227"/>
                </a:moveTo>
                <a:lnTo>
                  <a:pt x="240" y="587"/>
                </a:lnTo>
                <a:lnTo>
                  <a:pt x="320" y="587"/>
                </a:lnTo>
                <a:lnTo>
                  <a:pt x="320" y="227"/>
                </a:lnTo>
                <a:lnTo>
                  <a:pt x="240" y="227"/>
                </a:lnTo>
                <a:close/>
                <a:moveTo>
                  <a:pt x="360" y="227"/>
                </a:moveTo>
                <a:lnTo>
                  <a:pt x="360" y="587"/>
                </a:lnTo>
                <a:lnTo>
                  <a:pt x="440" y="587"/>
                </a:lnTo>
                <a:lnTo>
                  <a:pt x="440" y="227"/>
                </a:lnTo>
                <a:lnTo>
                  <a:pt x="360" y="227"/>
                </a:lnTo>
                <a:close/>
                <a:moveTo>
                  <a:pt x="147" y="254"/>
                </a:moveTo>
                <a:lnTo>
                  <a:pt x="173" y="254"/>
                </a:lnTo>
                <a:lnTo>
                  <a:pt x="173" y="560"/>
                </a:lnTo>
                <a:lnTo>
                  <a:pt x="147" y="560"/>
                </a:lnTo>
                <a:lnTo>
                  <a:pt x="147" y="254"/>
                </a:lnTo>
                <a:close/>
                <a:moveTo>
                  <a:pt x="267" y="254"/>
                </a:moveTo>
                <a:lnTo>
                  <a:pt x="293" y="254"/>
                </a:lnTo>
                <a:lnTo>
                  <a:pt x="293" y="560"/>
                </a:lnTo>
                <a:lnTo>
                  <a:pt x="267" y="560"/>
                </a:lnTo>
                <a:lnTo>
                  <a:pt x="267" y="254"/>
                </a:lnTo>
                <a:close/>
                <a:moveTo>
                  <a:pt x="387" y="254"/>
                </a:moveTo>
                <a:lnTo>
                  <a:pt x="413" y="254"/>
                </a:lnTo>
                <a:lnTo>
                  <a:pt x="413" y="560"/>
                </a:lnTo>
                <a:lnTo>
                  <a:pt x="387" y="560"/>
                </a:lnTo>
                <a:lnTo>
                  <a:pt x="387" y="25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0060" y="2326185"/>
            <a:ext cx="564075" cy="146021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4073" y="221071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43314" y="1835621"/>
            <a:ext cx="713735" cy="2591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914135" y="1986530"/>
            <a:ext cx="6711115" cy="3466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7852606" y="2722509"/>
            <a:ext cx="504056" cy="1480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수정</a:t>
            </a:r>
            <a:endParaRPr lang="ko-KR" altLang="en-US" sz="8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852606" y="2982264"/>
            <a:ext cx="504056" cy="1480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수정</a:t>
            </a:r>
            <a:endParaRPr lang="ko-KR" altLang="en-US" sz="8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52606" y="3259765"/>
            <a:ext cx="504056" cy="1480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수정</a:t>
            </a:r>
            <a:endParaRPr lang="ko-KR" altLang="en-US" sz="8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852606" y="3533306"/>
            <a:ext cx="504056" cy="1480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수정</a:t>
            </a:r>
            <a:endParaRPr lang="ko-KR" altLang="en-US" sz="800" b="1" dirty="0"/>
          </a:p>
        </p:txBody>
      </p:sp>
      <p:sp>
        <p:nvSpPr>
          <p:cNvPr id="52" name="직사각형 51"/>
          <p:cNvSpPr/>
          <p:nvPr/>
        </p:nvSpPr>
        <p:spPr>
          <a:xfrm>
            <a:off x="7747220" y="2372495"/>
            <a:ext cx="676848" cy="138567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625250" y="229593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128021" y="2970281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439292" y="2777810"/>
            <a:ext cx="0" cy="57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15498"/>
              </p:ext>
            </p:extLst>
          </p:nvPr>
        </p:nvGraphicFramePr>
        <p:xfrm>
          <a:off x="425249" y="1384348"/>
          <a:ext cx="7967261" cy="342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075">
                  <a:extLst>
                    <a:ext uri="{9D8B030D-6E8A-4147-A177-3AD203B41FA5}">
                      <a16:colId xmlns:a16="http://schemas.microsoft.com/office/drawing/2014/main" val="3857919756"/>
                    </a:ext>
                  </a:extLst>
                </a:gridCol>
                <a:gridCol w="6665186">
                  <a:extLst>
                    <a:ext uri="{9D8B030D-6E8A-4147-A177-3AD203B41FA5}">
                      <a16:colId xmlns:a16="http://schemas.microsoft.com/office/drawing/2014/main" val="1151589775"/>
                    </a:ext>
                  </a:extLst>
                </a:gridCol>
              </a:tblGrid>
              <a:tr h="342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분류 선택 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86868"/>
                  </a:ext>
                </a:extLst>
              </a:tr>
            </a:tbl>
          </a:graphicData>
        </a:graphic>
      </p:graphicFrame>
      <p:grpSp>
        <p:nvGrpSpPr>
          <p:cNvPr id="6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18525" y="1453260"/>
            <a:ext cx="588859" cy="196977"/>
            <a:chOff x="593892" y="1592858"/>
            <a:chExt cx="588859" cy="196977"/>
          </a:xfrm>
        </p:grpSpPr>
        <p:sp>
          <p:nvSpPr>
            <p:cNvPr id="70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1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727242" y="1592858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대분류</a:t>
              </a:r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566280" y="1453260"/>
            <a:ext cx="588859" cy="196977"/>
            <a:chOff x="593892" y="1592858"/>
            <a:chExt cx="588859" cy="196977"/>
          </a:xfrm>
        </p:grpSpPr>
        <p:sp>
          <p:nvSpPr>
            <p:cNvPr id="74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4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727242" y="1592858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소분류</a:t>
              </a:r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3317" t="27500" r="37223" b="67500"/>
          <a:stretch/>
        </p:blipFill>
        <p:spPr>
          <a:xfrm>
            <a:off x="449098" y="1822727"/>
            <a:ext cx="834419" cy="303425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682412" y="1335837"/>
            <a:ext cx="1557080" cy="43401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550538" y="125117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821" y="939774"/>
            <a:ext cx="8239328" cy="573281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71341" y="73574"/>
            <a:ext cx="6768752" cy="17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엔진</a:t>
            </a:r>
            <a:r>
              <a:rPr lang="en-US" altLang="ko-KR" dirty="0"/>
              <a:t> &gt; </a:t>
            </a:r>
            <a:r>
              <a:rPr lang="ko-KR" altLang="en-US" dirty="0"/>
              <a:t>사이트 </a:t>
            </a:r>
            <a:r>
              <a:rPr lang="en-US" altLang="ko-KR" dirty="0"/>
              <a:t>&gt; </a:t>
            </a:r>
            <a:r>
              <a:rPr lang="ko-KR" altLang="en-US" dirty="0"/>
              <a:t>고객센터 게시판 </a:t>
            </a:r>
            <a:r>
              <a:rPr lang="en-US" altLang="ko-KR" dirty="0"/>
              <a:t>&gt; </a:t>
            </a:r>
            <a:r>
              <a:rPr lang="ko-KR" altLang="en-US" dirty="0"/>
              <a:t>고객센터 게시판 </a:t>
            </a:r>
            <a:r>
              <a:rPr lang="ko-KR" altLang="en-US" dirty="0" err="1"/>
              <a:t>분류관리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03539"/>
              </p:ext>
            </p:extLst>
          </p:nvPr>
        </p:nvGraphicFramePr>
        <p:xfrm>
          <a:off x="8803158" y="737404"/>
          <a:ext cx="3293318" cy="649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974">
                  <a:extLst>
                    <a:ext uri="{9D8B030D-6E8A-4147-A177-3AD203B41FA5}">
                      <a16:colId xmlns:a16="http://schemas.microsoft.com/office/drawing/2014/main" val="386855792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423379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lvl="0" indent="-171450" algn="ctr" defTabSz="68639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 err="1" smtClean="0">
                          <a:solidFill>
                            <a:srgbClr val="FF0000"/>
                          </a:solidFill>
                        </a:rPr>
                        <a:t>조회화면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</a:rPr>
                        <a:t> 리스트는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900" b="1" dirty="0" err="1" smtClean="0">
                          <a:solidFill>
                            <a:srgbClr val="FF0000"/>
                          </a:solidFill>
                        </a:rPr>
                        <a:t>정렬순서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</a:rPr>
                        <a:t>에 따라  오름차순 정렬됨</a:t>
                      </a:r>
                      <a:endParaRPr lang="en-US" altLang="ko-KR" sz="9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lvl="0" indent="-171450" algn="ctr" defTabSz="68639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90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소분류</a:t>
                      </a:r>
                      <a:r>
                        <a:rPr lang="en-US" altLang="ko-KR" sz="900" b="1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900" b="1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en-US" altLang="ko-KR" sz="900" b="1" u="none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소분류 라디오 버튼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항목 출력됨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대분류를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후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조회버튼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대분류의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하위 소분류 리스트가 출력됨 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선택안하면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검색자체가</a:t>
                      </a:r>
                      <a:r>
                        <a:rPr lang="ko-KR" altLang="en-US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되지 않음</a:t>
                      </a:r>
                      <a:r>
                        <a:rPr lang="en-US" altLang="ko-KR" sz="9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792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소분류 </a:t>
                      </a:r>
                      <a:r>
                        <a:rPr lang="ko-KR" altLang="en-US" sz="900" b="1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검색시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리스트 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1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대분류값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출력</a:t>
                      </a:r>
                      <a:r>
                        <a:rPr lang="en-US" altLang="ko-KR" sz="900" b="1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검색에 선택한 </a:t>
                      </a: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항목이 추가되어 리스트 출력됨</a:t>
                      </a: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8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1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수정버튼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소분류 </a:t>
                      </a:r>
                      <a:r>
                        <a:rPr lang="ko-KR" altLang="en-US" sz="9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수정시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버튼을 클릭하여 수정</a:t>
                      </a:r>
                      <a:endParaRPr lang="en-US" altLang="ko-KR" sz="90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77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순서 변경 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 &amp; Drop]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 </a:t>
                      </a:r>
                      <a:r>
                        <a:rPr lang="ko-KR" altLang="en-US" sz="90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오버시</a:t>
                      </a: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분홍색으로 </a:t>
                      </a:r>
                      <a:r>
                        <a:rPr lang="ko-KR" altLang="en-US" sz="90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별색처리됨</a:t>
                      </a:r>
                      <a:endParaRPr lang="en-US" altLang="ko-KR" sz="9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90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Drpg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&amp; Drop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순서 변경 가능 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반영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조회페이지에서만 순서 변경 가능</a:t>
                      </a:r>
                      <a:endParaRPr lang="en-US" altLang="ko-KR" sz="900" b="0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900" b="1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 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엔진 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나의강의실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배너관리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https://ngene.eduwill.net/services/myroomBannerManage.action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900" b="1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545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90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80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72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b="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073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90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2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25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44281"/>
                  </a:ext>
                </a:extLst>
              </a:tr>
            </a:tbl>
          </a:graphicData>
        </a:graphic>
      </p:graphicFrame>
      <p:sp>
        <p:nvSpPr>
          <p:cNvPr id="117" name="제목 2"/>
          <p:cNvSpPr txBox="1">
            <a:spLocks/>
          </p:cNvSpPr>
          <p:nvPr/>
        </p:nvSpPr>
        <p:spPr>
          <a:xfrm>
            <a:off x="1871341" y="291902"/>
            <a:ext cx="6768752" cy="177872"/>
          </a:xfrm>
          <a:prstGeom prst="rect">
            <a:avLst/>
          </a:prstGeom>
        </p:spPr>
        <p:txBody>
          <a:bodyPr anchor="ctr" anchorCtr="0"/>
          <a:lstStyle>
            <a:lvl1pPr algn="l" defTabSz="686397" rtl="0" eaLnBrk="1" latinLnBrk="1" hangingPunct="1"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 err="1"/>
              <a:t>신규링크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821" y="939774"/>
            <a:ext cx="2664296" cy="339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고객센터 게시판 </a:t>
            </a:r>
            <a:r>
              <a:rPr lang="ko-KR" altLang="en-US" b="1" dirty="0" err="1" smtClean="0"/>
              <a:t>분류관리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1026" name="Picture 2" descr="https://lh3.googleusercontent.com/-zzhZnGpIhc4/W1g9H6lrfrI/AAAAAAAAADE/rHxPx54K9Jwc1YjdQiTGSIKRE0B7azzVwCL0BGAYYCw/h504/2018-07-25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7533" y="-4301446"/>
            <a:ext cx="13327325" cy="39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07821" y="1307881"/>
            <a:ext cx="8239328" cy="3611201"/>
          </a:xfrm>
          <a:prstGeom prst="rect">
            <a:avLst/>
          </a:prstGeom>
          <a:solidFill>
            <a:schemeClr val="bg1"/>
          </a:solidFill>
          <a:ln w="3175">
            <a:noFill/>
            <a:prstDash val="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0753" y="1769854"/>
            <a:ext cx="6465515" cy="292307"/>
          </a:xfrm>
          <a:prstGeom prst="rect">
            <a:avLst/>
          </a:prstGeom>
          <a:solidFill>
            <a:schemeClr val="bg1"/>
          </a:solidFill>
          <a:ln w="3175">
            <a:noFill/>
            <a:prstDash val="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51267"/>
              </p:ext>
            </p:extLst>
          </p:nvPr>
        </p:nvGraphicFramePr>
        <p:xfrm>
          <a:off x="426960" y="2564982"/>
          <a:ext cx="7929702" cy="1378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723">
                  <a:extLst>
                    <a:ext uri="{9D8B030D-6E8A-4147-A177-3AD203B41FA5}">
                      <a16:colId xmlns:a16="http://schemas.microsoft.com/office/drawing/2014/main" val="1619710538"/>
                    </a:ext>
                  </a:extLst>
                </a:gridCol>
                <a:gridCol w="1567915">
                  <a:extLst>
                    <a:ext uri="{9D8B030D-6E8A-4147-A177-3AD203B41FA5}">
                      <a16:colId xmlns:a16="http://schemas.microsoft.com/office/drawing/2014/main" val="1233717339"/>
                    </a:ext>
                  </a:extLst>
                </a:gridCol>
                <a:gridCol w="577113">
                  <a:extLst>
                    <a:ext uri="{9D8B030D-6E8A-4147-A177-3AD203B41FA5}">
                      <a16:colId xmlns:a16="http://schemas.microsoft.com/office/drawing/2014/main" val="3971378023"/>
                    </a:ext>
                  </a:extLst>
                </a:gridCol>
                <a:gridCol w="646293">
                  <a:extLst>
                    <a:ext uri="{9D8B030D-6E8A-4147-A177-3AD203B41FA5}">
                      <a16:colId xmlns:a16="http://schemas.microsoft.com/office/drawing/2014/main" val="2343727205"/>
                    </a:ext>
                  </a:extLst>
                </a:gridCol>
                <a:gridCol w="646293">
                  <a:extLst>
                    <a:ext uri="{9D8B030D-6E8A-4147-A177-3AD203B41FA5}">
                      <a16:colId xmlns:a16="http://schemas.microsoft.com/office/drawing/2014/main" val="2818343461"/>
                    </a:ext>
                  </a:extLst>
                </a:gridCol>
                <a:gridCol w="668018">
                  <a:extLst>
                    <a:ext uri="{9D8B030D-6E8A-4147-A177-3AD203B41FA5}">
                      <a16:colId xmlns:a16="http://schemas.microsoft.com/office/drawing/2014/main" val="1245299465"/>
                    </a:ext>
                  </a:extLst>
                </a:gridCol>
                <a:gridCol w="951249">
                  <a:extLst>
                    <a:ext uri="{9D8B030D-6E8A-4147-A177-3AD203B41FA5}">
                      <a16:colId xmlns:a16="http://schemas.microsoft.com/office/drawing/2014/main" val="671058201"/>
                    </a:ext>
                  </a:extLst>
                </a:gridCol>
                <a:gridCol w="668018">
                  <a:extLst>
                    <a:ext uri="{9D8B030D-6E8A-4147-A177-3AD203B41FA5}">
                      <a16:colId xmlns:a16="http://schemas.microsoft.com/office/drawing/2014/main" val="2772775635"/>
                    </a:ext>
                  </a:extLst>
                </a:gridCol>
                <a:gridCol w="951249">
                  <a:extLst>
                    <a:ext uri="{9D8B030D-6E8A-4147-A177-3AD203B41FA5}">
                      <a16:colId xmlns:a16="http://schemas.microsoft.com/office/drawing/2014/main" val="1401377634"/>
                    </a:ext>
                  </a:extLst>
                </a:gridCol>
                <a:gridCol w="688831">
                  <a:extLst>
                    <a:ext uri="{9D8B030D-6E8A-4147-A177-3AD203B41FA5}">
                      <a16:colId xmlns:a16="http://schemas.microsoft.com/office/drawing/2014/main" val="875296035"/>
                    </a:ext>
                  </a:extLst>
                </a:gridCol>
              </a:tblGrid>
              <a:tr h="27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분류값</a:t>
                      </a:r>
                      <a:r>
                        <a:rPr lang="ko-KR" altLang="en-US" sz="800" b="1" dirty="0" smtClean="0"/>
                        <a:t> 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분류명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대분류값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정렬순서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등록자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수정자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수정일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관리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32492"/>
                  </a:ext>
                </a:extLst>
              </a:tr>
              <a:tr h="27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소분류</a:t>
                      </a:r>
                      <a:endParaRPr lang="ko-KR" altLang="en-US" sz="800" b="0" u="none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학원</a:t>
                      </a:r>
                      <a:endParaRPr lang="ko-KR" altLang="en-US" sz="800" b="0" u="none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공통사항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정해인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2018-07-20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손예진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2018-07-26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37480"/>
                  </a:ext>
                </a:extLst>
              </a:tr>
              <a:tr h="27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소분류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환급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공통사항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이병헌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2018-07-20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김태리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2018-07-26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689986"/>
                  </a:ext>
                </a:extLst>
              </a:tr>
              <a:tr h="27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소분류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이벤트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공통사항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정해인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2018-07-20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14011"/>
                  </a:ext>
                </a:extLst>
              </a:tr>
              <a:tr h="27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소분류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공통사항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정해인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2018-07-20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1157"/>
                  </a:ext>
                </a:extLst>
              </a:tr>
            </a:tbl>
          </a:graphicData>
        </a:graphic>
      </p:graphicFrame>
      <p:sp>
        <p:nvSpPr>
          <p:cNvPr id="31" name="TextBox 75"/>
          <p:cNvSpPr txBox="1"/>
          <p:nvPr/>
        </p:nvSpPr>
        <p:spPr>
          <a:xfrm>
            <a:off x="7625250" y="2051472"/>
            <a:ext cx="692071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rash"/>
          <p:cNvSpPr>
            <a:spLocks noChangeAspect="1" noEditPoints="1"/>
          </p:cNvSpPr>
          <p:nvPr/>
        </p:nvSpPr>
        <p:spPr bwMode="auto">
          <a:xfrm>
            <a:off x="7714487" y="2089080"/>
            <a:ext cx="110467" cy="132303"/>
          </a:xfrm>
          <a:custGeom>
            <a:avLst/>
            <a:gdLst>
              <a:gd name="T0" fmla="*/ 188 w 560"/>
              <a:gd name="T1" fmla="*/ 16 h 667"/>
              <a:gd name="T2" fmla="*/ 173 w 560"/>
              <a:gd name="T3" fmla="*/ 67 h 667"/>
              <a:gd name="T4" fmla="*/ 32 w 560"/>
              <a:gd name="T5" fmla="*/ 94 h 667"/>
              <a:gd name="T6" fmla="*/ 0 w 560"/>
              <a:gd name="T7" fmla="*/ 174 h 667"/>
              <a:gd name="T8" fmla="*/ 40 w 560"/>
              <a:gd name="T9" fmla="*/ 614 h 667"/>
              <a:gd name="T10" fmla="*/ 467 w 560"/>
              <a:gd name="T11" fmla="*/ 667 h 667"/>
              <a:gd name="T12" fmla="*/ 520 w 560"/>
              <a:gd name="T13" fmla="*/ 174 h 667"/>
              <a:gd name="T14" fmla="*/ 560 w 560"/>
              <a:gd name="T15" fmla="*/ 94 h 667"/>
              <a:gd name="T16" fmla="*/ 493 w 560"/>
              <a:gd name="T17" fmla="*/ 67 h 667"/>
              <a:gd name="T18" fmla="*/ 387 w 560"/>
              <a:gd name="T19" fmla="*/ 63 h 667"/>
              <a:gd name="T20" fmla="*/ 327 w 560"/>
              <a:gd name="T21" fmla="*/ 0 h 667"/>
              <a:gd name="T22" fmla="*/ 233 w 560"/>
              <a:gd name="T23" fmla="*/ 27 h 667"/>
              <a:gd name="T24" fmla="*/ 352 w 560"/>
              <a:gd name="T25" fmla="*/ 34 h 667"/>
              <a:gd name="T26" fmla="*/ 360 w 560"/>
              <a:gd name="T27" fmla="*/ 67 h 667"/>
              <a:gd name="T28" fmla="*/ 200 w 560"/>
              <a:gd name="T29" fmla="*/ 63 h 667"/>
              <a:gd name="T30" fmla="*/ 233 w 560"/>
              <a:gd name="T31" fmla="*/ 27 h 667"/>
              <a:gd name="T32" fmla="*/ 493 w 560"/>
              <a:gd name="T33" fmla="*/ 94 h 667"/>
              <a:gd name="T34" fmla="*/ 533 w 560"/>
              <a:gd name="T35" fmla="*/ 120 h 667"/>
              <a:gd name="T36" fmla="*/ 27 w 560"/>
              <a:gd name="T37" fmla="*/ 147 h 667"/>
              <a:gd name="T38" fmla="*/ 53 w 560"/>
              <a:gd name="T39" fmla="*/ 120 h 667"/>
              <a:gd name="T40" fmla="*/ 67 w 560"/>
              <a:gd name="T41" fmla="*/ 94 h 667"/>
              <a:gd name="T42" fmla="*/ 493 w 560"/>
              <a:gd name="T43" fmla="*/ 174 h 667"/>
              <a:gd name="T44" fmla="*/ 467 w 560"/>
              <a:gd name="T45" fmla="*/ 640 h 667"/>
              <a:gd name="T46" fmla="*/ 67 w 560"/>
              <a:gd name="T47" fmla="*/ 614 h 667"/>
              <a:gd name="T48" fmla="*/ 120 w 560"/>
              <a:gd name="T49" fmla="*/ 227 h 667"/>
              <a:gd name="T50" fmla="*/ 200 w 560"/>
              <a:gd name="T51" fmla="*/ 587 h 667"/>
              <a:gd name="T52" fmla="*/ 120 w 560"/>
              <a:gd name="T53" fmla="*/ 227 h 667"/>
              <a:gd name="T54" fmla="*/ 240 w 560"/>
              <a:gd name="T55" fmla="*/ 587 h 667"/>
              <a:gd name="T56" fmla="*/ 320 w 560"/>
              <a:gd name="T57" fmla="*/ 227 h 667"/>
              <a:gd name="T58" fmla="*/ 360 w 560"/>
              <a:gd name="T59" fmla="*/ 227 h 667"/>
              <a:gd name="T60" fmla="*/ 440 w 560"/>
              <a:gd name="T61" fmla="*/ 587 h 667"/>
              <a:gd name="T62" fmla="*/ 360 w 560"/>
              <a:gd name="T63" fmla="*/ 227 h 667"/>
              <a:gd name="T64" fmla="*/ 173 w 560"/>
              <a:gd name="T65" fmla="*/ 254 h 667"/>
              <a:gd name="T66" fmla="*/ 147 w 560"/>
              <a:gd name="T67" fmla="*/ 560 h 667"/>
              <a:gd name="T68" fmla="*/ 267 w 560"/>
              <a:gd name="T69" fmla="*/ 254 h 667"/>
              <a:gd name="T70" fmla="*/ 293 w 560"/>
              <a:gd name="T71" fmla="*/ 560 h 667"/>
              <a:gd name="T72" fmla="*/ 267 w 560"/>
              <a:gd name="T73" fmla="*/ 254 h 667"/>
              <a:gd name="T74" fmla="*/ 413 w 560"/>
              <a:gd name="T75" fmla="*/ 254 h 667"/>
              <a:gd name="T76" fmla="*/ 387 w 560"/>
              <a:gd name="T77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60" h="667">
                <a:moveTo>
                  <a:pt x="233" y="0"/>
                </a:moveTo>
                <a:cubicBezTo>
                  <a:pt x="215" y="0"/>
                  <a:pt x="199" y="4"/>
                  <a:pt x="188" y="16"/>
                </a:cubicBezTo>
                <a:cubicBezTo>
                  <a:pt x="177" y="27"/>
                  <a:pt x="173" y="44"/>
                  <a:pt x="173" y="63"/>
                </a:cubicBezTo>
                <a:lnTo>
                  <a:pt x="173" y="67"/>
                </a:lnTo>
                <a:lnTo>
                  <a:pt x="67" y="67"/>
                </a:lnTo>
                <a:cubicBezTo>
                  <a:pt x="50" y="67"/>
                  <a:pt x="38" y="79"/>
                  <a:pt x="32" y="94"/>
                </a:cubicBezTo>
                <a:lnTo>
                  <a:pt x="0" y="94"/>
                </a:lnTo>
                <a:lnTo>
                  <a:pt x="0" y="174"/>
                </a:lnTo>
                <a:lnTo>
                  <a:pt x="40" y="174"/>
                </a:lnTo>
                <a:lnTo>
                  <a:pt x="40" y="614"/>
                </a:lnTo>
                <a:cubicBezTo>
                  <a:pt x="40" y="643"/>
                  <a:pt x="64" y="667"/>
                  <a:pt x="93" y="667"/>
                </a:cubicBezTo>
                <a:lnTo>
                  <a:pt x="467" y="667"/>
                </a:lnTo>
                <a:cubicBezTo>
                  <a:pt x="496" y="667"/>
                  <a:pt x="520" y="643"/>
                  <a:pt x="520" y="614"/>
                </a:cubicBezTo>
                <a:lnTo>
                  <a:pt x="520" y="174"/>
                </a:lnTo>
                <a:lnTo>
                  <a:pt x="560" y="174"/>
                </a:lnTo>
                <a:lnTo>
                  <a:pt x="560" y="94"/>
                </a:lnTo>
                <a:lnTo>
                  <a:pt x="528" y="94"/>
                </a:lnTo>
                <a:cubicBezTo>
                  <a:pt x="522" y="79"/>
                  <a:pt x="510" y="67"/>
                  <a:pt x="493" y="67"/>
                </a:cubicBezTo>
                <a:lnTo>
                  <a:pt x="387" y="67"/>
                </a:lnTo>
                <a:lnTo>
                  <a:pt x="387" y="63"/>
                </a:lnTo>
                <a:cubicBezTo>
                  <a:pt x="387" y="44"/>
                  <a:pt x="383" y="27"/>
                  <a:pt x="372" y="16"/>
                </a:cubicBezTo>
                <a:cubicBezTo>
                  <a:pt x="361" y="4"/>
                  <a:pt x="345" y="0"/>
                  <a:pt x="327" y="0"/>
                </a:cubicBezTo>
                <a:lnTo>
                  <a:pt x="233" y="0"/>
                </a:lnTo>
                <a:close/>
                <a:moveTo>
                  <a:pt x="233" y="27"/>
                </a:moveTo>
                <a:lnTo>
                  <a:pt x="327" y="27"/>
                </a:lnTo>
                <a:cubicBezTo>
                  <a:pt x="341" y="27"/>
                  <a:pt x="348" y="30"/>
                  <a:pt x="352" y="34"/>
                </a:cubicBezTo>
                <a:cubicBezTo>
                  <a:pt x="357" y="39"/>
                  <a:pt x="360" y="47"/>
                  <a:pt x="360" y="63"/>
                </a:cubicBezTo>
                <a:lnTo>
                  <a:pt x="360" y="67"/>
                </a:lnTo>
                <a:lnTo>
                  <a:pt x="200" y="67"/>
                </a:lnTo>
                <a:lnTo>
                  <a:pt x="200" y="63"/>
                </a:lnTo>
                <a:cubicBezTo>
                  <a:pt x="200" y="47"/>
                  <a:pt x="203" y="39"/>
                  <a:pt x="207" y="34"/>
                </a:cubicBezTo>
                <a:cubicBezTo>
                  <a:pt x="212" y="30"/>
                  <a:pt x="219" y="27"/>
                  <a:pt x="233" y="27"/>
                </a:cubicBezTo>
                <a:close/>
                <a:moveTo>
                  <a:pt x="67" y="94"/>
                </a:moveTo>
                <a:lnTo>
                  <a:pt x="493" y="94"/>
                </a:lnTo>
                <a:cubicBezTo>
                  <a:pt x="507" y="100"/>
                  <a:pt x="507" y="107"/>
                  <a:pt x="507" y="120"/>
                </a:cubicBezTo>
                <a:lnTo>
                  <a:pt x="533" y="120"/>
                </a:lnTo>
                <a:lnTo>
                  <a:pt x="533" y="147"/>
                </a:lnTo>
                <a:lnTo>
                  <a:pt x="27" y="147"/>
                </a:lnTo>
                <a:lnTo>
                  <a:pt x="27" y="120"/>
                </a:lnTo>
                <a:lnTo>
                  <a:pt x="53" y="120"/>
                </a:lnTo>
                <a:lnTo>
                  <a:pt x="53" y="107"/>
                </a:lnTo>
                <a:cubicBezTo>
                  <a:pt x="53" y="102"/>
                  <a:pt x="62" y="94"/>
                  <a:pt x="67" y="94"/>
                </a:cubicBezTo>
                <a:close/>
                <a:moveTo>
                  <a:pt x="67" y="174"/>
                </a:moveTo>
                <a:lnTo>
                  <a:pt x="493" y="174"/>
                </a:lnTo>
                <a:lnTo>
                  <a:pt x="493" y="614"/>
                </a:lnTo>
                <a:cubicBezTo>
                  <a:pt x="493" y="629"/>
                  <a:pt x="482" y="640"/>
                  <a:pt x="467" y="640"/>
                </a:cubicBezTo>
                <a:lnTo>
                  <a:pt x="93" y="640"/>
                </a:lnTo>
                <a:cubicBezTo>
                  <a:pt x="78" y="640"/>
                  <a:pt x="67" y="629"/>
                  <a:pt x="67" y="614"/>
                </a:cubicBezTo>
                <a:lnTo>
                  <a:pt x="67" y="174"/>
                </a:lnTo>
                <a:close/>
                <a:moveTo>
                  <a:pt x="120" y="227"/>
                </a:moveTo>
                <a:lnTo>
                  <a:pt x="120" y="587"/>
                </a:lnTo>
                <a:lnTo>
                  <a:pt x="200" y="587"/>
                </a:lnTo>
                <a:lnTo>
                  <a:pt x="200" y="227"/>
                </a:lnTo>
                <a:lnTo>
                  <a:pt x="120" y="227"/>
                </a:lnTo>
                <a:close/>
                <a:moveTo>
                  <a:pt x="240" y="227"/>
                </a:moveTo>
                <a:lnTo>
                  <a:pt x="240" y="587"/>
                </a:lnTo>
                <a:lnTo>
                  <a:pt x="320" y="587"/>
                </a:lnTo>
                <a:lnTo>
                  <a:pt x="320" y="227"/>
                </a:lnTo>
                <a:lnTo>
                  <a:pt x="240" y="227"/>
                </a:lnTo>
                <a:close/>
                <a:moveTo>
                  <a:pt x="360" y="227"/>
                </a:moveTo>
                <a:lnTo>
                  <a:pt x="360" y="587"/>
                </a:lnTo>
                <a:lnTo>
                  <a:pt x="440" y="587"/>
                </a:lnTo>
                <a:lnTo>
                  <a:pt x="440" y="227"/>
                </a:lnTo>
                <a:lnTo>
                  <a:pt x="360" y="227"/>
                </a:lnTo>
                <a:close/>
                <a:moveTo>
                  <a:pt x="147" y="254"/>
                </a:moveTo>
                <a:lnTo>
                  <a:pt x="173" y="254"/>
                </a:lnTo>
                <a:lnTo>
                  <a:pt x="173" y="560"/>
                </a:lnTo>
                <a:lnTo>
                  <a:pt x="147" y="560"/>
                </a:lnTo>
                <a:lnTo>
                  <a:pt x="147" y="254"/>
                </a:lnTo>
                <a:close/>
                <a:moveTo>
                  <a:pt x="267" y="254"/>
                </a:moveTo>
                <a:lnTo>
                  <a:pt x="293" y="254"/>
                </a:lnTo>
                <a:lnTo>
                  <a:pt x="293" y="560"/>
                </a:lnTo>
                <a:lnTo>
                  <a:pt x="267" y="560"/>
                </a:lnTo>
                <a:lnTo>
                  <a:pt x="267" y="254"/>
                </a:lnTo>
                <a:close/>
                <a:moveTo>
                  <a:pt x="387" y="254"/>
                </a:moveTo>
                <a:lnTo>
                  <a:pt x="413" y="254"/>
                </a:lnTo>
                <a:lnTo>
                  <a:pt x="413" y="560"/>
                </a:lnTo>
                <a:lnTo>
                  <a:pt x="387" y="560"/>
                </a:lnTo>
                <a:lnTo>
                  <a:pt x="387" y="25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814506" y="2907591"/>
            <a:ext cx="504056" cy="1480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수정</a:t>
            </a:r>
            <a:endParaRPr lang="ko-KR" altLang="en-US" sz="8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814506" y="3167346"/>
            <a:ext cx="504056" cy="1480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수정</a:t>
            </a:r>
            <a:endParaRPr lang="ko-KR" altLang="en-US" sz="8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14506" y="3444847"/>
            <a:ext cx="504056" cy="1480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수정</a:t>
            </a:r>
            <a:endParaRPr lang="ko-KR" altLang="en-US" sz="8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814506" y="3718388"/>
            <a:ext cx="504056" cy="1480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수정</a:t>
            </a:r>
            <a:endParaRPr lang="ko-KR" altLang="en-US" sz="800" b="1" dirty="0"/>
          </a:p>
        </p:txBody>
      </p:sp>
      <p:sp>
        <p:nvSpPr>
          <p:cNvPr id="52" name="직사각형 51"/>
          <p:cNvSpPr/>
          <p:nvPr/>
        </p:nvSpPr>
        <p:spPr>
          <a:xfrm>
            <a:off x="7747220" y="2557577"/>
            <a:ext cx="676848" cy="138567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625250" y="2481016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128021" y="3155363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439292" y="2962892"/>
            <a:ext cx="0" cy="57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89616"/>
              </p:ext>
            </p:extLst>
          </p:nvPr>
        </p:nvGraphicFramePr>
        <p:xfrm>
          <a:off x="425249" y="1384346"/>
          <a:ext cx="7967261" cy="555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075">
                  <a:extLst>
                    <a:ext uri="{9D8B030D-6E8A-4147-A177-3AD203B41FA5}">
                      <a16:colId xmlns:a16="http://schemas.microsoft.com/office/drawing/2014/main" val="3857919756"/>
                    </a:ext>
                  </a:extLst>
                </a:gridCol>
                <a:gridCol w="6665186">
                  <a:extLst>
                    <a:ext uri="{9D8B030D-6E8A-4147-A177-3AD203B41FA5}">
                      <a16:colId xmlns:a16="http://schemas.microsoft.com/office/drawing/2014/main" val="1151589775"/>
                    </a:ext>
                  </a:extLst>
                </a:gridCol>
              </a:tblGrid>
              <a:tr h="277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분류 선택 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86868"/>
                  </a:ext>
                </a:extLst>
              </a:tr>
              <a:tr h="277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대분류</a:t>
                      </a:r>
                      <a:r>
                        <a:rPr lang="ko-KR" altLang="en-US" sz="800" b="1" dirty="0" smtClean="0"/>
                        <a:t> 선택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45287"/>
                  </a:ext>
                </a:extLst>
              </a:tr>
            </a:tbl>
          </a:graphicData>
        </a:graphic>
      </p:graphicFrame>
      <p:grpSp>
        <p:nvGrpSpPr>
          <p:cNvPr id="6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18525" y="1453260"/>
            <a:ext cx="588859" cy="196977"/>
            <a:chOff x="593892" y="1592858"/>
            <a:chExt cx="588859" cy="196977"/>
          </a:xfrm>
        </p:grpSpPr>
        <p:sp>
          <p:nvSpPr>
            <p:cNvPr id="70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1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11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727242" y="1592858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대분류</a:t>
              </a:r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566280" y="1453260"/>
            <a:ext cx="588859" cy="196977"/>
            <a:chOff x="593892" y="1592858"/>
            <a:chExt cx="588859" cy="196977"/>
          </a:xfrm>
        </p:grpSpPr>
        <p:sp>
          <p:nvSpPr>
            <p:cNvPr id="74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727242" y="1592858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소분류</a:t>
              </a:r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3317" t="27500" r="37223" b="67500"/>
          <a:stretch/>
        </p:blipFill>
        <p:spPr>
          <a:xfrm>
            <a:off x="449098" y="2007809"/>
            <a:ext cx="834419" cy="303425"/>
          </a:xfrm>
          <a:prstGeom prst="rect">
            <a:avLst/>
          </a:prstGeom>
        </p:spPr>
      </p:pic>
      <p:grpSp>
        <p:nvGrpSpPr>
          <p:cNvPr id="37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852385" y="1700662"/>
            <a:ext cx="2720546" cy="181426"/>
            <a:chOff x="602833" y="1551579"/>
            <a:chExt cx="1360999" cy="241097"/>
          </a:xfrm>
          <a:solidFill>
            <a:srgbClr val="FFFFFF"/>
          </a:solidFill>
        </p:grpSpPr>
        <p:sp>
          <p:nvSpPr>
            <p:cNvPr id="38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602833" y="1551579"/>
              <a:ext cx="1285109" cy="24109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대분류를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선택하세요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880793" y="1551580"/>
              <a:ext cx="83039" cy="24109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906302" y="1648085"/>
              <a:ext cx="32021" cy="4807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2524812" y="1430978"/>
            <a:ext cx="820339" cy="20164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48974" y="152866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89701" y="1686716"/>
            <a:ext cx="2889951" cy="27533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99021" y="2519147"/>
            <a:ext cx="716536" cy="147671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015150" y="239498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056" y="939774"/>
            <a:ext cx="8239328" cy="573281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71341" y="73574"/>
            <a:ext cx="6768752" cy="17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엔진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사이트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게시판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게시판 </a:t>
            </a:r>
            <a:r>
              <a:rPr lang="ko-KR" altLang="en-US" dirty="0" err="1" smtClean="0"/>
              <a:t>분류관리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69478"/>
              </p:ext>
            </p:extLst>
          </p:nvPr>
        </p:nvGraphicFramePr>
        <p:xfrm>
          <a:off x="8803158" y="737404"/>
          <a:ext cx="3293318" cy="5692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974">
                  <a:extLst>
                    <a:ext uri="{9D8B030D-6E8A-4147-A177-3AD203B41FA5}">
                      <a16:colId xmlns:a16="http://schemas.microsoft.com/office/drawing/2014/main" val="386855792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423379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dirty="0" err="1" smtClean="0">
                          <a:solidFill>
                            <a:srgbClr val="FF0000"/>
                          </a:solidFill>
                        </a:rPr>
                        <a:t>대분류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</a:rPr>
                        <a:t>소분류 신규 </a:t>
                      </a:r>
                      <a:r>
                        <a:rPr lang="ko-KR" altLang="en-US" sz="900" b="1" dirty="0" err="1" smtClean="0">
                          <a:solidFill>
                            <a:srgbClr val="FF0000"/>
                          </a:solidFill>
                        </a:rPr>
                        <a:t>등록</a:t>
                      </a:r>
                      <a:r>
                        <a:rPr lang="ko-KR" altLang="en-US" sz="900" b="1" baseline="0" dirty="0" err="1" smtClean="0">
                          <a:solidFill>
                            <a:srgbClr val="FF0000"/>
                          </a:solidFill>
                        </a:rPr>
                        <a:t>시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9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</a:rPr>
                        <a:t>순서는 등록된 순서 기준 최하위 번호로 배정됨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9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 (ex.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대분류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개 등록되어있는 상태에서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신규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대분류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등록시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디폴트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순서로 배정됨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 -&gt;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조회화면에서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Drag &amp; Drop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으로 순서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조정가능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</a:b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90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레이블</a:t>
                      </a:r>
                      <a:endParaRPr lang="en-US" altLang="ko-KR" sz="9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등록시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레이블 표기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버튼으로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수정페이지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진입시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레이블 표기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792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639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9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171450" marR="0" lvl="0" indent="-171450" algn="l" defTabSz="68639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라디오버튼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디폴트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68639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소분류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대분류선택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콤보박스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 출력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68639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기획안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참고 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8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분류명</a:t>
                      </a: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분류명을 입력할 수 있음 </a:t>
                      </a: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영문 가능</a:t>
                      </a: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8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코드명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영문 대문자로만 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 가능 </a:t>
                      </a:r>
                      <a:endParaRPr lang="en-US" altLang="ko-KR" sz="90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인풋박스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 </a:t>
                      </a:r>
                      <a:r>
                        <a:rPr lang="ko-KR" altLang="en-US" sz="90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입력안됨</a:t>
                      </a:r>
                      <a:r>
                        <a:rPr lang="en-US" altLang="ko-KR" sz="9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&amp; (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영어 소문자 </a:t>
                      </a:r>
                      <a:r>
                        <a:rPr lang="ko-KR" altLang="en-US" sz="90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입력시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대문자로 </a:t>
                      </a:r>
                      <a:r>
                        <a:rPr lang="ko-KR" altLang="en-US" sz="90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자동변환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</a:t>
                      </a:r>
                      <a:r>
                        <a:rPr lang="en-US" altLang="ko-KR" sz="9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77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소분류 라디오 버튼 </a:t>
                      </a: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생기는 항목</a:t>
                      </a: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</a:t>
                      </a: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대분류가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콤보박스에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출력됨</a:t>
                      </a: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 등록된 </a:t>
                      </a:r>
                      <a:r>
                        <a:rPr lang="ko-KR" altLang="en-US" sz="900" b="0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대분류를</a:t>
                      </a:r>
                      <a:r>
                        <a:rPr lang="ko-KR" altLang="en-US" sz="9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선택해야 등록 가능 </a:t>
                      </a:r>
                      <a:endParaRPr lang="en-US" altLang="ko-KR" sz="900" b="0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900" b="0" strike="noStrike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9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소분류만 단독 등록 불가</a:t>
                      </a:r>
                      <a:endParaRPr lang="en-US" altLang="ko-KR" sz="900" b="0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545435"/>
                  </a:ext>
                </a:extLst>
              </a:tr>
            </a:tbl>
          </a:graphicData>
        </a:graphic>
      </p:graphicFrame>
      <p:sp>
        <p:nvSpPr>
          <p:cNvPr id="117" name="제목 2"/>
          <p:cNvSpPr txBox="1">
            <a:spLocks/>
          </p:cNvSpPr>
          <p:nvPr/>
        </p:nvSpPr>
        <p:spPr>
          <a:xfrm>
            <a:off x="1871341" y="291902"/>
            <a:ext cx="6768752" cy="177872"/>
          </a:xfrm>
          <a:prstGeom prst="rect">
            <a:avLst/>
          </a:prstGeom>
        </p:spPr>
        <p:txBody>
          <a:bodyPr anchor="ctr" anchorCtr="0"/>
          <a:lstStyle>
            <a:lvl1pPr algn="l" defTabSz="686397" rtl="0" eaLnBrk="1" latinLnBrk="1" hangingPunct="1"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 err="1" smtClean="0"/>
              <a:t>신규링크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821" y="939774"/>
            <a:ext cx="2664296" cy="339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고객센터 게시판 </a:t>
            </a:r>
            <a:r>
              <a:rPr lang="ko-KR" altLang="en-US" b="1" dirty="0" err="1" smtClean="0"/>
              <a:t>분류관리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1026" name="Picture 2" descr="https://lh3.googleusercontent.com/-zzhZnGpIhc4/W1g9H6lrfrI/AAAAAAAAADE/rHxPx54K9Jwc1YjdQiTGSIKRE0B7azzVwCL0BGAYYCw/h504/2018-07-25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7533" y="-4301446"/>
            <a:ext cx="13327325" cy="39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15971" y="2464145"/>
            <a:ext cx="8239328" cy="2359001"/>
          </a:xfrm>
          <a:prstGeom prst="rect">
            <a:avLst/>
          </a:prstGeom>
          <a:solidFill>
            <a:schemeClr val="bg1"/>
          </a:solidFill>
          <a:ln w="3175">
            <a:noFill/>
            <a:prstDash val="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861337" y="1026066"/>
            <a:ext cx="26642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3693" y="1026066"/>
            <a:ext cx="4898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79946" y="1005309"/>
            <a:ext cx="385596" cy="304355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3352800" y="1164737"/>
            <a:ext cx="3187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79456" y="82478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12761"/>
              </p:ext>
            </p:extLst>
          </p:nvPr>
        </p:nvGraphicFramePr>
        <p:xfrm>
          <a:off x="425249" y="1384348"/>
          <a:ext cx="7967261" cy="1263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075">
                  <a:extLst>
                    <a:ext uri="{9D8B030D-6E8A-4147-A177-3AD203B41FA5}">
                      <a16:colId xmlns:a16="http://schemas.microsoft.com/office/drawing/2014/main" val="3857919756"/>
                    </a:ext>
                  </a:extLst>
                </a:gridCol>
                <a:gridCol w="6665186">
                  <a:extLst>
                    <a:ext uri="{9D8B030D-6E8A-4147-A177-3AD203B41FA5}">
                      <a16:colId xmlns:a16="http://schemas.microsoft.com/office/drawing/2014/main" val="1151589775"/>
                    </a:ext>
                  </a:extLst>
                </a:gridCol>
              </a:tblGrid>
              <a:tr h="342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분류 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86868"/>
                  </a:ext>
                </a:extLst>
              </a:tr>
              <a:tr h="342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분류명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84403"/>
                  </a:ext>
                </a:extLst>
              </a:tr>
              <a:tr h="342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코드명</a:t>
                      </a:r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영어 대문자로만 작성해주세요 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48541"/>
                  </a:ext>
                </a:extLst>
              </a:tr>
            </a:tbl>
          </a:graphicData>
        </a:graphic>
      </p:graphicFrame>
      <p:sp>
        <p:nvSpPr>
          <p:cNvPr id="48" name="TextBox 75"/>
          <p:cNvSpPr txBox="1"/>
          <p:nvPr/>
        </p:nvSpPr>
        <p:spPr>
          <a:xfrm>
            <a:off x="440795" y="2745629"/>
            <a:ext cx="82935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75"/>
          <p:cNvSpPr txBox="1"/>
          <p:nvPr/>
        </p:nvSpPr>
        <p:spPr>
          <a:xfrm>
            <a:off x="1359747" y="2745629"/>
            <a:ext cx="82935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75"/>
          <p:cNvSpPr txBox="1"/>
          <p:nvPr/>
        </p:nvSpPr>
        <p:spPr>
          <a:xfrm>
            <a:off x="7563155" y="2745665"/>
            <a:ext cx="82935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18525" y="1481835"/>
            <a:ext cx="588859" cy="196977"/>
            <a:chOff x="593892" y="1592858"/>
            <a:chExt cx="588859" cy="196977"/>
          </a:xfrm>
        </p:grpSpPr>
        <p:sp>
          <p:nvSpPr>
            <p:cNvPr id="58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9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0"/>
              </p:custDataLst>
            </p:nvPr>
          </p:nvSpPr>
          <p:spPr>
            <a:xfrm>
              <a:off x="727242" y="1592858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대분류</a:t>
              </a:r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566280" y="1481835"/>
            <a:ext cx="588859" cy="196977"/>
            <a:chOff x="593892" y="1592858"/>
            <a:chExt cx="588859" cy="196977"/>
          </a:xfrm>
        </p:grpSpPr>
        <p:sp>
          <p:nvSpPr>
            <p:cNvPr id="63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16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727242" y="1592858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소분류</a:t>
              </a:r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6" name="Panel"/>
          <p:cNvSpPr/>
          <p:nvPr/>
        </p:nvSpPr>
        <p:spPr>
          <a:xfrm>
            <a:off x="1813984" y="1783299"/>
            <a:ext cx="2721651" cy="21469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7" name="Panel"/>
          <p:cNvSpPr/>
          <p:nvPr/>
        </p:nvSpPr>
        <p:spPr>
          <a:xfrm>
            <a:off x="1813984" y="2118913"/>
            <a:ext cx="2721651" cy="21469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NOTICE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72264"/>
              </p:ext>
            </p:extLst>
          </p:nvPr>
        </p:nvGraphicFramePr>
        <p:xfrm>
          <a:off x="425249" y="4147468"/>
          <a:ext cx="7967261" cy="159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075">
                  <a:extLst>
                    <a:ext uri="{9D8B030D-6E8A-4147-A177-3AD203B41FA5}">
                      <a16:colId xmlns:a16="http://schemas.microsoft.com/office/drawing/2014/main" val="3857919756"/>
                    </a:ext>
                  </a:extLst>
                </a:gridCol>
                <a:gridCol w="6665186">
                  <a:extLst>
                    <a:ext uri="{9D8B030D-6E8A-4147-A177-3AD203B41FA5}">
                      <a16:colId xmlns:a16="http://schemas.microsoft.com/office/drawing/2014/main" val="1151589775"/>
                    </a:ext>
                  </a:extLst>
                </a:gridCol>
              </a:tblGrid>
              <a:tr h="340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분류 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86868"/>
                  </a:ext>
                </a:extLst>
              </a:tr>
              <a:tr h="340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대분류</a:t>
                      </a:r>
                      <a:r>
                        <a:rPr lang="ko-KR" altLang="en-US" sz="800" b="1" dirty="0" smtClean="0"/>
                        <a:t> 선택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84403"/>
                  </a:ext>
                </a:extLst>
              </a:tr>
              <a:tr h="340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분류명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48541"/>
                  </a:ext>
                </a:extLst>
              </a:tr>
              <a:tr h="340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코드명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ko-KR" altLang="en-US" sz="800" b="0" dirty="0" smtClean="0"/>
                        <a:t>영문으로 작성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endParaRPr lang="en-US" altLang="ko-KR" sz="800" dirty="0" smtClean="0"/>
                    </a:p>
                    <a:p>
                      <a:pPr marL="0" marR="0" lvl="0" indent="0" algn="l" defTabSz="6863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영어 대문자로만 작성해주세요 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688467"/>
                  </a:ext>
                </a:extLst>
              </a:tr>
            </a:tbl>
          </a:graphicData>
        </a:graphic>
      </p:graphicFrame>
      <p:sp>
        <p:nvSpPr>
          <p:cNvPr id="69" name="TextBox 75"/>
          <p:cNvSpPr txBox="1"/>
          <p:nvPr/>
        </p:nvSpPr>
        <p:spPr>
          <a:xfrm>
            <a:off x="414843" y="5859280"/>
            <a:ext cx="82935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75"/>
          <p:cNvSpPr txBox="1"/>
          <p:nvPr/>
        </p:nvSpPr>
        <p:spPr>
          <a:xfrm>
            <a:off x="1333795" y="5859280"/>
            <a:ext cx="82935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5"/>
          <p:cNvSpPr txBox="1"/>
          <p:nvPr/>
        </p:nvSpPr>
        <p:spPr>
          <a:xfrm>
            <a:off x="7563155" y="5864457"/>
            <a:ext cx="82935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818525" y="4244955"/>
            <a:ext cx="588859" cy="196977"/>
            <a:chOff x="593892" y="1592858"/>
            <a:chExt cx="588859" cy="196977"/>
          </a:xfrm>
        </p:grpSpPr>
        <p:sp>
          <p:nvSpPr>
            <p:cNvPr id="73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4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13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2" y="1592858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대분류</a:t>
              </a:r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566280" y="4244955"/>
            <a:ext cx="588859" cy="196977"/>
            <a:chOff x="593892" y="1592858"/>
            <a:chExt cx="588859" cy="196977"/>
          </a:xfrm>
        </p:grpSpPr>
        <p:sp>
          <p:nvSpPr>
            <p:cNvPr id="77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8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9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727242" y="1592858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소분류</a:t>
              </a:r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0" name="Panel"/>
          <p:cNvSpPr/>
          <p:nvPr/>
        </p:nvSpPr>
        <p:spPr>
          <a:xfrm>
            <a:off x="1813984" y="4876279"/>
            <a:ext cx="2721651" cy="21469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상품공지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Panel"/>
          <p:cNvSpPr/>
          <p:nvPr/>
        </p:nvSpPr>
        <p:spPr>
          <a:xfrm>
            <a:off x="1813984" y="5211893"/>
            <a:ext cx="2721651" cy="21469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PRODUCT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3" name="Drop-Down Box" descr="&lt;SmartSettings&gt;&lt;SmartResize enabled=&quot;True&quot; minWidth=&quot;18&quot; minHeight=&quot;7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815092" y="4528007"/>
            <a:ext cx="2720546" cy="241092"/>
            <a:chOff x="602833" y="1551576"/>
            <a:chExt cx="1360999" cy="241092"/>
          </a:xfrm>
          <a:solidFill>
            <a:srgbClr val="FFFFFF"/>
          </a:solidFill>
        </p:grpSpPr>
        <p:sp>
          <p:nvSpPr>
            <p:cNvPr id="84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602833" y="1551576"/>
              <a:ext cx="128510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대분류를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선택하세요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880793" y="1551576"/>
              <a:ext cx="8303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906302" y="1654034"/>
              <a:ext cx="32021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TextBox 75"/>
          <p:cNvSpPr txBox="1"/>
          <p:nvPr/>
        </p:nvSpPr>
        <p:spPr>
          <a:xfrm>
            <a:off x="382184" y="668577"/>
            <a:ext cx="1431800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800" b="1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선택시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75"/>
          <p:cNvSpPr txBox="1"/>
          <p:nvPr/>
        </p:nvSpPr>
        <p:spPr>
          <a:xfrm>
            <a:off x="382184" y="3752075"/>
            <a:ext cx="1431800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소분류 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선택시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717895" y="1376628"/>
            <a:ext cx="1437244" cy="34749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538775" y="128102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51070" y="4509038"/>
            <a:ext cx="4228582" cy="31569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91000" y="4346787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717894" y="1747209"/>
            <a:ext cx="2889749" cy="34749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544424" y="1686363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544424" y="203570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  <a:prstDash val="solid"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5301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0600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5902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1203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504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1806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71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2407" algn="l" defTabSz="830600" rtl="0" eaLnBrk="1" latinLnBrk="1" hangingPunct="1"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7" name="TextBox 75"/>
          <p:cNvSpPr txBox="1"/>
          <p:nvPr/>
        </p:nvSpPr>
        <p:spPr>
          <a:xfrm>
            <a:off x="4659106" y="2127461"/>
            <a:ext cx="82935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75"/>
          <p:cNvSpPr txBox="1"/>
          <p:nvPr/>
        </p:nvSpPr>
        <p:spPr>
          <a:xfrm>
            <a:off x="4659106" y="5211893"/>
            <a:ext cx="82935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21702" y="2125708"/>
            <a:ext cx="74303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70C0"/>
                </a:solidFill>
              </a:rPr>
              <a:t>사용가능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717894" y="2052512"/>
            <a:ext cx="4545934" cy="34749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꺾인 연결선 3"/>
          <p:cNvCxnSpPr>
            <a:stCxn id="57" idx="2"/>
            <a:endCxn id="97" idx="2"/>
          </p:cNvCxnSpPr>
          <p:nvPr/>
        </p:nvCxnSpPr>
        <p:spPr>
          <a:xfrm rot="5400000" flipH="1" flipV="1">
            <a:off x="5532624" y="1882312"/>
            <a:ext cx="1753" cy="919434"/>
          </a:xfrm>
          <a:prstGeom prst="bentConnector3">
            <a:avLst>
              <a:gd name="adj1" fmla="val -13040502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71341" y="73574"/>
            <a:ext cx="6768752" cy="17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엔진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사이트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게시판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게시판 </a:t>
            </a:r>
            <a:r>
              <a:rPr lang="ko-KR" altLang="en-US" dirty="0" err="1" smtClean="0"/>
              <a:t>분류관리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19349"/>
              </p:ext>
            </p:extLst>
          </p:nvPr>
        </p:nvGraphicFramePr>
        <p:xfrm>
          <a:off x="8803158" y="737404"/>
          <a:ext cx="3293318" cy="178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974">
                  <a:extLst>
                    <a:ext uri="{9D8B030D-6E8A-4147-A177-3AD203B41FA5}">
                      <a16:colId xmlns:a16="http://schemas.microsoft.com/office/drawing/2014/main" val="386855792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423379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90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792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639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8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900" b="0" strike="noStrik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8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90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77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900" b="0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545435"/>
                  </a:ext>
                </a:extLst>
              </a:tr>
            </a:tbl>
          </a:graphicData>
        </a:graphic>
      </p:graphicFrame>
      <p:sp>
        <p:nvSpPr>
          <p:cNvPr id="117" name="제목 2"/>
          <p:cNvSpPr txBox="1">
            <a:spLocks/>
          </p:cNvSpPr>
          <p:nvPr/>
        </p:nvSpPr>
        <p:spPr>
          <a:xfrm>
            <a:off x="1871341" y="291902"/>
            <a:ext cx="6768752" cy="177872"/>
          </a:xfrm>
          <a:prstGeom prst="rect">
            <a:avLst/>
          </a:prstGeom>
        </p:spPr>
        <p:txBody>
          <a:bodyPr anchor="ctr" anchorCtr="0"/>
          <a:lstStyle>
            <a:lvl1pPr algn="l" defTabSz="686397" rtl="0" eaLnBrk="1" latinLnBrk="1" hangingPunct="1"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 err="1" smtClean="0"/>
              <a:t>신규링크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lh3.googleusercontent.com/-zzhZnGpIhc4/W1g9H6lrfrI/AAAAAAAAADE/rHxPx54K9Jwc1YjdQiTGSIKRE0B7azzVwCL0BGAYYCw/h504/2018-07-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7533" y="-4301446"/>
            <a:ext cx="13327325" cy="39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91493"/>
              </p:ext>
            </p:extLst>
          </p:nvPr>
        </p:nvGraphicFramePr>
        <p:xfrm>
          <a:off x="4751660" y="2283777"/>
          <a:ext cx="3242470" cy="2878157"/>
        </p:xfrm>
        <a:graphic>
          <a:graphicData uri="http://schemas.openxmlformats.org/drawingml/2006/table">
            <a:tbl>
              <a:tblPr/>
              <a:tblGrid>
                <a:gridCol w="1503698">
                  <a:extLst>
                    <a:ext uri="{9D8B030D-6E8A-4147-A177-3AD203B41FA5}">
                      <a16:colId xmlns:a16="http://schemas.microsoft.com/office/drawing/2014/main" val="3362562126"/>
                    </a:ext>
                  </a:extLst>
                </a:gridCol>
                <a:gridCol w="1738772">
                  <a:extLst>
                    <a:ext uri="{9D8B030D-6E8A-4147-A177-3AD203B41FA5}">
                      <a16:colId xmlns:a16="http://schemas.microsoft.com/office/drawing/2014/main" val="1459585827"/>
                    </a:ext>
                  </a:extLst>
                </a:gridCol>
              </a:tblGrid>
              <a:tr h="2416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86904"/>
                  </a:ext>
                </a:extLst>
              </a:tr>
              <a:tr h="172234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상품공지</a:t>
                      </a:r>
                      <a:endParaRPr lang="ko-KR" altLang="en-US" sz="1000" b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73256"/>
                  </a:ext>
                </a:extLst>
              </a:tr>
              <a:tr h="172234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센터공지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158852"/>
                  </a:ext>
                </a:extLst>
              </a:tr>
              <a:tr h="225188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22559"/>
                  </a:ext>
                </a:extLst>
              </a:tr>
              <a:tr h="172234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학습가이드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모의고사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437061"/>
                  </a:ext>
                </a:extLst>
              </a:tr>
              <a:tr h="172234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학습가이드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909082"/>
                  </a:ext>
                </a:extLst>
              </a:tr>
              <a:tr h="172234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교재개정사항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021960"/>
                  </a:ext>
                </a:extLst>
              </a:tr>
              <a:tr h="172234"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업무규정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고객관리팀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3003"/>
                  </a:ext>
                </a:extLst>
              </a:tr>
              <a:tr h="172234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고객상담팀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777205"/>
                  </a:ext>
                </a:extLst>
              </a:tr>
              <a:tr h="172234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학습관리팀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340164"/>
                  </a:ext>
                </a:extLst>
              </a:tr>
              <a:tr h="172234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기술지원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785364"/>
                  </a:ext>
                </a:extLst>
              </a:tr>
              <a:tr h="172234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배송지원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967047"/>
                  </a:ext>
                </a:extLst>
              </a:tr>
              <a:tr h="172234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공통사항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102873"/>
                  </a:ext>
                </a:extLst>
              </a:tr>
              <a:tr h="172234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환급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659996"/>
                  </a:ext>
                </a:extLst>
              </a:tr>
              <a:tr h="172234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884016"/>
                  </a:ext>
                </a:extLst>
              </a:tr>
              <a:tr h="172234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3829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07817"/>
              </p:ext>
            </p:extLst>
          </p:nvPr>
        </p:nvGraphicFramePr>
        <p:xfrm>
          <a:off x="431180" y="2411685"/>
          <a:ext cx="3096344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2770288745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131306355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 err="1">
                          <a:effectLst/>
                        </a:rPr>
                        <a:t>대분류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소분류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1693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공지사항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공지사항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79769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err="1">
                          <a:effectLst/>
                        </a:rPr>
                        <a:t>학습가이드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전체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903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모의고사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20641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err="1">
                          <a:effectLst/>
                        </a:rPr>
                        <a:t>학습가이드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69122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교재개정사항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440908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업무처리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전체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8122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기술지원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51042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업무규정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6214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공통사항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공통사항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378371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 rot="16200000">
            <a:off x="3381016" y="3058276"/>
            <a:ext cx="1671398" cy="802318"/>
            <a:chOff x="3464329" y="6406401"/>
            <a:chExt cx="2952328" cy="303733"/>
          </a:xfrm>
        </p:grpSpPr>
        <p:sp>
          <p:nvSpPr>
            <p:cNvPr id="97" name="아래쪽 화살표 96"/>
            <p:cNvSpPr/>
            <p:nvPr/>
          </p:nvSpPr>
          <p:spPr>
            <a:xfrm>
              <a:off x="3464329" y="6406401"/>
              <a:ext cx="2952328" cy="303733"/>
            </a:xfrm>
            <a:prstGeom prst="downArrow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8"/>
            <p:cNvSpPr txBox="1"/>
            <p:nvPr/>
          </p:nvSpPr>
          <p:spPr>
            <a:xfrm>
              <a:off x="4788268" y="6482906"/>
              <a:ext cx="326306" cy="93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9" name="TextBox 75"/>
          <p:cNvSpPr txBox="1"/>
          <p:nvPr/>
        </p:nvSpPr>
        <p:spPr>
          <a:xfrm>
            <a:off x="4760737" y="1842267"/>
            <a:ext cx="323339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분류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75"/>
          <p:cNvSpPr txBox="1"/>
          <p:nvPr/>
        </p:nvSpPr>
        <p:spPr>
          <a:xfrm>
            <a:off x="431180" y="1842267"/>
            <a:ext cx="3233393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분류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1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solidFill>
            <a:srgbClr val="FF0000"/>
          </a:solidFill>
          <a:prstDash val="dash"/>
          <a:headEnd type="none" w="med" len="med"/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175">
          <a:solidFill>
            <a:schemeClr val="bg1">
              <a:lumMod val="75000"/>
            </a:schemeClr>
          </a:solidFill>
          <a:prstDash val="solid"/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39147</TotalTime>
  <Words>860</Words>
  <Application>Microsoft Office PowerPoint</Application>
  <PresentationFormat>사용자 지정</PresentationFormat>
  <Paragraphs>371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돋움</vt:lpstr>
      <vt:lpstr>맑은 고딕</vt:lpstr>
      <vt:lpstr>Segoe UI</vt:lpstr>
      <vt:lpstr>Wingdings</vt:lpstr>
      <vt:lpstr>Arial</vt:lpstr>
      <vt:lpstr>나눔고딕 ExtraBold</vt:lpstr>
      <vt:lpstr>나눔고딕</vt:lpstr>
      <vt:lpstr>굴림</vt:lpstr>
      <vt:lpstr>Office 테마</vt:lpstr>
      <vt:lpstr>PowerPoint 프레젠테이션</vt:lpstr>
      <vt:lpstr>PowerPoint 프레젠테이션</vt:lpstr>
      <vt:lpstr>엔진 &gt; 사이트 &gt; 고객센터 게시판</vt:lpstr>
      <vt:lpstr>엔진 &gt; 사이트 &gt; 고객센터 게시판 &gt; 고객센터 게시판 분류관리</vt:lpstr>
      <vt:lpstr>엔진 &gt; 사이트 &gt; 고객센터 게시판 &gt; 고객센터 게시판 분류관리</vt:lpstr>
      <vt:lpstr>엔진 &gt; 사이트 &gt; 고객센터 게시판 &gt; 고객센터 게시판 분류관리</vt:lpstr>
      <vt:lpstr>엔진 &gt; 사이트 &gt; 고객센터 게시판 &gt; 고객센터 게시판 분류관리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김해니</dc:creator>
  <cp:lastModifiedBy>WIN10</cp:lastModifiedBy>
  <cp:revision>4235</cp:revision>
  <cp:lastPrinted>2017-12-12T09:08:31Z</cp:lastPrinted>
  <dcterms:created xsi:type="dcterms:W3CDTF">2014-09-23T06:32:33Z</dcterms:created>
  <dcterms:modified xsi:type="dcterms:W3CDTF">2018-07-27T08:59:05Z</dcterms:modified>
</cp:coreProperties>
</file>