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User" initials="U" lastIdx="0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050" autoAdjust="0"/>
    <p:restoredTop sz="94660"/>
  </p:normalViewPr>
  <p:slideViewPr>
    <p:cSldViewPr>
      <p:cViewPr varScale="1">
        <p:scale>
          <a:sx n="100" d="100"/>
          <a:sy n="100" d="100"/>
        </p:scale>
        <p:origin x="744" y="120"/>
      </p:cViewPr>
      <p:guideLst>
        <p:guide orient="horz" pos="161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2880"/>
        <p:guide pos="215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commentAuthors" Target="commentAuthors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C4CD2F7-31AC-4AE0-A00C-31FA0F0A6AE4}" type="datetime1">
              <a:rPr lang="ko-KR" altLang="en-US"/>
              <a:pPr lvl="0">
                <a:defRPr/>
              </a:pPr>
              <a:t>2019-02-14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6D2E4E5-F7F8-4BA7-AEE2-CFA8A668933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7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0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3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94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6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96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2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6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1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7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24264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ED54-6771-4210-A2F1-2103A4BA9F53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6C72-75B3-4621-9DEB-CCEA7C93F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64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615" y="1958326"/>
            <a:ext cx="5434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뮤직다이어리 프로그램</a:t>
            </a:r>
            <a:endParaRPr lang="ko-KR" altLang="en-US" sz="36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6406" y="1800480"/>
            <a:ext cx="149374" cy="962025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40152" y="4291231"/>
            <a:ext cx="2863948" cy="821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기간 </a:t>
            </a:r>
            <a:r>
              <a:rPr lang="en-US" altLang="ko-KR" sz="16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: 2019.01.22 ~ 2019.02.14</a:t>
            </a:r>
            <a:endParaRPr lang="en-US" altLang="ko-KR" sz="16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  <a:p>
            <a:pPr lvl="0">
              <a:defRPr/>
            </a:pPr>
            <a:r>
              <a:rPr lang="ko-KR" altLang="en-US" sz="16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발표일 </a:t>
            </a:r>
            <a:r>
              <a:rPr lang="en-US" altLang="ko-KR" sz="16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: 2019.02.14</a:t>
            </a:r>
            <a:endParaRPr lang="en-US" altLang="ko-KR" sz="16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2880320" cy="69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5</a:t>
            </a:r>
            <a:r>
              <a:rPr lang="en-US" altLang="ko-KR" sz="40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. </a:t>
            </a:r>
            <a:r>
              <a:rPr lang="en-US" altLang="ko-KR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UI </a:t>
            </a:r>
            <a:r>
              <a:rPr lang="ko-KR" altLang="en-US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및 기능설명</a:t>
            </a:r>
            <a:endParaRPr lang="ko-KR" altLang="en-US" sz="4000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56176" y="3745364"/>
            <a:ext cx="1800200" cy="338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>
                <a:latin typeface="조선일보명조"/>
                <a:ea typeface="조선일보명조"/>
                <a:cs typeface="조선일보명조"/>
              </a:rPr>
              <a:t>초기 </a:t>
            </a:r>
            <a:r>
              <a:rPr lang="en-US" altLang="ko-KR" sz="1600" b="1">
                <a:latin typeface="조선일보명조"/>
                <a:ea typeface="조선일보명조"/>
                <a:cs typeface="조선일보명조"/>
              </a:rPr>
              <a:t>View</a:t>
            </a:r>
            <a:endParaRPr lang="ko-KR" altLang="en-US" sz="1600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819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83768" y="1056887"/>
            <a:ext cx="3543300" cy="40866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2880320" cy="69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5</a:t>
            </a:r>
            <a:r>
              <a:rPr lang="en-US" altLang="ko-KR" sz="40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. </a:t>
            </a:r>
            <a:r>
              <a:rPr lang="en-US" altLang="ko-KR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UI </a:t>
            </a:r>
            <a:r>
              <a:rPr lang="ko-KR" altLang="en-US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및 기능설명</a:t>
            </a:r>
            <a:endParaRPr lang="ko-KR" altLang="en-US" sz="4000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2280" y="3723878"/>
            <a:ext cx="1800200" cy="722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latin typeface="조선일보명조"/>
                <a:ea typeface="조선일보명조"/>
                <a:cs typeface="조선일보명조"/>
              </a:rPr>
              <a:t>입장버튼을 누르면 뮤직다이어리 화면으로 전환</a:t>
            </a:r>
            <a:endParaRPr lang="ko-KR" altLang="en-US" sz="1400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92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3372" y="1161254"/>
            <a:ext cx="6028908" cy="36427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2880320" cy="69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5</a:t>
            </a:r>
            <a:r>
              <a:rPr lang="en-US" altLang="ko-KR" sz="40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. </a:t>
            </a:r>
            <a:r>
              <a:rPr lang="en-US" altLang="ko-KR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UI </a:t>
            </a:r>
            <a:r>
              <a:rPr lang="ko-KR" altLang="en-US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및 기능설명</a:t>
            </a:r>
            <a:endParaRPr lang="ko-KR" altLang="en-US" sz="4000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2280" y="3723878"/>
            <a:ext cx="1800200" cy="1065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>
                <a:latin typeface="조선일보명조"/>
                <a:ea typeface="조선일보명조"/>
                <a:cs typeface="조선일보명조"/>
              </a:rPr>
              <a:t>요구하는 정보를 입력한 후 추가버튼을 누르면 테이블뷰에 추가된다</a:t>
            </a:r>
            <a:r>
              <a:rPr lang="en-US" altLang="ko-KR" sz="1600" b="1">
                <a:latin typeface="조선일보명조"/>
                <a:ea typeface="조선일보명조"/>
                <a:cs typeface="조선일보명조"/>
              </a:rPr>
              <a:t>.</a:t>
            </a:r>
            <a:endParaRPr lang="en-US" altLang="ko-KR" sz="1600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5837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5380" y="1131589"/>
            <a:ext cx="5820151" cy="3516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2880320" cy="69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5</a:t>
            </a:r>
            <a:r>
              <a:rPr lang="en-US" altLang="ko-KR" sz="40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. </a:t>
            </a:r>
            <a:r>
              <a:rPr lang="en-US" altLang="ko-KR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UI </a:t>
            </a:r>
            <a:r>
              <a:rPr lang="ko-KR" altLang="en-US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및 기능설명</a:t>
            </a:r>
            <a:endParaRPr lang="ko-KR" altLang="en-US" sz="4000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52320" y="2715766"/>
            <a:ext cx="1800200" cy="1149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latin typeface="조선일보명조"/>
                <a:ea typeface="조선일보명조"/>
                <a:cs typeface="조선일보명조"/>
              </a:rPr>
              <a:t>음악파일의 가수명과 곡명이 일치하면 플레이어창이 뜨면서 음악감상을 할 수 있다</a:t>
            </a:r>
            <a:r>
              <a:rPr lang="en-US" altLang="ko-KR" sz="1400" b="1">
                <a:latin typeface="조선일보명조"/>
                <a:ea typeface="조선일보명조"/>
                <a:cs typeface="조선일보명조"/>
              </a:rPr>
              <a:t>.</a:t>
            </a:r>
            <a:endParaRPr lang="en-US" altLang="ko-KR" sz="1400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02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20" y="1491630"/>
            <a:ext cx="3600400" cy="2940545"/>
          </a:xfrm>
          <a:prstGeom prst="rect">
            <a:avLst/>
          </a:prstGeom>
        </p:spPr>
      </p:pic>
      <p:pic>
        <p:nvPicPr>
          <p:cNvPr id="102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07728" y="2050142"/>
            <a:ext cx="2956560" cy="1889760"/>
          </a:xfrm>
          <a:prstGeom prst="rect">
            <a:avLst/>
          </a:prstGeom>
        </p:spPr>
      </p:pic>
      <p:cxnSp>
        <p:nvCxnSpPr>
          <p:cNvPr id="10245" name=""/>
          <p:cNvCxnSpPr>
            <a:stCxn id="10243" idx="3"/>
            <a:endCxn id="10244" idx="1"/>
          </p:cNvCxnSpPr>
          <p:nvPr/>
        </p:nvCxnSpPr>
        <p:spPr>
          <a:xfrm>
            <a:off x="3851920" y="2961902"/>
            <a:ext cx="355808" cy="33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2880320" cy="69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5</a:t>
            </a:r>
            <a:r>
              <a:rPr lang="en-US" altLang="ko-KR" sz="40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. </a:t>
            </a:r>
            <a:r>
              <a:rPr lang="en-US" altLang="ko-KR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UI </a:t>
            </a:r>
            <a:r>
              <a:rPr lang="ko-KR" altLang="en-US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및 기능설명</a:t>
            </a:r>
            <a:endParaRPr lang="ko-KR" altLang="en-US" sz="4000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12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39576" y="1626870"/>
            <a:ext cx="2956560" cy="1889760"/>
          </a:xfrm>
          <a:prstGeom prst="rect">
            <a:avLst/>
          </a:prstGeom>
        </p:spPr>
      </p:pic>
      <p:cxnSp>
        <p:nvCxnSpPr>
          <p:cNvPr id="11271" name=""/>
          <p:cNvCxnSpPr/>
          <p:nvPr/>
        </p:nvCxnSpPr>
        <p:spPr>
          <a:xfrm rot="10800000" flipV="1">
            <a:off x="1907704" y="3363838"/>
            <a:ext cx="1296144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2" name=""/>
          <p:cNvSpPr txBox="1"/>
          <p:nvPr/>
        </p:nvSpPr>
        <p:spPr>
          <a:xfrm>
            <a:off x="611560" y="3795886"/>
            <a:ext cx="1440160" cy="5760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/>
          </a:p>
        </p:txBody>
      </p:sp>
      <p:sp>
        <p:nvSpPr>
          <p:cNvPr id="11273" name=""/>
          <p:cNvSpPr txBox="1"/>
          <p:nvPr/>
        </p:nvSpPr>
        <p:spPr>
          <a:xfrm>
            <a:off x="827584" y="3795886"/>
            <a:ext cx="1152128" cy="678959"/>
          </a:xfrm>
          <a:prstGeom prst="rect">
            <a:avLst/>
          </a:prstGeom>
          <a:ln>
            <a:solidFill>
              <a:schemeClr val="accent2"/>
            </a:solidFill>
          </a:ln>
          <a:effectLst>
            <a:glow rad="63500">
              <a:schemeClr val="accent3">
                <a:satMod val="175000"/>
                <a:alpha val="50000"/>
              </a:schemeClr>
            </a:glow>
            <a:reflection blurRad="6350" stA="50000" endA="300" endPos="35000" dir="5400000" sy="-100000" algn="bl" rotWithShape="0"/>
          </a:effectLst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p>
            <a:pPr>
              <a:defRPr/>
            </a:pPr>
            <a:r>
              <a:rPr lang="ko-KR" altLang="en-US" sz="1300"/>
              <a:t>재생버튼을 클릭 시 음악이 재생된다</a:t>
            </a:r>
            <a:r>
              <a:rPr lang="en-US" altLang="ko-KR" sz="1300"/>
              <a:t>.</a:t>
            </a:r>
            <a:endParaRPr lang="en-US" altLang="ko-KR" sz="1300"/>
          </a:p>
        </p:txBody>
      </p:sp>
      <p:cxnSp>
        <p:nvCxnSpPr>
          <p:cNvPr id="11274" name=""/>
          <p:cNvCxnSpPr/>
          <p:nvPr/>
        </p:nvCxnSpPr>
        <p:spPr>
          <a:xfrm rot="5400000">
            <a:off x="3455876" y="3687873"/>
            <a:ext cx="64807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5" name=""/>
          <p:cNvSpPr txBox="1"/>
          <p:nvPr/>
        </p:nvSpPr>
        <p:spPr>
          <a:xfrm>
            <a:off x="3203848" y="4011910"/>
            <a:ext cx="1152128" cy="872510"/>
          </a:xfrm>
          <a:prstGeom prst="rect">
            <a:avLst/>
          </a:prstGeom>
          <a:ln>
            <a:solidFill>
              <a:schemeClr val="accent2"/>
            </a:solidFill>
          </a:ln>
          <a:effectLst>
            <a:glow rad="63500">
              <a:schemeClr val="accent3">
                <a:satMod val="175000"/>
                <a:alpha val="50000"/>
              </a:schemeClr>
            </a:glow>
            <a:reflection blurRad="6350" stA="50000" endA="300" endPos="35000" dir="5400000" sy="-100000" algn="bl" rotWithShape="0"/>
          </a:effectLst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일시정지버튼을 누르면 음악이 일시정지된다</a:t>
            </a:r>
            <a:r>
              <a:rPr lang="en-US" altLang="ko-KR" sz="1300"/>
              <a:t>.</a:t>
            </a:r>
            <a:endParaRPr lang="en-US" altLang="ko-KR" sz="1300"/>
          </a:p>
        </p:txBody>
      </p:sp>
      <p:cxnSp>
        <p:nvCxnSpPr>
          <p:cNvPr id="11276" name=""/>
          <p:cNvCxnSpPr/>
          <p:nvPr/>
        </p:nvCxnSpPr>
        <p:spPr>
          <a:xfrm rot="16200000" flipH="1">
            <a:off x="4319972" y="3471850"/>
            <a:ext cx="648072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7" name=""/>
          <p:cNvSpPr txBox="1"/>
          <p:nvPr/>
        </p:nvSpPr>
        <p:spPr>
          <a:xfrm>
            <a:off x="4788024" y="4003496"/>
            <a:ext cx="1656183" cy="880924"/>
          </a:xfrm>
          <a:prstGeom prst="rect">
            <a:avLst/>
          </a:prstGeom>
          <a:ln>
            <a:solidFill>
              <a:schemeClr val="accent2"/>
            </a:solidFill>
          </a:ln>
          <a:effectLst>
            <a:glow rad="63500">
              <a:schemeClr val="accent3">
                <a:satMod val="175000"/>
                <a:alpha val="50000"/>
              </a:schemeClr>
            </a:glow>
            <a:reflection blurRad="6350" stA="50000" endA="300" endPos="35000" dir="5400000" sy="-100000" algn="bl" rotWithShape="0"/>
          </a:effectLst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정지버튼을 누르면 음악이 정지되며 플레이시간이 초기화된다</a:t>
            </a:r>
            <a:r>
              <a:rPr lang="en-US" altLang="ko-KR" sz="1300"/>
              <a:t>.</a:t>
            </a:r>
            <a:endParaRPr lang="en-US" altLang="ko-KR" sz="1300"/>
          </a:p>
        </p:txBody>
      </p:sp>
      <p:cxnSp>
        <p:nvCxnSpPr>
          <p:cNvPr id="11278" name=""/>
          <p:cNvCxnSpPr/>
          <p:nvPr/>
        </p:nvCxnSpPr>
        <p:spPr>
          <a:xfrm>
            <a:off x="5508104" y="3219822"/>
            <a:ext cx="1224136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9" name=""/>
          <p:cNvSpPr txBox="1"/>
          <p:nvPr/>
        </p:nvSpPr>
        <p:spPr>
          <a:xfrm>
            <a:off x="4788024" y="4003496"/>
            <a:ext cx="1656184" cy="880924"/>
          </a:xfrm>
          <a:prstGeom prst="rect">
            <a:avLst/>
          </a:prstGeom>
          <a:ln>
            <a:solidFill>
              <a:schemeClr val="accent2"/>
            </a:solidFill>
          </a:ln>
          <a:effectLst>
            <a:glow rad="63500">
              <a:schemeClr val="accent3">
                <a:satMod val="175000"/>
                <a:alpha val="50000"/>
              </a:schemeClr>
            </a:glow>
            <a:reflection blurRad="6350" stA="50000" endA="300" endPos="35000" dir="5400000" sy="-100000" algn="bl" rotWithShape="0"/>
          </a:effectLst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정지버튼을 누르면 음악이 정지되며 플레이시간이 초기화된다</a:t>
            </a:r>
            <a:r>
              <a:rPr lang="en-US" altLang="ko-KR" sz="1300"/>
              <a:t>.</a:t>
            </a:r>
            <a:endParaRPr lang="en-US" altLang="ko-KR" sz="1300"/>
          </a:p>
        </p:txBody>
      </p:sp>
      <p:sp>
        <p:nvSpPr>
          <p:cNvPr id="11280" name=""/>
          <p:cNvSpPr txBox="1"/>
          <p:nvPr/>
        </p:nvSpPr>
        <p:spPr>
          <a:xfrm>
            <a:off x="6732240" y="3491026"/>
            <a:ext cx="1656184" cy="679019"/>
          </a:xfrm>
          <a:prstGeom prst="rect">
            <a:avLst/>
          </a:prstGeom>
          <a:ln>
            <a:solidFill>
              <a:schemeClr val="accent2"/>
            </a:solidFill>
          </a:ln>
          <a:effectLst>
            <a:glow rad="63500">
              <a:schemeClr val="accent3">
                <a:satMod val="175000"/>
                <a:alpha val="50000"/>
              </a:schemeClr>
            </a:glow>
            <a:reflection blurRad="6350" stA="50000" endA="300" endPos="35000" dir="5400000" sy="-100000" algn="bl" rotWithShape="0"/>
          </a:effectLst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음악의 총 플레이시간과 실시간 런타임을 확인 할 수 있다</a:t>
            </a:r>
            <a:r>
              <a:rPr lang="en-US" altLang="ko-KR" sz="1300"/>
              <a:t>.</a:t>
            </a:r>
            <a:endParaRPr lang="en-US" altLang="ko-KR" sz="1300"/>
          </a:p>
        </p:txBody>
      </p:sp>
      <p:cxnSp>
        <p:nvCxnSpPr>
          <p:cNvPr id="11281" name=""/>
          <p:cNvCxnSpPr/>
          <p:nvPr/>
        </p:nvCxnSpPr>
        <p:spPr>
          <a:xfrm flipV="1">
            <a:off x="5508104" y="2571750"/>
            <a:ext cx="1224136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2" name=""/>
          <p:cNvSpPr txBox="1"/>
          <p:nvPr/>
        </p:nvSpPr>
        <p:spPr>
          <a:xfrm>
            <a:off x="6732240" y="2232240"/>
            <a:ext cx="1656184" cy="680505"/>
          </a:xfrm>
          <a:prstGeom prst="rect">
            <a:avLst/>
          </a:prstGeom>
          <a:ln>
            <a:solidFill>
              <a:schemeClr val="accent2"/>
            </a:solidFill>
          </a:ln>
          <a:effectLst>
            <a:glow rad="63500">
              <a:schemeClr val="accent3">
                <a:satMod val="175000"/>
                <a:alpha val="50000"/>
              </a:schemeClr>
            </a:glow>
            <a:reflection blurRad="6350" stA="50000" endA="300" endPos="35000" dir="5400000" sy="-100000" algn="bl" rotWithShape="0"/>
          </a:effectLst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볼륨 바로 음악소리 크기를 조절 할 수 있다</a:t>
            </a:r>
            <a:r>
              <a:rPr lang="en-US" altLang="ko-KR" sz="1300"/>
              <a:t>.</a:t>
            </a:r>
            <a:endParaRPr lang="en-US" altLang="ko-KR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2880320" cy="69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5</a:t>
            </a:r>
            <a:r>
              <a:rPr lang="en-US" altLang="ko-KR" sz="40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. </a:t>
            </a:r>
            <a:r>
              <a:rPr lang="en-US" altLang="ko-KR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UI </a:t>
            </a:r>
            <a:r>
              <a:rPr lang="ko-KR" altLang="en-US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및 기능설명</a:t>
            </a:r>
            <a:endParaRPr lang="ko-KR" altLang="en-US" sz="4000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229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4478" y="1347613"/>
            <a:ext cx="4027482" cy="3084562"/>
          </a:xfrm>
          <a:prstGeom prst="rect">
            <a:avLst/>
          </a:prstGeom>
        </p:spPr>
      </p:pic>
      <p:pic>
        <p:nvPicPr>
          <p:cNvPr id="1229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1381829"/>
            <a:ext cx="4228708" cy="2990121"/>
          </a:xfrm>
          <a:prstGeom prst="rect">
            <a:avLst/>
          </a:prstGeom>
        </p:spPr>
      </p:pic>
      <p:cxnSp>
        <p:nvCxnSpPr>
          <p:cNvPr id="12293" name=""/>
          <p:cNvCxnSpPr>
            <a:stCxn id="12291" idx="3"/>
            <a:endCxn id="12292" idx="1"/>
          </p:cNvCxnSpPr>
          <p:nvPr/>
        </p:nvCxnSpPr>
        <p:spPr>
          <a:xfrm flipV="1">
            <a:off x="4211960" y="2876890"/>
            <a:ext cx="360040" cy="130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4" name=""/>
          <p:cNvSpPr txBox="1"/>
          <p:nvPr/>
        </p:nvSpPr>
        <p:spPr>
          <a:xfrm>
            <a:off x="5436096" y="699542"/>
            <a:ext cx="2376264" cy="489178"/>
          </a:xfrm>
          <a:prstGeom prst="rect">
            <a:avLst/>
          </a:prstGeom>
          <a:ln>
            <a:solidFill>
              <a:schemeClr val="dk1"/>
            </a:solidFill>
          </a:ln>
          <a:effectLst>
            <a:glow rad="63500">
              <a:schemeClr val="accent3">
                <a:satMod val="175000"/>
                <a:alpha val="50000"/>
              </a:schemeClr>
            </a:glow>
            <a:reflection blurRad="6350" stA="50000" endA="300" endPos="35000" dir="5400000" sy="-100000" algn="bl" rotWithShape="0"/>
          </a:effectLst>
        </p:spPr>
        <p:txBody>
          <a:bodyPr wrap="square">
            <a:spAutoFit/>
          </a:bodyPr>
          <a:p>
            <a:pPr>
              <a:defRPr/>
            </a:pPr>
            <a:r>
              <a:rPr lang="ko-KR" altLang="en-US" sz="1300"/>
              <a:t>선택한 곡을 수정버튼을 이용하여 수정 할 수 있다</a:t>
            </a:r>
            <a:endParaRPr lang="ko-KR" altLang="en-US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2880320" cy="69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5</a:t>
            </a:r>
            <a:r>
              <a:rPr lang="en-US" altLang="ko-KR" sz="40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. </a:t>
            </a:r>
            <a:r>
              <a:rPr lang="en-US" altLang="ko-KR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UI </a:t>
            </a:r>
            <a:r>
              <a:rPr lang="ko-KR" altLang="en-US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및 기능설명</a:t>
            </a:r>
            <a:endParaRPr lang="ko-KR" altLang="en-US" sz="4000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2240" y="2785462"/>
            <a:ext cx="1800200" cy="72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latin typeface="조선일보명조"/>
                <a:ea typeface="조선일보명조"/>
                <a:cs typeface="조선일보명조"/>
              </a:rPr>
              <a:t>음악파일의 가수명과 곡명이 일치하지 않으면 오류가 뜬다</a:t>
            </a:r>
            <a:r>
              <a:rPr lang="en-US" altLang="ko-KR" sz="1400" b="1">
                <a:latin typeface="조선일보명조"/>
                <a:ea typeface="조선일보명조"/>
                <a:cs typeface="조선일보명조"/>
              </a:rPr>
              <a:t>.</a:t>
            </a:r>
            <a:endParaRPr lang="en-US" altLang="ko-KR" sz="1400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33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3950" y="1407368"/>
            <a:ext cx="5392266" cy="3229401"/>
          </a:xfrm>
          <a:prstGeom prst="rect">
            <a:avLst/>
          </a:prstGeom>
        </p:spPr>
      </p:pic>
      <p:sp>
        <p:nvSpPr>
          <p:cNvPr id="13316" name=""/>
          <p:cNvSpPr txBox="1"/>
          <p:nvPr/>
        </p:nvSpPr>
        <p:spPr>
          <a:xfrm>
            <a:off x="4139952" y="3867894"/>
            <a:ext cx="1224136" cy="3307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 b="1">
                <a:solidFill>
                  <a:srgbClr val="ffe766"/>
                </a:solidFill>
              </a:rPr>
              <a:t>버즈 </a:t>
            </a:r>
            <a:r>
              <a:rPr lang="en-US" altLang="ko-KR" sz="1600" b="1">
                <a:solidFill>
                  <a:srgbClr val="ffe766"/>
                </a:solidFill>
              </a:rPr>
              <a:t>-</a:t>
            </a:r>
            <a:r>
              <a:rPr lang="ko-KR" altLang="en-US" sz="1600" b="1">
                <a:solidFill>
                  <a:srgbClr val="ffe766"/>
                </a:solidFill>
              </a:rPr>
              <a:t> 은인</a:t>
            </a:r>
            <a:endParaRPr lang="ko-KR" altLang="en-US" sz="1600" b="1">
              <a:solidFill>
                <a:srgbClr val="ffe766"/>
              </a:solidFill>
            </a:endParaRPr>
          </a:p>
        </p:txBody>
      </p:sp>
      <p:sp>
        <p:nvSpPr>
          <p:cNvPr id="13317" name=""/>
          <p:cNvSpPr/>
          <p:nvPr/>
        </p:nvSpPr>
        <p:spPr>
          <a:xfrm>
            <a:off x="4067944" y="3723878"/>
            <a:ext cx="1368152" cy="576064"/>
          </a:xfrm>
          <a:prstGeom prst="ellipse">
            <a:avLst/>
          </a:prstGeom>
          <a:noFill/>
          <a:ln>
            <a:solidFill>
              <a:srgbClr val="ffe7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>
              <a:solidFill>
                <a:srgbClr val="cea61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2880320" cy="69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5</a:t>
            </a:r>
            <a:r>
              <a:rPr lang="en-US" altLang="ko-KR" sz="40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. </a:t>
            </a:r>
            <a:r>
              <a:rPr lang="en-US" altLang="ko-KR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UI </a:t>
            </a:r>
            <a:r>
              <a:rPr lang="ko-KR" altLang="en-US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및 기능설명</a:t>
            </a:r>
            <a:endParaRPr lang="ko-KR" altLang="en-US" sz="4000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43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504" y="1503412"/>
            <a:ext cx="3528392" cy="2940546"/>
          </a:xfrm>
          <a:prstGeom prst="rect">
            <a:avLst/>
          </a:prstGeom>
        </p:spPr>
      </p:pic>
      <p:pic>
        <p:nvPicPr>
          <p:cNvPr id="143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1222" y="1503412"/>
            <a:ext cx="4509209" cy="2868538"/>
          </a:xfrm>
          <a:prstGeom prst="rect">
            <a:avLst/>
          </a:prstGeom>
        </p:spPr>
      </p:pic>
      <p:cxnSp>
        <p:nvCxnSpPr>
          <p:cNvPr id="14341" name=""/>
          <p:cNvCxnSpPr>
            <a:stCxn id="14339" idx="3"/>
            <a:endCxn id="14340" idx="1"/>
          </p:cNvCxnSpPr>
          <p:nvPr/>
        </p:nvCxnSpPr>
        <p:spPr>
          <a:xfrm flipV="1">
            <a:off x="3635896" y="2937681"/>
            <a:ext cx="315326" cy="36004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"/>
          <p:cNvSpPr txBox="1"/>
          <p:nvPr/>
        </p:nvSpPr>
        <p:spPr>
          <a:xfrm>
            <a:off x="5436096" y="843558"/>
            <a:ext cx="2448272" cy="5166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 b="0"/>
              <a:t>선택한 파일을 삭제버튼을 사용하여 삭제 할 수 있다</a:t>
            </a:r>
            <a:r>
              <a:rPr lang="en-US" altLang="ko-KR" sz="1400" b="0"/>
              <a:t>.</a:t>
            </a:r>
            <a:endParaRPr lang="en-US" altLang="ko-KR" sz="14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2880320" cy="69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5</a:t>
            </a:r>
            <a:r>
              <a:rPr lang="en-US" altLang="ko-KR" sz="40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. </a:t>
            </a:r>
            <a:r>
              <a:rPr lang="en-US" altLang="ko-KR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UI </a:t>
            </a:r>
            <a:r>
              <a:rPr lang="ko-KR" altLang="en-US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및 기능설명</a:t>
            </a:r>
            <a:endParaRPr lang="ko-KR" altLang="en-US" sz="4000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2280" y="3723878"/>
            <a:ext cx="1800200" cy="293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latin typeface="조선일보명조"/>
                <a:ea typeface="조선일보명조"/>
                <a:cs typeface="조선일보명조"/>
              </a:rPr>
              <a:t>가수정보 팝업 창 </a:t>
            </a:r>
            <a:endParaRPr lang="ko-KR" altLang="en-US" sz="1400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53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3332" y="1059582"/>
            <a:ext cx="6388948" cy="3860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2880320" cy="69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5</a:t>
            </a:r>
            <a:r>
              <a:rPr lang="en-US" altLang="ko-KR" sz="40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. </a:t>
            </a:r>
            <a:r>
              <a:rPr lang="en-US" altLang="ko-KR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UI </a:t>
            </a:r>
            <a:r>
              <a:rPr lang="ko-KR" altLang="en-US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및 기능설명</a:t>
            </a:r>
            <a:endParaRPr lang="ko-KR" altLang="en-US" sz="4000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638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968" y="1203598"/>
            <a:ext cx="4606056" cy="3024336"/>
          </a:xfrm>
          <a:prstGeom prst="rect">
            <a:avLst/>
          </a:prstGeom>
        </p:spPr>
      </p:pic>
      <p:pic>
        <p:nvPicPr>
          <p:cNvPr id="1638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48064" y="825966"/>
            <a:ext cx="2194560" cy="3834016"/>
          </a:xfrm>
          <a:prstGeom prst="rect">
            <a:avLst/>
          </a:prstGeom>
        </p:spPr>
      </p:pic>
      <p:cxnSp>
        <p:nvCxnSpPr>
          <p:cNvPr id="16390" name=""/>
          <p:cNvCxnSpPr>
            <a:stCxn id="16388" idx="3"/>
            <a:endCxn id="16389" idx="1"/>
          </p:cNvCxnSpPr>
          <p:nvPr/>
        </p:nvCxnSpPr>
        <p:spPr>
          <a:xfrm>
            <a:off x="4788024" y="2715766"/>
            <a:ext cx="360040" cy="27208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1" name=""/>
          <p:cNvSpPr txBox="1"/>
          <p:nvPr/>
        </p:nvSpPr>
        <p:spPr>
          <a:xfrm>
            <a:off x="7380312" y="2283718"/>
            <a:ext cx="1656184" cy="9433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 b="1"/>
              <a:t>해당하는 가수의 보기 버튼을 누르면 가수프로필의 팝업 창이 나온다</a:t>
            </a:r>
            <a:r>
              <a:rPr lang="en-US" altLang="ko-KR" sz="1400" b="1"/>
              <a:t>.</a:t>
            </a:r>
            <a:endParaRPr lang="en-US" altLang="ko-KR" sz="1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40152" y="1678036"/>
            <a:ext cx="131823" cy="3197970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80414"/>
            <a:ext cx="2232248" cy="817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latin typeface="조선일보명조"/>
                <a:ea typeface="조선일보명조"/>
                <a:cs typeface="조선일보명조"/>
              </a:rPr>
              <a:t> </a:t>
            </a:r>
            <a:r>
              <a:rPr lang="en-US" altLang="ko-KR" sz="4800">
                <a:ln w="9525">
                  <a:solidFill>
                    <a:srgbClr val="990000">
                      <a:alpha val="30000"/>
                    </a:srgbClr>
                  </a:solidFill>
                </a:ln>
                <a:solidFill>
                  <a:srgbClr val="990000"/>
                </a:solidFill>
                <a:latin typeface="조선일보명조"/>
                <a:ea typeface="조선일보명조"/>
                <a:cs typeface="조선일보명조"/>
              </a:rPr>
              <a:t>I</a:t>
            </a:r>
            <a:r>
              <a:rPr lang="en-US" altLang="ko-KR" sz="48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NDEX</a:t>
            </a:r>
            <a:endParaRPr lang="ko-KR" altLang="en-US" sz="48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8184" y="1678037"/>
            <a:ext cx="2880320" cy="444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1.  </a:t>
            </a:r>
            <a:r>
              <a:rPr lang="ko-KR" altLang="en-US" sz="24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개발일정</a:t>
            </a:r>
            <a:endParaRPr lang="ko-KR" altLang="en-US" sz="24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184" y="2254101"/>
            <a:ext cx="2880320" cy="449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2.  </a:t>
            </a:r>
            <a:r>
              <a:rPr lang="ko-KR" altLang="en-US" sz="24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프로그램개요</a:t>
            </a:r>
            <a:endParaRPr lang="ko-KR" altLang="en-US" sz="24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8184" y="2830165"/>
            <a:ext cx="2880320" cy="444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3.  </a:t>
            </a:r>
            <a:r>
              <a:rPr lang="ko-KR" altLang="en-US" sz="24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프로그램구조</a:t>
            </a:r>
            <a:endParaRPr lang="ko-KR" altLang="en-US" sz="24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8184" y="3324929"/>
            <a:ext cx="2880320" cy="816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4.  DB</a:t>
            </a:r>
            <a:r>
              <a:rPr lang="ko-KR" altLang="en-US" sz="24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구조</a:t>
            </a:r>
            <a:endParaRPr lang="ko-KR" altLang="en-US" sz="24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  <a:p>
            <a:pPr lvl="0">
              <a:defRPr/>
            </a:pPr>
            <a:endParaRPr lang="ko-KR" altLang="en-US" sz="24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8184" y="3838277"/>
            <a:ext cx="2880320" cy="446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5.  UI </a:t>
            </a:r>
            <a:r>
              <a:rPr lang="ko-KR" altLang="en-US" sz="24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및 기능</a:t>
            </a:r>
            <a:endParaRPr lang="ko-KR" altLang="en-US" sz="24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114901"/>
            <a:ext cx="149374" cy="962025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28184" y="4371950"/>
            <a:ext cx="2880320" cy="445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6.  </a:t>
            </a:r>
            <a:r>
              <a:rPr lang="ko-KR" altLang="en-US" sz="24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후기</a:t>
            </a:r>
            <a:endParaRPr lang="ko-KR" altLang="en-US" sz="2400">
              <a:latin typeface="조선일보명조"/>
              <a:ea typeface="조선일보명조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2880320" cy="69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5</a:t>
            </a:r>
            <a:r>
              <a:rPr lang="en-US" altLang="ko-KR" sz="40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. </a:t>
            </a:r>
            <a:r>
              <a:rPr lang="en-US" altLang="ko-KR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UI </a:t>
            </a:r>
            <a:r>
              <a:rPr lang="ko-KR" altLang="en-US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및 기능설명</a:t>
            </a:r>
            <a:endParaRPr lang="ko-KR" altLang="en-US" sz="4000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542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8" y="978777"/>
            <a:ext cx="2194560" cy="3897228"/>
          </a:xfrm>
          <a:prstGeom prst="rect">
            <a:avLst/>
          </a:prstGeom>
        </p:spPr>
      </p:pic>
      <p:pic>
        <p:nvPicPr>
          <p:cNvPr id="542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43808" y="1131590"/>
            <a:ext cx="5433817" cy="3407648"/>
          </a:xfrm>
          <a:prstGeom prst="rect">
            <a:avLst/>
          </a:prstGeom>
        </p:spPr>
      </p:pic>
      <p:cxnSp>
        <p:nvCxnSpPr>
          <p:cNvPr id="54278" name=""/>
          <p:cNvCxnSpPr>
            <a:stCxn id="54276" idx="3"/>
            <a:endCxn id="54277" idx="1"/>
          </p:cNvCxnSpPr>
          <p:nvPr/>
        </p:nvCxnSpPr>
        <p:spPr>
          <a:xfrm flipV="1">
            <a:off x="2518088" y="2835414"/>
            <a:ext cx="325720" cy="91978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2880320" cy="69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5</a:t>
            </a:r>
            <a:r>
              <a:rPr lang="en-US" altLang="ko-KR" sz="40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. </a:t>
            </a:r>
            <a:r>
              <a:rPr lang="en-US" altLang="ko-KR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UI </a:t>
            </a:r>
            <a:r>
              <a:rPr lang="ko-KR" altLang="en-US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및 기능설명</a:t>
            </a:r>
            <a:endParaRPr lang="ko-KR" altLang="en-US" sz="4000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593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06770"/>
            <a:ext cx="2194560" cy="4041244"/>
          </a:xfrm>
          <a:prstGeom prst="rect">
            <a:avLst/>
          </a:prstGeom>
        </p:spPr>
      </p:pic>
      <p:pic>
        <p:nvPicPr>
          <p:cNvPr id="5939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14643" y="1562462"/>
            <a:ext cx="4685749" cy="3097519"/>
          </a:xfrm>
          <a:prstGeom prst="rect">
            <a:avLst/>
          </a:prstGeom>
        </p:spPr>
      </p:pic>
      <p:sp>
        <p:nvSpPr>
          <p:cNvPr id="59397" name=""/>
          <p:cNvSpPr txBox="1"/>
          <p:nvPr/>
        </p:nvSpPr>
        <p:spPr>
          <a:xfrm>
            <a:off x="6012160" y="843558"/>
            <a:ext cx="2160240" cy="7261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 b="1"/>
              <a:t>이미지와 정보등을 수정버튼을 이용하여 바꿀 수 있다</a:t>
            </a:r>
            <a:r>
              <a:rPr lang="en-US" altLang="ko-KR" sz="1400" b="1"/>
              <a:t>.</a:t>
            </a:r>
            <a:endParaRPr lang="en-US" altLang="ko-KR" sz="1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2880320" cy="69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5</a:t>
            </a:r>
            <a:r>
              <a:rPr lang="en-US" altLang="ko-KR" sz="40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. </a:t>
            </a:r>
            <a:r>
              <a:rPr lang="en-US" altLang="ko-KR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UI </a:t>
            </a:r>
            <a:r>
              <a:rPr lang="ko-KR" altLang="en-US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및 기능설명</a:t>
            </a:r>
            <a:endParaRPr lang="ko-KR" altLang="en-US" sz="4000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84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504" y="1203598"/>
            <a:ext cx="4464496" cy="3385551"/>
          </a:xfrm>
          <a:prstGeom prst="rect">
            <a:avLst/>
          </a:prstGeom>
        </p:spPr>
      </p:pic>
      <p:pic>
        <p:nvPicPr>
          <p:cNvPr id="184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60032" y="1059582"/>
            <a:ext cx="2592288" cy="3528391"/>
          </a:xfrm>
          <a:prstGeom prst="rect">
            <a:avLst/>
          </a:prstGeom>
        </p:spPr>
      </p:pic>
      <p:sp>
        <p:nvSpPr>
          <p:cNvPr id="18438" name=""/>
          <p:cNvSpPr txBox="1"/>
          <p:nvPr/>
        </p:nvSpPr>
        <p:spPr>
          <a:xfrm>
            <a:off x="7596336" y="2355726"/>
            <a:ext cx="1440160" cy="8808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300" b="1"/>
              <a:t>인스타 팔로워 버튼을 누르면</a:t>
            </a:r>
            <a:endParaRPr lang="ko-KR" altLang="en-US" sz="1300" b="1"/>
          </a:p>
          <a:p>
            <a:pPr>
              <a:defRPr/>
            </a:pPr>
            <a:r>
              <a:rPr lang="ko-KR" altLang="en-US" sz="1300" b="1"/>
              <a:t>팔로워차트 팝업 창 확인가능</a:t>
            </a:r>
            <a:endParaRPr lang="ko-KR" altLang="en-US" sz="13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2880320" cy="69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6</a:t>
            </a:r>
            <a:r>
              <a:rPr lang="en-US" altLang="ko-KR" sz="40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. </a:t>
            </a:r>
            <a:r>
              <a:rPr lang="ko-KR" altLang="en-US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후기</a:t>
            </a:r>
            <a:endParaRPr lang="ko-KR" altLang="en-US" sz="4000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59632" y="1156048"/>
            <a:ext cx="6696744" cy="12401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구상과 현실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  <a:p>
            <a:pPr marL="171450" indent="-171450">
              <a:buFont typeface="Wingdings"/>
              <a:buChar char="v"/>
              <a:defRPr/>
            </a:pPr>
            <a:r>
              <a:rPr lang="ko-KR" altLang="en-US" sz="1200" b="1">
                <a:latin typeface="조선일보명조"/>
                <a:ea typeface="조선일보명조"/>
                <a:cs typeface="조선일보명조"/>
              </a:rPr>
              <a:t>구상을 처음 시작하였을 때</a:t>
            </a:r>
            <a:r>
              <a:rPr lang="en-US" altLang="ko-KR" sz="1200" b="1">
                <a:latin typeface="조선일보명조"/>
                <a:ea typeface="조선일보명조"/>
                <a:cs typeface="조선일보명조"/>
              </a:rPr>
              <a:t>, </a:t>
            </a:r>
            <a:r>
              <a:rPr lang="ko-KR" altLang="en-US" sz="1200" b="1">
                <a:latin typeface="조선일보명조"/>
                <a:ea typeface="조선일보명조"/>
                <a:cs typeface="조선일보명조"/>
              </a:rPr>
              <a:t>만들고 싶은 것 추가하고 싶은것들이 굉장히 많았지만 기초를 튼튼히 하지 않아서 많은것을 포기해야했습니다</a:t>
            </a:r>
            <a:r>
              <a:rPr lang="en-US" altLang="ko-KR" sz="1200" b="1">
                <a:latin typeface="조선일보명조"/>
                <a:ea typeface="조선일보명조"/>
                <a:cs typeface="조선일보명조"/>
              </a:rPr>
              <a:t>.</a:t>
            </a:r>
            <a:r>
              <a:rPr lang="ko-KR" altLang="en-US" sz="1200" b="1">
                <a:latin typeface="조선일보명조"/>
                <a:ea typeface="조선일보명조"/>
                <a:cs typeface="조선일보명조"/>
              </a:rPr>
              <a:t> 다음 프로젝트에선 꼼꼼한 준비로 </a:t>
            </a:r>
            <a:r>
              <a:rPr lang="en-US" altLang="ko-KR" sz="1200" b="1">
                <a:latin typeface="조선일보명조"/>
                <a:ea typeface="조선일보명조"/>
                <a:cs typeface="조선일보명조"/>
              </a:rPr>
              <a:t>100%</a:t>
            </a:r>
            <a:r>
              <a:rPr lang="ko-KR" altLang="en-US" sz="1200" b="1">
                <a:latin typeface="조선일보명조"/>
                <a:ea typeface="조선일보명조"/>
                <a:cs typeface="조선일보명조"/>
              </a:rPr>
              <a:t>의 기량을 발휘해야겠다는 다짐을 하는 또 하나의 계기가 되었습니다</a:t>
            </a:r>
            <a:r>
              <a:rPr lang="en-US" altLang="ko-KR" sz="1200" b="1">
                <a:latin typeface="조선일보명조"/>
                <a:ea typeface="조선일보명조"/>
                <a:cs typeface="조선일보명조"/>
              </a:rPr>
              <a:t>.</a:t>
            </a:r>
            <a:endParaRPr lang="en-US" altLang="ko-KR" sz="1200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59632" y="2396158"/>
            <a:ext cx="6696744" cy="12557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사전기획의 중요성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  <a:p>
            <a:pPr marL="171450" indent="-171450">
              <a:buFont typeface="Wingdings"/>
              <a:buChar char="v"/>
              <a:defRPr/>
            </a:pPr>
            <a:r>
              <a:rPr lang="ko-KR" altLang="en-US" sz="1200" b="1">
                <a:latin typeface="조선일보명조"/>
                <a:ea typeface="조선일보명조"/>
                <a:cs typeface="조선일보명조"/>
              </a:rPr>
              <a:t>프로그램을 만들면서</a:t>
            </a:r>
            <a:r>
              <a:rPr lang="en-US" altLang="ko-KR" sz="1200" b="1">
                <a:latin typeface="조선일보명조"/>
                <a:ea typeface="조선일보명조"/>
                <a:cs typeface="조선일보명조"/>
              </a:rPr>
              <a:t> </a:t>
            </a:r>
            <a:r>
              <a:rPr lang="ko-KR" altLang="en-US" sz="1200" b="1">
                <a:latin typeface="조선일보명조"/>
                <a:ea typeface="조선일보명조"/>
                <a:cs typeface="조선일보명조"/>
              </a:rPr>
              <a:t>생각지도 못한 부분에서 필요한 부분이라던지 필요없는 부분 예상치 못한 오류에 부딪혀  큰 어려움을 겪어보았습니다</a:t>
            </a:r>
            <a:r>
              <a:rPr lang="en-US" altLang="ko-KR" sz="1200" b="1">
                <a:latin typeface="조선일보명조"/>
                <a:ea typeface="조선일보명조"/>
                <a:cs typeface="조선일보명조"/>
              </a:rPr>
              <a:t>.</a:t>
            </a:r>
            <a:r>
              <a:rPr lang="ko-KR" altLang="en-US" sz="1200" b="1">
                <a:latin typeface="조선일보명조"/>
                <a:ea typeface="조선일보명조"/>
                <a:cs typeface="조선일보명조"/>
              </a:rPr>
              <a:t> 프로그램을 만들기 전 기획</a:t>
            </a:r>
            <a:r>
              <a:rPr lang="en-US" altLang="ko-KR" sz="1200" b="1">
                <a:latin typeface="조선일보명조"/>
                <a:ea typeface="조선일보명조"/>
                <a:cs typeface="조선일보명조"/>
              </a:rPr>
              <a:t>,</a:t>
            </a:r>
            <a:r>
              <a:rPr lang="ko-KR" altLang="en-US" sz="1200" b="1">
                <a:latin typeface="조선일보명조"/>
                <a:ea typeface="조선일보명조"/>
                <a:cs typeface="조선일보명조"/>
              </a:rPr>
              <a:t>구상이 굉장히 중요하다는것을 알았습니다</a:t>
            </a:r>
            <a:r>
              <a:rPr lang="en-US" altLang="ko-KR" sz="1200" b="1">
                <a:latin typeface="조선일보명조"/>
                <a:ea typeface="조선일보명조"/>
                <a:cs typeface="조선일보명조"/>
              </a:rPr>
              <a:t>.</a:t>
            </a:r>
            <a:endParaRPr lang="en-US" altLang="ko-KR" sz="1200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3363838"/>
            <a:ext cx="6696744" cy="1255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성취감과 반성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  <a:p>
            <a:pPr marL="171450" indent="-171450">
              <a:buFont typeface="Wingdings"/>
              <a:buChar char="v"/>
              <a:defRPr/>
            </a:pPr>
            <a:r>
              <a:rPr lang="ko-KR" altLang="en-US" sz="1200" b="1">
                <a:latin typeface="조선일보명조"/>
                <a:ea typeface="조선일보명조"/>
                <a:cs typeface="조선일보명조"/>
              </a:rPr>
              <a:t>적다면 적고 많다면 많을 수 있는 프로젝트 기한동안 많은 어려움에 부딪히며 짜증도 나고 화도 낫지만 후에 프로그램을 완성했을때 느끼는 성취감은 생각보다 더 달콤했습니다</a:t>
            </a:r>
            <a:r>
              <a:rPr lang="en-US" altLang="ko-KR" sz="1200" b="1">
                <a:latin typeface="조선일보명조"/>
                <a:ea typeface="조선일보명조"/>
                <a:cs typeface="조선일보명조"/>
              </a:rPr>
              <a:t>.</a:t>
            </a:r>
            <a:r>
              <a:rPr lang="ko-KR" altLang="en-US" sz="1200" b="1">
                <a:latin typeface="조선일보명조"/>
                <a:ea typeface="조선일보명조"/>
                <a:cs typeface="조선일보명조"/>
              </a:rPr>
              <a:t> 하지만 구상했던 모든것을 다 만들지 못할정도의 실력에 다시금 자신을 돌아보게 되는 계기가 되어 반성하였습니다</a:t>
            </a:r>
            <a:r>
              <a:rPr lang="en-US" altLang="ko-KR" sz="1200" b="1">
                <a:latin typeface="조선일보명조"/>
                <a:ea typeface="조선일보명조"/>
                <a:cs typeface="조선일보명조"/>
              </a:rPr>
              <a:t>.</a:t>
            </a:r>
            <a:r>
              <a:rPr lang="ko-KR" altLang="en-US" sz="1200" b="1">
                <a:latin typeface="조선일보명조"/>
                <a:ea typeface="조선일보명조"/>
                <a:cs typeface="조선일보명조"/>
              </a:rPr>
              <a:t> </a:t>
            </a:r>
            <a:endParaRPr lang="ko-KR" altLang="en-US" sz="1200" b="1">
              <a:latin typeface="조선일보명조"/>
              <a:ea typeface="조선일보명조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4849" y="2019493"/>
            <a:ext cx="4643535" cy="1179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감사합니다</a:t>
            </a:r>
            <a:endParaRPr lang="ko-KR" altLang="en-US" sz="36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  <a:p>
            <a:pPr lvl="0">
              <a:defRPr/>
            </a:pPr>
            <a:r>
              <a:rPr lang="en-US" altLang="ko-KR" sz="36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THANK YOU</a:t>
            </a:r>
            <a:endParaRPr lang="en-US" altLang="ko-KR" sz="36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3576" y="2154932"/>
            <a:ext cx="149374" cy="962025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1282899" y="261397"/>
            <a:ext cx="3096344" cy="707886"/>
            <a:chOff x="1115616" y="-20538"/>
            <a:chExt cx="3096344" cy="707886"/>
          </a:xfrm>
        </p:grpSpPr>
        <p:sp>
          <p:nvSpPr>
            <p:cNvPr id="2" name="직사각형 1"/>
            <p:cNvSpPr/>
            <p:nvPr/>
          </p:nvSpPr>
          <p:spPr>
            <a:xfrm>
              <a:off x="1115616" y="-20538"/>
              <a:ext cx="18002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200" b="1">
                  <a:ln w="9525"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/>
                  <a:ea typeface="조선일보명조"/>
                  <a:cs typeface="조선일보명조"/>
                </a:rPr>
                <a:t>1</a:t>
              </a:r>
              <a:r>
                <a:rPr lang="en-US" altLang="ko-KR" sz="4000" b="1">
                  <a:ln w="9525"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/>
                  <a:ea typeface="조선일보명조"/>
                  <a:cs typeface="조선일보명조"/>
                </a:rPr>
                <a:t>.</a:t>
              </a:r>
              <a:endParaRPr lang="ko-KR" altLang="en-US" sz="4000" b="1">
                <a:latin typeface="조선일보명조"/>
                <a:ea typeface="조선일보명조"/>
                <a:cs typeface="조선일보명조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03648" y="153675"/>
              <a:ext cx="2808312" cy="4483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>
                  <a:ln w="9525"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/>
                  <a:ea typeface="조선일보명조"/>
                  <a:cs typeface="조선일보명조"/>
                </a:rPr>
                <a:t> </a:t>
              </a:r>
              <a:r>
                <a:rPr lang="ko-KR" altLang="en-US" sz="2400" b="1">
                  <a:ln w="9525"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/>
                  <a:ea typeface="조선일보명조"/>
                  <a:cs typeface="조선일보명조"/>
                </a:rPr>
                <a:t>개발일정</a:t>
              </a:r>
              <a:endParaRPr lang="ko-KR" altLang="en-US" sz="32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1342213" y="1241698"/>
            <a:ext cx="108012" cy="3904912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94259" y="1241698"/>
            <a:ext cx="2880320" cy="451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1/22 -   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목적 및 요구사항 작성</a:t>
            </a:r>
            <a:endParaRPr lang="ko-KR" altLang="en-US" sz="12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  <a:p>
            <a:pPr lvl="0">
              <a:defRPr/>
            </a:pP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            </a:t>
            </a:r>
            <a:endParaRPr lang="ko-KR" altLang="en-US" sz="12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84015" y="1645171"/>
            <a:ext cx="2880320" cy="267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1/23 -   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컨텐츠  설정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,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테이블 설계</a:t>
            </a:r>
            <a:endParaRPr lang="ko-KR" altLang="en-US" sz="12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90067" y="2078727"/>
            <a:ext cx="28803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1/24 -    UI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구조 설계</a:t>
            </a:r>
            <a:endParaRPr lang="ko-KR" altLang="en-US" sz="12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94259" y="2510775"/>
            <a:ext cx="28803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1/25-    UI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구조 설계</a:t>
            </a:r>
            <a:endParaRPr lang="ko-KR" altLang="en-US" sz="12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94259" y="2931790"/>
            <a:ext cx="2880320" cy="26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1/28 -    UI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구조 설계</a:t>
            </a:r>
            <a:endParaRPr lang="ko-KR" altLang="en-US" sz="12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9592" y="3293571"/>
            <a:ext cx="2880320" cy="638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1/29 -    LOGIN View &gt; Main View </a:t>
            </a:r>
            <a:endParaRPr lang="en-US" altLang="ko-KR" sz="12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  <a:p>
            <a:pPr lvl="0">
              <a:defRPr/>
            </a:pP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         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로그인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: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입장 버튼 클릭 시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Main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         	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View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로  넘어가는 조건</a:t>
            </a:r>
            <a:endParaRPr lang="ko-KR" altLang="en-US" sz="12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99592" y="4166959"/>
            <a:ext cx="28803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1/30 -    Music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DB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연동</a:t>
            </a:r>
            <a:endParaRPr lang="ko-KR" altLang="en-US" sz="12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526142" y="1259126"/>
            <a:ext cx="108012" cy="3904912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078188" y="1259126"/>
            <a:ext cx="4454252" cy="443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1/31 -   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뮤직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DB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에 저장된 값을  뮤직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TableView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로 불러오기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</a:t>
            </a:r>
            <a:endParaRPr lang="en-US" altLang="ko-KR" sz="12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  <a:p>
            <a:pPr lvl="0">
              <a:defRPr/>
            </a:pP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            </a:t>
            </a:r>
            <a:endParaRPr lang="ko-KR" altLang="en-US" sz="12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67944" y="1662599"/>
            <a:ext cx="3888432" cy="26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2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67944" y="2361054"/>
            <a:ext cx="4030588" cy="642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2/1 -   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뮤직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TableView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의 값을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Table Select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후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	DB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에 값을 추가 및 저장된 값을 수정 및 삭	제 기능 추가 </a:t>
            </a:r>
            <a:endParaRPr lang="ko-KR" altLang="en-US" sz="12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95936" y="3435846"/>
            <a:ext cx="3882380" cy="451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2/7 -   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뮤직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TableView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의 가수명과 노래명이 파일과 같을경우  뮤직플레이어 실행</a:t>
            </a:r>
            <a:endParaRPr lang="ko-KR" altLang="en-US" sz="12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1282899" y="261397"/>
            <a:ext cx="3096344" cy="707886"/>
            <a:chOff x="1115616" y="-20538"/>
            <a:chExt cx="3096344" cy="707886"/>
          </a:xfrm>
        </p:grpSpPr>
        <p:sp>
          <p:nvSpPr>
            <p:cNvPr id="2" name="직사각형 1"/>
            <p:cNvSpPr/>
            <p:nvPr/>
          </p:nvSpPr>
          <p:spPr>
            <a:xfrm>
              <a:off x="1115616" y="-20538"/>
              <a:ext cx="18002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200" b="1">
                  <a:ln w="9525"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/>
                  <a:ea typeface="조선일보명조"/>
                  <a:cs typeface="조선일보명조"/>
                </a:rPr>
                <a:t>1</a:t>
              </a:r>
              <a:r>
                <a:rPr lang="en-US" altLang="ko-KR" sz="4000" b="1">
                  <a:ln w="9525"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/>
                  <a:ea typeface="조선일보명조"/>
                  <a:cs typeface="조선일보명조"/>
                </a:rPr>
                <a:t>.</a:t>
              </a:r>
              <a:endParaRPr lang="ko-KR" altLang="en-US" sz="4000" b="1">
                <a:latin typeface="조선일보명조"/>
                <a:ea typeface="조선일보명조"/>
                <a:cs typeface="조선일보명조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03648" y="153675"/>
              <a:ext cx="2808312" cy="4483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>
                  <a:ln w="9525"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/>
                  <a:ea typeface="조선일보명조"/>
                  <a:cs typeface="조선일보명조"/>
                </a:rPr>
                <a:t> </a:t>
              </a:r>
              <a:r>
                <a:rPr lang="ko-KR" altLang="en-US" sz="2400" b="1">
                  <a:ln w="9525"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/>
                  <a:ea typeface="조선일보명조"/>
                  <a:cs typeface="조선일보명조"/>
                </a:rPr>
                <a:t>개발일정</a:t>
              </a:r>
              <a:endParaRPr lang="ko-KR" altLang="en-US" sz="32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1342213" y="1241698"/>
            <a:ext cx="108012" cy="3904912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22250" y="1241698"/>
            <a:ext cx="6558061" cy="451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2/8 -   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가수정보의 보기버튼을 누르면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SingerDB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의 정보를 불러온다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.</a:t>
            </a:r>
            <a:endParaRPr lang="en-US" altLang="ko-KR" sz="12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  <a:p>
            <a:pPr lvl="0">
              <a:defRPr/>
            </a:pP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            </a:t>
            </a:r>
            <a:endParaRPr lang="ko-KR" altLang="en-US" sz="12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2007" y="1750045"/>
            <a:ext cx="6568304" cy="267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2/11 -    SingerDB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연동  </a:t>
            </a:r>
            <a:endParaRPr lang="ko-KR" altLang="en-US" sz="12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8058" y="2326109"/>
            <a:ext cx="7210325" cy="27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2/12 -   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연동된 정보의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Table select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후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수정 기능추가</a:t>
            </a:r>
            <a:endParaRPr lang="ko-KR" altLang="en-US" sz="12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22250" y="2902173"/>
            <a:ext cx="6702077" cy="267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2/12-    ChartDB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연동</a:t>
            </a:r>
            <a:endParaRPr lang="ko-KR" altLang="en-US" sz="12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22250" y="3518887"/>
            <a:ext cx="7350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2/13 -    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연동된 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Chart Table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의 값을 바차트로 나타낸다</a:t>
            </a: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.</a:t>
            </a:r>
            <a:endParaRPr lang="en-US" altLang="ko-KR" sz="12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27583" y="4094951"/>
            <a:ext cx="6696743" cy="26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2/13 -    PPT</a:t>
            </a:r>
            <a:r>
              <a:rPr lang="ko-KR" altLang="en-US" sz="12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작성</a:t>
            </a:r>
            <a:endParaRPr lang="ko-KR" altLang="en-US" sz="1200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971600" y="912662"/>
            <a:ext cx="7848872" cy="39806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ts val="1700"/>
              </a:lnSpc>
              <a:defRPr/>
            </a:pPr>
            <a:endParaRPr lang="en-US" altLang="ko-KR" b="1">
              <a:ln w="9525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/>
              <a:ea typeface="조선일보명조"/>
              <a:cs typeface="조선일보명조"/>
            </a:endParaRPr>
          </a:p>
          <a:p>
            <a:pPr marL="342900" indent="-342900">
              <a:lnSpc>
                <a:spcPts val="1700"/>
              </a:lnSpc>
              <a:buFont typeface="Arial"/>
              <a:buChar char="•"/>
              <a:defRPr/>
            </a:pPr>
            <a:r>
              <a:rPr lang="en-US" altLang="ko-KR" b="1">
                <a:latin typeface="조선일보명조"/>
                <a:ea typeface="조선일보명조"/>
                <a:cs typeface="조선일보명조"/>
              </a:rPr>
              <a:t>OS : Window7 64bit</a:t>
            </a:r>
            <a:endParaRPr lang="en-US" altLang="ko-KR" b="1">
              <a:latin typeface="조선일보명조"/>
              <a:ea typeface="조선일보명조"/>
              <a:cs typeface="조선일보명조"/>
            </a:endParaRPr>
          </a:p>
          <a:p>
            <a:pPr marL="342900" indent="-342900">
              <a:lnSpc>
                <a:spcPts val="1700"/>
              </a:lnSpc>
              <a:buFont typeface="Arial"/>
              <a:buChar char="•"/>
              <a:defRPr/>
            </a:pPr>
            <a:endParaRPr lang="en-US" altLang="ko-KR" b="1">
              <a:latin typeface="조선일보명조"/>
              <a:ea typeface="조선일보명조"/>
              <a:cs typeface="조선일보명조"/>
            </a:endParaRPr>
          </a:p>
          <a:p>
            <a:pPr marL="342900" indent="-342900">
              <a:lnSpc>
                <a:spcPts val="1700"/>
              </a:lnSpc>
              <a:buFont typeface="Arial"/>
              <a:buChar char="•"/>
              <a:defRPr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개발 </a:t>
            </a:r>
            <a:r>
              <a:rPr lang="en-US" altLang="ko-KR" b="1">
                <a:latin typeface="조선일보명조"/>
                <a:ea typeface="조선일보명조"/>
                <a:cs typeface="조선일보명조"/>
              </a:rPr>
              <a:t>Tool : MySQL Community Server 5.7,10-LOG(GPL) </a:t>
            </a:r>
            <a:endParaRPr lang="en-US" altLang="ko-KR" b="1">
              <a:latin typeface="조선일보명조"/>
              <a:ea typeface="조선일보명조"/>
              <a:cs typeface="조선일보명조"/>
            </a:endParaRPr>
          </a:p>
          <a:p>
            <a:pPr marL="457200" lvl="1" indent="0">
              <a:lnSpc>
                <a:spcPts val="1700"/>
              </a:lnSpc>
              <a:buFont typeface="Arial"/>
              <a:buNone/>
              <a:defRPr/>
            </a:pPr>
            <a:r>
              <a:rPr lang="en-US" altLang="ko-KR" b="1">
                <a:latin typeface="조선일보명조"/>
                <a:ea typeface="조선일보명조"/>
                <a:cs typeface="조선일보명조"/>
              </a:rPr>
              <a:t>	</a:t>
            </a:r>
            <a:endParaRPr lang="en-US" altLang="ko-KR" b="1">
              <a:latin typeface="조선일보명조"/>
              <a:ea typeface="조선일보명조"/>
              <a:cs typeface="조선일보명조"/>
            </a:endParaRPr>
          </a:p>
          <a:p>
            <a:pPr marL="457200" lvl="1" indent="0">
              <a:lnSpc>
                <a:spcPts val="1700"/>
              </a:lnSpc>
              <a:buFont typeface="Arial"/>
              <a:buNone/>
              <a:defRPr/>
            </a:pPr>
            <a:r>
              <a:rPr lang="en-US" altLang="ko-KR" b="1">
                <a:latin typeface="조선일보명조"/>
                <a:ea typeface="조선일보명조"/>
                <a:cs typeface="조선일보명조"/>
              </a:rPr>
              <a:t>	         MySQL WorkBench 6.3.5 CE Build 201(64bit)</a:t>
            </a:r>
            <a:endParaRPr lang="en-US" altLang="ko-KR" b="1">
              <a:latin typeface="조선일보명조"/>
              <a:ea typeface="조선일보명조"/>
              <a:cs typeface="조선일보명조"/>
            </a:endParaRPr>
          </a:p>
          <a:p>
            <a:pPr marL="457200" lvl="1" indent="0">
              <a:lnSpc>
                <a:spcPts val="1700"/>
              </a:lnSpc>
              <a:buFont typeface="Arial"/>
              <a:buNone/>
              <a:defRPr/>
            </a:pPr>
            <a:endParaRPr lang="en-US" altLang="ko-KR" b="1">
              <a:latin typeface="조선일보명조"/>
              <a:ea typeface="조선일보명조"/>
              <a:cs typeface="조선일보명조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 b="1">
                <a:latin typeface="조선일보명조"/>
                <a:ea typeface="조선일보명조"/>
                <a:cs typeface="조선일보명조"/>
              </a:rPr>
              <a:t>                       Eclipse IDE for JAVA Developers Version: Neon3 	 	         Release(4.9.0)</a:t>
            </a:r>
            <a:endParaRPr lang="en-US" altLang="ko-KR" b="1">
              <a:latin typeface="조선일보명조"/>
              <a:ea typeface="조선일보명조"/>
              <a:cs typeface="조선일보명조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 b="1">
                <a:latin typeface="조선일보명조"/>
                <a:ea typeface="조선일보명조"/>
                <a:cs typeface="조선일보명조"/>
              </a:rPr>
              <a:t>	         </a:t>
            </a:r>
            <a:endParaRPr lang="en-US" altLang="ko-KR" b="1">
              <a:latin typeface="조선일보명조"/>
              <a:ea typeface="조선일보명조"/>
              <a:cs typeface="조선일보명조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 b="1">
                <a:latin typeface="조선일보명조"/>
                <a:ea typeface="조선일보명조"/>
                <a:cs typeface="조선일보명조"/>
              </a:rPr>
              <a:t>                       ObjectAID UML Explorer 1.1.7</a:t>
            </a:r>
            <a:endParaRPr lang="en-US" altLang="ko-KR" b="1">
              <a:latin typeface="조선일보명조"/>
              <a:ea typeface="조선일보명조"/>
              <a:cs typeface="조선일보명조"/>
            </a:endParaRPr>
          </a:p>
          <a:p>
            <a:pPr marL="342900" indent="-342900">
              <a:lnSpc>
                <a:spcPts val="1700"/>
              </a:lnSpc>
              <a:buFont typeface="Arial"/>
              <a:buChar char="•"/>
              <a:defRPr/>
            </a:pPr>
            <a:endParaRPr lang="en-US" altLang="ko-KR" b="1">
              <a:latin typeface="조선일보명조"/>
              <a:ea typeface="조선일보명조"/>
              <a:cs typeface="조선일보명조"/>
            </a:endParaRPr>
          </a:p>
          <a:p>
            <a:pPr marL="342900" indent="-342900">
              <a:lnSpc>
                <a:spcPts val="1700"/>
              </a:lnSpc>
              <a:buFont typeface="Arial"/>
              <a:buChar char="•"/>
              <a:defRPr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개발언어 </a:t>
            </a:r>
            <a:r>
              <a:rPr lang="en-US" altLang="ko-KR" b="1">
                <a:latin typeface="조선일보명조"/>
                <a:ea typeface="조선일보명조"/>
                <a:cs typeface="조선일보명조"/>
              </a:rPr>
              <a:t>: JDK1.8,JAVA FX</a:t>
            </a:r>
            <a:endParaRPr lang="en-US" altLang="ko-KR" b="1">
              <a:latin typeface="조선일보명조"/>
              <a:ea typeface="조선일보명조"/>
              <a:cs typeface="조선일보명조"/>
            </a:endParaRPr>
          </a:p>
          <a:p>
            <a:pPr>
              <a:lnSpc>
                <a:spcPts val="1700"/>
              </a:lnSpc>
              <a:defRPr/>
            </a:pPr>
            <a:endParaRPr lang="en-US" altLang="ko-KR" b="1">
              <a:latin typeface="조선일보명조"/>
              <a:ea typeface="조선일보명조"/>
              <a:cs typeface="조선일보명조"/>
            </a:endParaRPr>
          </a:p>
          <a:p>
            <a:pPr marL="342900" indent="-342900">
              <a:lnSpc>
                <a:spcPts val="1700"/>
              </a:lnSpc>
              <a:buFont typeface="Arial"/>
              <a:buChar char="•"/>
              <a:defRPr/>
            </a:pPr>
            <a:endParaRPr lang="en-US" altLang="ko-KR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 rot="0">
            <a:off x="1115616" y="261397"/>
            <a:ext cx="3577133" cy="1128320"/>
            <a:chOff x="1115616" y="-20538"/>
            <a:chExt cx="3577133" cy="1128320"/>
          </a:xfrm>
        </p:grpSpPr>
        <p:sp>
          <p:nvSpPr>
            <p:cNvPr id="27" name="직사각형 26"/>
            <p:cNvSpPr/>
            <p:nvPr/>
          </p:nvSpPr>
          <p:spPr>
            <a:xfrm>
              <a:off x="1115616" y="-20538"/>
              <a:ext cx="18002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200" b="1">
                  <a:ln w="9525"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/>
                  <a:ea typeface="조선일보명조"/>
                  <a:cs typeface="조선일보명조"/>
                </a:rPr>
                <a:t>1-1</a:t>
              </a:r>
              <a:r>
                <a:rPr lang="en-US" altLang="ko-KR" sz="4000" b="1">
                  <a:ln w="9525"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/>
                  <a:ea typeface="조선일보명조"/>
                  <a:cs typeface="조선일보명조"/>
                </a:rPr>
                <a:t>.</a:t>
              </a:r>
              <a:endParaRPr lang="ko-KR" altLang="en-US" sz="4000" b="1">
                <a:latin typeface="조선일보명조"/>
                <a:ea typeface="조선일보명조"/>
                <a:cs typeface="조선일보명조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4437" y="153675"/>
              <a:ext cx="2808312" cy="943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>
                  <a:ln w="9525"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/>
                  <a:ea typeface="조선일보명조"/>
                  <a:cs typeface="조선일보명조"/>
                </a:rPr>
                <a:t> </a:t>
              </a:r>
              <a:r>
                <a:rPr lang="ko-KR" altLang="en-US" sz="2400" b="1">
                  <a:ln w="9525"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/>
                  <a:ea typeface="조선일보명조"/>
                  <a:cs typeface="조선일보명조"/>
                </a:rPr>
                <a:t>개발환경</a:t>
              </a:r>
              <a:endParaRPr lang="ko-KR" altLang="en-US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endParaRPr>
            </a:p>
            <a:p>
              <a:pPr lvl="0">
                <a:defRPr/>
              </a:pPr>
              <a:endParaRPr lang="ko-KR" altLang="en-US" sz="32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 rot="0">
            <a:off x="1259632" y="291302"/>
            <a:ext cx="3289101" cy="1128320"/>
            <a:chOff x="1403648" y="-20538"/>
            <a:chExt cx="3289101" cy="1128320"/>
          </a:xfrm>
        </p:grpSpPr>
        <p:sp>
          <p:nvSpPr>
            <p:cNvPr id="27" name="직사각형 26"/>
            <p:cNvSpPr/>
            <p:nvPr/>
          </p:nvSpPr>
          <p:spPr>
            <a:xfrm>
              <a:off x="1403648" y="-20538"/>
              <a:ext cx="1800200" cy="697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200" b="1">
                  <a:ln w="9525"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/>
                  <a:ea typeface="조선일보명조"/>
                  <a:cs typeface="조선일보명조"/>
                </a:rPr>
                <a:t>2</a:t>
              </a:r>
              <a:r>
                <a:rPr lang="en-US" altLang="ko-KR" sz="4000" b="1">
                  <a:ln w="9525"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/>
                  <a:ea typeface="조선일보명조"/>
                  <a:cs typeface="조선일보명조"/>
                </a:rPr>
                <a:t> .</a:t>
              </a:r>
              <a:endParaRPr lang="ko-KR" altLang="en-US" sz="4000" b="1">
                <a:latin typeface="조선일보명조"/>
                <a:ea typeface="조선일보명조"/>
                <a:cs typeface="조선일보명조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4437" y="153675"/>
              <a:ext cx="2808312" cy="942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>
                  <a:ln w="9525"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/>
                  <a:ea typeface="조선일보명조"/>
                  <a:cs typeface="조선일보명조"/>
                </a:rPr>
                <a:t> </a:t>
              </a:r>
              <a:r>
                <a:rPr lang="ko-KR" altLang="en-US" sz="2400">
                  <a:ln w="9525"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/>
                  <a:ea typeface="조선일보명조"/>
                  <a:cs typeface="조선일보명조"/>
                </a:rPr>
                <a:t>프로그램 개요</a:t>
              </a:r>
              <a:endParaRPr lang="ko-KR" altLang="en-US" sz="24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endParaRPr>
            </a:p>
            <a:p>
              <a:pPr lvl="0">
                <a:defRPr/>
              </a:pPr>
              <a:endParaRPr lang="ko-KR" altLang="en-US" sz="32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827584" y="1059582"/>
            <a:ext cx="7632848" cy="811252"/>
            <a:chOff x="1637420" y="-73263"/>
            <a:chExt cx="7632848" cy="811252"/>
          </a:xfrm>
        </p:grpSpPr>
        <p:sp>
          <p:nvSpPr>
            <p:cNvPr id="32" name="직사각형 31"/>
            <p:cNvSpPr/>
            <p:nvPr/>
          </p:nvSpPr>
          <p:spPr>
            <a:xfrm>
              <a:off x="1637420" y="-73263"/>
              <a:ext cx="1800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>
                  <a:ln w="9525"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/>
                  <a:ea typeface="조선일보명조"/>
                  <a:cs typeface="조선일보명조"/>
                </a:rPr>
                <a:t>목적</a:t>
              </a:r>
              <a:r>
                <a:rPr lang="en-US" altLang="ko-KR" sz="2800" b="1">
                  <a:ln w="9525"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/>
                  <a:ea typeface="조선일보명조"/>
                  <a:cs typeface="조선일보명조"/>
                </a:rPr>
                <a:t> .</a:t>
              </a:r>
              <a:endParaRPr lang="ko-KR" altLang="en-US" sz="2800" b="1">
                <a:latin typeface="조선일보명조"/>
                <a:ea typeface="조선일보명조"/>
                <a:cs typeface="조선일보명조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88493" y="399435"/>
              <a:ext cx="68817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n w="9525"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/>
                  <a:ea typeface="조선일보명조"/>
                  <a:cs typeface="조선일보명조"/>
                </a:rPr>
                <a:t> </a:t>
              </a:r>
              <a:r>
                <a:rPr lang="ko-KR" altLang="en-US" sz="1600" b="1">
                  <a:ln w="9525"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/>
                  <a:ea typeface="조선일보명조"/>
                  <a:cs typeface="조선일보명조"/>
                </a:rPr>
                <a:t>자신이 좋아하는 가수의 정보와 뮤직 플레이리스트 설정 및 한눈에 보기</a:t>
              </a:r>
              <a:endParaRPr lang="ko-KR" altLang="en-US" sz="16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27584" y="1883608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요구사항</a:t>
            </a:r>
            <a:r>
              <a:rPr lang="en-US" altLang="ko-KR" sz="20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.</a:t>
            </a:r>
            <a:endParaRPr lang="ko-KR" altLang="en-US" sz="2000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42" name="Rectangle 1"/>
          <p:cNvSpPr>
            <a:spLocks noChangeArrowheads="1"/>
          </p:cNvSpPr>
          <p:nvPr/>
        </p:nvSpPr>
        <p:spPr>
          <a:xfrm>
            <a:off x="1547664" y="2954655"/>
            <a:ext cx="5832648" cy="1110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ko-KR" altLang="ko-KR" sz="1200" b="1">
              <a:latin typeface="조선일보명조"/>
              <a:ea typeface="조선일보명조"/>
              <a:cs typeface="조선일보명조"/>
            </a:endParaRPr>
          </a:p>
          <a:p>
            <a:pPr>
              <a:defRPr/>
            </a:pPr>
            <a:r>
              <a:rPr lang="en-US" altLang="ko-KR" sz="1100" b="1">
                <a:latin typeface="조선일보명조"/>
                <a:ea typeface="조선일보명조"/>
                <a:cs typeface="조선일보명조"/>
              </a:rPr>
              <a:t>  -</a:t>
            </a:r>
            <a:r>
              <a:rPr lang="ko-KR" altLang="en-US" sz="1100" b="1">
                <a:latin typeface="조선일보명조"/>
                <a:ea typeface="조선일보명조"/>
                <a:cs typeface="조선일보명조"/>
              </a:rPr>
              <a:t>뮤직플레이리스트의 노래목록</a:t>
            </a:r>
            <a:endParaRPr lang="ko-KR" altLang="en-US" sz="1100" b="1">
              <a:latin typeface="조선일보명조"/>
              <a:ea typeface="조선일보명조"/>
              <a:cs typeface="조선일보명조"/>
            </a:endParaRPr>
          </a:p>
          <a:p>
            <a:pPr>
              <a:defRPr/>
            </a:pPr>
            <a:r>
              <a:rPr lang="en-US" altLang="ko-KR" sz="1100" b="1">
                <a:latin typeface="조선일보명조"/>
                <a:ea typeface="조선일보명조"/>
                <a:cs typeface="조선일보명조"/>
              </a:rPr>
              <a:t>  -</a:t>
            </a:r>
            <a:r>
              <a:rPr lang="ko-KR" altLang="en-US" sz="1100" b="1">
                <a:latin typeface="조선일보명조"/>
                <a:ea typeface="조선일보명조"/>
                <a:cs typeface="조선일보명조"/>
              </a:rPr>
              <a:t>가수정보 </a:t>
            </a:r>
            <a:endParaRPr lang="ko-KR" altLang="en-US" sz="1100" b="1">
              <a:latin typeface="조선일보명조"/>
              <a:ea typeface="조선일보명조"/>
              <a:cs typeface="조선일보명조"/>
            </a:endParaRPr>
          </a:p>
          <a:p>
            <a:pPr>
              <a:defRPr/>
            </a:pPr>
            <a:r>
              <a:rPr lang="en-US" altLang="ko-KR" sz="1100" b="1">
                <a:latin typeface="조선일보명조"/>
                <a:ea typeface="조선일보명조"/>
                <a:cs typeface="조선일보명조"/>
              </a:rPr>
              <a:t>  -</a:t>
            </a:r>
            <a:r>
              <a:rPr lang="ko-KR" altLang="en-US" sz="1100" b="1">
                <a:latin typeface="조선일보명조"/>
                <a:ea typeface="조선일보명조"/>
                <a:cs typeface="조선일보명조"/>
              </a:rPr>
              <a:t>좋아하는 가수의 인스타팔로우 수</a:t>
            </a:r>
            <a:endParaRPr lang="ko-KR" altLang="en-US" sz="1100" b="1">
              <a:latin typeface="조선일보명조"/>
              <a:ea typeface="조선일보명조"/>
              <a:cs typeface="조선일보명조"/>
            </a:endParaRPr>
          </a:p>
          <a:p>
            <a:pPr>
              <a:defRPr/>
            </a:pPr>
            <a:r>
              <a:rPr lang="en-US" altLang="ko-KR" sz="1100" b="1">
                <a:latin typeface="조선일보명조"/>
                <a:ea typeface="조선일보명조"/>
                <a:cs typeface="조선일보명조"/>
              </a:rPr>
              <a:t>  -</a:t>
            </a:r>
            <a:r>
              <a:rPr lang="ko-KR" altLang="en-US" sz="1100" b="1">
                <a:latin typeface="조선일보명조"/>
                <a:ea typeface="조선일보명조"/>
                <a:cs typeface="조선일보명조"/>
              </a:rPr>
              <a:t>노래 등록시 노래파일필요</a:t>
            </a:r>
            <a:endParaRPr lang="ko-KR" altLang="en-US" sz="1100" b="1">
              <a:latin typeface="조선일보명조"/>
              <a:ea typeface="조선일보명조"/>
              <a:cs typeface="조선일보명조"/>
            </a:endParaRPr>
          </a:p>
          <a:p>
            <a:pPr>
              <a:defRPr/>
            </a:pPr>
            <a:r>
              <a:rPr lang="en-US" altLang="ko-KR" sz="1100" b="1">
                <a:latin typeface="조선일보명조"/>
                <a:ea typeface="조선일보명조"/>
                <a:cs typeface="조선일보명조"/>
              </a:rPr>
              <a:t> </a:t>
            </a:r>
            <a:endParaRPr lang="en-US" altLang="ko-KR" sz="1100" b="1">
              <a:latin typeface="조선일보명조"/>
              <a:ea typeface="조선일보명조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 rot="0">
            <a:off x="1217315" y="291302"/>
            <a:ext cx="3289101" cy="1128320"/>
            <a:chOff x="1403648" y="-20538"/>
            <a:chExt cx="3289101" cy="1128320"/>
          </a:xfrm>
        </p:grpSpPr>
        <p:sp>
          <p:nvSpPr>
            <p:cNvPr id="27" name="직사각형 26"/>
            <p:cNvSpPr/>
            <p:nvPr/>
          </p:nvSpPr>
          <p:spPr>
            <a:xfrm>
              <a:off x="1403648" y="-20538"/>
              <a:ext cx="1800200" cy="697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200" b="1">
                  <a:ln w="9525"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/>
                  <a:ea typeface="조선일보명조"/>
                  <a:cs typeface="조선일보명조"/>
                </a:rPr>
                <a:t>2</a:t>
              </a:r>
              <a:r>
                <a:rPr lang="en-US" altLang="ko-KR" sz="4000" b="1">
                  <a:ln w="9525"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/>
                  <a:ea typeface="조선일보명조"/>
                  <a:cs typeface="조선일보명조"/>
                </a:rPr>
                <a:t> .</a:t>
              </a:r>
              <a:endParaRPr lang="ko-KR" altLang="en-US" sz="4000" b="1">
                <a:latin typeface="조선일보명조"/>
                <a:ea typeface="조선일보명조"/>
                <a:cs typeface="조선일보명조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4437" y="153675"/>
              <a:ext cx="2808312" cy="942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>
                  <a:ln w="9525"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/>
                  <a:ea typeface="조선일보명조"/>
                  <a:cs typeface="조선일보명조"/>
                </a:rPr>
                <a:t> </a:t>
              </a:r>
              <a:r>
                <a:rPr lang="ko-KR" altLang="en-US" sz="2400">
                  <a:ln w="9525"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/>
                  <a:ea typeface="조선일보명조"/>
                  <a:cs typeface="조선일보명조"/>
                </a:rPr>
                <a:t>프로구램 개요</a:t>
              </a:r>
              <a:endParaRPr lang="ko-KR" altLang="en-US" sz="2400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endParaRPr>
            </a:p>
            <a:p>
              <a:pPr lvl="0">
                <a:defRPr/>
              </a:pPr>
              <a:endParaRPr lang="ko-KR" altLang="en-US" sz="32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11560" y="1040998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요구사항</a:t>
            </a:r>
            <a:r>
              <a:rPr lang="en-US" altLang="ko-KR" sz="20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.</a:t>
            </a:r>
            <a:endParaRPr lang="ko-KR" altLang="en-US" sz="2000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>
          <a:xfrm>
            <a:off x="433264" y="2040255"/>
            <a:ext cx="8506901" cy="2139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ko-KR" sz="1100" b="1" i="0" u="none" strike="noStrike" cap="none" normalizeH="0" baseline="0">
                <a:solidFill>
                  <a:schemeClr val="tx1"/>
                </a:solidFill>
                <a:effectLst/>
                <a:latin typeface="조선일보명조"/>
                <a:ea typeface="조선일보명조"/>
                <a:cs typeface="조선일보명조"/>
              </a:rPr>
              <a:t>로그인 방법</a:t>
            </a:r>
            <a:endParaRPr kumimoji="1" lang="ko-KR" sz="1100" b="1" i="0" u="none" strike="noStrike" cap="none" normalizeH="0" baseline="0">
              <a:solidFill>
                <a:schemeClr val="tx1"/>
              </a:solidFill>
              <a:effectLst/>
              <a:latin typeface="조선일보명조"/>
              <a:ea typeface="조선일보명조"/>
              <a:cs typeface="조선일보명조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en-US" altLang="ko-KR" sz="1050" b="1" i="0" u="none" strike="noStrike" cap="none" normalizeH="0" baseline="0">
                <a:solidFill>
                  <a:schemeClr val="tx1"/>
                </a:solidFill>
                <a:effectLst/>
                <a:latin typeface="조선일보명조"/>
                <a:ea typeface="조선일보명조"/>
                <a:cs typeface="조선일보명조"/>
              </a:rPr>
              <a:t>    -</a:t>
            </a:r>
            <a:r>
              <a:rPr kumimoji="1" lang="ko-KR" altLang="en-US" sz="1050" b="1" i="0" u="none" strike="noStrike" cap="none" normalizeH="0" baseline="0">
                <a:solidFill>
                  <a:schemeClr val="tx1"/>
                </a:solidFill>
                <a:effectLst/>
                <a:latin typeface="조선일보명조"/>
                <a:ea typeface="조선일보명조"/>
                <a:cs typeface="조선일보명조"/>
              </a:rPr>
              <a:t>입장버튼 클릭시 입장</a:t>
            </a:r>
            <a:endParaRPr kumimoji="1" lang="ko-KR" altLang="en-US" sz="1050" b="1" i="0" u="none" strike="noStrike" cap="none" normalizeH="0" baseline="0">
              <a:solidFill>
                <a:schemeClr val="tx1"/>
              </a:solidFill>
              <a:effectLst/>
              <a:latin typeface="조선일보명조"/>
              <a:ea typeface="조선일보명조"/>
              <a:cs typeface="조선일보명조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ko-KR" altLang="en-US" sz="1200" b="1" kern="100">
                <a:latin typeface="조선일보명조"/>
                <a:ea typeface="조선일보명조"/>
                <a:cs typeface="조선일보명조"/>
              </a:rPr>
              <a:t>뮤직테이블뷰 </a:t>
            </a:r>
            <a:endParaRPr lang="ko-KR" altLang="en-US" sz="1200" b="1" kern="100">
              <a:latin typeface="조선일보명조"/>
              <a:ea typeface="조선일보명조"/>
              <a:cs typeface="조선일보명조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ko-KR" sz="1050" b="1" kern="100">
                <a:latin typeface="조선일보명조"/>
                <a:ea typeface="조선일보명조"/>
                <a:cs typeface="조선일보명조"/>
              </a:rPr>
              <a:t>   -</a:t>
            </a:r>
            <a:r>
              <a:rPr lang="ko-KR" altLang="en-US" sz="1050" b="1" kern="100">
                <a:latin typeface="조선일보명조"/>
                <a:ea typeface="조선일보명조"/>
                <a:cs typeface="조선일보명조"/>
              </a:rPr>
              <a:t> 뮤직파일의 가수명과 노래제목이 정확히 일치해야 노래추가 시 재생가능하다</a:t>
            </a:r>
            <a:r>
              <a:rPr lang="en-US" altLang="ko-KR" sz="1050" b="1" kern="100">
                <a:latin typeface="조선일보명조"/>
                <a:ea typeface="조선일보명조"/>
                <a:cs typeface="조선일보명조"/>
              </a:rPr>
              <a:t>.</a:t>
            </a:r>
            <a:endParaRPr lang="en-US" altLang="ko-KR" sz="1050" b="1" kern="100">
              <a:latin typeface="조선일보명조"/>
              <a:ea typeface="조선일보명조"/>
              <a:cs typeface="조선일보명조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ko-KR" altLang="en-US" sz="1200" b="1" kern="100">
                <a:latin typeface="조선일보명조"/>
                <a:ea typeface="조선일보명조"/>
                <a:cs typeface="조선일보명조"/>
              </a:rPr>
              <a:t>가수정보조회</a:t>
            </a:r>
            <a:endParaRPr lang="ko-KR" altLang="en-US" sz="1200" b="1" kern="100">
              <a:latin typeface="조선일보명조"/>
              <a:ea typeface="조선일보명조"/>
              <a:cs typeface="조선일보명조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ko-KR" sz="1200" b="1" kern="100">
                <a:latin typeface="조선일보명조"/>
                <a:ea typeface="조선일보명조"/>
                <a:cs typeface="조선일보명조"/>
              </a:rPr>
              <a:t>   </a:t>
            </a:r>
            <a:r>
              <a:rPr lang="en-US" altLang="ko-KR" sz="1000" b="1" kern="100">
                <a:latin typeface="조선일보명조"/>
                <a:ea typeface="조선일보명조"/>
                <a:cs typeface="조선일보명조"/>
              </a:rPr>
              <a:t>- </a:t>
            </a:r>
            <a:r>
              <a:rPr lang="ko-KR" altLang="en-US" sz="1000" b="1" kern="100">
                <a:latin typeface="조선일보명조"/>
                <a:ea typeface="조선일보명조"/>
                <a:cs typeface="조선일보명조"/>
              </a:rPr>
              <a:t>가수명</a:t>
            </a:r>
            <a:r>
              <a:rPr lang="en-US" altLang="ko-KR" sz="1000" b="1" kern="100">
                <a:latin typeface="조선일보명조"/>
                <a:ea typeface="조선일보명조"/>
                <a:cs typeface="조선일보명조"/>
              </a:rPr>
              <a:t>/</a:t>
            </a:r>
            <a:r>
              <a:rPr lang="ko-KR" altLang="en-US" sz="1000" b="1" kern="100">
                <a:latin typeface="조선일보명조"/>
                <a:ea typeface="조선일보명조"/>
                <a:cs typeface="조선일보명조"/>
              </a:rPr>
              <a:t>생년월일</a:t>
            </a:r>
            <a:r>
              <a:rPr lang="en-US" altLang="ko-KR" sz="1000" b="1" kern="100">
                <a:latin typeface="조선일보명조"/>
                <a:ea typeface="조선일보명조"/>
                <a:cs typeface="조선일보명조"/>
              </a:rPr>
              <a:t>/</a:t>
            </a:r>
            <a:r>
              <a:rPr lang="ko-KR" altLang="en-US" sz="1000" b="1" kern="100">
                <a:latin typeface="조선일보명조"/>
                <a:ea typeface="조선일보명조"/>
                <a:cs typeface="조선일보명조"/>
              </a:rPr>
              <a:t>소속사</a:t>
            </a:r>
            <a:r>
              <a:rPr lang="en-US" altLang="ko-KR" sz="1000" b="1" kern="100">
                <a:latin typeface="조선일보명조"/>
                <a:ea typeface="조선일보명조"/>
                <a:cs typeface="조선일보명조"/>
              </a:rPr>
              <a:t>/</a:t>
            </a:r>
            <a:r>
              <a:rPr lang="ko-KR" altLang="en-US" sz="1000" b="1" kern="100">
                <a:latin typeface="조선일보명조"/>
                <a:ea typeface="조선일보명조"/>
                <a:cs typeface="조선일보명조"/>
              </a:rPr>
              <a:t>수상</a:t>
            </a:r>
            <a:r>
              <a:rPr lang="en-US" altLang="ko-KR" sz="1000" b="1" kern="100">
                <a:latin typeface="조선일보명조"/>
                <a:ea typeface="조선일보명조"/>
                <a:cs typeface="조선일보명조"/>
              </a:rPr>
              <a:t>/</a:t>
            </a:r>
            <a:r>
              <a:rPr lang="ko-KR" altLang="en-US" sz="1000" b="1" kern="100">
                <a:latin typeface="조선일보명조"/>
                <a:ea typeface="조선일보명조"/>
                <a:cs typeface="조선일보명조"/>
              </a:rPr>
              <a:t>히트곡 정보를 </a:t>
            </a:r>
            <a:r>
              <a:rPr lang="en-US" altLang="ko-KR" sz="1000" b="1" kern="100">
                <a:latin typeface="조선일보명조"/>
                <a:ea typeface="조선일보명조"/>
                <a:cs typeface="조선일보명조"/>
              </a:rPr>
              <a:t>DB</a:t>
            </a:r>
            <a:r>
              <a:rPr lang="ko-KR" altLang="en-US" sz="1000" b="1" kern="100">
                <a:latin typeface="조선일보명조"/>
                <a:ea typeface="조선일보명조"/>
                <a:cs typeface="조선일보명조"/>
              </a:rPr>
              <a:t>와 연동해서 확인할수있다</a:t>
            </a:r>
            <a:endParaRPr lang="ko-KR" altLang="en-US" sz="1000" b="1" kern="100">
              <a:latin typeface="조선일보명조"/>
              <a:ea typeface="조선일보명조"/>
              <a:cs typeface="조선일보명조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ko-KR" altLang="en-US" sz="1200" b="1" i="0" u="none" strike="noStrike" cap="none" normalizeH="0" baseline="0">
                <a:solidFill>
                  <a:schemeClr val="tx1"/>
                </a:solidFill>
                <a:effectLst/>
                <a:latin typeface="조선일보명조"/>
                <a:ea typeface="조선일보명조"/>
                <a:cs typeface="조선일보명조"/>
              </a:rPr>
              <a:t>노래재생</a:t>
            </a:r>
            <a:endParaRPr kumimoji="1" lang="ko-KR" altLang="en-US" sz="1200" b="1" i="0" u="none" strike="noStrike" cap="none" normalizeH="0" baseline="0">
              <a:solidFill>
                <a:schemeClr val="tx1"/>
              </a:solidFill>
              <a:effectLst/>
              <a:latin typeface="조선일보명조"/>
              <a:ea typeface="조선일보명조"/>
              <a:cs typeface="조선일보명조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ko-KR" altLang="en-US" sz="1050" b="1" i="0" u="none" strike="noStrike" cap="none" normalizeH="0" baseline="0">
                <a:solidFill>
                  <a:schemeClr val="tx1"/>
                </a:solidFill>
                <a:effectLst/>
                <a:latin typeface="조선일보명조"/>
                <a:ea typeface="조선일보명조"/>
                <a:cs typeface="조선일보명조"/>
              </a:rPr>
              <a:t>   </a:t>
            </a:r>
            <a:r>
              <a:rPr kumimoji="1" lang="en-US" altLang="ko-KR" sz="1050" b="1" i="0" u="none" strike="noStrike" cap="none" normalizeH="0" baseline="0">
                <a:solidFill>
                  <a:schemeClr val="tx1"/>
                </a:solidFill>
                <a:effectLst/>
                <a:latin typeface="조선일보명조"/>
                <a:ea typeface="조선일보명조"/>
                <a:cs typeface="조선일보명조"/>
              </a:rPr>
              <a:t>- </a:t>
            </a:r>
            <a:r>
              <a:rPr kumimoji="1" lang="ko-KR" altLang="en-US" sz="1050" b="1" i="0" u="none" strike="noStrike" cap="none" normalizeH="0" baseline="0">
                <a:solidFill>
                  <a:schemeClr val="tx1"/>
                </a:solidFill>
                <a:effectLst/>
                <a:latin typeface="조선일보명조"/>
                <a:ea typeface="조선일보명조"/>
                <a:cs typeface="조선일보명조"/>
              </a:rPr>
              <a:t>가수명과 노래제목이 일치할경우 플레이어가 나오며 재생</a:t>
            </a:r>
            <a:r>
              <a:rPr kumimoji="1" lang="en-US" altLang="ko-KR" sz="1050" b="1" i="0" u="none" strike="noStrike" cap="none" normalizeH="0" baseline="0">
                <a:solidFill>
                  <a:schemeClr val="tx1"/>
                </a:solidFill>
                <a:effectLst/>
                <a:latin typeface="조선일보명조"/>
                <a:ea typeface="조선일보명조"/>
                <a:cs typeface="조선일보명조"/>
              </a:rPr>
              <a:t>/</a:t>
            </a:r>
            <a:r>
              <a:rPr kumimoji="1" lang="ko-KR" altLang="en-US" sz="1050" b="1" i="0" u="none" strike="noStrike" cap="none" normalizeH="0" baseline="0">
                <a:solidFill>
                  <a:schemeClr val="tx1"/>
                </a:solidFill>
                <a:effectLst/>
                <a:latin typeface="조선일보명조"/>
                <a:ea typeface="조선일보명조"/>
                <a:cs typeface="조선일보명조"/>
              </a:rPr>
              <a:t>일시정지</a:t>
            </a:r>
            <a:r>
              <a:rPr kumimoji="1" lang="en-US" altLang="ko-KR" sz="1050" b="1" i="0" u="none" strike="noStrike" cap="none" normalizeH="0" baseline="0">
                <a:solidFill>
                  <a:schemeClr val="tx1"/>
                </a:solidFill>
                <a:effectLst/>
                <a:latin typeface="조선일보명조"/>
                <a:ea typeface="조선일보명조"/>
                <a:cs typeface="조선일보명조"/>
              </a:rPr>
              <a:t>/</a:t>
            </a:r>
            <a:r>
              <a:rPr kumimoji="1" lang="ko-KR" altLang="en-US" sz="1050" b="1" i="0" u="none" strike="noStrike" cap="none" normalizeH="0" baseline="0">
                <a:solidFill>
                  <a:schemeClr val="tx1"/>
                </a:solidFill>
                <a:effectLst/>
                <a:latin typeface="조선일보명조"/>
                <a:ea typeface="조선일보명조"/>
                <a:cs typeface="조선일보명조"/>
              </a:rPr>
              <a:t>정지 버튼을 활용할수있다</a:t>
            </a:r>
            <a:r>
              <a:rPr kumimoji="1" lang="en-US" altLang="ko-KR" sz="1050" b="1" i="0" u="none" strike="noStrike" cap="none" normalizeH="0" baseline="0">
                <a:solidFill>
                  <a:schemeClr val="tx1"/>
                </a:solidFill>
                <a:effectLst/>
                <a:latin typeface="조선일보명조"/>
                <a:ea typeface="조선일보명조"/>
                <a:cs typeface="조선일보명조"/>
              </a:rPr>
              <a:t>.</a:t>
            </a:r>
            <a:r>
              <a:rPr kumimoji="1" lang="ko-KR" altLang="en-US" sz="1050" b="1" i="0" u="none" strike="noStrike" cap="none" normalizeH="0" baseline="0">
                <a:solidFill>
                  <a:schemeClr val="tx1"/>
                </a:solidFill>
                <a:effectLst/>
                <a:latin typeface="조선일보명조"/>
                <a:ea typeface="조선일보명조"/>
                <a:cs typeface="조선일보명조"/>
              </a:rPr>
              <a:t> 런타임으로 곡의 시간과 현재상황을 알 수 있고</a:t>
            </a:r>
            <a:endParaRPr kumimoji="1" lang="ko-KR" altLang="en-US" sz="1050" b="1" i="0" u="none" strike="noStrike" cap="none" normalizeH="0" baseline="0">
              <a:solidFill>
                <a:schemeClr val="tx1"/>
              </a:solidFill>
              <a:effectLst/>
              <a:latin typeface="조선일보명조"/>
              <a:ea typeface="조선일보명조"/>
              <a:cs typeface="조선일보명조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ko-KR" altLang="en-US" sz="1050" b="1" i="0" u="none" strike="noStrike" cap="none" normalizeH="0" baseline="0">
                <a:solidFill>
                  <a:schemeClr val="tx1"/>
                </a:solidFill>
                <a:effectLst/>
                <a:latin typeface="조선일보명조"/>
                <a:ea typeface="조선일보명조"/>
                <a:cs typeface="조선일보명조"/>
              </a:rPr>
              <a:t>볼륨바로 볼륨조절이 가능하다</a:t>
            </a:r>
            <a:endParaRPr kumimoji="1" lang="ko-KR" altLang="en-US" sz="1050" b="1" i="0" u="none" strike="noStrike" cap="none" normalizeH="0" baseline="0">
              <a:solidFill>
                <a:schemeClr val="tx1"/>
              </a:solidFill>
              <a:effectLst/>
              <a:latin typeface="조선일보명조"/>
              <a:ea typeface="조선일보명조"/>
              <a:cs typeface="조선일보명조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ko-KR" altLang="en-US" sz="1200" b="1" i="0" u="none" strike="noStrike" cap="none" normalizeH="0" baseline="0">
                <a:solidFill>
                  <a:schemeClr val="tx1"/>
                </a:solidFill>
                <a:effectLst/>
                <a:latin typeface="조선일보명조"/>
                <a:ea typeface="조선일보명조"/>
                <a:cs typeface="조선일보명조"/>
              </a:rPr>
              <a:t>팔로워조회</a:t>
            </a:r>
            <a:endParaRPr kumimoji="1" lang="ko-KR" altLang="en-US" sz="1200" b="1" i="0" u="none" strike="noStrike" cap="none" normalizeH="0" baseline="0">
              <a:solidFill>
                <a:schemeClr val="tx1"/>
              </a:solidFill>
              <a:effectLst/>
              <a:latin typeface="조선일보명조"/>
              <a:ea typeface="조선일보명조"/>
              <a:cs typeface="조선일보명조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ko-KR" altLang="en-US" sz="1050" b="1" i="0" u="none" strike="noStrike" cap="none" normalizeH="0" baseline="0">
                <a:solidFill>
                  <a:schemeClr val="tx1"/>
                </a:solidFill>
                <a:effectLst/>
                <a:latin typeface="조선일보명조"/>
                <a:ea typeface="조선일보명조"/>
                <a:cs typeface="조선일보명조"/>
              </a:rPr>
              <a:t>   </a:t>
            </a:r>
            <a:r>
              <a:rPr kumimoji="1" lang="en-US" altLang="ko-KR" sz="1050" b="1" i="0" u="none" strike="noStrike" cap="none" normalizeH="0" baseline="0">
                <a:solidFill>
                  <a:schemeClr val="tx1"/>
                </a:solidFill>
                <a:effectLst/>
                <a:latin typeface="조선일보명조"/>
                <a:ea typeface="조선일보명조"/>
                <a:cs typeface="조선일보명조"/>
              </a:rPr>
              <a:t>- </a:t>
            </a:r>
            <a:r>
              <a:rPr kumimoji="1" lang="ko-KR" altLang="en-US" sz="1050" b="1" i="0" u="none" strike="noStrike" cap="none" normalizeH="0" baseline="0">
                <a:solidFill>
                  <a:schemeClr val="tx1"/>
                </a:solidFill>
                <a:effectLst/>
                <a:latin typeface="조선일보명조"/>
                <a:ea typeface="조선일보명조"/>
                <a:cs typeface="조선일보명조"/>
              </a:rPr>
              <a:t>가수정보의 가수들의 인스타 팔로워 수를 확인 할 수 있다</a:t>
            </a:r>
            <a:r>
              <a:rPr kumimoji="1" lang="en-US" altLang="ko-KR" sz="1050" b="1" i="0" u="none" strike="noStrike" cap="none" normalizeH="0" baseline="0">
                <a:solidFill>
                  <a:schemeClr val="tx1"/>
                </a:solidFill>
                <a:effectLst/>
                <a:latin typeface="조선일보명조"/>
                <a:ea typeface="조선일보명조"/>
                <a:cs typeface="조선일보명조"/>
              </a:rPr>
              <a:t>.</a:t>
            </a:r>
            <a:endParaRPr kumimoji="1" lang="en-US" altLang="ko-KR" sz="1050" b="1" i="0" u="none" strike="noStrike" cap="none" normalizeH="0" baseline="0">
              <a:solidFill>
                <a:schemeClr val="tx1"/>
              </a:solidFill>
              <a:effectLst/>
              <a:latin typeface="조선일보명조"/>
              <a:ea typeface="조선일보명조"/>
              <a:cs typeface="조선일보명조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en-US" altLang="ko-KR" sz="1050" b="1">
                <a:latin typeface="조선일보명조"/>
                <a:ea typeface="조선일보명조"/>
                <a:cs typeface="조선일보명조"/>
              </a:rPr>
              <a:t>       </a:t>
            </a:r>
            <a:endParaRPr kumimoji="1" lang="en-US" altLang="ko-KR" sz="2400" b="1" i="0" u="none" strike="noStrike" cap="none" normalizeH="0" baseline="0">
              <a:solidFill>
                <a:schemeClr val="tx1"/>
              </a:solidFill>
              <a:effectLst/>
              <a:latin typeface="조선일보명조"/>
              <a:ea typeface="조선일보명조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9592" y="1707654"/>
            <a:ext cx="180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>
                <a:latin typeface="조선일보명조"/>
                <a:ea typeface="조선일보명조"/>
                <a:cs typeface="조선일보명조"/>
              </a:rPr>
              <a:t>테이블 모델링 </a:t>
            </a:r>
            <a:endParaRPr lang="ko-KR" altLang="en-US" sz="1600" b="1">
              <a:latin typeface="조선일보명조"/>
              <a:ea typeface="조선일보명조"/>
              <a:cs typeface="조선일보명조"/>
            </a:endParaRPr>
          </a:p>
          <a:p>
            <a:pPr lvl="0">
              <a:defRPr/>
            </a:pPr>
            <a:r>
              <a:rPr lang="en-US" altLang="ko-KR" sz="1600" b="1">
                <a:latin typeface="조선일보명조"/>
                <a:ea typeface="조선일보명조"/>
                <a:cs typeface="조선일보명조"/>
              </a:rPr>
              <a:t>   - Physical</a:t>
            </a:r>
            <a:endParaRPr lang="ko-KR" altLang="en-US" sz="1600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9632" y="291302"/>
            <a:ext cx="2880320" cy="69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3</a:t>
            </a:r>
            <a:r>
              <a:rPr lang="en-US" altLang="ko-KR" sz="40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. </a:t>
            </a:r>
            <a:r>
              <a:rPr lang="en-US" altLang="ko-KR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DB</a:t>
            </a:r>
            <a:r>
              <a:rPr lang="ko-KR" altLang="en-US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구조</a:t>
            </a:r>
            <a:endParaRPr lang="ko-KR" altLang="en-US" sz="4000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1800" y="1635646"/>
            <a:ext cx="4999153" cy="21033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59632" y="291302"/>
            <a:ext cx="2880320" cy="69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4</a:t>
            </a:r>
            <a:r>
              <a:rPr lang="en-US" altLang="ko-KR" sz="40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. </a:t>
            </a:r>
            <a:r>
              <a:rPr lang="en-US" altLang="ko-KR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 </a:t>
            </a:r>
            <a:r>
              <a:rPr lang="ko-KR" altLang="en-US" sz="2400" b="1">
                <a:ln w="9525"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/>
                <a:ea typeface="조선일보명조"/>
                <a:cs typeface="조선일보명조"/>
              </a:rPr>
              <a:t>프로그램 구조</a:t>
            </a:r>
            <a:endParaRPr lang="ko-KR" altLang="en-US" sz="4000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9532" y="1585124"/>
            <a:ext cx="18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latin typeface="조선일보명조"/>
                <a:ea typeface="조선일보명조"/>
                <a:cs typeface="조선일보명조"/>
              </a:rPr>
              <a:t>MVC</a:t>
            </a:r>
            <a:r>
              <a:rPr lang="ko-KR" altLang="en-US" sz="1400" b="1">
                <a:latin typeface="조선일보명조"/>
                <a:ea typeface="조선일보명조"/>
                <a:cs typeface="조선일보명조"/>
              </a:rPr>
              <a:t>구조</a:t>
            </a:r>
            <a:endParaRPr lang="ko-KR" altLang="en-US" sz="1400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73463" y="1585124"/>
            <a:ext cx="18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latin typeface="조선일보명조"/>
                <a:ea typeface="조선일보명조"/>
                <a:cs typeface="조선일보명조"/>
              </a:rPr>
              <a:t>Controller</a:t>
            </a:r>
            <a:endParaRPr lang="ko-KR" altLang="en-US" sz="1400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30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9632" y="987574"/>
            <a:ext cx="2160240" cy="3888432"/>
          </a:xfrm>
          <a:prstGeom prst="rect">
            <a:avLst/>
          </a:prstGeom>
        </p:spPr>
      </p:pic>
      <p:pic>
        <p:nvPicPr>
          <p:cNvPr id="30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04056" y="541304"/>
            <a:ext cx="4200392" cy="4060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Hewlett-Packard Company</ep:Company>
  <ep:Words>1314</ep:Words>
  <ep:PresentationFormat>화면 슬라이드 쇼(16:9)</ep:PresentationFormat>
  <ep:Paragraphs>264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2015-05-05T07:06:57.000</dcterms:created>
  <dc:creator>HP DEMO HUB</dc:creator>
  <cp:lastModifiedBy>User</cp:lastModifiedBy>
  <dcterms:modified xsi:type="dcterms:W3CDTF">2019-02-14T02:04:24.506</dcterms:modified>
  <cp:revision>282</cp:revision>
  <dc:title>PowerPoint 프레젠테이션</dc:title>
  <cp:version>1000.0000.01</cp:version>
</cp:coreProperties>
</file>