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1179" r:id="rId3"/>
    <p:sldId id="1184" r:id="rId4"/>
    <p:sldId id="1180" r:id="rId5"/>
    <p:sldId id="1181" r:id="rId6"/>
    <p:sldId id="1185" r:id="rId7"/>
    <p:sldId id="1182" r:id="rId8"/>
    <p:sldId id="1187" r:id="rId9"/>
    <p:sldId id="1186" r:id="rId10"/>
    <p:sldId id="1188" r:id="rId11"/>
    <p:sldId id="1189" r:id="rId12"/>
    <p:sldId id="1193" r:id="rId13"/>
  </p:sldIdLst>
  <p:sldSz cx="9144000" cy="5143500"/>
  <p:notesSz cx="6858000" cy="9144000"/>
  <p:custDataLst>
    <p:tags r:id="rId18"/>
  </p:custDataLst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  <a:srgbClr val="0000CC"/>
    <a:srgbClr val="FF0000"/>
    <a:srgbClr val="00FF00"/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 varScale="1">
        <p:scale>
          <a:sx n="84" d="100"/>
          <a:sy n="84" d="100"/>
        </p:scale>
        <p:origin x="-96" y="-16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1042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gs" Target="tags/tag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notesMaster" Target="notesMasters/notesMaster1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292" name="Rectangle 4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4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4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4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2"/>
            <a:ext cx="2057400" cy="3290888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2"/>
            <a:ext cx="6019800" cy="3290888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8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 lvl="0" eaLnBrk="1" hangingPunct="1"/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050" name="图片 4"/>
          <p:cNvPicPr>
            <a:picLocks noChangeAspect="1"/>
          </p:cNvPicPr>
          <p:nvPr/>
        </p:nvPicPr>
        <p:blipFill>
          <a:blip r:embed="rId1"/>
          <a:srcRect t="14845" b="21423"/>
          <a:stretch>
            <a:fillRect/>
          </a:stretch>
        </p:blipFill>
        <p:spPr>
          <a:xfrm>
            <a:off x="0" y="3292475"/>
            <a:ext cx="9144000" cy="18510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51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75"/>
            <a:ext cx="1571625" cy="457200"/>
          </a:xfrm>
          <a:prstGeom prst="rect">
            <a:avLst/>
          </a:prstGeom>
          <a:solidFill>
            <a:srgbClr val="C00000"/>
          </a:solidFill>
          <a:ln w="9525">
            <a:noFill/>
          </a:ln>
        </p:spPr>
      </p:pic>
      <p:sp>
        <p:nvSpPr>
          <p:cNvPr id="2052" name="TextBox 2"/>
          <p:cNvSpPr txBox="1"/>
          <p:nvPr/>
        </p:nvSpPr>
        <p:spPr>
          <a:xfrm>
            <a:off x="142875" y="2427288"/>
            <a:ext cx="9001125" cy="8318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/>
            <a:r>
              <a:rPr lang="zh-CN" altLang="en-US" sz="2400" b="1" dirty="0">
                <a:latin typeface="等线" panose="02010600030101010101" pitchFamily="2" charset="-122"/>
                <a:ea typeface="等线" panose="02010600030101010101" pitchFamily="2" charset="-122"/>
              </a:rPr>
              <a:t>浙江大学马克思主义学院</a:t>
            </a:r>
            <a:endParaRPr lang="en-US" altLang="zh-CN" sz="2400" b="1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algn="ctr"/>
            <a:r>
              <a:rPr lang="zh-CN" altLang="en-US" sz="2400" b="1" dirty="0">
                <a:latin typeface="等线" panose="02010600030101010101" pitchFamily="2" charset="-122"/>
                <a:ea typeface="等线" panose="02010600030101010101" pitchFamily="2" charset="-122"/>
              </a:rPr>
              <a:t>“习近平新时代中国特色社会主义思想概论”课程组</a:t>
            </a:r>
            <a:endParaRPr lang="zh-CN" altLang="en-US" sz="2400" b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053" name="矩形 1"/>
          <p:cNvSpPr/>
          <p:nvPr/>
        </p:nvSpPr>
        <p:spPr>
          <a:xfrm>
            <a:off x="971550" y="1058863"/>
            <a:ext cx="7561263" cy="10779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/>
            <a:r>
              <a:rPr lang="zh-CN" altLang="en-US" sz="3200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“习近平新时代中国特色社会主义思想”</a:t>
            </a:r>
            <a:endParaRPr lang="en-US" altLang="zh-CN" sz="3200" b="1" dirty="0">
              <a:solidFill>
                <a:srgbClr val="FF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algn="ctr"/>
            <a:r>
              <a:rPr lang="zh-CN" altLang="en-US" sz="3200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的授课特点和学习要求</a:t>
            </a:r>
            <a:endParaRPr lang="en-US" altLang="zh-CN" sz="3200" b="1" dirty="0">
              <a:solidFill>
                <a:srgbClr val="FF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6" name="矩形 2"/>
          <p:cNvSpPr/>
          <p:nvPr/>
        </p:nvSpPr>
        <p:spPr>
          <a:xfrm>
            <a:off x="1331913" y="411163"/>
            <a:ext cx="1620837" cy="52387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p>
            <a:r>
              <a:rPr lang="zh-CN" altLang="en-US" sz="2800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考试形式</a:t>
            </a:r>
            <a:endParaRPr lang="zh-CN" altLang="en-US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11267" name="矩形 2"/>
          <p:cNvSpPr/>
          <p:nvPr/>
        </p:nvSpPr>
        <p:spPr>
          <a:xfrm>
            <a:off x="920750" y="1255713"/>
            <a:ext cx="7416800" cy="1198562"/>
          </a:xfrm>
          <a:prstGeom prst="rect">
            <a:avLst/>
          </a:prstGeom>
          <a:noFill/>
          <a:ln w="9525" cap="flat" cmpd="sng">
            <a:solidFill>
              <a:srgbClr val="002060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b="1" dirty="0">
                <a:latin typeface="等线" panose="02010600030101010101" pitchFamily="2" charset="-122"/>
                <a:ea typeface="等线" panose="02010600030101010101" pitchFamily="2" charset="-122"/>
              </a:rPr>
              <a:t>本学期考试采用</a:t>
            </a:r>
            <a:r>
              <a:rPr lang="zh-CN" altLang="en-US" sz="2400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开卷考试</a:t>
            </a:r>
            <a:r>
              <a:rPr lang="zh-CN" altLang="en-US" sz="2400" b="1" dirty="0">
                <a:latin typeface="等线" panose="02010600030101010101" pitchFamily="2" charset="-122"/>
                <a:ea typeface="等线" panose="02010600030101010101" pitchFamily="2" charset="-122"/>
              </a:rPr>
              <a:t>，全部采用主观题。学生不可以通过电子设备查看资料。</a:t>
            </a:r>
            <a:endParaRPr lang="en-US" altLang="zh-CN" sz="2400" b="1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zh-CN" altLang="zh-CN" sz="2400" b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7" name="矩形 2"/>
          <p:cNvSpPr/>
          <p:nvPr/>
        </p:nvSpPr>
        <p:spPr>
          <a:xfrm>
            <a:off x="920750" y="1255713"/>
            <a:ext cx="7416800" cy="460375"/>
          </a:xfrm>
          <a:prstGeom prst="rect">
            <a:avLst/>
          </a:prstGeom>
          <a:noFill/>
          <a:ln w="9525" cap="flat" cmpd="sng">
            <a:solidFill>
              <a:srgbClr val="002060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b="1" dirty="0">
                <a:latin typeface="等线" panose="02010600030101010101" pitchFamily="2" charset="-122"/>
                <a:ea typeface="等线" panose="02010600030101010101" pitchFamily="2" charset="-122"/>
              </a:rPr>
              <a:t>分组</a:t>
            </a:r>
            <a:endParaRPr lang="zh-CN" altLang="en-US" sz="2400" b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4" name="TextBox 1"/>
          <p:cNvSpPr txBox="1"/>
          <p:nvPr/>
        </p:nvSpPr>
        <p:spPr>
          <a:xfrm>
            <a:off x="755650" y="484188"/>
            <a:ext cx="2087563" cy="584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3200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学习对象</a:t>
            </a:r>
            <a:endParaRPr lang="zh-CN" altLang="en-US" sz="3200" b="1" dirty="0">
              <a:solidFill>
                <a:srgbClr val="FF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075" name="TextBox 2"/>
          <p:cNvSpPr txBox="1"/>
          <p:nvPr/>
        </p:nvSpPr>
        <p:spPr>
          <a:xfrm>
            <a:off x="473075" y="1536700"/>
            <a:ext cx="8427720" cy="2122805"/>
          </a:xfrm>
          <a:prstGeom prst="rect">
            <a:avLst/>
          </a:prstGeom>
          <a:noFill/>
          <a:ln w="9525" cap="flat" cmpd="sng">
            <a:solidFill>
              <a:srgbClr val="00206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p>
            <a:r>
              <a:rPr lang="zh-CN" altLang="en-US" sz="4400" b="1" dirty="0">
                <a:latin typeface="等线" panose="02010600030101010101" pitchFamily="2" charset="-122"/>
                <a:ea typeface="等线" panose="02010600030101010101" pitchFamily="2" charset="-122"/>
              </a:rPr>
              <a:t>全校所有本科生必选的通识课程。</a:t>
            </a:r>
            <a:endParaRPr lang="zh-CN" altLang="en-US" sz="4400" b="1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sz="4400" b="1" dirty="0">
                <a:latin typeface="等线" panose="02010600030101010101" pitchFamily="2" charset="-122"/>
                <a:ea typeface="等线" panose="02010600030101010101" pitchFamily="2" charset="-122"/>
              </a:rPr>
              <a:t>不可以免修，不可以其他通识课程的学分进行替换。</a:t>
            </a:r>
            <a:endParaRPr lang="zh-CN" altLang="en-US" sz="4400" b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矩形 1"/>
          <p:cNvSpPr/>
          <p:nvPr/>
        </p:nvSpPr>
        <p:spPr>
          <a:xfrm>
            <a:off x="827088" y="339725"/>
            <a:ext cx="1627187" cy="5222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zh-CN" sz="2800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授课方式</a:t>
            </a:r>
            <a:endParaRPr lang="zh-CN" altLang="en-US" sz="2800" dirty="0">
              <a:solidFill>
                <a:srgbClr val="FF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5123" name="矩形 2"/>
          <p:cNvSpPr>
            <a:spLocks noChangeArrowheads="1"/>
          </p:cNvSpPr>
          <p:nvPr/>
        </p:nvSpPr>
        <p:spPr bwMode="auto">
          <a:xfrm>
            <a:off x="251460" y="1059180"/>
            <a:ext cx="8597265" cy="3408045"/>
          </a:xfrm>
          <a:prstGeom prst="rect">
            <a:avLst/>
          </a:prstGeom>
          <a:noFill/>
          <a:ln w="9525">
            <a:solidFill>
              <a:srgbClr val="002060"/>
            </a:solidFill>
            <a:miter lim="800000"/>
          </a:ln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采用</a:t>
            </a:r>
            <a:r>
              <a:rPr kumimoji="0" lang="zh-CN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线下线上混合式教学</a:t>
            </a:r>
            <a:endParaRPr kumimoji="0" lang="zh-CN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线下线上教学时数各占一半。</a:t>
            </a: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线下教学在教室进行，学生必须到教室听课，教师要进行考勤。同一模块的团队可以结合学生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选课情况进行合班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，合班上课的教室确保通知到每个学生。</a:t>
            </a: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线上教学</a:t>
            </a:r>
            <a:r>
              <a:rPr kumimoji="0" lang="zh-CN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采用</a:t>
            </a:r>
            <a:r>
              <a:rPr kumimoji="0" lang="zh-CN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钉钉群直播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方式</a:t>
            </a:r>
            <a:r>
              <a:rPr kumimoji="0" lang="zh-CN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进行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，学生不需要到教室听课。</a:t>
            </a:r>
            <a:endParaRPr kumimoji="0" lang="zh-CN" alt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矩形 1"/>
          <p:cNvSpPr/>
          <p:nvPr/>
        </p:nvSpPr>
        <p:spPr>
          <a:xfrm>
            <a:off x="611188" y="1492250"/>
            <a:ext cx="7632700" cy="2453640"/>
          </a:xfrm>
          <a:prstGeom prst="rect">
            <a:avLst/>
          </a:prstGeom>
          <a:noFill/>
          <a:ln w="9525" cap="flat" cmpd="sng">
            <a:solidFill>
              <a:srgbClr val="002060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>
              <a:lnSpc>
                <a:spcPct val="120000"/>
              </a:lnSpc>
            </a:pPr>
            <a:r>
              <a:rPr lang="zh-CN" altLang="en-US" sz="3200" b="1" dirty="0">
                <a:latin typeface="等线" panose="02010600030101010101" pitchFamily="2" charset="-122"/>
                <a:ea typeface="等线" panose="02010600030101010101" pitchFamily="2" charset="-122"/>
              </a:rPr>
              <a:t>按照上课时间，本课程一共组成</a:t>
            </a:r>
            <a:r>
              <a:rPr lang="en-US" altLang="zh-CN" sz="3200" b="1" dirty="0">
                <a:latin typeface="等线" panose="02010600030101010101" pitchFamily="2" charset="-122"/>
                <a:ea typeface="等线" panose="02010600030101010101" pitchFamily="2" charset="-122"/>
              </a:rPr>
              <a:t>4</a:t>
            </a:r>
            <a:r>
              <a:rPr lang="zh-CN" altLang="en-US" sz="3200" b="1" dirty="0">
                <a:latin typeface="等线" panose="02010600030101010101" pitchFamily="2" charset="-122"/>
                <a:ea typeface="等线" panose="02010600030101010101" pitchFamily="2" charset="-122"/>
              </a:rPr>
              <a:t>个教学团队。每个团队由</a:t>
            </a:r>
            <a:r>
              <a:rPr lang="en-US" altLang="zh-CN" sz="3200" b="1" dirty="0">
                <a:latin typeface="等线" panose="02010600030101010101" pitchFamily="2" charset="-122"/>
                <a:ea typeface="等线" panose="02010600030101010101" pitchFamily="2" charset="-122"/>
              </a:rPr>
              <a:t>4</a:t>
            </a:r>
            <a:r>
              <a:rPr lang="zh-CN" altLang="en-US" sz="3200" b="1" dirty="0">
                <a:latin typeface="等线" panose="02010600030101010101" pitchFamily="2" charset="-122"/>
                <a:ea typeface="等线" panose="02010600030101010101" pitchFamily="2" charset="-122"/>
              </a:rPr>
              <a:t>位老师组成，</a:t>
            </a:r>
            <a:r>
              <a:rPr lang="zh-CN" altLang="zh-CN" sz="3200" b="1" dirty="0">
                <a:latin typeface="等线" panose="02010600030101010101" pitchFamily="2" charset="-122"/>
                <a:ea typeface="等线" panose="02010600030101010101" pitchFamily="2" charset="-122"/>
              </a:rPr>
              <a:t>实行跨班级或多群联播进行授课</a:t>
            </a:r>
            <a:r>
              <a:rPr lang="zh-CN" altLang="en-US" sz="3200" b="1" dirty="0">
                <a:latin typeface="等线" panose="02010600030101010101" pitchFamily="2" charset="-122"/>
                <a:ea typeface="等线" panose="02010600030101010101" pitchFamily="2" charset="-122"/>
              </a:rPr>
              <a:t>，每个教师负责</a:t>
            </a:r>
            <a:r>
              <a:rPr lang="en-US" altLang="zh-CN" sz="3200" b="1" dirty="0">
                <a:latin typeface="等线" panose="02010600030101010101" pitchFamily="2" charset="-122"/>
                <a:ea typeface="等线" panose="02010600030101010101" pitchFamily="2" charset="-122"/>
              </a:rPr>
              <a:t>2</a:t>
            </a:r>
            <a:r>
              <a:rPr lang="zh-CN" altLang="en-US" sz="3200" b="1" dirty="0">
                <a:latin typeface="等线" panose="02010600030101010101" pitchFamily="2" charset="-122"/>
                <a:ea typeface="等线" panose="02010600030101010101" pitchFamily="2" charset="-122"/>
              </a:rPr>
              <a:t>个专题，一个线下一个线上。</a:t>
            </a:r>
            <a:endParaRPr lang="zh-CN" altLang="en-US" sz="3200" b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5123" name="TextBox 2"/>
          <p:cNvSpPr txBox="1"/>
          <p:nvPr/>
        </p:nvSpPr>
        <p:spPr>
          <a:xfrm>
            <a:off x="611188" y="606425"/>
            <a:ext cx="2952750" cy="5222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2800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授课团队</a:t>
            </a:r>
            <a:endParaRPr lang="zh-CN" altLang="en-US" sz="2800" b="1" dirty="0">
              <a:solidFill>
                <a:srgbClr val="FF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矩形 2"/>
          <p:cNvSpPr/>
          <p:nvPr/>
        </p:nvSpPr>
        <p:spPr>
          <a:xfrm>
            <a:off x="1428750" y="290513"/>
            <a:ext cx="1620838" cy="5222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2800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课堂</a:t>
            </a:r>
            <a:r>
              <a:rPr lang="zh-CN" altLang="zh-CN" sz="2800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教学</a:t>
            </a:r>
            <a:endParaRPr lang="zh-CN" altLang="en-US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68313" y="989013"/>
            <a:ext cx="8135938" cy="3784600"/>
          </a:xfrm>
          <a:prstGeom prst="rect">
            <a:avLst/>
          </a:prstGeom>
          <a:ln>
            <a:solidFill>
              <a:srgbClr val="002060"/>
            </a:solidFill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课堂教学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共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24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课时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，采用专题教学方式，具体安排如下：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授课</a:t>
            </a: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教师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在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上课前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一周布置本专题的阅读材料和思考题，发布到学在浙大平台、班级钉钉群；学生也可以通过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“教学大纲”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设置的参考书目和问题进行研究性学习，“教学大纲”由教师发布在学在浙大平台 。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教师讲授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2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节课，留出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1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节课作为学生随堂发言，学生组建学习小组，以小组方式上台或线上连麦发言，教师要记录每个班级每个小组的发言情况，作为平时成绩的一部分。没有发言的小组记录每次课讨论情况，在专题全部结束后上传到学在浙大平台，作为平时成绩的一部分。</a:t>
            </a:r>
            <a:endParaRPr kumimoji="0" lang="zh-C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315595" y="647700"/>
            <a:ext cx="8192135" cy="4154170"/>
          </a:xfrm>
          <a:prstGeom prst="rect">
            <a:avLst/>
          </a:prstGeom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实践教学的总课时为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8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课时，采用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小组研究性学习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和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案例调研方式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进行。具体安排如下：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研究性学习：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主要是根据</a:t>
            </a: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教师课前布置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的</a:t>
            </a: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相关阅读书目和问题，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带着问题去学习、讨论，</a:t>
            </a: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讨论结果在专题讲授后的</a:t>
            </a: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随堂发言环节</a:t>
            </a: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进行线下线上展示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并提交</a:t>
            </a: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；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案例实践调研方式：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采用分小组方式在课外完成，具体形式可以是微电影（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10-15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分钟）、</a:t>
            </a: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调查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报告（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3000-5000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字）</a:t>
            </a: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、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案例报告（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3000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字）。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提交形式：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以视频或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WORD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文档方式提交，文件名：组号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+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文件名，正文里需写清楚所有小组成员的信息，包括学号、序号、专业等</a:t>
            </a: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。</a:t>
            </a:r>
            <a:endParaRPr kumimoji="0" lang="zh-C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171" name="矩形 2"/>
          <p:cNvSpPr/>
          <p:nvPr/>
        </p:nvSpPr>
        <p:spPr>
          <a:xfrm>
            <a:off x="315595" y="51435"/>
            <a:ext cx="1620838" cy="523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zh-CN" sz="2800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实践教学</a:t>
            </a:r>
            <a:endParaRPr lang="zh-CN" altLang="en-US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矩形 1"/>
          <p:cNvSpPr/>
          <p:nvPr/>
        </p:nvSpPr>
        <p:spPr>
          <a:xfrm>
            <a:off x="889000" y="1536700"/>
            <a:ext cx="7345363" cy="460375"/>
          </a:xfrm>
          <a:prstGeom prst="rect">
            <a:avLst/>
          </a:prstGeom>
          <a:noFill/>
          <a:ln w="9525" cap="flat" cmpd="sng">
            <a:solidFill>
              <a:srgbClr val="002060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r>
              <a:rPr lang="zh-CN" altLang="zh-CN" sz="2400" b="1" dirty="0">
                <a:latin typeface="等线" panose="02010600030101010101" pitchFamily="2" charset="-122"/>
                <a:ea typeface="等线" panose="02010600030101010101" pitchFamily="2" charset="-122"/>
              </a:rPr>
              <a:t>“习近平新时代中国特色社会主义思想</a:t>
            </a:r>
            <a:r>
              <a:rPr lang="zh-CN" altLang="zh-CN" sz="2400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在浙江的</a:t>
            </a:r>
            <a:r>
              <a:rPr lang="zh-CN" altLang="zh-CN" sz="2400" b="1" dirty="0">
                <a:latin typeface="等线" panose="02010600030101010101" pitchFamily="2" charset="-122"/>
                <a:ea typeface="等线" panose="02010600030101010101" pitchFamily="2" charset="-122"/>
              </a:rPr>
              <a:t>实践” </a:t>
            </a:r>
            <a:endParaRPr lang="zh-CN" altLang="en-US" sz="2400" b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8195" name="矩形 2"/>
          <p:cNvSpPr/>
          <p:nvPr/>
        </p:nvSpPr>
        <p:spPr>
          <a:xfrm>
            <a:off x="1438275" y="284163"/>
            <a:ext cx="2698750" cy="523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zh-CN" sz="2800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实践教学</a:t>
            </a:r>
            <a:r>
              <a:rPr lang="zh-CN" altLang="en-US" sz="2800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的主题</a:t>
            </a:r>
            <a:endParaRPr lang="zh-CN" altLang="en-US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8196" name="TextBox 2"/>
          <p:cNvSpPr txBox="1"/>
          <p:nvPr/>
        </p:nvSpPr>
        <p:spPr>
          <a:xfrm>
            <a:off x="889000" y="2254250"/>
            <a:ext cx="7427913" cy="831850"/>
          </a:xfrm>
          <a:prstGeom prst="rect">
            <a:avLst/>
          </a:prstGeom>
          <a:noFill/>
          <a:ln w="9525" cap="flat" cmpd="sng">
            <a:solidFill>
              <a:srgbClr val="002060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r>
              <a:rPr lang="zh-CN" altLang="en-US" sz="2400" b="1" dirty="0">
                <a:latin typeface="等线" panose="02010600030101010101" pitchFamily="2" charset="-122"/>
                <a:ea typeface="等线" panose="02010600030101010101" pitchFamily="2" charset="-122"/>
              </a:rPr>
              <a:t>充分发挥浙江作为“习近平新时代中国特色社会主义思想的</a:t>
            </a:r>
            <a:r>
              <a:rPr lang="zh-CN" altLang="en-US" sz="2400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重要萌发地</a:t>
            </a:r>
            <a:r>
              <a:rPr lang="zh-CN" altLang="en-US" sz="2400" b="1" dirty="0">
                <a:latin typeface="等线" panose="02010600030101010101" pitchFamily="2" charset="-122"/>
                <a:ea typeface="等线" panose="02010600030101010101" pitchFamily="2" charset="-122"/>
              </a:rPr>
              <a:t>”的独特优势，鼓励原创性的报告。</a:t>
            </a:r>
            <a:endParaRPr lang="zh-CN" altLang="en-US" sz="2400" b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矩形 2"/>
          <p:cNvSpPr/>
          <p:nvPr/>
        </p:nvSpPr>
        <p:spPr>
          <a:xfrm>
            <a:off x="1438275" y="284163"/>
            <a:ext cx="1620838" cy="523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2800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成绩构成</a:t>
            </a:r>
            <a:endParaRPr lang="zh-CN" altLang="en-US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9219" name="矩形 3"/>
          <p:cNvSpPr/>
          <p:nvPr/>
        </p:nvSpPr>
        <p:spPr>
          <a:xfrm>
            <a:off x="920750" y="1255713"/>
            <a:ext cx="7416800" cy="830262"/>
          </a:xfrm>
          <a:prstGeom prst="rect">
            <a:avLst/>
          </a:prstGeom>
          <a:noFill/>
          <a:ln w="9525" cap="flat" cmpd="sng">
            <a:solidFill>
              <a:srgbClr val="002060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r>
              <a:rPr lang="zh-CN" altLang="zh-CN" sz="2400" b="1" dirty="0">
                <a:latin typeface="等线" panose="02010600030101010101" pitchFamily="2" charset="-122"/>
                <a:ea typeface="等线" panose="02010600030101010101" pitchFamily="2" charset="-122"/>
              </a:rPr>
              <a:t>平时成绩占</a:t>
            </a:r>
            <a:r>
              <a:rPr lang="en-US" altLang="zh-CN" sz="2400" b="1" dirty="0">
                <a:latin typeface="等线" panose="02010600030101010101" pitchFamily="2" charset="-122"/>
                <a:ea typeface="等线" panose="02010600030101010101" pitchFamily="2" charset="-122"/>
              </a:rPr>
              <a:t>60%</a:t>
            </a:r>
            <a:r>
              <a:rPr lang="zh-CN" altLang="zh-CN" sz="2400" b="1" dirty="0">
                <a:latin typeface="等线" panose="02010600030101010101" pitchFamily="2" charset="-122"/>
                <a:ea typeface="等线" panose="02010600030101010101" pitchFamily="2" charset="-122"/>
              </a:rPr>
              <a:t>（含随堂发言</a:t>
            </a:r>
            <a:r>
              <a:rPr lang="en-US" altLang="zh-CN" sz="2400" b="1" dirty="0">
                <a:latin typeface="等线" panose="02010600030101010101" pitchFamily="2" charset="-122"/>
                <a:ea typeface="等线" panose="02010600030101010101" pitchFamily="2" charset="-122"/>
              </a:rPr>
              <a:t>30%</a:t>
            </a:r>
            <a:r>
              <a:rPr lang="zh-CN" altLang="zh-CN" sz="2400" b="1" dirty="0">
                <a:latin typeface="等线" panose="02010600030101010101" pitchFamily="2" charset="-122"/>
                <a:ea typeface="等线" panose="02010600030101010101" pitchFamily="2" charset="-122"/>
              </a:rPr>
              <a:t>、案例报告</a:t>
            </a:r>
            <a:r>
              <a:rPr lang="en-US" altLang="zh-CN" sz="2400" b="1" dirty="0">
                <a:latin typeface="等线" panose="02010600030101010101" pitchFamily="2" charset="-122"/>
                <a:ea typeface="等线" panose="02010600030101010101" pitchFamily="2" charset="-122"/>
              </a:rPr>
              <a:t>50%</a:t>
            </a:r>
            <a:r>
              <a:rPr lang="zh-CN" altLang="zh-CN" sz="2400" b="1" dirty="0">
                <a:latin typeface="等线" panose="02010600030101010101" pitchFamily="2" charset="-122"/>
                <a:ea typeface="等线" panose="02010600030101010101" pitchFamily="2" charset="-122"/>
              </a:rPr>
              <a:t>、考勤</a:t>
            </a:r>
            <a:r>
              <a:rPr lang="en-US" altLang="zh-CN" sz="2400" b="1" dirty="0">
                <a:latin typeface="等线" panose="02010600030101010101" pitchFamily="2" charset="-122"/>
                <a:ea typeface="等线" panose="02010600030101010101" pitchFamily="2" charset="-122"/>
              </a:rPr>
              <a:t>20%</a:t>
            </a:r>
            <a:r>
              <a:rPr lang="zh-CN" altLang="zh-CN" sz="2400" b="1" dirty="0">
                <a:latin typeface="等线" panose="02010600030101010101" pitchFamily="2" charset="-122"/>
                <a:ea typeface="等线" panose="02010600030101010101" pitchFamily="2" charset="-122"/>
              </a:rPr>
              <a:t>），期末考试占</a:t>
            </a:r>
            <a:r>
              <a:rPr lang="en-US" altLang="zh-CN" sz="2400" b="1" dirty="0">
                <a:latin typeface="等线" panose="02010600030101010101" pitchFamily="2" charset="-122"/>
                <a:ea typeface="等线" panose="02010600030101010101" pitchFamily="2" charset="-122"/>
              </a:rPr>
              <a:t>40%</a:t>
            </a:r>
            <a:r>
              <a:rPr lang="zh-CN" altLang="zh-CN" sz="2400" b="1" dirty="0">
                <a:latin typeface="等线" panose="02010600030101010101" pitchFamily="2" charset="-122"/>
                <a:ea typeface="等线" panose="02010600030101010101" pitchFamily="2" charset="-122"/>
              </a:rPr>
              <a:t>。</a:t>
            </a:r>
            <a:endParaRPr lang="zh-CN" altLang="zh-CN" sz="2400" b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9220" name="矩形 4"/>
          <p:cNvSpPr/>
          <p:nvPr/>
        </p:nvSpPr>
        <p:spPr>
          <a:xfrm>
            <a:off x="920750" y="2355850"/>
            <a:ext cx="7480300" cy="1200150"/>
          </a:xfrm>
          <a:prstGeom prst="rect">
            <a:avLst/>
          </a:prstGeom>
          <a:noFill/>
          <a:ln w="9525" cap="flat" cmpd="sng">
            <a:solidFill>
              <a:srgbClr val="002060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r>
              <a:rPr lang="zh-CN" altLang="zh-CN" sz="2400" b="1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考勤</a:t>
            </a:r>
            <a:r>
              <a:rPr lang="zh-CN" altLang="en-US" sz="2400" b="1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：</a:t>
            </a:r>
            <a:endParaRPr lang="en-US" altLang="zh-CN" sz="2400" b="1" dirty="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zh-CN" sz="2400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线下</a:t>
            </a:r>
            <a:r>
              <a:rPr lang="zh-CN" altLang="en-US" sz="2400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：</a:t>
            </a:r>
            <a:r>
              <a:rPr lang="zh-CN" altLang="en-US" sz="2400" b="1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教师抽查、助教</a:t>
            </a:r>
            <a:r>
              <a:rPr lang="zh-CN" altLang="zh-CN" sz="2400" b="1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考勤</a:t>
            </a:r>
            <a:r>
              <a:rPr lang="zh-CN" altLang="en-US" sz="2400" b="1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、小组考勤方式；</a:t>
            </a:r>
            <a:endParaRPr lang="en-US" altLang="zh-CN" sz="2400" b="1" dirty="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zh-CN" sz="2400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线上</a:t>
            </a:r>
            <a:r>
              <a:rPr lang="zh-CN" altLang="en-US" sz="2400" b="1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：教师或助教统计学生的观看时长</a:t>
            </a:r>
            <a:r>
              <a:rPr lang="zh-CN" altLang="zh-CN" sz="2400" b="1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。</a:t>
            </a:r>
            <a:endParaRPr lang="zh-CN" altLang="zh-CN" sz="2400" b="1" dirty="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矩形 2"/>
          <p:cNvSpPr/>
          <p:nvPr/>
        </p:nvSpPr>
        <p:spPr>
          <a:xfrm>
            <a:off x="1438275" y="284163"/>
            <a:ext cx="1620838" cy="523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2800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分数计算</a:t>
            </a:r>
            <a:endParaRPr lang="zh-CN" altLang="en-US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10243" name="矩形 2"/>
          <p:cNvSpPr/>
          <p:nvPr/>
        </p:nvSpPr>
        <p:spPr>
          <a:xfrm>
            <a:off x="2051050" y="1108075"/>
            <a:ext cx="4357688" cy="1570038"/>
          </a:xfrm>
          <a:prstGeom prst="rect">
            <a:avLst/>
          </a:prstGeom>
          <a:noFill/>
          <a:ln w="9525" cap="flat" cmpd="sng">
            <a:solidFill>
              <a:srgbClr val="002060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r>
              <a:rPr lang="zh-CN" altLang="en-US" sz="2400" b="1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随堂发言：小组成绩</a:t>
            </a:r>
            <a:endParaRPr lang="en-US" altLang="zh-CN" sz="2400" b="1" dirty="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sz="2400" b="1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案例报告：</a:t>
            </a:r>
            <a:r>
              <a:rPr lang="zh-CN" altLang="en-US" sz="2400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小组成绩</a:t>
            </a:r>
            <a:endParaRPr lang="en-US" altLang="zh-CN" sz="2400" b="1" dirty="0">
              <a:solidFill>
                <a:srgbClr val="FF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sz="2400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考勤情况：个人成绩</a:t>
            </a:r>
            <a:endParaRPr lang="en-US" altLang="zh-CN" sz="2400" b="1" dirty="0">
              <a:solidFill>
                <a:srgbClr val="FF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sz="2400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期末考试：个人成绩</a:t>
            </a:r>
            <a:endParaRPr lang="zh-CN" altLang="zh-CN" sz="2400" b="1" dirty="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0244" name="TextBox 3"/>
          <p:cNvSpPr txBox="1"/>
          <p:nvPr/>
        </p:nvSpPr>
        <p:spPr>
          <a:xfrm>
            <a:off x="971550" y="2913063"/>
            <a:ext cx="7129463" cy="1570037"/>
          </a:xfrm>
          <a:prstGeom prst="rect">
            <a:avLst/>
          </a:prstGeom>
          <a:noFill/>
          <a:ln w="9525" cap="flat" cmpd="sng">
            <a:solidFill>
              <a:srgbClr val="002060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r>
              <a:rPr lang="zh-CN" altLang="en-US" sz="2400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随堂发言和案例报告成绩</a:t>
            </a:r>
            <a:r>
              <a:rPr lang="zh-CN" altLang="en-US" sz="2400" b="1" dirty="0">
                <a:latin typeface="等线" panose="02010600030101010101" pitchFamily="2" charset="-122"/>
                <a:ea typeface="等线" panose="02010600030101010101" pitchFamily="2" charset="-122"/>
              </a:rPr>
              <a:t>由教师汇总计算后返回给小组，小组长组织组员进行评议，分配好每个组员的成绩返回给任课教师。</a:t>
            </a:r>
            <a:r>
              <a:rPr lang="zh-CN" altLang="en-US" sz="2400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教师再加上考勤成绩形成每个同学的平时成绩，在考试前完成。</a:t>
            </a:r>
            <a:endParaRPr lang="zh-CN" altLang="en-US" sz="2400" b="1" dirty="0">
              <a:solidFill>
                <a:srgbClr val="FF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PP_MARK_KEY" val="31b10e32-e671-4c28-a0fe-027b17ae82f8"/>
  <p:tag name="COMMONDATA" val="eyJoZGlkIjoiMTNjZGFiMjNmNDlkYjFiM2FkMDQzMTZjMzZkYjJkMTU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1115</Words>
  <Application>WPS 演示</Application>
  <PresentationFormat/>
  <Paragraphs>65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Arial</vt:lpstr>
      <vt:lpstr>宋体</vt:lpstr>
      <vt:lpstr>Wingdings</vt:lpstr>
      <vt:lpstr>Calibri</vt:lpstr>
      <vt:lpstr>等线</vt:lpstr>
      <vt:lpstr>微软雅黑</vt:lpstr>
      <vt:lpstr>Arial Unicode MS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微软中国</dc:creator>
  <cp:lastModifiedBy>Wang Xiaomei</cp:lastModifiedBy>
  <cp:revision>422</cp:revision>
  <dcterms:created xsi:type="dcterms:W3CDTF">2013-06-20T12:41:00Z</dcterms:created>
  <dcterms:modified xsi:type="dcterms:W3CDTF">2022-11-08T07:38:43Z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7AA45BBA0B944697AA52A9E732F620D0</vt:lpwstr>
  </property>
  <property fmtid="{D5CDD505-2E9C-101B-9397-08002B2CF9AE}" pid="3" name="KSOProductBuildVer">
    <vt:lpwstr>2052-11.1.0.12763</vt:lpwstr>
  </property>
</Properties>
</file>