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320B"/>
    <a:srgbClr val="F57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12" autoAdjust="0"/>
  </p:normalViewPr>
  <p:slideViewPr>
    <p:cSldViewPr>
      <p:cViewPr varScale="1">
        <p:scale>
          <a:sx n="79" d="100"/>
          <a:sy n="79" d="100"/>
        </p:scale>
        <p:origin x="1570" y="8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9FFED-C4F0-485C-9079-3D46369AFFB5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1121A-CEA9-4A26-A169-E4ED2745C0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31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91121A-CEA9-4A26-A169-E4ED2745C05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68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IBS</a:t>
            </a:r>
            <a:r>
              <a:rPr lang="zh-CN" altLang="en-US" dirty="0"/>
              <a:t>如何求，</a:t>
            </a:r>
            <a:r>
              <a:rPr lang="en-US" altLang="zh-CN" dirty="0"/>
              <a:t>+5I_IL?,</a:t>
            </a:r>
            <a:r>
              <a:rPr lang="zh-CN" altLang="en-US" dirty="0"/>
              <a:t>输入特性 </a:t>
            </a:r>
            <a:r>
              <a:rPr lang="en-US" altLang="zh-CN" dirty="0"/>
              <a:t>OC</a:t>
            </a:r>
            <a:r>
              <a:rPr lang="zh-CN" altLang="en-US"/>
              <a:t>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1121A-CEA9-4A26-A169-E4ED2745C05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0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95536" y="6381328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764704"/>
            <a:ext cx="7776864" cy="648072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b="1" dirty="0"/>
              <a:t>         </a:t>
            </a:r>
            <a:r>
              <a:rPr lang="zh-CN" altLang="en-US" sz="1600" b="1" dirty="0">
                <a:solidFill>
                  <a:schemeClr val="tx1"/>
                </a:solidFill>
              </a:rPr>
              <a:t>指出下图中两个门电路的输出是什么状态（高电平、低电平或高阻态）。已知这些门电路都是</a:t>
            </a:r>
            <a:r>
              <a:rPr lang="en-US" altLang="zh-CN" sz="1600" b="1" dirty="0">
                <a:solidFill>
                  <a:schemeClr val="tx1"/>
                </a:solidFill>
              </a:rPr>
              <a:t>74</a:t>
            </a:r>
            <a:r>
              <a:rPr lang="zh-CN" altLang="en-US" sz="1600" b="1" dirty="0">
                <a:solidFill>
                  <a:schemeClr val="tx1"/>
                </a:solidFill>
              </a:rPr>
              <a:t>系列</a:t>
            </a:r>
            <a:r>
              <a:rPr lang="en-US" altLang="zh-CN" sz="1600" b="1" dirty="0">
                <a:solidFill>
                  <a:schemeClr val="tx1"/>
                </a:solidFill>
              </a:rPr>
              <a:t>TTL</a:t>
            </a:r>
            <a:r>
              <a:rPr lang="zh-CN" altLang="en-US" sz="1600" b="1" dirty="0">
                <a:solidFill>
                  <a:schemeClr val="tx1"/>
                </a:solidFill>
              </a:rPr>
              <a:t>电路。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3988" y="1595021"/>
            <a:ext cx="45365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5320B"/>
                </a:solidFill>
              </a:rPr>
              <a:t>解：右上图的两个与非门，一端都是接高电平，另一端其中一个是通过</a:t>
            </a:r>
            <a:r>
              <a:rPr lang="en-US" altLang="zh-CN" sz="1600" dirty="0">
                <a:solidFill>
                  <a:srgbClr val="F5320B"/>
                </a:solidFill>
              </a:rPr>
              <a:t>51K</a:t>
            </a:r>
            <a:r>
              <a:rPr lang="el-GR" altLang="zh-CN" sz="1600" dirty="0">
                <a:solidFill>
                  <a:srgbClr val="F5320B"/>
                </a:solidFill>
              </a:rPr>
              <a:t>Ω</a:t>
            </a:r>
            <a:r>
              <a:rPr lang="zh-CN" altLang="en-US" sz="1600" dirty="0">
                <a:solidFill>
                  <a:srgbClr val="F5320B"/>
                </a:solidFill>
              </a:rPr>
              <a:t>电阻接地，另一个是通过</a:t>
            </a:r>
            <a:r>
              <a:rPr lang="en-US" altLang="zh-CN" sz="1600" dirty="0">
                <a:solidFill>
                  <a:srgbClr val="F5320B"/>
                </a:solidFill>
              </a:rPr>
              <a:t>51</a:t>
            </a:r>
            <a:r>
              <a:rPr lang="el-GR" altLang="zh-CN" sz="1600" dirty="0">
                <a:solidFill>
                  <a:srgbClr val="F5320B"/>
                </a:solidFill>
              </a:rPr>
              <a:t>Ω</a:t>
            </a:r>
            <a:r>
              <a:rPr lang="zh-CN" altLang="en-US" sz="1600" dirty="0">
                <a:solidFill>
                  <a:srgbClr val="F5320B"/>
                </a:solidFill>
              </a:rPr>
              <a:t>电阻接地。输出状态是</a:t>
            </a:r>
            <a:r>
              <a:rPr lang="en-US" altLang="zh-CN" sz="1600" dirty="0">
                <a:solidFill>
                  <a:srgbClr val="F5320B"/>
                </a:solidFill>
              </a:rPr>
              <a:t>Y1</a:t>
            </a:r>
            <a:r>
              <a:rPr lang="zh-CN" altLang="en-US" sz="1600" dirty="0">
                <a:solidFill>
                  <a:srgbClr val="F5320B"/>
                </a:solidFill>
              </a:rPr>
              <a:t>为低电平，</a:t>
            </a:r>
            <a:r>
              <a:rPr lang="en-US" altLang="zh-CN" sz="1600" dirty="0">
                <a:solidFill>
                  <a:srgbClr val="F5320B"/>
                </a:solidFill>
              </a:rPr>
              <a:t>Y2</a:t>
            </a:r>
            <a:r>
              <a:rPr lang="zh-CN" altLang="en-US" sz="1600" dirty="0">
                <a:solidFill>
                  <a:srgbClr val="F5320B"/>
                </a:solidFill>
              </a:rPr>
              <a:t>为高电平。具体分析如下：</a:t>
            </a:r>
            <a:endParaRPr lang="en-US" altLang="zh-CN" sz="1600" dirty="0">
              <a:solidFill>
                <a:srgbClr val="F5320B"/>
              </a:solidFill>
            </a:endParaRPr>
          </a:p>
          <a:p>
            <a:r>
              <a:rPr lang="zh-CN" altLang="en-US" sz="1600" dirty="0">
                <a:solidFill>
                  <a:srgbClr val="F5320B"/>
                </a:solidFill>
              </a:rPr>
              <a:t>右下图是</a:t>
            </a:r>
            <a:r>
              <a:rPr lang="en-US" altLang="zh-CN" sz="1600" dirty="0">
                <a:solidFill>
                  <a:srgbClr val="F5320B"/>
                </a:solidFill>
              </a:rPr>
              <a:t>TTL</a:t>
            </a:r>
            <a:r>
              <a:rPr lang="zh-CN" altLang="en-US" sz="1600" dirty="0">
                <a:solidFill>
                  <a:srgbClr val="F5320B"/>
                </a:solidFill>
              </a:rPr>
              <a:t>与非门电路，当</a:t>
            </a:r>
            <a:r>
              <a:rPr lang="en-US" altLang="zh-CN" sz="1600" dirty="0">
                <a:solidFill>
                  <a:srgbClr val="F5320B"/>
                </a:solidFill>
              </a:rPr>
              <a:t>A</a:t>
            </a:r>
            <a:r>
              <a:rPr lang="zh-CN" altLang="en-US" sz="1600" dirty="0">
                <a:solidFill>
                  <a:srgbClr val="F5320B"/>
                </a:solidFill>
              </a:rPr>
              <a:t>、</a:t>
            </a:r>
            <a:r>
              <a:rPr lang="en-US" altLang="zh-CN" sz="1600" dirty="0">
                <a:solidFill>
                  <a:srgbClr val="F5320B"/>
                </a:solidFill>
              </a:rPr>
              <a:t>B</a:t>
            </a:r>
            <a:r>
              <a:rPr lang="zh-CN" altLang="en-US" sz="1600" dirty="0">
                <a:solidFill>
                  <a:srgbClr val="F5320B"/>
                </a:solidFill>
              </a:rPr>
              <a:t>两个输入端的电压都大于</a:t>
            </a:r>
            <a:r>
              <a:rPr lang="en-US" altLang="zh-CN" sz="1600" dirty="0">
                <a:solidFill>
                  <a:srgbClr val="F5320B"/>
                </a:solidFill>
              </a:rPr>
              <a:t>1.4V</a:t>
            </a:r>
            <a:r>
              <a:rPr lang="zh-CN" altLang="en-US" sz="1600" dirty="0">
                <a:solidFill>
                  <a:srgbClr val="F5320B"/>
                </a:solidFill>
              </a:rPr>
              <a:t>时，</a:t>
            </a:r>
            <a:r>
              <a:rPr lang="en-US" altLang="zh-CN" sz="1600" dirty="0">
                <a:solidFill>
                  <a:srgbClr val="F5320B"/>
                </a:solidFill>
              </a:rPr>
              <a:t>T1</a:t>
            </a:r>
            <a:r>
              <a:rPr lang="zh-CN" altLang="en-US" sz="1600" dirty="0">
                <a:solidFill>
                  <a:srgbClr val="F5320B"/>
                </a:solidFill>
              </a:rPr>
              <a:t>的基极电压</a:t>
            </a:r>
            <a:r>
              <a:rPr lang="en-US" altLang="zh-CN" sz="1600" dirty="0">
                <a:solidFill>
                  <a:srgbClr val="F5320B"/>
                </a:solidFill>
              </a:rPr>
              <a:t>V</a:t>
            </a:r>
            <a:r>
              <a:rPr lang="en-US" altLang="zh-CN" sz="1600" baseline="-25000" dirty="0">
                <a:solidFill>
                  <a:srgbClr val="F5320B"/>
                </a:solidFill>
              </a:rPr>
              <a:t>B1</a:t>
            </a:r>
            <a:r>
              <a:rPr lang="zh-CN" altLang="en-US" sz="1600" dirty="0">
                <a:solidFill>
                  <a:srgbClr val="F5320B"/>
                </a:solidFill>
              </a:rPr>
              <a:t>大于</a:t>
            </a:r>
            <a:r>
              <a:rPr lang="en-US" altLang="zh-CN" sz="1600" dirty="0">
                <a:solidFill>
                  <a:srgbClr val="F5320B"/>
                </a:solidFill>
              </a:rPr>
              <a:t>2.1V</a:t>
            </a:r>
            <a:r>
              <a:rPr lang="zh-CN" altLang="en-US" sz="1600" dirty="0">
                <a:solidFill>
                  <a:srgbClr val="F5320B"/>
                </a:solidFill>
              </a:rPr>
              <a:t>，</a:t>
            </a:r>
            <a:r>
              <a:rPr lang="en-US" altLang="zh-CN" sz="1600" dirty="0">
                <a:solidFill>
                  <a:srgbClr val="F5320B"/>
                </a:solidFill>
              </a:rPr>
              <a:t>T2</a:t>
            </a:r>
            <a:r>
              <a:rPr lang="zh-CN" altLang="en-US" sz="1600" dirty="0">
                <a:solidFill>
                  <a:srgbClr val="F5320B"/>
                </a:solidFill>
              </a:rPr>
              <a:t>导通，</a:t>
            </a:r>
            <a:r>
              <a:rPr lang="en-US" altLang="zh-CN" sz="1600" dirty="0">
                <a:solidFill>
                  <a:srgbClr val="F5320B"/>
                </a:solidFill>
              </a:rPr>
              <a:t>T5</a:t>
            </a:r>
            <a:r>
              <a:rPr lang="zh-CN" altLang="en-US" sz="1600" dirty="0">
                <a:solidFill>
                  <a:srgbClr val="F5320B"/>
                </a:solidFill>
              </a:rPr>
              <a:t>导通，</a:t>
            </a:r>
            <a:r>
              <a:rPr lang="en-US" altLang="zh-CN" sz="1600" dirty="0">
                <a:solidFill>
                  <a:srgbClr val="F5320B"/>
                </a:solidFill>
              </a:rPr>
              <a:t>T4</a:t>
            </a:r>
            <a:r>
              <a:rPr lang="zh-CN" altLang="en-US" sz="1600" dirty="0">
                <a:solidFill>
                  <a:srgbClr val="F5320B"/>
                </a:solidFill>
              </a:rPr>
              <a:t>截止，</a:t>
            </a:r>
            <a:r>
              <a:rPr lang="en-US" altLang="zh-CN" sz="1600" dirty="0">
                <a:solidFill>
                  <a:srgbClr val="F5320B"/>
                </a:solidFill>
              </a:rPr>
              <a:t>Y</a:t>
            </a:r>
            <a:r>
              <a:rPr lang="zh-CN" altLang="en-US" sz="1600" dirty="0">
                <a:solidFill>
                  <a:srgbClr val="F5320B"/>
                </a:solidFill>
              </a:rPr>
              <a:t>为低电平，当</a:t>
            </a:r>
            <a:r>
              <a:rPr lang="en-US" altLang="zh-CN" sz="1600" dirty="0">
                <a:solidFill>
                  <a:srgbClr val="F5320B"/>
                </a:solidFill>
              </a:rPr>
              <a:t>A</a:t>
            </a:r>
            <a:r>
              <a:rPr lang="zh-CN" altLang="en-US" sz="1600" dirty="0">
                <a:solidFill>
                  <a:srgbClr val="F5320B"/>
                </a:solidFill>
              </a:rPr>
              <a:t>、</a:t>
            </a:r>
            <a:r>
              <a:rPr lang="en-US" altLang="zh-CN" sz="1600" dirty="0">
                <a:solidFill>
                  <a:srgbClr val="F5320B"/>
                </a:solidFill>
              </a:rPr>
              <a:t>B</a:t>
            </a:r>
            <a:r>
              <a:rPr lang="zh-CN" altLang="en-US" sz="1600" dirty="0">
                <a:solidFill>
                  <a:srgbClr val="F5320B"/>
                </a:solidFill>
              </a:rPr>
              <a:t>其中有一个小于</a:t>
            </a:r>
            <a:r>
              <a:rPr lang="en-US" altLang="zh-CN" sz="1600" dirty="0">
                <a:solidFill>
                  <a:srgbClr val="F5320B"/>
                </a:solidFill>
              </a:rPr>
              <a:t>1.4V</a:t>
            </a:r>
            <a:r>
              <a:rPr lang="zh-CN" altLang="en-US" sz="1600" dirty="0">
                <a:solidFill>
                  <a:srgbClr val="F5320B"/>
                </a:solidFill>
              </a:rPr>
              <a:t>时，</a:t>
            </a:r>
            <a:r>
              <a:rPr lang="en-US" altLang="zh-CN" sz="1600" dirty="0">
                <a:solidFill>
                  <a:srgbClr val="F5320B"/>
                </a:solidFill>
              </a:rPr>
              <a:t>V</a:t>
            </a:r>
            <a:r>
              <a:rPr lang="en-US" altLang="zh-CN" sz="1600" baseline="-25000" dirty="0">
                <a:solidFill>
                  <a:srgbClr val="F5320B"/>
                </a:solidFill>
              </a:rPr>
              <a:t>B1</a:t>
            </a:r>
            <a:r>
              <a:rPr lang="zh-CN" altLang="en-US" sz="1600" dirty="0">
                <a:solidFill>
                  <a:srgbClr val="F5320B"/>
                </a:solidFill>
              </a:rPr>
              <a:t>小于</a:t>
            </a:r>
            <a:r>
              <a:rPr lang="en-US" altLang="zh-CN" sz="1600" dirty="0">
                <a:solidFill>
                  <a:srgbClr val="F5320B"/>
                </a:solidFill>
              </a:rPr>
              <a:t>2.1V</a:t>
            </a:r>
            <a:r>
              <a:rPr lang="zh-CN" altLang="en-US" sz="1600" dirty="0">
                <a:solidFill>
                  <a:srgbClr val="F5320B"/>
                </a:solidFill>
              </a:rPr>
              <a:t>，</a:t>
            </a:r>
            <a:r>
              <a:rPr lang="en-US" altLang="zh-CN" sz="1600" dirty="0">
                <a:solidFill>
                  <a:srgbClr val="F5320B"/>
                </a:solidFill>
              </a:rPr>
              <a:t>T5</a:t>
            </a:r>
            <a:r>
              <a:rPr lang="zh-CN" altLang="en-US" sz="1600" dirty="0">
                <a:solidFill>
                  <a:srgbClr val="F5320B"/>
                </a:solidFill>
              </a:rPr>
              <a:t>截止，</a:t>
            </a:r>
            <a:r>
              <a:rPr lang="en-US" altLang="zh-CN" sz="1600" dirty="0">
                <a:solidFill>
                  <a:srgbClr val="F5320B"/>
                </a:solidFill>
              </a:rPr>
              <a:t>T4</a:t>
            </a:r>
            <a:r>
              <a:rPr lang="zh-CN" altLang="en-US" sz="1600" dirty="0">
                <a:solidFill>
                  <a:srgbClr val="F5320B"/>
                </a:solidFill>
              </a:rPr>
              <a:t>导通，</a:t>
            </a:r>
            <a:r>
              <a:rPr lang="en-US" altLang="zh-CN" sz="1600" dirty="0">
                <a:solidFill>
                  <a:srgbClr val="F5320B"/>
                </a:solidFill>
              </a:rPr>
              <a:t>Y</a:t>
            </a:r>
            <a:r>
              <a:rPr lang="zh-CN" altLang="en-US" sz="1600" dirty="0">
                <a:solidFill>
                  <a:srgbClr val="F5320B"/>
                </a:solidFill>
              </a:rPr>
              <a:t>为高电平。</a:t>
            </a:r>
            <a:endParaRPr lang="en-US" altLang="zh-CN" sz="1600" dirty="0">
              <a:solidFill>
                <a:srgbClr val="F5320B"/>
              </a:solidFill>
            </a:endParaRPr>
          </a:p>
          <a:p>
            <a:r>
              <a:rPr lang="en-US" altLang="zh-CN" sz="1600" dirty="0">
                <a:solidFill>
                  <a:srgbClr val="F5320B"/>
                </a:solidFill>
              </a:rPr>
              <a:t>A</a:t>
            </a:r>
            <a:r>
              <a:rPr lang="zh-CN" altLang="en-US" sz="1600" dirty="0">
                <a:solidFill>
                  <a:srgbClr val="F5320B"/>
                </a:solidFill>
              </a:rPr>
              <a:t>端输入</a:t>
            </a:r>
            <a:r>
              <a:rPr lang="en-US" altLang="zh-CN" sz="1600" dirty="0">
                <a:solidFill>
                  <a:srgbClr val="F5320B"/>
                </a:solidFill>
              </a:rPr>
              <a:t>V</a:t>
            </a:r>
            <a:r>
              <a:rPr lang="en-US" altLang="zh-CN" sz="1600" baseline="-25000" dirty="0">
                <a:solidFill>
                  <a:srgbClr val="F5320B"/>
                </a:solidFill>
              </a:rPr>
              <a:t>IH</a:t>
            </a:r>
            <a:r>
              <a:rPr lang="zh-CN" altLang="en-US" sz="1600" dirty="0">
                <a:solidFill>
                  <a:srgbClr val="F5320B"/>
                </a:solidFill>
              </a:rPr>
              <a:t>，为高电平，所以与非门输出取决于</a:t>
            </a:r>
            <a:r>
              <a:rPr lang="en-US" altLang="zh-CN" sz="1600" dirty="0">
                <a:solidFill>
                  <a:srgbClr val="F5320B"/>
                </a:solidFill>
              </a:rPr>
              <a:t>B</a:t>
            </a:r>
            <a:r>
              <a:rPr lang="zh-CN" altLang="en-US" sz="1600" dirty="0">
                <a:solidFill>
                  <a:srgbClr val="F5320B"/>
                </a:solidFill>
              </a:rPr>
              <a:t>端输入电平，即电阻</a:t>
            </a:r>
            <a:r>
              <a:rPr lang="en-US" altLang="zh-CN" sz="1600" dirty="0">
                <a:solidFill>
                  <a:srgbClr val="F5320B"/>
                </a:solidFill>
              </a:rPr>
              <a:t>R</a:t>
            </a:r>
            <a:r>
              <a:rPr lang="zh-CN" altLang="en-US" sz="1600" dirty="0">
                <a:solidFill>
                  <a:srgbClr val="F5320B"/>
                </a:solidFill>
              </a:rPr>
              <a:t>两端的电压。</a:t>
            </a:r>
            <a:endParaRPr lang="en-US" altLang="zh-CN" sz="1600" dirty="0">
              <a:solidFill>
                <a:srgbClr val="F5320B"/>
              </a:solidFill>
            </a:endParaRPr>
          </a:p>
          <a:p>
            <a:r>
              <a:rPr lang="zh-CN" altLang="en-US" sz="1600" dirty="0">
                <a:solidFill>
                  <a:srgbClr val="F5320B"/>
                </a:solidFill>
              </a:rPr>
              <a:t>当电阻</a:t>
            </a:r>
            <a:r>
              <a:rPr lang="en-US" altLang="zh-CN" sz="1600" dirty="0">
                <a:solidFill>
                  <a:srgbClr val="F5320B"/>
                </a:solidFill>
              </a:rPr>
              <a:t>R</a:t>
            </a:r>
            <a:r>
              <a:rPr lang="zh-CN" altLang="en-US" sz="1600" dirty="0">
                <a:solidFill>
                  <a:srgbClr val="F5320B"/>
                </a:solidFill>
              </a:rPr>
              <a:t>两端的电压为临界值</a:t>
            </a:r>
            <a:r>
              <a:rPr lang="en-US" altLang="zh-CN" sz="1600" dirty="0">
                <a:solidFill>
                  <a:srgbClr val="F5320B"/>
                </a:solidFill>
              </a:rPr>
              <a:t>1.4V</a:t>
            </a:r>
            <a:r>
              <a:rPr lang="zh-CN" altLang="en-US" sz="1600" dirty="0">
                <a:solidFill>
                  <a:srgbClr val="F5320B"/>
                </a:solidFill>
              </a:rPr>
              <a:t>时，可以按如图所示的电流通路列出等式</a:t>
            </a:r>
            <a:endParaRPr lang="en-US" altLang="zh-CN" sz="1600" dirty="0">
              <a:solidFill>
                <a:srgbClr val="F5320B"/>
              </a:solidFill>
            </a:endParaRPr>
          </a:p>
          <a:p>
            <a:endParaRPr lang="en-US" altLang="zh-CN" sz="1600" dirty="0">
              <a:solidFill>
                <a:srgbClr val="F5320B"/>
              </a:solidFill>
            </a:endParaRPr>
          </a:p>
          <a:p>
            <a:endParaRPr lang="en-US" altLang="zh-CN" sz="1600" dirty="0">
              <a:solidFill>
                <a:srgbClr val="F5320B"/>
              </a:solidFill>
            </a:endParaRPr>
          </a:p>
          <a:p>
            <a:r>
              <a:rPr lang="zh-CN" altLang="en-US" sz="1600" dirty="0">
                <a:solidFill>
                  <a:srgbClr val="F5320B"/>
                </a:solidFill>
              </a:rPr>
              <a:t>设</a:t>
            </a:r>
            <a:r>
              <a:rPr lang="en-US" altLang="zh-CN" sz="1600" dirty="0">
                <a:solidFill>
                  <a:srgbClr val="F5320B"/>
                </a:solidFill>
              </a:rPr>
              <a:t>VCC = 5V</a:t>
            </a:r>
            <a:r>
              <a:rPr lang="zh-CN" altLang="en-US" sz="1600" dirty="0">
                <a:solidFill>
                  <a:srgbClr val="F5320B"/>
                </a:solidFill>
              </a:rPr>
              <a:t>，求得</a:t>
            </a:r>
            <a:r>
              <a:rPr lang="en-US" altLang="zh-CN" sz="1600" dirty="0">
                <a:solidFill>
                  <a:srgbClr val="F5320B"/>
                </a:solidFill>
              </a:rPr>
              <a:t>R</a:t>
            </a:r>
            <a:r>
              <a:rPr lang="zh-CN" altLang="en-US" sz="1600" dirty="0">
                <a:solidFill>
                  <a:srgbClr val="F5320B"/>
                </a:solidFill>
              </a:rPr>
              <a:t>值为</a:t>
            </a:r>
            <a:r>
              <a:rPr lang="en-US" altLang="zh-CN" sz="1600" dirty="0">
                <a:solidFill>
                  <a:srgbClr val="F5320B"/>
                </a:solidFill>
              </a:rPr>
              <a:t>1.9K</a:t>
            </a:r>
            <a:r>
              <a:rPr lang="el-GR" altLang="zh-CN" sz="1600" dirty="0">
                <a:solidFill>
                  <a:srgbClr val="F5320B"/>
                </a:solidFill>
              </a:rPr>
              <a:t>Ω</a:t>
            </a:r>
            <a:r>
              <a:rPr lang="zh-CN" altLang="en-US" sz="1600" dirty="0">
                <a:solidFill>
                  <a:srgbClr val="F5320B"/>
                </a:solidFill>
              </a:rPr>
              <a:t>。</a:t>
            </a:r>
            <a:endParaRPr lang="en-US" altLang="zh-CN" sz="1600" dirty="0">
              <a:solidFill>
                <a:srgbClr val="F5320B"/>
              </a:solidFill>
            </a:endParaRPr>
          </a:p>
          <a:p>
            <a:r>
              <a:rPr lang="zh-CN" altLang="en-US" sz="1600" dirty="0">
                <a:solidFill>
                  <a:srgbClr val="F5320B"/>
                </a:solidFill>
              </a:rPr>
              <a:t>所以，当</a:t>
            </a:r>
            <a:r>
              <a:rPr lang="en-US" altLang="zh-CN" sz="1600" dirty="0">
                <a:solidFill>
                  <a:srgbClr val="F5320B"/>
                </a:solidFill>
              </a:rPr>
              <a:t>B</a:t>
            </a:r>
            <a:r>
              <a:rPr lang="zh-CN" altLang="en-US" sz="1600" dirty="0">
                <a:solidFill>
                  <a:srgbClr val="F5320B"/>
                </a:solidFill>
              </a:rPr>
              <a:t>端接地电阻大于</a:t>
            </a:r>
            <a:r>
              <a:rPr lang="en-US" altLang="zh-CN" sz="1600" dirty="0">
                <a:solidFill>
                  <a:srgbClr val="F5320B"/>
                </a:solidFill>
              </a:rPr>
              <a:t>1.9K</a:t>
            </a:r>
            <a:r>
              <a:rPr lang="el-GR" altLang="zh-CN" sz="1600" dirty="0">
                <a:solidFill>
                  <a:srgbClr val="F5320B"/>
                </a:solidFill>
              </a:rPr>
              <a:t>Ω</a:t>
            </a:r>
            <a:r>
              <a:rPr lang="zh-CN" altLang="en-US" sz="1600" dirty="0">
                <a:solidFill>
                  <a:srgbClr val="F5320B"/>
                </a:solidFill>
              </a:rPr>
              <a:t>时，</a:t>
            </a:r>
            <a:r>
              <a:rPr lang="en-US" altLang="zh-CN" sz="1600" dirty="0">
                <a:solidFill>
                  <a:srgbClr val="F5320B"/>
                </a:solidFill>
              </a:rPr>
              <a:t>B</a:t>
            </a:r>
            <a:r>
              <a:rPr lang="zh-CN" altLang="en-US" sz="1600" dirty="0">
                <a:solidFill>
                  <a:srgbClr val="F5320B"/>
                </a:solidFill>
              </a:rPr>
              <a:t>端电压大于</a:t>
            </a:r>
            <a:r>
              <a:rPr lang="en-US" altLang="zh-CN" sz="1600" dirty="0">
                <a:solidFill>
                  <a:srgbClr val="F5320B"/>
                </a:solidFill>
              </a:rPr>
              <a:t>1.4V</a:t>
            </a:r>
            <a:r>
              <a:rPr lang="zh-CN" altLang="en-US" sz="1600" dirty="0">
                <a:solidFill>
                  <a:srgbClr val="F5320B"/>
                </a:solidFill>
              </a:rPr>
              <a:t>，</a:t>
            </a:r>
            <a:r>
              <a:rPr lang="en-US" altLang="zh-CN" sz="1600" dirty="0">
                <a:solidFill>
                  <a:srgbClr val="F5320B"/>
                </a:solidFill>
              </a:rPr>
              <a:t>Y</a:t>
            </a:r>
            <a:r>
              <a:rPr lang="zh-CN" altLang="en-US" sz="1600" dirty="0">
                <a:solidFill>
                  <a:srgbClr val="F5320B"/>
                </a:solidFill>
              </a:rPr>
              <a:t>为低电平</a:t>
            </a:r>
            <a:endParaRPr lang="en-US" altLang="zh-CN" sz="1600" dirty="0">
              <a:solidFill>
                <a:srgbClr val="F5320B"/>
              </a:solidFill>
            </a:endParaRPr>
          </a:p>
          <a:p>
            <a:r>
              <a:rPr lang="zh-CN" altLang="en-US" sz="1600" dirty="0">
                <a:solidFill>
                  <a:srgbClr val="F5320B"/>
                </a:solidFill>
              </a:rPr>
              <a:t>当</a:t>
            </a:r>
            <a:r>
              <a:rPr lang="en-US" altLang="zh-CN" sz="1600" dirty="0">
                <a:solidFill>
                  <a:srgbClr val="F5320B"/>
                </a:solidFill>
              </a:rPr>
              <a:t>B</a:t>
            </a:r>
            <a:r>
              <a:rPr lang="zh-CN" altLang="en-US" sz="1600" dirty="0">
                <a:solidFill>
                  <a:srgbClr val="F5320B"/>
                </a:solidFill>
              </a:rPr>
              <a:t>端电阻小于</a:t>
            </a:r>
            <a:r>
              <a:rPr lang="en-US" altLang="zh-CN" sz="1600" dirty="0">
                <a:solidFill>
                  <a:srgbClr val="F5320B"/>
                </a:solidFill>
              </a:rPr>
              <a:t>1.9K</a:t>
            </a:r>
            <a:r>
              <a:rPr lang="el-GR" altLang="zh-CN" sz="1600" dirty="0">
                <a:solidFill>
                  <a:srgbClr val="F5320B"/>
                </a:solidFill>
              </a:rPr>
              <a:t>Ω</a:t>
            </a:r>
            <a:r>
              <a:rPr lang="zh-CN" altLang="en-US" sz="1600" dirty="0">
                <a:solidFill>
                  <a:srgbClr val="F5320B"/>
                </a:solidFill>
              </a:rPr>
              <a:t>时，</a:t>
            </a:r>
            <a:r>
              <a:rPr lang="en-US" altLang="zh-CN" sz="1600" dirty="0">
                <a:solidFill>
                  <a:srgbClr val="F5320B"/>
                </a:solidFill>
              </a:rPr>
              <a:t>B</a:t>
            </a:r>
            <a:r>
              <a:rPr lang="zh-CN" altLang="en-US" sz="1600" dirty="0">
                <a:solidFill>
                  <a:srgbClr val="F5320B"/>
                </a:solidFill>
              </a:rPr>
              <a:t>端电压小于</a:t>
            </a:r>
            <a:r>
              <a:rPr lang="en-US" altLang="zh-CN" sz="1600" dirty="0">
                <a:solidFill>
                  <a:srgbClr val="F5320B"/>
                </a:solidFill>
              </a:rPr>
              <a:t>1.4V</a:t>
            </a:r>
            <a:r>
              <a:rPr lang="zh-CN" altLang="en-US" sz="1600" dirty="0">
                <a:solidFill>
                  <a:srgbClr val="F5320B"/>
                </a:solidFill>
              </a:rPr>
              <a:t>，</a:t>
            </a:r>
            <a:r>
              <a:rPr lang="en-US" altLang="zh-CN" sz="1600" dirty="0">
                <a:solidFill>
                  <a:srgbClr val="F5320B"/>
                </a:solidFill>
              </a:rPr>
              <a:t>Y</a:t>
            </a:r>
            <a:r>
              <a:rPr lang="zh-CN" altLang="en-US" sz="1600" dirty="0">
                <a:solidFill>
                  <a:srgbClr val="F5320B"/>
                </a:solidFill>
              </a:rPr>
              <a:t>为高电平。</a:t>
            </a:r>
            <a:endParaRPr lang="en-US" altLang="zh-CN" sz="1600" dirty="0">
              <a:solidFill>
                <a:srgbClr val="F5320B"/>
              </a:solidFill>
            </a:endParaRPr>
          </a:p>
          <a:p>
            <a:endParaRPr lang="en-US" altLang="zh-CN" sz="16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581128"/>
            <a:ext cx="1793165" cy="65085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254" y="2858273"/>
            <a:ext cx="4086225" cy="3286125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5326912" y="2923935"/>
            <a:ext cx="2987748" cy="2945237"/>
          </a:xfrm>
          <a:custGeom>
            <a:avLst/>
            <a:gdLst>
              <a:gd name="connsiteX0" fmla="*/ 2987748 w 2987748"/>
              <a:gd name="connsiteY0" fmla="*/ 10651 h 2945237"/>
              <a:gd name="connsiteX1" fmla="*/ 2275367 w 2987748"/>
              <a:gd name="connsiteY1" fmla="*/ 10651 h 2945237"/>
              <a:gd name="connsiteX2" fmla="*/ 1307804 w 2987748"/>
              <a:gd name="connsiteY2" fmla="*/ 21284 h 2945237"/>
              <a:gd name="connsiteX3" fmla="*/ 1254641 w 2987748"/>
              <a:gd name="connsiteY3" fmla="*/ 31916 h 2945237"/>
              <a:gd name="connsiteX4" fmla="*/ 1190846 w 2987748"/>
              <a:gd name="connsiteY4" fmla="*/ 53181 h 2945237"/>
              <a:gd name="connsiteX5" fmla="*/ 1148316 w 2987748"/>
              <a:gd name="connsiteY5" fmla="*/ 106344 h 2945237"/>
              <a:gd name="connsiteX6" fmla="*/ 1116418 w 2987748"/>
              <a:gd name="connsiteY6" fmla="*/ 127609 h 2945237"/>
              <a:gd name="connsiteX7" fmla="*/ 1105786 w 2987748"/>
              <a:gd name="connsiteY7" fmla="*/ 159507 h 2945237"/>
              <a:gd name="connsiteX8" fmla="*/ 1073888 w 2987748"/>
              <a:gd name="connsiteY8" fmla="*/ 223302 h 2945237"/>
              <a:gd name="connsiteX9" fmla="*/ 1063255 w 2987748"/>
              <a:gd name="connsiteY9" fmla="*/ 701767 h 2945237"/>
              <a:gd name="connsiteX10" fmla="*/ 1052623 w 2987748"/>
              <a:gd name="connsiteY10" fmla="*/ 1339721 h 2945237"/>
              <a:gd name="connsiteX11" fmla="*/ 1041990 w 2987748"/>
              <a:gd name="connsiteY11" fmla="*/ 1382251 h 2945237"/>
              <a:gd name="connsiteX12" fmla="*/ 1031358 w 2987748"/>
              <a:gd name="connsiteY12" fmla="*/ 1446046 h 2945237"/>
              <a:gd name="connsiteX13" fmla="*/ 1010093 w 2987748"/>
              <a:gd name="connsiteY13" fmla="*/ 1520474 h 2945237"/>
              <a:gd name="connsiteX14" fmla="*/ 988828 w 2987748"/>
              <a:gd name="connsiteY14" fmla="*/ 1616167 h 2945237"/>
              <a:gd name="connsiteX15" fmla="*/ 956930 w 2987748"/>
              <a:gd name="connsiteY15" fmla="*/ 1711860 h 2945237"/>
              <a:gd name="connsiteX16" fmla="*/ 903767 w 2987748"/>
              <a:gd name="connsiteY16" fmla="*/ 1807553 h 2945237"/>
              <a:gd name="connsiteX17" fmla="*/ 871869 w 2987748"/>
              <a:gd name="connsiteY17" fmla="*/ 1828818 h 2945237"/>
              <a:gd name="connsiteX18" fmla="*/ 818707 w 2987748"/>
              <a:gd name="connsiteY18" fmla="*/ 1860716 h 2945237"/>
              <a:gd name="connsiteX19" fmla="*/ 786809 w 2987748"/>
              <a:gd name="connsiteY19" fmla="*/ 1881981 h 2945237"/>
              <a:gd name="connsiteX20" fmla="*/ 648586 w 2987748"/>
              <a:gd name="connsiteY20" fmla="*/ 1903246 h 2945237"/>
              <a:gd name="connsiteX21" fmla="*/ 616688 w 2987748"/>
              <a:gd name="connsiteY21" fmla="*/ 1913879 h 2945237"/>
              <a:gd name="connsiteX22" fmla="*/ 202018 w 2987748"/>
              <a:gd name="connsiteY22" fmla="*/ 1892614 h 2945237"/>
              <a:gd name="connsiteX23" fmla="*/ 63795 w 2987748"/>
              <a:gd name="connsiteY23" fmla="*/ 1903246 h 2945237"/>
              <a:gd name="connsiteX24" fmla="*/ 42530 w 2987748"/>
              <a:gd name="connsiteY24" fmla="*/ 1924512 h 2945237"/>
              <a:gd name="connsiteX25" fmla="*/ 21265 w 2987748"/>
              <a:gd name="connsiteY25" fmla="*/ 1988307 h 2945237"/>
              <a:gd name="connsiteX26" fmla="*/ 0 w 2987748"/>
              <a:gd name="connsiteY26" fmla="*/ 2073367 h 2945237"/>
              <a:gd name="connsiteX27" fmla="*/ 10632 w 2987748"/>
              <a:gd name="connsiteY27" fmla="*/ 2498670 h 2945237"/>
              <a:gd name="connsiteX28" fmla="*/ 21265 w 2987748"/>
              <a:gd name="connsiteY28" fmla="*/ 2721953 h 2945237"/>
              <a:gd name="connsiteX29" fmla="*/ 21265 w 2987748"/>
              <a:gd name="connsiteY29" fmla="*/ 2945237 h 294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987748" h="2945237">
                <a:moveTo>
                  <a:pt x="2987748" y="10651"/>
                </a:moveTo>
                <a:cubicBezTo>
                  <a:pt x="2443276" y="-7499"/>
                  <a:pt x="2891505" y="1023"/>
                  <a:pt x="2275367" y="10651"/>
                </a:cubicBezTo>
                <a:lnTo>
                  <a:pt x="1307804" y="21284"/>
                </a:lnTo>
                <a:cubicBezTo>
                  <a:pt x="1290083" y="24828"/>
                  <a:pt x="1272076" y="27161"/>
                  <a:pt x="1254641" y="31916"/>
                </a:cubicBezTo>
                <a:cubicBezTo>
                  <a:pt x="1233016" y="37814"/>
                  <a:pt x="1190846" y="53181"/>
                  <a:pt x="1190846" y="53181"/>
                </a:cubicBezTo>
                <a:cubicBezTo>
                  <a:pt x="1099431" y="114124"/>
                  <a:pt x="1207010" y="32976"/>
                  <a:pt x="1148316" y="106344"/>
                </a:cubicBezTo>
                <a:cubicBezTo>
                  <a:pt x="1140333" y="116323"/>
                  <a:pt x="1127051" y="120521"/>
                  <a:pt x="1116418" y="127609"/>
                </a:cubicBezTo>
                <a:cubicBezTo>
                  <a:pt x="1112874" y="138242"/>
                  <a:pt x="1110798" y="149482"/>
                  <a:pt x="1105786" y="159507"/>
                </a:cubicBezTo>
                <a:cubicBezTo>
                  <a:pt x="1064559" y="241964"/>
                  <a:pt x="1100618" y="143118"/>
                  <a:pt x="1073888" y="223302"/>
                </a:cubicBezTo>
                <a:cubicBezTo>
                  <a:pt x="1070344" y="382790"/>
                  <a:pt x="1066293" y="542268"/>
                  <a:pt x="1063255" y="701767"/>
                </a:cubicBezTo>
                <a:cubicBezTo>
                  <a:pt x="1059205" y="914409"/>
                  <a:pt x="1059266" y="1127144"/>
                  <a:pt x="1052623" y="1339721"/>
                </a:cubicBezTo>
                <a:cubicBezTo>
                  <a:pt x="1052167" y="1354327"/>
                  <a:pt x="1044856" y="1367922"/>
                  <a:pt x="1041990" y="1382251"/>
                </a:cubicBezTo>
                <a:cubicBezTo>
                  <a:pt x="1037762" y="1403391"/>
                  <a:pt x="1035586" y="1424906"/>
                  <a:pt x="1031358" y="1446046"/>
                </a:cubicBezTo>
                <a:cubicBezTo>
                  <a:pt x="1011474" y="1545468"/>
                  <a:pt x="1030356" y="1439420"/>
                  <a:pt x="1010093" y="1520474"/>
                </a:cubicBezTo>
                <a:cubicBezTo>
                  <a:pt x="994924" y="1581148"/>
                  <a:pt x="1005193" y="1561617"/>
                  <a:pt x="988828" y="1616167"/>
                </a:cubicBezTo>
                <a:cubicBezTo>
                  <a:pt x="979166" y="1648372"/>
                  <a:pt x="967563" y="1679962"/>
                  <a:pt x="956930" y="1711860"/>
                </a:cubicBezTo>
                <a:cubicBezTo>
                  <a:pt x="945850" y="1745099"/>
                  <a:pt x="935102" y="1786663"/>
                  <a:pt x="903767" y="1807553"/>
                </a:cubicBezTo>
                <a:cubicBezTo>
                  <a:pt x="893134" y="1814641"/>
                  <a:pt x="881848" y="1820835"/>
                  <a:pt x="871869" y="1828818"/>
                </a:cubicBezTo>
                <a:cubicBezTo>
                  <a:pt x="830168" y="1862179"/>
                  <a:pt x="874102" y="1842252"/>
                  <a:pt x="818707" y="1860716"/>
                </a:cubicBezTo>
                <a:cubicBezTo>
                  <a:pt x="808074" y="1867804"/>
                  <a:pt x="798932" y="1877940"/>
                  <a:pt x="786809" y="1881981"/>
                </a:cubicBezTo>
                <a:cubicBezTo>
                  <a:pt x="775738" y="1885671"/>
                  <a:pt x="654328" y="1902426"/>
                  <a:pt x="648586" y="1903246"/>
                </a:cubicBezTo>
                <a:cubicBezTo>
                  <a:pt x="637953" y="1906790"/>
                  <a:pt x="627896" y="1913879"/>
                  <a:pt x="616688" y="1913879"/>
                </a:cubicBezTo>
                <a:cubicBezTo>
                  <a:pt x="292942" y="1913879"/>
                  <a:pt x="365026" y="1925214"/>
                  <a:pt x="202018" y="1892614"/>
                </a:cubicBezTo>
                <a:cubicBezTo>
                  <a:pt x="155944" y="1896158"/>
                  <a:pt x="109108" y="1894183"/>
                  <a:pt x="63795" y="1903246"/>
                </a:cubicBezTo>
                <a:cubicBezTo>
                  <a:pt x="53965" y="1905212"/>
                  <a:pt x="47013" y="1915546"/>
                  <a:pt x="42530" y="1924512"/>
                </a:cubicBezTo>
                <a:cubicBezTo>
                  <a:pt x="32506" y="1944561"/>
                  <a:pt x="28353" y="1967042"/>
                  <a:pt x="21265" y="1988307"/>
                </a:cubicBezTo>
                <a:cubicBezTo>
                  <a:pt x="4917" y="2037352"/>
                  <a:pt x="12831" y="2009211"/>
                  <a:pt x="0" y="2073367"/>
                </a:cubicBezTo>
                <a:cubicBezTo>
                  <a:pt x="3544" y="2215135"/>
                  <a:pt x="5985" y="2356934"/>
                  <a:pt x="10632" y="2498670"/>
                </a:cubicBezTo>
                <a:cubicBezTo>
                  <a:pt x="13074" y="2573142"/>
                  <a:pt x="19491" y="2647462"/>
                  <a:pt x="21265" y="2721953"/>
                </a:cubicBezTo>
                <a:cubicBezTo>
                  <a:pt x="23037" y="2796360"/>
                  <a:pt x="21265" y="2870809"/>
                  <a:pt x="21265" y="294523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492" y="1198910"/>
            <a:ext cx="1990725" cy="11239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3414" y="1203672"/>
            <a:ext cx="18764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0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608" y="692696"/>
            <a:ext cx="7776864" cy="159452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zh-CN" altLang="en-US" sz="1800" b="1" dirty="0">
                <a:solidFill>
                  <a:schemeClr val="tx1"/>
                </a:solidFill>
                <a:latin typeface="+mj-ea"/>
                <a:ea typeface="+mj-ea"/>
              </a:rPr>
              <a:t>下图（</a:t>
            </a:r>
            <a:r>
              <a:rPr lang="en-US" altLang="zh-CN" sz="1800" b="1" dirty="0">
                <a:solidFill>
                  <a:schemeClr val="tx1"/>
                </a:solidFill>
                <a:latin typeface="+mj-ea"/>
                <a:ea typeface="+mj-ea"/>
              </a:rPr>
              <a:t>a</a:t>
            </a:r>
            <a:r>
              <a:rPr lang="zh-CN" altLang="en-US" sz="1800" b="1" dirty="0">
                <a:solidFill>
                  <a:schemeClr val="tx1"/>
                </a:solidFill>
                <a:latin typeface="+mj-ea"/>
                <a:ea typeface="+mj-ea"/>
              </a:rPr>
              <a:t>）所示电路中，已知三极管导通时</a:t>
            </a:r>
            <a:r>
              <a:rPr lang="en-US" altLang="zh-CN" sz="1800" b="1" dirty="0">
                <a:solidFill>
                  <a:schemeClr val="tx1"/>
                </a:solidFill>
                <a:latin typeface="+mj-ea"/>
                <a:ea typeface="+mj-ea"/>
              </a:rPr>
              <a:t>V</a:t>
            </a:r>
            <a:r>
              <a:rPr lang="en-US" altLang="zh-CN" sz="1800" b="1" baseline="-25000" dirty="0">
                <a:solidFill>
                  <a:schemeClr val="tx1"/>
                </a:solidFill>
                <a:latin typeface="+mj-ea"/>
                <a:ea typeface="+mj-ea"/>
              </a:rPr>
              <a:t>BE</a:t>
            </a:r>
            <a:r>
              <a:rPr lang="en-US" altLang="zh-CN" sz="1800" b="1" dirty="0">
                <a:solidFill>
                  <a:schemeClr val="tx1"/>
                </a:solidFill>
                <a:latin typeface="+mj-ea"/>
                <a:ea typeface="+mj-ea"/>
              </a:rPr>
              <a:t> = 0.7V</a:t>
            </a:r>
            <a:r>
              <a:rPr lang="zh-CN" altLang="en-US" sz="1800" b="1" dirty="0">
                <a:solidFill>
                  <a:schemeClr val="tx1"/>
                </a:solidFill>
                <a:latin typeface="+mj-ea"/>
                <a:ea typeface="+mj-ea"/>
              </a:rPr>
              <a:t>，饱和压降</a:t>
            </a:r>
            <a:r>
              <a:rPr lang="en-US" altLang="zh-CN" sz="1800" b="1" dirty="0">
                <a:solidFill>
                  <a:schemeClr val="tx1"/>
                </a:solidFill>
                <a:latin typeface="+mj-ea"/>
                <a:ea typeface="+mj-ea"/>
              </a:rPr>
              <a:t>V</a:t>
            </a:r>
            <a:r>
              <a:rPr lang="en-US" altLang="zh-CN" sz="1800" b="1" baseline="-25000" dirty="0">
                <a:solidFill>
                  <a:schemeClr val="tx1"/>
                </a:solidFill>
                <a:latin typeface="+mj-ea"/>
                <a:ea typeface="+mj-ea"/>
              </a:rPr>
              <a:t>CE</a:t>
            </a:r>
            <a:r>
              <a:rPr lang="zh-CN" altLang="en-US" sz="1800" b="1" baseline="-2500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sz="1800" b="1" baseline="-25000" dirty="0">
                <a:solidFill>
                  <a:schemeClr val="tx1"/>
                </a:solidFill>
                <a:latin typeface="+mj-ea"/>
                <a:ea typeface="+mj-ea"/>
              </a:rPr>
              <a:t>sat</a:t>
            </a:r>
            <a:r>
              <a:rPr lang="zh-CN" altLang="en-US" sz="1800" b="1" baseline="-25000" dirty="0">
                <a:solidFill>
                  <a:schemeClr val="tx1"/>
                </a:solidFill>
                <a:latin typeface="+mj-ea"/>
                <a:ea typeface="+mj-ea"/>
              </a:rPr>
              <a:t>）</a:t>
            </a:r>
            <a:r>
              <a:rPr lang="en-US" altLang="zh-CN" sz="1800" b="1" dirty="0">
                <a:solidFill>
                  <a:schemeClr val="tx1"/>
                </a:solidFill>
                <a:latin typeface="+mj-ea"/>
                <a:ea typeface="+mj-ea"/>
              </a:rPr>
              <a:t>= 0.3V</a:t>
            </a:r>
            <a:r>
              <a:rPr lang="zh-CN" altLang="en-US" sz="1800" b="1" dirty="0">
                <a:solidFill>
                  <a:schemeClr val="tx1"/>
                </a:solidFill>
                <a:latin typeface="+mj-ea"/>
                <a:ea typeface="+mj-ea"/>
              </a:rPr>
              <a:t>，饱和导通内阻为</a:t>
            </a:r>
            <a:r>
              <a:rPr lang="en-US" altLang="zh-CN" sz="1800" b="1" dirty="0">
                <a:solidFill>
                  <a:schemeClr val="tx1"/>
                </a:solidFill>
                <a:latin typeface="+mj-ea"/>
                <a:ea typeface="+mj-ea"/>
              </a:rPr>
              <a:t>R</a:t>
            </a:r>
            <a:r>
              <a:rPr lang="en-US" altLang="zh-CN" sz="1800" b="1" baseline="-25000" dirty="0">
                <a:solidFill>
                  <a:schemeClr val="tx1"/>
                </a:solidFill>
                <a:latin typeface="+mj-ea"/>
                <a:ea typeface="+mj-ea"/>
              </a:rPr>
              <a:t>CE</a:t>
            </a:r>
            <a:r>
              <a:rPr lang="zh-CN" altLang="en-US" sz="1800" b="1" baseline="-25000" dirty="0">
                <a:solidFill>
                  <a:schemeClr val="tx1"/>
                </a:solidFill>
                <a:latin typeface="+mj-ea"/>
                <a:ea typeface="+mj-ea"/>
              </a:rPr>
              <a:t>（</a:t>
            </a:r>
            <a:r>
              <a:rPr lang="en-US" altLang="zh-CN" sz="1800" b="1" baseline="-25000" dirty="0">
                <a:solidFill>
                  <a:schemeClr val="tx1"/>
                </a:solidFill>
                <a:latin typeface="+mj-ea"/>
                <a:ea typeface="+mj-ea"/>
              </a:rPr>
              <a:t>sat</a:t>
            </a:r>
            <a:r>
              <a:rPr lang="zh-CN" altLang="en-US" sz="1800" b="1" baseline="-25000" dirty="0">
                <a:solidFill>
                  <a:schemeClr val="tx1"/>
                </a:solidFill>
                <a:latin typeface="+mj-ea"/>
                <a:ea typeface="+mj-ea"/>
              </a:rPr>
              <a:t>）</a:t>
            </a:r>
            <a:r>
              <a:rPr lang="en-US" altLang="zh-CN" sz="1800" b="1" dirty="0">
                <a:solidFill>
                  <a:schemeClr val="tx1"/>
                </a:solidFill>
                <a:latin typeface="+mj-ea"/>
                <a:ea typeface="+mj-ea"/>
              </a:rPr>
              <a:t>= 20</a:t>
            </a:r>
            <a:r>
              <a:rPr lang="el-GR" altLang="zh-CN" sz="1800" b="1" dirty="0">
                <a:solidFill>
                  <a:schemeClr val="tx1"/>
                </a:solidFill>
                <a:latin typeface="+mj-ea"/>
                <a:ea typeface="+mj-ea"/>
              </a:rPr>
              <a:t>Ω</a:t>
            </a:r>
            <a:r>
              <a:rPr lang="zh-CN" altLang="en-US" sz="1800" b="1" dirty="0">
                <a:solidFill>
                  <a:schemeClr val="tx1"/>
                </a:solidFill>
                <a:latin typeface="+mj-ea"/>
                <a:ea typeface="+mj-ea"/>
              </a:rPr>
              <a:t>，三极管的电流放大系数</a:t>
            </a:r>
            <a:r>
              <a:rPr lang="el-GR" altLang="zh-CN" sz="1800" b="1" dirty="0">
                <a:solidFill>
                  <a:schemeClr val="tx1"/>
                </a:solidFill>
                <a:latin typeface="+mj-ea"/>
                <a:ea typeface="+mj-ea"/>
              </a:rPr>
              <a:t>β</a:t>
            </a:r>
            <a:r>
              <a:rPr lang="en-US" altLang="zh-CN" sz="1800" b="1" dirty="0">
                <a:solidFill>
                  <a:schemeClr val="tx1"/>
                </a:solidFill>
                <a:latin typeface="+mj-ea"/>
                <a:ea typeface="+mj-ea"/>
              </a:rPr>
              <a:t> = 100</a:t>
            </a:r>
            <a:r>
              <a:rPr lang="zh-CN" altLang="en-US" sz="1800" b="1" dirty="0">
                <a:solidFill>
                  <a:schemeClr val="tx1"/>
                </a:solidFill>
                <a:latin typeface="+mj-ea"/>
                <a:ea typeface="+mj-ea"/>
              </a:rPr>
              <a:t>。</a:t>
            </a:r>
            <a:r>
              <a:rPr lang="en-US" altLang="zh-CN" sz="1800" b="1" dirty="0">
                <a:solidFill>
                  <a:schemeClr val="tx1"/>
                </a:solidFill>
                <a:latin typeface="+mj-ea"/>
                <a:ea typeface="+mj-ea"/>
              </a:rPr>
              <a:t>OC</a:t>
            </a:r>
            <a:r>
              <a:rPr lang="zh-CN" altLang="en-US" sz="1800" b="1" dirty="0">
                <a:solidFill>
                  <a:schemeClr val="tx1"/>
                </a:solidFill>
                <a:latin typeface="+mj-ea"/>
                <a:ea typeface="+mj-ea"/>
              </a:rPr>
              <a:t>门</a:t>
            </a:r>
            <a:r>
              <a:rPr lang="en-US" altLang="zh-CN" sz="1800" b="1" dirty="0">
                <a:solidFill>
                  <a:schemeClr val="tx1"/>
                </a:solidFill>
                <a:latin typeface="+mj-ea"/>
                <a:ea typeface="+mj-ea"/>
              </a:rPr>
              <a:t>G</a:t>
            </a:r>
            <a:r>
              <a:rPr lang="en-US" altLang="zh-CN" sz="1800" b="1" baseline="-25000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CN" altLang="en-US" sz="1800" b="1" dirty="0">
                <a:solidFill>
                  <a:schemeClr val="tx1"/>
                </a:solidFill>
                <a:latin typeface="+mj-ea"/>
                <a:ea typeface="+mj-ea"/>
              </a:rPr>
              <a:t>输出管截止时的漏电流约为</a:t>
            </a:r>
            <a:r>
              <a:rPr lang="en-US" altLang="zh-CN" sz="1800" b="1" dirty="0">
                <a:solidFill>
                  <a:schemeClr val="tx1"/>
                </a:solidFill>
                <a:latin typeface="+mj-ea"/>
                <a:ea typeface="+mj-ea"/>
              </a:rPr>
              <a:t>50uA</a:t>
            </a:r>
            <a:r>
              <a:rPr lang="zh-CN" altLang="en-US" sz="1800" b="1" dirty="0">
                <a:solidFill>
                  <a:schemeClr val="tx1"/>
                </a:solidFill>
                <a:latin typeface="+mj-ea"/>
                <a:ea typeface="+mj-ea"/>
              </a:rPr>
              <a:t>，导通时允许的最大负载电流为</a:t>
            </a:r>
            <a:r>
              <a:rPr lang="en-US" altLang="zh-CN" sz="1800" b="1" dirty="0">
                <a:solidFill>
                  <a:schemeClr val="tx1"/>
                </a:solidFill>
                <a:latin typeface="+mj-ea"/>
                <a:ea typeface="+mj-ea"/>
              </a:rPr>
              <a:t>16mA</a:t>
            </a:r>
            <a:r>
              <a:rPr lang="zh-CN" altLang="en-US" sz="1800" b="1" dirty="0">
                <a:solidFill>
                  <a:schemeClr val="tx1"/>
                </a:solidFill>
                <a:latin typeface="+mj-ea"/>
                <a:ea typeface="+mj-ea"/>
              </a:rPr>
              <a:t>，输出低电平 ≤ </a:t>
            </a:r>
            <a:r>
              <a:rPr lang="en-US" altLang="zh-CN" sz="1800" b="1" dirty="0">
                <a:solidFill>
                  <a:schemeClr val="tx1"/>
                </a:solidFill>
                <a:latin typeface="+mj-ea"/>
                <a:ea typeface="+mj-ea"/>
              </a:rPr>
              <a:t>0.3V</a:t>
            </a:r>
            <a:r>
              <a:rPr lang="zh-CN" altLang="en-US" sz="1800" b="1" dirty="0">
                <a:solidFill>
                  <a:schemeClr val="tx1"/>
                </a:solidFill>
                <a:latin typeface="+mj-ea"/>
                <a:ea typeface="+mj-ea"/>
              </a:rPr>
              <a:t>。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 G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均为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74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系列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TTL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电路，其中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为反相器，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是与非门，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是或非门，它们的输入特性如图（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）所示</a:t>
            </a:r>
            <a:r>
              <a:rPr lang="zh-CN" altLang="en-US" sz="1800" b="1" dirty="0">
                <a:solidFill>
                  <a:schemeClr val="tx1"/>
                </a:solidFill>
                <a:latin typeface="+mj-ea"/>
                <a:ea typeface="+mj-ea"/>
              </a:rPr>
              <a:t>。试问：在三极管集电极输出的高、低电压满足</a:t>
            </a:r>
            <a:r>
              <a:rPr lang="en-US" altLang="zh-CN" sz="1800" b="1" dirty="0">
                <a:solidFill>
                  <a:schemeClr val="tx1"/>
                </a:solidFill>
                <a:latin typeface="+mj-ea"/>
                <a:ea typeface="+mj-ea"/>
              </a:rPr>
              <a:t>V</a:t>
            </a:r>
            <a:r>
              <a:rPr lang="en-US" altLang="zh-CN" sz="1800" b="1" baseline="-25000" dirty="0">
                <a:solidFill>
                  <a:schemeClr val="tx1"/>
                </a:solidFill>
                <a:latin typeface="+mj-ea"/>
                <a:ea typeface="+mj-ea"/>
              </a:rPr>
              <a:t>OH</a:t>
            </a:r>
            <a:r>
              <a:rPr lang="en-US" altLang="zh-CN" sz="1800" b="1" dirty="0">
                <a:solidFill>
                  <a:schemeClr val="tx1"/>
                </a:solidFill>
                <a:latin typeface="+mj-ea"/>
                <a:ea typeface="+mj-ea"/>
              </a:rPr>
              <a:t> ≥ 3.5V</a:t>
            </a:r>
            <a:r>
              <a:rPr lang="zh-CN" altLang="en-US" sz="1800" b="1" dirty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en-US" altLang="zh-CN" sz="1800" b="1" dirty="0">
                <a:solidFill>
                  <a:schemeClr val="tx1"/>
                </a:solidFill>
                <a:latin typeface="+mj-ea"/>
                <a:ea typeface="+mj-ea"/>
              </a:rPr>
              <a:t>V</a:t>
            </a:r>
            <a:r>
              <a:rPr lang="en-US" altLang="zh-CN" sz="1800" b="1" baseline="-25000" dirty="0">
                <a:solidFill>
                  <a:schemeClr val="tx1"/>
                </a:solidFill>
                <a:latin typeface="+mj-ea"/>
                <a:ea typeface="+mj-ea"/>
              </a:rPr>
              <a:t>OL</a:t>
            </a:r>
            <a:r>
              <a:rPr lang="en-US" altLang="zh-CN" sz="1800" b="1" dirty="0">
                <a:solidFill>
                  <a:schemeClr val="tx1"/>
                </a:solidFill>
                <a:latin typeface="+mj-ea"/>
                <a:ea typeface="+mj-ea"/>
              </a:rPr>
              <a:t> ≤ 0.3V</a:t>
            </a:r>
            <a:r>
              <a:rPr lang="zh-CN" altLang="en-US" sz="1800" b="1" dirty="0">
                <a:solidFill>
                  <a:schemeClr val="tx1"/>
                </a:solidFill>
                <a:latin typeface="+mj-ea"/>
                <a:ea typeface="+mj-ea"/>
              </a:rPr>
              <a:t>的条件下，</a:t>
            </a:r>
            <a:r>
              <a:rPr lang="en-US" altLang="zh-CN" sz="1800" b="1" dirty="0">
                <a:solidFill>
                  <a:schemeClr val="tx1"/>
                </a:solidFill>
                <a:latin typeface="+mj-ea"/>
                <a:ea typeface="+mj-ea"/>
              </a:rPr>
              <a:t>R</a:t>
            </a:r>
            <a:r>
              <a:rPr lang="en-US" altLang="zh-CN" sz="1800" b="1" baseline="-25000" dirty="0">
                <a:solidFill>
                  <a:schemeClr val="tx1"/>
                </a:solidFill>
                <a:latin typeface="+mj-ea"/>
                <a:ea typeface="+mj-ea"/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  <a:latin typeface="+mj-ea"/>
                <a:ea typeface="+mj-ea"/>
              </a:rPr>
              <a:t>的取值范围有多大？</a:t>
            </a:r>
            <a:endParaRPr lang="zh-CN" altLang="en-US" sz="1800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602373"/>
            <a:ext cx="4752528" cy="331922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9552" y="2287219"/>
            <a:ext cx="46805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5320B"/>
                </a:solidFill>
              </a:rPr>
              <a:t>解：</a:t>
            </a:r>
            <a:endParaRPr lang="en-US" altLang="zh-CN" sz="1600" dirty="0">
              <a:solidFill>
                <a:srgbClr val="F5320B"/>
              </a:solidFill>
            </a:endParaRPr>
          </a:p>
          <a:p>
            <a:r>
              <a:rPr lang="zh-CN" altLang="en-US" sz="1600" dirty="0">
                <a:solidFill>
                  <a:srgbClr val="F5320B"/>
                </a:solidFill>
              </a:rPr>
              <a:t>首先，根据三极管饱和导通时的要求可求得</a:t>
            </a:r>
            <a:r>
              <a:rPr lang="en-US" altLang="zh-CN" sz="1600" dirty="0">
                <a:solidFill>
                  <a:srgbClr val="F5320B"/>
                </a:solidFill>
              </a:rPr>
              <a:t>R</a:t>
            </a:r>
            <a:r>
              <a:rPr lang="en-US" altLang="zh-CN" sz="1600" baseline="-25000" dirty="0">
                <a:solidFill>
                  <a:srgbClr val="F5320B"/>
                </a:solidFill>
              </a:rPr>
              <a:t>B</a:t>
            </a:r>
            <a:r>
              <a:rPr lang="zh-CN" altLang="en-US" sz="1600" dirty="0">
                <a:solidFill>
                  <a:srgbClr val="F5320B"/>
                </a:solidFill>
              </a:rPr>
              <a:t>的最大允许值。三极管的临界饱和基极电流应为</a:t>
            </a:r>
            <a:endParaRPr lang="en-US" altLang="zh-CN" sz="1600" dirty="0">
              <a:solidFill>
                <a:srgbClr val="F5320B"/>
              </a:solidFill>
            </a:endParaRPr>
          </a:p>
          <a:p>
            <a:endParaRPr lang="en-US" altLang="zh-CN" sz="1600" dirty="0">
              <a:solidFill>
                <a:srgbClr val="F5320B"/>
              </a:solidFill>
            </a:endParaRPr>
          </a:p>
          <a:p>
            <a:endParaRPr lang="en-US" altLang="zh-CN" sz="1600" dirty="0">
              <a:solidFill>
                <a:srgbClr val="F5320B"/>
              </a:solidFill>
            </a:endParaRPr>
          </a:p>
          <a:p>
            <a:endParaRPr lang="en-US" altLang="zh-CN" sz="1600" dirty="0">
              <a:solidFill>
                <a:srgbClr val="F5320B"/>
              </a:solidFill>
            </a:endParaRPr>
          </a:p>
          <a:p>
            <a:r>
              <a:rPr lang="zh-CN" altLang="en-US" sz="1600" dirty="0">
                <a:solidFill>
                  <a:srgbClr val="F5320B"/>
                </a:solidFill>
              </a:rPr>
              <a:t>因此，可得流经</a:t>
            </a:r>
            <a:r>
              <a:rPr lang="en-US" altLang="zh-CN" sz="1600" dirty="0">
                <a:solidFill>
                  <a:srgbClr val="F5320B"/>
                </a:solidFill>
              </a:rPr>
              <a:t>R</a:t>
            </a:r>
            <a:r>
              <a:rPr lang="en-US" altLang="zh-CN" sz="1600" baseline="-25000" dirty="0">
                <a:solidFill>
                  <a:srgbClr val="F5320B"/>
                </a:solidFill>
              </a:rPr>
              <a:t>B</a:t>
            </a:r>
            <a:r>
              <a:rPr lang="zh-CN" altLang="en-US" sz="1600" dirty="0">
                <a:solidFill>
                  <a:srgbClr val="F5320B"/>
                </a:solidFill>
              </a:rPr>
              <a:t>的电流应为</a:t>
            </a:r>
            <a:endParaRPr lang="en-US" altLang="zh-CN" sz="1600" dirty="0">
              <a:solidFill>
                <a:srgbClr val="F5320B"/>
              </a:solidFill>
            </a:endParaRPr>
          </a:p>
          <a:p>
            <a:endParaRPr lang="en-US" altLang="zh-CN" sz="1600" dirty="0">
              <a:solidFill>
                <a:srgbClr val="F5320B"/>
              </a:solidFill>
            </a:endParaRPr>
          </a:p>
          <a:p>
            <a:endParaRPr lang="en-US" altLang="zh-CN" sz="1600" dirty="0">
              <a:solidFill>
                <a:srgbClr val="F5320B"/>
              </a:solidFill>
            </a:endParaRPr>
          </a:p>
          <a:p>
            <a:endParaRPr lang="en-US" altLang="zh-CN" sz="1600" dirty="0">
              <a:solidFill>
                <a:srgbClr val="F5320B"/>
              </a:solidFill>
            </a:endParaRPr>
          </a:p>
          <a:p>
            <a:r>
              <a:rPr lang="zh-CN" altLang="en-US" sz="1600" dirty="0">
                <a:solidFill>
                  <a:srgbClr val="F5320B"/>
                </a:solidFill>
              </a:rPr>
              <a:t>于是，</a:t>
            </a:r>
            <a:endParaRPr lang="en-US" altLang="zh-CN" sz="1600" dirty="0">
              <a:solidFill>
                <a:srgbClr val="F5320B"/>
              </a:solidFill>
            </a:endParaRPr>
          </a:p>
          <a:p>
            <a:r>
              <a:rPr lang="zh-CN" altLang="en-US" sz="1600" dirty="0">
                <a:solidFill>
                  <a:srgbClr val="F5320B"/>
                </a:solidFill>
              </a:rPr>
              <a:t>又根据</a:t>
            </a:r>
            <a:r>
              <a:rPr lang="en-US" altLang="zh-CN" sz="1600" dirty="0">
                <a:solidFill>
                  <a:srgbClr val="F5320B"/>
                </a:solidFill>
              </a:rPr>
              <a:t>OC</a:t>
            </a:r>
            <a:r>
              <a:rPr lang="zh-CN" altLang="en-US" sz="1600" dirty="0">
                <a:solidFill>
                  <a:srgbClr val="F5320B"/>
                </a:solidFill>
              </a:rPr>
              <a:t>门导通时允许的最大负载电流为</a:t>
            </a:r>
            <a:r>
              <a:rPr lang="en-US" altLang="zh-CN" sz="1600" dirty="0">
                <a:solidFill>
                  <a:srgbClr val="F5320B"/>
                </a:solidFill>
              </a:rPr>
              <a:t>16mA</a:t>
            </a:r>
            <a:r>
              <a:rPr lang="zh-CN" altLang="en-US" sz="1600" dirty="0">
                <a:solidFill>
                  <a:srgbClr val="F5320B"/>
                </a:solidFill>
              </a:rPr>
              <a:t>，可求得</a:t>
            </a:r>
            <a:r>
              <a:rPr lang="en-US" altLang="zh-CN" sz="1600" dirty="0">
                <a:solidFill>
                  <a:srgbClr val="F5320B"/>
                </a:solidFill>
              </a:rPr>
              <a:t>R</a:t>
            </a:r>
            <a:r>
              <a:rPr lang="en-US" altLang="zh-CN" sz="1600" baseline="-25000" dirty="0">
                <a:solidFill>
                  <a:srgbClr val="F5320B"/>
                </a:solidFill>
              </a:rPr>
              <a:t>B</a:t>
            </a:r>
            <a:r>
              <a:rPr lang="zh-CN" altLang="en-US" sz="1600" dirty="0">
                <a:solidFill>
                  <a:srgbClr val="F5320B"/>
                </a:solidFill>
              </a:rPr>
              <a:t>的最小允许值。</a:t>
            </a:r>
            <a:endParaRPr lang="en-US" altLang="zh-CN" sz="1600" dirty="0">
              <a:solidFill>
                <a:srgbClr val="F5320B"/>
              </a:solidFill>
            </a:endParaRPr>
          </a:p>
          <a:p>
            <a:endParaRPr lang="en-US" altLang="zh-CN" sz="1600" dirty="0">
              <a:solidFill>
                <a:srgbClr val="F5320B"/>
              </a:solidFill>
            </a:endParaRPr>
          </a:p>
          <a:p>
            <a:endParaRPr lang="en-US" altLang="zh-CN" sz="1600" dirty="0">
              <a:solidFill>
                <a:srgbClr val="F5320B"/>
              </a:solidFill>
            </a:endParaRPr>
          </a:p>
          <a:p>
            <a:r>
              <a:rPr lang="zh-CN" altLang="en-US" sz="1600" dirty="0">
                <a:solidFill>
                  <a:srgbClr val="F5320B"/>
                </a:solidFill>
              </a:rPr>
              <a:t>故</a:t>
            </a:r>
            <a:r>
              <a:rPr lang="en-US" altLang="zh-CN" sz="1600" dirty="0">
                <a:solidFill>
                  <a:srgbClr val="F5320B"/>
                </a:solidFill>
              </a:rPr>
              <a:t>R</a:t>
            </a:r>
            <a:r>
              <a:rPr lang="en-US" altLang="zh-CN" sz="1600" baseline="-25000" dirty="0">
                <a:solidFill>
                  <a:srgbClr val="F5320B"/>
                </a:solidFill>
              </a:rPr>
              <a:t>B</a:t>
            </a:r>
            <a:r>
              <a:rPr lang="zh-CN" altLang="en-US" sz="1600" dirty="0">
                <a:solidFill>
                  <a:srgbClr val="F5320B"/>
                </a:solidFill>
              </a:rPr>
              <a:t>的取值范围是</a:t>
            </a:r>
            <a:r>
              <a:rPr lang="en-US" altLang="zh-CN" sz="1600" dirty="0">
                <a:solidFill>
                  <a:srgbClr val="F5320B"/>
                </a:solidFill>
              </a:rPr>
              <a:t>0.29k</a:t>
            </a:r>
            <a:r>
              <a:rPr lang="el-GR" altLang="zh-CN" sz="1600" b="1" dirty="0">
                <a:solidFill>
                  <a:srgbClr val="F5320B"/>
                </a:solidFill>
                <a:latin typeface="+mj-ea"/>
              </a:rPr>
              <a:t>Ω</a:t>
            </a:r>
            <a:r>
              <a:rPr lang="en-US" altLang="zh-CN" sz="1600" b="1" dirty="0">
                <a:solidFill>
                  <a:srgbClr val="F5320B"/>
                </a:solidFill>
                <a:latin typeface="+mj-ea"/>
              </a:rPr>
              <a:t>&lt; R</a:t>
            </a:r>
            <a:r>
              <a:rPr lang="en-US" altLang="zh-CN" sz="1600" baseline="-25000" dirty="0">
                <a:solidFill>
                  <a:srgbClr val="F5320B"/>
                </a:solidFill>
              </a:rPr>
              <a:t>B</a:t>
            </a:r>
            <a:r>
              <a:rPr lang="en-US" altLang="zh-CN" sz="1600" b="1" dirty="0">
                <a:solidFill>
                  <a:srgbClr val="F5320B"/>
                </a:solidFill>
                <a:latin typeface="+mj-ea"/>
              </a:rPr>
              <a:t> &lt; 30.7k</a:t>
            </a:r>
            <a:r>
              <a:rPr lang="el-GR" altLang="zh-CN" sz="1600" b="1" dirty="0">
                <a:solidFill>
                  <a:srgbClr val="F5320B"/>
                </a:solidFill>
                <a:latin typeface="+mj-ea"/>
              </a:rPr>
              <a:t>Ω</a:t>
            </a:r>
            <a:endParaRPr lang="zh-CN" altLang="en-US" sz="1600" dirty="0">
              <a:solidFill>
                <a:srgbClr val="F5320B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091421"/>
            <a:ext cx="4052317" cy="4445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4109149"/>
            <a:ext cx="2278186" cy="48404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728" y="4614831"/>
            <a:ext cx="2304256" cy="4031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6728" y="5545267"/>
            <a:ext cx="2279551" cy="39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5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8219</TotalTime>
  <Words>500</Words>
  <Application>Microsoft Office PowerPoint</Application>
  <PresentationFormat>全屏显示(4:3)</PresentationFormat>
  <Paragraphs>28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Times New Roman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liupeng</dc:creator>
  <cp:lastModifiedBy>Peng Liu</cp:lastModifiedBy>
  <cp:revision>205</cp:revision>
  <dcterms:modified xsi:type="dcterms:W3CDTF">2019-05-22T14:13:12Z</dcterms:modified>
</cp:coreProperties>
</file>