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1" r:id="rId1"/>
  </p:sldMasterIdLst>
  <p:notesMasterIdLst>
    <p:notesMasterId r:id="rId34"/>
  </p:notesMasterIdLst>
  <p:handoutMasterIdLst>
    <p:handoutMasterId r:id="rId35"/>
  </p:handoutMasterIdLst>
  <p:sldIdLst>
    <p:sldId id="256" r:id="rId2"/>
    <p:sldId id="385" r:id="rId3"/>
    <p:sldId id="382" r:id="rId4"/>
    <p:sldId id="386" r:id="rId5"/>
    <p:sldId id="530" r:id="rId6"/>
    <p:sldId id="351" r:id="rId7"/>
    <p:sldId id="379" r:id="rId8"/>
    <p:sldId id="389" r:id="rId9"/>
    <p:sldId id="390" r:id="rId10"/>
    <p:sldId id="394" r:id="rId11"/>
    <p:sldId id="532" r:id="rId12"/>
    <p:sldId id="529" r:id="rId13"/>
    <p:sldId id="533" r:id="rId14"/>
    <p:sldId id="391" r:id="rId15"/>
    <p:sldId id="393" r:id="rId16"/>
    <p:sldId id="531" r:id="rId17"/>
    <p:sldId id="387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534" r:id="rId3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9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  <a:srgbClr val="FF8C3C"/>
    <a:srgbClr val="C66B5A"/>
    <a:srgbClr val="315263"/>
    <a:srgbClr val="7B84C6"/>
    <a:srgbClr val="001E4A"/>
    <a:srgbClr val="CC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74701" autoAdjust="0"/>
  </p:normalViewPr>
  <p:slideViewPr>
    <p:cSldViewPr snapToGrid="0">
      <p:cViewPr varScale="1">
        <p:scale>
          <a:sx n="73" d="100"/>
          <a:sy n="73" d="100"/>
        </p:scale>
        <p:origin x="2080" y="184"/>
      </p:cViewPr>
      <p:guideLst>
        <p:guide orient="horz" pos="1536"/>
        <p:guide pos="3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-3030" y="-10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1300" y="0"/>
            <a:ext cx="3033713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t" anchorCtr="0" compatLnSpc="1">
            <a:prstTxWarp prst="textNoShape">
              <a:avLst/>
            </a:prstTxWarp>
          </a:bodyPr>
          <a:lstStyle>
            <a:lvl1pPr algn="r" defTabSz="979488"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3913"/>
            <a:ext cx="3113088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b" anchorCtr="0" compatLnSpc="1">
            <a:prstTxWarp prst="textNoShape">
              <a:avLst/>
            </a:prstTxWarp>
          </a:bodyPr>
          <a:lstStyle>
            <a:lvl1pPr defTabSz="979488">
              <a:defRPr sz="1400">
                <a:latin typeface="Times New Roman" charset="0"/>
                <a:cs typeface="宋体" charset="0"/>
              </a:defRPr>
            </a:lvl1pPr>
          </a:lstStyle>
          <a:p>
            <a:r>
              <a:rPr lang="zh-CN" altLang="en-US"/>
              <a:t>先进计算体系结构和集成电路系统</a:t>
            </a:r>
            <a:endParaRPr lang="en-US" altLang="zh-CN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1300" y="9713913"/>
            <a:ext cx="3033713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b" anchorCtr="0" compatLnSpc="1">
            <a:prstTxWarp prst="textNoShape">
              <a:avLst/>
            </a:prstTxWarp>
          </a:bodyPr>
          <a:lstStyle>
            <a:lvl1pPr algn="r" defTabSz="979488">
              <a:defRPr sz="1400">
                <a:latin typeface="Times New Roman" charset="0"/>
                <a:cs typeface="宋体" charset="0"/>
              </a:defRPr>
            </a:lvl1pPr>
          </a:lstStyle>
          <a:p>
            <a:fld id="{C27E290B-EC1B-F843-8E72-2372351966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7676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t" anchorCtr="0" compatLnSpc="1">
            <a:prstTxWarp prst="textNoShape">
              <a:avLst/>
            </a:prstTxWarp>
          </a:bodyPr>
          <a:lstStyle>
            <a:lvl1pPr defTabSz="979488">
              <a:defRPr sz="1400">
                <a:latin typeface="Times New Roman" charset="0"/>
                <a:cs typeface="宋体" charset="0"/>
              </a:defRPr>
            </a:lvl1pPr>
          </a:lstStyle>
          <a:p>
            <a:r>
              <a:rPr lang="zh-CN" altLang="en-US"/>
              <a:t>数字系统设计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33713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t" anchorCtr="0" compatLnSpc="1">
            <a:prstTxWarp prst="textNoShape">
              <a:avLst/>
            </a:prstTxWarp>
          </a:bodyPr>
          <a:lstStyle>
            <a:lvl1pPr algn="r" defTabSz="979488"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4088" y="760413"/>
            <a:ext cx="5181600" cy="3886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899025"/>
            <a:ext cx="5214938" cy="456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3913"/>
            <a:ext cx="3113088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b" anchorCtr="0" compatLnSpc="1">
            <a:prstTxWarp prst="textNoShape">
              <a:avLst/>
            </a:prstTxWarp>
          </a:bodyPr>
          <a:lstStyle>
            <a:lvl1pPr defTabSz="979488">
              <a:defRPr sz="1400">
                <a:latin typeface="Times New Roman" charset="0"/>
                <a:cs typeface="宋体" charset="0"/>
              </a:defRPr>
            </a:lvl1pPr>
          </a:lstStyle>
          <a:p>
            <a:r>
              <a:rPr lang="zh-CN" altLang="en-US"/>
              <a:t>先进计算体系结构和集成电路系统</a:t>
            </a:r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9713913"/>
            <a:ext cx="3033713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b" anchorCtr="0" compatLnSpc="1">
            <a:prstTxWarp prst="textNoShape">
              <a:avLst/>
            </a:prstTxWarp>
          </a:bodyPr>
          <a:lstStyle>
            <a:lvl1pPr algn="r" defTabSz="979488">
              <a:defRPr sz="1400">
                <a:latin typeface="Times New Roman" charset="0"/>
                <a:cs typeface="宋体" charset="0"/>
              </a:defRPr>
            </a:lvl1pPr>
          </a:lstStyle>
          <a:p>
            <a:fld id="{E853BF46-CB0F-AF4D-9607-D9296907794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054395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DA621D8-937B-9248-AC84-D6F83ED94A08}" type="slidenum">
              <a:rPr lang="zh-CN" altLang="en-US">
                <a:latin typeface="Times New Roman" charset="0"/>
              </a:rPr>
              <a:pPr/>
              <a:t>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dirty="0">
              <a:ea typeface="宋体" charset="0"/>
            </a:endParaRPr>
          </a:p>
        </p:txBody>
      </p:sp>
      <p:sp>
        <p:nvSpPr>
          <p:cNvPr id="31750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1D889D5-3663-AD47-98AD-AA389D547215}" type="slidenum">
              <a:rPr lang="zh-CN" altLang="en-US">
                <a:latin typeface="Times New Roman" charset="0"/>
              </a:rPr>
              <a:pPr/>
              <a:t>10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40966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1D889D5-3663-AD47-98AD-AA389D547215}" type="slidenum">
              <a:rPr lang="zh-CN" altLang="en-US">
                <a:latin typeface="Times New Roman" charset="0"/>
              </a:rPr>
              <a:pPr/>
              <a:t>11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40966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2007</a:t>
            </a:r>
            <a:r>
              <a:rPr lang="zh-CN" altLang="en-US" sz="1200" dirty="0" smtClean="0"/>
              <a:t>年</a:t>
            </a:r>
            <a:r>
              <a:rPr lang="zh-CN" altLang="zh-CN" sz="1200" dirty="0" smtClean="0"/>
              <a:t>9月</a:t>
            </a:r>
            <a:r>
              <a:rPr lang="zh-CN" altLang="zh-CN" sz="1200" dirty="0"/>
              <a:t>，以色列飞机轰炸了叙利亚东北部一个可疑的核装置</a:t>
            </a:r>
            <a:r>
              <a:rPr lang="zh-CN" altLang="en-US" sz="1200" dirty="0"/>
              <a:t>，而在这次袭击中，</a:t>
            </a:r>
            <a:r>
              <a:rPr lang="zh-CN" altLang="zh-CN" dirty="0"/>
              <a:t>有一个叙利亚雷达（据称是最先进的）未能警告叙利亚军方即将袭击。</a:t>
            </a:r>
            <a:r>
              <a:rPr lang="zh-CN" altLang="en-US" dirty="0"/>
              <a:t>据推测，</a:t>
            </a:r>
            <a:r>
              <a:rPr lang="zh-CN" altLang="zh-CN" dirty="0"/>
              <a:t>叙利亚雷达的商用微处理器</a:t>
            </a:r>
            <a:r>
              <a:rPr lang="zh-CN" altLang="en-US" dirty="0"/>
              <a:t>被植入了</a:t>
            </a:r>
            <a:r>
              <a:rPr lang="zh-CN" altLang="zh-CN" dirty="0"/>
              <a:t>隐藏的“后门”。通过向这些芯片发送预编程的代码，未知的</a:t>
            </a:r>
            <a:r>
              <a:rPr lang="zh-CN" altLang="en-US" dirty="0"/>
              <a:t>恶意组件</a:t>
            </a:r>
            <a:r>
              <a:rPr lang="zh-CN" altLang="zh-CN" dirty="0"/>
              <a:t>破坏了芯片的功能并暂时阻挡了雷达。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要</a:t>
            </a:r>
            <a:r>
              <a:rPr lang="zh-CN" altLang="en-US" dirty="0"/>
              <a:t>创建</a:t>
            </a:r>
            <a:r>
              <a:rPr lang="zh-CN" altLang="zh-CN" dirty="0"/>
              <a:t>一个受控制的</a:t>
            </a:r>
            <a:r>
              <a:rPr lang="zh-CN" altLang="en-US" dirty="0"/>
              <a:t>后门（</a:t>
            </a:r>
            <a:r>
              <a:rPr lang="en-US" altLang="zh-CN" dirty="0"/>
              <a:t>kill switch</a:t>
            </a:r>
            <a:r>
              <a:rPr lang="zh-CN" altLang="en-US" dirty="0"/>
              <a:t>）</a:t>
            </a:r>
            <a:r>
              <a:rPr lang="zh-CN" altLang="zh-CN" dirty="0"/>
              <a:t>，需要给微处理器添加额外的逻辑，可以在制造期间或在芯片的设计阶段</a:t>
            </a:r>
            <a:r>
              <a:rPr lang="zh-CN" altLang="en-US" dirty="0"/>
              <a:t>进行植入</a:t>
            </a:r>
            <a:r>
              <a:rPr lang="zh-CN" altLang="zh-CN" dirty="0"/>
              <a:t>。后门</a:t>
            </a:r>
            <a:r>
              <a:rPr lang="zh-CN" altLang="en-US" dirty="0"/>
              <a:t>通过一定的软硬件手段激活后，</a:t>
            </a:r>
            <a:r>
              <a:rPr lang="zh-CN" altLang="zh-CN" dirty="0"/>
              <a:t>使外部人员通过代码或硬件访问</a:t>
            </a:r>
            <a:r>
              <a:rPr lang="zh-CN" altLang="en-US" dirty="0"/>
              <a:t>数字</a:t>
            </a:r>
            <a:r>
              <a:rPr lang="zh-CN" altLang="zh-CN" dirty="0"/>
              <a:t>系统</a:t>
            </a:r>
            <a:r>
              <a:rPr lang="zh-CN" altLang="en-US" dirty="0"/>
              <a:t>，</a:t>
            </a:r>
            <a:r>
              <a:rPr lang="zh-CN" altLang="zh-CN" dirty="0"/>
              <a:t>以禁用或启用特定功能。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数字系统设计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先进计算体系结构和集成电路系统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BF46-CB0F-AF4D-9607-D92969077947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009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7959A55-A7EB-CE4D-817F-B15F6C0F74B9}" type="slidenum">
              <a:rPr lang="zh-CN" altLang="en-US">
                <a:latin typeface="Times New Roman" charset="0"/>
              </a:rPr>
              <a:pPr/>
              <a:t>14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41990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1F322DC-54FB-E64A-9584-4514B4720E09}" type="slidenum">
              <a:rPr lang="zh-CN" altLang="en-US">
                <a:latin typeface="Times New Roman" charset="0"/>
              </a:rPr>
              <a:pPr/>
              <a:t>15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43014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76D0C34-74C5-8949-ADE6-B8791DEBBA86}" type="slidenum">
              <a:rPr lang="zh-CN" altLang="en-US">
                <a:latin typeface="Times New Roman" charset="0"/>
              </a:rPr>
              <a:pPr/>
              <a:t>16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36870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4C9C355-F7BC-A943-A6B4-30D3E279B23F}" type="slidenum">
              <a:rPr lang="zh-CN" altLang="en-US">
                <a:latin typeface="Times New Roman" charset="0"/>
              </a:rPr>
              <a:pPr/>
              <a:t>17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44038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E0E858D-F831-574E-A196-E5918969CF3F}" type="slidenum">
              <a:rPr lang="zh-CN" altLang="en-US">
                <a:latin typeface="Times New Roman" charset="0"/>
              </a:rPr>
              <a:pPr/>
              <a:t>18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45062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DF636DD-5628-6B46-8E65-95CA9D114930}" type="slidenum">
              <a:rPr lang="zh-CN" altLang="en-US">
                <a:latin typeface="Times New Roman" charset="0"/>
              </a:rPr>
              <a:pPr/>
              <a:t>19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46086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22B3E23-ED0F-C84D-905E-40989DC00A3C}" type="slidenum">
              <a:rPr lang="zh-CN" altLang="en-US">
                <a:latin typeface="Times New Roman" charset="0"/>
              </a:rPr>
              <a:pPr/>
              <a:t>20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47110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A4FDDAF-64EB-7E48-B421-130AAE705E1B}" type="slidenum">
              <a:rPr lang="zh-CN" altLang="en-US">
                <a:latin typeface="Times New Roman" charset="0"/>
              </a:rPr>
              <a:pPr/>
              <a:t>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32774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3620440-3C20-4447-BAB7-7C104DC6F8C3}" type="slidenum">
              <a:rPr lang="zh-CN" altLang="en-US">
                <a:latin typeface="Times New Roman" charset="0"/>
              </a:rPr>
              <a:pPr/>
              <a:t>21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dirty="0">
              <a:ea typeface="宋体" charset="0"/>
            </a:endParaRPr>
          </a:p>
        </p:txBody>
      </p:sp>
      <p:sp>
        <p:nvSpPr>
          <p:cNvPr id="48134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5688160-187D-E341-AC1E-0B097F1D8D8F}" type="slidenum">
              <a:rPr lang="zh-CN" altLang="en-US">
                <a:latin typeface="Times New Roman" charset="0"/>
              </a:rPr>
              <a:pPr/>
              <a:t>22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49158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D547A6C-872C-B24B-A85C-79D7151589E2}" type="slidenum">
              <a:rPr lang="zh-CN" altLang="en-US">
                <a:latin typeface="Times New Roman" charset="0"/>
              </a:rPr>
              <a:pPr/>
              <a:t>23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50182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13804FA-2391-7D44-85BB-887699056EC9}" type="slidenum">
              <a:rPr lang="zh-CN" altLang="en-US">
                <a:latin typeface="Times New Roman" charset="0"/>
              </a:rPr>
              <a:pPr/>
              <a:t>24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51206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DC4F8BB-878E-C144-A643-E4908B3B16F7}" type="slidenum">
              <a:rPr lang="zh-CN" altLang="en-US">
                <a:latin typeface="Times New Roman" charset="0"/>
              </a:rPr>
              <a:pPr/>
              <a:t>25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52230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1FDDF32-7159-2442-AAAF-F71F3000C277}" type="slidenum">
              <a:rPr lang="zh-CN" altLang="en-US">
                <a:latin typeface="Times New Roman" charset="0"/>
              </a:rPr>
              <a:pPr/>
              <a:t>26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53254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65DB04C-2167-9845-9BA3-CD65617903CD}" type="slidenum">
              <a:rPr lang="zh-CN" altLang="en-US">
                <a:latin typeface="Times New Roman" charset="0"/>
              </a:rPr>
              <a:pPr/>
              <a:t>27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54278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44A9D60-D4BC-054A-87F9-14E391571665}" type="slidenum">
              <a:rPr lang="zh-CN" altLang="en-US">
                <a:latin typeface="Times New Roman" charset="0"/>
              </a:rPr>
              <a:pPr/>
              <a:t>28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55302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DC3C7FB-0E24-554A-889E-2EF1AE374F00}" type="slidenum">
              <a:rPr lang="zh-CN" altLang="en-US">
                <a:latin typeface="Times New Roman" charset="0"/>
              </a:rPr>
              <a:pPr/>
              <a:t>29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56326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446EEB9-A610-2842-BA3C-7A321447DD0C}" type="slidenum">
              <a:rPr lang="zh-CN" altLang="en-US">
                <a:latin typeface="Times New Roman" charset="0"/>
              </a:rPr>
              <a:pPr/>
              <a:t>30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57350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4EE6A9B-9A6F-4044-813F-12164E9B3E4D}" type="slidenum">
              <a:rPr lang="zh-CN" altLang="en-US">
                <a:latin typeface="Times New Roman" charset="0"/>
              </a:rPr>
              <a:pPr/>
              <a:t>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33798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40026E4-D7FC-5E4C-976B-DF0E73743B7C}" type="slidenum">
              <a:rPr lang="zh-CN" altLang="en-US">
                <a:latin typeface="Times New Roman" charset="0"/>
              </a:rPr>
              <a:pPr/>
              <a:t>31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58374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19E51F3-CCD8-5044-9C32-B2876ED59BCF}" type="slidenum">
              <a:rPr lang="zh-CN" altLang="en-US">
                <a:latin typeface="Times New Roman" charset="0"/>
              </a:rPr>
              <a:pPr/>
              <a:t>4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34822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atin typeface="Times New Roman" pitchFamily="18" charset="0"/>
              </a:rPr>
              <a:t>数字系统设计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8BFC5A-AE17-4D7B-8A72-2D3B57085FF4}" type="slidenum">
              <a:rPr lang="zh-CN" altLang="en-US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02" name="页脚占位符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atin typeface="Times New Roman" pitchFamily="18" charset="0"/>
              </a:rPr>
              <a:t>先进计算体系结构和集成电路系统</a:t>
            </a:r>
            <a:endParaRPr lang="en-US" altLang="zh-CN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76D0C34-74C5-8949-ADE6-B8791DEBBA86}" type="slidenum">
              <a:rPr lang="zh-CN" altLang="en-US">
                <a:latin typeface="Times New Roman" charset="0"/>
              </a:rPr>
              <a:pPr/>
              <a:t>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36870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BCAB22B-DEED-134F-B3E9-C506FB5576F3}" type="slidenum">
              <a:rPr lang="zh-CN" altLang="en-US">
                <a:latin typeface="Times New Roman" charset="0"/>
              </a:rPr>
              <a:pPr/>
              <a:t>7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37894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541FCAE-4DD1-A94C-BB34-11897DC6EE81}" type="slidenum">
              <a:rPr lang="zh-CN" altLang="en-US">
                <a:latin typeface="Times New Roman" charset="0"/>
              </a:rPr>
              <a:pPr/>
              <a:t>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38918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71B9CD3-DC21-8B4A-8427-9A326F7F08BE}" type="slidenum">
              <a:rPr lang="zh-CN" altLang="en-US">
                <a:latin typeface="Times New Roman" charset="0"/>
              </a:rPr>
              <a:pPr/>
              <a:t>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39942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D28DC-6D2B-2B43-81B2-347ACA28F09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 ZDMC – Lec. #1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173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627427-C2E8-834B-9FE3-EE92C9F2334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 ZDMC – Lec. #1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57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56DEC8-41D8-EA49-B76F-96B416AEC68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 ZDMC – Lec. #1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528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9DAC70-E4FE-A84E-8B43-E53CBD20DD4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 ZDMC – Lec. #1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946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6D3B18-A0B7-DF43-ACFD-E0C4BF31EA4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 ZDMC – Lec. #1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121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F14D9-9AD0-8A45-8546-ECC440898B1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 ZDMC – Lec. #1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375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2D7371-8080-EC4B-82F6-DD10396626E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 ZDMC – Lec. #1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450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BCCBB8-7050-6441-9DCA-AEC29AF0F39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 ZDMC – Lec. #1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65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DAA73-3705-8E42-8C1C-9DE038904CD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 ZDMC – Lec. #1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464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E2E34B-ADD4-6940-B5EC-2744C85700D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 ZDMC – Lec. #1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809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5CEEB-CCBD-1F40-BBCE-0C69DD9DA60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 ZDMC – Lec. #1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84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EE8F7-4278-BB40-ABCE-E774942EDF6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 ZDMC – Lec. #1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6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87A69-DF71-0D4B-8D69-0494C128EDC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 ZDMC – Lec. #1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95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F052BA-CDDA-2246-B312-9DFAA3B3881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 ZDMC – Lec. #1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299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541258-E665-964E-9458-86225A7F97C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 ZDMC – Lec. #1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3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750CF-65D3-2B48-A025-C7527C6C24E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 ZDMC – Lec. #1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35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73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B6"/>
                </a:solidFill>
                <a:latin typeface="Book Antiqua" charset="0"/>
                <a:cs typeface="宋体" charset="0"/>
              </a:defRPr>
            </a:lvl1pPr>
          </a:lstStyle>
          <a:p>
            <a:fld id="{34DADFF3-44FE-D84C-B00A-AAE0A004894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5738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8550" y="6394450"/>
            <a:ext cx="44561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cs typeface="宋体" charset="0"/>
              </a:defRPr>
            </a:lvl1pPr>
          </a:lstStyle>
          <a:p>
            <a:r>
              <a:rPr lang="en-US" altLang="zh-CN" smtClean="0"/>
              <a:t>2019 ZDMC – Lec. #1</a:t>
            </a:r>
            <a:endParaRPr lang="en-US" altLang="zh-CN"/>
          </a:p>
        </p:txBody>
      </p:sp>
      <p:sp>
        <p:nvSpPr>
          <p:cNvPr id="1030" name="Text Box 11"/>
          <p:cNvSpPr txBox="1">
            <a:spLocks noChangeArrowheads="1"/>
          </p:cNvSpPr>
          <p:nvPr userDrawn="1"/>
        </p:nvSpPr>
        <p:spPr bwMode="auto">
          <a:xfrm>
            <a:off x="0" y="6491288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>
                <a:latin typeface="Arial Narrow" charset="0"/>
                <a:cs typeface="宋体" charset="0"/>
              </a:rPr>
              <a:t>© Digital System Design</a:t>
            </a:r>
            <a:endParaRPr lang="en-US" altLang="zh-CN" baseline="30000">
              <a:latin typeface="Arial Narrow" charset="0"/>
              <a:cs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宋体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15263"/>
        </a:buClr>
        <a:buSzPct val="75000"/>
        <a:buFont typeface="Wingdings" charset="0"/>
        <a:buChar char="q"/>
        <a:defRPr sz="3200">
          <a:solidFill>
            <a:srgbClr val="315263"/>
          </a:solidFill>
          <a:latin typeface="+mn-lt"/>
          <a:ea typeface="宋体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charset="0"/>
        <a:buChar char="§"/>
        <a:defRPr sz="2800">
          <a:solidFill>
            <a:schemeClr val="tx1"/>
          </a:solidFill>
          <a:latin typeface="+mn-lt"/>
          <a:ea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latin typeface="+mn-lt"/>
          <a:ea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C9D1E"/>
        </a:buClr>
        <a:buSzPct val="65000"/>
        <a:buFont typeface="Monotype Sorts" charset="0"/>
        <a:buChar char="l"/>
        <a:defRPr sz="2000">
          <a:solidFill>
            <a:schemeClr val="tx1"/>
          </a:solidFill>
          <a:latin typeface="+mn-lt"/>
          <a:ea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charset="0"/>
        <a:buChar char="»"/>
        <a:defRPr sz="2000">
          <a:solidFill>
            <a:schemeClr val="tx1"/>
          </a:solidFill>
          <a:latin typeface="+mn-lt"/>
          <a:ea typeface="宋体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2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0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32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6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37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ypage.zju.edu.cn/liupeng/" TargetMode="External"/><Relationship Id="rId4" Type="http://schemas.openxmlformats.org/officeDocument/2006/relationships/hyperlink" Target="http://10.13.71.82/" TargetMode="External"/><Relationship Id="rId5" Type="http://schemas.openxmlformats.org/officeDocument/2006/relationships/hyperlink" Target="https://c.zju.edu.cn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9FD4672-6421-164C-BE93-F0D2126CED73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1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205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b="0" i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ea typeface="华文新魏" charset="0"/>
                <a:cs typeface="华文新魏" charset="0"/>
              </a:rPr>
              <a:t>数字系统设计 </a:t>
            </a:r>
            <a:r>
              <a:rPr lang="en-US" altLang="zh-CN" sz="6000" i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ea typeface="华文新魏" charset="0"/>
                <a:cs typeface="华文新魏" charset="0"/>
              </a:rPr>
              <a:t/>
            </a:r>
            <a:br>
              <a:rPr lang="en-US" altLang="zh-CN" sz="6000" i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ea typeface="华文新魏" charset="0"/>
                <a:cs typeface="华文新魏" charset="0"/>
              </a:rPr>
            </a:br>
            <a:r>
              <a:rPr lang="en-US" altLang="zh-CN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Digital System Design </a:t>
            </a:r>
            <a:endParaRPr lang="en-US" altLang="zh-CN" sz="4800" i="0">
              <a:effectLst>
                <a:outerShdw blurRad="38100" dist="38100" dir="2700000" algn="tl">
                  <a:srgbClr val="DDDDDD"/>
                </a:outerShdw>
              </a:effectLst>
              <a:latin typeface="Arial Narrow" charset="0"/>
              <a:cs typeface="宋体" charset="0"/>
            </a:endParaRPr>
          </a:p>
        </p:txBody>
      </p:sp>
      <p:sp>
        <p:nvSpPr>
          <p:cNvPr id="2053" name="Text Box 12"/>
          <p:cNvSpPr txBox="1">
            <a:spLocks noChangeArrowheads="1"/>
          </p:cNvSpPr>
          <p:nvPr/>
        </p:nvSpPr>
        <p:spPr bwMode="auto">
          <a:xfrm>
            <a:off x="5972175" y="6007100"/>
            <a:ext cx="16946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 smtClean="0">
                <a:cs typeface="宋体" charset="0"/>
              </a:rPr>
              <a:t>Feb 26, 2019</a:t>
            </a:r>
            <a:endParaRPr lang="en-US" altLang="zh-CN" sz="2000" dirty="0">
              <a:cs typeface="宋体" charset="0"/>
            </a:endParaRPr>
          </a:p>
        </p:txBody>
      </p:sp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305050" y="3984625"/>
            <a:ext cx="527866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001E4A"/>
                </a:solidFill>
                <a:latin typeface="华文新魏" charset="0"/>
                <a:ea typeface="华文新魏" charset="0"/>
                <a:cs typeface="华文新魏" charset="0"/>
              </a:rPr>
              <a:t>刘鹏</a:t>
            </a:r>
          </a:p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001E4A"/>
                </a:solidFill>
                <a:latin typeface="华文新魏" charset="0"/>
                <a:ea typeface="华文新魏" charset="0"/>
                <a:cs typeface="华文新魏" charset="0"/>
              </a:rPr>
              <a:t>浙江大学信息与电子工程学院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685D7A4-5524-8D4C-BA40-50B9844AB72F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10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11267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424238" y="4872038"/>
            <a:ext cx="179070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cs typeface="宋体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235075" y="4872038"/>
            <a:ext cx="117792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cs typeface="宋体" charset="0"/>
            </a:endParaRPr>
          </a:p>
        </p:txBody>
      </p:sp>
      <p:pic>
        <p:nvPicPr>
          <p:cNvPr id="296969" name="Picture 9" descr="nokiaman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63" y="2623209"/>
            <a:ext cx="1404938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Group 10"/>
          <p:cNvGrpSpPr>
            <a:grpSpLocks/>
          </p:cNvGrpSpPr>
          <p:nvPr/>
        </p:nvGrpSpPr>
        <p:grpSpPr bwMode="auto">
          <a:xfrm>
            <a:off x="4364038" y="1404938"/>
            <a:ext cx="3676650" cy="4956175"/>
            <a:chOff x="1632" y="192"/>
            <a:chExt cx="1447" cy="3765"/>
          </a:xfrm>
        </p:grpSpPr>
        <p:pic>
          <p:nvPicPr>
            <p:cNvPr id="11274" name="Picture 11" descr="bluphon4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" y="192"/>
              <a:ext cx="1373" cy="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5" name="Rectangle 12"/>
            <p:cNvSpPr>
              <a:spLocks noChangeArrowheads="1"/>
            </p:cNvSpPr>
            <p:nvPr/>
          </p:nvSpPr>
          <p:spPr bwMode="auto">
            <a:xfrm>
              <a:off x="2394" y="1832"/>
              <a:ext cx="475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宋体" charset="0"/>
              </a:endParaRPr>
            </a:p>
          </p:txBody>
        </p:sp>
        <p:sp>
          <p:nvSpPr>
            <p:cNvPr id="11276" name="Line 13"/>
            <p:cNvSpPr>
              <a:spLocks noChangeShapeType="1"/>
            </p:cNvSpPr>
            <p:nvPr/>
          </p:nvSpPr>
          <p:spPr bwMode="auto">
            <a:xfrm>
              <a:off x="2251" y="1398"/>
              <a:ext cx="3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14"/>
            <p:cNvSpPr>
              <a:spLocks noChangeShapeType="1"/>
            </p:cNvSpPr>
            <p:nvPr/>
          </p:nvSpPr>
          <p:spPr bwMode="auto">
            <a:xfrm>
              <a:off x="2251" y="1342"/>
              <a:ext cx="3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Freeform 15"/>
            <p:cNvSpPr>
              <a:spLocks/>
            </p:cNvSpPr>
            <p:nvPr/>
          </p:nvSpPr>
          <p:spPr bwMode="auto">
            <a:xfrm>
              <a:off x="1978" y="3102"/>
              <a:ext cx="383" cy="827"/>
            </a:xfrm>
            <a:custGeom>
              <a:avLst/>
              <a:gdLst>
                <a:gd name="T0" fmla="*/ 0 w 433"/>
                <a:gd name="T1" fmla="*/ 0 h 892"/>
                <a:gd name="T2" fmla="*/ 0 w 433"/>
                <a:gd name="T3" fmla="*/ 360 h 892"/>
                <a:gd name="T4" fmla="*/ 98 w 433"/>
                <a:gd name="T5" fmla="*/ 360 h 8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3" h="892">
                  <a:moveTo>
                    <a:pt x="0" y="0"/>
                  </a:moveTo>
                  <a:lnTo>
                    <a:pt x="0" y="891"/>
                  </a:lnTo>
                  <a:lnTo>
                    <a:pt x="432" y="891"/>
                  </a:lnTo>
                </a:path>
              </a:pathLst>
            </a:custGeom>
            <a:noFill/>
            <a:ln w="762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AutoShape 16"/>
            <p:cNvSpPr>
              <a:spLocks noChangeArrowheads="1"/>
            </p:cNvSpPr>
            <p:nvPr/>
          </p:nvSpPr>
          <p:spPr bwMode="auto">
            <a:xfrm>
              <a:off x="1726" y="2886"/>
              <a:ext cx="970" cy="386"/>
            </a:xfrm>
            <a:prstGeom prst="cube">
              <a:avLst>
                <a:gd name="adj" fmla="val 24968"/>
              </a:avLst>
            </a:prstGeom>
            <a:solidFill>
              <a:srgbClr val="000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宋体" charset="0"/>
              </a:endParaRPr>
            </a:p>
          </p:txBody>
        </p:sp>
        <p:sp>
          <p:nvSpPr>
            <p:cNvPr id="11280" name="AutoShape 17"/>
            <p:cNvSpPr>
              <a:spLocks noChangeArrowheads="1"/>
            </p:cNvSpPr>
            <p:nvPr/>
          </p:nvSpPr>
          <p:spPr bwMode="auto">
            <a:xfrm>
              <a:off x="2066" y="3367"/>
              <a:ext cx="1013" cy="385"/>
            </a:xfrm>
            <a:prstGeom prst="cube">
              <a:avLst>
                <a:gd name="adj" fmla="val 24968"/>
              </a:avLst>
            </a:prstGeom>
            <a:solidFill>
              <a:srgbClr val="66FF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宋体" charset="0"/>
              </a:endParaRPr>
            </a:p>
          </p:txBody>
        </p:sp>
        <p:sp>
          <p:nvSpPr>
            <p:cNvPr id="11281" name="AutoShape 18"/>
            <p:cNvSpPr>
              <a:spLocks noChangeArrowheads="1"/>
            </p:cNvSpPr>
            <p:nvPr/>
          </p:nvSpPr>
          <p:spPr bwMode="auto">
            <a:xfrm>
              <a:off x="2066" y="2233"/>
              <a:ext cx="1013" cy="429"/>
            </a:xfrm>
            <a:prstGeom prst="cube">
              <a:avLst>
                <a:gd name="adj" fmla="val 24968"/>
              </a:avLst>
            </a:prstGeom>
            <a:solidFill>
              <a:srgbClr val="FF9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宋体" charset="0"/>
              </a:endParaRPr>
            </a:p>
          </p:txBody>
        </p:sp>
        <p:sp>
          <p:nvSpPr>
            <p:cNvPr id="11282" name="Rectangle 19"/>
            <p:cNvSpPr>
              <a:spLocks noChangeArrowheads="1"/>
            </p:cNvSpPr>
            <p:nvPr/>
          </p:nvSpPr>
          <p:spPr bwMode="auto">
            <a:xfrm>
              <a:off x="1980" y="2984"/>
              <a:ext cx="35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cs typeface="宋体" charset="0"/>
                </a:rPr>
                <a:t>Analog </a:t>
              </a:r>
            </a:p>
            <a:p>
              <a:pPr algn="ctr"/>
              <a:r>
                <a:rPr lang="en-US" altLang="zh-CN" sz="1000" b="1">
                  <a:solidFill>
                    <a:schemeClr val="bg1"/>
                  </a:solidFill>
                  <a:cs typeface="宋体" charset="0"/>
                </a:rPr>
                <a:t>Baseband</a:t>
              </a:r>
              <a:endParaRPr lang="en-US" altLang="zh-CN" sz="1400" b="1">
                <a:solidFill>
                  <a:schemeClr val="bg1"/>
                </a:solidFill>
                <a:cs typeface="宋体" charset="0"/>
              </a:endParaRPr>
            </a:p>
          </p:txBody>
        </p:sp>
        <p:sp>
          <p:nvSpPr>
            <p:cNvPr id="11283" name="Rectangle 20"/>
            <p:cNvSpPr>
              <a:spLocks noChangeArrowheads="1"/>
            </p:cNvSpPr>
            <p:nvPr/>
          </p:nvSpPr>
          <p:spPr bwMode="auto">
            <a:xfrm>
              <a:off x="2293" y="3451"/>
              <a:ext cx="49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zh-CN" sz="900" b="1">
                  <a:cs typeface="宋体" charset="0"/>
                </a:rPr>
                <a:t>Digital Baseband</a:t>
              </a:r>
            </a:p>
            <a:p>
              <a:pPr algn="ctr"/>
              <a:r>
                <a:rPr lang="en-US" altLang="zh-CN" sz="900" b="1">
                  <a:cs typeface="宋体" charset="0"/>
                </a:rPr>
                <a:t>(DSP + MCU</a:t>
              </a:r>
              <a:r>
                <a:rPr lang="en-US" altLang="zh-CN" sz="1400" b="1">
                  <a:cs typeface="宋体" charset="0"/>
                </a:rPr>
                <a:t>)</a:t>
              </a:r>
              <a:endParaRPr lang="en-US" altLang="zh-CN" sz="1400" b="1">
                <a:solidFill>
                  <a:schemeClr val="bg1"/>
                </a:solidFill>
                <a:cs typeface="宋体" charset="0"/>
              </a:endParaRPr>
            </a:p>
          </p:txBody>
        </p:sp>
        <p:sp>
          <p:nvSpPr>
            <p:cNvPr id="11284" name="Rectangle 21"/>
            <p:cNvSpPr>
              <a:spLocks noChangeArrowheads="1"/>
            </p:cNvSpPr>
            <p:nvPr/>
          </p:nvSpPr>
          <p:spPr bwMode="auto">
            <a:xfrm>
              <a:off x="2063" y="2360"/>
              <a:ext cx="90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zh-CN" sz="1000" b="1">
                  <a:cs typeface="宋体" charset="0"/>
                </a:rPr>
                <a:t>Power</a:t>
              </a:r>
              <a:endParaRPr lang="en-US" altLang="zh-CN" sz="2400" b="1">
                <a:cs typeface="宋体" charset="0"/>
              </a:endParaRPr>
            </a:p>
            <a:p>
              <a:pPr algn="ctr"/>
              <a:r>
                <a:rPr lang="en-US" altLang="zh-CN" sz="1000" b="1">
                  <a:cs typeface="宋体" charset="0"/>
                </a:rPr>
                <a:t>Management</a:t>
              </a:r>
              <a:endParaRPr lang="en-US" altLang="zh-CN" sz="1400" b="1">
                <a:solidFill>
                  <a:srgbClr val="FFFFFF"/>
                </a:solidFill>
                <a:cs typeface="宋体" charset="0"/>
              </a:endParaRPr>
            </a:p>
          </p:txBody>
        </p:sp>
        <p:grpSp>
          <p:nvGrpSpPr>
            <p:cNvPr id="11285" name="Group 22"/>
            <p:cNvGrpSpPr>
              <a:grpSpLocks/>
            </p:cNvGrpSpPr>
            <p:nvPr/>
          </p:nvGrpSpPr>
          <p:grpSpPr bwMode="auto">
            <a:xfrm>
              <a:off x="2248" y="3880"/>
              <a:ext cx="475" cy="77"/>
              <a:chOff x="2374" y="3804"/>
              <a:chExt cx="536" cy="83"/>
            </a:xfrm>
          </p:grpSpPr>
          <p:sp>
            <p:nvSpPr>
              <p:cNvPr id="11299" name="Oval 23"/>
              <p:cNvSpPr>
                <a:spLocks noChangeArrowheads="1"/>
              </p:cNvSpPr>
              <p:nvPr/>
            </p:nvSpPr>
            <p:spPr bwMode="auto">
              <a:xfrm>
                <a:off x="2374" y="3804"/>
                <a:ext cx="536" cy="83"/>
              </a:xfrm>
              <a:prstGeom prst="ellipse">
                <a:avLst/>
              </a:prstGeom>
              <a:solidFill>
                <a:srgbClr val="29292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cs typeface="宋体" charset="0"/>
                </a:endParaRPr>
              </a:p>
            </p:txBody>
          </p:sp>
          <p:sp>
            <p:nvSpPr>
              <p:cNvPr id="11300" name="Oval 24"/>
              <p:cNvSpPr>
                <a:spLocks noChangeArrowheads="1"/>
              </p:cNvSpPr>
              <p:nvPr/>
            </p:nvSpPr>
            <p:spPr bwMode="auto">
              <a:xfrm>
                <a:off x="2524" y="3835"/>
                <a:ext cx="39" cy="21"/>
              </a:xfrm>
              <a:prstGeom prst="ellipse">
                <a:avLst/>
              </a:prstGeom>
              <a:solidFill>
                <a:srgbClr val="29292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cs typeface="宋体" charset="0"/>
                </a:endParaRPr>
              </a:p>
            </p:txBody>
          </p:sp>
          <p:sp>
            <p:nvSpPr>
              <p:cNvPr id="11301" name="Oval 25"/>
              <p:cNvSpPr>
                <a:spLocks noChangeArrowheads="1"/>
              </p:cNvSpPr>
              <p:nvPr/>
            </p:nvSpPr>
            <p:spPr bwMode="auto">
              <a:xfrm>
                <a:off x="2621" y="3835"/>
                <a:ext cx="41" cy="21"/>
              </a:xfrm>
              <a:prstGeom prst="ellipse">
                <a:avLst/>
              </a:prstGeom>
              <a:solidFill>
                <a:srgbClr val="29292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cs typeface="宋体" charset="0"/>
                </a:endParaRPr>
              </a:p>
            </p:txBody>
          </p:sp>
          <p:sp>
            <p:nvSpPr>
              <p:cNvPr id="11302" name="Oval 26"/>
              <p:cNvSpPr>
                <a:spLocks noChangeArrowheads="1"/>
              </p:cNvSpPr>
              <p:nvPr/>
            </p:nvSpPr>
            <p:spPr bwMode="auto">
              <a:xfrm>
                <a:off x="2721" y="3835"/>
                <a:ext cx="42" cy="21"/>
              </a:xfrm>
              <a:prstGeom prst="ellipse">
                <a:avLst/>
              </a:prstGeom>
              <a:solidFill>
                <a:srgbClr val="29292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cs typeface="宋体" charset="0"/>
                </a:endParaRPr>
              </a:p>
            </p:txBody>
          </p:sp>
        </p:grpSp>
        <p:sp>
          <p:nvSpPr>
            <p:cNvPr id="11286" name="AutoShape 27"/>
            <p:cNvSpPr>
              <a:spLocks noChangeArrowheads="1"/>
            </p:cNvSpPr>
            <p:nvPr/>
          </p:nvSpPr>
          <p:spPr bwMode="auto">
            <a:xfrm rot="10800000">
              <a:off x="2832" y="808"/>
              <a:ext cx="162" cy="166"/>
            </a:xfrm>
            <a:prstGeom prst="triangle">
              <a:avLst>
                <a:gd name="adj" fmla="val 49968"/>
              </a:avLst>
            </a:prstGeom>
            <a:solidFill>
              <a:srgbClr val="FFFF00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宋体" charset="0"/>
              </a:endParaRPr>
            </a:p>
          </p:txBody>
        </p:sp>
        <p:sp>
          <p:nvSpPr>
            <p:cNvPr id="11287" name="Line 28"/>
            <p:cNvSpPr>
              <a:spLocks noChangeShapeType="1"/>
            </p:cNvSpPr>
            <p:nvPr/>
          </p:nvSpPr>
          <p:spPr bwMode="auto">
            <a:xfrm>
              <a:off x="2233" y="1710"/>
              <a:ext cx="0" cy="563"/>
            </a:xfrm>
            <a:prstGeom prst="line">
              <a:avLst/>
            </a:prstGeom>
            <a:noFill/>
            <a:ln w="57150" cmpd="tri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Line 29"/>
            <p:cNvSpPr>
              <a:spLocks noChangeShapeType="1"/>
            </p:cNvSpPr>
            <p:nvPr/>
          </p:nvSpPr>
          <p:spPr bwMode="auto">
            <a:xfrm>
              <a:off x="1978" y="1928"/>
              <a:ext cx="0" cy="999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Line 30"/>
            <p:cNvSpPr>
              <a:spLocks noChangeShapeType="1"/>
            </p:cNvSpPr>
            <p:nvPr/>
          </p:nvSpPr>
          <p:spPr bwMode="auto">
            <a:xfrm>
              <a:off x="2402" y="3278"/>
              <a:ext cx="0" cy="128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Line 31"/>
            <p:cNvSpPr>
              <a:spLocks noChangeShapeType="1"/>
            </p:cNvSpPr>
            <p:nvPr/>
          </p:nvSpPr>
          <p:spPr bwMode="auto">
            <a:xfrm>
              <a:off x="2827" y="2668"/>
              <a:ext cx="0" cy="738"/>
            </a:xfrm>
            <a:prstGeom prst="line">
              <a:avLst/>
            </a:prstGeom>
            <a:noFill/>
            <a:ln w="57150" cmpd="tri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Line 32"/>
            <p:cNvSpPr>
              <a:spLocks noChangeShapeType="1"/>
            </p:cNvSpPr>
            <p:nvPr/>
          </p:nvSpPr>
          <p:spPr bwMode="auto">
            <a:xfrm>
              <a:off x="2827" y="1666"/>
              <a:ext cx="0" cy="607"/>
            </a:xfrm>
            <a:prstGeom prst="line">
              <a:avLst/>
            </a:prstGeom>
            <a:noFill/>
            <a:ln w="57150" cmpd="tri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Line 33"/>
            <p:cNvSpPr>
              <a:spLocks noChangeShapeType="1"/>
            </p:cNvSpPr>
            <p:nvPr/>
          </p:nvSpPr>
          <p:spPr bwMode="auto">
            <a:xfrm>
              <a:off x="2402" y="2668"/>
              <a:ext cx="0" cy="259"/>
            </a:xfrm>
            <a:prstGeom prst="line">
              <a:avLst/>
            </a:prstGeom>
            <a:noFill/>
            <a:ln w="57150" cmpd="tri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AutoShape 34"/>
            <p:cNvSpPr>
              <a:spLocks noChangeArrowheads="1"/>
            </p:cNvSpPr>
            <p:nvPr/>
          </p:nvSpPr>
          <p:spPr bwMode="auto">
            <a:xfrm>
              <a:off x="1726" y="1537"/>
              <a:ext cx="673" cy="427"/>
            </a:xfrm>
            <a:prstGeom prst="cube">
              <a:avLst>
                <a:gd name="adj" fmla="val 24968"/>
              </a:avLst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宋体" charset="0"/>
              </a:endParaRPr>
            </a:p>
          </p:txBody>
        </p:sp>
        <p:sp>
          <p:nvSpPr>
            <p:cNvPr id="11294" name="AutoShape 35"/>
            <p:cNvSpPr>
              <a:spLocks noChangeArrowheads="1"/>
            </p:cNvSpPr>
            <p:nvPr/>
          </p:nvSpPr>
          <p:spPr bwMode="auto">
            <a:xfrm>
              <a:off x="2533" y="1537"/>
              <a:ext cx="546" cy="427"/>
            </a:xfrm>
            <a:prstGeom prst="cube">
              <a:avLst>
                <a:gd name="adj" fmla="val 24968"/>
              </a:avLst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宋体" charset="0"/>
              </a:endParaRPr>
            </a:p>
          </p:txBody>
        </p:sp>
        <p:sp>
          <p:nvSpPr>
            <p:cNvPr id="11295" name="Line 36"/>
            <p:cNvSpPr>
              <a:spLocks noChangeShapeType="1"/>
            </p:cNvSpPr>
            <p:nvPr/>
          </p:nvSpPr>
          <p:spPr bwMode="auto">
            <a:xfrm flipH="1">
              <a:off x="2916" y="931"/>
              <a:ext cx="1" cy="645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6" name="Rectangle 37"/>
            <p:cNvSpPr>
              <a:spLocks noChangeArrowheads="1"/>
            </p:cNvSpPr>
            <p:nvPr/>
          </p:nvSpPr>
          <p:spPr bwMode="auto">
            <a:xfrm>
              <a:off x="1632" y="1632"/>
              <a:ext cx="724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zh-CN" sz="800" b="1">
                  <a:solidFill>
                    <a:srgbClr val="FFFFFF"/>
                  </a:solidFill>
                  <a:cs typeface="宋体" charset="0"/>
                </a:rPr>
                <a:t>Small </a:t>
              </a:r>
            </a:p>
            <a:p>
              <a:pPr algn="ctr"/>
              <a:r>
                <a:rPr lang="en-US" altLang="zh-CN" sz="800" b="1">
                  <a:solidFill>
                    <a:srgbClr val="FFFFFF"/>
                  </a:solidFill>
                  <a:cs typeface="宋体" charset="0"/>
                </a:rPr>
                <a:t>Signal RF</a:t>
              </a:r>
              <a:endParaRPr lang="en-US" altLang="zh-CN" sz="1400" b="1">
                <a:solidFill>
                  <a:srgbClr val="FFFFFF"/>
                </a:solidFill>
                <a:cs typeface="宋体" charset="0"/>
              </a:endParaRPr>
            </a:p>
          </p:txBody>
        </p:sp>
        <p:sp>
          <p:nvSpPr>
            <p:cNvPr id="11297" name="Rectangle 38"/>
            <p:cNvSpPr>
              <a:spLocks noChangeArrowheads="1"/>
            </p:cNvSpPr>
            <p:nvPr/>
          </p:nvSpPr>
          <p:spPr bwMode="auto">
            <a:xfrm>
              <a:off x="2533" y="1664"/>
              <a:ext cx="465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zh-CN" sz="800" b="1">
                  <a:solidFill>
                    <a:srgbClr val="FFFFFF"/>
                  </a:solidFill>
                  <a:cs typeface="宋体" charset="0"/>
                </a:rPr>
                <a:t>Power</a:t>
              </a:r>
            </a:p>
            <a:p>
              <a:pPr algn="ctr"/>
              <a:r>
                <a:rPr lang="en-US" altLang="zh-CN" sz="800" b="1">
                  <a:solidFill>
                    <a:srgbClr val="FFFFFF"/>
                  </a:solidFill>
                  <a:cs typeface="宋体" charset="0"/>
                </a:rPr>
                <a:t>RF</a:t>
              </a:r>
              <a:endParaRPr lang="en-US" altLang="zh-CN" sz="1000" b="1">
                <a:solidFill>
                  <a:srgbClr val="FFFFFF"/>
                </a:solidFill>
                <a:cs typeface="宋体" charset="0"/>
              </a:endParaRPr>
            </a:p>
          </p:txBody>
        </p:sp>
        <p:sp>
          <p:nvSpPr>
            <p:cNvPr id="11298" name="Line 39"/>
            <p:cNvSpPr>
              <a:spLocks noChangeShapeType="1"/>
            </p:cNvSpPr>
            <p:nvPr/>
          </p:nvSpPr>
          <p:spPr bwMode="auto">
            <a:xfrm>
              <a:off x="2363" y="1751"/>
              <a:ext cx="167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2" name="Text Box 42"/>
          <p:cNvSpPr txBox="1">
            <a:spLocks noChangeArrowheads="1"/>
          </p:cNvSpPr>
          <p:nvPr/>
        </p:nvSpPr>
        <p:spPr bwMode="auto">
          <a:xfrm>
            <a:off x="919963" y="1605622"/>
            <a:ext cx="1114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400" b="1">
                <a:cs typeface="宋体" charset="0"/>
              </a:rPr>
              <a:t>Cell</a:t>
            </a:r>
            <a:br>
              <a:rPr lang="en-US" altLang="zh-CN" sz="2400" b="1">
                <a:cs typeface="宋体" charset="0"/>
              </a:rPr>
            </a:br>
            <a:r>
              <a:rPr lang="en-US" altLang="zh-CN" sz="2400" b="1">
                <a:cs typeface="宋体" charset="0"/>
              </a:rPr>
              <a:t>Phone</a:t>
            </a: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数字系统例子</a:t>
            </a:r>
            <a:r>
              <a:rPr lang="en-US" altLang="zh-CN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-3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685D7A4-5524-8D4C-BA40-50B9844AB72F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11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11267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424238" y="5199414"/>
            <a:ext cx="179070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cs typeface="宋体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235075" y="5199414"/>
            <a:ext cx="117792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cs typeface="宋体" charset="0"/>
            </a:endParaRPr>
          </a:p>
        </p:txBody>
      </p:sp>
      <p:sp>
        <p:nvSpPr>
          <p:cNvPr id="11272" name="Text Box 42"/>
          <p:cNvSpPr txBox="1">
            <a:spLocks noChangeArrowheads="1"/>
          </p:cNvSpPr>
          <p:nvPr/>
        </p:nvSpPr>
        <p:spPr bwMode="auto">
          <a:xfrm>
            <a:off x="517525" y="1878364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400" b="1" dirty="0">
                <a:cs typeface="宋体" charset="0"/>
              </a:rPr>
              <a:t>无人机</a:t>
            </a:r>
            <a:endParaRPr lang="en-US" altLang="zh-CN" sz="2400" b="1" dirty="0">
              <a:cs typeface="宋体" charset="0"/>
            </a:endParaRP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数字系统例子</a:t>
            </a:r>
            <a:r>
              <a:rPr lang="en-US" altLang="zh-CN" i="0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-4</a:t>
            </a:r>
          </a:p>
        </p:txBody>
      </p:sp>
      <p:pic>
        <p:nvPicPr>
          <p:cNvPr id="29698" name="Picture 2" descr="https://timgsa.baidu.com/timg?image&amp;quality=80&amp;size=b9999_10000&amp;sec=1488001005171&amp;di=e9448c3d269ea6086ba14a884b7064a4&amp;imgtype=0&amp;src=http%3A%2F%2Fnres.ingdan.com%2Fuploads%2F20160106%2F1452069299247304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2" y="2439484"/>
            <a:ext cx="3685216" cy="235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5440716" y="1807794"/>
            <a:ext cx="12314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400" b="1" dirty="0">
                <a:cs typeface="宋体" charset="0"/>
              </a:rPr>
              <a:t>VR</a:t>
            </a:r>
            <a:r>
              <a:rPr lang="zh-CN" altLang="en-US" sz="2400" b="1" dirty="0">
                <a:cs typeface="宋体" charset="0"/>
              </a:rPr>
              <a:t>设备</a:t>
            </a:r>
            <a:endParaRPr lang="en-US" altLang="zh-CN" sz="2400" b="1" dirty="0">
              <a:cs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838" y="2378277"/>
            <a:ext cx="3677650" cy="244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17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数字系统设计例子</a:t>
            </a:r>
            <a:r>
              <a:rPr lang="en-US" altLang="zh-CN" i="0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-5</a:t>
            </a:r>
            <a:endParaRPr lang="zh-CN" altLang="en-US" i="0" dirty="0">
              <a:effectLst>
                <a:outerShdw blurRad="38100" dist="38100" dir="2700000" algn="tl">
                  <a:srgbClr val="DDDDDD"/>
                </a:outerShdw>
              </a:effectLst>
              <a:latin typeface="Arial Narrow" charset="0"/>
              <a:cs typeface="宋体" charset="0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>
              <a:latin typeface="Arial" charset="0"/>
              <a:cs typeface="宋体" charset="0"/>
            </a:endParaRPr>
          </a:p>
        </p:txBody>
      </p:sp>
      <p:sp>
        <p:nvSpPr>
          <p:cNvPr id="12292" name="文本占位符 3"/>
          <p:cNvSpPr>
            <a:spLocks noGrp="1"/>
          </p:cNvSpPr>
          <p:nvPr>
            <p:ph type="body" sz="half" idx="2"/>
          </p:nvPr>
        </p:nvSpPr>
        <p:spPr>
          <a:xfrm>
            <a:off x="5988050" y="1588870"/>
            <a:ext cx="2844800" cy="4834153"/>
          </a:xfrm>
        </p:spPr>
        <p:txBody>
          <a:bodyPr/>
          <a:lstStyle/>
          <a:p>
            <a:r>
              <a:rPr lang="en-US" altLang="zh-CN" dirty="0">
                <a:latin typeface="Arial" charset="0"/>
                <a:cs typeface="宋体" charset="0"/>
              </a:rPr>
              <a:t>The TROJAN PROOF CHIP</a:t>
            </a:r>
            <a:endParaRPr lang="zh-CN" altLang="en-US" dirty="0">
              <a:latin typeface="Arial" charset="0"/>
              <a:cs typeface="宋体" charset="0"/>
            </a:endParaRPr>
          </a:p>
        </p:txBody>
      </p:sp>
      <p:sp>
        <p:nvSpPr>
          <p:cNvPr id="12293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901233E-E9F6-954C-8926-E9FB4D47FECA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12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12294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pic>
        <p:nvPicPr>
          <p:cNvPr id="1229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2" y="1588870"/>
            <a:ext cx="4648243" cy="4815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" y="1370313"/>
            <a:ext cx="3842506" cy="3483872"/>
          </a:xfrm>
        </p:spPr>
      </p:pic>
      <p:sp>
        <p:nvSpPr>
          <p:cNvPr id="12293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901233E-E9F6-954C-8926-E9FB4D47FECA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13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12294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5142751" y="2646603"/>
            <a:ext cx="3539673" cy="235489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Kill Switch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处理器芯片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设计或制造阶段植入额外逻辑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受控的隐藏后门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激活后门破坏系统功能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文本占位符 3"/>
          <p:cNvSpPr txBox="1">
            <a:spLocks/>
          </p:cNvSpPr>
          <p:nvPr/>
        </p:nvSpPr>
        <p:spPr bwMode="auto">
          <a:xfrm>
            <a:off x="5170713" y="1168930"/>
            <a:ext cx="3539673" cy="115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5263"/>
              </a:buClr>
              <a:buSzPct val="75000"/>
              <a:buFont typeface="Wingdings" charset="0"/>
              <a:buChar char="q"/>
              <a:defRPr sz="3200">
                <a:solidFill>
                  <a:srgbClr val="315263"/>
                </a:solidFill>
                <a:latin typeface="+mn-lt"/>
                <a:ea typeface="宋体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charset="0"/>
              <a:buChar char="§"/>
              <a:defRPr sz="2800">
                <a:solidFill>
                  <a:schemeClr val="tx1"/>
                </a:solidFill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9D1E"/>
              </a:buClr>
              <a:buSzPct val="65000"/>
              <a:buFont typeface="Monotype Sorts" charset="0"/>
              <a:buChar char="l"/>
              <a:defRPr sz="2000">
                <a:solidFill>
                  <a:schemeClr val="tx1"/>
                </a:solidFill>
                <a:latin typeface="+mn-lt"/>
                <a:ea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charset="0"/>
              <a:buChar char="»"/>
              <a:defRPr sz="2000">
                <a:solidFill>
                  <a:schemeClr val="tx1"/>
                </a:solidFill>
                <a:latin typeface="+mn-lt"/>
                <a:ea typeface="宋体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itchFamily="18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itchFamily="18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itchFamily="18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itchFamily="18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latin typeface="Arial" charset="0"/>
                <a:cs typeface="宋体" charset="0"/>
              </a:rPr>
              <a:t>The TROJAN PROOF CHIP</a:t>
            </a:r>
            <a:endParaRPr lang="zh-CN" altLang="en-US" kern="0" dirty="0">
              <a:latin typeface="Arial" charset="0"/>
              <a:cs typeface="宋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8218" y="5306397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2007</a:t>
            </a:r>
            <a:r>
              <a:rPr lang="zh-CN" altLang="en-US" dirty="0"/>
              <a:t>年</a:t>
            </a:r>
            <a:r>
              <a:rPr lang="zh-CN" altLang="zh-CN" dirty="0"/>
              <a:t>9月，以色列飞机轰炸了叙利亚东北部一个可疑的</a:t>
            </a:r>
            <a:r>
              <a:rPr lang="zh-CN" altLang="zh-CN" dirty="0" smtClean="0"/>
              <a:t>核装置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剧推测，</a:t>
            </a:r>
            <a:r>
              <a:rPr lang="zh-CN" altLang="zh-CN" dirty="0" smtClean="0"/>
              <a:t>叙利亚</a:t>
            </a:r>
            <a:r>
              <a:rPr lang="zh-CN" altLang="zh-CN" dirty="0"/>
              <a:t>雷达的商用微处理器</a:t>
            </a:r>
            <a:r>
              <a:rPr lang="zh-CN" altLang="en-US" dirty="0"/>
              <a:t>被植入了</a:t>
            </a:r>
            <a:r>
              <a:rPr lang="zh-CN" altLang="zh-CN" dirty="0"/>
              <a:t>隐藏的“后门”。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1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23AA44F-193D-8841-A35A-E27B2D68C06C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14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1331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2590800" y="1143000"/>
            <a:ext cx="4114800" cy="1600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cs typeface="宋体" charset="0"/>
            </a:endParaRP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设计折中</a:t>
            </a:r>
            <a:endParaRPr lang="en-US" altLang="zh-CN" i="0">
              <a:effectLst>
                <a:outerShdw blurRad="38100" dist="38100" dir="2700000" algn="tl">
                  <a:srgbClr val="DDDDDD"/>
                </a:outerShdw>
              </a:effectLst>
              <a:latin typeface="Arial Narrow" charset="0"/>
              <a:cs typeface="宋体" charset="0"/>
            </a:endParaRPr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2819400"/>
            <a:ext cx="8534400" cy="3657600"/>
          </a:xfrm>
        </p:spPr>
        <p:txBody>
          <a:bodyPr/>
          <a:lstStyle/>
          <a:p>
            <a:r>
              <a:rPr lang="zh-CN" altLang="en-US" dirty="0">
                <a:latin typeface="Arial" charset="0"/>
                <a:cs typeface="宋体" charset="0"/>
              </a:rPr>
              <a:t>设计规范</a:t>
            </a:r>
            <a:r>
              <a:rPr lang="en-US" altLang="zh-CN" dirty="0">
                <a:latin typeface="Arial" charset="0"/>
                <a:cs typeface="宋体" charset="0"/>
              </a:rPr>
              <a:t> - </a:t>
            </a:r>
          </a:p>
          <a:p>
            <a:pPr lvl="1"/>
            <a:r>
              <a:rPr lang="zh-CN" altLang="en-US" dirty="0">
                <a:latin typeface="Arial" charset="0"/>
                <a:cs typeface="宋体" charset="0"/>
              </a:rPr>
              <a:t>功能性描述</a:t>
            </a:r>
            <a:r>
              <a:rPr lang="en-US" altLang="zh-CN" dirty="0">
                <a:latin typeface="Arial" charset="0"/>
                <a:cs typeface="宋体" charset="0"/>
              </a:rPr>
              <a:t>. </a:t>
            </a:r>
          </a:p>
          <a:p>
            <a:pPr lvl="2"/>
            <a:r>
              <a:rPr lang="zh-CN" altLang="en-US" dirty="0">
                <a:latin typeface="Arial" charset="0"/>
                <a:cs typeface="宋体" charset="0"/>
              </a:rPr>
              <a:t>性能（速度）</a:t>
            </a:r>
            <a:endParaRPr lang="en-US" altLang="zh-CN" dirty="0">
              <a:latin typeface="Arial" charset="0"/>
              <a:cs typeface="宋体" charset="0"/>
            </a:endParaRPr>
          </a:p>
          <a:p>
            <a:pPr lvl="2"/>
            <a:r>
              <a:rPr lang="zh-CN" altLang="en-US" dirty="0">
                <a:latin typeface="Arial" charset="0"/>
                <a:cs typeface="宋体" charset="0"/>
              </a:rPr>
              <a:t>成本（复杂性）</a:t>
            </a:r>
            <a:endParaRPr lang="en-US" altLang="zh-CN" dirty="0">
              <a:latin typeface="Arial" charset="0"/>
              <a:cs typeface="宋体" charset="0"/>
            </a:endParaRPr>
          </a:p>
          <a:p>
            <a:pPr lvl="2"/>
            <a:r>
              <a:rPr lang="zh-CN" altLang="en-US" dirty="0">
                <a:latin typeface="Arial" charset="0"/>
                <a:cs typeface="宋体" charset="0"/>
              </a:rPr>
              <a:t>功耗（能量消耗）</a:t>
            </a:r>
            <a:endParaRPr lang="en-US" altLang="zh-CN" dirty="0">
              <a:latin typeface="Arial" charset="0"/>
              <a:cs typeface="宋体" charset="0"/>
            </a:endParaRPr>
          </a:p>
          <a:p>
            <a:r>
              <a:rPr lang="zh-CN" altLang="en-US" sz="2800" dirty="0">
                <a:latin typeface="Arial" charset="0"/>
                <a:cs typeface="宋体" charset="0"/>
              </a:rPr>
              <a:t>作为设计人员必须在</a:t>
            </a:r>
            <a:r>
              <a:rPr lang="zh-CN" altLang="en-US" sz="2800" b="1" dirty="0">
                <a:latin typeface="Arial" charset="0"/>
                <a:cs typeface="宋体" charset="0"/>
              </a:rPr>
              <a:t>约束条件</a:t>
            </a:r>
            <a:r>
              <a:rPr lang="zh-CN" altLang="en-US" sz="2800" dirty="0">
                <a:latin typeface="Arial" charset="0"/>
                <a:cs typeface="宋体" charset="0"/>
              </a:rPr>
              <a:t>下实现预期的</a:t>
            </a:r>
            <a:r>
              <a:rPr lang="zh-CN" altLang="en-US" sz="2800" b="1" dirty="0" smtClean="0">
                <a:latin typeface="Arial" charset="0"/>
                <a:cs typeface="宋体" charset="0"/>
              </a:rPr>
              <a:t>功能</a:t>
            </a:r>
            <a:endParaRPr lang="en-US" altLang="zh-CN" sz="2800" dirty="0">
              <a:latin typeface="Arial" charset="0"/>
              <a:cs typeface="宋体" charset="0"/>
            </a:endParaRPr>
          </a:p>
        </p:txBody>
      </p:sp>
      <p:pic>
        <p:nvPicPr>
          <p:cNvPr id="13319" name="Picture 5" descr="tradeo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19200"/>
            <a:ext cx="3962400" cy="14668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695F52A-5A4C-9B4F-9FA4-73DFD9DDDCD8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15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14339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pic>
        <p:nvPicPr>
          <p:cNvPr id="14340" name="Picture 2" descr="computer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011238"/>
            <a:ext cx="5295900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59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95338"/>
          </a:xfrm>
        </p:spPr>
        <p:txBody>
          <a:bodyPr/>
          <a:lstStyle/>
          <a:p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设计表达</a:t>
            </a:r>
          </a:p>
        </p:txBody>
      </p:sp>
      <p:pic>
        <p:nvPicPr>
          <p:cNvPr id="295940" name="Picture 4" descr="t_hier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3519488"/>
            <a:ext cx="5345113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2C7A9B1-4D6E-474E-9D7F-DDCCDB0CA463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16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717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zh-CN" altLang="en-US" sz="4000" i="0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数字集成电路设计流程</a:t>
            </a:r>
            <a:r>
              <a:rPr lang="zh-CN" altLang="en-US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 </a:t>
            </a:r>
            <a:endParaRPr lang="zh-CN" altLang="en-US" sz="2400" dirty="0">
              <a:effectLst>
                <a:outerShdw blurRad="38100" dist="38100" dir="2700000" algn="tl">
                  <a:srgbClr val="DDDDDD"/>
                </a:outerShdw>
              </a:effectLst>
              <a:latin typeface="Arial Narrow" charset="0"/>
              <a:cs typeface="宋体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061439"/>
              </p:ext>
            </p:extLst>
          </p:nvPr>
        </p:nvGraphicFramePr>
        <p:xfrm>
          <a:off x="919163" y="1155700"/>
          <a:ext cx="3730625" cy="572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6" name="Visio" r:id="rId4" imgW="4076576" imgH="7001213" progId="Visio.Drawing.11">
                  <p:embed/>
                </p:oleObj>
              </mc:Choice>
              <mc:Fallback>
                <p:oleObj name="Visio" r:id="rId4" imgW="4076576" imgH="700121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9163" y="1155700"/>
                        <a:ext cx="3730625" cy="572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542755"/>
              </p:ext>
            </p:extLst>
          </p:nvPr>
        </p:nvGraphicFramePr>
        <p:xfrm>
          <a:off x="5151423" y="1226125"/>
          <a:ext cx="3012188" cy="5278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7" name="Visio" r:id="rId6" imgW="2802629" imgH="4910036" progId="Visio.Drawing.11">
                  <p:embed/>
                </p:oleObj>
              </mc:Choice>
              <mc:Fallback>
                <p:oleObj name="Visio" r:id="rId6" imgW="2802629" imgH="491003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51423" y="1226125"/>
                        <a:ext cx="3012188" cy="5278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283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EAAAE1A-AB23-6645-BAE9-F06814E1F59F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17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1536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目标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563688"/>
            <a:ext cx="7772400" cy="4500562"/>
          </a:xfrm>
        </p:spPr>
        <p:txBody>
          <a:bodyPr/>
          <a:lstStyle/>
          <a:p>
            <a:r>
              <a:rPr lang="zh-CN" altLang="en-US">
                <a:latin typeface="Arial" charset="0"/>
                <a:cs typeface="宋体" charset="0"/>
              </a:rPr>
              <a:t>数字电路设计的基础理论</a:t>
            </a:r>
          </a:p>
          <a:p>
            <a:r>
              <a:rPr lang="zh-CN" altLang="en-US">
                <a:latin typeface="Arial" charset="0"/>
                <a:cs typeface="宋体" charset="0"/>
              </a:rPr>
              <a:t>数字系统分析方法</a:t>
            </a:r>
          </a:p>
          <a:p>
            <a:r>
              <a:rPr lang="zh-CN" altLang="en-US">
                <a:latin typeface="Arial" charset="0"/>
                <a:cs typeface="宋体" charset="0"/>
              </a:rPr>
              <a:t>数字系统设计方法</a:t>
            </a:r>
          </a:p>
          <a:p>
            <a:r>
              <a:rPr lang="zh-CN" altLang="en-US">
                <a:latin typeface="Arial" charset="0"/>
                <a:cs typeface="宋体" charset="0"/>
              </a:rPr>
              <a:t>数字系统实现和测试方法</a:t>
            </a:r>
          </a:p>
          <a:p>
            <a:r>
              <a:rPr lang="zh-CN" altLang="en-US">
                <a:latin typeface="Arial" charset="0"/>
                <a:cs typeface="宋体" charset="0"/>
              </a:rPr>
              <a:t>数字系统设计和解决问题的基本技能</a:t>
            </a:r>
            <a:endParaRPr lang="en-US" altLang="zh-CN">
              <a:latin typeface="Arial" charset="0"/>
              <a:cs typeface="宋体" charset="0"/>
            </a:endParaRPr>
          </a:p>
          <a:p>
            <a:pPr lvl="1"/>
            <a:r>
              <a:rPr lang="zh-CN" altLang="en-US">
                <a:latin typeface="Arial" charset="0"/>
                <a:cs typeface="宋体" charset="0"/>
              </a:rPr>
              <a:t>电路图</a:t>
            </a:r>
            <a:endParaRPr lang="en-US" altLang="zh-CN">
              <a:latin typeface="Arial" charset="0"/>
              <a:cs typeface="宋体" charset="0"/>
            </a:endParaRPr>
          </a:p>
          <a:p>
            <a:pPr lvl="1"/>
            <a:r>
              <a:rPr lang="zh-CN" altLang="en-US">
                <a:latin typeface="Arial" charset="0"/>
                <a:cs typeface="宋体" charset="0"/>
              </a:rPr>
              <a:t>硬件描述语言</a:t>
            </a:r>
            <a:endParaRPr lang="en-US" altLang="zh-CN">
              <a:latin typeface="Arial" charset="0"/>
              <a:cs typeface="宋体" charset="0"/>
            </a:endParaRPr>
          </a:p>
          <a:p>
            <a:pPr lvl="1"/>
            <a:r>
              <a:rPr lang="zh-CN" altLang="en-US">
                <a:latin typeface="Arial" charset="0"/>
                <a:cs typeface="宋体" charset="0"/>
              </a:rPr>
              <a:t>语言描述问题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4CB03F5-A637-8D44-B452-3A3E40F91472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18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379663"/>
            <a:ext cx="7961312" cy="1498600"/>
          </a:xfrm>
        </p:spPr>
        <p:txBody>
          <a:bodyPr/>
          <a:lstStyle/>
          <a:p>
            <a:pPr algn="ctr"/>
            <a:r>
              <a:rPr lang="zh-CN" altLang="en-US" sz="6000" b="0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逻辑代数基础（复习）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0DAFB65-7A80-B041-B3EA-9566406EB1CF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19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1741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逻辑代数概述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24825" cy="3508375"/>
          </a:xfrm>
          <a:noFill/>
        </p:spPr>
        <p:txBody>
          <a:bodyPr/>
          <a:lstStyle/>
          <a:p>
            <a:r>
              <a:rPr lang="zh-CN" altLang="en-US" sz="3600">
                <a:latin typeface="Arial" charset="0"/>
                <a:cs typeface="宋体" charset="0"/>
              </a:rPr>
              <a:t>基本概念</a:t>
            </a:r>
            <a:r>
              <a:rPr lang="en-US" altLang="zh-CN" sz="3600">
                <a:latin typeface="Arial" charset="0"/>
                <a:cs typeface="宋体" charset="0"/>
              </a:rPr>
              <a:t>-</a:t>
            </a:r>
            <a:r>
              <a:rPr lang="zh-CN" altLang="en-US" sz="3600">
                <a:latin typeface="Arial" charset="0"/>
                <a:cs typeface="宋体" charset="0"/>
              </a:rPr>
              <a:t>布尔代数</a:t>
            </a:r>
          </a:p>
          <a:p>
            <a:pPr>
              <a:buFont typeface="Wingdings" charset="0"/>
              <a:buNone/>
            </a:pPr>
            <a:r>
              <a:rPr lang="zh-CN" altLang="en-US" sz="3600">
                <a:latin typeface="Arial" charset="0"/>
                <a:cs typeface="宋体" charset="0"/>
              </a:rPr>
              <a:t>		</a:t>
            </a:r>
            <a:r>
              <a:rPr lang="zh-CN" altLang="en-US">
                <a:solidFill>
                  <a:schemeClr val="tx2"/>
                </a:solidFill>
                <a:latin typeface="Arial" charset="0"/>
                <a:cs typeface="宋体" charset="0"/>
              </a:rPr>
              <a:t>逻辑：</a:t>
            </a:r>
            <a:r>
              <a:rPr lang="zh-CN" altLang="en-US">
                <a:latin typeface="Arial" charset="0"/>
                <a:cs typeface="宋体" charset="0"/>
              </a:rPr>
              <a:t>   事物的因果关系</a:t>
            </a:r>
          </a:p>
          <a:p>
            <a:pPr>
              <a:buFont typeface="Wingdings" charset="0"/>
              <a:buNone/>
            </a:pPr>
            <a:r>
              <a:rPr lang="zh-CN" altLang="en-US">
                <a:latin typeface="Arial" charset="0"/>
                <a:cs typeface="宋体" charset="0"/>
              </a:rPr>
              <a:t>		</a:t>
            </a:r>
            <a:r>
              <a:rPr lang="zh-CN" altLang="en-US">
                <a:solidFill>
                  <a:schemeClr val="tx2"/>
                </a:solidFill>
                <a:latin typeface="Arial" charset="0"/>
                <a:cs typeface="宋体" charset="0"/>
              </a:rPr>
              <a:t>逻辑运算的数学基础：</a:t>
            </a:r>
            <a:r>
              <a:rPr lang="zh-CN" altLang="en-US">
                <a:latin typeface="Arial" charset="0"/>
                <a:cs typeface="宋体" charset="0"/>
              </a:rPr>
              <a:t> 逻辑代数</a:t>
            </a:r>
          </a:p>
          <a:p>
            <a:pPr>
              <a:buFont typeface="Wingdings" charset="0"/>
              <a:buNone/>
            </a:pPr>
            <a:r>
              <a:rPr lang="zh-CN" altLang="en-US">
                <a:latin typeface="Arial" charset="0"/>
                <a:cs typeface="宋体" charset="0"/>
              </a:rPr>
              <a:t>		</a:t>
            </a:r>
            <a:r>
              <a:rPr lang="zh-CN" altLang="en-US">
                <a:solidFill>
                  <a:schemeClr val="tx2"/>
                </a:solidFill>
                <a:latin typeface="Arial" charset="0"/>
                <a:cs typeface="宋体" charset="0"/>
              </a:rPr>
              <a:t>在二值逻辑中的变量取值：</a:t>
            </a:r>
            <a:r>
              <a:rPr lang="zh-CN" altLang="en-US">
                <a:latin typeface="Arial" charset="0"/>
                <a:cs typeface="宋体" charset="0"/>
              </a:rPr>
              <a:t>  </a:t>
            </a:r>
            <a:r>
              <a:rPr lang="en-US" altLang="zh-CN">
                <a:latin typeface="黑体" charset="0"/>
                <a:ea typeface="黑体" charset="0"/>
                <a:cs typeface="黑体" charset="0"/>
              </a:rPr>
              <a:t>0/1</a:t>
            </a:r>
            <a:endParaRPr lang="zh-CN" altLang="en-US" sz="3600">
              <a:latin typeface="Arial" charset="0"/>
              <a:cs typeface="宋体" charset="0"/>
            </a:endParaRPr>
          </a:p>
          <a:p>
            <a:r>
              <a:rPr lang="zh-CN" altLang="en-US" sz="3600">
                <a:solidFill>
                  <a:srgbClr val="C66B5A"/>
                </a:solidFill>
                <a:latin typeface="黑体" charset="0"/>
                <a:ea typeface="黑体" charset="0"/>
                <a:cs typeface="黑体" charset="0"/>
              </a:rPr>
              <a:t>用简单</a:t>
            </a:r>
            <a:r>
              <a:rPr lang="en-US" altLang="zh-CN" sz="3600">
                <a:solidFill>
                  <a:srgbClr val="C66B5A"/>
                </a:solidFill>
                <a:latin typeface="黑体" charset="0"/>
                <a:ea typeface="黑体" charset="0"/>
                <a:cs typeface="黑体" charset="0"/>
              </a:rPr>
              <a:t>(0/1)</a:t>
            </a:r>
            <a:r>
              <a:rPr lang="zh-CN" altLang="en-US" sz="3600">
                <a:solidFill>
                  <a:srgbClr val="C66B5A"/>
                </a:solidFill>
                <a:latin typeface="黑体" charset="0"/>
                <a:ea typeface="黑体" charset="0"/>
                <a:cs typeface="黑体" charset="0"/>
              </a:rPr>
              <a:t>代数描述复杂性事物</a:t>
            </a:r>
          </a:p>
          <a:p>
            <a:endParaRPr lang="zh-CN" altLang="en-US" sz="3600">
              <a:latin typeface="Arial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9BDB02-16F6-8F49-A2DB-8FF13BE34834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2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307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任课教师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1516063"/>
            <a:ext cx="4852988" cy="2452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>
                <a:latin typeface="Arial" charset="0"/>
                <a:cs typeface="宋体" charset="0"/>
              </a:rPr>
              <a:t>刘鹏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Arial" charset="0"/>
                <a:cs typeface="宋体" charset="0"/>
              </a:rPr>
              <a:t>liupeng@zju.edu.cn</a:t>
            </a:r>
          </a:p>
          <a:p>
            <a:pPr>
              <a:lnSpc>
                <a:spcPct val="80000"/>
              </a:lnSpc>
            </a:pPr>
            <a:r>
              <a:rPr lang="zh-CN" altLang="en-US" sz="2400">
                <a:latin typeface="Arial" charset="0"/>
                <a:cs typeface="宋体" charset="0"/>
              </a:rPr>
              <a:t>浙江大学信息与电子工程学</a:t>
            </a:r>
            <a:r>
              <a:rPr lang="zh-CN" altLang="en-US" sz="2400" smtClean="0">
                <a:latin typeface="Arial" charset="0"/>
                <a:cs typeface="宋体" charset="0"/>
              </a:rPr>
              <a:t>院</a:t>
            </a:r>
            <a:r>
              <a:rPr lang="en-US" altLang="zh-CN" sz="2400" smtClean="0">
                <a:latin typeface="Arial" charset="0"/>
                <a:cs typeface="宋体" charset="0"/>
              </a:rPr>
              <a:t> </a:t>
            </a:r>
            <a:r>
              <a:rPr lang="zh-CN" altLang="en-US" sz="2400">
                <a:latin typeface="Arial" charset="0"/>
                <a:cs typeface="宋体" charset="0"/>
              </a:rPr>
              <a:t>信电楼</a:t>
            </a:r>
            <a:r>
              <a:rPr lang="en-US" altLang="zh-CN" sz="2400">
                <a:latin typeface="Arial" charset="0"/>
                <a:cs typeface="宋体" charset="0"/>
              </a:rPr>
              <a:t>306</a:t>
            </a:r>
            <a:r>
              <a:rPr lang="zh-CN" altLang="en-US" sz="2400">
                <a:latin typeface="Arial" charset="0"/>
                <a:cs typeface="宋体" charset="0"/>
              </a:rPr>
              <a:t>室</a:t>
            </a:r>
            <a:endParaRPr lang="en-US" altLang="zh-CN" sz="2400">
              <a:latin typeface="Arial" charset="0"/>
              <a:cs typeface="宋体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Arial" charset="0"/>
                <a:cs typeface="宋体" charset="0"/>
              </a:rPr>
              <a:t>Tel/Fax: +86-571-87953170 (O)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Arial" charset="0"/>
                <a:cs typeface="宋体" charset="0"/>
              </a:rPr>
              <a:t>Mobile: 135-8808-7677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altLang="zh-CN" sz="1800">
              <a:latin typeface="Arial" charset="0"/>
              <a:cs typeface="宋体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366838" y="4305300"/>
            <a:ext cx="42132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400" i="1" dirty="0">
                <a:cs typeface="宋体" charset="0"/>
              </a:rPr>
              <a:t>TA:</a:t>
            </a:r>
          </a:p>
          <a:p>
            <a:r>
              <a:rPr lang="zh-CN" altLang="en-US" sz="2400" b="1" smtClean="0">
                <a:cs typeface="宋体" charset="0"/>
              </a:rPr>
              <a:t>王明钊</a:t>
            </a:r>
            <a:endParaRPr lang="en-US" altLang="zh-CN" sz="2400" b="1" smtClean="0">
              <a:cs typeface="宋体" charset="0"/>
            </a:endParaRPr>
          </a:p>
          <a:p>
            <a:r>
              <a:rPr lang="en-US" altLang="zh-CN" sz="2400" b="1" smtClean="0">
                <a:cs typeface="宋体" charset="0"/>
              </a:rPr>
              <a:t> wmzhao1994@qq.com</a:t>
            </a:r>
          </a:p>
          <a:p>
            <a:r>
              <a:rPr lang="en-US" altLang="zh-CN" sz="2400" b="1" smtClean="0">
                <a:cs typeface="宋体" charset="0"/>
              </a:rPr>
              <a:t>135-8803-4874</a:t>
            </a:r>
          </a:p>
          <a:p>
            <a:r>
              <a:rPr lang="zh-CN" altLang="en-US" sz="2400" b="1" smtClean="0">
                <a:cs typeface="宋体" charset="0"/>
              </a:rPr>
              <a:t>玉</a:t>
            </a:r>
            <a:r>
              <a:rPr lang="zh-CN" altLang="en-US" sz="2400" b="1" dirty="0">
                <a:cs typeface="宋体" charset="0"/>
              </a:rPr>
              <a:t>泉校区信</a:t>
            </a:r>
            <a:r>
              <a:rPr lang="zh-CN" altLang="en-US" sz="2400" b="1">
                <a:cs typeface="宋体" charset="0"/>
              </a:rPr>
              <a:t>电</a:t>
            </a:r>
            <a:r>
              <a:rPr lang="zh-CN" altLang="en-US" sz="2400" b="1" smtClean="0">
                <a:cs typeface="宋体" charset="0"/>
              </a:rPr>
              <a:t>楼</a:t>
            </a:r>
            <a:r>
              <a:rPr lang="en-US" altLang="zh-CN" sz="2400" b="1" smtClean="0">
                <a:cs typeface="宋体" charset="0"/>
              </a:rPr>
              <a:t>307</a:t>
            </a:r>
            <a:r>
              <a:rPr lang="zh-CN" altLang="en-US" sz="2400" b="1" smtClean="0">
                <a:cs typeface="宋体" charset="0"/>
              </a:rPr>
              <a:t>室</a:t>
            </a:r>
            <a:endParaRPr lang="en-US" altLang="zh-CN" sz="2400" b="1" dirty="0">
              <a:cs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8" y="3564107"/>
            <a:ext cx="1024045" cy="1462227"/>
          </a:xfrm>
          <a:prstGeom prst="rect">
            <a:avLst/>
          </a:prstGeom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930775" y="4305300"/>
            <a:ext cx="42132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400" i="1" dirty="0">
                <a:cs typeface="宋体" charset="0"/>
              </a:rPr>
              <a:t>TA:</a:t>
            </a:r>
          </a:p>
          <a:p>
            <a:r>
              <a:rPr lang="zh-CN" altLang="en-US" sz="2400" b="1" smtClean="0">
                <a:cs typeface="宋体" charset="0"/>
              </a:rPr>
              <a:t>王宇泽</a:t>
            </a:r>
            <a:endParaRPr lang="en-US" altLang="zh-CN" sz="2400" b="1" smtClean="0">
              <a:cs typeface="宋体" charset="0"/>
            </a:endParaRPr>
          </a:p>
          <a:p>
            <a:r>
              <a:rPr lang="en-US" altLang="zh-CN" sz="2400" b="1" smtClean="0">
                <a:cs typeface="宋体" charset="0"/>
              </a:rPr>
              <a:t>wangyuzw9002@zju.edu.cn</a:t>
            </a:r>
          </a:p>
          <a:p>
            <a:r>
              <a:rPr lang="en-US" altLang="zh-CN" sz="2400" b="1" smtClean="0">
                <a:cs typeface="宋体" charset="0"/>
              </a:rPr>
              <a:t>188-6811-2572</a:t>
            </a:r>
          </a:p>
          <a:p>
            <a:r>
              <a:rPr lang="zh-CN" altLang="en-US" sz="2400" b="1" smtClean="0">
                <a:cs typeface="宋体" charset="0"/>
              </a:rPr>
              <a:t>玉</a:t>
            </a:r>
            <a:r>
              <a:rPr lang="zh-CN" altLang="en-US" sz="2400" b="1" dirty="0">
                <a:cs typeface="宋体" charset="0"/>
              </a:rPr>
              <a:t>泉校区信</a:t>
            </a:r>
            <a:r>
              <a:rPr lang="zh-CN" altLang="en-US" sz="2400" b="1">
                <a:cs typeface="宋体" charset="0"/>
              </a:rPr>
              <a:t>电</a:t>
            </a:r>
            <a:r>
              <a:rPr lang="zh-CN" altLang="en-US" sz="2400" b="1" smtClean="0">
                <a:cs typeface="宋体" charset="0"/>
              </a:rPr>
              <a:t>楼</a:t>
            </a:r>
            <a:r>
              <a:rPr lang="en-US" altLang="zh-CN" sz="2400" b="1" smtClean="0">
                <a:cs typeface="宋体" charset="0"/>
              </a:rPr>
              <a:t>307</a:t>
            </a:r>
            <a:r>
              <a:rPr lang="zh-CN" altLang="en-US" sz="2400" b="1" smtClean="0">
                <a:cs typeface="宋体" charset="0"/>
              </a:rPr>
              <a:t>室</a:t>
            </a:r>
            <a:endParaRPr lang="en-US" altLang="zh-CN" sz="2400" b="1" dirty="0">
              <a:cs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2305" y="3564107"/>
            <a:ext cx="1111790" cy="148238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71D940E-7B71-8A49-8694-2979059BC749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20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18435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逻辑代数中的三种基本运算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96975"/>
            <a:ext cx="8280400" cy="143986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zh-CN" altLang="en-US" sz="6600">
                <a:latin typeface="Arial" charset="0"/>
                <a:cs typeface="宋体" charset="0"/>
              </a:rPr>
              <a:t> </a:t>
            </a:r>
            <a:r>
              <a:rPr lang="zh-CN" altLang="en-US" sz="2400" b="1">
                <a:latin typeface="Arial" charset="0"/>
                <a:ea typeface="黑体" charset="0"/>
                <a:cs typeface="黑体" charset="0"/>
              </a:rPr>
              <a:t>与</a:t>
            </a:r>
            <a:r>
              <a:rPr lang="zh-CN" altLang="en-US" sz="2400" b="1">
                <a:latin typeface="Arial" charset="0"/>
                <a:cs typeface="宋体" charset="0"/>
              </a:rPr>
              <a:t>（</a:t>
            </a:r>
            <a:r>
              <a:rPr lang="en-US" altLang="zh-CN" sz="2400" b="1">
                <a:latin typeface="Arial" charset="0"/>
                <a:cs typeface="宋体" charset="0"/>
              </a:rPr>
              <a:t>AND</a:t>
            </a:r>
            <a:r>
              <a:rPr lang="zh-CN" altLang="en-US" sz="2400" b="1">
                <a:latin typeface="Arial" charset="0"/>
                <a:cs typeface="宋体" charset="0"/>
              </a:rPr>
              <a:t>）                  </a:t>
            </a:r>
            <a:r>
              <a:rPr lang="zh-CN" altLang="en-US" sz="2400" b="1">
                <a:latin typeface="Arial" charset="0"/>
                <a:ea typeface="黑体" charset="0"/>
                <a:cs typeface="黑体" charset="0"/>
              </a:rPr>
              <a:t>或</a:t>
            </a:r>
            <a:r>
              <a:rPr lang="zh-CN" altLang="en-US" sz="2400" b="1">
                <a:latin typeface="Arial" charset="0"/>
                <a:cs typeface="宋体" charset="0"/>
              </a:rPr>
              <a:t>（</a:t>
            </a:r>
            <a:r>
              <a:rPr lang="en-US" altLang="zh-CN" sz="2400" b="1">
                <a:latin typeface="Arial" charset="0"/>
                <a:cs typeface="宋体" charset="0"/>
              </a:rPr>
              <a:t>OR</a:t>
            </a:r>
            <a:r>
              <a:rPr lang="zh-CN" altLang="en-US" sz="2400" b="1">
                <a:latin typeface="Arial" charset="0"/>
                <a:cs typeface="宋体" charset="0"/>
              </a:rPr>
              <a:t>）                    </a:t>
            </a:r>
            <a:r>
              <a:rPr lang="zh-CN" altLang="en-US" sz="2400" b="1">
                <a:latin typeface="黑体" charset="0"/>
                <a:ea typeface="黑体" charset="0"/>
                <a:cs typeface="黑体" charset="0"/>
              </a:rPr>
              <a:t> 非</a:t>
            </a:r>
            <a:r>
              <a:rPr lang="zh-CN" altLang="en-US" sz="2400" b="1">
                <a:latin typeface="Arial" charset="0"/>
                <a:cs typeface="宋体" charset="0"/>
              </a:rPr>
              <a:t>（</a:t>
            </a:r>
            <a:r>
              <a:rPr lang="en-US" altLang="zh-CN" sz="2400" b="1">
                <a:latin typeface="Arial" charset="0"/>
                <a:cs typeface="宋体" charset="0"/>
              </a:rPr>
              <a:t>NOT</a:t>
            </a:r>
            <a:r>
              <a:rPr lang="zh-CN" altLang="en-US" sz="2400" b="1">
                <a:latin typeface="Arial" charset="0"/>
                <a:cs typeface="宋体" charset="0"/>
              </a:rPr>
              <a:t>）</a:t>
            </a:r>
          </a:p>
        </p:txBody>
      </p:sp>
      <p:pic>
        <p:nvPicPr>
          <p:cNvPr id="405508" name="Picture 4" descr="C09A00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800" y="2205038"/>
            <a:ext cx="8858250" cy="2332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395288" y="4732338"/>
            <a:ext cx="82804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1</a:t>
            </a:r>
            <a:r>
              <a:rPr lang="zh-CN" alt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）以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A</a:t>
            </a:r>
            <a:r>
              <a:rPr lang="en-US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=1</a:t>
            </a:r>
            <a:r>
              <a:rPr lang="zh-CN" alt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表示开关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A</a:t>
            </a:r>
            <a:r>
              <a:rPr lang="zh-CN" alt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合上，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A</a:t>
            </a:r>
            <a:r>
              <a:rPr lang="en-US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=</a:t>
            </a:r>
            <a:r>
              <a:rPr lang="en-US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charset="0"/>
                <a:ea typeface="黑体" charset="0"/>
                <a:cs typeface="黑体" charset="0"/>
              </a:rPr>
              <a:t>0</a:t>
            </a:r>
            <a:r>
              <a:rPr lang="zh-CN" alt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表示开关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A</a:t>
            </a:r>
            <a:r>
              <a:rPr lang="zh-CN" alt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断开；</a:t>
            </a:r>
            <a:br>
              <a:rPr lang="zh-CN" alt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</a:br>
            <a:r>
              <a:rPr lang="en-US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2</a:t>
            </a:r>
            <a:r>
              <a:rPr lang="zh-CN" alt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）以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Y</a:t>
            </a:r>
            <a:r>
              <a:rPr lang="en-US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=</a:t>
            </a:r>
            <a:r>
              <a:rPr lang="en-US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charset="0"/>
                <a:ea typeface="黑体" charset="0"/>
                <a:cs typeface="黑体" charset="0"/>
              </a:rPr>
              <a:t>1</a:t>
            </a:r>
            <a:r>
              <a:rPr lang="zh-CN" alt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表示灯亮，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Y</a:t>
            </a:r>
            <a:r>
              <a:rPr lang="en-US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=</a:t>
            </a:r>
            <a:r>
              <a:rPr lang="en-US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charset="0"/>
                <a:ea typeface="黑体" charset="0"/>
                <a:cs typeface="黑体" charset="0"/>
              </a:rPr>
              <a:t>0</a:t>
            </a:r>
            <a:r>
              <a:rPr lang="zh-CN" alt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表示灯不亮；</a:t>
            </a:r>
            <a:r>
              <a:rPr lang="zh-CN" altLang="en-US" sz="3200" b="1" i="1">
                <a:solidFill>
                  <a:srgbClr val="C66B5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/>
            </a:r>
            <a:br>
              <a:rPr lang="zh-CN" altLang="en-US" sz="3200" b="1" i="1">
                <a:solidFill>
                  <a:srgbClr val="C66B5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</a:br>
            <a:r>
              <a:rPr lang="zh-CN" altLang="en-US" sz="3200" b="1">
                <a:solidFill>
                  <a:srgbClr val="C66B5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三种电路的因果关系不同：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5950331-DE7F-4740-8DBC-A4C22861DAAA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21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19459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ea typeface="黑体" charset="0"/>
                <a:cs typeface="黑体" charset="0"/>
              </a:rPr>
              <a:t>与 </a:t>
            </a:r>
            <a:r>
              <a:rPr lang="en-US" altLang="zh-CN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ea typeface="黑体" charset="0"/>
                <a:cs typeface="黑体" charset="0"/>
              </a:rPr>
              <a:t>-AND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7338"/>
            <a:ext cx="7127875" cy="1406525"/>
          </a:xfrm>
        </p:spPr>
        <p:txBody>
          <a:bodyPr/>
          <a:lstStyle/>
          <a:p>
            <a:r>
              <a:rPr lang="zh-CN" altLang="en-US" sz="2400">
                <a:latin typeface="Arial" charset="0"/>
                <a:cs typeface="宋体" charset="0"/>
              </a:rPr>
              <a:t>条件同时具备，结果发生</a:t>
            </a:r>
          </a:p>
          <a:p>
            <a:r>
              <a:rPr lang="en-US" altLang="zh-CN" sz="2400" i="1">
                <a:latin typeface="Arial" charset="0"/>
                <a:cs typeface="宋体" charset="0"/>
              </a:rPr>
              <a:t>Y= </a:t>
            </a:r>
            <a:r>
              <a:rPr lang="en-US" altLang="zh-CN" sz="2400" i="1">
                <a:solidFill>
                  <a:schemeClr val="folHlink"/>
                </a:solidFill>
                <a:latin typeface="Arial" charset="0"/>
                <a:cs typeface="宋体" charset="0"/>
              </a:rPr>
              <a:t>A </a:t>
            </a:r>
            <a:r>
              <a:rPr lang="en-US" altLang="zh-CN" sz="2400">
                <a:solidFill>
                  <a:schemeClr val="folHlink"/>
                </a:solidFill>
                <a:latin typeface="Arial" charset="0"/>
                <a:cs typeface="宋体" charset="0"/>
              </a:rPr>
              <a:t> AND  </a:t>
            </a:r>
            <a:r>
              <a:rPr lang="en-US" altLang="zh-CN" sz="2400" i="1">
                <a:solidFill>
                  <a:schemeClr val="folHlink"/>
                </a:solidFill>
                <a:latin typeface="Arial" charset="0"/>
                <a:cs typeface="宋体" charset="0"/>
              </a:rPr>
              <a:t>B</a:t>
            </a:r>
            <a:r>
              <a:rPr lang="en-US" altLang="zh-CN" sz="2400" i="1">
                <a:latin typeface="Arial" charset="0"/>
                <a:cs typeface="宋体" charset="0"/>
              </a:rPr>
              <a:t>  = </a:t>
            </a:r>
            <a:r>
              <a:rPr lang="en-US" altLang="zh-CN" sz="2400" i="1">
                <a:solidFill>
                  <a:schemeClr val="folHlink"/>
                </a:solidFill>
                <a:latin typeface="Arial" charset="0"/>
                <a:cs typeface="宋体" charset="0"/>
              </a:rPr>
              <a:t>A</a:t>
            </a:r>
            <a:r>
              <a:rPr lang="en-US" altLang="zh-CN" sz="2400">
                <a:solidFill>
                  <a:schemeClr val="folHlink"/>
                </a:solidFill>
                <a:latin typeface="Arial" charset="0"/>
                <a:cs typeface="宋体" charset="0"/>
              </a:rPr>
              <a:t>&amp;</a:t>
            </a:r>
            <a:r>
              <a:rPr lang="en-US" altLang="zh-CN" sz="2400" i="1">
                <a:solidFill>
                  <a:schemeClr val="folHlink"/>
                </a:solidFill>
                <a:latin typeface="Arial" charset="0"/>
                <a:cs typeface="宋体" charset="0"/>
              </a:rPr>
              <a:t>B</a:t>
            </a:r>
            <a:r>
              <a:rPr lang="en-US" altLang="zh-CN" sz="2400" i="1">
                <a:latin typeface="Arial" charset="0"/>
                <a:cs typeface="宋体" charset="0"/>
              </a:rPr>
              <a:t> = </a:t>
            </a:r>
            <a:r>
              <a:rPr lang="en-US" altLang="zh-CN" sz="2400" i="1">
                <a:solidFill>
                  <a:schemeClr val="folHlink"/>
                </a:solidFill>
                <a:latin typeface="Arial" charset="0"/>
                <a:cs typeface="宋体" charset="0"/>
              </a:rPr>
              <a:t>A</a:t>
            </a:r>
            <a:r>
              <a:rPr lang="en-US" altLang="zh-CN" sz="2400" i="1">
                <a:solidFill>
                  <a:schemeClr val="folHlink"/>
                </a:solidFill>
                <a:latin typeface="Arial" charset="0"/>
                <a:cs typeface="Times New Roman" charset="0"/>
              </a:rPr>
              <a:t>·</a:t>
            </a:r>
            <a:r>
              <a:rPr lang="en-US" altLang="zh-CN" sz="2400" i="1">
                <a:solidFill>
                  <a:schemeClr val="folHlink"/>
                </a:solidFill>
                <a:latin typeface="Arial" charset="0"/>
                <a:cs typeface="宋体" charset="0"/>
              </a:rPr>
              <a:t>B</a:t>
            </a:r>
            <a:r>
              <a:rPr lang="en-US" altLang="zh-CN" sz="2400" i="1">
                <a:latin typeface="Arial" charset="0"/>
                <a:cs typeface="宋体" charset="0"/>
              </a:rPr>
              <a:t> = </a:t>
            </a:r>
            <a:r>
              <a:rPr lang="en-US" altLang="zh-CN" sz="2400" i="1">
                <a:solidFill>
                  <a:schemeClr val="folHlink"/>
                </a:solidFill>
                <a:latin typeface="Arial" charset="0"/>
                <a:cs typeface="宋体" charset="0"/>
              </a:rPr>
              <a:t>AB</a:t>
            </a:r>
          </a:p>
          <a:p>
            <a:r>
              <a:rPr lang="zh-CN" altLang="en-US" sz="2400" i="1">
                <a:solidFill>
                  <a:schemeClr val="folHlink"/>
                </a:solidFill>
                <a:latin typeface="Arial" charset="0"/>
                <a:cs typeface="宋体" charset="0"/>
              </a:rPr>
              <a:t>真值表</a:t>
            </a:r>
            <a:r>
              <a:rPr lang="en-US" altLang="zh-CN" sz="2400" i="1">
                <a:solidFill>
                  <a:schemeClr val="folHlink"/>
                </a:solidFill>
                <a:latin typeface="Arial" charset="0"/>
                <a:cs typeface="宋体" charset="0"/>
              </a:rPr>
              <a:t>/truth table            </a:t>
            </a:r>
            <a:r>
              <a:rPr lang="zh-CN" altLang="en-US" sz="2400" i="1">
                <a:solidFill>
                  <a:schemeClr val="folHlink"/>
                </a:solidFill>
                <a:latin typeface="Arial" charset="0"/>
                <a:cs typeface="宋体" charset="0"/>
              </a:rPr>
              <a:t>图形符号</a:t>
            </a:r>
          </a:p>
        </p:txBody>
      </p:sp>
      <p:graphicFrame>
        <p:nvGraphicFramePr>
          <p:cNvPr id="407556" name="Group 4"/>
          <p:cNvGraphicFramePr>
            <a:graphicFrameLocks noGrp="1"/>
          </p:cNvGraphicFramePr>
          <p:nvPr/>
        </p:nvGraphicFramePr>
        <p:xfrm>
          <a:off x="1403350" y="2924175"/>
          <a:ext cx="2232025" cy="3213102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    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0   0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0   1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Tx/>
                        <a:buAutoNum type="arabicPlain"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Tx/>
                        <a:buAutoNum type="arabicPlain"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9478" name="Object 34"/>
          <p:cNvGraphicFramePr>
            <a:graphicFrameLocks noGrp="1" noChangeAspect="1"/>
          </p:cNvGraphicFramePr>
          <p:nvPr>
            <p:ph sz="half" idx="2"/>
          </p:nvPr>
        </p:nvGraphicFramePr>
        <p:xfrm>
          <a:off x="5492750" y="2755900"/>
          <a:ext cx="3006725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Photo Editor Photo" r:id="rId4" imgW="4809524" imgH="6106377" progId="MSPhotoEd.3">
                  <p:embed/>
                </p:oleObj>
              </mc:Choice>
              <mc:Fallback>
                <p:oleObj name="Photo Editor Photo" r:id="rId4" imgW="4809524" imgH="6106377" progId="MSPhotoEd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2755900"/>
                        <a:ext cx="3006725" cy="359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9" name="Text Box 35"/>
          <p:cNvSpPr txBox="1">
            <a:spLocks noChangeArrowheads="1"/>
          </p:cNvSpPr>
          <p:nvPr/>
        </p:nvSpPr>
        <p:spPr bwMode="auto">
          <a:xfrm>
            <a:off x="4611688" y="3109913"/>
            <a:ext cx="782637" cy="243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cs typeface="宋体" charset="0"/>
              </a:rPr>
              <a:t>国标</a:t>
            </a: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CC0000"/>
              </a:solidFill>
              <a:cs typeface="宋体" charset="0"/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CC0000"/>
              </a:solidFill>
              <a:cs typeface="宋体" charset="0"/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CC0000"/>
              </a:solidFill>
              <a:cs typeface="宋体" charset="0"/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CC0000"/>
              </a:solidFill>
              <a:cs typeface="宋体" charset="0"/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cs typeface="宋体" charset="0"/>
              </a:rPr>
              <a:t>国际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0CA3D50-F8E0-5146-B2D6-59DDCF830416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22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20483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ea typeface="黑体" charset="0"/>
                <a:cs typeface="黑体" charset="0"/>
              </a:rPr>
              <a:t>或</a:t>
            </a:r>
            <a:r>
              <a:rPr lang="en-US" altLang="zh-CN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ea typeface="黑体" charset="0"/>
                <a:cs typeface="黑体" charset="0"/>
              </a:rPr>
              <a:t>-OR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7338"/>
            <a:ext cx="7240587" cy="1296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>
                <a:latin typeface="Arial" charset="0"/>
                <a:cs typeface="宋体" charset="0"/>
              </a:rPr>
              <a:t>条件之一具备，结果发生</a:t>
            </a:r>
          </a:p>
          <a:p>
            <a:pPr>
              <a:lnSpc>
                <a:spcPct val="90000"/>
              </a:lnSpc>
            </a:pPr>
            <a:r>
              <a:rPr lang="en-US" altLang="zh-CN" sz="2400" i="1">
                <a:latin typeface="Arial" charset="0"/>
                <a:cs typeface="宋体" charset="0"/>
              </a:rPr>
              <a:t>Y= A </a:t>
            </a:r>
            <a:r>
              <a:rPr lang="en-US" altLang="zh-CN" sz="2400">
                <a:latin typeface="Arial" charset="0"/>
                <a:cs typeface="宋体" charset="0"/>
              </a:rPr>
              <a:t> OR </a:t>
            </a:r>
            <a:r>
              <a:rPr lang="en-US" altLang="zh-CN" sz="2400" i="1">
                <a:latin typeface="Arial" charset="0"/>
                <a:cs typeface="宋体" charset="0"/>
              </a:rPr>
              <a:t> B  = A+B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chemeClr val="folHlink"/>
                </a:solidFill>
                <a:latin typeface="Arial" charset="0"/>
                <a:cs typeface="宋体" charset="0"/>
              </a:rPr>
              <a:t>真值表                            图形符号</a:t>
            </a:r>
            <a:endParaRPr lang="en-US" altLang="zh-CN" sz="2400">
              <a:solidFill>
                <a:schemeClr val="folHlink"/>
              </a:solidFill>
              <a:latin typeface="Arial" charset="0"/>
              <a:cs typeface="宋体" charset="0"/>
            </a:endParaRPr>
          </a:p>
        </p:txBody>
      </p:sp>
      <p:graphicFrame>
        <p:nvGraphicFramePr>
          <p:cNvPr id="409604" name="Group 4"/>
          <p:cNvGraphicFramePr>
            <a:graphicFrameLocks noGrp="1"/>
          </p:cNvGraphicFramePr>
          <p:nvPr/>
        </p:nvGraphicFramePr>
        <p:xfrm>
          <a:off x="1403350" y="2924175"/>
          <a:ext cx="2520950" cy="3213102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    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0   0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0   1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Tx/>
                        <a:buAutoNum type="arabicPlain"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Tx/>
                        <a:buAutoNum type="arabicPlain"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0502" name="Object 34"/>
          <p:cNvGraphicFramePr>
            <a:graphicFrameLocks noGrp="1" noChangeAspect="1"/>
          </p:cNvGraphicFramePr>
          <p:nvPr>
            <p:ph sz="half" idx="2"/>
          </p:nvPr>
        </p:nvGraphicFramePr>
        <p:xfrm>
          <a:off x="5410200" y="2343150"/>
          <a:ext cx="3009900" cy="394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Photo Editor Photo" r:id="rId4" imgW="4809524" imgH="6106377" progId="MSPhotoEd.3">
                  <p:embed/>
                </p:oleObj>
              </mc:Choice>
              <mc:Fallback>
                <p:oleObj name="Photo Editor Photo" r:id="rId4" imgW="4809524" imgH="6106377" progId="MSPhotoEd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343150"/>
                        <a:ext cx="3009900" cy="394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B5B6AD5-3D3E-0B41-819E-54E1CCD029C6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23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21507" name="页脚占位符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ea typeface="黑体" charset="0"/>
                <a:cs typeface="黑体" charset="0"/>
              </a:rPr>
              <a:t>非</a:t>
            </a:r>
            <a:r>
              <a:rPr lang="en-US" altLang="zh-CN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ea typeface="黑体" charset="0"/>
                <a:cs typeface="黑体" charset="0"/>
              </a:rPr>
              <a:t>-NOT(</a:t>
            </a:r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ea typeface="黑体" charset="0"/>
                <a:cs typeface="黑体" charset="0"/>
              </a:rPr>
              <a:t>反相器</a:t>
            </a:r>
            <a:r>
              <a:rPr lang="en-US" altLang="zh-CN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ea typeface="黑体" charset="0"/>
                <a:cs typeface="黑体" charset="0"/>
              </a:rPr>
              <a:t>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7529512" cy="4176712"/>
          </a:xfrm>
        </p:spPr>
        <p:txBody>
          <a:bodyPr/>
          <a:lstStyle/>
          <a:p>
            <a:r>
              <a:rPr lang="zh-CN" altLang="en-US" sz="2800">
                <a:latin typeface="Arial" charset="0"/>
                <a:cs typeface="宋体" charset="0"/>
              </a:rPr>
              <a:t>条件不具备，结果发生</a:t>
            </a:r>
          </a:p>
          <a:p>
            <a:r>
              <a:rPr lang="zh-CN" altLang="en-US" sz="2800">
                <a:latin typeface="Arial" charset="0"/>
                <a:cs typeface="宋体" charset="0"/>
              </a:rPr>
              <a:t> </a:t>
            </a:r>
          </a:p>
          <a:p>
            <a:r>
              <a:rPr lang="zh-CN" altLang="en-US" sz="2800">
                <a:solidFill>
                  <a:schemeClr val="folHlink"/>
                </a:solidFill>
                <a:latin typeface="Arial" charset="0"/>
                <a:cs typeface="宋体" charset="0"/>
              </a:rPr>
              <a:t>真值表</a:t>
            </a:r>
            <a:r>
              <a:rPr lang="zh-CN" altLang="en-US" sz="2800" i="1">
                <a:solidFill>
                  <a:schemeClr val="folHlink"/>
                </a:solidFill>
                <a:latin typeface="Arial" charset="0"/>
                <a:cs typeface="宋体" charset="0"/>
              </a:rPr>
              <a:t>                        </a:t>
            </a:r>
            <a:r>
              <a:rPr lang="zh-CN" altLang="en-US" sz="2800">
                <a:solidFill>
                  <a:schemeClr val="folHlink"/>
                </a:solidFill>
                <a:latin typeface="Arial" charset="0"/>
                <a:cs typeface="宋体" charset="0"/>
              </a:rPr>
              <a:t>图形符号</a:t>
            </a:r>
            <a:endParaRPr lang="zh-CN" altLang="en-US" sz="2800">
              <a:latin typeface="Arial" charset="0"/>
              <a:cs typeface="宋体" charset="0"/>
            </a:endParaRPr>
          </a:p>
          <a:p>
            <a:pPr>
              <a:buFont typeface="Wingdings" charset="0"/>
              <a:buNone/>
            </a:pPr>
            <a:endParaRPr lang="zh-CN" altLang="en-US" sz="2800">
              <a:latin typeface="Arial" charset="0"/>
              <a:cs typeface="宋体" charset="0"/>
            </a:endParaRPr>
          </a:p>
        </p:txBody>
      </p:sp>
      <p:graphicFrame>
        <p:nvGraphicFramePr>
          <p:cNvPr id="21510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82675" y="2114550"/>
          <a:ext cx="22860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" name="公式" r:id="rId4" imgW="1167893" imgH="215806" progId="Equation.3">
                  <p:embed/>
                </p:oleObj>
              </mc:Choice>
              <mc:Fallback>
                <p:oleObj name="公式" r:id="rId4" imgW="1167893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2114550"/>
                        <a:ext cx="22860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3" name="Group 5"/>
          <p:cNvGraphicFramePr>
            <a:graphicFrameLocks noGrp="1"/>
          </p:cNvGraphicFramePr>
          <p:nvPr/>
        </p:nvGraphicFramePr>
        <p:xfrm>
          <a:off x="1187450" y="3357563"/>
          <a:ext cx="2520950" cy="1866901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    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    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1521" name="Object 2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72138" y="2508250"/>
          <a:ext cx="2654300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" name="Photo Editor Photo" r:id="rId6" imgW="4809524" imgH="6106377" progId="MSPhotoEd.3">
                  <p:embed/>
                </p:oleObj>
              </mc:Choice>
              <mc:Fallback>
                <p:oleObj name="Photo Editor Photo" r:id="rId6" imgW="4809524" imgH="6106377" progId="MSPhotoEd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138" y="2508250"/>
                        <a:ext cx="2654300" cy="347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E4FAFBC-DC3A-AD44-A7DE-8CC4885067B4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24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22531" name="页脚占位符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884237"/>
          </a:xfrm>
        </p:spPr>
        <p:txBody>
          <a:bodyPr/>
          <a:lstStyle/>
          <a:p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几种常用的</a:t>
            </a:r>
            <a:r>
              <a:rPr lang="zh-CN" altLang="en-US" i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复合</a:t>
            </a:r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逻辑运算</a:t>
            </a:r>
            <a:r>
              <a:rPr lang="en-US" altLang="zh-CN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1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84313"/>
            <a:ext cx="7993062" cy="752475"/>
          </a:xfrm>
        </p:spPr>
        <p:txBody>
          <a:bodyPr/>
          <a:lstStyle/>
          <a:p>
            <a:r>
              <a:rPr lang="zh-CN" altLang="en-US" sz="2800">
                <a:latin typeface="Arial" charset="0"/>
                <a:cs typeface="宋体" charset="0"/>
              </a:rPr>
              <a:t>与非</a:t>
            </a:r>
            <a:r>
              <a:rPr lang="en-US" altLang="zh-CN" sz="2800">
                <a:latin typeface="Arial" charset="0"/>
                <a:cs typeface="宋体" charset="0"/>
              </a:rPr>
              <a:t>-NAND   </a:t>
            </a:r>
            <a:r>
              <a:rPr lang="zh-CN" altLang="en-US" sz="2800">
                <a:latin typeface="Arial" charset="0"/>
                <a:cs typeface="宋体" charset="0"/>
              </a:rPr>
              <a:t>或非</a:t>
            </a:r>
            <a:r>
              <a:rPr lang="en-US" altLang="zh-CN" sz="2800">
                <a:latin typeface="Arial" charset="0"/>
                <a:cs typeface="宋体" charset="0"/>
              </a:rPr>
              <a:t>-NOR       </a:t>
            </a:r>
            <a:r>
              <a:rPr lang="zh-CN" altLang="en-US" sz="2800">
                <a:latin typeface="Arial" charset="0"/>
                <a:cs typeface="宋体" charset="0"/>
              </a:rPr>
              <a:t>与或非</a:t>
            </a:r>
            <a:r>
              <a:rPr lang="en-US" altLang="zh-CN" sz="2800">
                <a:latin typeface="Arial" charset="0"/>
                <a:cs typeface="宋体" charset="0"/>
              </a:rPr>
              <a:t>AND-NOR</a:t>
            </a:r>
          </a:p>
        </p:txBody>
      </p:sp>
      <p:pic>
        <p:nvPicPr>
          <p:cNvPr id="22534" name="Picture 4" descr="2-2-3a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60575"/>
            <a:ext cx="236537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5" descr="2-2-3b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060575"/>
            <a:ext cx="245268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6" descr="2-2-3c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989138"/>
            <a:ext cx="2995612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5092951-246A-8B4B-A4E4-8E195808B579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25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23555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几种常用的复合逻辑运算</a:t>
            </a:r>
            <a:r>
              <a:rPr lang="en-US" altLang="zh-CN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2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7338"/>
            <a:ext cx="7240587" cy="1112837"/>
          </a:xfrm>
        </p:spPr>
        <p:txBody>
          <a:bodyPr/>
          <a:lstStyle/>
          <a:p>
            <a:r>
              <a:rPr lang="zh-CN" altLang="en-US" sz="2800">
                <a:latin typeface="Arial" charset="0"/>
                <a:ea typeface="黑体" charset="0"/>
                <a:cs typeface="黑体" charset="0"/>
              </a:rPr>
              <a:t>异或</a:t>
            </a:r>
            <a:r>
              <a:rPr lang="en-US" altLang="zh-CN" sz="2800">
                <a:latin typeface="Arial" charset="0"/>
                <a:ea typeface="黑体" charset="0"/>
                <a:cs typeface="黑体" charset="0"/>
              </a:rPr>
              <a:t>-EXCLUSIVE OR</a:t>
            </a:r>
          </a:p>
          <a:p>
            <a:r>
              <a:rPr lang="en-US" altLang="zh-CN" sz="2800" i="1">
                <a:latin typeface="Arial" charset="0"/>
                <a:cs typeface="宋体" charset="0"/>
              </a:rPr>
              <a:t>Y= A </a:t>
            </a:r>
            <a:r>
              <a:rPr lang="en-US" altLang="zh-CN" sz="2800">
                <a:latin typeface="Arial" charset="0"/>
                <a:cs typeface="宋体" charset="0"/>
                <a:sym typeface="Symbol" charset="0"/>
              </a:rPr>
              <a:t></a:t>
            </a:r>
            <a:r>
              <a:rPr lang="en-US" altLang="zh-CN" sz="2800" i="1">
                <a:latin typeface="Arial" charset="0"/>
                <a:cs typeface="宋体" charset="0"/>
              </a:rPr>
              <a:t> B</a:t>
            </a:r>
          </a:p>
        </p:txBody>
      </p:sp>
      <p:graphicFrame>
        <p:nvGraphicFramePr>
          <p:cNvPr id="415748" name="Group 4"/>
          <p:cNvGraphicFramePr>
            <a:graphicFrameLocks noGrp="1"/>
          </p:cNvGraphicFramePr>
          <p:nvPr/>
        </p:nvGraphicFramePr>
        <p:xfrm>
          <a:off x="1403350" y="2924175"/>
          <a:ext cx="2520950" cy="3213102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    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0   0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0   1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Tx/>
                        <a:buAutoNum type="arabicPlain"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Tx/>
                        <a:buAutoNum type="arabicPlain"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3574" name="Object 34"/>
          <p:cNvGraphicFramePr>
            <a:graphicFrameLocks noGrp="1" noChangeAspect="1"/>
          </p:cNvGraphicFramePr>
          <p:nvPr>
            <p:ph sz="half" idx="2"/>
          </p:nvPr>
        </p:nvGraphicFramePr>
        <p:xfrm>
          <a:off x="5172075" y="1752600"/>
          <a:ext cx="2757488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0" name="Photo Editor Photo" r:id="rId4" imgW="2980952" imgH="4315427" progId="MSPhotoEd.3">
                  <p:embed/>
                </p:oleObj>
              </mc:Choice>
              <mc:Fallback>
                <p:oleObj name="Photo Editor Photo" r:id="rId4" imgW="2980952" imgH="4315427" progId="MSPhotoEd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1752600"/>
                        <a:ext cx="2757488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4B1ED12-38E0-0C48-9065-6530E02DBD45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26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24579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几种常用的复合逻辑运算</a:t>
            </a:r>
            <a:r>
              <a:rPr lang="en-US" altLang="zh-CN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3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7338"/>
            <a:ext cx="7240587" cy="1112837"/>
          </a:xfrm>
        </p:spPr>
        <p:txBody>
          <a:bodyPr/>
          <a:lstStyle/>
          <a:p>
            <a:r>
              <a:rPr lang="zh-CN" altLang="en-US" sz="2800">
                <a:latin typeface="Arial" charset="0"/>
                <a:ea typeface="黑体" charset="0"/>
                <a:cs typeface="黑体" charset="0"/>
              </a:rPr>
              <a:t>同或</a:t>
            </a:r>
            <a:r>
              <a:rPr lang="en-US" altLang="zh-CN" sz="2800">
                <a:latin typeface="Arial" charset="0"/>
                <a:ea typeface="黑体" charset="0"/>
                <a:cs typeface="黑体" charset="0"/>
              </a:rPr>
              <a:t>-EXCLUSIVE NOR /</a:t>
            </a:r>
            <a:r>
              <a:rPr lang="zh-CN" altLang="en-US" sz="2800">
                <a:latin typeface="Arial" charset="0"/>
                <a:ea typeface="黑体" charset="0"/>
                <a:cs typeface="黑体" charset="0"/>
              </a:rPr>
              <a:t>符合</a:t>
            </a:r>
          </a:p>
          <a:p>
            <a:r>
              <a:rPr lang="en-US" altLang="zh-CN" sz="2800" i="1">
                <a:latin typeface="Arial" charset="0"/>
                <a:cs typeface="宋体" charset="0"/>
              </a:rPr>
              <a:t>Y= A </a:t>
            </a:r>
            <a:r>
              <a:rPr lang="en-US" altLang="zh-CN" sz="2800">
                <a:latin typeface="楷体_GB2312" charset="0"/>
                <a:ea typeface="楷体_GB2312" charset="0"/>
                <a:cs typeface="楷体_GB2312" charset="0"/>
              </a:rPr>
              <a:t>⊙</a:t>
            </a:r>
            <a:r>
              <a:rPr lang="en-US" altLang="zh-CN" sz="2800" i="1">
                <a:latin typeface="Arial" charset="0"/>
                <a:cs typeface="宋体" charset="0"/>
              </a:rPr>
              <a:t>B</a:t>
            </a:r>
          </a:p>
        </p:txBody>
      </p:sp>
      <p:graphicFrame>
        <p:nvGraphicFramePr>
          <p:cNvPr id="417796" name="Group 4"/>
          <p:cNvGraphicFramePr>
            <a:graphicFrameLocks noGrp="1"/>
          </p:cNvGraphicFramePr>
          <p:nvPr/>
        </p:nvGraphicFramePr>
        <p:xfrm>
          <a:off x="1403350" y="2924175"/>
          <a:ext cx="2520950" cy="3213102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    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0      0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0      1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Tx/>
                        <a:buAutoNum type="arabicPlain"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Tx/>
                        <a:buAutoNum type="arabicPlain"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4598" name="Object 34"/>
          <p:cNvGraphicFramePr>
            <a:graphicFrameLocks noGrp="1" noChangeAspect="1"/>
          </p:cNvGraphicFramePr>
          <p:nvPr>
            <p:ph sz="half" idx="2"/>
          </p:nvPr>
        </p:nvGraphicFramePr>
        <p:xfrm>
          <a:off x="4940300" y="2027238"/>
          <a:ext cx="324961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Photo Editor Photo" r:id="rId4" imgW="3858164" imgH="4734586" progId="MSPhotoEd.3">
                  <p:embed/>
                </p:oleObj>
              </mc:Choice>
              <mc:Fallback>
                <p:oleObj name="Photo Editor Photo" r:id="rId4" imgW="3858164" imgH="4734586" progId="MSPhotoEd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2027238"/>
                        <a:ext cx="3249613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9F15F81-C440-2B43-A986-C0C4A3D364F5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27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2560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00125" y="2068513"/>
            <a:ext cx="7473950" cy="243998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zh-CN" altLang="en-US">
                <a:latin typeface="Arial" charset="0"/>
                <a:cs typeface="宋体" charset="0"/>
              </a:rPr>
              <a:t>基本公式</a:t>
            </a:r>
          </a:p>
          <a:p>
            <a:pPr>
              <a:buFont typeface="Wingdings" charset="0"/>
              <a:buNone/>
            </a:pPr>
            <a:r>
              <a:rPr lang="zh-CN" altLang="en-US" sz="2400">
                <a:latin typeface="Arial" charset="0"/>
                <a:cs typeface="宋体" charset="0"/>
              </a:rPr>
              <a:t>运算规则：</a:t>
            </a:r>
            <a:r>
              <a:rPr lang="zh-CN" altLang="en-US" sz="2400">
                <a:solidFill>
                  <a:srgbClr val="CC0000"/>
                </a:solidFill>
                <a:latin typeface="Arial" charset="0"/>
                <a:cs typeface="宋体" charset="0"/>
              </a:rPr>
              <a:t>交换律、结合律、分配律、重叠律、互补律、反演律、还原律、逆；</a:t>
            </a:r>
          </a:p>
          <a:p>
            <a:pPr>
              <a:buFont typeface="Wingdings" charset="0"/>
              <a:buNone/>
            </a:pPr>
            <a:r>
              <a:rPr lang="zh-CN" altLang="en-US">
                <a:latin typeface="Arial" charset="0"/>
                <a:cs typeface="宋体" charset="0"/>
              </a:rPr>
              <a:t>常用公式</a:t>
            </a:r>
          </a:p>
          <a:p>
            <a:pPr>
              <a:buFont typeface="Wingdings" charset="0"/>
              <a:buNone/>
            </a:pPr>
            <a:r>
              <a:rPr lang="zh-CN" altLang="en-US" sz="2400">
                <a:latin typeface="Arial" charset="0"/>
                <a:cs typeface="宋体" charset="0"/>
              </a:rPr>
              <a:t>符号的优先级：</a:t>
            </a:r>
            <a:r>
              <a:rPr lang="en-US" altLang="zh-CN" sz="2400">
                <a:solidFill>
                  <a:srgbClr val="CC0000"/>
                </a:solidFill>
                <a:latin typeface="Arial" charset="0"/>
                <a:cs typeface="宋体" charset="0"/>
                <a:sym typeface="Wingdings" charset="0"/>
              </a:rPr>
              <a:t>1</a:t>
            </a:r>
            <a:r>
              <a:rPr lang="zh-CN" altLang="en-US" sz="2400">
                <a:solidFill>
                  <a:srgbClr val="CC0000"/>
                </a:solidFill>
                <a:latin typeface="Arial" charset="0"/>
                <a:cs typeface="宋体" charset="0"/>
                <a:sym typeface="Wingdings" charset="0"/>
              </a:rPr>
              <a:t>）括号，</a:t>
            </a:r>
            <a:r>
              <a:rPr lang="en-US" altLang="zh-CN" sz="2400">
                <a:solidFill>
                  <a:srgbClr val="CC0000"/>
                </a:solidFill>
                <a:latin typeface="Arial" charset="0"/>
                <a:cs typeface="宋体" charset="0"/>
                <a:sym typeface="Wingdings" charset="0"/>
              </a:rPr>
              <a:t>2</a:t>
            </a:r>
            <a:r>
              <a:rPr lang="zh-CN" altLang="en-US" sz="2400">
                <a:solidFill>
                  <a:srgbClr val="CC0000"/>
                </a:solidFill>
                <a:latin typeface="Arial" charset="0"/>
                <a:cs typeface="宋体" charset="0"/>
                <a:sym typeface="Wingdings" charset="0"/>
              </a:rPr>
              <a:t>）非，</a:t>
            </a:r>
            <a:r>
              <a:rPr lang="en-US" altLang="zh-CN" sz="2400">
                <a:solidFill>
                  <a:srgbClr val="CC0000"/>
                </a:solidFill>
                <a:latin typeface="Arial" charset="0"/>
                <a:cs typeface="宋体" charset="0"/>
                <a:sym typeface="Wingdings" charset="0"/>
              </a:rPr>
              <a:t>3</a:t>
            </a:r>
            <a:r>
              <a:rPr lang="zh-CN" altLang="en-US" sz="2400">
                <a:solidFill>
                  <a:srgbClr val="CC0000"/>
                </a:solidFill>
                <a:latin typeface="Arial" charset="0"/>
                <a:cs typeface="宋体" charset="0"/>
                <a:sym typeface="Wingdings" charset="0"/>
              </a:rPr>
              <a:t>）与，</a:t>
            </a:r>
            <a:r>
              <a:rPr lang="en-US" altLang="zh-CN" sz="2400">
                <a:solidFill>
                  <a:srgbClr val="CC0000"/>
                </a:solidFill>
                <a:latin typeface="Arial" charset="0"/>
                <a:cs typeface="宋体" charset="0"/>
                <a:sym typeface="Wingdings" charset="0"/>
              </a:rPr>
              <a:t>4</a:t>
            </a:r>
            <a:r>
              <a:rPr lang="zh-CN" altLang="en-US" sz="2400">
                <a:solidFill>
                  <a:srgbClr val="CC0000"/>
                </a:solidFill>
                <a:latin typeface="Arial" charset="0"/>
                <a:cs typeface="宋体" charset="0"/>
                <a:sym typeface="Wingdings" charset="0"/>
              </a:rPr>
              <a:t>）或。</a:t>
            </a:r>
            <a:endParaRPr lang="zh-CN" altLang="en-US" sz="2400">
              <a:solidFill>
                <a:srgbClr val="CC0000"/>
              </a:solidFill>
              <a:latin typeface="Arial" charset="0"/>
              <a:cs typeface="宋体" charset="0"/>
            </a:endParaRP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229600" cy="865188"/>
          </a:xfrm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</a:extLst>
        </p:spPr>
        <p:txBody>
          <a:bodyPr lIns="91440" tIns="45720" rIns="91440" bIns="45720" anchor="ctr"/>
          <a:lstStyle/>
          <a:p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逻辑代数的基本公式和常用公式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4E08C7A-EC03-BE47-87FF-0FDAA143A3F0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28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26627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884237"/>
          </a:xfrm>
        </p:spPr>
        <p:txBody>
          <a:bodyPr/>
          <a:lstStyle/>
          <a:p>
            <a:pPr>
              <a:defRPr/>
            </a:pPr>
            <a:r>
              <a:rPr lang="zh-CN" altLang="en-US" sz="4000" i="0">
                <a:ea typeface="宋体" pitchFamily="2" charset="-122"/>
              </a:rPr>
              <a:t>基本公式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25538"/>
            <a:ext cx="8064500" cy="936625"/>
          </a:xfrm>
        </p:spPr>
        <p:txBody>
          <a:bodyPr/>
          <a:lstStyle/>
          <a:p>
            <a:r>
              <a:rPr lang="zh-CN" altLang="en-US" sz="2400">
                <a:latin typeface="Arial" charset="0"/>
                <a:cs typeface="宋体" charset="0"/>
              </a:rPr>
              <a:t>根据与、或、非的定义，得布尔恒等式</a:t>
            </a:r>
          </a:p>
        </p:txBody>
      </p:sp>
      <p:graphicFrame>
        <p:nvGraphicFramePr>
          <p:cNvPr id="421892" name="Group 4"/>
          <p:cNvGraphicFramePr>
            <a:graphicFrameLocks noGrp="1"/>
          </p:cNvGraphicFramePr>
          <p:nvPr>
            <p:ph sz="half" idx="2"/>
          </p:nvPr>
        </p:nvGraphicFramePr>
        <p:xfrm>
          <a:off x="539750" y="1916113"/>
          <a:ext cx="7775575" cy="4359278"/>
        </p:xfrm>
        <a:graphic>
          <a:graphicData uri="http://schemas.openxmlformats.org/drawingml/2006/table">
            <a:tbl>
              <a:tblPr/>
              <a:tblGrid>
                <a:gridCol w="9350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43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4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序号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公       式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序号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公       式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1" u="none" strike="noStrike" cap="none" normalizeH="0" baseline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′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=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0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′=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 A=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A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=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 A = 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A = 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+ A = 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A′=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+ A′ =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B = B 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+B = B + 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(B C) = (A B) 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+ (B +C) = (A + B) + 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(B +C) = A B + A 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+ B C = (A +B)(A +C)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(A B) ′ = A′ + B′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(A+ B) ′ = A′B′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(A ′) ′ = 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29762" name="AutoShape 86"/>
          <p:cNvSpPr>
            <a:spLocks noChangeArrowheads="1"/>
          </p:cNvSpPr>
          <p:nvPr/>
        </p:nvSpPr>
        <p:spPr bwMode="auto">
          <a:xfrm>
            <a:off x="3635375" y="333375"/>
            <a:ext cx="5213350" cy="728663"/>
          </a:xfrm>
          <a:prstGeom prst="wedgeEllipseCallout">
            <a:avLst>
              <a:gd name="adj1" fmla="val -58352"/>
              <a:gd name="adj2" fmla="val -253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Arial" charset="0"/>
                <a:ea typeface="楷体_GB2312" charset="0"/>
                <a:cs typeface="楷体_GB2312" charset="0"/>
              </a:rPr>
              <a:t>证明方法：推演  真值表</a:t>
            </a:r>
            <a:endParaRPr lang="zh-CN" altLang="en-US" sz="2400" b="1">
              <a:solidFill>
                <a:schemeClr val="tx1"/>
              </a:solidFill>
              <a:latin typeface="Arial" charset="0"/>
              <a:ea typeface="楷体_GB2312" charset="0"/>
              <a:cs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DC79DDB-99CF-574D-A3C9-795EEF2FD426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29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2765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469900"/>
            <a:ext cx="7772400" cy="2097088"/>
          </a:xfrm>
        </p:spPr>
        <p:txBody>
          <a:bodyPr/>
          <a:lstStyle/>
          <a:p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公式（</a:t>
            </a:r>
            <a:r>
              <a:rPr lang="en-US" altLang="zh-CN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17</a:t>
            </a:r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）的证明</a:t>
            </a:r>
            <a:b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</a:br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（公式推演法）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：</a:t>
            </a:r>
            <a:b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</a:b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A+BC=(A+B)(A+C)</a:t>
            </a:r>
          </a:p>
        </p:txBody>
      </p:sp>
      <p:graphicFrame>
        <p:nvGraphicFramePr>
          <p:cNvPr id="2765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047875" y="3165475"/>
          <a:ext cx="34607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name="公式" r:id="rId4" imgW="1574800" imgH="914400" progId="Equation.3">
                  <p:embed/>
                </p:oleObj>
              </mc:Choice>
              <mc:Fallback>
                <p:oleObj name="公式" r:id="rId4" imgW="15748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165475"/>
                        <a:ext cx="34607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C088E05-B274-B94C-9796-6D613F114A8B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3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409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课程简介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27276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latin typeface="Arial" charset="0"/>
                <a:cs typeface="宋体" charset="0"/>
              </a:rPr>
              <a:t>参考书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latin typeface="Arial" charset="0"/>
                <a:cs typeface="宋体" charset="0"/>
              </a:rPr>
              <a:t>阎石</a:t>
            </a:r>
            <a:r>
              <a:rPr lang="en-US" altLang="zh-CN" sz="2000" dirty="0">
                <a:latin typeface="Arial" charset="0"/>
                <a:cs typeface="宋体" charset="0"/>
              </a:rPr>
              <a:t>, </a:t>
            </a:r>
            <a:r>
              <a:rPr lang="zh-CN" altLang="en-US" sz="2000" dirty="0">
                <a:latin typeface="Arial" charset="0"/>
                <a:cs typeface="宋体" charset="0"/>
              </a:rPr>
              <a:t>数字电子技术基础</a:t>
            </a:r>
            <a:r>
              <a:rPr lang="en-US" altLang="zh-CN" sz="2000" dirty="0">
                <a:latin typeface="Arial" charset="0"/>
                <a:cs typeface="宋体" charset="0"/>
              </a:rPr>
              <a:t>,</a:t>
            </a:r>
            <a:r>
              <a:rPr lang="zh-CN" altLang="en-US" sz="2000" dirty="0">
                <a:latin typeface="Arial" charset="0"/>
                <a:cs typeface="宋体" charset="0"/>
              </a:rPr>
              <a:t>第</a:t>
            </a:r>
            <a:r>
              <a:rPr lang="en-US" altLang="zh-CN" sz="2000" dirty="0">
                <a:latin typeface="Arial" charset="0"/>
                <a:cs typeface="宋体" charset="0"/>
              </a:rPr>
              <a:t>6</a:t>
            </a:r>
            <a:r>
              <a:rPr lang="zh-CN" altLang="en-US" sz="2000" dirty="0">
                <a:latin typeface="Arial" charset="0"/>
                <a:cs typeface="宋体" charset="0"/>
              </a:rPr>
              <a:t>版</a:t>
            </a:r>
            <a:r>
              <a:rPr lang="en-US" altLang="zh-CN" sz="2000" dirty="0">
                <a:latin typeface="Arial" charset="0"/>
                <a:cs typeface="宋体" charset="0"/>
              </a:rPr>
              <a:t>, </a:t>
            </a:r>
            <a:r>
              <a:rPr lang="zh-CN" altLang="en-US" sz="2000" dirty="0">
                <a:latin typeface="Arial" charset="0"/>
                <a:cs typeface="宋体" charset="0"/>
              </a:rPr>
              <a:t>高等教育出版社</a:t>
            </a:r>
            <a:r>
              <a:rPr lang="en-US" altLang="zh-CN" sz="2000" dirty="0">
                <a:latin typeface="Arial" charset="0"/>
                <a:cs typeface="宋体" charset="0"/>
              </a:rPr>
              <a:t>, 2016.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latin typeface="Arial" charset="0"/>
                <a:cs typeface="宋体" charset="0"/>
              </a:rPr>
              <a:t>R J. </a:t>
            </a:r>
            <a:r>
              <a:rPr lang="en-US" altLang="zh-CN" sz="2000" dirty="0" err="1">
                <a:latin typeface="Arial" charset="0"/>
                <a:cs typeface="宋体" charset="0"/>
              </a:rPr>
              <a:t>Tocci</a:t>
            </a:r>
            <a:r>
              <a:rPr lang="en-US" altLang="zh-CN" sz="2000" dirty="0">
                <a:latin typeface="Arial" charset="0"/>
                <a:cs typeface="宋体" charset="0"/>
              </a:rPr>
              <a:t> et al., Digital Systems Principles and Applications,  Tenth Edition, 2007.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>
                <a:latin typeface="Arial" charset="0"/>
                <a:cs typeface="宋体" charset="0"/>
              </a:rPr>
              <a:t>R.H.Katz</a:t>
            </a:r>
            <a:r>
              <a:rPr lang="en-US" altLang="zh-CN" sz="2000" dirty="0">
                <a:latin typeface="Arial" charset="0"/>
                <a:cs typeface="宋体" charset="0"/>
              </a:rPr>
              <a:t>, </a:t>
            </a:r>
            <a:r>
              <a:rPr lang="en-US" altLang="zh-CN" sz="2000" dirty="0" err="1">
                <a:latin typeface="Arial" charset="0"/>
                <a:cs typeface="宋体" charset="0"/>
              </a:rPr>
              <a:t>G.Borriello</a:t>
            </a:r>
            <a:r>
              <a:rPr lang="en-US" altLang="zh-CN" sz="2000" dirty="0">
                <a:latin typeface="Arial" charset="0"/>
                <a:cs typeface="宋体" charset="0"/>
              </a:rPr>
              <a:t>, </a:t>
            </a:r>
            <a:r>
              <a:rPr lang="en-US" altLang="zh-CN" sz="2000" i="1" dirty="0">
                <a:latin typeface="Arial" charset="0"/>
                <a:cs typeface="宋体" charset="0"/>
              </a:rPr>
              <a:t>Contemporary Logic Design</a:t>
            </a:r>
            <a:r>
              <a:rPr lang="en-US" altLang="zh-CN" sz="2000" dirty="0">
                <a:latin typeface="Arial" charset="0"/>
                <a:cs typeface="宋体" charset="0"/>
              </a:rPr>
              <a:t>, second edition,</a:t>
            </a:r>
            <a:r>
              <a:rPr lang="zh-CN" altLang="en-US" sz="2000" dirty="0">
                <a:latin typeface="Arial" charset="0"/>
                <a:cs typeface="宋体" charset="0"/>
              </a:rPr>
              <a:t>电子工业出版社</a:t>
            </a:r>
            <a:r>
              <a:rPr lang="en-US" altLang="zh-CN" sz="2000" dirty="0">
                <a:latin typeface="Arial" charset="0"/>
                <a:cs typeface="宋体" charset="0"/>
              </a:rPr>
              <a:t>, 2005.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latin typeface="Arial" charset="0"/>
                <a:cs typeface="宋体" charset="0"/>
              </a:rPr>
              <a:t>补充材料，见网页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rial" charset="0"/>
                <a:cs typeface="宋体" charset="0"/>
                <a:hlinkClick r:id="rId3"/>
              </a:rPr>
              <a:t>https://</a:t>
            </a:r>
            <a:r>
              <a:rPr lang="en-US" altLang="zh-CN" sz="2000" b="1" dirty="0">
                <a:solidFill>
                  <a:srgbClr val="FF0000"/>
                </a:solidFill>
                <a:latin typeface="Arial" charset="0"/>
                <a:cs typeface="宋体" charset="0"/>
                <a:hlinkClick r:id="rId3"/>
              </a:rPr>
              <a:t>mypage.zju.edu.cn/liupeng/</a:t>
            </a:r>
            <a:r>
              <a:rPr lang="zh-CN" altLang="en-US" sz="2000" dirty="0">
                <a:latin typeface="Arial" charset="0"/>
                <a:cs typeface="宋体" charset="0"/>
              </a:rPr>
              <a:t>教学工作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zh-CN" altLang="en-US" sz="2000" dirty="0">
                <a:latin typeface="Arial" charset="0"/>
                <a:cs typeface="宋体" charset="0"/>
              </a:rPr>
              <a:t>	数字系统设计</a:t>
            </a:r>
            <a:endParaRPr lang="en-US" altLang="zh-CN" sz="2000" dirty="0">
              <a:latin typeface="Arial" charset="0"/>
              <a:cs typeface="宋体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rial" charset="0"/>
                <a:cs typeface="宋体" charset="0"/>
                <a:hlinkClick r:id="rId4"/>
              </a:rPr>
              <a:t>https://</a:t>
            </a:r>
            <a:r>
              <a:rPr lang="en-US" altLang="zh-CN" sz="2000" b="1" dirty="0">
                <a:solidFill>
                  <a:srgbClr val="FF0000"/>
                </a:solidFill>
                <a:latin typeface="Arial" charset="0"/>
                <a:cs typeface="宋体" charset="0"/>
                <a:hlinkClick r:id="rId4"/>
              </a:rPr>
              <a:t>10.13.71.82/</a:t>
            </a:r>
            <a:r>
              <a:rPr lang="en-US" altLang="zh-CN" sz="2000" b="1" dirty="0">
                <a:solidFill>
                  <a:srgbClr val="FF0000"/>
                </a:solidFill>
                <a:latin typeface="Arial" charset="0"/>
                <a:cs typeface="宋体" charset="0"/>
              </a:rPr>
              <a:t> </a:t>
            </a:r>
            <a:r>
              <a:rPr lang="en-US" altLang="zh-CN" sz="2000" b="1" dirty="0">
                <a:latin typeface="Arial" charset="0"/>
                <a:cs typeface="宋体" charset="0"/>
              </a:rPr>
              <a:t>(</a:t>
            </a:r>
            <a:r>
              <a:rPr lang="zh-CN" altLang="en-US" sz="2000" dirty="0">
                <a:latin typeface="Arial" charset="0"/>
                <a:cs typeface="宋体" charset="0"/>
              </a:rPr>
              <a:t>校内访问</a:t>
            </a:r>
            <a:r>
              <a:rPr lang="en-US" altLang="zh-CN" sz="2000" dirty="0" smtClean="0">
                <a:latin typeface="Arial" charset="0"/>
                <a:cs typeface="宋体" charset="0"/>
              </a:rPr>
              <a:t>)</a:t>
            </a:r>
            <a:r>
              <a:rPr lang="zh-CN" altLang="en-US" sz="2000" dirty="0" smtClean="0">
                <a:solidFill>
                  <a:schemeClr val="accent1"/>
                </a:solidFill>
                <a:latin typeface="Arial" charset="0"/>
                <a:cs typeface="宋体" charset="0"/>
              </a:rPr>
              <a:t>浙大数芯教学网站</a:t>
            </a:r>
            <a:endParaRPr lang="en-US" altLang="zh-CN" sz="2000" dirty="0" smtClean="0">
              <a:solidFill>
                <a:schemeClr val="accent1"/>
              </a:solidFill>
              <a:latin typeface="Arial" charset="0"/>
              <a:cs typeface="宋体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rial" charset="0"/>
                <a:cs typeface="宋体" charset="0"/>
                <a:hlinkClick r:id="rId5"/>
              </a:rPr>
              <a:t>https://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charset="0"/>
                <a:cs typeface="宋体" charset="0"/>
                <a:hlinkClick r:id="rId5"/>
              </a:rPr>
              <a:t>c.zju.edu.cn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charset="0"/>
                <a:cs typeface="宋体" charset="0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cs typeface="宋体" charset="0"/>
              </a:rPr>
              <a:t>学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cs typeface="宋体" charset="0"/>
              </a:rPr>
              <a:t>在浙</a:t>
            </a:r>
            <a:r>
              <a:rPr lang="zh-CN" altLang="en-US" sz="2000" b="1" dirty="0">
                <a:solidFill>
                  <a:srgbClr val="FF0000"/>
                </a:solidFill>
                <a:latin typeface="Arial" charset="0"/>
                <a:cs typeface="宋体" charset="0"/>
              </a:rPr>
              <a:t>大</a:t>
            </a:r>
            <a:endParaRPr lang="en-US" altLang="zh-CN" sz="2000" b="1" dirty="0">
              <a:solidFill>
                <a:srgbClr val="FF0000"/>
              </a:solidFill>
              <a:latin typeface="Arial" charset="0"/>
              <a:cs typeface="宋体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latin typeface="Arial" charset="0"/>
                <a:cs typeface="宋体" charset="0"/>
              </a:rPr>
              <a:t>考核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latin typeface="Arial" charset="0"/>
                <a:cs typeface="宋体" charset="0"/>
              </a:rPr>
              <a:t>平时</a:t>
            </a:r>
            <a:r>
              <a:rPr lang="en-US" altLang="zh-CN" sz="2000" b="1" dirty="0">
                <a:solidFill>
                  <a:srgbClr val="FF0000"/>
                </a:solidFill>
                <a:latin typeface="Arial" charset="0"/>
                <a:cs typeface="宋体" charset="0"/>
              </a:rPr>
              <a:t>30%</a:t>
            </a:r>
            <a:r>
              <a:rPr lang="en-US" altLang="zh-CN" sz="2000" dirty="0">
                <a:latin typeface="Arial" charset="0"/>
                <a:cs typeface="宋体" charset="0"/>
              </a:rPr>
              <a:t>(</a:t>
            </a:r>
            <a:r>
              <a:rPr lang="zh-CN" altLang="en-US" sz="2000" dirty="0">
                <a:latin typeface="Arial" charset="0"/>
                <a:cs typeface="宋体" charset="0"/>
              </a:rPr>
              <a:t>作业</a:t>
            </a:r>
            <a:r>
              <a:rPr lang="en-US" altLang="zh-CN" sz="2000" dirty="0">
                <a:latin typeface="Arial" charset="0"/>
                <a:cs typeface="宋体" charset="0"/>
              </a:rPr>
              <a:t>, </a:t>
            </a:r>
            <a:r>
              <a:rPr lang="zh-CN" altLang="en-US" sz="2000" dirty="0">
                <a:latin typeface="Arial" charset="0"/>
                <a:cs typeface="宋体" charset="0"/>
              </a:rPr>
              <a:t>测验</a:t>
            </a:r>
            <a:r>
              <a:rPr lang="en-US" altLang="zh-CN" sz="2000" dirty="0">
                <a:latin typeface="Arial" charset="0"/>
                <a:cs typeface="宋体" charset="0"/>
              </a:rPr>
              <a:t>, </a:t>
            </a:r>
            <a:r>
              <a:rPr lang="zh-CN" altLang="en-US" sz="2000" dirty="0">
                <a:latin typeface="Arial" charset="0"/>
                <a:cs typeface="宋体" charset="0"/>
              </a:rPr>
              <a:t>上课</a:t>
            </a:r>
            <a:r>
              <a:rPr lang="en-US" altLang="zh-CN" sz="2000" dirty="0">
                <a:latin typeface="Arial" charset="0"/>
                <a:cs typeface="宋体" charset="0"/>
              </a:rPr>
              <a:t>, </a:t>
            </a:r>
            <a:r>
              <a:rPr lang="zh-CN" altLang="en-US" sz="2000" dirty="0" smtClean="0">
                <a:latin typeface="Arial" charset="0"/>
                <a:cs typeface="宋体" charset="0"/>
              </a:rPr>
              <a:t>期中考试</a:t>
            </a:r>
            <a:r>
              <a:rPr lang="en-US" altLang="zh-CN" sz="2000" dirty="0" smtClean="0">
                <a:latin typeface="Arial" charset="0"/>
                <a:cs typeface="宋体" charset="0"/>
              </a:rPr>
              <a:t>)</a:t>
            </a:r>
            <a:endParaRPr lang="en-US" altLang="zh-CN" sz="2000" dirty="0">
              <a:latin typeface="Arial" charset="0"/>
              <a:cs typeface="宋体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latin typeface="Arial" charset="0"/>
                <a:cs typeface="宋体" charset="0"/>
              </a:rPr>
              <a:t>期末考试</a:t>
            </a:r>
            <a:r>
              <a:rPr lang="en-US" altLang="zh-CN" sz="2000" b="1" dirty="0">
                <a:solidFill>
                  <a:srgbClr val="FF0000"/>
                </a:solidFill>
                <a:latin typeface="Arial" charset="0"/>
                <a:cs typeface="宋体" charset="0"/>
              </a:rPr>
              <a:t>70%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latin typeface="Arial" charset="0"/>
                <a:cs typeface="宋体" charset="0"/>
              </a:rPr>
              <a:t>答疑</a:t>
            </a:r>
          </a:p>
          <a:p>
            <a:pPr lvl="1">
              <a:lnSpc>
                <a:spcPct val="80000"/>
              </a:lnSpc>
            </a:pPr>
            <a:r>
              <a:rPr lang="zh-CN" altLang="en-US" sz="2000" b="1" dirty="0">
                <a:latin typeface="Arial" charset="0"/>
                <a:cs typeface="宋体" charset="0"/>
              </a:rPr>
              <a:t>信电楼</a:t>
            </a:r>
            <a:r>
              <a:rPr lang="en-US" altLang="zh-CN" sz="2000" b="1" dirty="0">
                <a:latin typeface="Arial" charset="0"/>
                <a:cs typeface="宋体" charset="0"/>
              </a:rPr>
              <a:t>307</a:t>
            </a:r>
            <a:r>
              <a:rPr lang="zh-CN" altLang="en-US" sz="2000" b="1" dirty="0">
                <a:latin typeface="Arial" charset="0"/>
                <a:cs typeface="宋体" charset="0"/>
              </a:rPr>
              <a:t>房间</a:t>
            </a:r>
            <a:r>
              <a:rPr lang="en-US" altLang="zh-CN" sz="2000" dirty="0">
                <a:latin typeface="Arial" charset="0"/>
                <a:cs typeface="宋体" charset="0"/>
              </a:rPr>
              <a:t>/</a:t>
            </a:r>
            <a:r>
              <a:rPr lang="zh-CN" altLang="en-US" sz="2000" dirty="0">
                <a:latin typeface="Arial" charset="0"/>
                <a:cs typeface="宋体" charset="0"/>
              </a:rPr>
              <a:t>周五下午</a:t>
            </a:r>
            <a:r>
              <a:rPr lang="en-US" altLang="zh-CN" sz="2000" dirty="0">
                <a:latin typeface="Arial" charset="0"/>
                <a:cs typeface="宋体" charset="0"/>
              </a:rPr>
              <a:t>3:00-5:00 PM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zh-CN" altLang="en-US" sz="1600" dirty="0">
              <a:latin typeface="Arial" charset="0"/>
              <a:cs typeface="宋体" charset="0"/>
            </a:endParaRPr>
          </a:p>
          <a:p>
            <a:pPr lvl="1">
              <a:lnSpc>
                <a:spcPct val="80000"/>
              </a:lnSpc>
            </a:pPr>
            <a:endParaRPr lang="en-US" altLang="zh-CN" sz="1600" dirty="0">
              <a:latin typeface="Arial" charset="0"/>
              <a:cs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DFA0595-A49F-5D41-A4E5-3C2D617C4054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30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2867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026400" cy="976313"/>
          </a:xfrm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</a:extLst>
        </p:spPr>
        <p:txBody>
          <a:bodyPr lIns="91440" tIns="45720" rIns="91440" bIns="45720" anchor="ctr"/>
          <a:lstStyle/>
          <a:p>
            <a:r>
              <a:rPr lang="zh-CN" altLang="en-US" sz="3600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公式（</a:t>
            </a:r>
            <a:r>
              <a:rPr lang="en-US" altLang="zh-CN" sz="3600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17</a:t>
            </a:r>
            <a:r>
              <a:rPr lang="zh-CN" altLang="en-US" sz="3600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）的证明</a:t>
            </a:r>
            <a:br>
              <a:rPr lang="zh-CN" altLang="en-US" sz="3600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</a:br>
            <a:r>
              <a:rPr lang="zh-CN" altLang="en-US" sz="3600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（真值表法）</a:t>
            </a:r>
            <a:r>
              <a:rPr lang="zh-CN" altLang="en-US" sz="360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：</a:t>
            </a:r>
          </a:p>
        </p:txBody>
      </p:sp>
      <p:graphicFrame>
        <p:nvGraphicFramePr>
          <p:cNvPr id="425987" name="Group 3"/>
          <p:cNvGraphicFramePr>
            <a:graphicFrameLocks noGrp="1"/>
          </p:cNvGraphicFramePr>
          <p:nvPr/>
        </p:nvGraphicFramePr>
        <p:xfrm>
          <a:off x="1042988" y="1341438"/>
          <a:ext cx="7273925" cy="4114800"/>
        </p:xfrm>
        <a:graphic>
          <a:graphicData uri="http://schemas.openxmlformats.org/drawingml/2006/table">
            <a:tbl>
              <a:tblPr/>
              <a:tblGrid>
                <a:gridCol w="10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A+BC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A+B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A+C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A+B</a:t>
                      </a:r>
                      <a:r>
                        <a:rPr kumimoji="0" lang="zh-CN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(A+C)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FC88300-81AB-3B4F-9F5A-84DB6AA0BB33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31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2969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8229600" cy="884237"/>
          </a:xfrm>
        </p:spPr>
        <p:txBody>
          <a:bodyPr/>
          <a:lstStyle/>
          <a:p>
            <a:pPr>
              <a:defRPr/>
            </a:pPr>
            <a:r>
              <a:rPr lang="zh-CN" altLang="en-US" sz="4000" i="0" dirty="0">
                <a:ea typeface="宋体" pitchFamily="2" charset="-122"/>
              </a:rPr>
              <a:t>若干常用公式</a:t>
            </a:r>
            <a:endParaRPr lang="zh-CN" altLang="en-US" sz="4000" i="0" dirty="0">
              <a:solidFill>
                <a:srgbClr val="7B84C6"/>
              </a:solidFill>
              <a:ea typeface="宋体" pitchFamily="2" charset="-122"/>
            </a:endParaRPr>
          </a:p>
        </p:txBody>
      </p:sp>
      <p:graphicFrame>
        <p:nvGraphicFramePr>
          <p:cNvPr id="428035" name="Group 3"/>
          <p:cNvGraphicFramePr>
            <a:graphicFrameLocks noGrp="1"/>
          </p:cNvGraphicFramePr>
          <p:nvPr>
            <p:ph idx="1"/>
          </p:nvPr>
        </p:nvGraphicFramePr>
        <p:xfrm>
          <a:off x="323850" y="1412875"/>
          <a:ext cx="8027988" cy="4611689"/>
        </p:xfrm>
        <a:graphic>
          <a:graphicData uri="http://schemas.openxmlformats.org/drawingml/2006/table">
            <a:tbl>
              <a:tblPr/>
              <a:tblGrid>
                <a:gridCol w="1857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706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序     号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公           式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 + A B = A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22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 +A ′B = A + B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23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 B + A 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B′ 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= A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24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 ( A + B) = A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30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25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 B + 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A′ 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 + B C = A B + 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A′ 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 B</a:t>
                      </a: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＋ 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A′ 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 + B CD = A B + 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A′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C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26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 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(AB) ′ 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= A 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B′ 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; 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A′ (AB) ′ 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= 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A′ 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06821"/>
          </a:xfrm>
        </p:spPr>
        <p:txBody>
          <a:bodyPr>
            <a:normAutofit/>
          </a:bodyPr>
          <a:lstStyle/>
          <a:p>
            <a:r>
              <a:rPr lang="zh-CN" altLang="en-US" sz="3600" b="1" i="0" smtClean="0"/>
              <a:t>处理接近终端</a:t>
            </a:r>
            <a:r>
              <a:rPr lang="en-US" altLang="zh-CN" sz="3600" b="1" i="0" smtClean="0"/>
              <a:t>(edge)</a:t>
            </a:r>
            <a:r>
              <a:rPr lang="zh-CN" altLang="en-US" sz="3600" b="1" i="0" smtClean="0"/>
              <a:t>处理</a:t>
            </a:r>
            <a:endParaRPr lang="zh-CN" altLang="en-US" sz="3600" b="1" i="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3"/>
            <a:ext cx="8286750" cy="495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3203847" y="6088162"/>
            <a:ext cx="126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Actuator</a:t>
            </a:r>
            <a:endParaRPr lang="zh-CN" altLang="en-US" sz="1600" b="1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FC88300-81AB-3B4F-9F5A-84DB6AA0BB33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32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68550" y="6394450"/>
            <a:ext cx="4456113" cy="4635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50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1ED5868-8262-F44A-AF32-2392E97C9D34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4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课程结构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376363"/>
            <a:ext cx="7772400" cy="4608512"/>
          </a:xfrm>
        </p:spPr>
        <p:txBody>
          <a:bodyPr/>
          <a:lstStyle/>
          <a:p>
            <a:r>
              <a:rPr lang="zh-CN" altLang="en-US" sz="2400">
                <a:latin typeface="Arial" charset="0"/>
                <a:cs typeface="宋体" charset="0"/>
              </a:rPr>
              <a:t>基础理论知识</a:t>
            </a:r>
            <a:r>
              <a:rPr lang="en-US" altLang="zh-CN" sz="2400">
                <a:latin typeface="Arial" charset="0"/>
                <a:cs typeface="宋体" charset="0"/>
              </a:rPr>
              <a:t>(</a:t>
            </a:r>
            <a:r>
              <a:rPr lang="zh-CN" altLang="en-US" sz="2400">
                <a:latin typeface="Arial" charset="0"/>
                <a:cs typeface="宋体" charset="0"/>
              </a:rPr>
              <a:t>必备</a:t>
            </a:r>
            <a:r>
              <a:rPr lang="en-US" altLang="zh-CN" sz="2400">
                <a:latin typeface="Arial" charset="0"/>
                <a:cs typeface="宋体" charset="0"/>
              </a:rPr>
              <a:t>)</a:t>
            </a:r>
          </a:p>
          <a:p>
            <a:pPr lvl="1"/>
            <a:r>
              <a:rPr lang="zh-CN" altLang="en-US" sz="2400">
                <a:latin typeface="Arial" charset="0"/>
                <a:cs typeface="宋体" charset="0"/>
              </a:rPr>
              <a:t>数字系统和编码、布尔代数</a:t>
            </a:r>
            <a:endParaRPr lang="en-US" altLang="zh-CN" sz="2400">
              <a:latin typeface="Arial" charset="0"/>
              <a:cs typeface="宋体" charset="0"/>
            </a:endParaRPr>
          </a:p>
          <a:p>
            <a:r>
              <a:rPr lang="zh-CN" altLang="en-US" sz="2400">
                <a:latin typeface="Arial" charset="0"/>
                <a:cs typeface="宋体" charset="0"/>
              </a:rPr>
              <a:t>门电路</a:t>
            </a:r>
          </a:p>
          <a:p>
            <a:r>
              <a:rPr lang="zh-CN" altLang="en-US" sz="2400">
                <a:latin typeface="Arial" charset="0"/>
                <a:cs typeface="宋体" charset="0"/>
              </a:rPr>
              <a:t>数字电路分析与设计</a:t>
            </a:r>
          </a:p>
          <a:p>
            <a:pPr lvl="1"/>
            <a:r>
              <a:rPr lang="zh-CN" altLang="en-US" sz="2400">
                <a:latin typeface="Arial" charset="0"/>
                <a:cs typeface="宋体" charset="0"/>
              </a:rPr>
              <a:t>组合电路</a:t>
            </a:r>
          </a:p>
          <a:p>
            <a:pPr lvl="1"/>
            <a:r>
              <a:rPr lang="zh-CN" altLang="en-US" sz="2400">
                <a:latin typeface="Arial" charset="0"/>
                <a:cs typeface="宋体" charset="0"/>
              </a:rPr>
              <a:t>时序电路</a:t>
            </a:r>
          </a:p>
          <a:p>
            <a:r>
              <a:rPr lang="zh-CN" altLang="en-US" sz="2400">
                <a:latin typeface="Arial" charset="0"/>
                <a:cs typeface="宋体" charset="0"/>
              </a:rPr>
              <a:t>控制器和微码</a:t>
            </a:r>
            <a:endParaRPr lang="en-US" altLang="zh-CN" sz="2400">
              <a:latin typeface="Arial" charset="0"/>
              <a:cs typeface="宋体" charset="0"/>
            </a:endParaRPr>
          </a:p>
          <a:p>
            <a:r>
              <a:rPr lang="zh-CN" altLang="en-US" sz="2400">
                <a:latin typeface="Arial" charset="0"/>
                <a:cs typeface="宋体" charset="0"/>
              </a:rPr>
              <a:t>测试和查错 </a:t>
            </a:r>
          </a:p>
          <a:p>
            <a:r>
              <a:rPr lang="zh-CN" altLang="en-US" sz="2400">
                <a:latin typeface="Arial" charset="0"/>
                <a:cs typeface="宋体" charset="0"/>
              </a:rPr>
              <a:t>脉冲电路</a:t>
            </a:r>
            <a:endParaRPr lang="en-US" altLang="zh-CN" sz="2400">
              <a:latin typeface="Arial" charset="0"/>
              <a:cs typeface="宋体" charset="0"/>
            </a:endParaRPr>
          </a:p>
          <a:p>
            <a:r>
              <a:rPr lang="zh-CN" altLang="en-US" sz="2400">
                <a:latin typeface="Arial" charset="0"/>
                <a:cs typeface="宋体" charset="0"/>
              </a:rPr>
              <a:t>处理器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06" y="3965630"/>
            <a:ext cx="3651250" cy="242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891338" y="6340674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F8079F-305D-42FF-8DA1-02411A9D577D}" type="slidenum">
              <a:rPr lang="zh-CN" altLang="en-US">
                <a:solidFill>
                  <a:srgbClr val="0000B6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2051" name="页脚占位符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chemeClr val="bg2"/>
                </a:solidFill>
                <a:latin typeface="Arial" charset="0"/>
              </a:rPr>
              <a:t>2019 ZDMC – Lec. #1</a:t>
            </a:r>
            <a:endParaRPr lang="en-US" altLang="zh-CN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74650"/>
            <a:ext cx="7772400" cy="762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i="0" dirty="0"/>
              <a:t>数字系统</a:t>
            </a:r>
            <a:r>
              <a:rPr lang="en-US" altLang="zh-CN" sz="4000" i="0" dirty="0"/>
              <a:t>-</a:t>
            </a:r>
            <a:r>
              <a:rPr lang="zh-CN" altLang="en-US" sz="4000" i="0" dirty="0"/>
              <a:t>设计抽象级别 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r>
              <a:rPr lang="en-US" altLang="zh-CN" sz="2400" dirty="0"/>
              <a:t>(Design Abstraction Levels</a:t>
            </a:r>
            <a:r>
              <a:rPr lang="zh-CN" altLang="en-US" sz="2400" dirty="0"/>
              <a:t>）</a:t>
            </a:r>
          </a:p>
        </p:txBody>
      </p:sp>
      <p:grpSp>
        <p:nvGrpSpPr>
          <p:cNvPr id="2053" name="组合 1"/>
          <p:cNvGrpSpPr>
            <a:grpSpLocks/>
          </p:cNvGrpSpPr>
          <p:nvPr/>
        </p:nvGrpSpPr>
        <p:grpSpPr bwMode="auto">
          <a:xfrm>
            <a:off x="1436688" y="1376363"/>
            <a:ext cx="6705600" cy="4733925"/>
            <a:chOff x="1219200" y="1219200"/>
            <a:chExt cx="6705600" cy="4732338"/>
          </a:xfrm>
        </p:grpSpPr>
        <p:sp>
          <p:nvSpPr>
            <p:cNvPr id="2054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19200" y="1219200"/>
              <a:ext cx="6705600" cy="4732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" name="Freeform 6"/>
            <p:cNvSpPr>
              <a:spLocks/>
            </p:cNvSpPr>
            <p:nvPr/>
          </p:nvSpPr>
          <p:spPr bwMode="auto">
            <a:xfrm>
              <a:off x="2154238" y="2395538"/>
              <a:ext cx="5673725" cy="3459162"/>
            </a:xfrm>
            <a:custGeom>
              <a:avLst/>
              <a:gdLst>
                <a:gd name="T0" fmla="*/ 2147483647 w 3574"/>
                <a:gd name="T1" fmla="*/ 0 h 2179"/>
                <a:gd name="T2" fmla="*/ 2147483647 w 3574"/>
                <a:gd name="T3" fmla="*/ 2147483647 h 2179"/>
                <a:gd name="T4" fmla="*/ 2147483647 w 3574"/>
                <a:gd name="T5" fmla="*/ 2147483647 h 2179"/>
                <a:gd name="T6" fmla="*/ 2147483647 w 3574"/>
                <a:gd name="T7" fmla="*/ 2147483647 h 2179"/>
                <a:gd name="T8" fmla="*/ 0 w 3574"/>
                <a:gd name="T9" fmla="*/ 2147483647 h 2179"/>
                <a:gd name="T10" fmla="*/ 0 w 3574"/>
                <a:gd name="T11" fmla="*/ 2147483647 h 2179"/>
                <a:gd name="T12" fmla="*/ 0 w 3574"/>
                <a:gd name="T13" fmla="*/ 2147483647 h 2179"/>
                <a:gd name="T14" fmla="*/ 2147483647 w 3574"/>
                <a:gd name="T15" fmla="*/ 2147483647 h 2179"/>
                <a:gd name="T16" fmla="*/ 2147483647 w 3574"/>
                <a:gd name="T17" fmla="*/ 2147483647 h 2179"/>
                <a:gd name="T18" fmla="*/ 2147483647 w 3574"/>
                <a:gd name="T19" fmla="*/ 2147483647 h 2179"/>
                <a:gd name="T20" fmla="*/ 2147483647 w 3574"/>
                <a:gd name="T21" fmla="*/ 2147483647 h 2179"/>
                <a:gd name="T22" fmla="*/ 2147483647 w 3574"/>
                <a:gd name="T23" fmla="*/ 2147483647 h 2179"/>
                <a:gd name="T24" fmla="*/ 2147483647 w 3574"/>
                <a:gd name="T25" fmla="*/ 2147483647 h 2179"/>
                <a:gd name="T26" fmla="*/ 2147483647 w 3574"/>
                <a:gd name="T27" fmla="*/ 2147483647 h 2179"/>
                <a:gd name="T28" fmla="*/ 2147483647 w 3574"/>
                <a:gd name="T29" fmla="*/ 2147483647 h 2179"/>
                <a:gd name="T30" fmla="*/ 2147483647 w 3574"/>
                <a:gd name="T31" fmla="*/ 2147483647 h 2179"/>
                <a:gd name="T32" fmla="*/ 2147483647 w 3574"/>
                <a:gd name="T33" fmla="*/ 2147483647 h 2179"/>
                <a:gd name="T34" fmla="*/ 2147483647 w 3574"/>
                <a:gd name="T35" fmla="*/ 2147483647 h 2179"/>
                <a:gd name="T36" fmla="*/ 2147483647 w 3574"/>
                <a:gd name="T37" fmla="*/ 2147483647 h 2179"/>
                <a:gd name="T38" fmla="*/ 2147483647 w 3574"/>
                <a:gd name="T39" fmla="*/ 2147483647 h 2179"/>
                <a:gd name="T40" fmla="*/ 2147483647 w 3574"/>
                <a:gd name="T41" fmla="*/ 2147483647 h 2179"/>
                <a:gd name="T42" fmla="*/ 2147483647 w 3574"/>
                <a:gd name="T43" fmla="*/ 2147483647 h 2179"/>
                <a:gd name="T44" fmla="*/ 2147483647 w 3574"/>
                <a:gd name="T45" fmla="*/ 0 h 2179"/>
                <a:gd name="T46" fmla="*/ 2147483647 w 3574"/>
                <a:gd name="T47" fmla="*/ 0 h 2179"/>
                <a:gd name="T48" fmla="*/ 2147483647 w 3574"/>
                <a:gd name="T49" fmla="*/ 0 h 217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574" h="2179">
                  <a:moveTo>
                    <a:pt x="138" y="0"/>
                  </a:moveTo>
                  <a:lnTo>
                    <a:pt x="84" y="8"/>
                  </a:lnTo>
                  <a:lnTo>
                    <a:pt x="46" y="39"/>
                  </a:lnTo>
                  <a:lnTo>
                    <a:pt x="16" y="85"/>
                  </a:lnTo>
                  <a:lnTo>
                    <a:pt x="0" y="138"/>
                  </a:lnTo>
                  <a:lnTo>
                    <a:pt x="0" y="1086"/>
                  </a:lnTo>
                  <a:lnTo>
                    <a:pt x="0" y="2041"/>
                  </a:lnTo>
                  <a:lnTo>
                    <a:pt x="16" y="2095"/>
                  </a:lnTo>
                  <a:lnTo>
                    <a:pt x="46" y="2141"/>
                  </a:lnTo>
                  <a:lnTo>
                    <a:pt x="84" y="2171"/>
                  </a:lnTo>
                  <a:lnTo>
                    <a:pt x="138" y="2179"/>
                  </a:lnTo>
                  <a:lnTo>
                    <a:pt x="1783" y="2179"/>
                  </a:lnTo>
                  <a:lnTo>
                    <a:pt x="3436" y="2179"/>
                  </a:lnTo>
                  <a:lnTo>
                    <a:pt x="3490" y="2171"/>
                  </a:lnTo>
                  <a:lnTo>
                    <a:pt x="3528" y="2141"/>
                  </a:lnTo>
                  <a:lnTo>
                    <a:pt x="3558" y="2095"/>
                  </a:lnTo>
                  <a:lnTo>
                    <a:pt x="3574" y="2041"/>
                  </a:lnTo>
                  <a:lnTo>
                    <a:pt x="3574" y="1086"/>
                  </a:lnTo>
                  <a:lnTo>
                    <a:pt x="3574" y="138"/>
                  </a:lnTo>
                  <a:lnTo>
                    <a:pt x="3558" y="85"/>
                  </a:lnTo>
                  <a:lnTo>
                    <a:pt x="3528" y="39"/>
                  </a:lnTo>
                  <a:lnTo>
                    <a:pt x="3490" y="8"/>
                  </a:lnTo>
                  <a:lnTo>
                    <a:pt x="3436" y="0"/>
                  </a:lnTo>
                  <a:lnTo>
                    <a:pt x="1783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7B8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Freeform 7"/>
            <p:cNvSpPr>
              <a:spLocks/>
            </p:cNvSpPr>
            <p:nvPr/>
          </p:nvSpPr>
          <p:spPr bwMode="auto">
            <a:xfrm>
              <a:off x="2154238" y="2395538"/>
              <a:ext cx="5684837" cy="3470275"/>
            </a:xfrm>
            <a:custGeom>
              <a:avLst/>
              <a:gdLst>
                <a:gd name="T0" fmla="*/ 2147483647 w 3581"/>
                <a:gd name="T1" fmla="*/ 2147483647 h 2186"/>
                <a:gd name="T2" fmla="*/ 2147483647 w 3581"/>
                <a:gd name="T3" fmla="*/ 2147483647 h 2186"/>
                <a:gd name="T4" fmla="*/ 2147483647 w 3581"/>
                <a:gd name="T5" fmla="*/ 2147483647 h 2186"/>
                <a:gd name="T6" fmla="*/ 2147483647 w 3581"/>
                <a:gd name="T7" fmla="*/ 2147483647 h 2186"/>
                <a:gd name="T8" fmla="*/ 2147483647 w 3581"/>
                <a:gd name="T9" fmla="*/ 2147483647 h 2186"/>
                <a:gd name="T10" fmla="*/ 2147483647 w 3581"/>
                <a:gd name="T11" fmla="*/ 2147483647 h 2186"/>
                <a:gd name="T12" fmla="*/ 2147483647 w 3581"/>
                <a:gd name="T13" fmla="*/ 2147483647 h 2186"/>
                <a:gd name="T14" fmla="*/ 2147483647 w 3581"/>
                <a:gd name="T15" fmla="*/ 2147483647 h 2186"/>
                <a:gd name="T16" fmla="*/ 2147483647 w 3581"/>
                <a:gd name="T17" fmla="*/ 2147483647 h 2186"/>
                <a:gd name="T18" fmla="*/ 2147483647 w 3581"/>
                <a:gd name="T19" fmla="*/ 2147483647 h 2186"/>
                <a:gd name="T20" fmla="*/ 2147483647 w 3581"/>
                <a:gd name="T21" fmla="*/ 2147483647 h 2186"/>
                <a:gd name="T22" fmla="*/ 2147483647 w 3581"/>
                <a:gd name="T23" fmla="*/ 2147483647 h 2186"/>
                <a:gd name="T24" fmla="*/ 2147483647 w 3581"/>
                <a:gd name="T25" fmla="*/ 2147483647 h 2186"/>
                <a:gd name="T26" fmla="*/ 2147483647 w 3581"/>
                <a:gd name="T27" fmla="*/ 2147483647 h 2186"/>
                <a:gd name="T28" fmla="*/ 2147483647 w 3581"/>
                <a:gd name="T29" fmla="*/ 2147483647 h 2186"/>
                <a:gd name="T30" fmla="*/ 2147483647 w 3581"/>
                <a:gd name="T31" fmla="*/ 2147483647 h 2186"/>
                <a:gd name="T32" fmla="*/ 2147483647 w 3581"/>
                <a:gd name="T33" fmla="*/ 2147483647 h 2186"/>
                <a:gd name="T34" fmla="*/ 2147483647 w 3581"/>
                <a:gd name="T35" fmla="*/ 2147483647 h 2186"/>
                <a:gd name="T36" fmla="*/ 2147483647 w 3581"/>
                <a:gd name="T37" fmla="*/ 2147483647 h 2186"/>
                <a:gd name="T38" fmla="*/ 2147483647 w 3581"/>
                <a:gd name="T39" fmla="*/ 2147483647 h 2186"/>
                <a:gd name="T40" fmla="*/ 2147483647 w 3581"/>
                <a:gd name="T41" fmla="*/ 2147483647 h 2186"/>
                <a:gd name="T42" fmla="*/ 2147483647 w 3581"/>
                <a:gd name="T43" fmla="*/ 2147483647 h 2186"/>
                <a:gd name="T44" fmla="*/ 2147483647 w 3581"/>
                <a:gd name="T45" fmla="*/ 2147483647 h 2186"/>
                <a:gd name="T46" fmla="*/ 2147483647 w 3581"/>
                <a:gd name="T47" fmla="*/ 2147483647 h 2186"/>
                <a:gd name="T48" fmla="*/ 2147483647 w 3581"/>
                <a:gd name="T49" fmla="*/ 0 h 2186"/>
                <a:gd name="T50" fmla="*/ 2147483647 w 3581"/>
                <a:gd name="T51" fmla="*/ 0 h 2186"/>
                <a:gd name="T52" fmla="*/ 2147483647 w 3581"/>
                <a:gd name="T53" fmla="*/ 2147483647 h 2186"/>
                <a:gd name="T54" fmla="*/ 2147483647 w 3581"/>
                <a:gd name="T55" fmla="*/ 2147483647 h 2186"/>
                <a:gd name="T56" fmla="*/ 2147483647 w 3581"/>
                <a:gd name="T57" fmla="*/ 2147483647 h 2186"/>
                <a:gd name="T58" fmla="*/ 2147483647 w 3581"/>
                <a:gd name="T59" fmla="*/ 2147483647 h 2186"/>
                <a:gd name="T60" fmla="*/ 2147483647 w 3581"/>
                <a:gd name="T61" fmla="*/ 2147483647 h 2186"/>
                <a:gd name="T62" fmla="*/ 2147483647 w 3581"/>
                <a:gd name="T63" fmla="*/ 2147483647 h 2186"/>
                <a:gd name="T64" fmla="*/ 2147483647 w 3581"/>
                <a:gd name="T65" fmla="*/ 2147483647 h 2186"/>
                <a:gd name="T66" fmla="*/ 2147483647 w 3581"/>
                <a:gd name="T67" fmla="*/ 2147483647 h 2186"/>
                <a:gd name="T68" fmla="*/ 2147483647 w 3581"/>
                <a:gd name="T69" fmla="*/ 2147483647 h 2186"/>
                <a:gd name="T70" fmla="*/ 2147483647 w 3581"/>
                <a:gd name="T71" fmla="*/ 2147483647 h 2186"/>
                <a:gd name="T72" fmla="*/ 2147483647 w 3581"/>
                <a:gd name="T73" fmla="*/ 2147483647 h 2186"/>
                <a:gd name="T74" fmla="*/ 2147483647 w 3581"/>
                <a:gd name="T75" fmla="*/ 2147483647 h 2186"/>
                <a:gd name="T76" fmla="*/ 2147483647 w 3581"/>
                <a:gd name="T77" fmla="*/ 2147483647 h 2186"/>
                <a:gd name="T78" fmla="*/ 2147483647 w 3581"/>
                <a:gd name="T79" fmla="*/ 2147483647 h 2186"/>
                <a:gd name="T80" fmla="*/ 2147483647 w 3581"/>
                <a:gd name="T81" fmla="*/ 2147483647 h 2186"/>
                <a:gd name="T82" fmla="*/ 0 w 3581"/>
                <a:gd name="T83" fmla="*/ 2147483647 h 2186"/>
                <a:gd name="T84" fmla="*/ 0 w 3581"/>
                <a:gd name="T85" fmla="*/ 2147483647 h 2186"/>
                <a:gd name="T86" fmla="*/ 0 w 3581"/>
                <a:gd name="T87" fmla="*/ 2147483647 h 2186"/>
                <a:gd name="T88" fmla="*/ 2147483647 w 3581"/>
                <a:gd name="T89" fmla="*/ 2147483647 h 2186"/>
                <a:gd name="T90" fmla="*/ 2147483647 w 3581"/>
                <a:gd name="T91" fmla="*/ 2147483647 h 2186"/>
                <a:gd name="T92" fmla="*/ 2147483647 w 3581"/>
                <a:gd name="T93" fmla="*/ 2147483647 h 2186"/>
                <a:gd name="T94" fmla="*/ 2147483647 w 3581"/>
                <a:gd name="T95" fmla="*/ 0 h 218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81" h="2186">
                  <a:moveTo>
                    <a:pt x="138" y="8"/>
                  </a:moveTo>
                  <a:lnTo>
                    <a:pt x="84" y="16"/>
                  </a:lnTo>
                  <a:lnTo>
                    <a:pt x="92" y="16"/>
                  </a:lnTo>
                  <a:lnTo>
                    <a:pt x="54" y="46"/>
                  </a:lnTo>
                  <a:lnTo>
                    <a:pt x="23" y="92"/>
                  </a:lnTo>
                  <a:lnTo>
                    <a:pt x="23" y="85"/>
                  </a:lnTo>
                  <a:lnTo>
                    <a:pt x="8" y="138"/>
                  </a:lnTo>
                  <a:lnTo>
                    <a:pt x="8" y="1086"/>
                  </a:lnTo>
                  <a:lnTo>
                    <a:pt x="8" y="2041"/>
                  </a:lnTo>
                  <a:lnTo>
                    <a:pt x="23" y="2095"/>
                  </a:lnTo>
                  <a:lnTo>
                    <a:pt x="54" y="2141"/>
                  </a:lnTo>
                  <a:lnTo>
                    <a:pt x="92" y="2171"/>
                  </a:lnTo>
                  <a:lnTo>
                    <a:pt x="84" y="2171"/>
                  </a:lnTo>
                  <a:lnTo>
                    <a:pt x="138" y="2179"/>
                  </a:lnTo>
                  <a:lnTo>
                    <a:pt x="1783" y="2179"/>
                  </a:lnTo>
                  <a:lnTo>
                    <a:pt x="3436" y="2179"/>
                  </a:lnTo>
                  <a:lnTo>
                    <a:pt x="3490" y="2171"/>
                  </a:lnTo>
                  <a:lnTo>
                    <a:pt x="3528" y="2141"/>
                  </a:lnTo>
                  <a:lnTo>
                    <a:pt x="3558" y="2095"/>
                  </a:lnTo>
                  <a:lnTo>
                    <a:pt x="3574" y="2041"/>
                  </a:lnTo>
                  <a:lnTo>
                    <a:pt x="3574" y="1086"/>
                  </a:lnTo>
                  <a:lnTo>
                    <a:pt x="3574" y="138"/>
                  </a:lnTo>
                  <a:lnTo>
                    <a:pt x="3558" y="85"/>
                  </a:lnTo>
                  <a:lnTo>
                    <a:pt x="3558" y="92"/>
                  </a:lnTo>
                  <a:lnTo>
                    <a:pt x="3528" y="46"/>
                  </a:lnTo>
                  <a:lnTo>
                    <a:pt x="3490" y="16"/>
                  </a:lnTo>
                  <a:lnTo>
                    <a:pt x="3436" y="8"/>
                  </a:lnTo>
                  <a:lnTo>
                    <a:pt x="1783" y="8"/>
                  </a:lnTo>
                  <a:lnTo>
                    <a:pt x="138" y="8"/>
                  </a:lnTo>
                  <a:lnTo>
                    <a:pt x="138" y="0"/>
                  </a:lnTo>
                  <a:lnTo>
                    <a:pt x="1783" y="0"/>
                  </a:lnTo>
                  <a:lnTo>
                    <a:pt x="3436" y="0"/>
                  </a:lnTo>
                  <a:lnTo>
                    <a:pt x="3490" y="8"/>
                  </a:lnTo>
                  <a:lnTo>
                    <a:pt x="3497" y="8"/>
                  </a:lnTo>
                  <a:lnTo>
                    <a:pt x="3536" y="39"/>
                  </a:lnTo>
                  <a:lnTo>
                    <a:pt x="3566" y="85"/>
                  </a:lnTo>
                  <a:lnTo>
                    <a:pt x="3581" y="138"/>
                  </a:lnTo>
                  <a:lnTo>
                    <a:pt x="3581" y="1086"/>
                  </a:lnTo>
                  <a:lnTo>
                    <a:pt x="3581" y="2041"/>
                  </a:lnTo>
                  <a:lnTo>
                    <a:pt x="3566" y="2095"/>
                  </a:lnTo>
                  <a:lnTo>
                    <a:pt x="3566" y="2102"/>
                  </a:lnTo>
                  <a:lnTo>
                    <a:pt x="3536" y="2148"/>
                  </a:lnTo>
                  <a:lnTo>
                    <a:pt x="3497" y="2179"/>
                  </a:lnTo>
                  <a:lnTo>
                    <a:pt x="3490" y="2179"/>
                  </a:lnTo>
                  <a:lnTo>
                    <a:pt x="3436" y="2186"/>
                  </a:lnTo>
                  <a:lnTo>
                    <a:pt x="1783" y="2186"/>
                  </a:lnTo>
                  <a:lnTo>
                    <a:pt x="138" y="2186"/>
                  </a:lnTo>
                  <a:lnTo>
                    <a:pt x="84" y="2179"/>
                  </a:lnTo>
                  <a:lnTo>
                    <a:pt x="46" y="2148"/>
                  </a:lnTo>
                  <a:lnTo>
                    <a:pt x="16" y="2102"/>
                  </a:lnTo>
                  <a:lnTo>
                    <a:pt x="16" y="2095"/>
                  </a:lnTo>
                  <a:lnTo>
                    <a:pt x="0" y="2041"/>
                  </a:lnTo>
                  <a:lnTo>
                    <a:pt x="0" y="1086"/>
                  </a:lnTo>
                  <a:lnTo>
                    <a:pt x="0" y="138"/>
                  </a:lnTo>
                  <a:lnTo>
                    <a:pt x="16" y="85"/>
                  </a:lnTo>
                  <a:lnTo>
                    <a:pt x="46" y="39"/>
                  </a:lnTo>
                  <a:lnTo>
                    <a:pt x="84" y="8"/>
                  </a:lnTo>
                  <a:lnTo>
                    <a:pt x="138" y="0"/>
                  </a:lnTo>
                  <a:lnTo>
                    <a:pt x="138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Freeform 8"/>
            <p:cNvSpPr>
              <a:spLocks/>
            </p:cNvSpPr>
            <p:nvPr/>
          </p:nvSpPr>
          <p:spPr bwMode="auto">
            <a:xfrm>
              <a:off x="2373313" y="2395538"/>
              <a:ext cx="1587" cy="12700"/>
            </a:xfrm>
            <a:custGeom>
              <a:avLst/>
              <a:gdLst>
                <a:gd name="T0" fmla="*/ 0 w 1587"/>
                <a:gd name="T1" fmla="*/ 2147483647 h 8"/>
                <a:gd name="T2" fmla="*/ 0 w 1587"/>
                <a:gd name="T3" fmla="*/ 2147483647 h 8"/>
                <a:gd name="T4" fmla="*/ 0 w 1587"/>
                <a:gd name="T5" fmla="*/ 2147483647 h 8"/>
                <a:gd name="T6" fmla="*/ 0 w 1587"/>
                <a:gd name="T7" fmla="*/ 0 h 8"/>
                <a:gd name="T8" fmla="*/ 0 w 1587"/>
                <a:gd name="T9" fmla="*/ 0 h 8"/>
                <a:gd name="T10" fmla="*/ 0 w 1587"/>
                <a:gd name="T11" fmla="*/ 0 h 8"/>
                <a:gd name="T12" fmla="*/ 0 w 1587"/>
                <a:gd name="T13" fmla="*/ 2147483647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7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Freeform 9"/>
            <p:cNvSpPr>
              <a:spLocks/>
            </p:cNvSpPr>
            <p:nvPr/>
          </p:nvSpPr>
          <p:spPr bwMode="auto">
            <a:xfrm>
              <a:off x="3224213" y="3281363"/>
              <a:ext cx="4614862" cy="2597150"/>
            </a:xfrm>
            <a:custGeom>
              <a:avLst/>
              <a:gdLst>
                <a:gd name="T0" fmla="*/ 2147483647 w 2907"/>
                <a:gd name="T1" fmla="*/ 0 h 1636"/>
                <a:gd name="T2" fmla="*/ 2147483647 w 2907"/>
                <a:gd name="T3" fmla="*/ 2147483647 h 1636"/>
                <a:gd name="T4" fmla="*/ 2147483647 w 2907"/>
                <a:gd name="T5" fmla="*/ 2147483647 h 1636"/>
                <a:gd name="T6" fmla="*/ 2147483647 w 2907"/>
                <a:gd name="T7" fmla="*/ 2147483647 h 1636"/>
                <a:gd name="T8" fmla="*/ 0 w 2907"/>
                <a:gd name="T9" fmla="*/ 2147483647 h 1636"/>
                <a:gd name="T10" fmla="*/ 0 w 2907"/>
                <a:gd name="T11" fmla="*/ 2147483647 h 1636"/>
                <a:gd name="T12" fmla="*/ 0 w 2907"/>
                <a:gd name="T13" fmla="*/ 2147483647 h 1636"/>
                <a:gd name="T14" fmla="*/ 2147483647 w 2907"/>
                <a:gd name="T15" fmla="*/ 2147483647 h 1636"/>
                <a:gd name="T16" fmla="*/ 2147483647 w 2907"/>
                <a:gd name="T17" fmla="*/ 2147483647 h 1636"/>
                <a:gd name="T18" fmla="*/ 2147483647 w 2907"/>
                <a:gd name="T19" fmla="*/ 2147483647 h 1636"/>
                <a:gd name="T20" fmla="*/ 2147483647 w 2907"/>
                <a:gd name="T21" fmla="*/ 2147483647 h 1636"/>
                <a:gd name="T22" fmla="*/ 2147483647 w 2907"/>
                <a:gd name="T23" fmla="*/ 2147483647 h 1636"/>
                <a:gd name="T24" fmla="*/ 2147483647 w 2907"/>
                <a:gd name="T25" fmla="*/ 2147483647 h 1636"/>
                <a:gd name="T26" fmla="*/ 2147483647 w 2907"/>
                <a:gd name="T27" fmla="*/ 2147483647 h 1636"/>
                <a:gd name="T28" fmla="*/ 2147483647 w 2907"/>
                <a:gd name="T29" fmla="*/ 2147483647 h 1636"/>
                <a:gd name="T30" fmla="*/ 2147483647 w 2907"/>
                <a:gd name="T31" fmla="*/ 2147483647 h 1636"/>
                <a:gd name="T32" fmla="*/ 2147483647 w 2907"/>
                <a:gd name="T33" fmla="*/ 2147483647 h 1636"/>
                <a:gd name="T34" fmla="*/ 2147483647 w 2907"/>
                <a:gd name="T35" fmla="*/ 2147483647 h 1636"/>
                <a:gd name="T36" fmla="*/ 2147483647 w 2907"/>
                <a:gd name="T37" fmla="*/ 2147483647 h 1636"/>
                <a:gd name="T38" fmla="*/ 2147483647 w 2907"/>
                <a:gd name="T39" fmla="*/ 2147483647 h 1636"/>
                <a:gd name="T40" fmla="*/ 2147483647 w 2907"/>
                <a:gd name="T41" fmla="*/ 2147483647 h 1636"/>
                <a:gd name="T42" fmla="*/ 2147483647 w 2907"/>
                <a:gd name="T43" fmla="*/ 2147483647 h 1636"/>
                <a:gd name="T44" fmla="*/ 2147483647 w 2907"/>
                <a:gd name="T45" fmla="*/ 0 h 1636"/>
                <a:gd name="T46" fmla="*/ 2147483647 w 2907"/>
                <a:gd name="T47" fmla="*/ 0 h 1636"/>
                <a:gd name="T48" fmla="*/ 2147483647 w 2907"/>
                <a:gd name="T49" fmla="*/ 0 h 16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907" h="1636">
                  <a:moveTo>
                    <a:pt x="137" y="0"/>
                  </a:moveTo>
                  <a:lnTo>
                    <a:pt x="84" y="8"/>
                  </a:lnTo>
                  <a:lnTo>
                    <a:pt x="38" y="39"/>
                  </a:lnTo>
                  <a:lnTo>
                    <a:pt x="7" y="84"/>
                  </a:lnTo>
                  <a:lnTo>
                    <a:pt x="0" y="138"/>
                  </a:lnTo>
                  <a:lnTo>
                    <a:pt x="0" y="818"/>
                  </a:lnTo>
                  <a:lnTo>
                    <a:pt x="0" y="1499"/>
                  </a:lnTo>
                  <a:lnTo>
                    <a:pt x="7" y="1552"/>
                  </a:lnTo>
                  <a:lnTo>
                    <a:pt x="38" y="1590"/>
                  </a:lnTo>
                  <a:lnTo>
                    <a:pt x="84" y="1621"/>
                  </a:lnTo>
                  <a:lnTo>
                    <a:pt x="137" y="1636"/>
                  </a:lnTo>
                  <a:lnTo>
                    <a:pt x="1454" y="1636"/>
                  </a:lnTo>
                  <a:lnTo>
                    <a:pt x="2770" y="1636"/>
                  </a:lnTo>
                  <a:lnTo>
                    <a:pt x="2823" y="1621"/>
                  </a:lnTo>
                  <a:lnTo>
                    <a:pt x="2862" y="1590"/>
                  </a:lnTo>
                  <a:lnTo>
                    <a:pt x="2892" y="1552"/>
                  </a:lnTo>
                  <a:lnTo>
                    <a:pt x="2907" y="1499"/>
                  </a:lnTo>
                  <a:lnTo>
                    <a:pt x="2907" y="818"/>
                  </a:lnTo>
                  <a:lnTo>
                    <a:pt x="2907" y="138"/>
                  </a:lnTo>
                  <a:lnTo>
                    <a:pt x="2892" y="84"/>
                  </a:lnTo>
                  <a:lnTo>
                    <a:pt x="2862" y="39"/>
                  </a:lnTo>
                  <a:lnTo>
                    <a:pt x="2823" y="8"/>
                  </a:lnTo>
                  <a:lnTo>
                    <a:pt x="2770" y="0"/>
                  </a:lnTo>
                  <a:lnTo>
                    <a:pt x="1454" y="0"/>
                  </a:lnTo>
                  <a:lnTo>
                    <a:pt x="137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Freeform 10"/>
            <p:cNvSpPr>
              <a:spLocks/>
            </p:cNvSpPr>
            <p:nvPr/>
          </p:nvSpPr>
          <p:spPr bwMode="auto">
            <a:xfrm>
              <a:off x="3224213" y="3281363"/>
              <a:ext cx="4627562" cy="2609850"/>
            </a:xfrm>
            <a:custGeom>
              <a:avLst/>
              <a:gdLst>
                <a:gd name="T0" fmla="*/ 2147483647 w 2915"/>
                <a:gd name="T1" fmla="*/ 2147483647 h 1644"/>
                <a:gd name="T2" fmla="*/ 2147483647 w 2915"/>
                <a:gd name="T3" fmla="*/ 2147483647 h 1644"/>
                <a:gd name="T4" fmla="*/ 2147483647 w 2915"/>
                <a:gd name="T5" fmla="*/ 2147483647 h 1644"/>
                <a:gd name="T6" fmla="*/ 2147483647 w 2915"/>
                <a:gd name="T7" fmla="*/ 2147483647 h 1644"/>
                <a:gd name="T8" fmla="*/ 2147483647 w 2915"/>
                <a:gd name="T9" fmla="*/ 2147483647 h 1644"/>
                <a:gd name="T10" fmla="*/ 2147483647 w 2915"/>
                <a:gd name="T11" fmla="*/ 2147483647 h 1644"/>
                <a:gd name="T12" fmla="*/ 2147483647 w 2915"/>
                <a:gd name="T13" fmla="*/ 2147483647 h 1644"/>
                <a:gd name="T14" fmla="*/ 2147483647 w 2915"/>
                <a:gd name="T15" fmla="*/ 2147483647 h 1644"/>
                <a:gd name="T16" fmla="*/ 2147483647 w 2915"/>
                <a:gd name="T17" fmla="*/ 2147483647 h 1644"/>
                <a:gd name="T18" fmla="*/ 2147483647 w 2915"/>
                <a:gd name="T19" fmla="*/ 2147483647 h 1644"/>
                <a:gd name="T20" fmla="*/ 2147483647 w 2915"/>
                <a:gd name="T21" fmla="*/ 2147483647 h 1644"/>
                <a:gd name="T22" fmla="*/ 2147483647 w 2915"/>
                <a:gd name="T23" fmla="*/ 2147483647 h 1644"/>
                <a:gd name="T24" fmla="*/ 2147483647 w 2915"/>
                <a:gd name="T25" fmla="*/ 2147483647 h 1644"/>
                <a:gd name="T26" fmla="*/ 2147483647 w 2915"/>
                <a:gd name="T27" fmla="*/ 2147483647 h 1644"/>
                <a:gd name="T28" fmla="*/ 2147483647 w 2915"/>
                <a:gd name="T29" fmla="*/ 2147483647 h 1644"/>
                <a:gd name="T30" fmla="*/ 2147483647 w 2915"/>
                <a:gd name="T31" fmla="*/ 2147483647 h 1644"/>
                <a:gd name="T32" fmla="*/ 2147483647 w 2915"/>
                <a:gd name="T33" fmla="*/ 2147483647 h 1644"/>
                <a:gd name="T34" fmla="*/ 2147483647 w 2915"/>
                <a:gd name="T35" fmla="*/ 2147483647 h 1644"/>
                <a:gd name="T36" fmla="*/ 2147483647 w 2915"/>
                <a:gd name="T37" fmla="*/ 2147483647 h 1644"/>
                <a:gd name="T38" fmla="*/ 2147483647 w 2915"/>
                <a:gd name="T39" fmla="*/ 2147483647 h 1644"/>
                <a:gd name="T40" fmla="*/ 2147483647 w 2915"/>
                <a:gd name="T41" fmla="*/ 2147483647 h 1644"/>
                <a:gd name="T42" fmla="*/ 2147483647 w 2915"/>
                <a:gd name="T43" fmla="*/ 2147483647 h 1644"/>
                <a:gd name="T44" fmla="*/ 2147483647 w 2915"/>
                <a:gd name="T45" fmla="*/ 2147483647 h 1644"/>
                <a:gd name="T46" fmla="*/ 2147483647 w 2915"/>
                <a:gd name="T47" fmla="*/ 2147483647 h 1644"/>
                <a:gd name="T48" fmla="*/ 2147483647 w 2915"/>
                <a:gd name="T49" fmla="*/ 0 h 1644"/>
                <a:gd name="T50" fmla="*/ 2147483647 w 2915"/>
                <a:gd name="T51" fmla="*/ 0 h 1644"/>
                <a:gd name="T52" fmla="*/ 2147483647 w 2915"/>
                <a:gd name="T53" fmla="*/ 2147483647 h 1644"/>
                <a:gd name="T54" fmla="*/ 2147483647 w 2915"/>
                <a:gd name="T55" fmla="*/ 2147483647 h 1644"/>
                <a:gd name="T56" fmla="*/ 2147483647 w 2915"/>
                <a:gd name="T57" fmla="*/ 2147483647 h 1644"/>
                <a:gd name="T58" fmla="*/ 2147483647 w 2915"/>
                <a:gd name="T59" fmla="*/ 2147483647 h 1644"/>
                <a:gd name="T60" fmla="*/ 2147483647 w 2915"/>
                <a:gd name="T61" fmla="*/ 2147483647 h 1644"/>
                <a:gd name="T62" fmla="*/ 2147483647 w 2915"/>
                <a:gd name="T63" fmla="*/ 2147483647 h 1644"/>
                <a:gd name="T64" fmla="*/ 2147483647 w 2915"/>
                <a:gd name="T65" fmla="*/ 2147483647 h 1644"/>
                <a:gd name="T66" fmla="*/ 2147483647 w 2915"/>
                <a:gd name="T67" fmla="*/ 2147483647 h 1644"/>
                <a:gd name="T68" fmla="*/ 2147483647 w 2915"/>
                <a:gd name="T69" fmla="*/ 2147483647 h 1644"/>
                <a:gd name="T70" fmla="*/ 2147483647 w 2915"/>
                <a:gd name="T71" fmla="*/ 2147483647 h 1644"/>
                <a:gd name="T72" fmla="*/ 2147483647 w 2915"/>
                <a:gd name="T73" fmla="*/ 2147483647 h 1644"/>
                <a:gd name="T74" fmla="*/ 2147483647 w 2915"/>
                <a:gd name="T75" fmla="*/ 2147483647 h 1644"/>
                <a:gd name="T76" fmla="*/ 2147483647 w 2915"/>
                <a:gd name="T77" fmla="*/ 2147483647 h 1644"/>
                <a:gd name="T78" fmla="*/ 2147483647 w 2915"/>
                <a:gd name="T79" fmla="*/ 2147483647 h 1644"/>
                <a:gd name="T80" fmla="*/ 2147483647 w 2915"/>
                <a:gd name="T81" fmla="*/ 2147483647 h 1644"/>
                <a:gd name="T82" fmla="*/ 0 w 2915"/>
                <a:gd name="T83" fmla="*/ 2147483647 h 1644"/>
                <a:gd name="T84" fmla="*/ 0 w 2915"/>
                <a:gd name="T85" fmla="*/ 2147483647 h 1644"/>
                <a:gd name="T86" fmla="*/ 0 w 2915"/>
                <a:gd name="T87" fmla="*/ 2147483647 h 1644"/>
                <a:gd name="T88" fmla="*/ 2147483647 w 2915"/>
                <a:gd name="T89" fmla="*/ 2147483647 h 1644"/>
                <a:gd name="T90" fmla="*/ 2147483647 w 2915"/>
                <a:gd name="T91" fmla="*/ 2147483647 h 1644"/>
                <a:gd name="T92" fmla="*/ 2147483647 w 2915"/>
                <a:gd name="T93" fmla="*/ 2147483647 h 1644"/>
                <a:gd name="T94" fmla="*/ 2147483647 w 2915"/>
                <a:gd name="T95" fmla="*/ 0 h 164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915" h="1644">
                  <a:moveTo>
                    <a:pt x="137" y="8"/>
                  </a:moveTo>
                  <a:lnTo>
                    <a:pt x="84" y="16"/>
                  </a:lnTo>
                  <a:lnTo>
                    <a:pt x="91" y="16"/>
                  </a:lnTo>
                  <a:lnTo>
                    <a:pt x="46" y="46"/>
                  </a:lnTo>
                  <a:lnTo>
                    <a:pt x="15" y="92"/>
                  </a:lnTo>
                  <a:lnTo>
                    <a:pt x="15" y="84"/>
                  </a:lnTo>
                  <a:lnTo>
                    <a:pt x="7" y="138"/>
                  </a:lnTo>
                  <a:lnTo>
                    <a:pt x="7" y="818"/>
                  </a:lnTo>
                  <a:lnTo>
                    <a:pt x="7" y="1499"/>
                  </a:lnTo>
                  <a:lnTo>
                    <a:pt x="15" y="1552"/>
                  </a:lnTo>
                  <a:lnTo>
                    <a:pt x="46" y="1590"/>
                  </a:lnTo>
                  <a:lnTo>
                    <a:pt x="91" y="1621"/>
                  </a:lnTo>
                  <a:lnTo>
                    <a:pt x="84" y="1621"/>
                  </a:lnTo>
                  <a:lnTo>
                    <a:pt x="137" y="1636"/>
                  </a:lnTo>
                  <a:lnTo>
                    <a:pt x="1454" y="1636"/>
                  </a:lnTo>
                  <a:lnTo>
                    <a:pt x="2770" y="1636"/>
                  </a:lnTo>
                  <a:lnTo>
                    <a:pt x="2823" y="1621"/>
                  </a:lnTo>
                  <a:lnTo>
                    <a:pt x="2862" y="1590"/>
                  </a:lnTo>
                  <a:lnTo>
                    <a:pt x="2892" y="1552"/>
                  </a:lnTo>
                  <a:lnTo>
                    <a:pt x="2907" y="1499"/>
                  </a:lnTo>
                  <a:lnTo>
                    <a:pt x="2907" y="818"/>
                  </a:lnTo>
                  <a:lnTo>
                    <a:pt x="2907" y="138"/>
                  </a:lnTo>
                  <a:lnTo>
                    <a:pt x="2892" y="84"/>
                  </a:lnTo>
                  <a:lnTo>
                    <a:pt x="2892" y="92"/>
                  </a:lnTo>
                  <a:lnTo>
                    <a:pt x="2862" y="46"/>
                  </a:lnTo>
                  <a:lnTo>
                    <a:pt x="2823" y="16"/>
                  </a:lnTo>
                  <a:lnTo>
                    <a:pt x="2770" y="8"/>
                  </a:lnTo>
                  <a:lnTo>
                    <a:pt x="1454" y="8"/>
                  </a:lnTo>
                  <a:lnTo>
                    <a:pt x="137" y="8"/>
                  </a:lnTo>
                  <a:lnTo>
                    <a:pt x="137" y="0"/>
                  </a:lnTo>
                  <a:lnTo>
                    <a:pt x="1454" y="0"/>
                  </a:lnTo>
                  <a:lnTo>
                    <a:pt x="2770" y="0"/>
                  </a:lnTo>
                  <a:lnTo>
                    <a:pt x="2823" y="8"/>
                  </a:lnTo>
                  <a:lnTo>
                    <a:pt x="2831" y="8"/>
                  </a:lnTo>
                  <a:lnTo>
                    <a:pt x="2869" y="39"/>
                  </a:lnTo>
                  <a:lnTo>
                    <a:pt x="2900" y="84"/>
                  </a:lnTo>
                  <a:lnTo>
                    <a:pt x="2915" y="138"/>
                  </a:lnTo>
                  <a:lnTo>
                    <a:pt x="2915" y="818"/>
                  </a:lnTo>
                  <a:lnTo>
                    <a:pt x="2915" y="1499"/>
                  </a:lnTo>
                  <a:lnTo>
                    <a:pt x="2900" y="1552"/>
                  </a:lnTo>
                  <a:lnTo>
                    <a:pt x="2900" y="1560"/>
                  </a:lnTo>
                  <a:lnTo>
                    <a:pt x="2869" y="1598"/>
                  </a:lnTo>
                  <a:lnTo>
                    <a:pt x="2831" y="1628"/>
                  </a:lnTo>
                  <a:lnTo>
                    <a:pt x="2823" y="1628"/>
                  </a:lnTo>
                  <a:lnTo>
                    <a:pt x="2770" y="1644"/>
                  </a:lnTo>
                  <a:lnTo>
                    <a:pt x="1454" y="1644"/>
                  </a:lnTo>
                  <a:lnTo>
                    <a:pt x="137" y="1644"/>
                  </a:lnTo>
                  <a:lnTo>
                    <a:pt x="84" y="1628"/>
                  </a:lnTo>
                  <a:lnTo>
                    <a:pt x="38" y="1598"/>
                  </a:lnTo>
                  <a:lnTo>
                    <a:pt x="7" y="1560"/>
                  </a:lnTo>
                  <a:lnTo>
                    <a:pt x="7" y="1552"/>
                  </a:lnTo>
                  <a:lnTo>
                    <a:pt x="0" y="1499"/>
                  </a:lnTo>
                  <a:lnTo>
                    <a:pt x="0" y="818"/>
                  </a:lnTo>
                  <a:lnTo>
                    <a:pt x="0" y="138"/>
                  </a:lnTo>
                  <a:lnTo>
                    <a:pt x="7" y="84"/>
                  </a:lnTo>
                  <a:lnTo>
                    <a:pt x="38" y="39"/>
                  </a:lnTo>
                  <a:lnTo>
                    <a:pt x="84" y="8"/>
                  </a:lnTo>
                  <a:lnTo>
                    <a:pt x="137" y="0"/>
                  </a:lnTo>
                  <a:lnTo>
                    <a:pt x="137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11"/>
            <p:cNvSpPr>
              <a:spLocks/>
            </p:cNvSpPr>
            <p:nvPr/>
          </p:nvSpPr>
          <p:spPr bwMode="auto">
            <a:xfrm>
              <a:off x="3441700" y="3281363"/>
              <a:ext cx="1588" cy="12700"/>
            </a:xfrm>
            <a:custGeom>
              <a:avLst/>
              <a:gdLst>
                <a:gd name="T0" fmla="*/ 0 w 1588"/>
                <a:gd name="T1" fmla="*/ 2147483647 h 8"/>
                <a:gd name="T2" fmla="*/ 0 w 1588"/>
                <a:gd name="T3" fmla="*/ 2147483647 h 8"/>
                <a:gd name="T4" fmla="*/ 0 w 1588"/>
                <a:gd name="T5" fmla="*/ 2147483647 h 8"/>
                <a:gd name="T6" fmla="*/ 0 w 1588"/>
                <a:gd name="T7" fmla="*/ 0 h 8"/>
                <a:gd name="T8" fmla="*/ 0 w 1588"/>
                <a:gd name="T9" fmla="*/ 0 h 8"/>
                <a:gd name="T10" fmla="*/ 0 w 1588"/>
                <a:gd name="T11" fmla="*/ 0 h 8"/>
                <a:gd name="T12" fmla="*/ 0 w 1588"/>
                <a:gd name="T13" fmla="*/ 2147483647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Freeform 12"/>
            <p:cNvSpPr>
              <a:spLocks/>
            </p:cNvSpPr>
            <p:nvPr/>
          </p:nvSpPr>
          <p:spPr bwMode="auto">
            <a:xfrm>
              <a:off x="4352925" y="3876675"/>
              <a:ext cx="3486150" cy="2001838"/>
            </a:xfrm>
            <a:custGeom>
              <a:avLst/>
              <a:gdLst>
                <a:gd name="T0" fmla="*/ 2147483647 w 2196"/>
                <a:gd name="T1" fmla="*/ 0 h 1261"/>
                <a:gd name="T2" fmla="*/ 2147483647 w 2196"/>
                <a:gd name="T3" fmla="*/ 2147483647 h 1261"/>
                <a:gd name="T4" fmla="*/ 2147483647 w 2196"/>
                <a:gd name="T5" fmla="*/ 2147483647 h 1261"/>
                <a:gd name="T6" fmla="*/ 2147483647 w 2196"/>
                <a:gd name="T7" fmla="*/ 2147483647 h 1261"/>
                <a:gd name="T8" fmla="*/ 0 w 2196"/>
                <a:gd name="T9" fmla="*/ 2147483647 h 1261"/>
                <a:gd name="T10" fmla="*/ 0 w 2196"/>
                <a:gd name="T11" fmla="*/ 2147483647 h 1261"/>
                <a:gd name="T12" fmla="*/ 0 w 2196"/>
                <a:gd name="T13" fmla="*/ 2147483647 h 1261"/>
                <a:gd name="T14" fmla="*/ 2147483647 w 2196"/>
                <a:gd name="T15" fmla="*/ 2147483647 h 1261"/>
                <a:gd name="T16" fmla="*/ 2147483647 w 2196"/>
                <a:gd name="T17" fmla="*/ 2147483647 h 1261"/>
                <a:gd name="T18" fmla="*/ 2147483647 w 2196"/>
                <a:gd name="T19" fmla="*/ 2147483647 h 1261"/>
                <a:gd name="T20" fmla="*/ 2147483647 w 2196"/>
                <a:gd name="T21" fmla="*/ 2147483647 h 1261"/>
                <a:gd name="T22" fmla="*/ 2147483647 w 2196"/>
                <a:gd name="T23" fmla="*/ 2147483647 h 1261"/>
                <a:gd name="T24" fmla="*/ 2147483647 w 2196"/>
                <a:gd name="T25" fmla="*/ 2147483647 h 1261"/>
                <a:gd name="T26" fmla="*/ 2147483647 w 2196"/>
                <a:gd name="T27" fmla="*/ 2147483647 h 1261"/>
                <a:gd name="T28" fmla="*/ 2147483647 w 2196"/>
                <a:gd name="T29" fmla="*/ 2147483647 h 1261"/>
                <a:gd name="T30" fmla="*/ 2147483647 w 2196"/>
                <a:gd name="T31" fmla="*/ 2147483647 h 1261"/>
                <a:gd name="T32" fmla="*/ 2147483647 w 2196"/>
                <a:gd name="T33" fmla="*/ 2147483647 h 1261"/>
                <a:gd name="T34" fmla="*/ 2147483647 w 2196"/>
                <a:gd name="T35" fmla="*/ 2147483647 h 1261"/>
                <a:gd name="T36" fmla="*/ 2147483647 w 2196"/>
                <a:gd name="T37" fmla="*/ 2147483647 h 1261"/>
                <a:gd name="T38" fmla="*/ 2147483647 w 2196"/>
                <a:gd name="T39" fmla="*/ 2147483647 h 1261"/>
                <a:gd name="T40" fmla="*/ 2147483647 w 2196"/>
                <a:gd name="T41" fmla="*/ 2147483647 h 1261"/>
                <a:gd name="T42" fmla="*/ 2147483647 w 2196"/>
                <a:gd name="T43" fmla="*/ 2147483647 h 1261"/>
                <a:gd name="T44" fmla="*/ 2147483647 w 2196"/>
                <a:gd name="T45" fmla="*/ 0 h 1261"/>
                <a:gd name="T46" fmla="*/ 2147483647 w 2196"/>
                <a:gd name="T47" fmla="*/ 0 h 1261"/>
                <a:gd name="T48" fmla="*/ 2147483647 w 2196"/>
                <a:gd name="T49" fmla="*/ 0 h 126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96" h="1261">
                  <a:moveTo>
                    <a:pt x="138" y="0"/>
                  </a:moveTo>
                  <a:lnTo>
                    <a:pt x="84" y="8"/>
                  </a:lnTo>
                  <a:lnTo>
                    <a:pt x="39" y="38"/>
                  </a:lnTo>
                  <a:lnTo>
                    <a:pt x="8" y="84"/>
                  </a:lnTo>
                  <a:lnTo>
                    <a:pt x="0" y="138"/>
                  </a:lnTo>
                  <a:lnTo>
                    <a:pt x="0" y="627"/>
                  </a:lnTo>
                  <a:lnTo>
                    <a:pt x="0" y="1124"/>
                  </a:lnTo>
                  <a:lnTo>
                    <a:pt x="8" y="1177"/>
                  </a:lnTo>
                  <a:lnTo>
                    <a:pt x="39" y="1215"/>
                  </a:lnTo>
                  <a:lnTo>
                    <a:pt x="84" y="1246"/>
                  </a:lnTo>
                  <a:lnTo>
                    <a:pt x="138" y="1261"/>
                  </a:lnTo>
                  <a:lnTo>
                    <a:pt x="1095" y="1261"/>
                  </a:lnTo>
                  <a:lnTo>
                    <a:pt x="2059" y="1261"/>
                  </a:lnTo>
                  <a:lnTo>
                    <a:pt x="2112" y="1246"/>
                  </a:lnTo>
                  <a:lnTo>
                    <a:pt x="2151" y="1215"/>
                  </a:lnTo>
                  <a:lnTo>
                    <a:pt x="2181" y="1177"/>
                  </a:lnTo>
                  <a:lnTo>
                    <a:pt x="2196" y="1124"/>
                  </a:lnTo>
                  <a:lnTo>
                    <a:pt x="2196" y="627"/>
                  </a:lnTo>
                  <a:lnTo>
                    <a:pt x="2196" y="138"/>
                  </a:lnTo>
                  <a:lnTo>
                    <a:pt x="2181" y="84"/>
                  </a:lnTo>
                  <a:lnTo>
                    <a:pt x="2151" y="38"/>
                  </a:lnTo>
                  <a:lnTo>
                    <a:pt x="2112" y="8"/>
                  </a:lnTo>
                  <a:lnTo>
                    <a:pt x="2059" y="0"/>
                  </a:lnTo>
                  <a:lnTo>
                    <a:pt x="1095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7B8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13"/>
            <p:cNvSpPr>
              <a:spLocks/>
            </p:cNvSpPr>
            <p:nvPr/>
          </p:nvSpPr>
          <p:spPr bwMode="auto">
            <a:xfrm>
              <a:off x="4352925" y="3876675"/>
              <a:ext cx="3498850" cy="2014538"/>
            </a:xfrm>
            <a:custGeom>
              <a:avLst/>
              <a:gdLst>
                <a:gd name="T0" fmla="*/ 2147483647 w 2204"/>
                <a:gd name="T1" fmla="*/ 2147483647 h 1269"/>
                <a:gd name="T2" fmla="*/ 2147483647 w 2204"/>
                <a:gd name="T3" fmla="*/ 2147483647 h 1269"/>
                <a:gd name="T4" fmla="*/ 2147483647 w 2204"/>
                <a:gd name="T5" fmla="*/ 2147483647 h 1269"/>
                <a:gd name="T6" fmla="*/ 2147483647 w 2204"/>
                <a:gd name="T7" fmla="*/ 2147483647 h 1269"/>
                <a:gd name="T8" fmla="*/ 2147483647 w 2204"/>
                <a:gd name="T9" fmla="*/ 2147483647 h 1269"/>
                <a:gd name="T10" fmla="*/ 2147483647 w 2204"/>
                <a:gd name="T11" fmla="*/ 2147483647 h 1269"/>
                <a:gd name="T12" fmla="*/ 2147483647 w 2204"/>
                <a:gd name="T13" fmla="*/ 2147483647 h 1269"/>
                <a:gd name="T14" fmla="*/ 2147483647 w 2204"/>
                <a:gd name="T15" fmla="*/ 2147483647 h 1269"/>
                <a:gd name="T16" fmla="*/ 2147483647 w 2204"/>
                <a:gd name="T17" fmla="*/ 2147483647 h 1269"/>
                <a:gd name="T18" fmla="*/ 2147483647 w 2204"/>
                <a:gd name="T19" fmla="*/ 2147483647 h 1269"/>
                <a:gd name="T20" fmla="*/ 2147483647 w 2204"/>
                <a:gd name="T21" fmla="*/ 2147483647 h 1269"/>
                <a:gd name="T22" fmla="*/ 2147483647 w 2204"/>
                <a:gd name="T23" fmla="*/ 2147483647 h 1269"/>
                <a:gd name="T24" fmla="*/ 2147483647 w 2204"/>
                <a:gd name="T25" fmla="*/ 2147483647 h 1269"/>
                <a:gd name="T26" fmla="*/ 2147483647 w 2204"/>
                <a:gd name="T27" fmla="*/ 2147483647 h 1269"/>
                <a:gd name="T28" fmla="*/ 2147483647 w 2204"/>
                <a:gd name="T29" fmla="*/ 2147483647 h 1269"/>
                <a:gd name="T30" fmla="*/ 2147483647 w 2204"/>
                <a:gd name="T31" fmla="*/ 2147483647 h 1269"/>
                <a:gd name="T32" fmla="*/ 2147483647 w 2204"/>
                <a:gd name="T33" fmla="*/ 2147483647 h 1269"/>
                <a:gd name="T34" fmla="*/ 2147483647 w 2204"/>
                <a:gd name="T35" fmla="*/ 2147483647 h 1269"/>
                <a:gd name="T36" fmla="*/ 2147483647 w 2204"/>
                <a:gd name="T37" fmla="*/ 2147483647 h 1269"/>
                <a:gd name="T38" fmla="*/ 2147483647 w 2204"/>
                <a:gd name="T39" fmla="*/ 2147483647 h 1269"/>
                <a:gd name="T40" fmla="*/ 2147483647 w 2204"/>
                <a:gd name="T41" fmla="*/ 2147483647 h 1269"/>
                <a:gd name="T42" fmla="*/ 2147483647 w 2204"/>
                <a:gd name="T43" fmla="*/ 2147483647 h 1269"/>
                <a:gd name="T44" fmla="*/ 2147483647 w 2204"/>
                <a:gd name="T45" fmla="*/ 2147483647 h 1269"/>
                <a:gd name="T46" fmla="*/ 2147483647 w 2204"/>
                <a:gd name="T47" fmla="*/ 2147483647 h 1269"/>
                <a:gd name="T48" fmla="*/ 2147483647 w 2204"/>
                <a:gd name="T49" fmla="*/ 0 h 1269"/>
                <a:gd name="T50" fmla="*/ 2147483647 w 2204"/>
                <a:gd name="T51" fmla="*/ 0 h 1269"/>
                <a:gd name="T52" fmla="*/ 2147483647 w 2204"/>
                <a:gd name="T53" fmla="*/ 2147483647 h 1269"/>
                <a:gd name="T54" fmla="*/ 2147483647 w 2204"/>
                <a:gd name="T55" fmla="*/ 2147483647 h 1269"/>
                <a:gd name="T56" fmla="*/ 2147483647 w 2204"/>
                <a:gd name="T57" fmla="*/ 2147483647 h 1269"/>
                <a:gd name="T58" fmla="*/ 2147483647 w 2204"/>
                <a:gd name="T59" fmla="*/ 2147483647 h 1269"/>
                <a:gd name="T60" fmla="*/ 2147483647 w 2204"/>
                <a:gd name="T61" fmla="*/ 2147483647 h 1269"/>
                <a:gd name="T62" fmla="*/ 2147483647 w 2204"/>
                <a:gd name="T63" fmla="*/ 2147483647 h 1269"/>
                <a:gd name="T64" fmla="*/ 2147483647 w 2204"/>
                <a:gd name="T65" fmla="*/ 2147483647 h 1269"/>
                <a:gd name="T66" fmla="*/ 2147483647 w 2204"/>
                <a:gd name="T67" fmla="*/ 2147483647 h 1269"/>
                <a:gd name="T68" fmla="*/ 2147483647 w 2204"/>
                <a:gd name="T69" fmla="*/ 2147483647 h 1269"/>
                <a:gd name="T70" fmla="*/ 2147483647 w 2204"/>
                <a:gd name="T71" fmla="*/ 2147483647 h 1269"/>
                <a:gd name="T72" fmla="*/ 2147483647 w 2204"/>
                <a:gd name="T73" fmla="*/ 2147483647 h 1269"/>
                <a:gd name="T74" fmla="*/ 2147483647 w 2204"/>
                <a:gd name="T75" fmla="*/ 2147483647 h 1269"/>
                <a:gd name="T76" fmla="*/ 2147483647 w 2204"/>
                <a:gd name="T77" fmla="*/ 2147483647 h 1269"/>
                <a:gd name="T78" fmla="*/ 2147483647 w 2204"/>
                <a:gd name="T79" fmla="*/ 2147483647 h 1269"/>
                <a:gd name="T80" fmla="*/ 2147483647 w 2204"/>
                <a:gd name="T81" fmla="*/ 2147483647 h 1269"/>
                <a:gd name="T82" fmla="*/ 0 w 2204"/>
                <a:gd name="T83" fmla="*/ 2147483647 h 1269"/>
                <a:gd name="T84" fmla="*/ 0 w 2204"/>
                <a:gd name="T85" fmla="*/ 2147483647 h 1269"/>
                <a:gd name="T86" fmla="*/ 0 w 2204"/>
                <a:gd name="T87" fmla="*/ 2147483647 h 1269"/>
                <a:gd name="T88" fmla="*/ 2147483647 w 2204"/>
                <a:gd name="T89" fmla="*/ 2147483647 h 1269"/>
                <a:gd name="T90" fmla="*/ 2147483647 w 2204"/>
                <a:gd name="T91" fmla="*/ 2147483647 h 1269"/>
                <a:gd name="T92" fmla="*/ 2147483647 w 2204"/>
                <a:gd name="T93" fmla="*/ 2147483647 h 1269"/>
                <a:gd name="T94" fmla="*/ 2147483647 w 2204"/>
                <a:gd name="T95" fmla="*/ 0 h 126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204" h="1269">
                  <a:moveTo>
                    <a:pt x="138" y="8"/>
                  </a:moveTo>
                  <a:lnTo>
                    <a:pt x="84" y="15"/>
                  </a:lnTo>
                  <a:lnTo>
                    <a:pt x="92" y="15"/>
                  </a:lnTo>
                  <a:lnTo>
                    <a:pt x="46" y="46"/>
                  </a:lnTo>
                  <a:lnTo>
                    <a:pt x="16" y="92"/>
                  </a:lnTo>
                  <a:lnTo>
                    <a:pt x="16" y="84"/>
                  </a:lnTo>
                  <a:lnTo>
                    <a:pt x="8" y="138"/>
                  </a:lnTo>
                  <a:lnTo>
                    <a:pt x="8" y="627"/>
                  </a:lnTo>
                  <a:lnTo>
                    <a:pt x="8" y="1124"/>
                  </a:lnTo>
                  <a:lnTo>
                    <a:pt x="16" y="1177"/>
                  </a:lnTo>
                  <a:lnTo>
                    <a:pt x="46" y="1215"/>
                  </a:lnTo>
                  <a:lnTo>
                    <a:pt x="92" y="1246"/>
                  </a:lnTo>
                  <a:lnTo>
                    <a:pt x="84" y="1246"/>
                  </a:lnTo>
                  <a:lnTo>
                    <a:pt x="138" y="1261"/>
                  </a:lnTo>
                  <a:lnTo>
                    <a:pt x="1095" y="1261"/>
                  </a:lnTo>
                  <a:lnTo>
                    <a:pt x="2059" y="1261"/>
                  </a:lnTo>
                  <a:lnTo>
                    <a:pt x="2112" y="1246"/>
                  </a:lnTo>
                  <a:lnTo>
                    <a:pt x="2151" y="1215"/>
                  </a:lnTo>
                  <a:lnTo>
                    <a:pt x="2181" y="1177"/>
                  </a:lnTo>
                  <a:lnTo>
                    <a:pt x="2196" y="1124"/>
                  </a:lnTo>
                  <a:lnTo>
                    <a:pt x="2196" y="627"/>
                  </a:lnTo>
                  <a:lnTo>
                    <a:pt x="2196" y="138"/>
                  </a:lnTo>
                  <a:lnTo>
                    <a:pt x="2181" y="84"/>
                  </a:lnTo>
                  <a:lnTo>
                    <a:pt x="2181" y="92"/>
                  </a:lnTo>
                  <a:lnTo>
                    <a:pt x="2151" y="46"/>
                  </a:lnTo>
                  <a:lnTo>
                    <a:pt x="2112" y="15"/>
                  </a:lnTo>
                  <a:lnTo>
                    <a:pt x="2059" y="8"/>
                  </a:lnTo>
                  <a:lnTo>
                    <a:pt x="1095" y="8"/>
                  </a:lnTo>
                  <a:lnTo>
                    <a:pt x="138" y="8"/>
                  </a:lnTo>
                  <a:lnTo>
                    <a:pt x="138" y="0"/>
                  </a:lnTo>
                  <a:lnTo>
                    <a:pt x="1095" y="0"/>
                  </a:lnTo>
                  <a:lnTo>
                    <a:pt x="2059" y="0"/>
                  </a:lnTo>
                  <a:lnTo>
                    <a:pt x="2112" y="8"/>
                  </a:lnTo>
                  <a:lnTo>
                    <a:pt x="2120" y="8"/>
                  </a:lnTo>
                  <a:lnTo>
                    <a:pt x="2158" y="38"/>
                  </a:lnTo>
                  <a:lnTo>
                    <a:pt x="2189" y="84"/>
                  </a:lnTo>
                  <a:lnTo>
                    <a:pt x="2204" y="138"/>
                  </a:lnTo>
                  <a:lnTo>
                    <a:pt x="2204" y="627"/>
                  </a:lnTo>
                  <a:lnTo>
                    <a:pt x="2204" y="1124"/>
                  </a:lnTo>
                  <a:lnTo>
                    <a:pt x="2189" y="1177"/>
                  </a:lnTo>
                  <a:lnTo>
                    <a:pt x="2189" y="1185"/>
                  </a:lnTo>
                  <a:lnTo>
                    <a:pt x="2158" y="1223"/>
                  </a:lnTo>
                  <a:lnTo>
                    <a:pt x="2120" y="1253"/>
                  </a:lnTo>
                  <a:lnTo>
                    <a:pt x="2112" y="1253"/>
                  </a:lnTo>
                  <a:lnTo>
                    <a:pt x="2059" y="1269"/>
                  </a:lnTo>
                  <a:lnTo>
                    <a:pt x="1095" y="1269"/>
                  </a:lnTo>
                  <a:lnTo>
                    <a:pt x="138" y="1269"/>
                  </a:lnTo>
                  <a:lnTo>
                    <a:pt x="84" y="1253"/>
                  </a:lnTo>
                  <a:lnTo>
                    <a:pt x="39" y="1223"/>
                  </a:lnTo>
                  <a:lnTo>
                    <a:pt x="8" y="1185"/>
                  </a:lnTo>
                  <a:lnTo>
                    <a:pt x="8" y="1177"/>
                  </a:lnTo>
                  <a:lnTo>
                    <a:pt x="0" y="1124"/>
                  </a:lnTo>
                  <a:lnTo>
                    <a:pt x="0" y="627"/>
                  </a:lnTo>
                  <a:lnTo>
                    <a:pt x="0" y="138"/>
                  </a:lnTo>
                  <a:lnTo>
                    <a:pt x="8" y="84"/>
                  </a:lnTo>
                  <a:lnTo>
                    <a:pt x="39" y="38"/>
                  </a:lnTo>
                  <a:lnTo>
                    <a:pt x="84" y="8"/>
                  </a:lnTo>
                  <a:lnTo>
                    <a:pt x="138" y="0"/>
                  </a:lnTo>
                  <a:lnTo>
                    <a:pt x="138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14"/>
            <p:cNvSpPr>
              <a:spLocks/>
            </p:cNvSpPr>
            <p:nvPr/>
          </p:nvSpPr>
          <p:spPr bwMode="auto">
            <a:xfrm>
              <a:off x="4572000" y="3876675"/>
              <a:ext cx="1588" cy="12700"/>
            </a:xfrm>
            <a:custGeom>
              <a:avLst/>
              <a:gdLst>
                <a:gd name="T0" fmla="*/ 0 w 1588"/>
                <a:gd name="T1" fmla="*/ 2147483647 h 8"/>
                <a:gd name="T2" fmla="*/ 0 w 1588"/>
                <a:gd name="T3" fmla="*/ 2147483647 h 8"/>
                <a:gd name="T4" fmla="*/ 0 w 1588"/>
                <a:gd name="T5" fmla="*/ 2147483647 h 8"/>
                <a:gd name="T6" fmla="*/ 0 w 1588"/>
                <a:gd name="T7" fmla="*/ 0 h 8"/>
                <a:gd name="T8" fmla="*/ 0 w 1588"/>
                <a:gd name="T9" fmla="*/ 0 h 8"/>
                <a:gd name="T10" fmla="*/ 0 w 1588"/>
                <a:gd name="T11" fmla="*/ 0 h 8"/>
                <a:gd name="T12" fmla="*/ 0 w 1588"/>
                <a:gd name="T13" fmla="*/ 2147483647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15"/>
            <p:cNvSpPr>
              <a:spLocks/>
            </p:cNvSpPr>
            <p:nvPr/>
          </p:nvSpPr>
          <p:spPr bwMode="auto">
            <a:xfrm>
              <a:off x="5434013" y="4738688"/>
              <a:ext cx="2405062" cy="1139825"/>
            </a:xfrm>
            <a:custGeom>
              <a:avLst/>
              <a:gdLst>
                <a:gd name="T0" fmla="*/ 2147483647 w 1515"/>
                <a:gd name="T1" fmla="*/ 0 h 718"/>
                <a:gd name="T2" fmla="*/ 2147483647 w 1515"/>
                <a:gd name="T3" fmla="*/ 2147483647 h 718"/>
                <a:gd name="T4" fmla="*/ 2147483647 w 1515"/>
                <a:gd name="T5" fmla="*/ 2147483647 h 718"/>
                <a:gd name="T6" fmla="*/ 2147483647 w 1515"/>
                <a:gd name="T7" fmla="*/ 2147483647 h 718"/>
                <a:gd name="T8" fmla="*/ 0 w 1515"/>
                <a:gd name="T9" fmla="*/ 2147483647 h 718"/>
                <a:gd name="T10" fmla="*/ 0 w 1515"/>
                <a:gd name="T11" fmla="*/ 2147483647 h 718"/>
                <a:gd name="T12" fmla="*/ 0 w 1515"/>
                <a:gd name="T13" fmla="*/ 2147483647 h 718"/>
                <a:gd name="T14" fmla="*/ 2147483647 w 1515"/>
                <a:gd name="T15" fmla="*/ 2147483647 h 718"/>
                <a:gd name="T16" fmla="*/ 2147483647 w 1515"/>
                <a:gd name="T17" fmla="*/ 2147483647 h 718"/>
                <a:gd name="T18" fmla="*/ 2147483647 w 1515"/>
                <a:gd name="T19" fmla="*/ 2147483647 h 718"/>
                <a:gd name="T20" fmla="*/ 2147483647 w 1515"/>
                <a:gd name="T21" fmla="*/ 2147483647 h 718"/>
                <a:gd name="T22" fmla="*/ 2147483647 w 1515"/>
                <a:gd name="T23" fmla="*/ 2147483647 h 718"/>
                <a:gd name="T24" fmla="*/ 2147483647 w 1515"/>
                <a:gd name="T25" fmla="*/ 2147483647 h 718"/>
                <a:gd name="T26" fmla="*/ 2147483647 w 1515"/>
                <a:gd name="T27" fmla="*/ 2147483647 h 718"/>
                <a:gd name="T28" fmla="*/ 2147483647 w 1515"/>
                <a:gd name="T29" fmla="*/ 2147483647 h 718"/>
                <a:gd name="T30" fmla="*/ 2147483647 w 1515"/>
                <a:gd name="T31" fmla="*/ 2147483647 h 718"/>
                <a:gd name="T32" fmla="*/ 2147483647 w 1515"/>
                <a:gd name="T33" fmla="*/ 2147483647 h 718"/>
                <a:gd name="T34" fmla="*/ 2147483647 w 1515"/>
                <a:gd name="T35" fmla="*/ 2147483647 h 718"/>
                <a:gd name="T36" fmla="*/ 2147483647 w 1515"/>
                <a:gd name="T37" fmla="*/ 2147483647 h 718"/>
                <a:gd name="T38" fmla="*/ 2147483647 w 1515"/>
                <a:gd name="T39" fmla="*/ 2147483647 h 718"/>
                <a:gd name="T40" fmla="*/ 2147483647 w 1515"/>
                <a:gd name="T41" fmla="*/ 2147483647 h 718"/>
                <a:gd name="T42" fmla="*/ 2147483647 w 1515"/>
                <a:gd name="T43" fmla="*/ 2147483647 h 718"/>
                <a:gd name="T44" fmla="*/ 2147483647 w 1515"/>
                <a:gd name="T45" fmla="*/ 0 h 718"/>
                <a:gd name="T46" fmla="*/ 2147483647 w 1515"/>
                <a:gd name="T47" fmla="*/ 0 h 718"/>
                <a:gd name="T48" fmla="*/ 2147483647 w 1515"/>
                <a:gd name="T49" fmla="*/ 0 h 71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15" h="718">
                  <a:moveTo>
                    <a:pt x="138" y="0"/>
                  </a:moveTo>
                  <a:lnTo>
                    <a:pt x="84" y="15"/>
                  </a:lnTo>
                  <a:lnTo>
                    <a:pt x="39" y="46"/>
                  </a:lnTo>
                  <a:lnTo>
                    <a:pt x="16" y="84"/>
                  </a:lnTo>
                  <a:lnTo>
                    <a:pt x="0" y="137"/>
                  </a:lnTo>
                  <a:lnTo>
                    <a:pt x="0" y="359"/>
                  </a:lnTo>
                  <a:lnTo>
                    <a:pt x="0" y="581"/>
                  </a:lnTo>
                  <a:lnTo>
                    <a:pt x="16" y="634"/>
                  </a:lnTo>
                  <a:lnTo>
                    <a:pt x="39" y="672"/>
                  </a:lnTo>
                  <a:lnTo>
                    <a:pt x="84" y="703"/>
                  </a:lnTo>
                  <a:lnTo>
                    <a:pt x="138" y="718"/>
                  </a:lnTo>
                  <a:lnTo>
                    <a:pt x="758" y="718"/>
                  </a:lnTo>
                  <a:lnTo>
                    <a:pt x="1378" y="718"/>
                  </a:lnTo>
                  <a:lnTo>
                    <a:pt x="1431" y="703"/>
                  </a:lnTo>
                  <a:lnTo>
                    <a:pt x="1470" y="672"/>
                  </a:lnTo>
                  <a:lnTo>
                    <a:pt x="1500" y="634"/>
                  </a:lnTo>
                  <a:lnTo>
                    <a:pt x="1515" y="581"/>
                  </a:lnTo>
                  <a:lnTo>
                    <a:pt x="1515" y="359"/>
                  </a:lnTo>
                  <a:lnTo>
                    <a:pt x="1515" y="137"/>
                  </a:lnTo>
                  <a:lnTo>
                    <a:pt x="1500" y="84"/>
                  </a:lnTo>
                  <a:lnTo>
                    <a:pt x="1470" y="46"/>
                  </a:lnTo>
                  <a:lnTo>
                    <a:pt x="1431" y="15"/>
                  </a:lnTo>
                  <a:lnTo>
                    <a:pt x="1378" y="0"/>
                  </a:lnTo>
                  <a:lnTo>
                    <a:pt x="758" y="0"/>
                  </a:lnTo>
                  <a:lnTo>
                    <a:pt x="138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Freeform 16"/>
            <p:cNvSpPr>
              <a:spLocks/>
            </p:cNvSpPr>
            <p:nvPr/>
          </p:nvSpPr>
          <p:spPr bwMode="auto">
            <a:xfrm>
              <a:off x="5434013" y="4738688"/>
              <a:ext cx="2417762" cy="1152525"/>
            </a:xfrm>
            <a:custGeom>
              <a:avLst/>
              <a:gdLst>
                <a:gd name="T0" fmla="*/ 2147483647 w 1523"/>
                <a:gd name="T1" fmla="*/ 2147483647 h 726"/>
                <a:gd name="T2" fmla="*/ 2147483647 w 1523"/>
                <a:gd name="T3" fmla="*/ 2147483647 h 726"/>
                <a:gd name="T4" fmla="*/ 2147483647 w 1523"/>
                <a:gd name="T5" fmla="*/ 2147483647 h 726"/>
                <a:gd name="T6" fmla="*/ 2147483647 w 1523"/>
                <a:gd name="T7" fmla="*/ 2147483647 h 726"/>
                <a:gd name="T8" fmla="*/ 2147483647 w 1523"/>
                <a:gd name="T9" fmla="*/ 2147483647 h 726"/>
                <a:gd name="T10" fmla="*/ 2147483647 w 1523"/>
                <a:gd name="T11" fmla="*/ 2147483647 h 726"/>
                <a:gd name="T12" fmla="*/ 2147483647 w 1523"/>
                <a:gd name="T13" fmla="*/ 2147483647 h 726"/>
                <a:gd name="T14" fmla="*/ 2147483647 w 1523"/>
                <a:gd name="T15" fmla="*/ 2147483647 h 726"/>
                <a:gd name="T16" fmla="*/ 2147483647 w 1523"/>
                <a:gd name="T17" fmla="*/ 2147483647 h 726"/>
                <a:gd name="T18" fmla="*/ 2147483647 w 1523"/>
                <a:gd name="T19" fmla="*/ 2147483647 h 726"/>
                <a:gd name="T20" fmla="*/ 2147483647 w 1523"/>
                <a:gd name="T21" fmla="*/ 2147483647 h 726"/>
                <a:gd name="T22" fmla="*/ 2147483647 w 1523"/>
                <a:gd name="T23" fmla="*/ 2147483647 h 726"/>
                <a:gd name="T24" fmla="*/ 2147483647 w 1523"/>
                <a:gd name="T25" fmla="*/ 2147483647 h 726"/>
                <a:gd name="T26" fmla="*/ 2147483647 w 1523"/>
                <a:gd name="T27" fmla="*/ 2147483647 h 726"/>
                <a:gd name="T28" fmla="*/ 2147483647 w 1523"/>
                <a:gd name="T29" fmla="*/ 2147483647 h 726"/>
                <a:gd name="T30" fmla="*/ 2147483647 w 1523"/>
                <a:gd name="T31" fmla="*/ 2147483647 h 726"/>
                <a:gd name="T32" fmla="*/ 2147483647 w 1523"/>
                <a:gd name="T33" fmla="*/ 2147483647 h 726"/>
                <a:gd name="T34" fmla="*/ 2147483647 w 1523"/>
                <a:gd name="T35" fmla="*/ 2147483647 h 726"/>
                <a:gd name="T36" fmla="*/ 2147483647 w 1523"/>
                <a:gd name="T37" fmla="*/ 2147483647 h 726"/>
                <a:gd name="T38" fmla="*/ 2147483647 w 1523"/>
                <a:gd name="T39" fmla="*/ 2147483647 h 726"/>
                <a:gd name="T40" fmla="*/ 2147483647 w 1523"/>
                <a:gd name="T41" fmla="*/ 2147483647 h 726"/>
                <a:gd name="T42" fmla="*/ 2147483647 w 1523"/>
                <a:gd name="T43" fmla="*/ 2147483647 h 726"/>
                <a:gd name="T44" fmla="*/ 2147483647 w 1523"/>
                <a:gd name="T45" fmla="*/ 2147483647 h 726"/>
                <a:gd name="T46" fmla="*/ 2147483647 w 1523"/>
                <a:gd name="T47" fmla="*/ 2147483647 h 726"/>
                <a:gd name="T48" fmla="*/ 2147483647 w 1523"/>
                <a:gd name="T49" fmla="*/ 0 h 726"/>
                <a:gd name="T50" fmla="*/ 2147483647 w 1523"/>
                <a:gd name="T51" fmla="*/ 0 h 726"/>
                <a:gd name="T52" fmla="*/ 2147483647 w 1523"/>
                <a:gd name="T53" fmla="*/ 2147483647 h 726"/>
                <a:gd name="T54" fmla="*/ 2147483647 w 1523"/>
                <a:gd name="T55" fmla="*/ 2147483647 h 726"/>
                <a:gd name="T56" fmla="*/ 2147483647 w 1523"/>
                <a:gd name="T57" fmla="*/ 2147483647 h 726"/>
                <a:gd name="T58" fmla="*/ 2147483647 w 1523"/>
                <a:gd name="T59" fmla="*/ 2147483647 h 726"/>
                <a:gd name="T60" fmla="*/ 2147483647 w 1523"/>
                <a:gd name="T61" fmla="*/ 2147483647 h 726"/>
                <a:gd name="T62" fmla="*/ 2147483647 w 1523"/>
                <a:gd name="T63" fmla="*/ 2147483647 h 726"/>
                <a:gd name="T64" fmla="*/ 2147483647 w 1523"/>
                <a:gd name="T65" fmla="*/ 2147483647 h 726"/>
                <a:gd name="T66" fmla="*/ 2147483647 w 1523"/>
                <a:gd name="T67" fmla="*/ 2147483647 h 726"/>
                <a:gd name="T68" fmla="*/ 2147483647 w 1523"/>
                <a:gd name="T69" fmla="*/ 2147483647 h 726"/>
                <a:gd name="T70" fmla="*/ 2147483647 w 1523"/>
                <a:gd name="T71" fmla="*/ 2147483647 h 726"/>
                <a:gd name="T72" fmla="*/ 2147483647 w 1523"/>
                <a:gd name="T73" fmla="*/ 2147483647 h 726"/>
                <a:gd name="T74" fmla="*/ 2147483647 w 1523"/>
                <a:gd name="T75" fmla="*/ 2147483647 h 726"/>
                <a:gd name="T76" fmla="*/ 2147483647 w 1523"/>
                <a:gd name="T77" fmla="*/ 2147483647 h 726"/>
                <a:gd name="T78" fmla="*/ 2147483647 w 1523"/>
                <a:gd name="T79" fmla="*/ 2147483647 h 726"/>
                <a:gd name="T80" fmla="*/ 2147483647 w 1523"/>
                <a:gd name="T81" fmla="*/ 2147483647 h 726"/>
                <a:gd name="T82" fmla="*/ 0 w 1523"/>
                <a:gd name="T83" fmla="*/ 2147483647 h 726"/>
                <a:gd name="T84" fmla="*/ 0 w 1523"/>
                <a:gd name="T85" fmla="*/ 2147483647 h 726"/>
                <a:gd name="T86" fmla="*/ 0 w 1523"/>
                <a:gd name="T87" fmla="*/ 2147483647 h 726"/>
                <a:gd name="T88" fmla="*/ 2147483647 w 1523"/>
                <a:gd name="T89" fmla="*/ 2147483647 h 726"/>
                <a:gd name="T90" fmla="*/ 2147483647 w 1523"/>
                <a:gd name="T91" fmla="*/ 2147483647 h 726"/>
                <a:gd name="T92" fmla="*/ 2147483647 w 1523"/>
                <a:gd name="T93" fmla="*/ 2147483647 h 726"/>
                <a:gd name="T94" fmla="*/ 2147483647 w 1523"/>
                <a:gd name="T95" fmla="*/ 0 h 72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523" h="726">
                  <a:moveTo>
                    <a:pt x="138" y="7"/>
                  </a:moveTo>
                  <a:lnTo>
                    <a:pt x="84" y="23"/>
                  </a:lnTo>
                  <a:lnTo>
                    <a:pt x="92" y="23"/>
                  </a:lnTo>
                  <a:lnTo>
                    <a:pt x="46" y="53"/>
                  </a:lnTo>
                  <a:lnTo>
                    <a:pt x="23" y="91"/>
                  </a:lnTo>
                  <a:lnTo>
                    <a:pt x="23" y="84"/>
                  </a:lnTo>
                  <a:lnTo>
                    <a:pt x="8" y="137"/>
                  </a:lnTo>
                  <a:lnTo>
                    <a:pt x="8" y="359"/>
                  </a:lnTo>
                  <a:lnTo>
                    <a:pt x="8" y="581"/>
                  </a:lnTo>
                  <a:lnTo>
                    <a:pt x="23" y="634"/>
                  </a:lnTo>
                  <a:lnTo>
                    <a:pt x="46" y="672"/>
                  </a:lnTo>
                  <a:lnTo>
                    <a:pt x="92" y="703"/>
                  </a:lnTo>
                  <a:lnTo>
                    <a:pt x="84" y="703"/>
                  </a:lnTo>
                  <a:lnTo>
                    <a:pt x="138" y="718"/>
                  </a:lnTo>
                  <a:lnTo>
                    <a:pt x="758" y="718"/>
                  </a:lnTo>
                  <a:lnTo>
                    <a:pt x="1378" y="718"/>
                  </a:lnTo>
                  <a:lnTo>
                    <a:pt x="1431" y="703"/>
                  </a:lnTo>
                  <a:lnTo>
                    <a:pt x="1470" y="672"/>
                  </a:lnTo>
                  <a:lnTo>
                    <a:pt x="1500" y="634"/>
                  </a:lnTo>
                  <a:lnTo>
                    <a:pt x="1515" y="581"/>
                  </a:lnTo>
                  <a:lnTo>
                    <a:pt x="1515" y="359"/>
                  </a:lnTo>
                  <a:lnTo>
                    <a:pt x="1515" y="137"/>
                  </a:lnTo>
                  <a:lnTo>
                    <a:pt x="1500" y="84"/>
                  </a:lnTo>
                  <a:lnTo>
                    <a:pt x="1500" y="91"/>
                  </a:lnTo>
                  <a:lnTo>
                    <a:pt x="1470" y="53"/>
                  </a:lnTo>
                  <a:lnTo>
                    <a:pt x="1431" y="23"/>
                  </a:lnTo>
                  <a:lnTo>
                    <a:pt x="1378" y="7"/>
                  </a:lnTo>
                  <a:lnTo>
                    <a:pt x="758" y="7"/>
                  </a:lnTo>
                  <a:lnTo>
                    <a:pt x="138" y="7"/>
                  </a:lnTo>
                  <a:lnTo>
                    <a:pt x="138" y="0"/>
                  </a:lnTo>
                  <a:lnTo>
                    <a:pt x="758" y="0"/>
                  </a:lnTo>
                  <a:lnTo>
                    <a:pt x="1378" y="0"/>
                  </a:lnTo>
                  <a:lnTo>
                    <a:pt x="1431" y="15"/>
                  </a:lnTo>
                  <a:lnTo>
                    <a:pt x="1439" y="15"/>
                  </a:lnTo>
                  <a:lnTo>
                    <a:pt x="1477" y="46"/>
                  </a:lnTo>
                  <a:lnTo>
                    <a:pt x="1508" y="84"/>
                  </a:lnTo>
                  <a:lnTo>
                    <a:pt x="1523" y="137"/>
                  </a:lnTo>
                  <a:lnTo>
                    <a:pt x="1523" y="359"/>
                  </a:lnTo>
                  <a:lnTo>
                    <a:pt x="1523" y="581"/>
                  </a:lnTo>
                  <a:lnTo>
                    <a:pt x="1508" y="634"/>
                  </a:lnTo>
                  <a:lnTo>
                    <a:pt x="1508" y="642"/>
                  </a:lnTo>
                  <a:lnTo>
                    <a:pt x="1477" y="680"/>
                  </a:lnTo>
                  <a:lnTo>
                    <a:pt x="1439" y="710"/>
                  </a:lnTo>
                  <a:lnTo>
                    <a:pt x="1431" y="710"/>
                  </a:lnTo>
                  <a:lnTo>
                    <a:pt x="1378" y="726"/>
                  </a:lnTo>
                  <a:lnTo>
                    <a:pt x="758" y="726"/>
                  </a:lnTo>
                  <a:lnTo>
                    <a:pt x="138" y="726"/>
                  </a:lnTo>
                  <a:lnTo>
                    <a:pt x="84" y="710"/>
                  </a:lnTo>
                  <a:lnTo>
                    <a:pt x="39" y="680"/>
                  </a:lnTo>
                  <a:lnTo>
                    <a:pt x="16" y="642"/>
                  </a:lnTo>
                  <a:lnTo>
                    <a:pt x="16" y="634"/>
                  </a:lnTo>
                  <a:lnTo>
                    <a:pt x="0" y="581"/>
                  </a:lnTo>
                  <a:lnTo>
                    <a:pt x="0" y="359"/>
                  </a:lnTo>
                  <a:lnTo>
                    <a:pt x="0" y="137"/>
                  </a:lnTo>
                  <a:lnTo>
                    <a:pt x="16" y="84"/>
                  </a:lnTo>
                  <a:lnTo>
                    <a:pt x="39" y="46"/>
                  </a:lnTo>
                  <a:lnTo>
                    <a:pt x="84" y="15"/>
                  </a:lnTo>
                  <a:lnTo>
                    <a:pt x="138" y="0"/>
                  </a:lnTo>
                  <a:lnTo>
                    <a:pt x="138" y="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Freeform 17"/>
            <p:cNvSpPr>
              <a:spLocks/>
            </p:cNvSpPr>
            <p:nvPr/>
          </p:nvSpPr>
          <p:spPr bwMode="auto">
            <a:xfrm>
              <a:off x="5653088" y="4738688"/>
              <a:ext cx="1587" cy="11112"/>
            </a:xfrm>
            <a:custGeom>
              <a:avLst/>
              <a:gdLst>
                <a:gd name="T0" fmla="*/ 0 w 1587"/>
                <a:gd name="T1" fmla="*/ 2147483647 h 7"/>
                <a:gd name="T2" fmla="*/ 0 w 1587"/>
                <a:gd name="T3" fmla="*/ 2147483647 h 7"/>
                <a:gd name="T4" fmla="*/ 0 w 1587"/>
                <a:gd name="T5" fmla="*/ 2147483647 h 7"/>
                <a:gd name="T6" fmla="*/ 0 w 1587"/>
                <a:gd name="T7" fmla="*/ 0 h 7"/>
                <a:gd name="T8" fmla="*/ 0 w 1587"/>
                <a:gd name="T9" fmla="*/ 0 h 7"/>
                <a:gd name="T10" fmla="*/ 0 w 1587"/>
                <a:gd name="T11" fmla="*/ 0 h 7"/>
                <a:gd name="T12" fmla="*/ 0 w 1587"/>
                <a:gd name="T13" fmla="*/ 2147483647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7" h="7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Freeform 18"/>
            <p:cNvSpPr>
              <a:spLocks/>
            </p:cNvSpPr>
            <p:nvPr/>
          </p:nvSpPr>
          <p:spPr bwMode="auto">
            <a:xfrm>
              <a:off x="5629275" y="5454650"/>
              <a:ext cx="595313" cy="241300"/>
            </a:xfrm>
            <a:custGeom>
              <a:avLst/>
              <a:gdLst>
                <a:gd name="T0" fmla="*/ 0 w 375"/>
                <a:gd name="T1" fmla="*/ 2147483647 h 152"/>
                <a:gd name="T2" fmla="*/ 0 w 375"/>
                <a:gd name="T3" fmla="*/ 0 h 152"/>
                <a:gd name="T4" fmla="*/ 2147483647 w 375"/>
                <a:gd name="T5" fmla="*/ 0 h 152"/>
                <a:gd name="T6" fmla="*/ 0 w 375"/>
                <a:gd name="T7" fmla="*/ 2147483647 h 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5" h="152">
                  <a:moveTo>
                    <a:pt x="0" y="152"/>
                  </a:moveTo>
                  <a:lnTo>
                    <a:pt x="0" y="0"/>
                  </a:lnTo>
                  <a:lnTo>
                    <a:pt x="375" y="0"/>
                  </a:lnTo>
                  <a:lnTo>
                    <a:pt x="0" y="15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Rectangle 19"/>
            <p:cNvSpPr>
              <a:spLocks noChangeArrowheads="1"/>
            </p:cNvSpPr>
            <p:nvPr/>
          </p:nvSpPr>
          <p:spPr bwMode="auto">
            <a:xfrm>
              <a:off x="5629275" y="5454650"/>
              <a:ext cx="11113" cy="24130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Freeform 20"/>
            <p:cNvSpPr>
              <a:spLocks/>
            </p:cNvSpPr>
            <p:nvPr/>
          </p:nvSpPr>
          <p:spPr bwMode="auto">
            <a:xfrm>
              <a:off x="5629275" y="5454650"/>
              <a:ext cx="595313" cy="254000"/>
            </a:xfrm>
            <a:custGeom>
              <a:avLst/>
              <a:gdLst>
                <a:gd name="T0" fmla="*/ 0 w 375"/>
                <a:gd name="T1" fmla="*/ 0 h 160"/>
                <a:gd name="T2" fmla="*/ 2147483647 w 375"/>
                <a:gd name="T3" fmla="*/ 0 h 160"/>
                <a:gd name="T4" fmla="*/ 2147483647 w 375"/>
                <a:gd name="T5" fmla="*/ 2147483647 h 160"/>
                <a:gd name="T6" fmla="*/ 2147483647 w 375"/>
                <a:gd name="T7" fmla="*/ 2147483647 h 160"/>
                <a:gd name="T8" fmla="*/ 0 w 375"/>
                <a:gd name="T9" fmla="*/ 2147483647 h 160"/>
                <a:gd name="T10" fmla="*/ 0 w 375"/>
                <a:gd name="T11" fmla="*/ 2147483647 h 160"/>
                <a:gd name="T12" fmla="*/ 0 w 375"/>
                <a:gd name="T13" fmla="*/ 2147483647 h 160"/>
                <a:gd name="T14" fmla="*/ 0 w 375"/>
                <a:gd name="T15" fmla="*/ 2147483647 h 160"/>
                <a:gd name="T16" fmla="*/ 2147483647 w 375"/>
                <a:gd name="T17" fmla="*/ 0 h 160"/>
                <a:gd name="T18" fmla="*/ 2147483647 w 375"/>
                <a:gd name="T19" fmla="*/ 0 h 160"/>
                <a:gd name="T20" fmla="*/ 2147483647 w 375"/>
                <a:gd name="T21" fmla="*/ 2147483647 h 160"/>
                <a:gd name="T22" fmla="*/ 0 w 375"/>
                <a:gd name="T23" fmla="*/ 2147483647 h 160"/>
                <a:gd name="T24" fmla="*/ 0 w 375"/>
                <a:gd name="T25" fmla="*/ 0 h 1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5" h="160">
                  <a:moveTo>
                    <a:pt x="0" y="0"/>
                  </a:moveTo>
                  <a:lnTo>
                    <a:pt x="375" y="0"/>
                  </a:lnTo>
                  <a:lnTo>
                    <a:pt x="375" y="7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375" y="0"/>
                  </a:lnTo>
                  <a:lnTo>
                    <a:pt x="375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Freeform 21"/>
            <p:cNvSpPr>
              <a:spLocks/>
            </p:cNvSpPr>
            <p:nvPr/>
          </p:nvSpPr>
          <p:spPr bwMode="auto">
            <a:xfrm>
              <a:off x="5629275" y="5441950"/>
              <a:ext cx="606425" cy="266700"/>
            </a:xfrm>
            <a:custGeom>
              <a:avLst/>
              <a:gdLst>
                <a:gd name="T0" fmla="*/ 0 w 382"/>
                <a:gd name="T1" fmla="*/ 2147483647 h 168"/>
                <a:gd name="T2" fmla="*/ 2147483647 w 382"/>
                <a:gd name="T3" fmla="*/ 2147483647 h 168"/>
                <a:gd name="T4" fmla="*/ 2147483647 w 382"/>
                <a:gd name="T5" fmla="*/ 2147483647 h 168"/>
                <a:gd name="T6" fmla="*/ 2147483647 w 382"/>
                <a:gd name="T7" fmla="*/ 2147483647 h 168"/>
                <a:gd name="T8" fmla="*/ 2147483647 w 382"/>
                <a:gd name="T9" fmla="*/ 2147483647 h 168"/>
                <a:gd name="T10" fmla="*/ 2147483647 w 382"/>
                <a:gd name="T11" fmla="*/ 0 h 168"/>
                <a:gd name="T12" fmla="*/ 0 w 382"/>
                <a:gd name="T13" fmla="*/ 2147483647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2" h="168">
                  <a:moveTo>
                    <a:pt x="0" y="168"/>
                  </a:moveTo>
                  <a:lnTo>
                    <a:pt x="222" y="168"/>
                  </a:lnTo>
                  <a:lnTo>
                    <a:pt x="336" y="145"/>
                  </a:lnTo>
                  <a:lnTo>
                    <a:pt x="359" y="130"/>
                  </a:lnTo>
                  <a:lnTo>
                    <a:pt x="375" y="99"/>
                  </a:lnTo>
                  <a:lnTo>
                    <a:pt x="382" y="0"/>
                  </a:lnTo>
                  <a:lnTo>
                    <a:pt x="0" y="16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Rectangle 22"/>
            <p:cNvSpPr>
              <a:spLocks noChangeArrowheads="1"/>
            </p:cNvSpPr>
            <p:nvPr/>
          </p:nvSpPr>
          <p:spPr bwMode="auto">
            <a:xfrm>
              <a:off x="5629275" y="5708650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2" name="Freeform 23"/>
            <p:cNvSpPr>
              <a:spLocks/>
            </p:cNvSpPr>
            <p:nvPr/>
          </p:nvSpPr>
          <p:spPr bwMode="auto">
            <a:xfrm>
              <a:off x="5629275" y="5648325"/>
              <a:ext cx="582613" cy="73025"/>
            </a:xfrm>
            <a:custGeom>
              <a:avLst/>
              <a:gdLst>
                <a:gd name="T0" fmla="*/ 0 w 367"/>
                <a:gd name="T1" fmla="*/ 2147483647 h 46"/>
                <a:gd name="T2" fmla="*/ 2147483647 w 367"/>
                <a:gd name="T3" fmla="*/ 2147483647 h 46"/>
                <a:gd name="T4" fmla="*/ 2147483647 w 367"/>
                <a:gd name="T5" fmla="*/ 2147483647 h 46"/>
                <a:gd name="T6" fmla="*/ 2147483647 w 367"/>
                <a:gd name="T7" fmla="*/ 2147483647 h 46"/>
                <a:gd name="T8" fmla="*/ 2147483647 w 367"/>
                <a:gd name="T9" fmla="*/ 2147483647 h 46"/>
                <a:gd name="T10" fmla="*/ 2147483647 w 367"/>
                <a:gd name="T11" fmla="*/ 2147483647 h 46"/>
                <a:gd name="T12" fmla="*/ 2147483647 w 367"/>
                <a:gd name="T13" fmla="*/ 2147483647 h 46"/>
                <a:gd name="T14" fmla="*/ 2147483647 w 367"/>
                <a:gd name="T15" fmla="*/ 0 h 46"/>
                <a:gd name="T16" fmla="*/ 2147483647 w 367"/>
                <a:gd name="T17" fmla="*/ 0 h 46"/>
                <a:gd name="T18" fmla="*/ 2147483647 w 367"/>
                <a:gd name="T19" fmla="*/ 0 h 46"/>
                <a:gd name="T20" fmla="*/ 2147483647 w 367"/>
                <a:gd name="T21" fmla="*/ 2147483647 h 46"/>
                <a:gd name="T22" fmla="*/ 2147483647 w 367"/>
                <a:gd name="T23" fmla="*/ 2147483647 h 46"/>
                <a:gd name="T24" fmla="*/ 2147483647 w 367"/>
                <a:gd name="T25" fmla="*/ 2147483647 h 46"/>
                <a:gd name="T26" fmla="*/ 2147483647 w 367"/>
                <a:gd name="T27" fmla="*/ 2147483647 h 46"/>
                <a:gd name="T28" fmla="*/ 2147483647 w 367"/>
                <a:gd name="T29" fmla="*/ 2147483647 h 46"/>
                <a:gd name="T30" fmla="*/ 2147483647 w 367"/>
                <a:gd name="T31" fmla="*/ 2147483647 h 46"/>
                <a:gd name="T32" fmla="*/ 2147483647 w 367"/>
                <a:gd name="T33" fmla="*/ 2147483647 h 46"/>
                <a:gd name="T34" fmla="*/ 0 w 367"/>
                <a:gd name="T35" fmla="*/ 2147483647 h 46"/>
                <a:gd name="T36" fmla="*/ 0 w 367"/>
                <a:gd name="T37" fmla="*/ 2147483647 h 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67" h="46">
                  <a:moveTo>
                    <a:pt x="0" y="38"/>
                  </a:moveTo>
                  <a:lnTo>
                    <a:pt x="222" y="38"/>
                  </a:lnTo>
                  <a:lnTo>
                    <a:pt x="336" y="15"/>
                  </a:lnTo>
                  <a:lnTo>
                    <a:pt x="359" y="0"/>
                  </a:lnTo>
                  <a:lnTo>
                    <a:pt x="367" y="0"/>
                  </a:lnTo>
                  <a:lnTo>
                    <a:pt x="367" y="8"/>
                  </a:lnTo>
                  <a:lnTo>
                    <a:pt x="344" y="23"/>
                  </a:lnTo>
                  <a:lnTo>
                    <a:pt x="336" y="23"/>
                  </a:lnTo>
                  <a:lnTo>
                    <a:pt x="222" y="46"/>
                  </a:lnTo>
                  <a:lnTo>
                    <a:pt x="0" y="46"/>
                  </a:lnTo>
                  <a:lnTo>
                    <a:pt x="0" y="3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Freeform 24"/>
            <p:cNvSpPr>
              <a:spLocks/>
            </p:cNvSpPr>
            <p:nvPr/>
          </p:nvSpPr>
          <p:spPr bwMode="auto">
            <a:xfrm>
              <a:off x="6199188" y="5599113"/>
              <a:ext cx="36512" cy="49212"/>
            </a:xfrm>
            <a:custGeom>
              <a:avLst/>
              <a:gdLst>
                <a:gd name="T0" fmla="*/ 0 w 23"/>
                <a:gd name="T1" fmla="*/ 2147483647 h 31"/>
                <a:gd name="T2" fmla="*/ 2147483647 w 23"/>
                <a:gd name="T3" fmla="*/ 0 h 31"/>
                <a:gd name="T4" fmla="*/ 2147483647 w 23"/>
                <a:gd name="T5" fmla="*/ 0 h 31"/>
                <a:gd name="T6" fmla="*/ 2147483647 w 23"/>
                <a:gd name="T7" fmla="*/ 0 h 31"/>
                <a:gd name="T8" fmla="*/ 2147483647 w 23"/>
                <a:gd name="T9" fmla="*/ 0 h 31"/>
                <a:gd name="T10" fmla="*/ 2147483647 w 23"/>
                <a:gd name="T11" fmla="*/ 2147483647 h 31"/>
                <a:gd name="T12" fmla="*/ 0 w 23"/>
                <a:gd name="T13" fmla="*/ 2147483647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31">
                  <a:moveTo>
                    <a:pt x="0" y="31"/>
                  </a:moveTo>
                  <a:lnTo>
                    <a:pt x="16" y="0"/>
                  </a:lnTo>
                  <a:lnTo>
                    <a:pt x="23" y="0"/>
                  </a:lnTo>
                  <a:lnTo>
                    <a:pt x="8" y="31"/>
                  </a:lnTo>
                  <a:lnTo>
                    <a:pt x="0" y="3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Rectangle 25"/>
            <p:cNvSpPr>
              <a:spLocks noChangeArrowheads="1"/>
            </p:cNvSpPr>
            <p:nvPr/>
          </p:nvSpPr>
          <p:spPr bwMode="auto">
            <a:xfrm>
              <a:off x="6235700" y="5441950"/>
              <a:ext cx="12700" cy="1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Freeform 26"/>
            <p:cNvSpPr>
              <a:spLocks/>
            </p:cNvSpPr>
            <p:nvPr/>
          </p:nvSpPr>
          <p:spPr bwMode="auto">
            <a:xfrm>
              <a:off x="6224588" y="5441950"/>
              <a:ext cx="23812" cy="157163"/>
            </a:xfrm>
            <a:custGeom>
              <a:avLst/>
              <a:gdLst>
                <a:gd name="T0" fmla="*/ 0 w 15"/>
                <a:gd name="T1" fmla="*/ 2147483647 h 99"/>
                <a:gd name="T2" fmla="*/ 2147483647 w 15"/>
                <a:gd name="T3" fmla="*/ 2147483647 h 99"/>
                <a:gd name="T4" fmla="*/ 2147483647 w 15"/>
                <a:gd name="T5" fmla="*/ 0 h 99"/>
                <a:gd name="T6" fmla="*/ 2147483647 w 15"/>
                <a:gd name="T7" fmla="*/ 0 h 99"/>
                <a:gd name="T8" fmla="*/ 0 w 15"/>
                <a:gd name="T9" fmla="*/ 2147483647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99">
                  <a:moveTo>
                    <a:pt x="0" y="99"/>
                  </a:moveTo>
                  <a:lnTo>
                    <a:pt x="7" y="99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99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Freeform 27"/>
            <p:cNvSpPr>
              <a:spLocks/>
            </p:cNvSpPr>
            <p:nvPr/>
          </p:nvSpPr>
          <p:spPr bwMode="auto">
            <a:xfrm>
              <a:off x="7073900" y="5441950"/>
              <a:ext cx="558800" cy="266700"/>
            </a:xfrm>
            <a:custGeom>
              <a:avLst/>
              <a:gdLst>
                <a:gd name="T0" fmla="*/ 2147483647 w 352"/>
                <a:gd name="T1" fmla="*/ 2147483647 h 168"/>
                <a:gd name="T2" fmla="*/ 2147483647 w 352"/>
                <a:gd name="T3" fmla="*/ 2147483647 h 168"/>
                <a:gd name="T4" fmla="*/ 2147483647 w 352"/>
                <a:gd name="T5" fmla="*/ 2147483647 h 168"/>
                <a:gd name="T6" fmla="*/ 2147483647 w 352"/>
                <a:gd name="T7" fmla="*/ 2147483647 h 168"/>
                <a:gd name="T8" fmla="*/ 2147483647 w 352"/>
                <a:gd name="T9" fmla="*/ 2147483647 h 168"/>
                <a:gd name="T10" fmla="*/ 0 w 352"/>
                <a:gd name="T11" fmla="*/ 0 h 168"/>
                <a:gd name="T12" fmla="*/ 2147483647 w 352"/>
                <a:gd name="T13" fmla="*/ 2147483647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2" h="168">
                  <a:moveTo>
                    <a:pt x="352" y="168"/>
                  </a:moveTo>
                  <a:lnTo>
                    <a:pt x="153" y="168"/>
                  </a:lnTo>
                  <a:lnTo>
                    <a:pt x="46" y="145"/>
                  </a:lnTo>
                  <a:lnTo>
                    <a:pt x="23" y="130"/>
                  </a:lnTo>
                  <a:lnTo>
                    <a:pt x="8" y="99"/>
                  </a:lnTo>
                  <a:lnTo>
                    <a:pt x="0" y="0"/>
                  </a:lnTo>
                  <a:lnTo>
                    <a:pt x="352" y="16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Rectangle 28"/>
            <p:cNvSpPr>
              <a:spLocks noChangeArrowheads="1"/>
            </p:cNvSpPr>
            <p:nvPr/>
          </p:nvSpPr>
          <p:spPr bwMode="auto">
            <a:xfrm>
              <a:off x="7632700" y="5708650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Freeform 29"/>
            <p:cNvSpPr>
              <a:spLocks/>
            </p:cNvSpPr>
            <p:nvPr/>
          </p:nvSpPr>
          <p:spPr bwMode="auto">
            <a:xfrm>
              <a:off x="7110413" y="5648325"/>
              <a:ext cx="522287" cy="73025"/>
            </a:xfrm>
            <a:custGeom>
              <a:avLst/>
              <a:gdLst>
                <a:gd name="T0" fmla="*/ 2147483647 w 329"/>
                <a:gd name="T1" fmla="*/ 2147483647 h 46"/>
                <a:gd name="T2" fmla="*/ 2147483647 w 329"/>
                <a:gd name="T3" fmla="*/ 2147483647 h 46"/>
                <a:gd name="T4" fmla="*/ 2147483647 w 329"/>
                <a:gd name="T5" fmla="*/ 2147483647 h 46"/>
                <a:gd name="T6" fmla="*/ 2147483647 w 329"/>
                <a:gd name="T7" fmla="*/ 2147483647 h 46"/>
                <a:gd name="T8" fmla="*/ 2147483647 w 329"/>
                <a:gd name="T9" fmla="*/ 2147483647 h 46"/>
                <a:gd name="T10" fmla="*/ 2147483647 w 329"/>
                <a:gd name="T11" fmla="*/ 2147483647 h 46"/>
                <a:gd name="T12" fmla="*/ 2147483647 w 329"/>
                <a:gd name="T13" fmla="*/ 2147483647 h 46"/>
                <a:gd name="T14" fmla="*/ 0 w 329"/>
                <a:gd name="T15" fmla="*/ 2147483647 h 46"/>
                <a:gd name="T16" fmla="*/ 0 w 329"/>
                <a:gd name="T17" fmla="*/ 0 h 46"/>
                <a:gd name="T18" fmla="*/ 2147483647 w 329"/>
                <a:gd name="T19" fmla="*/ 0 h 46"/>
                <a:gd name="T20" fmla="*/ 2147483647 w 329"/>
                <a:gd name="T21" fmla="*/ 0 h 46"/>
                <a:gd name="T22" fmla="*/ 2147483647 w 329"/>
                <a:gd name="T23" fmla="*/ 2147483647 h 46"/>
                <a:gd name="T24" fmla="*/ 2147483647 w 329"/>
                <a:gd name="T25" fmla="*/ 2147483647 h 46"/>
                <a:gd name="T26" fmla="*/ 2147483647 w 329"/>
                <a:gd name="T27" fmla="*/ 2147483647 h 46"/>
                <a:gd name="T28" fmla="*/ 2147483647 w 329"/>
                <a:gd name="T29" fmla="*/ 2147483647 h 46"/>
                <a:gd name="T30" fmla="*/ 2147483647 w 329"/>
                <a:gd name="T31" fmla="*/ 2147483647 h 46"/>
                <a:gd name="T32" fmla="*/ 2147483647 w 329"/>
                <a:gd name="T33" fmla="*/ 2147483647 h 46"/>
                <a:gd name="T34" fmla="*/ 2147483647 w 329"/>
                <a:gd name="T35" fmla="*/ 2147483647 h 46"/>
                <a:gd name="T36" fmla="*/ 2147483647 w 329"/>
                <a:gd name="T37" fmla="*/ 2147483647 h 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9" h="46">
                  <a:moveTo>
                    <a:pt x="329" y="46"/>
                  </a:moveTo>
                  <a:lnTo>
                    <a:pt x="130" y="46"/>
                  </a:lnTo>
                  <a:lnTo>
                    <a:pt x="23" y="23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31" y="15"/>
                  </a:lnTo>
                  <a:lnTo>
                    <a:pt x="23" y="15"/>
                  </a:lnTo>
                  <a:lnTo>
                    <a:pt x="130" y="38"/>
                  </a:lnTo>
                  <a:lnTo>
                    <a:pt x="329" y="38"/>
                  </a:lnTo>
                  <a:lnTo>
                    <a:pt x="329" y="4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30"/>
            <p:cNvSpPr>
              <a:spLocks/>
            </p:cNvSpPr>
            <p:nvPr/>
          </p:nvSpPr>
          <p:spPr bwMode="auto">
            <a:xfrm>
              <a:off x="7086600" y="5599113"/>
              <a:ext cx="36513" cy="49212"/>
            </a:xfrm>
            <a:custGeom>
              <a:avLst/>
              <a:gdLst>
                <a:gd name="T0" fmla="*/ 2147483647 w 23"/>
                <a:gd name="T1" fmla="*/ 2147483647 h 31"/>
                <a:gd name="T2" fmla="*/ 0 w 23"/>
                <a:gd name="T3" fmla="*/ 0 h 31"/>
                <a:gd name="T4" fmla="*/ 0 w 23"/>
                <a:gd name="T5" fmla="*/ 0 h 31"/>
                <a:gd name="T6" fmla="*/ 2147483647 w 23"/>
                <a:gd name="T7" fmla="*/ 0 h 31"/>
                <a:gd name="T8" fmla="*/ 2147483647 w 23"/>
                <a:gd name="T9" fmla="*/ 0 h 31"/>
                <a:gd name="T10" fmla="*/ 2147483647 w 23"/>
                <a:gd name="T11" fmla="*/ 2147483647 h 31"/>
                <a:gd name="T12" fmla="*/ 2147483647 w 23"/>
                <a:gd name="T13" fmla="*/ 2147483647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31">
                  <a:moveTo>
                    <a:pt x="15" y="3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23" y="31"/>
                  </a:lnTo>
                  <a:lnTo>
                    <a:pt x="15" y="3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Rectangle 31"/>
            <p:cNvSpPr>
              <a:spLocks noChangeArrowheads="1"/>
            </p:cNvSpPr>
            <p:nvPr/>
          </p:nvSpPr>
          <p:spPr bwMode="auto">
            <a:xfrm>
              <a:off x="7073900" y="5441950"/>
              <a:ext cx="12700" cy="1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32"/>
            <p:cNvSpPr>
              <a:spLocks/>
            </p:cNvSpPr>
            <p:nvPr/>
          </p:nvSpPr>
          <p:spPr bwMode="auto">
            <a:xfrm>
              <a:off x="7073900" y="5441950"/>
              <a:ext cx="25400" cy="157163"/>
            </a:xfrm>
            <a:custGeom>
              <a:avLst/>
              <a:gdLst>
                <a:gd name="T0" fmla="*/ 2147483647 w 16"/>
                <a:gd name="T1" fmla="*/ 2147483647 h 99"/>
                <a:gd name="T2" fmla="*/ 2147483647 w 16"/>
                <a:gd name="T3" fmla="*/ 2147483647 h 99"/>
                <a:gd name="T4" fmla="*/ 2147483647 w 16"/>
                <a:gd name="T5" fmla="*/ 0 h 99"/>
                <a:gd name="T6" fmla="*/ 0 w 16"/>
                <a:gd name="T7" fmla="*/ 0 h 99"/>
                <a:gd name="T8" fmla="*/ 2147483647 w 16"/>
                <a:gd name="T9" fmla="*/ 2147483647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99">
                  <a:moveTo>
                    <a:pt x="8" y="99"/>
                  </a:moveTo>
                  <a:lnTo>
                    <a:pt x="16" y="99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99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33"/>
            <p:cNvSpPr>
              <a:spLocks/>
            </p:cNvSpPr>
            <p:nvPr/>
          </p:nvSpPr>
          <p:spPr bwMode="auto">
            <a:xfrm>
              <a:off x="7099300" y="5454650"/>
              <a:ext cx="533400" cy="241300"/>
            </a:xfrm>
            <a:custGeom>
              <a:avLst/>
              <a:gdLst>
                <a:gd name="T0" fmla="*/ 2147483647 w 336"/>
                <a:gd name="T1" fmla="*/ 2147483647 h 152"/>
                <a:gd name="T2" fmla="*/ 2147483647 w 336"/>
                <a:gd name="T3" fmla="*/ 0 h 152"/>
                <a:gd name="T4" fmla="*/ 0 w 336"/>
                <a:gd name="T5" fmla="*/ 0 h 152"/>
                <a:gd name="T6" fmla="*/ 2147483647 w 336"/>
                <a:gd name="T7" fmla="*/ 2147483647 h 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152">
                  <a:moveTo>
                    <a:pt x="336" y="152"/>
                  </a:moveTo>
                  <a:lnTo>
                    <a:pt x="336" y="0"/>
                  </a:lnTo>
                  <a:lnTo>
                    <a:pt x="0" y="0"/>
                  </a:lnTo>
                  <a:lnTo>
                    <a:pt x="336" y="15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Rectangle 34"/>
            <p:cNvSpPr>
              <a:spLocks noChangeArrowheads="1"/>
            </p:cNvSpPr>
            <p:nvPr/>
          </p:nvSpPr>
          <p:spPr bwMode="auto">
            <a:xfrm>
              <a:off x="7632700" y="5454650"/>
              <a:ext cx="12700" cy="24130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35"/>
            <p:cNvSpPr>
              <a:spLocks/>
            </p:cNvSpPr>
            <p:nvPr/>
          </p:nvSpPr>
          <p:spPr bwMode="auto">
            <a:xfrm>
              <a:off x="7099300" y="5454650"/>
              <a:ext cx="546100" cy="254000"/>
            </a:xfrm>
            <a:custGeom>
              <a:avLst/>
              <a:gdLst>
                <a:gd name="T0" fmla="*/ 2147483647 w 344"/>
                <a:gd name="T1" fmla="*/ 2147483647 h 160"/>
                <a:gd name="T2" fmla="*/ 0 w 344"/>
                <a:gd name="T3" fmla="*/ 2147483647 h 160"/>
                <a:gd name="T4" fmla="*/ 0 w 344"/>
                <a:gd name="T5" fmla="*/ 0 h 160"/>
                <a:gd name="T6" fmla="*/ 0 w 344"/>
                <a:gd name="T7" fmla="*/ 0 h 160"/>
                <a:gd name="T8" fmla="*/ 2147483647 w 344"/>
                <a:gd name="T9" fmla="*/ 2147483647 h 160"/>
                <a:gd name="T10" fmla="*/ 2147483647 w 344"/>
                <a:gd name="T11" fmla="*/ 2147483647 h 160"/>
                <a:gd name="T12" fmla="*/ 2147483647 w 344"/>
                <a:gd name="T13" fmla="*/ 2147483647 h 160"/>
                <a:gd name="T14" fmla="*/ 2147483647 w 344"/>
                <a:gd name="T15" fmla="*/ 2147483647 h 160"/>
                <a:gd name="T16" fmla="*/ 0 w 344"/>
                <a:gd name="T17" fmla="*/ 2147483647 h 160"/>
                <a:gd name="T18" fmla="*/ 0 w 344"/>
                <a:gd name="T19" fmla="*/ 2147483647 h 160"/>
                <a:gd name="T20" fmla="*/ 0 w 344"/>
                <a:gd name="T21" fmla="*/ 0 h 160"/>
                <a:gd name="T22" fmla="*/ 2147483647 w 344"/>
                <a:gd name="T23" fmla="*/ 0 h 160"/>
                <a:gd name="T24" fmla="*/ 2147483647 w 344"/>
                <a:gd name="T25" fmla="*/ 2147483647 h 1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44" h="160">
                  <a:moveTo>
                    <a:pt x="336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36" y="152"/>
                  </a:lnTo>
                  <a:lnTo>
                    <a:pt x="344" y="152"/>
                  </a:lnTo>
                  <a:lnTo>
                    <a:pt x="344" y="160"/>
                  </a:lnTo>
                  <a:lnTo>
                    <a:pt x="336" y="160"/>
                  </a:lnTo>
                  <a:lnTo>
                    <a:pt x="0" y="7"/>
                  </a:lnTo>
                  <a:lnTo>
                    <a:pt x="0" y="0"/>
                  </a:lnTo>
                  <a:lnTo>
                    <a:pt x="336" y="0"/>
                  </a:lnTo>
                  <a:lnTo>
                    <a:pt x="336" y="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Rectangle 36"/>
            <p:cNvSpPr>
              <a:spLocks noChangeArrowheads="1"/>
            </p:cNvSpPr>
            <p:nvPr/>
          </p:nvSpPr>
          <p:spPr bwMode="auto">
            <a:xfrm>
              <a:off x="6151563" y="5332413"/>
              <a:ext cx="984250" cy="10953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Rectangle 37"/>
            <p:cNvSpPr>
              <a:spLocks noChangeArrowheads="1"/>
            </p:cNvSpPr>
            <p:nvPr/>
          </p:nvSpPr>
          <p:spPr bwMode="auto">
            <a:xfrm>
              <a:off x="6151563" y="5332413"/>
              <a:ext cx="995362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Rectangle 38"/>
            <p:cNvSpPr>
              <a:spLocks noChangeArrowheads="1"/>
            </p:cNvSpPr>
            <p:nvPr/>
          </p:nvSpPr>
          <p:spPr bwMode="auto">
            <a:xfrm>
              <a:off x="7135813" y="5332413"/>
              <a:ext cx="11112" cy="1222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Rectangle 39"/>
            <p:cNvSpPr>
              <a:spLocks noChangeArrowheads="1"/>
            </p:cNvSpPr>
            <p:nvPr/>
          </p:nvSpPr>
          <p:spPr bwMode="auto">
            <a:xfrm>
              <a:off x="6151563" y="5441950"/>
              <a:ext cx="984250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Rectangle 40"/>
            <p:cNvSpPr>
              <a:spLocks noChangeArrowheads="1"/>
            </p:cNvSpPr>
            <p:nvPr/>
          </p:nvSpPr>
          <p:spPr bwMode="auto">
            <a:xfrm>
              <a:off x="6151563" y="5332413"/>
              <a:ext cx="11112" cy="1095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Freeform 41"/>
            <p:cNvSpPr>
              <a:spLocks/>
            </p:cNvSpPr>
            <p:nvPr/>
          </p:nvSpPr>
          <p:spPr bwMode="auto">
            <a:xfrm>
              <a:off x="6151563" y="5211763"/>
              <a:ext cx="995362" cy="133350"/>
            </a:xfrm>
            <a:custGeom>
              <a:avLst/>
              <a:gdLst>
                <a:gd name="T0" fmla="*/ 0 w 627"/>
                <a:gd name="T1" fmla="*/ 2147483647 h 84"/>
                <a:gd name="T2" fmla="*/ 2147483647 w 627"/>
                <a:gd name="T3" fmla="*/ 0 h 84"/>
                <a:gd name="T4" fmla="*/ 2147483647 w 627"/>
                <a:gd name="T5" fmla="*/ 0 h 84"/>
                <a:gd name="T6" fmla="*/ 2147483647 w 627"/>
                <a:gd name="T7" fmla="*/ 2147483647 h 84"/>
                <a:gd name="T8" fmla="*/ 0 w 627"/>
                <a:gd name="T9" fmla="*/ 2147483647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7" h="84">
                  <a:moveTo>
                    <a:pt x="0" y="84"/>
                  </a:moveTo>
                  <a:lnTo>
                    <a:pt x="61" y="0"/>
                  </a:lnTo>
                  <a:lnTo>
                    <a:pt x="574" y="0"/>
                  </a:lnTo>
                  <a:lnTo>
                    <a:pt x="627" y="84"/>
                  </a:lnTo>
                  <a:lnTo>
                    <a:pt x="0" y="84"/>
                  </a:lnTo>
                  <a:close/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1" name="Freeform 42"/>
            <p:cNvSpPr>
              <a:spLocks/>
            </p:cNvSpPr>
            <p:nvPr/>
          </p:nvSpPr>
          <p:spPr bwMode="auto">
            <a:xfrm>
              <a:off x="6151563" y="5211763"/>
              <a:ext cx="1020762" cy="144462"/>
            </a:xfrm>
            <a:custGeom>
              <a:avLst/>
              <a:gdLst>
                <a:gd name="T0" fmla="*/ 0 w 643"/>
                <a:gd name="T1" fmla="*/ 2147483647 h 91"/>
                <a:gd name="T2" fmla="*/ 2147483647 w 643"/>
                <a:gd name="T3" fmla="*/ 0 h 91"/>
                <a:gd name="T4" fmla="*/ 2147483647 w 643"/>
                <a:gd name="T5" fmla="*/ 0 h 91"/>
                <a:gd name="T6" fmla="*/ 2147483647 w 643"/>
                <a:gd name="T7" fmla="*/ 0 h 91"/>
                <a:gd name="T8" fmla="*/ 2147483647 w 643"/>
                <a:gd name="T9" fmla="*/ 0 h 91"/>
                <a:gd name="T10" fmla="*/ 2147483647 w 643"/>
                <a:gd name="T11" fmla="*/ 0 h 91"/>
                <a:gd name="T12" fmla="*/ 2147483647 w 643"/>
                <a:gd name="T13" fmla="*/ 0 h 91"/>
                <a:gd name="T14" fmla="*/ 2147483647 w 643"/>
                <a:gd name="T15" fmla="*/ 2147483647 h 91"/>
                <a:gd name="T16" fmla="*/ 2147483647 w 643"/>
                <a:gd name="T17" fmla="*/ 2147483647 h 91"/>
                <a:gd name="T18" fmla="*/ 2147483647 w 643"/>
                <a:gd name="T19" fmla="*/ 2147483647 h 91"/>
                <a:gd name="T20" fmla="*/ 2147483647 w 643"/>
                <a:gd name="T21" fmla="*/ 2147483647 h 91"/>
                <a:gd name="T22" fmla="*/ 2147483647 w 643"/>
                <a:gd name="T23" fmla="*/ 2147483647 h 91"/>
                <a:gd name="T24" fmla="*/ 2147483647 w 643"/>
                <a:gd name="T25" fmla="*/ 0 h 91"/>
                <a:gd name="T26" fmla="*/ 2147483647 w 643"/>
                <a:gd name="T27" fmla="*/ 2147483647 h 91"/>
                <a:gd name="T28" fmla="*/ 2147483647 w 643"/>
                <a:gd name="T29" fmla="*/ 2147483647 h 91"/>
                <a:gd name="T30" fmla="*/ 2147483647 w 643"/>
                <a:gd name="T31" fmla="*/ 0 h 91"/>
                <a:gd name="T32" fmla="*/ 2147483647 w 643"/>
                <a:gd name="T33" fmla="*/ 2147483647 h 91"/>
                <a:gd name="T34" fmla="*/ 2147483647 w 643"/>
                <a:gd name="T35" fmla="*/ 2147483647 h 91"/>
                <a:gd name="T36" fmla="*/ 0 w 643"/>
                <a:gd name="T37" fmla="*/ 2147483647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43" h="91">
                  <a:moveTo>
                    <a:pt x="0" y="84"/>
                  </a:moveTo>
                  <a:lnTo>
                    <a:pt x="61" y="0"/>
                  </a:lnTo>
                  <a:lnTo>
                    <a:pt x="574" y="0"/>
                  </a:lnTo>
                  <a:lnTo>
                    <a:pt x="581" y="0"/>
                  </a:lnTo>
                  <a:lnTo>
                    <a:pt x="635" y="84"/>
                  </a:lnTo>
                  <a:lnTo>
                    <a:pt x="643" y="91"/>
                  </a:lnTo>
                  <a:lnTo>
                    <a:pt x="627" y="91"/>
                  </a:lnTo>
                  <a:lnTo>
                    <a:pt x="574" y="7"/>
                  </a:lnTo>
                  <a:lnTo>
                    <a:pt x="581" y="0"/>
                  </a:lnTo>
                  <a:lnTo>
                    <a:pt x="574" y="7"/>
                  </a:lnTo>
                  <a:lnTo>
                    <a:pt x="61" y="7"/>
                  </a:lnTo>
                  <a:lnTo>
                    <a:pt x="61" y="0"/>
                  </a:lnTo>
                  <a:lnTo>
                    <a:pt x="69" y="7"/>
                  </a:lnTo>
                  <a:lnTo>
                    <a:pt x="7" y="91"/>
                  </a:lnTo>
                  <a:lnTo>
                    <a:pt x="0" y="84"/>
                  </a:lnTo>
                  <a:close/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Freeform 43"/>
            <p:cNvSpPr>
              <a:spLocks/>
            </p:cNvSpPr>
            <p:nvPr/>
          </p:nvSpPr>
          <p:spPr bwMode="auto">
            <a:xfrm>
              <a:off x="6138863" y="5345113"/>
              <a:ext cx="1008062" cy="11112"/>
            </a:xfrm>
            <a:custGeom>
              <a:avLst/>
              <a:gdLst>
                <a:gd name="T0" fmla="*/ 2147483647 w 635"/>
                <a:gd name="T1" fmla="*/ 2147483647 h 7"/>
                <a:gd name="T2" fmla="*/ 2147483647 w 635"/>
                <a:gd name="T3" fmla="*/ 2147483647 h 7"/>
                <a:gd name="T4" fmla="*/ 0 w 635"/>
                <a:gd name="T5" fmla="*/ 2147483647 h 7"/>
                <a:gd name="T6" fmla="*/ 2147483647 w 635"/>
                <a:gd name="T7" fmla="*/ 0 h 7"/>
                <a:gd name="T8" fmla="*/ 2147483647 w 635"/>
                <a:gd name="T9" fmla="*/ 0 h 7"/>
                <a:gd name="T10" fmla="*/ 2147483647 w 635"/>
                <a:gd name="T11" fmla="*/ 0 h 7"/>
                <a:gd name="T12" fmla="*/ 2147483647 w 635"/>
                <a:gd name="T13" fmla="*/ 2147483647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35" h="7">
                  <a:moveTo>
                    <a:pt x="635" y="7"/>
                  </a:moveTo>
                  <a:lnTo>
                    <a:pt x="8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635" y="0"/>
                  </a:lnTo>
                  <a:lnTo>
                    <a:pt x="635" y="7"/>
                  </a:lnTo>
                  <a:close/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Rectangle 44"/>
            <p:cNvSpPr>
              <a:spLocks noChangeArrowheads="1"/>
            </p:cNvSpPr>
            <p:nvPr/>
          </p:nvSpPr>
          <p:spPr bwMode="auto">
            <a:xfrm>
              <a:off x="7329488" y="5441950"/>
              <a:ext cx="176212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n+</a:t>
              </a:r>
              <a:endParaRPr lang="en-US" altLang="zh-CN" sz="2400"/>
            </a:p>
          </p:txBody>
        </p:sp>
        <p:sp>
          <p:nvSpPr>
            <p:cNvPr id="2094" name="Rectangle 45"/>
            <p:cNvSpPr>
              <a:spLocks noChangeArrowheads="1"/>
            </p:cNvSpPr>
            <p:nvPr/>
          </p:nvSpPr>
          <p:spPr bwMode="auto">
            <a:xfrm>
              <a:off x="5872163" y="5441950"/>
              <a:ext cx="176212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n+</a:t>
              </a:r>
              <a:endParaRPr lang="en-US" altLang="zh-CN" sz="2400"/>
            </a:p>
          </p:txBody>
        </p:sp>
        <p:sp>
          <p:nvSpPr>
            <p:cNvPr id="2095" name="Rectangle 46"/>
            <p:cNvSpPr>
              <a:spLocks noChangeArrowheads="1"/>
            </p:cNvSpPr>
            <p:nvPr/>
          </p:nvSpPr>
          <p:spPr bwMode="auto">
            <a:xfrm>
              <a:off x="5811838" y="5235575"/>
              <a:ext cx="920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lang="en-US" altLang="zh-CN" sz="2400"/>
            </a:p>
          </p:txBody>
        </p:sp>
        <p:sp>
          <p:nvSpPr>
            <p:cNvPr id="2096" name="Rectangle 47"/>
            <p:cNvSpPr>
              <a:spLocks noChangeArrowheads="1"/>
            </p:cNvSpPr>
            <p:nvPr/>
          </p:nvSpPr>
          <p:spPr bwMode="auto">
            <a:xfrm>
              <a:off x="6697663" y="5016500"/>
              <a:ext cx="119062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endParaRPr lang="en-US" altLang="zh-CN" sz="2400"/>
            </a:p>
          </p:txBody>
        </p:sp>
        <p:sp>
          <p:nvSpPr>
            <p:cNvPr id="2097" name="Rectangle 48"/>
            <p:cNvSpPr>
              <a:spLocks noChangeArrowheads="1"/>
            </p:cNvSpPr>
            <p:nvPr/>
          </p:nvSpPr>
          <p:spPr bwMode="auto">
            <a:xfrm>
              <a:off x="6624638" y="5211763"/>
              <a:ext cx="12700" cy="15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Rectangle 49"/>
            <p:cNvSpPr>
              <a:spLocks noChangeArrowheads="1"/>
            </p:cNvSpPr>
            <p:nvPr/>
          </p:nvSpPr>
          <p:spPr bwMode="auto">
            <a:xfrm>
              <a:off x="6624638" y="5005388"/>
              <a:ext cx="12700" cy="15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Rectangle 50"/>
            <p:cNvSpPr>
              <a:spLocks noChangeArrowheads="1"/>
            </p:cNvSpPr>
            <p:nvPr/>
          </p:nvSpPr>
          <p:spPr bwMode="auto">
            <a:xfrm>
              <a:off x="6624638" y="5005388"/>
              <a:ext cx="12700" cy="2063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51"/>
            <p:cNvSpPr>
              <a:spLocks/>
            </p:cNvSpPr>
            <p:nvPr/>
          </p:nvSpPr>
          <p:spPr bwMode="auto">
            <a:xfrm>
              <a:off x="6600825" y="4932363"/>
              <a:ext cx="73025" cy="84137"/>
            </a:xfrm>
            <a:custGeom>
              <a:avLst/>
              <a:gdLst>
                <a:gd name="T0" fmla="*/ 2147483647 w 46"/>
                <a:gd name="T1" fmla="*/ 2147483647 h 53"/>
                <a:gd name="T2" fmla="*/ 2147483647 w 46"/>
                <a:gd name="T3" fmla="*/ 2147483647 h 53"/>
                <a:gd name="T4" fmla="*/ 2147483647 w 46"/>
                <a:gd name="T5" fmla="*/ 2147483647 h 53"/>
                <a:gd name="T6" fmla="*/ 2147483647 w 46"/>
                <a:gd name="T7" fmla="*/ 2147483647 h 53"/>
                <a:gd name="T8" fmla="*/ 2147483647 w 46"/>
                <a:gd name="T9" fmla="*/ 2147483647 h 53"/>
                <a:gd name="T10" fmla="*/ 2147483647 w 46"/>
                <a:gd name="T11" fmla="*/ 2147483647 h 53"/>
                <a:gd name="T12" fmla="*/ 2147483647 w 46"/>
                <a:gd name="T13" fmla="*/ 2147483647 h 53"/>
                <a:gd name="T14" fmla="*/ 2147483647 w 46"/>
                <a:gd name="T15" fmla="*/ 2147483647 h 53"/>
                <a:gd name="T16" fmla="*/ 2147483647 w 46"/>
                <a:gd name="T17" fmla="*/ 2147483647 h 53"/>
                <a:gd name="T18" fmla="*/ 2147483647 w 46"/>
                <a:gd name="T19" fmla="*/ 2147483647 h 53"/>
                <a:gd name="T20" fmla="*/ 2147483647 w 46"/>
                <a:gd name="T21" fmla="*/ 2147483647 h 53"/>
                <a:gd name="T22" fmla="*/ 2147483647 w 46"/>
                <a:gd name="T23" fmla="*/ 2147483647 h 53"/>
                <a:gd name="T24" fmla="*/ 2147483647 w 46"/>
                <a:gd name="T25" fmla="*/ 2147483647 h 53"/>
                <a:gd name="T26" fmla="*/ 2147483647 w 46"/>
                <a:gd name="T27" fmla="*/ 2147483647 h 53"/>
                <a:gd name="T28" fmla="*/ 2147483647 w 46"/>
                <a:gd name="T29" fmla="*/ 2147483647 h 53"/>
                <a:gd name="T30" fmla="*/ 2147483647 w 46"/>
                <a:gd name="T31" fmla="*/ 2147483647 h 53"/>
                <a:gd name="T32" fmla="*/ 2147483647 w 46"/>
                <a:gd name="T33" fmla="*/ 2147483647 h 53"/>
                <a:gd name="T34" fmla="*/ 2147483647 w 46"/>
                <a:gd name="T35" fmla="*/ 2147483647 h 53"/>
                <a:gd name="T36" fmla="*/ 2147483647 w 46"/>
                <a:gd name="T37" fmla="*/ 2147483647 h 53"/>
                <a:gd name="T38" fmla="*/ 2147483647 w 46"/>
                <a:gd name="T39" fmla="*/ 2147483647 h 53"/>
                <a:gd name="T40" fmla="*/ 2147483647 w 46"/>
                <a:gd name="T41" fmla="*/ 2147483647 h 53"/>
                <a:gd name="T42" fmla="*/ 2147483647 w 46"/>
                <a:gd name="T43" fmla="*/ 2147483647 h 53"/>
                <a:gd name="T44" fmla="*/ 2147483647 w 46"/>
                <a:gd name="T45" fmla="*/ 2147483647 h 53"/>
                <a:gd name="T46" fmla="*/ 2147483647 w 46"/>
                <a:gd name="T47" fmla="*/ 2147483647 h 53"/>
                <a:gd name="T48" fmla="*/ 2147483647 w 46"/>
                <a:gd name="T49" fmla="*/ 2147483647 h 53"/>
                <a:gd name="T50" fmla="*/ 2147483647 w 46"/>
                <a:gd name="T51" fmla="*/ 2147483647 h 53"/>
                <a:gd name="T52" fmla="*/ 2147483647 w 46"/>
                <a:gd name="T53" fmla="*/ 2147483647 h 53"/>
                <a:gd name="T54" fmla="*/ 2147483647 w 46"/>
                <a:gd name="T55" fmla="*/ 2147483647 h 53"/>
                <a:gd name="T56" fmla="*/ 2147483647 w 46"/>
                <a:gd name="T57" fmla="*/ 2147483647 h 53"/>
                <a:gd name="T58" fmla="*/ 2147483647 w 46"/>
                <a:gd name="T59" fmla="*/ 2147483647 h 53"/>
                <a:gd name="T60" fmla="*/ 2147483647 w 46"/>
                <a:gd name="T61" fmla="*/ 2147483647 h 53"/>
                <a:gd name="T62" fmla="*/ 2147483647 w 46"/>
                <a:gd name="T63" fmla="*/ 2147483647 h 53"/>
                <a:gd name="T64" fmla="*/ 2147483647 w 46"/>
                <a:gd name="T65" fmla="*/ 2147483647 h 53"/>
                <a:gd name="T66" fmla="*/ 2147483647 w 46"/>
                <a:gd name="T67" fmla="*/ 2147483647 h 53"/>
                <a:gd name="T68" fmla="*/ 2147483647 w 46"/>
                <a:gd name="T69" fmla="*/ 2147483647 h 53"/>
                <a:gd name="T70" fmla="*/ 0 w 46"/>
                <a:gd name="T71" fmla="*/ 2147483647 h 53"/>
                <a:gd name="T72" fmla="*/ 0 w 46"/>
                <a:gd name="T73" fmla="*/ 2147483647 h 53"/>
                <a:gd name="T74" fmla="*/ 0 w 46"/>
                <a:gd name="T75" fmla="*/ 2147483647 h 53"/>
                <a:gd name="T76" fmla="*/ 2147483647 w 46"/>
                <a:gd name="T77" fmla="*/ 2147483647 h 53"/>
                <a:gd name="T78" fmla="*/ 2147483647 w 46"/>
                <a:gd name="T79" fmla="*/ 2147483647 h 53"/>
                <a:gd name="T80" fmla="*/ 2147483647 w 46"/>
                <a:gd name="T81" fmla="*/ 2147483647 h 53"/>
                <a:gd name="T82" fmla="*/ 2147483647 w 46"/>
                <a:gd name="T83" fmla="*/ 0 h 53"/>
                <a:gd name="T84" fmla="*/ 2147483647 w 46"/>
                <a:gd name="T85" fmla="*/ 0 h 53"/>
                <a:gd name="T86" fmla="*/ 2147483647 w 46"/>
                <a:gd name="T87" fmla="*/ 0 h 53"/>
                <a:gd name="T88" fmla="*/ 2147483647 w 46"/>
                <a:gd name="T89" fmla="*/ 2147483647 h 53"/>
                <a:gd name="T90" fmla="*/ 2147483647 w 46"/>
                <a:gd name="T91" fmla="*/ 2147483647 h 53"/>
                <a:gd name="T92" fmla="*/ 2147483647 w 46"/>
                <a:gd name="T93" fmla="*/ 2147483647 h 53"/>
                <a:gd name="T94" fmla="*/ 2147483647 w 46"/>
                <a:gd name="T95" fmla="*/ 2147483647 h 53"/>
                <a:gd name="T96" fmla="*/ 2147483647 w 46"/>
                <a:gd name="T97" fmla="*/ 2147483647 h 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6" h="53">
                  <a:moveTo>
                    <a:pt x="38" y="23"/>
                  </a:moveTo>
                  <a:lnTo>
                    <a:pt x="31" y="8"/>
                  </a:lnTo>
                  <a:lnTo>
                    <a:pt x="31" y="15"/>
                  </a:lnTo>
                  <a:lnTo>
                    <a:pt x="15" y="8"/>
                  </a:lnTo>
                  <a:lnTo>
                    <a:pt x="23" y="8"/>
                  </a:lnTo>
                  <a:lnTo>
                    <a:pt x="15" y="15"/>
                  </a:lnTo>
                  <a:lnTo>
                    <a:pt x="15" y="8"/>
                  </a:lnTo>
                  <a:lnTo>
                    <a:pt x="8" y="23"/>
                  </a:lnTo>
                  <a:lnTo>
                    <a:pt x="15" y="38"/>
                  </a:lnTo>
                  <a:lnTo>
                    <a:pt x="23" y="46"/>
                  </a:lnTo>
                  <a:lnTo>
                    <a:pt x="15" y="46"/>
                  </a:lnTo>
                  <a:lnTo>
                    <a:pt x="31" y="38"/>
                  </a:lnTo>
                  <a:lnTo>
                    <a:pt x="38" y="23"/>
                  </a:lnTo>
                  <a:lnTo>
                    <a:pt x="46" y="23"/>
                  </a:lnTo>
                  <a:lnTo>
                    <a:pt x="38" y="38"/>
                  </a:lnTo>
                  <a:lnTo>
                    <a:pt x="31" y="46"/>
                  </a:lnTo>
                  <a:lnTo>
                    <a:pt x="15" y="53"/>
                  </a:lnTo>
                  <a:lnTo>
                    <a:pt x="8" y="46"/>
                  </a:lnTo>
                  <a:lnTo>
                    <a:pt x="8" y="38"/>
                  </a:lnTo>
                  <a:lnTo>
                    <a:pt x="0" y="23"/>
                  </a:lnTo>
                  <a:lnTo>
                    <a:pt x="8" y="8"/>
                  </a:lnTo>
                  <a:lnTo>
                    <a:pt x="15" y="0"/>
                  </a:lnTo>
                  <a:lnTo>
                    <a:pt x="31" y="8"/>
                  </a:lnTo>
                  <a:lnTo>
                    <a:pt x="38" y="8"/>
                  </a:lnTo>
                  <a:lnTo>
                    <a:pt x="46" y="23"/>
                  </a:lnTo>
                  <a:lnTo>
                    <a:pt x="38" y="2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52"/>
            <p:cNvSpPr>
              <a:spLocks/>
            </p:cNvSpPr>
            <p:nvPr/>
          </p:nvSpPr>
          <p:spPr bwMode="auto">
            <a:xfrm>
              <a:off x="6661150" y="4968875"/>
              <a:ext cx="12700" cy="1588"/>
            </a:xfrm>
            <a:custGeom>
              <a:avLst/>
              <a:gdLst>
                <a:gd name="T0" fmla="*/ 0 w 8"/>
                <a:gd name="T1" fmla="*/ 0 h 1588"/>
                <a:gd name="T2" fmla="*/ 0 w 8"/>
                <a:gd name="T3" fmla="*/ 0 h 1588"/>
                <a:gd name="T4" fmla="*/ 0 w 8"/>
                <a:gd name="T5" fmla="*/ 0 h 1588"/>
                <a:gd name="T6" fmla="*/ 2147483647 w 8"/>
                <a:gd name="T7" fmla="*/ 0 h 1588"/>
                <a:gd name="T8" fmla="*/ 2147483647 w 8"/>
                <a:gd name="T9" fmla="*/ 0 h 1588"/>
                <a:gd name="T10" fmla="*/ 2147483647 w 8"/>
                <a:gd name="T11" fmla="*/ 0 h 1588"/>
                <a:gd name="T12" fmla="*/ 0 w 8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1588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Rectangle 53"/>
            <p:cNvSpPr>
              <a:spLocks noChangeArrowheads="1"/>
            </p:cNvSpPr>
            <p:nvPr/>
          </p:nvSpPr>
          <p:spPr bwMode="auto">
            <a:xfrm>
              <a:off x="5629275" y="5441950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Rectangle 54"/>
            <p:cNvSpPr>
              <a:spLocks noChangeArrowheads="1"/>
            </p:cNvSpPr>
            <p:nvPr/>
          </p:nvSpPr>
          <p:spPr bwMode="auto">
            <a:xfrm>
              <a:off x="7645400" y="5441950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Rectangle 55"/>
            <p:cNvSpPr>
              <a:spLocks noChangeArrowheads="1"/>
            </p:cNvSpPr>
            <p:nvPr/>
          </p:nvSpPr>
          <p:spPr bwMode="auto">
            <a:xfrm>
              <a:off x="5629275" y="5441950"/>
              <a:ext cx="2016125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Rectangle 56"/>
            <p:cNvSpPr>
              <a:spLocks noChangeArrowheads="1"/>
            </p:cNvSpPr>
            <p:nvPr/>
          </p:nvSpPr>
          <p:spPr bwMode="auto">
            <a:xfrm>
              <a:off x="7475538" y="5441950"/>
              <a:ext cx="12700" cy="1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Rectangle 57"/>
            <p:cNvSpPr>
              <a:spLocks noChangeArrowheads="1"/>
            </p:cNvSpPr>
            <p:nvPr/>
          </p:nvSpPr>
          <p:spPr bwMode="auto">
            <a:xfrm>
              <a:off x="7475538" y="5235575"/>
              <a:ext cx="12700" cy="1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Rectangle 58"/>
            <p:cNvSpPr>
              <a:spLocks noChangeArrowheads="1"/>
            </p:cNvSpPr>
            <p:nvPr/>
          </p:nvSpPr>
          <p:spPr bwMode="auto">
            <a:xfrm>
              <a:off x="7475538" y="5235575"/>
              <a:ext cx="12700" cy="2063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8" name="Freeform 59"/>
            <p:cNvSpPr>
              <a:spLocks/>
            </p:cNvSpPr>
            <p:nvPr/>
          </p:nvSpPr>
          <p:spPr bwMode="auto">
            <a:xfrm>
              <a:off x="7451725" y="5162550"/>
              <a:ext cx="71438" cy="85725"/>
            </a:xfrm>
            <a:custGeom>
              <a:avLst/>
              <a:gdLst>
                <a:gd name="T0" fmla="*/ 2147483647 w 45"/>
                <a:gd name="T1" fmla="*/ 2147483647 h 54"/>
                <a:gd name="T2" fmla="*/ 2147483647 w 45"/>
                <a:gd name="T3" fmla="*/ 2147483647 h 54"/>
                <a:gd name="T4" fmla="*/ 2147483647 w 45"/>
                <a:gd name="T5" fmla="*/ 2147483647 h 54"/>
                <a:gd name="T6" fmla="*/ 2147483647 w 45"/>
                <a:gd name="T7" fmla="*/ 2147483647 h 54"/>
                <a:gd name="T8" fmla="*/ 2147483647 w 45"/>
                <a:gd name="T9" fmla="*/ 2147483647 h 54"/>
                <a:gd name="T10" fmla="*/ 2147483647 w 45"/>
                <a:gd name="T11" fmla="*/ 2147483647 h 54"/>
                <a:gd name="T12" fmla="*/ 2147483647 w 45"/>
                <a:gd name="T13" fmla="*/ 2147483647 h 54"/>
                <a:gd name="T14" fmla="*/ 2147483647 w 45"/>
                <a:gd name="T15" fmla="*/ 2147483647 h 54"/>
                <a:gd name="T16" fmla="*/ 2147483647 w 45"/>
                <a:gd name="T17" fmla="*/ 2147483647 h 54"/>
                <a:gd name="T18" fmla="*/ 2147483647 w 45"/>
                <a:gd name="T19" fmla="*/ 2147483647 h 54"/>
                <a:gd name="T20" fmla="*/ 2147483647 w 45"/>
                <a:gd name="T21" fmla="*/ 2147483647 h 54"/>
                <a:gd name="T22" fmla="*/ 2147483647 w 45"/>
                <a:gd name="T23" fmla="*/ 2147483647 h 54"/>
                <a:gd name="T24" fmla="*/ 2147483647 w 45"/>
                <a:gd name="T25" fmla="*/ 2147483647 h 54"/>
                <a:gd name="T26" fmla="*/ 2147483647 w 45"/>
                <a:gd name="T27" fmla="*/ 2147483647 h 54"/>
                <a:gd name="T28" fmla="*/ 2147483647 w 45"/>
                <a:gd name="T29" fmla="*/ 2147483647 h 54"/>
                <a:gd name="T30" fmla="*/ 2147483647 w 45"/>
                <a:gd name="T31" fmla="*/ 2147483647 h 54"/>
                <a:gd name="T32" fmla="*/ 2147483647 w 45"/>
                <a:gd name="T33" fmla="*/ 2147483647 h 54"/>
                <a:gd name="T34" fmla="*/ 2147483647 w 45"/>
                <a:gd name="T35" fmla="*/ 2147483647 h 54"/>
                <a:gd name="T36" fmla="*/ 2147483647 w 45"/>
                <a:gd name="T37" fmla="*/ 2147483647 h 54"/>
                <a:gd name="T38" fmla="*/ 2147483647 w 45"/>
                <a:gd name="T39" fmla="*/ 2147483647 h 54"/>
                <a:gd name="T40" fmla="*/ 2147483647 w 45"/>
                <a:gd name="T41" fmla="*/ 2147483647 h 54"/>
                <a:gd name="T42" fmla="*/ 2147483647 w 45"/>
                <a:gd name="T43" fmla="*/ 2147483647 h 54"/>
                <a:gd name="T44" fmla="*/ 2147483647 w 45"/>
                <a:gd name="T45" fmla="*/ 2147483647 h 54"/>
                <a:gd name="T46" fmla="*/ 2147483647 w 45"/>
                <a:gd name="T47" fmla="*/ 2147483647 h 54"/>
                <a:gd name="T48" fmla="*/ 2147483647 w 45"/>
                <a:gd name="T49" fmla="*/ 2147483647 h 54"/>
                <a:gd name="T50" fmla="*/ 2147483647 w 45"/>
                <a:gd name="T51" fmla="*/ 2147483647 h 54"/>
                <a:gd name="T52" fmla="*/ 2147483647 w 45"/>
                <a:gd name="T53" fmla="*/ 2147483647 h 54"/>
                <a:gd name="T54" fmla="*/ 2147483647 w 45"/>
                <a:gd name="T55" fmla="*/ 2147483647 h 54"/>
                <a:gd name="T56" fmla="*/ 2147483647 w 45"/>
                <a:gd name="T57" fmla="*/ 2147483647 h 54"/>
                <a:gd name="T58" fmla="*/ 2147483647 w 45"/>
                <a:gd name="T59" fmla="*/ 2147483647 h 54"/>
                <a:gd name="T60" fmla="*/ 2147483647 w 45"/>
                <a:gd name="T61" fmla="*/ 2147483647 h 54"/>
                <a:gd name="T62" fmla="*/ 2147483647 w 45"/>
                <a:gd name="T63" fmla="*/ 2147483647 h 54"/>
                <a:gd name="T64" fmla="*/ 2147483647 w 45"/>
                <a:gd name="T65" fmla="*/ 2147483647 h 54"/>
                <a:gd name="T66" fmla="*/ 2147483647 w 45"/>
                <a:gd name="T67" fmla="*/ 2147483647 h 54"/>
                <a:gd name="T68" fmla="*/ 2147483647 w 45"/>
                <a:gd name="T69" fmla="*/ 2147483647 h 54"/>
                <a:gd name="T70" fmla="*/ 0 w 45"/>
                <a:gd name="T71" fmla="*/ 2147483647 h 54"/>
                <a:gd name="T72" fmla="*/ 0 w 45"/>
                <a:gd name="T73" fmla="*/ 2147483647 h 54"/>
                <a:gd name="T74" fmla="*/ 0 w 45"/>
                <a:gd name="T75" fmla="*/ 2147483647 h 54"/>
                <a:gd name="T76" fmla="*/ 2147483647 w 45"/>
                <a:gd name="T77" fmla="*/ 2147483647 h 54"/>
                <a:gd name="T78" fmla="*/ 2147483647 w 45"/>
                <a:gd name="T79" fmla="*/ 2147483647 h 54"/>
                <a:gd name="T80" fmla="*/ 2147483647 w 45"/>
                <a:gd name="T81" fmla="*/ 2147483647 h 54"/>
                <a:gd name="T82" fmla="*/ 2147483647 w 45"/>
                <a:gd name="T83" fmla="*/ 0 h 54"/>
                <a:gd name="T84" fmla="*/ 2147483647 w 45"/>
                <a:gd name="T85" fmla="*/ 0 h 54"/>
                <a:gd name="T86" fmla="*/ 2147483647 w 45"/>
                <a:gd name="T87" fmla="*/ 0 h 54"/>
                <a:gd name="T88" fmla="*/ 2147483647 w 45"/>
                <a:gd name="T89" fmla="*/ 2147483647 h 54"/>
                <a:gd name="T90" fmla="*/ 2147483647 w 45"/>
                <a:gd name="T91" fmla="*/ 2147483647 h 54"/>
                <a:gd name="T92" fmla="*/ 2147483647 w 45"/>
                <a:gd name="T93" fmla="*/ 2147483647 h 54"/>
                <a:gd name="T94" fmla="*/ 2147483647 w 45"/>
                <a:gd name="T95" fmla="*/ 2147483647 h 54"/>
                <a:gd name="T96" fmla="*/ 2147483647 w 45"/>
                <a:gd name="T97" fmla="*/ 2147483647 h 5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5" h="54">
                  <a:moveTo>
                    <a:pt x="38" y="23"/>
                  </a:moveTo>
                  <a:lnTo>
                    <a:pt x="30" y="8"/>
                  </a:lnTo>
                  <a:lnTo>
                    <a:pt x="30" y="15"/>
                  </a:lnTo>
                  <a:lnTo>
                    <a:pt x="15" y="8"/>
                  </a:lnTo>
                  <a:lnTo>
                    <a:pt x="23" y="8"/>
                  </a:lnTo>
                  <a:lnTo>
                    <a:pt x="15" y="15"/>
                  </a:lnTo>
                  <a:lnTo>
                    <a:pt x="15" y="8"/>
                  </a:lnTo>
                  <a:lnTo>
                    <a:pt x="7" y="23"/>
                  </a:lnTo>
                  <a:lnTo>
                    <a:pt x="15" y="38"/>
                  </a:lnTo>
                  <a:lnTo>
                    <a:pt x="23" y="46"/>
                  </a:lnTo>
                  <a:lnTo>
                    <a:pt x="15" y="46"/>
                  </a:lnTo>
                  <a:lnTo>
                    <a:pt x="30" y="38"/>
                  </a:lnTo>
                  <a:lnTo>
                    <a:pt x="38" y="23"/>
                  </a:lnTo>
                  <a:lnTo>
                    <a:pt x="45" y="23"/>
                  </a:lnTo>
                  <a:lnTo>
                    <a:pt x="38" y="38"/>
                  </a:lnTo>
                  <a:lnTo>
                    <a:pt x="30" y="46"/>
                  </a:lnTo>
                  <a:lnTo>
                    <a:pt x="15" y="54"/>
                  </a:lnTo>
                  <a:lnTo>
                    <a:pt x="7" y="46"/>
                  </a:lnTo>
                  <a:lnTo>
                    <a:pt x="7" y="38"/>
                  </a:lnTo>
                  <a:lnTo>
                    <a:pt x="0" y="23"/>
                  </a:lnTo>
                  <a:lnTo>
                    <a:pt x="7" y="8"/>
                  </a:lnTo>
                  <a:lnTo>
                    <a:pt x="15" y="0"/>
                  </a:lnTo>
                  <a:lnTo>
                    <a:pt x="30" y="8"/>
                  </a:lnTo>
                  <a:lnTo>
                    <a:pt x="38" y="8"/>
                  </a:lnTo>
                  <a:lnTo>
                    <a:pt x="45" y="23"/>
                  </a:lnTo>
                  <a:lnTo>
                    <a:pt x="38" y="2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Freeform 60"/>
            <p:cNvSpPr>
              <a:spLocks/>
            </p:cNvSpPr>
            <p:nvPr/>
          </p:nvSpPr>
          <p:spPr bwMode="auto">
            <a:xfrm>
              <a:off x="7512050" y="5199063"/>
              <a:ext cx="11113" cy="1587"/>
            </a:xfrm>
            <a:custGeom>
              <a:avLst/>
              <a:gdLst>
                <a:gd name="T0" fmla="*/ 0 w 7"/>
                <a:gd name="T1" fmla="*/ 0 h 1587"/>
                <a:gd name="T2" fmla="*/ 0 w 7"/>
                <a:gd name="T3" fmla="*/ 0 h 1587"/>
                <a:gd name="T4" fmla="*/ 0 w 7"/>
                <a:gd name="T5" fmla="*/ 0 h 1587"/>
                <a:gd name="T6" fmla="*/ 2147483647 w 7"/>
                <a:gd name="T7" fmla="*/ 0 h 1587"/>
                <a:gd name="T8" fmla="*/ 2147483647 w 7"/>
                <a:gd name="T9" fmla="*/ 0 h 1587"/>
                <a:gd name="T10" fmla="*/ 2147483647 w 7"/>
                <a:gd name="T11" fmla="*/ 0 h 1587"/>
                <a:gd name="T12" fmla="*/ 0 w 7"/>
                <a:gd name="T13" fmla="*/ 0 h 15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" h="1587">
                  <a:moveTo>
                    <a:pt x="0" y="0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Rectangle 61"/>
            <p:cNvSpPr>
              <a:spLocks noChangeArrowheads="1"/>
            </p:cNvSpPr>
            <p:nvPr/>
          </p:nvSpPr>
          <p:spPr bwMode="auto">
            <a:xfrm>
              <a:off x="7535863" y="5199063"/>
              <a:ext cx="119062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en-US" altLang="zh-CN" sz="2400"/>
            </a:p>
          </p:txBody>
        </p:sp>
        <p:sp>
          <p:nvSpPr>
            <p:cNvPr id="2111" name="Rectangle 62"/>
            <p:cNvSpPr>
              <a:spLocks noChangeArrowheads="1"/>
            </p:cNvSpPr>
            <p:nvPr/>
          </p:nvSpPr>
          <p:spPr bwMode="auto">
            <a:xfrm>
              <a:off x="5969000" y="5441950"/>
              <a:ext cx="12700" cy="1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2" name="Rectangle 63"/>
            <p:cNvSpPr>
              <a:spLocks noChangeArrowheads="1"/>
            </p:cNvSpPr>
            <p:nvPr/>
          </p:nvSpPr>
          <p:spPr bwMode="auto">
            <a:xfrm>
              <a:off x="5969000" y="5235575"/>
              <a:ext cx="12700" cy="1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3" name="Rectangle 64"/>
            <p:cNvSpPr>
              <a:spLocks noChangeArrowheads="1"/>
            </p:cNvSpPr>
            <p:nvPr/>
          </p:nvSpPr>
          <p:spPr bwMode="auto">
            <a:xfrm>
              <a:off x="5969000" y="5235575"/>
              <a:ext cx="12700" cy="2063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4" name="Freeform 65"/>
            <p:cNvSpPr>
              <a:spLocks/>
            </p:cNvSpPr>
            <p:nvPr/>
          </p:nvSpPr>
          <p:spPr bwMode="auto">
            <a:xfrm>
              <a:off x="5945188" y="5162550"/>
              <a:ext cx="73025" cy="85725"/>
            </a:xfrm>
            <a:custGeom>
              <a:avLst/>
              <a:gdLst>
                <a:gd name="T0" fmla="*/ 2147483647 w 46"/>
                <a:gd name="T1" fmla="*/ 2147483647 h 54"/>
                <a:gd name="T2" fmla="*/ 2147483647 w 46"/>
                <a:gd name="T3" fmla="*/ 2147483647 h 54"/>
                <a:gd name="T4" fmla="*/ 2147483647 w 46"/>
                <a:gd name="T5" fmla="*/ 2147483647 h 54"/>
                <a:gd name="T6" fmla="*/ 2147483647 w 46"/>
                <a:gd name="T7" fmla="*/ 2147483647 h 54"/>
                <a:gd name="T8" fmla="*/ 2147483647 w 46"/>
                <a:gd name="T9" fmla="*/ 2147483647 h 54"/>
                <a:gd name="T10" fmla="*/ 2147483647 w 46"/>
                <a:gd name="T11" fmla="*/ 2147483647 h 54"/>
                <a:gd name="T12" fmla="*/ 2147483647 w 46"/>
                <a:gd name="T13" fmla="*/ 2147483647 h 54"/>
                <a:gd name="T14" fmla="*/ 0 w 46"/>
                <a:gd name="T15" fmla="*/ 2147483647 h 54"/>
                <a:gd name="T16" fmla="*/ 2147483647 w 46"/>
                <a:gd name="T17" fmla="*/ 2147483647 h 54"/>
                <a:gd name="T18" fmla="*/ 2147483647 w 46"/>
                <a:gd name="T19" fmla="*/ 2147483647 h 54"/>
                <a:gd name="T20" fmla="*/ 2147483647 w 46"/>
                <a:gd name="T21" fmla="*/ 2147483647 h 54"/>
                <a:gd name="T22" fmla="*/ 2147483647 w 46"/>
                <a:gd name="T23" fmla="*/ 2147483647 h 54"/>
                <a:gd name="T24" fmla="*/ 2147483647 w 46"/>
                <a:gd name="T25" fmla="*/ 2147483647 h 54"/>
                <a:gd name="T26" fmla="*/ 2147483647 w 46"/>
                <a:gd name="T27" fmla="*/ 2147483647 h 54"/>
                <a:gd name="T28" fmla="*/ 0 w 46"/>
                <a:gd name="T29" fmla="*/ 2147483647 h 54"/>
                <a:gd name="T30" fmla="*/ 0 w 46"/>
                <a:gd name="T31" fmla="*/ 2147483647 h 54"/>
                <a:gd name="T32" fmla="*/ 2147483647 w 46"/>
                <a:gd name="T33" fmla="*/ 2147483647 h 54"/>
                <a:gd name="T34" fmla="*/ 2147483647 w 46"/>
                <a:gd name="T35" fmla="*/ 2147483647 h 54"/>
                <a:gd name="T36" fmla="*/ 2147483647 w 46"/>
                <a:gd name="T37" fmla="*/ 2147483647 h 54"/>
                <a:gd name="T38" fmla="*/ 2147483647 w 46"/>
                <a:gd name="T39" fmla="*/ 2147483647 h 54"/>
                <a:gd name="T40" fmla="*/ 2147483647 w 46"/>
                <a:gd name="T41" fmla="*/ 2147483647 h 54"/>
                <a:gd name="T42" fmla="*/ 2147483647 w 46"/>
                <a:gd name="T43" fmla="*/ 2147483647 h 54"/>
                <a:gd name="T44" fmla="*/ 2147483647 w 46"/>
                <a:gd name="T45" fmla="*/ 2147483647 h 54"/>
                <a:gd name="T46" fmla="*/ 2147483647 w 46"/>
                <a:gd name="T47" fmla="*/ 2147483647 h 54"/>
                <a:gd name="T48" fmla="*/ 2147483647 w 46"/>
                <a:gd name="T49" fmla="*/ 2147483647 h 54"/>
                <a:gd name="T50" fmla="*/ 2147483647 w 46"/>
                <a:gd name="T51" fmla="*/ 2147483647 h 54"/>
                <a:gd name="T52" fmla="*/ 2147483647 w 46"/>
                <a:gd name="T53" fmla="*/ 2147483647 h 54"/>
                <a:gd name="T54" fmla="*/ 2147483647 w 46"/>
                <a:gd name="T55" fmla="*/ 2147483647 h 54"/>
                <a:gd name="T56" fmla="*/ 2147483647 w 46"/>
                <a:gd name="T57" fmla="*/ 2147483647 h 54"/>
                <a:gd name="T58" fmla="*/ 2147483647 w 46"/>
                <a:gd name="T59" fmla="*/ 2147483647 h 54"/>
                <a:gd name="T60" fmla="*/ 2147483647 w 46"/>
                <a:gd name="T61" fmla="*/ 2147483647 h 54"/>
                <a:gd name="T62" fmla="*/ 2147483647 w 46"/>
                <a:gd name="T63" fmla="*/ 2147483647 h 54"/>
                <a:gd name="T64" fmla="*/ 0 w 46"/>
                <a:gd name="T65" fmla="*/ 2147483647 h 54"/>
                <a:gd name="T66" fmla="*/ 0 w 46"/>
                <a:gd name="T67" fmla="*/ 2147483647 h 54"/>
                <a:gd name="T68" fmla="*/ 0 w 46"/>
                <a:gd name="T69" fmla="*/ 2147483647 h 54"/>
                <a:gd name="T70" fmla="*/ 0 w 46"/>
                <a:gd name="T71" fmla="*/ 2147483647 h 54"/>
                <a:gd name="T72" fmla="*/ 0 w 46"/>
                <a:gd name="T73" fmla="*/ 2147483647 h 54"/>
                <a:gd name="T74" fmla="*/ 0 w 46"/>
                <a:gd name="T75" fmla="*/ 2147483647 h 54"/>
                <a:gd name="T76" fmla="*/ 0 w 46"/>
                <a:gd name="T77" fmla="*/ 2147483647 h 54"/>
                <a:gd name="T78" fmla="*/ 0 w 46"/>
                <a:gd name="T79" fmla="*/ 2147483647 h 54"/>
                <a:gd name="T80" fmla="*/ 0 w 46"/>
                <a:gd name="T81" fmla="*/ 2147483647 h 54"/>
                <a:gd name="T82" fmla="*/ 2147483647 w 46"/>
                <a:gd name="T83" fmla="*/ 0 h 54"/>
                <a:gd name="T84" fmla="*/ 2147483647 w 46"/>
                <a:gd name="T85" fmla="*/ 0 h 54"/>
                <a:gd name="T86" fmla="*/ 2147483647 w 46"/>
                <a:gd name="T87" fmla="*/ 0 h 54"/>
                <a:gd name="T88" fmla="*/ 2147483647 w 46"/>
                <a:gd name="T89" fmla="*/ 2147483647 h 54"/>
                <a:gd name="T90" fmla="*/ 2147483647 w 46"/>
                <a:gd name="T91" fmla="*/ 2147483647 h 54"/>
                <a:gd name="T92" fmla="*/ 2147483647 w 46"/>
                <a:gd name="T93" fmla="*/ 2147483647 h 54"/>
                <a:gd name="T94" fmla="*/ 2147483647 w 46"/>
                <a:gd name="T95" fmla="*/ 2147483647 h 54"/>
                <a:gd name="T96" fmla="*/ 2147483647 w 46"/>
                <a:gd name="T97" fmla="*/ 2147483647 h 5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6" h="54">
                  <a:moveTo>
                    <a:pt x="38" y="23"/>
                  </a:moveTo>
                  <a:lnTo>
                    <a:pt x="30" y="8"/>
                  </a:lnTo>
                  <a:lnTo>
                    <a:pt x="30" y="15"/>
                  </a:lnTo>
                  <a:lnTo>
                    <a:pt x="15" y="8"/>
                  </a:lnTo>
                  <a:lnTo>
                    <a:pt x="0" y="15"/>
                  </a:lnTo>
                  <a:lnTo>
                    <a:pt x="7" y="8"/>
                  </a:lnTo>
                  <a:lnTo>
                    <a:pt x="7" y="23"/>
                  </a:lnTo>
                  <a:lnTo>
                    <a:pt x="7" y="38"/>
                  </a:lnTo>
                  <a:lnTo>
                    <a:pt x="0" y="38"/>
                  </a:lnTo>
                  <a:lnTo>
                    <a:pt x="15" y="46"/>
                  </a:lnTo>
                  <a:lnTo>
                    <a:pt x="30" y="38"/>
                  </a:lnTo>
                  <a:lnTo>
                    <a:pt x="38" y="23"/>
                  </a:lnTo>
                  <a:lnTo>
                    <a:pt x="46" y="23"/>
                  </a:lnTo>
                  <a:lnTo>
                    <a:pt x="38" y="38"/>
                  </a:lnTo>
                  <a:lnTo>
                    <a:pt x="30" y="46"/>
                  </a:lnTo>
                  <a:lnTo>
                    <a:pt x="15" y="54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0" y="23"/>
                  </a:lnTo>
                  <a:lnTo>
                    <a:pt x="0" y="8"/>
                  </a:lnTo>
                  <a:lnTo>
                    <a:pt x="15" y="0"/>
                  </a:lnTo>
                  <a:lnTo>
                    <a:pt x="30" y="8"/>
                  </a:lnTo>
                  <a:lnTo>
                    <a:pt x="38" y="8"/>
                  </a:lnTo>
                  <a:lnTo>
                    <a:pt x="46" y="23"/>
                  </a:lnTo>
                  <a:lnTo>
                    <a:pt x="38" y="2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5" name="Freeform 66"/>
            <p:cNvSpPr>
              <a:spLocks/>
            </p:cNvSpPr>
            <p:nvPr/>
          </p:nvSpPr>
          <p:spPr bwMode="auto">
            <a:xfrm>
              <a:off x="6005513" y="5199063"/>
              <a:ext cx="12700" cy="1587"/>
            </a:xfrm>
            <a:custGeom>
              <a:avLst/>
              <a:gdLst>
                <a:gd name="T0" fmla="*/ 0 w 8"/>
                <a:gd name="T1" fmla="*/ 0 h 1587"/>
                <a:gd name="T2" fmla="*/ 0 w 8"/>
                <a:gd name="T3" fmla="*/ 0 h 1587"/>
                <a:gd name="T4" fmla="*/ 0 w 8"/>
                <a:gd name="T5" fmla="*/ 0 h 1587"/>
                <a:gd name="T6" fmla="*/ 2147483647 w 8"/>
                <a:gd name="T7" fmla="*/ 0 h 1587"/>
                <a:gd name="T8" fmla="*/ 2147483647 w 8"/>
                <a:gd name="T9" fmla="*/ 0 h 1587"/>
                <a:gd name="T10" fmla="*/ 2147483647 w 8"/>
                <a:gd name="T11" fmla="*/ 0 h 1587"/>
                <a:gd name="T12" fmla="*/ 0 w 8"/>
                <a:gd name="T13" fmla="*/ 0 h 15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1587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6" name="Rectangle 67"/>
            <p:cNvSpPr>
              <a:spLocks noChangeArrowheads="1"/>
            </p:cNvSpPr>
            <p:nvPr/>
          </p:nvSpPr>
          <p:spPr bwMode="auto">
            <a:xfrm>
              <a:off x="4875213" y="4652963"/>
              <a:ext cx="12700" cy="15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7" name="Rectangle 68"/>
            <p:cNvSpPr>
              <a:spLocks noChangeArrowheads="1"/>
            </p:cNvSpPr>
            <p:nvPr/>
          </p:nvSpPr>
          <p:spPr bwMode="auto">
            <a:xfrm>
              <a:off x="4875213" y="4968875"/>
              <a:ext cx="12700" cy="1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8" name="Rectangle 69"/>
            <p:cNvSpPr>
              <a:spLocks noChangeArrowheads="1"/>
            </p:cNvSpPr>
            <p:nvPr/>
          </p:nvSpPr>
          <p:spPr bwMode="auto">
            <a:xfrm>
              <a:off x="4875213" y="4652963"/>
              <a:ext cx="12700" cy="3159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" name="Rectangle 70"/>
            <p:cNvSpPr>
              <a:spLocks noChangeArrowheads="1"/>
            </p:cNvSpPr>
            <p:nvPr/>
          </p:nvSpPr>
          <p:spPr bwMode="auto">
            <a:xfrm>
              <a:off x="4997450" y="4919663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" name="Rectangle 71"/>
            <p:cNvSpPr>
              <a:spLocks noChangeArrowheads="1"/>
            </p:cNvSpPr>
            <p:nvPr/>
          </p:nvSpPr>
          <p:spPr bwMode="auto">
            <a:xfrm>
              <a:off x="4875213" y="4919663"/>
              <a:ext cx="122237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1" name="Rectangle 72"/>
            <p:cNvSpPr>
              <a:spLocks noChangeArrowheads="1"/>
            </p:cNvSpPr>
            <p:nvPr/>
          </p:nvSpPr>
          <p:spPr bwMode="auto">
            <a:xfrm>
              <a:off x="4875213" y="4702175"/>
              <a:ext cx="12700" cy="2174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2" name="Rectangle 73"/>
            <p:cNvSpPr>
              <a:spLocks noChangeArrowheads="1"/>
            </p:cNvSpPr>
            <p:nvPr/>
          </p:nvSpPr>
          <p:spPr bwMode="auto">
            <a:xfrm>
              <a:off x="4997450" y="4702175"/>
              <a:ext cx="1588" cy="111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3" name="Rectangle 74"/>
            <p:cNvSpPr>
              <a:spLocks noChangeArrowheads="1"/>
            </p:cNvSpPr>
            <p:nvPr/>
          </p:nvSpPr>
          <p:spPr bwMode="auto">
            <a:xfrm>
              <a:off x="4875213" y="4702175"/>
              <a:ext cx="122237" cy="111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4" name="Rectangle 75"/>
            <p:cNvSpPr>
              <a:spLocks noChangeArrowheads="1"/>
            </p:cNvSpPr>
            <p:nvPr/>
          </p:nvSpPr>
          <p:spPr bwMode="auto">
            <a:xfrm>
              <a:off x="4997450" y="4702175"/>
              <a:ext cx="11113" cy="1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5" name="Rectangle 76"/>
            <p:cNvSpPr>
              <a:spLocks noChangeArrowheads="1"/>
            </p:cNvSpPr>
            <p:nvPr/>
          </p:nvSpPr>
          <p:spPr bwMode="auto">
            <a:xfrm>
              <a:off x="4997450" y="4592638"/>
              <a:ext cx="11113" cy="15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6" name="Rectangle 77"/>
            <p:cNvSpPr>
              <a:spLocks noChangeArrowheads="1"/>
            </p:cNvSpPr>
            <p:nvPr/>
          </p:nvSpPr>
          <p:spPr bwMode="auto">
            <a:xfrm>
              <a:off x="4997450" y="4592638"/>
              <a:ext cx="11113" cy="1095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7" name="Rectangle 78"/>
            <p:cNvSpPr>
              <a:spLocks noChangeArrowheads="1"/>
            </p:cNvSpPr>
            <p:nvPr/>
          </p:nvSpPr>
          <p:spPr bwMode="auto">
            <a:xfrm>
              <a:off x="4997450" y="4919663"/>
              <a:ext cx="11113" cy="15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8" name="Rectangle 79"/>
            <p:cNvSpPr>
              <a:spLocks noChangeArrowheads="1"/>
            </p:cNvSpPr>
            <p:nvPr/>
          </p:nvSpPr>
          <p:spPr bwMode="auto">
            <a:xfrm>
              <a:off x="4997450" y="5016500"/>
              <a:ext cx="11113" cy="1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9" name="Rectangle 80"/>
            <p:cNvSpPr>
              <a:spLocks noChangeArrowheads="1"/>
            </p:cNvSpPr>
            <p:nvPr/>
          </p:nvSpPr>
          <p:spPr bwMode="auto">
            <a:xfrm>
              <a:off x="4997450" y="4919663"/>
              <a:ext cx="11113" cy="968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0" name="Rectangle 81"/>
            <p:cNvSpPr>
              <a:spLocks noChangeArrowheads="1"/>
            </p:cNvSpPr>
            <p:nvPr/>
          </p:nvSpPr>
          <p:spPr bwMode="auto">
            <a:xfrm>
              <a:off x="4802188" y="4702175"/>
              <a:ext cx="12700" cy="1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1" name="Rectangle 82"/>
            <p:cNvSpPr>
              <a:spLocks noChangeArrowheads="1"/>
            </p:cNvSpPr>
            <p:nvPr/>
          </p:nvSpPr>
          <p:spPr bwMode="auto">
            <a:xfrm>
              <a:off x="4802188" y="4919663"/>
              <a:ext cx="12700" cy="15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2" name="Rectangle 83"/>
            <p:cNvSpPr>
              <a:spLocks noChangeArrowheads="1"/>
            </p:cNvSpPr>
            <p:nvPr/>
          </p:nvSpPr>
          <p:spPr bwMode="auto">
            <a:xfrm>
              <a:off x="4802188" y="4702175"/>
              <a:ext cx="12700" cy="2174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3" name="Rectangle 84"/>
            <p:cNvSpPr>
              <a:spLocks noChangeArrowheads="1"/>
            </p:cNvSpPr>
            <p:nvPr/>
          </p:nvSpPr>
          <p:spPr bwMode="auto">
            <a:xfrm>
              <a:off x="4705350" y="4822825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4" name="Rectangle 85"/>
            <p:cNvSpPr>
              <a:spLocks noChangeArrowheads="1"/>
            </p:cNvSpPr>
            <p:nvPr/>
          </p:nvSpPr>
          <p:spPr bwMode="auto">
            <a:xfrm>
              <a:off x="4802188" y="4822825"/>
              <a:ext cx="1587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5" name="Rectangle 86"/>
            <p:cNvSpPr>
              <a:spLocks noChangeArrowheads="1"/>
            </p:cNvSpPr>
            <p:nvPr/>
          </p:nvSpPr>
          <p:spPr bwMode="auto">
            <a:xfrm>
              <a:off x="4705350" y="4822825"/>
              <a:ext cx="9683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6" name="Rectangle 87"/>
            <p:cNvSpPr>
              <a:spLocks noChangeArrowheads="1"/>
            </p:cNvSpPr>
            <p:nvPr/>
          </p:nvSpPr>
          <p:spPr bwMode="auto">
            <a:xfrm>
              <a:off x="4875213" y="4059238"/>
              <a:ext cx="12700" cy="15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7" name="Rectangle 88"/>
            <p:cNvSpPr>
              <a:spLocks noChangeArrowheads="1"/>
            </p:cNvSpPr>
            <p:nvPr/>
          </p:nvSpPr>
          <p:spPr bwMode="auto">
            <a:xfrm>
              <a:off x="4875213" y="4373563"/>
              <a:ext cx="12700" cy="15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8" name="Rectangle 89"/>
            <p:cNvSpPr>
              <a:spLocks noChangeArrowheads="1"/>
            </p:cNvSpPr>
            <p:nvPr/>
          </p:nvSpPr>
          <p:spPr bwMode="auto">
            <a:xfrm>
              <a:off x="4875213" y="4059238"/>
              <a:ext cx="12700" cy="3143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Rectangle 90"/>
            <p:cNvSpPr>
              <a:spLocks noChangeArrowheads="1"/>
            </p:cNvSpPr>
            <p:nvPr/>
          </p:nvSpPr>
          <p:spPr bwMode="auto">
            <a:xfrm>
              <a:off x="4997450" y="4325938"/>
              <a:ext cx="1588" cy="111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Rectangle 91"/>
            <p:cNvSpPr>
              <a:spLocks noChangeArrowheads="1"/>
            </p:cNvSpPr>
            <p:nvPr/>
          </p:nvSpPr>
          <p:spPr bwMode="auto">
            <a:xfrm>
              <a:off x="4875213" y="4325938"/>
              <a:ext cx="122237" cy="111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Rectangle 92"/>
            <p:cNvSpPr>
              <a:spLocks noChangeArrowheads="1"/>
            </p:cNvSpPr>
            <p:nvPr/>
          </p:nvSpPr>
          <p:spPr bwMode="auto">
            <a:xfrm>
              <a:off x="4875213" y="4106863"/>
              <a:ext cx="12700" cy="2190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" name="Rectangle 93"/>
            <p:cNvSpPr>
              <a:spLocks noChangeArrowheads="1"/>
            </p:cNvSpPr>
            <p:nvPr/>
          </p:nvSpPr>
          <p:spPr bwMode="auto">
            <a:xfrm>
              <a:off x="4997450" y="4106863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" name="Rectangle 94"/>
            <p:cNvSpPr>
              <a:spLocks noChangeArrowheads="1"/>
            </p:cNvSpPr>
            <p:nvPr/>
          </p:nvSpPr>
          <p:spPr bwMode="auto">
            <a:xfrm>
              <a:off x="4875213" y="4106863"/>
              <a:ext cx="122237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4" name="Rectangle 95"/>
            <p:cNvSpPr>
              <a:spLocks noChangeArrowheads="1"/>
            </p:cNvSpPr>
            <p:nvPr/>
          </p:nvSpPr>
          <p:spPr bwMode="auto">
            <a:xfrm>
              <a:off x="4997450" y="4106863"/>
              <a:ext cx="11113" cy="15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5" name="Rectangle 96"/>
            <p:cNvSpPr>
              <a:spLocks noChangeArrowheads="1"/>
            </p:cNvSpPr>
            <p:nvPr/>
          </p:nvSpPr>
          <p:spPr bwMode="auto">
            <a:xfrm>
              <a:off x="4997450" y="3997325"/>
              <a:ext cx="11113" cy="1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6" name="Rectangle 97"/>
            <p:cNvSpPr>
              <a:spLocks noChangeArrowheads="1"/>
            </p:cNvSpPr>
            <p:nvPr/>
          </p:nvSpPr>
          <p:spPr bwMode="auto">
            <a:xfrm>
              <a:off x="4997450" y="3997325"/>
              <a:ext cx="11113" cy="1095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7" name="Rectangle 98"/>
            <p:cNvSpPr>
              <a:spLocks noChangeArrowheads="1"/>
            </p:cNvSpPr>
            <p:nvPr/>
          </p:nvSpPr>
          <p:spPr bwMode="auto">
            <a:xfrm>
              <a:off x="4997450" y="4325938"/>
              <a:ext cx="11113" cy="15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8" name="Rectangle 99"/>
            <p:cNvSpPr>
              <a:spLocks noChangeArrowheads="1"/>
            </p:cNvSpPr>
            <p:nvPr/>
          </p:nvSpPr>
          <p:spPr bwMode="auto">
            <a:xfrm>
              <a:off x="4997450" y="4422775"/>
              <a:ext cx="11113" cy="1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9" name="Rectangle 100"/>
            <p:cNvSpPr>
              <a:spLocks noChangeArrowheads="1"/>
            </p:cNvSpPr>
            <p:nvPr/>
          </p:nvSpPr>
          <p:spPr bwMode="auto">
            <a:xfrm>
              <a:off x="4997450" y="4325938"/>
              <a:ext cx="11113" cy="968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" name="Rectangle 101"/>
            <p:cNvSpPr>
              <a:spLocks noChangeArrowheads="1"/>
            </p:cNvSpPr>
            <p:nvPr/>
          </p:nvSpPr>
          <p:spPr bwMode="auto">
            <a:xfrm>
              <a:off x="4802188" y="4106863"/>
              <a:ext cx="12700" cy="15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" name="Rectangle 102"/>
            <p:cNvSpPr>
              <a:spLocks noChangeArrowheads="1"/>
            </p:cNvSpPr>
            <p:nvPr/>
          </p:nvSpPr>
          <p:spPr bwMode="auto">
            <a:xfrm>
              <a:off x="4802188" y="4325938"/>
              <a:ext cx="12700" cy="15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" name="Rectangle 103"/>
            <p:cNvSpPr>
              <a:spLocks noChangeArrowheads="1"/>
            </p:cNvSpPr>
            <p:nvPr/>
          </p:nvSpPr>
          <p:spPr bwMode="auto">
            <a:xfrm>
              <a:off x="4802188" y="4106863"/>
              <a:ext cx="12700" cy="2190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" name="Freeform 104"/>
            <p:cNvSpPr>
              <a:spLocks/>
            </p:cNvSpPr>
            <p:nvPr/>
          </p:nvSpPr>
          <p:spPr bwMode="auto">
            <a:xfrm>
              <a:off x="4729163" y="4179888"/>
              <a:ext cx="85725" cy="85725"/>
            </a:xfrm>
            <a:custGeom>
              <a:avLst/>
              <a:gdLst>
                <a:gd name="T0" fmla="*/ 2147483647 w 54"/>
                <a:gd name="T1" fmla="*/ 2147483647 h 54"/>
                <a:gd name="T2" fmla="*/ 2147483647 w 54"/>
                <a:gd name="T3" fmla="*/ 2147483647 h 54"/>
                <a:gd name="T4" fmla="*/ 2147483647 w 54"/>
                <a:gd name="T5" fmla="*/ 2147483647 h 54"/>
                <a:gd name="T6" fmla="*/ 2147483647 w 54"/>
                <a:gd name="T7" fmla="*/ 2147483647 h 54"/>
                <a:gd name="T8" fmla="*/ 2147483647 w 54"/>
                <a:gd name="T9" fmla="*/ 2147483647 h 54"/>
                <a:gd name="T10" fmla="*/ 2147483647 w 54"/>
                <a:gd name="T11" fmla="*/ 2147483647 h 54"/>
                <a:gd name="T12" fmla="*/ 2147483647 w 54"/>
                <a:gd name="T13" fmla="*/ 2147483647 h 54"/>
                <a:gd name="T14" fmla="*/ 2147483647 w 54"/>
                <a:gd name="T15" fmla="*/ 2147483647 h 54"/>
                <a:gd name="T16" fmla="*/ 2147483647 w 54"/>
                <a:gd name="T17" fmla="*/ 2147483647 h 54"/>
                <a:gd name="T18" fmla="*/ 2147483647 w 54"/>
                <a:gd name="T19" fmla="*/ 2147483647 h 54"/>
                <a:gd name="T20" fmla="*/ 2147483647 w 54"/>
                <a:gd name="T21" fmla="*/ 2147483647 h 54"/>
                <a:gd name="T22" fmla="*/ 2147483647 w 54"/>
                <a:gd name="T23" fmla="*/ 2147483647 h 54"/>
                <a:gd name="T24" fmla="*/ 2147483647 w 54"/>
                <a:gd name="T25" fmla="*/ 2147483647 h 54"/>
                <a:gd name="T26" fmla="*/ 2147483647 w 54"/>
                <a:gd name="T27" fmla="*/ 2147483647 h 54"/>
                <a:gd name="T28" fmla="*/ 2147483647 w 54"/>
                <a:gd name="T29" fmla="*/ 2147483647 h 54"/>
                <a:gd name="T30" fmla="*/ 2147483647 w 54"/>
                <a:gd name="T31" fmla="*/ 2147483647 h 54"/>
                <a:gd name="T32" fmla="*/ 2147483647 w 54"/>
                <a:gd name="T33" fmla="*/ 2147483647 h 54"/>
                <a:gd name="T34" fmla="*/ 2147483647 w 54"/>
                <a:gd name="T35" fmla="*/ 2147483647 h 54"/>
                <a:gd name="T36" fmla="*/ 2147483647 w 54"/>
                <a:gd name="T37" fmla="*/ 2147483647 h 54"/>
                <a:gd name="T38" fmla="*/ 2147483647 w 54"/>
                <a:gd name="T39" fmla="*/ 2147483647 h 54"/>
                <a:gd name="T40" fmla="*/ 2147483647 w 54"/>
                <a:gd name="T41" fmla="*/ 2147483647 h 54"/>
                <a:gd name="T42" fmla="*/ 2147483647 w 54"/>
                <a:gd name="T43" fmla="*/ 2147483647 h 54"/>
                <a:gd name="T44" fmla="*/ 2147483647 w 54"/>
                <a:gd name="T45" fmla="*/ 2147483647 h 54"/>
                <a:gd name="T46" fmla="*/ 2147483647 w 54"/>
                <a:gd name="T47" fmla="*/ 2147483647 h 54"/>
                <a:gd name="T48" fmla="*/ 2147483647 w 54"/>
                <a:gd name="T49" fmla="*/ 2147483647 h 54"/>
                <a:gd name="T50" fmla="*/ 2147483647 w 54"/>
                <a:gd name="T51" fmla="*/ 2147483647 h 54"/>
                <a:gd name="T52" fmla="*/ 2147483647 w 54"/>
                <a:gd name="T53" fmla="*/ 2147483647 h 54"/>
                <a:gd name="T54" fmla="*/ 2147483647 w 54"/>
                <a:gd name="T55" fmla="*/ 2147483647 h 54"/>
                <a:gd name="T56" fmla="*/ 2147483647 w 54"/>
                <a:gd name="T57" fmla="*/ 2147483647 h 54"/>
                <a:gd name="T58" fmla="*/ 2147483647 w 54"/>
                <a:gd name="T59" fmla="*/ 2147483647 h 54"/>
                <a:gd name="T60" fmla="*/ 2147483647 w 54"/>
                <a:gd name="T61" fmla="*/ 2147483647 h 54"/>
                <a:gd name="T62" fmla="*/ 2147483647 w 54"/>
                <a:gd name="T63" fmla="*/ 2147483647 h 54"/>
                <a:gd name="T64" fmla="*/ 2147483647 w 54"/>
                <a:gd name="T65" fmla="*/ 2147483647 h 54"/>
                <a:gd name="T66" fmla="*/ 2147483647 w 54"/>
                <a:gd name="T67" fmla="*/ 2147483647 h 54"/>
                <a:gd name="T68" fmla="*/ 2147483647 w 54"/>
                <a:gd name="T69" fmla="*/ 2147483647 h 54"/>
                <a:gd name="T70" fmla="*/ 0 w 54"/>
                <a:gd name="T71" fmla="*/ 2147483647 h 54"/>
                <a:gd name="T72" fmla="*/ 0 w 54"/>
                <a:gd name="T73" fmla="*/ 2147483647 h 54"/>
                <a:gd name="T74" fmla="*/ 0 w 54"/>
                <a:gd name="T75" fmla="*/ 2147483647 h 54"/>
                <a:gd name="T76" fmla="*/ 2147483647 w 54"/>
                <a:gd name="T77" fmla="*/ 2147483647 h 54"/>
                <a:gd name="T78" fmla="*/ 2147483647 w 54"/>
                <a:gd name="T79" fmla="*/ 2147483647 h 54"/>
                <a:gd name="T80" fmla="*/ 2147483647 w 54"/>
                <a:gd name="T81" fmla="*/ 2147483647 h 54"/>
                <a:gd name="T82" fmla="*/ 2147483647 w 54"/>
                <a:gd name="T83" fmla="*/ 0 h 54"/>
                <a:gd name="T84" fmla="*/ 2147483647 w 54"/>
                <a:gd name="T85" fmla="*/ 0 h 54"/>
                <a:gd name="T86" fmla="*/ 2147483647 w 54"/>
                <a:gd name="T87" fmla="*/ 0 h 54"/>
                <a:gd name="T88" fmla="*/ 2147483647 w 54"/>
                <a:gd name="T89" fmla="*/ 2147483647 h 54"/>
                <a:gd name="T90" fmla="*/ 2147483647 w 54"/>
                <a:gd name="T91" fmla="*/ 2147483647 h 54"/>
                <a:gd name="T92" fmla="*/ 2147483647 w 54"/>
                <a:gd name="T93" fmla="*/ 2147483647 h 54"/>
                <a:gd name="T94" fmla="*/ 2147483647 w 54"/>
                <a:gd name="T95" fmla="*/ 2147483647 h 54"/>
                <a:gd name="T96" fmla="*/ 2147483647 w 54"/>
                <a:gd name="T97" fmla="*/ 2147483647 h 5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4" h="54">
                  <a:moveTo>
                    <a:pt x="46" y="23"/>
                  </a:moveTo>
                  <a:lnTo>
                    <a:pt x="39" y="8"/>
                  </a:lnTo>
                  <a:lnTo>
                    <a:pt x="39" y="15"/>
                  </a:lnTo>
                  <a:lnTo>
                    <a:pt x="23" y="8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8" y="23"/>
                  </a:lnTo>
                  <a:lnTo>
                    <a:pt x="16" y="38"/>
                  </a:lnTo>
                  <a:lnTo>
                    <a:pt x="8" y="38"/>
                  </a:lnTo>
                  <a:lnTo>
                    <a:pt x="23" y="46"/>
                  </a:lnTo>
                  <a:lnTo>
                    <a:pt x="39" y="38"/>
                  </a:lnTo>
                  <a:lnTo>
                    <a:pt x="46" y="23"/>
                  </a:lnTo>
                  <a:lnTo>
                    <a:pt x="54" y="23"/>
                  </a:lnTo>
                  <a:lnTo>
                    <a:pt x="46" y="38"/>
                  </a:lnTo>
                  <a:lnTo>
                    <a:pt x="39" y="46"/>
                  </a:lnTo>
                  <a:lnTo>
                    <a:pt x="23" y="54"/>
                  </a:lnTo>
                  <a:lnTo>
                    <a:pt x="8" y="46"/>
                  </a:lnTo>
                  <a:lnTo>
                    <a:pt x="8" y="38"/>
                  </a:lnTo>
                  <a:lnTo>
                    <a:pt x="0" y="23"/>
                  </a:lnTo>
                  <a:lnTo>
                    <a:pt x="8" y="8"/>
                  </a:lnTo>
                  <a:lnTo>
                    <a:pt x="23" y="0"/>
                  </a:lnTo>
                  <a:lnTo>
                    <a:pt x="39" y="8"/>
                  </a:lnTo>
                  <a:lnTo>
                    <a:pt x="46" y="8"/>
                  </a:lnTo>
                  <a:lnTo>
                    <a:pt x="54" y="23"/>
                  </a:lnTo>
                  <a:lnTo>
                    <a:pt x="46" y="2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" name="Freeform 105"/>
            <p:cNvSpPr>
              <a:spLocks/>
            </p:cNvSpPr>
            <p:nvPr/>
          </p:nvSpPr>
          <p:spPr bwMode="auto">
            <a:xfrm>
              <a:off x="4802188" y="4216400"/>
              <a:ext cx="12700" cy="1588"/>
            </a:xfrm>
            <a:custGeom>
              <a:avLst/>
              <a:gdLst>
                <a:gd name="T0" fmla="*/ 0 w 8"/>
                <a:gd name="T1" fmla="*/ 0 h 1588"/>
                <a:gd name="T2" fmla="*/ 0 w 8"/>
                <a:gd name="T3" fmla="*/ 0 h 1588"/>
                <a:gd name="T4" fmla="*/ 0 w 8"/>
                <a:gd name="T5" fmla="*/ 0 h 1588"/>
                <a:gd name="T6" fmla="*/ 2147483647 w 8"/>
                <a:gd name="T7" fmla="*/ 0 h 1588"/>
                <a:gd name="T8" fmla="*/ 2147483647 w 8"/>
                <a:gd name="T9" fmla="*/ 0 h 1588"/>
                <a:gd name="T10" fmla="*/ 2147483647 w 8"/>
                <a:gd name="T11" fmla="*/ 0 h 1588"/>
                <a:gd name="T12" fmla="*/ 0 w 8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1588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" name="Rectangle 106"/>
            <p:cNvSpPr>
              <a:spLocks noChangeArrowheads="1"/>
            </p:cNvSpPr>
            <p:nvPr/>
          </p:nvSpPr>
          <p:spPr bwMode="auto">
            <a:xfrm>
              <a:off x="4657725" y="4216400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" name="Rectangle 107"/>
            <p:cNvSpPr>
              <a:spLocks noChangeArrowheads="1"/>
            </p:cNvSpPr>
            <p:nvPr/>
          </p:nvSpPr>
          <p:spPr bwMode="auto">
            <a:xfrm>
              <a:off x="4729163" y="4216400"/>
              <a:ext cx="1587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" name="Rectangle 108"/>
            <p:cNvSpPr>
              <a:spLocks noChangeArrowheads="1"/>
            </p:cNvSpPr>
            <p:nvPr/>
          </p:nvSpPr>
          <p:spPr bwMode="auto">
            <a:xfrm>
              <a:off x="4657725" y="4216400"/>
              <a:ext cx="7143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" name="Rectangle 109"/>
            <p:cNvSpPr>
              <a:spLocks noChangeArrowheads="1"/>
            </p:cNvSpPr>
            <p:nvPr/>
          </p:nvSpPr>
          <p:spPr bwMode="auto">
            <a:xfrm>
              <a:off x="5287963" y="4762500"/>
              <a:ext cx="12700" cy="1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" name="Rectangle 110"/>
            <p:cNvSpPr>
              <a:spLocks noChangeArrowheads="1"/>
            </p:cNvSpPr>
            <p:nvPr/>
          </p:nvSpPr>
          <p:spPr bwMode="auto">
            <a:xfrm>
              <a:off x="5287963" y="4652963"/>
              <a:ext cx="12700" cy="15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" name="Rectangle 111"/>
            <p:cNvSpPr>
              <a:spLocks noChangeArrowheads="1"/>
            </p:cNvSpPr>
            <p:nvPr/>
          </p:nvSpPr>
          <p:spPr bwMode="auto">
            <a:xfrm>
              <a:off x="5287963" y="4652963"/>
              <a:ext cx="12700" cy="1095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" name="Rectangle 112"/>
            <p:cNvSpPr>
              <a:spLocks noChangeArrowheads="1"/>
            </p:cNvSpPr>
            <p:nvPr/>
          </p:nvSpPr>
          <p:spPr bwMode="auto">
            <a:xfrm>
              <a:off x="5180013" y="4652963"/>
              <a:ext cx="1587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" name="Rectangle 113"/>
            <p:cNvSpPr>
              <a:spLocks noChangeArrowheads="1"/>
            </p:cNvSpPr>
            <p:nvPr/>
          </p:nvSpPr>
          <p:spPr bwMode="auto">
            <a:xfrm>
              <a:off x="5397500" y="4652963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" name="Rectangle 114"/>
            <p:cNvSpPr>
              <a:spLocks noChangeArrowheads="1"/>
            </p:cNvSpPr>
            <p:nvPr/>
          </p:nvSpPr>
          <p:spPr bwMode="auto">
            <a:xfrm>
              <a:off x="5180013" y="4652963"/>
              <a:ext cx="217487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" name="Rectangle 115"/>
            <p:cNvSpPr>
              <a:spLocks noChangeArrowheads="1"/>
            </p:cNvSpPr>
            <p:nvPr/>
          </p:nvSpPr>
          <p:spPr bwMode="auto">
            <a:xfrm>
              <a:off x="5287963" y="4519613"/>
              <a:ext cx="12700" cy="15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" name="Rectangle 116"/>
            <p:cNvSpPr>
              <a:spLocks noChangeArrowheads="1"/>
            </p:cNvSpPr>
            <p:nvPr/>
          </p:nvSpPr>
          <p:spPr bwMode="auto">
            <a:xfrm>
              <a:off x="5287963" y="4629150"/>
              <a:ext cx="12700" cy="1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6" name="Rectangle 117"/>
            <p:cNvSpPr>
              <a:spLocks noChangeArrowheads="1"/>
            </p:cNvSpPr>
            <p:nvPr/>
          </p:nvSpPr>
          <p:spPr bwMode="auto">
            <a:xfrm>
              <a:off x="5287963" y="4519613"/>
              <a:ext cx="12700" cy="1095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" name="Rectangle 118"/>
            <p:cNvSpPr>
              <a:spLocks noChangeArrowheads="1"/>
            </p:cNvSpPr>
            <p:nvPr/>
          </p:nvSpPr>
          <p:spPr bwMode="auto">
            <a:xfrm>
              <a:off x="5180013" y="4629150"/>
              <a:ext cx="1587" cy="111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" name="Rectangle 119"/>
            <p:cNvSpPr>
              <a:spLocks noChangeArrowheads="1"/>
            </p:cNvSpPr>
            <p:nvPr/>
          </p:nvSpPr>
          <p:spPr bwMode="auto">
            <a:xfrm>
              <a:off x="5397500" y="4629150"/>
              <a:ext cx="1588" cy="111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9" name="Rectangle 120"/>
            <p:cNvSpPr>
              <a:spLocks noChangeArrowheads="1"/>
            </p:cNvSpPr>
            <p:nvPr/>
          </p:nvSpPr>
          <p:spPr bwMode="auto">
            <a:xfrm>
              <a:off x="5180013" y="4629150"/>
              <a:ext cx="217487" cy="111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0" name="Freeform 121"/>
            <p:cNvSpPr>
              <a:spLocks/>
            </p:cNvSpPr>
            <p:nvPr/>
          </p:nvSpPr>
          <p:spPr bwMode="auto">
            <a:xfrm>
              <a:off x="5045075" y="5089525"/>
              <a:ext cx="12700" cy="12700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0 h 8"/>
                <a:gd name="T4" fmla="*/ 2147483647 w 8"/>
                <a:gd name="T5" fmla="*/ 0 h 8"/>
                <a:gd name="T6" fmla="*/ 0 w 8"/>
                <a:gd name="T7" fmla="*/ 0 h 8"/>
                <a:gd name="T8" fmla="*/ 0 w 8"/>
                <a:gd name="T9" fmla="*/ 2147483647 h 8"/>
                <a:gd name="T10" fmla="*/ 0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" name="Freeform 122"/>
            <p:cNvSpPr>
              <a:spLocks/>
            </p:cNvSpPr>
            <p:nvPr/>
          </p:nvSpPr>
          <p:spPr bwMode="auto">
            <a:xfrm>
              <a:off x="4937125" y="5089525"/>
              <a:ext cx="11113" cy="12700"/>
            </a:xfrm>
            <a:custGeom>
              <a:avLst/>
              <a:gdLst>
                <a:gd name="T0" fmla="*/ 2147483647 w 7"/>
                <a:gd name="T1" fmla="*/ 2147483647 h 8"/>
                <a:gd name="T2" fmla="*/ 2147483647 w 7"/>
                <a:gd name="T3" fmla="*/ 0 h 8"/>
                <a:gd name="T4" fmla="*/ 2147483647 w 7"/>
                <a:gd name="T5" fmla="*/ 0 h 8"/>
                <a:gd name="T6" fmla="*/ 0 w 7"/>
                <a:gd name="T7" fmla="*/ 0 h 8"/>
                <a:gd name="T8" fmla="*/ 0 w 7"/>
                <a:gd name="T9" fmla="*/ 2147483647 h 8"/>
                <a:gd name="T10" fmla="*/ 0 w 7"/>
                <a:gd name="T11" fmla="*/ 2147483647 h 8"/>
                <a:gd name="T12" fmla="*/ 2147483647 w 7"/>
                <a:gd name="T13" fmla="*/ 2147483647 h 8"/>
                <a:gd name="T14" fmla="*/ 2147483647 w 7"/>
                <a:gd name="T15" fmla="*/ 2147483647 h 8"/>
                <a:gd name="T16" fmla="*/ 2147483647 w 7"/>
                <a:gd name="T17" fmla="*/ 2147483647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2" name="Rectangle 123"/>
            <p:cNvSpPr>
              <a:spLocks noChangeArrowheads="1"/>
            </p:cNvSpPr>
            <p:nvPr/>
          </p:nvSpPr>
          <p:spPr bwMode="auto">
            <a:xfrm>
              <a:off x="4937125" y="5089525"/>
              <a:ext cx="107950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" name="Freeform 124"/>
            <p:cNvSpPr>
              <a:spLocks/>
            </p:cNvSpPr>
            <p:nvPr/>
          </p:nvSpPr>
          <p:spPr bwMode="auto">
            <a:xfrm>
              <a:off x="5106988" y="5053013"/>
              <a:ext cx="11112" cy="12700"/>
            </a:xfrm>
            <a:custGeom>
              <a:avLst/>
              <a:gdLst>
                <a:gd name="T0" fmla="*/ 2147483647 w 7"/>
                <a:gd name="T1" fmla="*/ 2147483647 h 8"/>
                <a:gd name="T2" fmla="*/ 2147483647 w 7"/>
                <a:gd name="T3" fmla="*/ 0 h 8"/>
                <a:gd name="T4" fmla="*/ 2147483647 w 7"/>
                <a:gd name="T5" fmla="*/ 0 h 8"/>
                <a:gd name="T6" fmla="*/ 0 w 7"/>
                <a:gd name="T7" fmla="*/ 0 h 8"/>
                <a:gd name="T8" fmla="*/ 0 w 7"/>
                <a:gd name="T9" fmla="*/ 2147483647 h 8"/>
                <a:gd name="T10" fmla="*/ 0 w 7"/>
                <a:gd name="T11" fmla="*/ 2147483647 h 8"/>
                <a:gd name="T12" fmla="*/ 2147483647 w 7"/>
                <a:gd name="T13" fmla="*/ 2147483647 h 8"/>
                <a:gd name="T14" fmla="*/ 2147483647 w 7"/>
                <a:gd name="T15" fmla="*/ 2147483647 h 8"/>
                <a:gd name="T16" fmla="*/ 2147483647 w 7"/>
                <a:gd name="T17" fmla="*/ 2147483647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" name="Freeform 125"/>
            <p:cNvSpPr>
              <a:spLocks/>
            </p:cNvSpPr>
            <p:nvPr/>
          </p:nvSpPr>
          <p:spPr bwMode="auto">
            <a:xfrm>
              <a:off x="4887913" y="5053013"/>
              <a:ext cx="12700" cy="12700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0 h 8"/>
                <a:gd name="T4" fmla="*/ 2147483647 w 8"/>
                <a:gd name="T5" fmla="*/ 0 h 8"/>
                <a:gd name="T6" fmla="*/ 0 w 8"/>
                <a:gd name="T7" fmla="*/ 0 h 8"/>
                <a:gd name="T8" fmla="*/ 0 w 8"/>
                <a:gd name="T9" fmla="*/ 2147483647 h 8"/>
                <a:gd name="T10" fmla="*/ 0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" name="Rectangle 126"/>
            <p:cNvSpPr>
              <a:spLocks noChangeArrowheads="1"/>
            </p:cNvSpPr>
            <p:nvPr/>
          </p:nvSpPr>
          <p:spPr bwMode="auto">
            <a:xfrm>
              <a:off x="4887913" y="5053013"/>
              <a:ext cx="219075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6" name="Freeform 127"/>
            <p:cNvSpPr>
              <a:spLocks/>
            </p:cNvSpPr>
            <p:nvPr/>
          </p:nvSpPr>
          <p:spPr bwMode="auto">
            <a:xfrm>
              <a:off x="5154613" y="5016500"/>
              <a:ext cx="12700" cy="12700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0 h 8"/>
                <a:gd name="T4" fmla="*/ 2147483647 w 8"/>
                <a:gd name="T5" fmla="*/ 0 h 8"/>
                <a:gd name="T6" fmla="*/ 0 w 8"/>
                <a:gd name="T7" fmla="*/ 0 h 8"/>
                <a:gd name="T8" fmla="*/ 0 w 8"/>
                <a:gd name="T9" fmla="*/ 2147483647 h 8"/>
                <a:gd name="T10" fmla="*/ 0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7" name="Freeform 128"/>
            <p:cNvSpPr>
              <a:spLocks/>
            </p:cNvSpPr>
            <p:nvPr/>
          </p:nvSpPr>
          <p:spPr bwMode="auto">
            <a:xfrm>
              <a:off x="4827588" y="5016500"/>
              <a:ext cx="11112" cy="12700"/>
            </a:xfrm>
            <a:custGeom>
              <a:avLst/>
              <a:gdLst>
                <a:gd name="T0" fmla="*/ 2147483647 w 7"/>
                <a:gd name="T1" fmla="*/ 2147483647 h 8"/>
                <a:gd name="T2" fmla="*/ 2147483647 w 7"/>
                <a:gd name="T3" fmla="*/ 0 h 8"/>
                <a:gd name="T4" fmla="*/ 2147483647 w 7"/>
                <a:gd name="T5" fmla="*/ 0 h 8"/>
                <a:gd name="T6" fmla="*/ 0 w 7"/>
                <a:gd name="T7" fmla="*/ 0 h 8"/>
                <a:gd name="T8" fmla="*/ 0 w 7"/>
                <a:gd name="T9" fmla="*/ 2147483647 h 8"/>
                <a:gd name="T10" fmla="*/ 0 w 7"/>
                <a:gd name="T11" fmla="*/ 2147483647 h 8"/>
                <a:gd name="T12" fmla="*/ 2147483647 w 7"/>
                <a:gd name="T13" fmla="*/ 2147483647 h 8"/>
                <a:gd name="T14" fmla="*/ 2147483647 w 7"/>
                <a:gd name="T15" fmla="*/ 2147483647 h 8"/>
                <a:gd name="T16" fmla="*/ 2147483647 w 7"/>
                <a:gd name="T17" fmla="*/ 2147483647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8" name="Rectangle 129"/>
            <p:cNvSpPr>
              <a:spLocks noChangeArrowheads="1"/>
            </p:cNvSpPr>
            <p:nvPr/>
          </p:nvSpPr>
          <p:spPr bwMode="auto">
            <a:xfrm>
              <a:off x="4827588" y="5016500"/>
              <a:ext cx="327025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9" name="Freeform 130"/>
            <p:cNvSpPr>
              <a:spLocks/>
            </p:cNvSpPr>
            <p:nvPr/>
          </p:nvSpPr>
          <p:spPr bwMode="auto">
            <a:xfrm>
              <a:off x="5337175" y="4811713"/>
              <a:ext cx="12700" cy="11112"/>
            </a:xfrm>
            <a:custGeom>
              <a:avLst/>
              <a:gdLst>
                <a:gd name="T0" fmla="*/ 2147483647 w 8"/>
                <a:gd name="T1" fmla="*/ 2147483647 h 7"/>
                <a:gd name="T2" fmla="*/ 2147483647 w 8"/>
                <a:gd name="T3" fmla="*/ 0 h 7"/>
                <a:gd name="T4" fmla="*/ 2147483647 w 8"/>
                <a:gd name="T5" fmla="*/ 0 h 7"/>
                <a:gd name="T6" fmla="*/ 0 w 8"/>
                <a:gd name="T7" fmla="*/ 0 h 7"/>
                <a:gd name="T8" fmla="*/ 0 w 8"/>
                <a:gd name="T9" fmla="*/ 2147483647 h 7"/>
                <a:gd name="T10" fmla="*/ 0 w 8"/>
                <a:gd name="T11" fmla="*/ 2147483647 h 7"/>
                <a:gd name="T12" fmla="*/ 2147483647 w 8"/>
                <a:gd name="T13" fmla="*/ 2147483647 h 7"/>
                <a:gd name="T14" fmla="*/ 2147483647 w 8"/>
                <a:gd name="T15" fmla="*/ 2147483647 h 7"/>
                <a:gd name="T16" fmla="*/ 2147483647 w 8"/>
                <a:gd name="T17" fmla="*/ 2147483647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8" y="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0" name="Freeform 131"/>
            <p:cNvSpPr>
              <a:spLocks/>
            </p:cNvSpPr>
            <p:nvPr/>
          </p:nvSpPr>
          <p:spPr bwMode="auto">
            <a:xfrm>
              <a:off x="5240338" y="4811713"/>
              <a:ext cx="12700" cy="11112"/>
            </a:xfrm>
            <a:custGeom>
              <a:avLst/>
              <a:gdLst>
                <a:gd name="T0" fmla="*/ 2147483647 w 8"/>
                <a:gd name="T1" fmla="*/ 2147483647 h 7"/>
                <a:gd name="T2" fmla="*/ 2147483647 w 8"/>
                <a:gd name="T3" fmla="*/ 0 h 7"/>
                <a:gd name="T4" fmla="*/ 2147483647 w 8"/>
                <a:gd name="T5" fmla="*/ 0 h 7"/>
                <a:gd name="T6" fmla="*/ 0 w 8"/>
                <a:gd name="T7" fmla="*/ 0 h 7"/>
                <a:gd name="T8" fmla="*/ 0 w 8"/>
                <a:gd name="T9" fmla="*/ 2147483647 h 7"/>
                <a:gd name="T10" fmla="*/ 0 w 8"/>
                <a:gd name="T11" fmla="*/ 2147483647 h 7"/>
                <a:gd name="T12" fmla="*/ 2147483647 w 8"/>
                <a:gd name="T13" fmla="*/ 2147483647 h 7"/>
                <a:gd name="T14" fmla="*/ 2147483647 w 8"/>
                <a:gd name="T15" fmla="*/ 2147483647 h 7"/>
                <a:gd name="T16" fmla="*/ 2147483647 w 8"/>
                <a:gd name="T17" fmla="*/ 2147483647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8" y="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" name="Rectangle 132"/>
            <p:cNvSpPr>
              <a:spLocks noChangeArrowheads="1"/>
            </p:cNvSpPr>
            <p:nvPr/>
          </p:nvSpPr>
          <p:spPr bwMode="auto">
            <a:xfrm>
              <a:off x="5240338" y="4811713"/>
              <a:ext cx="96837" cy="111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" name="Freeform 133"/>
            <p:cNvSpPr>
              <a:spLocks/>
            </p:cNvSpPr>
            <p:nvPr/>
          </p:nvSpPr>
          <p:spPr bwMode="auto">
            <a:xfrm>
              <a:off x="5386388" y="4786313"/>
              <a:ext cx="11112" cy="12700"/>
            </a:xfrm>
            <a:custGeom>
              <a:avLst/>
              <a:gdLst>
                <a:gd name="T0" fmla="*/ 2147483647 w 7"/>
                <a:gd name="T1" fmla="*/ 2147483647 h 8"/>
                <a:gd name="T2" fmla="*/ 2147483647 w 7"/>
                <a:gd name="T3" fmla="*/ 0 h 8"/>
                <a:gd name="T4" fmla="*/ 2147483647 w 7"/>
                <a:gd name="T5" fmla="*/ 0 h 8"/>
                <a:gd name="T6" fmla="*/ 0 w 7"/>
                <a:gd name="T7" fmla="*/ 0 h 8"/>
                <a:gd name="T8" fmla="*/ 0 w 7"/>
                <a:gd name="T9" fmla="*/ 2147483647 h 8"/>
                <a:gd name="T10" fmla="*/ 0 w 7"/>
                <a:gd name="T11" fmla="*/ 2147483647 h 8"/>
                <a:gd name="T12" fmla="*/ 2147483647 w 7"/>
                <a:gd name="T13" fmla="*/ 2147483647 h 8"/>
                <a:gd name="T14" fmla="*/ 2147483647 w 7"/>
                <a:gd name="T15" fmla="*/ 2147483647 h 8"/>
                <a:gd name="T16" fmla="*/ 2147483647 w 7"/>
                <a:gd name="T17" fmla="*/ 2147483647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3" name="Freeform 134"/>
            <p:cNvSpPr>
              <a:spLocks/>
            </p:cNvSpPr>
            <p:nvPr/>
          </p:nvSpPr>
          <p:spPr bwMode="auto">
            <a:xfrm>
              <a:off x="5203825" y="4786313"/>
              <a:ext cx="12700" cy="12700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0 h 8"/>
                <a:gd name="T4" fmla="*/ 2147483647 w 8"/>
                <a:gd name="T5" fmla="*/ 0 h 8"/>
                <a:gd name="T6" fmla="*/ 0 w 8"/>
                <a:gd name="T7" fmla="*/ 0 h 8"/>
                <a:gd name="T8" fmla="*/ 0 w 8"/>
                <a:gd name="T9" fmla="*/ 2147483647 h 8"/>
                <a:gd name="T10" fmla="*/ 0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4" name="Rectangle 135"/>
            <p:cNvSpPr>
              <a:spLocks noChangeArrowheads="1"/>
            </p:cNvSpPr>
            <p:nvPr/>
          </p:nvSpPr>
          <p:spPr bwMode="auto">
            <a:xfrm>
              <a:off x="5203825" y="4786313"/>
              <a:ext cx="182563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5" name="Freeform 136"/>
            <p:cNvSpPr>
              <a:spLocks/>
            </p:cNvSpPr>
            <p:nvPr/>
          </p:nvSpPr>
          <p:spPr bwMode="auto">
            <a:xfrm>
              <a:off x="5422900" y="4762500"/>
              <a:ext cx="11113" cy="12700"/>
            </a:xfrm>
            <a:custGeom>
              <a:avLst/>
              <a:gdLst>
                <a:gd name="T0" fmla="*/ 2147483647 w 7"/>
                <a:gd name="T1" fmla="*/ 2147483647 h 8"/>
                <a:gd name="T2" fmla="*/ 2147483647 w 7"/>
                <a:gd name="T3" fmla="*/ 0 h 8"/>
                <a:gd name="T4" fmla="*/ 2147483647 w 7"/>
                <a:gd name="T5" fmla="*/ 0 h 8"/>
                <a:gd name="T6" fmla="*/ 0 w 7"/>
                <a:gd name="T7" fmla="*/ 0 h 8"/>
                <a:gd name="T8" fmla="*/ 0 w 7"/>
                <a:gd name="T9" fmla="*/ 2147483647 h 8"/>
                <a:gd name="T10" fmla="*/ 0 w 7"/>
                <a:gd name="T11" fmla="*/ 2147483647 h 8"/>
                <a:gd name="T12" fmla="*/ 2147483647 w 7"/>
                <a:gd name="T13" fmla="*/ 2147483647 h 8"/>
                <a:gd name="T14" fmla="*/ 2147483647 w 7"/>
                <a:gd name="T15" fmla="*/ 2147483647 h 8"/>
                <a:gd name="T16" fmla="*/ 2147483647 w 7"/>
                <a:gd name="T17" fmla="*/ 2147483647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6" name="Freeform 137"/>
            <p:cNvSpPr>
              <a:spLocks/>
            </p:cNvSpPr>
            <p:nvPr/>
          </p:nvSpPr>
          <p:spPr bwMode="auto">
            <a:xfrm>
              <a:off x="5154613" y="4762500"/>
              <a:ext cx="12700" cy="12700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0 h 8"/>
                <a:gd name="T4" fmla="*/ 2147483647 w 8"/>
                <a:gd name="T5" fmla="*/ 0 h 8"/>
                <a:gd name="T6" fmla="*/ 0 w 8"/>
                <a:gd name="T7" fmla="*/ 0 h 8"/>
                <a:gd name="T8" fmla="*/ 0 w 8"/>
                <a:gd name="T9" fmla="*/ 2147483647 h 8"/>
                <a:gd name="T10" fmla="*/ 0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" name="Rectangle 138"/>
            <p:cNvSpPr>
              <a:spLocks noChangeArrowheads="1"/>
            </p:cNvSpPr>
            <p:nvPr/>
          </p:nvSpPr>
          <p:spPr bwMode="auto">
            <a:xfrm>
              <a:off x="5154613" y="4762500"/>
              <a:ext cx="268287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8" name="Rectangle 139"/>
            <p:cNvSpPr>
              <a:spLocks noChangeArrowheads="1"/>
            </p:cNvSpPr>
            <p:nvPr/>
          </p:nvSpPr>
          <p:spPr bwMode="auto">
            <a:xfrm>
              <a:off x="4997450" y="4519613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" name="Rectangle 140"/>
            <p:cNvSpPr>
              <a:spLocks noChangeArrowheads="1"/>
            </p:cNvSpPr>
            <p:nvPr/>
          </p:nvSpPr>
          <p:spPr bwMode="auto">
            <a:xfrm>
              <a:off x="5470525" y="4519613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" name="Rectangle 141"/>
            <p:cNvSpPr>
              <a:spLocks noChangeArrowheads="1"/>
            </p:cNvSpPr>
            <p:nvPr/>
          </p:nvSpPr>
          <p:spPr bwMode="auto">
            <a:xfrm>
              <a:off x="4997450" y="4519613"/>
              <a:ext cx="473075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" name="Rectangle 142"/>
            <p:cNvSpPr>
              <a:spLocks noChangeArrowheads="1"/>
            </p:cNvSpPr>
            <p:nvPr/>
          </p:nvSpPr>
          <p:spPr bwMode="auto">
            <a:xfrm>
              <a:off x="4997450" y="4410075"/>
              <a:ext cx="11113" cy="1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2" name="Rectangle 143"/>
            <p:cNvSpPr>
              <a:spLocks noChangeArrowheads="1"/>
            </p:cNvSpPr>
            <p:nvPr/>
          </p:nvSpPr>
          <p:spPr bwMode="auto">
            <a:xfrm>
              <a:off x="4997450" y="4616450"/>
              <a:ext cx="11113" cy="1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3" name="Rectangle 144"/>
            <p:cNvSpPr>
              <a:spLocks noChangeArrowheads="1"/>
            </p:cNvSpPr>
            <p:nvPr/>
          </p:nvSpPr>
          <p:spPr bwMode="auto">
            <a:xfrm>
              <a:off x="4997450" y="4410075"/>
              <a:ext cx="11113" cy="2063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" name="Rectangle 145"/>
            <p:cNvSpPr>
              <a:spLocks noChangeArrowheads="1"/>
            </p:cNvSpPr>
            <p:nvPr/>
          </p:nvSpPr>
          <p:spPr bwMode="auto">
            <a:xfrm>
              <a:off x="4718050" y="4822825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" name="Rectangle 146"/>
            <p:cNvSpPr>
              <a:spLocks noChangeArrowheads="1"/>
            </p:cNvSpPr>
            <p:nvPr/>
          </p:nvSpPr>
          <p:spPr bwMode="auto">
            <a:xfrm>
              <a:off x="4657725" y="4822825"/>
              <a:ext cx="60325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" name="Rectangle 147"/>
            <p:cNvSpPr>
              <a:spLocks noChangeArrowheads="1"/>
            </p:cNvSpPr>
            <p:nvPr/>
          </p:nvSpPr>
          <p:spPr bwMode="auto">
            <a:xfrm>
              <a:off x="4657725" y="4216400"/>
              <a:ext cx="11113" cy="1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" name="Rectangle 148"/>
            <p:cNvSpPr>
              <a:spLocks noChangeArrowheads="1"/>
            </p:cNvSpPr>
            <p:nvPr/>
          </p:nvSpPr>
          <p:spPr bwMode="auto">
            <a:xfrm>
              <a:off x="4657725" y="4216400"/>
              <a:ext cx="11113" cy="6064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" name="Rectangle 149"/>
            <p:cNvSpPr>
              <a:spLocks noChangeArrowheads="1"/>
            </p:cNvSpPr>
            <p:nvPr/>
          </p:nvSpPr>
          <p:spPr bwMode="auto">
            <a:xfrm>
              <a:off x="4462463" y="4519613"/>
              <a:ext cx="1587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" name="Rectangle 150"/>
            <p:cNvSpPr>
              <a:spLocks noChangeArrowheads="1"/>
            </p:cNvSpPr>
            <p:nvPr/>
          </p:nvSpPr>
          <p:spPr bwMode="auto">
            <a:xfrm>
              <a:off x="4657725" y="4519613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" name="Rectangle 151"/>
            <p:cNvSpPr>
              <a:spLocks noChangeArrowheads="1"/>
            </p:cNvSpPr>
            <p:nvPr/>
          </p:nvSpPr>
          <p:spPr bwMode="auto">
            <a:xfrm>
              <a:off x="4462463" y="4519613"/>
              <a:ext cx="195262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" name="Rectangle 152"/>
            <p:cNvSpPr>
              <a:spLocks noChangeArrowheads="1"/>
            </p:cNvSpPr>
            <p:nvPr/>
          </p:nvSpPr>
          <p:spPr bwMode="auto">
            <a:xfrm>
              <a:off x="4924425" y="3997325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" name="Rectangle 153"/>
            <p:cNvSpPr>
              <a:spLocks noChangeArrowheads="1"/>
            </p:cNvSpPr>
            <p:nvPr/>
          </p:nvSpPr>
          <p:spPr bwMode="auto">
            <a:xfrm>
              <a:off x="5081588" y="3997325"/>
              <a:ext cx="1587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" name="Rectangle 154"/>
            <p:cNvSpPr>
              <a:spLocks noChangeArrowheads="1"/>
            </p:cNvSpPr>
            <p:nvPr/>
          </p:nvSpPr>
          <p:spPr bwMode="auto">
            <a:xfrm>
              <a:off x="4924425" y="3997325"/>
              <a:ext cx="157163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4" name="Freeform 155"/>
            <p:cNvSpPr>
              <a:spLocks/>
            </p:cNvSpPr>
            <p:nvPr/>
          </p:nvSpPr>
          <p:spPr bwMode="auto">
            <a:xfrm>
              <a:off x="4984750" y="4506913"/>
              <a:ext cx="23813" cy="25400"/>
            </a:xfrm>
            <a:custGeom>
              <a:avLst/>
              <a:gdLst>
                <a:gd name="T0" fmla="*/ 2147483647 w 15"/>
                <a:gd name="T1" fmla="*/ 2147483647 h 16"/>
                <a:gd name="T2" fmla="*/ 2147483647 w 15"/>
                <a:gd name="T3" fmla="*/ 2147483647 h 16"/>
                <a:gd name="T4" fmla="*/ 2147483647 w 15"/>
                <a:gd name="T5" fmla="*/ 0 h 16"/>
                <a:gd name="T6" fmla="*/ 0 w 15"/>
                <a:gd name="T7" fmla="*/ 2147483647 h 16"/>
                <a:gd name="T8" fmla="*/ 0 w 15"/>
                <a:gd name="T9" fmla="*/ 2147483647 h 16"/>
                <a:gd name="T10" fmla="*/ 0 w 15"/>
                <a:gd name="T11" fmla="*/ 2147483647 h 16"/>
                <a:gd name="T12" fmla="*/ 2147483647 w 15"/>
                <a:gd name="T13" fmla="*/ 2147483647 h 16"/>
                <a:gd name="T14" fmla="*/ 2147483647 w 15"/>
                <a:gd name="T15" fmla="*/ 2147483647 h 16"/>
                <a:gd name="T16" fmla="*/ 2147483647 w 15"/>
                <a:gd name="T17" fmla="*/ 2147483647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6">
                  <a:moveTo>
                    <a:pt x="15" y="8"/>
                  </a:moveTo>
                  <a:lnTo>
                    <a:pt x="15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5" y="16"/>
                  </a:lnTo>
                  <a:lnTo>
                    <a:pt x="15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5" name="Freeform 156"/>
            <p:cNvSpPr>
              <a:spLocks/>
            </p:cNvSpPr>
            <p:nvPr/>
          </p:nvSpPr>
          <p:spPr bwMode="auto">
            <a:xfrm>
              <a:off x="4984750" y="4506913"/>
              <a:ext cx="36513" cy="36512"/>
            </a:xfrm>
            <a:custGeom>
              <a:avLst/>
              <a:gdLst>
                <a:gd name="T0" fmla="*/ 2147483647 w 23"/>
                <a:gd name="T1" fmla="*/ 2147483647 h 23"/>
                <a:gd name="T2" fmla="*/ 2147483647 w 23"/>
                <a:gd name="T3" fmla="*/ 2147483647 h 23"/>
                <a:gd name="T4" fmla="*/ 2147483647 w 23"/>
                <a:gd name="T5" fmla="*/ 2147483647 h 23"/>
                <a:gd name="T6" fmla="*/ 2147483647 w 23"/>
                <a:gd name="T7" fmla="*/ 2147483647 h 23"/>
                <a:gd name="T8" fmla="*/ 2147483647 w 23"/>
                <a:gd name="T9" fmla="*/ 2147483647 h 23"/>
                <a:gd name="T10" fmla="*/ 2147483647 w 23"/>
                <a:gd name="T11" fmla="*/ 2147483647 h 23"/>
                <a:gd name="T12" fmla="*/ 2147483647 w 23"/>
                <a:gd name="T13" fmla="*/ 2147483647 h 23"/>
                <a:gd name="T14" fmla="*/ 2147483647 w 23"/>
                <a:gd name="T15" fmla="*/ 2147483647 h 23"/>
                <a:gd name="T16" fmla="*/ 2147483647 w 23"/>
                <a:gd name="T17" fmla="*/ 2147483647 h 23"/>
                <a:gd name="T18" fmla="*/ 2147483647 w 23"/>
                <a:gd name="T19" fmla="*/ 2147483647 h 23"/>
                <a:gd name="T20" fmla="*/ 2147483647 w 23"/>
                <a:gd name="T21" fmla="*/ 2147483647 h 23"/>
                <a:gd name="T22" fmla="*/ 2147483647 w 23"/>
                <a:gd name="T23" fmla="*/ 2147483647 h 23"/>
                <a:gd name="T24" fmla="*/ 2147483647 w 23"/>
                <a:gd name="T25" fmla="*/ 2147483647 h 23"/>
                <a:gd name="T26" fmla="*/ 2147483647 w 23"/>
                <a:gd name="T27" fmla="*/ 2147483647 h 23"/>
                <a:gd name="T28" fmla="*/ 0 w 23"/>
                <a:gd name="T29" fmla="*/ 2147483647 h 23"/>
                <a:gd name="T30" fmla="*/ 0 w 23"/>
                <a:gd name="T31" fmla="*/ 2147483647 h 23"/>
                <a:gd name="T32" fmla="*/ 2147483647 w 23"/>
                <a:gd name="T33" fmla="*/ 2147483647 h 23"/>
                <a:gd name="T34" fmla="*/ 2147483647 w 23"/>
                <a:gd name="T35" fmla="*/ 2147483647 h 23"/>
                <a:gd name="T36" fmla="*/ 2147483647 w 23"/>
                <a:gd name="T37" fmla="*/ 2147483647 h 23"/>
                <a:gd name="T38" fmla="*/ 2147483647 w 23"/>
                <a:gd name="T39" fmla="*/ 2147483647 h 23"/>
                <a:gd name="T40" fmla="*/ 2147483647 w 23"/>
                <a:gd name="T41" fmla="*/ 2147483647 h 23"/>
                <a:gd name="T42" fmla="*/ 2147483647 w 23"/>
                <a:gd name="T43" fmla="*/ 2147483647 h 23"/>
                <a:gd name="T44" fmla="*/ 2147483647 w 23"/>
                <a:gd name="T45" fmla="*/ 2147483647 h 23"/>
                <a:gd name="T46" fmla="*/ 2147483647 w 23"/>
                <a:gd name="T47" fmla="*/ 2147483647 h 23"/>
                <a:gd name="T48" fmla="*/ 2147483647 w 23"/>
                <a:gd name="T49" fmla="*/ 2147483647 h 23"/>
                <a:gd name="T50" fmla="*/ 2147483647 w 23"/>
                <a:gd name="T51" fmla="*/ 2147483647 h 23"/>
                <a:gd name="T52" fmla="*/ 2147483647 w 23"/>
                <a:gd name="T53" fmla="*/ 2147483647 h 23"/>
                <a:gd name="T54" fmla="*/ 2147483647 w 23"/>
                <a:gd name="T55" fmla="*/ 2147483647 h 23"/>
                <a:gd name="T56" fmla="*/ 2147483647 w 23"/>
                <a:gd name="T57" fmla="*/ 2147483647 h 23"/>
                <a:gd name="T58" fmla="*/ 2147483647 w 23"/>
                <a:gd name="T59" fmla="*/ 2147483647 h 23"/>
                <a:gd name="T60" fmla="*/ 2147483647 w 23"/>
                <a:gd name="T61" fmla="*/ 2147483647 h 23"/>
                <a:gd name="T62" fmla="*/ 2147483647 w 23"/>
                <a:gd name="T63" fmla="*/ 2147483647 h 23"/>
                <a:gd name="T64" fmla="*/ 0 w 23"/>
                <a:gd name="T65" fmla="*/ 2147483647 h 23"/>
                <a:gd name="T66" fmla="*/ 0 w 23"/>
                <a:gd name="T67" fmla="*/ 2147483647 h 23"/>
                <a:gd name="T68" fmla="*/ 0 w 23"/>
                <a:gd name="T69" fmla="*/ 2147483647 h 23"/>
                <a:gd name="T70" fmla="*/ 0 w 23"/>
                <a:gd name="T71" fmla="*/ 2147483647 h 23"/>
                <a:gd name="T72" fmla="*/ 0 w 23"/>
                <a:gd name="T73" fmla="*/ 2147483647 h 23"/>
                <a:gd name="T74" fmla="*/ 0 w 23"/>
                <a:gd name="T75" fmla="*/ 2147483647 h 23"/>
                <a:gd name="T76" fmla="*/ 0 w 23"/>
                <a:gd name="T77" fmla="*/ 2147483647 h 23"/>
                <a:gd name="T78" fmla="*/ 0 w 23"/>
                <a:gd name="T79" fmla="*/ 2147483647 h 23"/>
                <a:gd name="T80" fmla="*/ 0 w 23"/>
                <a:gd name="T81" fmla="*/ 2147483647 h 23"/>
                <a:gd name="T82" fmla="*/ 2147483647 w 23"/>
                <a:gd name="T83" fmla="*/ 0 h 23"/>
                <a:gd name="T84" fmla="*/ 2147483647 w 23"/>
                <a:gd name="T85" fmla="*/ 0 h 23"/>
                <a:gd name="T86" fmla="*/ 2147483647 w 23"/>
                <a:gd name="T87" fmla="*/ 0 h 23"/>
                <a:gd name="T88" fmla="*/ 2147483647 w 23"/>
                <a:gd name="T89" fmla="*/ 2147483647 h 23"/>
                <a:gd name="T90" fmla="*/ 2147483647 w 23"/>
                <a:gd name="T91" fmla="*/ 2147483647 h 23"/>
                <a:gd name="T92" fmla="*/ 2147483647 w 23"/>
                <a:gd name="T93" fmla="*/ 2147483647 h 23"/>
                <a:gd name="T94" fmla="*/ 2147483647 w 23"/>
                <a:gd name="T95" fmla="*/ 2147483647 h 23"/>
                <a:gd name="T96" fmla="*/ 2147483647 w 23"/>
                <a:gd name="T97" fmla="*/ 2147483647 h 2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" h="23">
                  <a:moveTo>
                    <a:pt x="23" y="8"/>
                  </a:moveTo>
                  <a:lnTo>
                    <a:pt x="23" y="8"/>
                  </a:lnTo>
                  <a:lnTo>
                    <a:pt x="15" y="16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16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5" y="16"/>
                  </a:lnTo>
                  <a:lnTo>
                    <a:pt x="15" y="8"/>
                  </a:lnTo>
                  <a:lnTo>
                    <a:pt x="23" y="8"/>
                  </a:lnTo>
                  <a:lnTo>
                    <a:pt x="23" y="16"/>
                  </a:lnTo>
                  <a:lnTo>
                    <a:pt x="15" y="23"/>
                  </a:lnTo>
                  <a:lnTo>
                    <a:pt x="8" y="23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8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3" y="8"/>
                  </a:lnTo>
                  <a:lnTo>
                    <a:pt x="15" y="8"/>
                  </a:lnTo>
                  <a:lnTo>
                    <a:pt x="23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6" name="Freeform 157"/>
            <p:cNvSpPr>
              <a:spLocks/>
            </p:cNvSpPr>
            <p:nvPr/>
          </p:nvSpPr>
          <p:spPr bwMode="auto">
            <a:xfrm>
              <a:off x="5008563" y="4519613"/>
              <a:ext cx="12700" cy="1587"/>
            </a:xfrm>
            <a:custGeom>
              <a:avLst/>
              <a:gdLst>
                <a:gd name="T0" fmla="*/ 0 w 8"/>
                <a:gd name="T1" fmla="*/ 0 h 1587"/>
                <a:gd name="T2" fmla="*/ 0 w 8"/>
                <a:gd name="T3" fmla="*/ 0 h 1587"/>
                <a:gd name="T4" fmla="*/ 0 w 8"/>
                <a:gd name="T5" fmla="*/ 0 h 1587"/>
                <a:gd name="T6" fmla="*/ 2147483647 w 8"/>
                <a:gd name="T7" fmla="*/ 0 h 1587"/>
                <a:gd name="T8" fmla="*/ 2147483647 w 8"/>
                <a:gd name="T9" fmla="*/ 0 h 1587"/>
                <a:gd name="T10" fmla="*/ 2147483647 w 8"/>
                <a:gd name="T11" fmla="*/ 0 h 1587"/>
                <a:gd name="T12" fmla="*/ 0 w 8"/>
                <a:gd name="T13" fmla="*/ 0 h 15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1587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7" name="Freeform 158"/>
            <p:cNvSpPr>
              <a:spLocks/>
            </p:cNvSpPr>
            <p:nvPr/>
          </p:nvSpPr>
          <p:spPr bwMode="auto">
            <a:xfrm>
              <a:off x="4645025" y="4506913"/>
              <a:ext cx="23813" cy="25400"/>
            </a:xfrm>
            <a:custGeom>
              <a:avLst/>
              <a:gdLst>
                <a:gd name="T0" fmla="*/ 2147483647 w 15"/>
                <a:gd name="T1" fmla="*/ 2147483647 h 16"/>
                <a:gd name="T2" fmla="*/ 2147483647 w 15"/>
                <a:gd name="T3" fmla="*/ 2147483647 h 16"/>
                <a:gd name="T4" fmla="*/ 2147483647 w 15"/>
                <a:gd name="T5" fmla="*/ 0 h 16"/>
                <a:gd name="T6" fmla="*/ 0 w 15"/>
                <a:gd name="T7" fmla="*/ 2147483647 h 16"/>
                <a:gd name="T8" fmla="*/ 0 w 15"/>
                <a:gd name="T9" fmla="*/ 2147483647 h 16"/>
                <a:gd name="T10" fmla="*/ 0 w 15"/>
                <a:gd name="T11" fmla="*/ 2147483647 h 16"/>
                <a:gd name="T12" fmla="*/ 2147483647 w 15"/>
                <a:gd name="T13" fmla="*/ 2147483647 h 16"/>
                <a:gd name="T14" fmla="*/ 2147483647 w 15"/>
                <a:gd name="T15" fmla="*/ 2147483647 h 16"/>
                <a:gd name="T16" fmla="*/ 2147483647 w 15"/>
                <a:gd name="T17" fmla="*/ 2147483647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6">
                  <a:moveTo>
                    <a:pt x="15" y="8"/>
                  </a:moveTo>
                  <a:lnTo>
                    <a:pt x="15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5" y="16"/>
                  </a:lnTo>
                  <a:lnTo>
                    <a:pt x="15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8" name="Freeform 159"/>
            <p:cNvSpPr>
              <a:spLocks/>
            </p:cNvSpPr>
            <p:nvPr/>
          </p:nvSpPr>
          <p:spPr bwMode="auto">
            <a:xfrm>
              <a:off x="4645025" y="4506913"/>
              <a:ext cx="36513" cy="36512"/>
            </a:xfrm>
            <a:custGeom>
              <a:avLst/>
              <a:gdLst>
                <a:gd name="T0" fmla="*/ 2147483647 w 23"/>
                <a:gd name="T1" fmla="*/ 2147483647 h 23"/>
                <a:gd name="T2" fmla="*/ 2147483647 w 23"/>
                <a:gd name="T3" fmla="*/ 2147483647 h 23"/>
                <a:gd name="T4" fmla="*/ 2147483647 w 23"/>
                <a:gd name="T5" fmla="*/ 2147483647 h 23"/>
                <a:gd name="T6" fmla="*/ 2147483647 w 23"/>
                <a:gd name="T7" fmla="*/ 2147483647 h 23"/>
                <a:gd name="T8" fmla="*/ 2147483647 w 23"/>
                <a:gd name="T9" fmla="*/ 2147483647 h 23"/>
                <a:gd name="T10" fmla="*/ 2147483647 w 23"/>
                <a:gd name="T11" fmla="*/ 2147483647 h 23"/>
                <a:gd name="T12" fmla="*/ 2147483647 w 23"/>
                <a:gd name="T13" fmla="*/ 2147483647 h 23"/>
                <a:gd name="T14" fmla="*/ 2147483647 w 23"/>
                <a:gd name="T15" fmla="*/ 2147483647 h 23"/>
                <a:gd name="T16" fmla="*/ 2147483647 w 23"/>
                <a:gd name="T17" fmla="*/ 2147483647 h 23"/>
                <a:gd name="T18" fmla="*/ 2147483647 w 23"/>
                <a:gd name="T19" fmla="*/ 2147483647 h 23"/>
                <a:gd name="T20" fmla="*/ 2147483647 w 23"/>
                <a:gd name="T21" fmla="*/ 2147483647 h 23"/>
                <a:gd name="T22" fmla="*/ 2147483647 w 23"/>
                <a:gd name="T23" fmla="*/ 2147483647 h 23"/>
                <a:gd name="T24" fmla="*/ 2147483647 w 23"/>
                <a:gd name="T25" fmla="*/ 2147483647 h 23"/>
                <a:gd name="T26" fmla="*/ 2147483647 w 23"/>
                <a:gd name="T27" fmla="*/ 2147483647 h 23"/>
                <a:gd name="T28" fmla="*/ 0 w 23"/>
                <a:gd name="T29" fmla="*/ 2147483647 h 23"/>
                <a:gd name="T30" fmla="*/ 0 w 23"/>
                <a:gd name="T31" fmla="*/ 2147483647 h 23"/>
                <a:gd name="T32" fmla="*/ 2147483647 w 23"/>
                <a:gd name="T33" fmla="*/ 2147483647 h 23"/>
                <a:gd name="T34" fmla="*/ 2147483647 w 23"/>
                <a:gd name="T35" fmla="*/ 2147483647 h 23"/>
                <a:gd name="T36" fmla="*/ 2147483647 w 23"/>
                <a:gd name="T37" fmla="*/ 2147483647 h 23"/>
                <a:gd name="T38" fmla="*/ 2147483647 w 23"/>
                <a:gd name="T39" fmla="*/ 2147483647 h 23"/>
                <a:gd name="T40" fmla="*/ 2147483647 w 23"/>
                <a:gd name="T41" fmla="*/ 2147483647 h 23"/>
                <a:gd name="T42" fmla="*/ 2147483647 w 23"/>
                <a:gd name="T43" fmla="*/ 2147483647 h 23"/>
                <a:gd name="T44" fmla="*/ 2147483647 w 23"/>
                <a:gd name="T45" fmla="*/ 2147483647 h 23"/>
                <a:gd name="T46" fmla="*/ 2147483647 w 23"/>
                <a:gd name="T47" fmla="*/ 2147483647 h 23"/>
                <a:gd name="T48" fmla="*/ 2147483647 w 23"/>
                <a:gd name="T49" fmla="*/ 2147483647 h 23"/>
                <a:gd name="T50" fmla="*/ 2147483647 w 23"/>
                <a:gd name="T51" fmla="*/ 2147483647 h 23"/>
                <a:gd name="T52" fmla="*/ 2147483647 w 23"/>
                <a:gd name="T53" fmla="*/ 2147483647 h 23"/>
                <a:gd name="T54" fmla="*/ 2147483647 w 23"/>
                <a:gd name="T55" fmla="*/ 2147483647 h 23"/>
                <a:gd name="T56" fmla="*/ 2147483647 w 23"/>
                <a:gd name="T57" fmla="*/ 2147483647 h 23"/>
                <a:gd name="T58" fmla="*/ 2147483647 w 23"/>
                <a:gd name="T59" fmla="*/ 2147483647 h 23"/>
                <a:gd name="T60" fmla="*/ 2147483647 w 23"/>
                <a:gd name="T61" fmla="*/ 2147483647 h 23"/>
                <a:gd name="T62" fmla="*/ 2147483647 w 23"/>
                <a:gd name="T63" fmla="*/ 2147483647 h 23"/>
                <a:gd name="T64" fmla="*/ 0 w 23"/>
                <a:gd name="T65" fmla="*/ 2147483647 h 23"/>
                <a:gd name="T66" fmla="*/ 0 w 23"/>
                <a:gd name="T67" fmla="*/ 2147483647 h 23"/>
                <a:gd name="T68" fmla="*/ 0 w 23"/>
                <a:gd name="T69" fmla="*/ 2147483647 h 23"/>
                <a:gd name="T70" fmla="*/ 0 w 23"/>
                <a:gd name="T71" fmla="*/ 2147483647 h 23"/>
                <a:gd name="T72" fmla="*/ 0 w 23"/>
                <a:gd name="T73" fmla="*/ 2147483647 h 23"/>
                <a:gd name="T74" fmla="*/ 0 w 23"/>
                <a:gd name="T75" fmla="*/ 2147483647 h 23"/>
                <a:gd name="T76" fmla="*/ 0 w 23"/>
                <a:gd name="T77" fmla="*/ 2147483647 h 23"/>
                <a:gd name="T78" fmla="*/ 0 w 23"/>
                <a:gd name="T79" fmla="*/ 2147483647 h 23"/>
                <a:gd name="T80" fmla="*/ 0 w 23"/>
                <a:gd name="T81" fmla="*/ 2147483647 h 23"/>
                <a:gd name="T82" fmla="*/ 2147483647 w 23"/>
                <a:gd name="T83" fmla="*/ 0 h 23"/>
                <a:gd name="T84" fmla="*/ 2147483647 w 23"/>
                <a:gd name="T85" fmla="*/ 0 h 23"/>
                <a:gd name="T86" fmla="*/ 2147483647 w 23"/>
                <a:gd name="T87" fmla="*/ 0 h 23"/>
                <a:gd name="T88" fmla="*/ 2147483647 w 23"/>
                <a:gd name="T89" fmla="*/ 2147483647 h 23"/>
                <a:gd name="T90" fmla="*/ 2147483647 w 23"/>
                <a:gd name="T91" fmla="*/ 2147483647 h 23"/>
                <a:gd name="T92" fmla="*/ 2147483647 w 23"/>
                <a:gd name="T93" fmla="*/ 2147483647 h 23"/>
                <a:gd name="T94" fmla="*/ 2147483647 w 23"/>
                <a:gd name="T95" fmla="*/ 2147483647 h 23"/>
                <a:gd name="T96" fmla="*/ 2147483647 w 23"/>
                <a:gd name="T97" fmla="*/ 2147483647 h 2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" h="23">
                  <a:moveTo>
                    <a:pt x="23" y="8"/>
                  </a:moveTo>
                  <a:lnTo>
                    <a:pt x="23" y="8"/>
                  </a:lnTo>
                  <a:lnTo>
                    <a:pt x="15" y="16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16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5" y="16"/>
                  </a:lnTo>
                  <a:lnTo>
                    <a:pt x="15" y="8"/>
                  </a:lnTo>
                  <a:lnTo>
                    <a:pt x="23" y="8"/>
                  </a:lnTo>
                  <a:lnTo>
                    <a:pt x="23" y="16"/>
                  </a:lnTo>
                  <a:lnTo>
                    <a:pt x="15" y="23"/>
                  </a:lnTo>
                  <a:lnTo>
                    <a:pt x="8" y="23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8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3" y="8"/>
                  </a:lnTo>
                  <a:lnTo>
                    <a:pt x="15" y="8"/>
                  </a:lnTo>
                  <a:lnTo>
                    <a:pt x="23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9" name="Freeform 160"/>
            <p:cNvSpPr>
              <a:spLocks/>
            </p:cNvSpPr>
            <p:nvPr/>
          </p:nvSpPr>
          <p:spPr bwMode="auto">
            <a:xfrm>
              <a:off x="4668838" y="4519613"/>
              <a:ext cx="12700" cy="1587"/>
            </a:xfrm>
            <a:custGeom>
              <a:avLst/>
              <a:gdLst>
                <a:gd name="T0" fmla="*/ 0 w 8"/>
                <a:gd name="T1" fmla="*/ 0 h 1587"/>
                <a:gd name="T2" fmla="*/ 0 w 8"/>
                <a:gd name="T3" fmla="*/ 0 h 1587"/>
                <a:gd name="T4" fmla="*/ 0 w 8"/>
                <a:gd name="T5" fmla="*/ 0 h 1587"/>
                <a:gd name="T6" fmla="*/ 2147483647 w 8"/>
                <a:gd name="T7" fmla="*/ 0 h 1587"/>
                <a:gd name="T8" fmla="*/ 2147483647 w 8"/>
                <a:gd name="T9" fmla="*/ 0 h 1587"/>
                <a:gd name="T10" fmla="*/ 2147483647 w 8"/>
                <a:gd name="T11" fmla="*/ 0 h 1587"/>
                <a:gd name="T12" fmla="*/ 0 w 8"/>
                <a:gd name="T13" fmla="*/ 0 h 15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1587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0" name="Freeform 161"/>
            <p:cNvSpPr>
              <a:spLocks/>
            </p:cNvSpPr>
            <p:nvPr/>
          </p:nvSpPr>
          <p:spPr bwMode="auto">
            <a:xfrm>
              <a:off x="5276850" y="4506913"/>
              <a:ext cx="23813" cy="25400"/>
            </a:xfrm>
            <a:custGeom>
              <a:avLst/>
              <a:gdLst>
                <a:gd name="T0" fmla="*/ 2147483647 w 15"/>
                <a:gd name="T1" fmla="*/ 2147483647 h 16"/>
                <a:gd name="T2" fmla="*/ 2147483647 w 15"/>
                <a:gd name="T3" fmla="*/ 2147483647 h 16"/>
                <a:gd name="T4" fmla="*/ 2147483647 w 15"/>
                <a:gd name="T5" fmla="*/ 0 h 16"/>
                <a:gd name="T6" fmla="*/ 0 w 15"/>
                <a:gd name="T7" fmla="*/ 2147483647 h 16"/>
                <a:gd name="T8" fmla="*/ 0 w 15"/>
                <a:gd name="T9" fmla="*/ 2147483647 h 16"/>
                <a:gd name="T10" fmla="*/ 0 w 15"/>
                <a:gd name="T11" fmla="*/ 2147483647 h 16"/>
                <a:gd name="T12" fmla="*/ 2147483647 w 15"/>
                <a:gd name="T13" fmla="*/ 2147483647 h 16"/>
                <a:gd name="T14" fmla="*/ 2147483647 w 15"/>
                <a:gd name="T15" fmla="*/ 2147483647 h 16"/>
                <a:gd name="T16" fmla="*/ 2147483647 w 15"/>
                <a:gd name="T17" fmla="*/ 2147483647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6">
                  <a:moveTo>
                    <a:pt x="15" y="8"/>
                  </a:moveTo>
                  <a:lnTo>
                    <a:pt x="15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7" y="16"/>
                  </a:lnTo>
                  <a:lnTo>
                    <a:pt x="15" y="16"/>
                  </a:lnTo>
                  <a:lnTo>
                    <a:pt x="15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1" name="Freeform 162"/>
            <p:cNvSpPr>
              <a:spLocks/>
            </p:cNvSpPr>
            <p:nvPr/>
          </p:nvSpPr>
          <p:spPr bwMode="auto">
            <a:xfrm>
              <a:off x="5276850" y="4506913"/>
              <a:ext cx="36513" cy="36512"/>
            </a:xfrm>
            <a:custGeom>
              <a:avLst/>
              <a:gdLst>
                <a:gd name="T0" fmla="*/ 2147483647 w 23"/>
                <a:gd name="T1" fmla="*/ 2147483647 h 23"/>
                <a:gd name="T2" fmla="*/ 2147483647 w 23"/>
                <a:gd name="T3" fmla="*/ 2147483647 h 23"/>
                <a:gd name="T4" fmla="*/ 2147483647 w 23"/>
                <a:gd name="T5" fmla="*/ 2147483647 h 23"/>
                <a:gd name="T6" fmla="*/ 2147483647 w 23"/>
                <a:gd name="T7" fmla="*/ 2147483647 h 23"/>
                <a:gd name="T8" fmla="*/ 2147483647 w 23"/>
                <a:gd name="T9" fmla="*/ 2147483647 h 23"/>
                <a:gd name="T10" fmla="*/ 2147483647 w 23"/>
                <a:gd name="T11" fmla="*/ 2147483647 h 23"/>
                <a:gd name="T12" fmla="*/ 2147483647 w 23"/>
                <a:gd name="T13" fmla="*/ 2147483647 h 23"/>
                <a:gd name="T14" fmla="*/ 2147483647 w 23"/>
                <a:gd name="T15" fmla="*/ 2147483647 h 23"/>
                <a:gd name="T16" fmla="*/ 2147483647 w 23"/>
                <a:gd name="T17" fmla="*/ 2147483647 h 23"/>
                <a:gd name="T18" fmla="*/ 2147483647 w 23"/>
                <a:gd name="T19" fmla="*/ 2147483647 h 23"/>
                <a:gd name="T20" fmla="*/ 2147483647 w 23"/>
                <a:gd name="T21" fmla="*/ 2147483647 h 23"/>
                <a:gd name="T22" fmla="*/ 2147483647 w 23"/>
                <a:gd name="T23" fmla="*/ 2147483647 h 23"/>
                <a:gd name="T24" fmla="*/ 2147483647 w 23"/>
                <a:gd name="T25" fmla="*/ 2147483647 h 23"/>
                <a:gd name="T26" fmla="*/ 2147483647 w 23"/>
                <a:gd name="T27" fmla="*/ 2147483647 h 23"/>
                <a:gd name="T28" fmla="*/ 0 w 23"/>
                <a:gd name="T29" fmla="*/ 2147483647 h 23"/>
                <a:gd name="T30" fmla="*/ 0 w 23"/>
                <a:gd name="T31" fmla="*/ 2147483647 h 23"/>
                <a:gd name="T32" fmla="*/ 2147483647 w 23"/>
                <a:gd name="T33" fmla="*/ 2147483647 h 23"/>
                <a:gd name="T34" fmla="*/ 2147483647 w 23"/>
                <a:gd name="T35" fmla="*/ 2147483647 h 23"/>
                <a:gd name="T36" fmla="*/ 2147483647 w 23"/>
                <a:gd name="T37" fmla="*/ 2147483647 h 23"/>
                <a:gd name="T38" fmla="*/ 2147483647 w 23"/>
                <a:gd name="T39" fmla="*/ 2147483647 h 23"/>
                <a:gd name="T40" fmla="*/ 2147483647 w 23"/>
                <a:gd name="T41" fmla="*/ 2147483647 h 23"/>
                <a:gd name="T42" fmla="*/ 2147483647 w 23"/>
                <a:gd name="T43" fmla="*/ 2147483647 h 23"/>
                <a:gd name="T44" fmla="*/ 2147483647 w 23"/>
                <a:gd name="T45" fmla="*/ 2147483647 h 23"/>
                <a:gd name="T46" fmla="*/ 2147483647 w 23"/>
                <a:gd name="T47" fmla="*/ 2147483647 h 23"/>
                <a:gd name="T48" fmla="*/ 2147483647 w 23"/>
                <a:gd name="T49" fmla="*/ 2147483647 h 23"/>
                <a:gd name="T50" fmla="*/ 2147483647 w 23"/>
                <a:gd name="T51" fmla="*/ 2147483647 h 23"/>
                <a:gd name="T52" fmla="*/ 2147483647 w 23"/>
                <a:gd name="T53" fmla="*/ 2147483647 h 23"/>
                <a:gd name="T54" fmla="*/ 2147483647 w 23"/>
                <a:gd name="T55" fmla="*/ 2147483647 h 23"/>
                <a:gd name="T56" fmla="*/ 2147483647 w 23"/>
                <a:gd name="T57" fmla="*/ 2147483647 h 23"/>
                <a:gd name="T58" fmla="*/ 2147483647 w 23"/>
                <a:gd name="T59" fmla="*/ 2147483647 h 23"/>
                <a:gd name="T60" fmla="*/ 2147483647 w 23"/>
                <a:gd name="T61" fmla="*/ 2147483647 h 23"/>
                <a:gd name="T62" fmla="*/ 2147483647 w 23"/>
                <a:gd name="T63" fmla="*/ 2147483647 h 23"/>
                <a:gd name="T64" fmla="*/ 0 w 23"/>
                <a:gd name="T65" fmla="*/ 2147483647 h 23"/>
                <a:gd name="T66" fmla="*/ 0 w 23"/>
                <a:gd name="T67" fmla="*/ 2147483647 h 23"/>
                <a:gd name="T68" fmla="*/ 0 w 23"/>
                <a:gd name="T69" fmla="*/ 2147483647 h 23"/>
                <a:gd name="T70" fmla="*/ 0 w 23"/>
                <a:gd name="T71" fmla="*/ 2147483647 h 23"/>
                <a:gd name="T72" fmla="*/ 0 w 23"/>
                <a:gd name="T73" fmla="*/ 2147483647 h 23"/>
                <a:gd name="T74" fmla="*/ 0 w 23"/>
                <a:gd name="T75" fmla="*/ 2147483647 h 23"/>
                <a:gd name="T76" fmla="*/ 0 w 23"/>
                <a:gd name="T77" fmla="*/ 2147483647 h 23"/>
                <a:gd name="T78" fmla="*/ 0 w 23"/>
                <a:gd name="T79" fmla="*/ 2147483647 h 23"/>
                <a:gd name="T80" fmla="*/ 0 w 23"/>
                <a:gd name="T81" fmla="*/ 2147483647 h 23"/>
                <a:gd name="T82" fmla="*/ 2147483647 w 23"/>
                <a:gd name="T83" fmla="*/ 0 h 23"/>
                <a:gd name="T84" fmla="*/ 2147483647 w 23"/>
                <a:gd name="T85" fmla="*/ 0 h 23"/>
                <a:gd name="T86" fmla="*/ 2147483647 w 23"/>
                <a:gd name="T87" fmla="*/ 0 h 23"/>
                <a:gd name="T88" fmla="*/ 2147483647 w 23"/>
                <a:gd name="T89" fmla="*/ 2147483647 h 23"/>
                <a:gd name="T90" fmla="*/ 2147483647 w 23"/>
                <a:gd name="T91" fmla="*/ 2147483647 h 23"/>
                <a:gd name="T92" fmla="*/ 2147483647 w 23"/>
                <a:gd name="T93" fmla="*/ 2147483647 h 23"/>
                <a:gd name="T94" fmla="*/ 2147483647 w 23"/>
                <a:gd name="T95" fmla="*/ 2147483647 h 23"/>
                <a:gd name="T96" fmla="*/ 2147483647 w 23"/>
                <a:gd name="T97" fmla="*/ 2147483647 h 2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" h="23">
                  <a:moveTo>
                    <a:pt x="23" y="8"/>
                  </a:moveTo>
                  <a:lnTo>
                    <a:pt x="23" y="8"/>
                  </a:lnTo>
                  <a:lnTo>
                    <a:pt x="15" y="16"/>
                  </a:lnTo>
                  <a:lnTo>
                    <a:pt x="7" y="8"/>
                  </a:lnTo>
                  <a:lnTo>
                    <a:pt x="15" y="8"/>
                  </a:lnTo>
                  <a:lnTo>
                    <a:pt x="7" y="16"/>
                  </a:lnTo>
                  <a:lnTo>
                    <a:pt x="7" y="8"/>
                  </a:lnTo>
                  <a:lnTo>
                    <a:pt x="7" y="16"/>
                  </a:lnTo>
                  <a:lnTo>
                    <a:pt x="0" y="16"/>
                  </a:lnTo>
                  <a:lnTo>
                    <a:pt x="7" y="16"/>
                  </a:lnTo>
                  <a:lnTo>
                    <a:pt x="15" y="16"/>
                  </a:lnTo>
                  <a:lnTo>
                    <a:pt x="15" y="8"/>
                  </a:lnTo>
                  <a:lnTo>
                    <a:pt x="23" y="8"/>
                  </a:lnTo>
                  <a:lnTo>
                    <a:pt x="23" y="16"/>
                  </a:lnTo>
                  <a:lnTo>
                    <a:pt x="15" y="23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8"/>
                  </a:lnTo>
                  <a:lnTo>
                    <a:pt x="7" y="0"/>
                  </a:lnTo>
                  <a:lnTo>
                    <a:pt x="15" y="0"/>
                  </a:lnTo>
                  <a:lnTo>
                    <a:pt x="23" y="8"/>
                  </a:lnTo>
                  <a:lnTo>
                    <a:pt x="15" y="8"/>
                  </a:lnTo>
                  <a:lnTo>
                    <a:pt x="23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" name="Freeform 163"/>
            <p:cNvSpPr>
              <a:spLocks/>
            </p:cNvSpPr>
            <p:nvPr/>
          </p:nvSpPr>
          <p:spPr bwMode="auto">
            <a:xfrm>
              <a:off x="5300663" y="4519613"/>
              <a:ext cx="12700" cy="1587"/>
            </a:xfrm>
            <a:custGeom>
              <a:avLst/>
              <a:gdLst>
                <a:gd name="T0" fmla="*/ 0 w 8"/>
                <a:gd name="T1" fmla="*/ 0 h 1587"/>
                <a:gd name="T2" fmla="*/ 0 w 8"/>
                <a:gd name="T3" fmla="*/ 0 h 1587"/>
                <a:gd name="T4" fmla="*/ 0 w 8"/>
                <a:gd name="T5" fmla="*/ 0 h 1587"/>
                <a:gd name="T6" fmla="*/ 2147483647 w 8"/>
                <a:gd name="T7" fmla="*/ 0 h 1587"/>
                <a:gd name="T8" fmla="*/ 2147483647 w 8"/>
                <a:gd name="T9" fmla="*/ 0 h 1587"/>
                <a:gd name="T10" fmla="*/ 2147483647 w 8"/>
                <a:gd name="T11" fmla="*/ 0 h 1587"/>
                <a:gd name="T12" fmla="*/ 0 w 8"/>
                <a:gd name="T13" fmla="*/ 0 h 15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1587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3" name="Freeform 164"/>
            <p:cNvSpPr>
              <a:spLocks/>
            </p:cNvSpPr>
            <p:nvPr/>
          </p:nvSpPr>
          <p:spPr bwMode="auto">
            <a:xfrm>
              <a:off x="5470525" y="4506913"/>
              <a:ext cx="25400" cy="25400"/>
            </a:xfrm>
            <a:custGeom>
              <a:avLst/>
              <a:gdLst>
                <a:gd name="T0" fmla="*/ 2147483647 w 16"/>
                <a:gd name="T1" fmla="*/ 2147483647 h 16"/>
                <a:gd name="T2" fmla="*/ 2147483647 w 16"/>
                <a:gd name="T3" fmla="*/ 2147483647 h 16"/>
                <a:gd name="T4" fmla="*/ 2147483647 w 16"/>
                <a:gd name="T5" fmla="*/ 0 h 16"/>
                <a:gd name="T6" fmla="*/ 0 w 16"/>
                <a:gd name="T7" fmla="*/ 2147483647 h 16"/>
                <a:gd name="T8" fmla="*/ 0 w 16"/>
                <a:gd name="T9" fmla="*/ 2147483647 h 16"/>
                <a:gd name="T10" fmla="*/ 0 w 16"/>
                <a:gd name="T11" fmla="*/ 2147483647 h 16"/>
                <a:gd name="T12" fmla="*/ 2147483647 w 16"/>
                <a:gd name="T13" fmla="*/ 2147483647 h 16"/>
                <a:gd name="T14" fmla="*/ 2147483647 w 16"/>
                <a:gd name="T15" fmla="*/ 2147483647 h 16"/>
                <a:gd name="T16" fmla="*/ 2147483647 w 16"/>
                <a:gd name="T17" fmla="*/ 2147483647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lnTo>
                    <a:pt x="8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4" name="Freeform 165"/>
            <p:cNvSpPr>
              <a:spLocks/>
            </p:cNvSpPr>
            <p:nvPr/>
          </p:nvSpPr>
          <p:spPr bwMode="auto">
            <a:xfrm>
              <a:off x="5470525" y="4506913"/>
              <a:ext cx="36513" cy="36512"/>
            </a:xfrm>
            <a:custGeom>
              <a:avLst/>
              <a:gdLst>
                <a:gd name="T0" fmla="*/ 2147483647 w 23"/>
                <a:gd name="T1" fmla="*/ 2147483647 h 23"/>
                <a:gd name="T2" fmla="*/ 2147483647 w 23"/>
                <a:gd name="T3" fmla="*/ 2147483647 h 23"/>
                <a:gd name="T4" fmla="*/ 2147483647 w 23"/>
                <a:gd name="T5" fmla="*/ 2147483647 h 23"/>
                <a:gd name="T6" fmla="*/ 2147483647 w 23"/>
                <a:gd name="T7" fmla="*/ 2147483647 h 23"/>
                <a:gd name="T8" fmla="*/ 2147483647 w 23"/>
                <a:gd name="T9" fmla="*/ 0 h 23"/>
                <a:gd name="T10" fmla="*/ 2147483647 w 23"/>
                <a:gd name="T11" fmla="*/ 2147483647 h 23"/>
                <a:gd name="T12" fmla="*/ 2147483647 w 23"/>
                <a:gd name="T13" fmla="*/ 2147483647 h 23"/>
                <a:gd name="T14" fmla="*/ 2147483647 w 23"/>
                <a:gd name="T15" fmla="*/ 2147483647 h 23"/>
                <a:gd name="T16" fmla="*/ 2147483647 w 23"/>
                <a:gd name="T17" fmla="*/ 2147483647 h 23"/>
                <a:gd name="T18" fmla="*/ 2147483647 w 23"/>
                <a:gd name="T19" fmla="*/ 2147483647 h 23"/>
                <a:gd name="T20" fmla="*/ 2147483647 w 23"/>
                <a:gd name="T21" fmla="*/ 2147483647 h 23"/>
                <a:gd name="T22" fmla="*/ 2147483647 w 23"/>
                <a:gd name="T23" fmla="*/ 2147483647 h 23"/>
                <a:gd name="T24" fmla="*/ 2147483647 w 23"/>
                <a:gd name="T25" fmla="*/ 2147483647 h 23"/>
                <a:gd name="T26" fmla="*/ 2147483647 w 23"/>
                <a:gd name="T27" fmla="*/ 2147483647 h 23"/>
                <a:gd name="T28" fmla="*/ 0 w 23"/>
                <a:gd name="T29" fmla="*/ 2147483647 h 23"/>
                <a:gd name="T30" fmla="*/ 0 w 23"/>
                <a:gd name="T31" fmla="*/ 2147483647 h 23"/>
                <a:gd name="T32" fmla="*/ 2147483647 w 23"/>
                <a:gd name="T33" fmla="*/ 2147483647 h 23"/>
                <a:gd name="T34" fmla="*/ 2147483647 w 23"/>
                <a:gd name="T35" fmla="*/ 2147483647 h 23"/>
                <a:gd name="T36" fmla="*/ 2147483647 w 23"/>
                <a:gd name="T37" fmla="*/ 2147483647 h 23"/>
                <a:gd name="T38" fmla="*/ 2147483647 w 23"/>
                <a:gd name="T39" fmla="*/ 2147483647 h 23"/>
                <a:gd name="T40" fmla="*/ 2147483647 w 23"/>
                <a:gd name="T41" fmla="*/ 2147483647 h 23"/>
                <a:gd name="T42" fmla="*/ 2147483647 w 23"/>
                <a:gd name="T43" fmla="*/ 2147483647 h 23"/>
                <a:gd name="T44" fmla="*/ 2147483647 w 23"/>
                <a:gd name="T45" fmla="*/ 2147483647 h 23"/>
                <a:gd name="T46" fmla="*/ 2147483647 w 23"/>
                <a:gd name="T47" fmla="*/ 2147483647 h 23"/>
                <a:gd name="T48" fmla="*/ 2147483647 w 23"/>
                <a:gd name="T49" fmla="*/ 2147483647 h 23"/>
                <a:gd name="T50" fmla="*/ 2147483647 w 23"/>
                <a:gd name="T51" fmla="*/ 2147483647 h 23"/>
                <a:gd name="T52" fmla="*/ 2147483647 w 23"/>
                <a:gd name="T53" fmla="*/ 2147483647 h 23"/>
                <a:gd name="T54" fmla="*/ 2147483647 w 23"/>
                <a:gd name="T55" fmla="*/ 2147483647 h 23"/>
                <a:gd name="T56" fmla="*/ 2147483647 w 23"/>
                <a:gd name="T57" fmla="*/ 2147483647 h 23"/>
                <a:gd name="T58" fmla="*/ 2147483647 w 23"/>
                <a:gd name="T59" fmla="*/ 2147483647 h 23"/>
                <a:gd name="T60" fmla="*/ 2147483647 w 23"/>
                <a:gd name="T61" fmla="*/ 2147483647 h 23"/>
                <a:gd name="T62" fmla="*/ 2147483647 w 23"/>
                <a:gd name="T63" fmla="*/ 2147483647 h 23"/>
                <a:gd name="T64" fmla="*/ 0 w 23"/>
                <a:gd name="T65" fmla="*/ 2147483647 h 23"/>
                <a:gd name="T66" fmla="*/ 0 w 23"/>
                <a:gd name="T67" fmla="*/ 2147483647 h 23"/>
                <a:gd name="T68" fmla="*/ 0 w 23"/>
                <a:gd name="T69" fmla="*/ 2147483647 h 23"/>
                <a:gd name="T70" fmla="*/ 0 w 23"/>
                <a:gd name="T71" fmla="*/ 2147483647 h 23"/>
                <a:gd name="T72" fmla="*/ 0 w 23"/>
                <a:gd name="T73" fmla="*/ 2147483647 h 23"/>
                <a:gd name="T74" fmla="*/ 0 w 23"/>
                <a:gd name="T75" fmla="*/ 2147483647 h 23"/>
                <a:gd name="T76" fmla="*/ 0 w 23"/>
                <a:gd name="T77" fmla="*/ 2147483647 h 23"/>
                <a:gd name="T78" fmla="*/ 0 w 23"/>
                <a:gd name="T79" fmla="*/ 2147483647 h 23"/>
                <a:gd name="T80" fmla="*/ 0 w 23"/>
                <a:gd name="T81" fmla="*/ 2147483647 h 23"/>
                <a:gd name="T82" fmla="*/ 2147483647 w 23"/>
                <a:gd name="T83" fmla="*/ 0 h 23"/>
                <a:gd name="T84" fmla="*/ 2147483647 w 23"/>
                <a:gd name="T85" fmla="*/ 0 h 23"/>
                <a:gd name="T86" fmla="*/ 2147483647 w 23"/>
                <a:gd name="T87" fmla="*/ 0 h 23"/>
                <a:gd name="T88" fmla="*/ 2147483647 w 23"/>
                <a:gd name="T89" fmla="*/ 2147483647 h 23"/>
                <a:gd name="T90" fmla="*/ 2147483647 w 23"/>
                <a:gd name="T91" fmla="*/ 2147483647 h 23"/>
                <a:gd name="T92" fmla="*/ 2147483647 w 23"/>
                <a:gd name="T93" fmla="*/ 2147483647 h 23"/>
                <a:gd name="T94" fmla="*/ 2147483647 w 23"/>
                <a:gd name="T95" fmla="*/ 2147483647 h 23"/>
                <a:gd name="T96" fmla="*/ 2147483647 w 23"/>
                <a:gd name="T97" fmla="*/ 2147483647 h 2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" h="23">
                  <a:moveTo>
                    <a:pt x="16" y="16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8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23" y="16"/>
                  </a:lnTo>
                  <a:lnTo>
                    <a:pt x="16" y="23"/>
                  </a:lnTo>
                  <a:lnTo>
                    <a:pt x="8" y="23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16" y="8"/>
                  </a:lnTo>
                  <a:lnTo>
                    <a:pt x="16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5" name="Freeform 166"/>
            <p:cNvSpPr>
              <a:spLocks/>
            </p:cNvSpPr>
            <p:nvPr/>
          </p:nvSpPr>
          <p:spPr bwMode="auto">
            <a:xfrm>
              <a:off x="5495925" y="4519613"/>
              <a:ext cx="11113" cy="12700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0 w 7"/>
                <a:gd name="T5" fmla="*/ 2147483647 h 8"/>
                <a:gd name="T6" fmla="*/ 0 w 7"/>
                <a:gd name="T7" fmla="*/ 0 h 8"/>
                <a:gd name="T8" fmla="*/ 2147483647 w 7"/>
                <a:gd name="T9" fmla="*/ 2147483647 h 8"/>
                <a:gd name="T10" fmla="*/ 2147483647 w 7"/>
                <a:gd name="T11" fmla="*/ 2147483647 h 8"/>
                <a:gd name="T12" fmla="*/ 0 w 7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6" name="Freeform 167"/>
            <p:cNvSpPr>
              <a:spLocks/>
            </p:cNvSpPr>
            <p:nvPr/>
          </p:nvSpPr>
          <p:spPr bwMode="auto">
            <a:xfrm>
              <a:off x="4438650" y="4506913"/>
              <a:ext cx="23813" cy="25400"/>
            </a:xfrm>
            <a:custGeom>
              <a:avLst/>
              <a:gdLst>
                <a:gd name="T0" fmla="*/ 2147483647 w 15"/>
                <a:gd name="T1" fmla="*/ 2147483647 h 16"/>
                <a:gd name="T2" fmla="*/ 2147483647 w 15"/>
                <a:gd name="T3" fmla="*/ 2147483647 h 16"/>
                <a:gd name="T4" fmla="*/ 2147483647 w 15"/>
                <a:gd name="T5" fmla="*/ 0 h 16"/>
                <a:gd name="T6" fmla="*/ 0 w 15"/>
                <a:gd name="T7" fmla="*/ 2147483647 h 16"/>
                <a:gd name="T8" fmla="*/ 0 w 15"/>
                <a:gd name="T9" fmla="*/ 2147483647 h 16"/>
                <a:gd name="T10" fmla="*/ 0 w 15"/>
                <a:gd name="T11" fmla="*/ 2147483647 h 16"/>
                <a:gd name="T12" fmla="*/ 2147483647 w 15"/>
                <a:gd name="T13" fmla="*/ 2147483647 h 16"/>
                <a:gd name="T14" fmla="*/ 2147483647 w 15"/>
                <a:gd name="T15" fmla="*/ 2147483647 h 16"/>
                <a:gd name="T16" fmla="*/ 2147483647 w 15"/>
                <a:gd name="T17" fmla="*/ 2147483647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6">
                  <a:moveTo>
                    <a:pt x="15" y="8"/>
                  </a:moveTo>
                  <a:lnTo>
                    <a:pt x="15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7" y="16"/>
                  </a:lnTo>
                  <a:lnTo>
                    <a:pt x="15" y="16"/>
                  </a:lnTo>
                  <a:lnTo>
                    <a:pt x="15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7" name="Freeform 168"/>
            <p:cNvSpPr>
              <a:spLocks/>
            </p:cNvSpPr>
            <p:nvPr/>
          </p:nvSpPr>
          <p:spPr bwMode="auto">
            <a:xfrm>
              <a:off x="4438650" y="4506913"/>
              <a:ext cx="36513" cy="36512"/>
            </a:xfrm>
            <a:custGeom>
              <a:avLst/>
              <a:gdLst>
                <a:gd name="T0" fmla="*/ 2147483647 w 23"/>
                <a:gd name="T1" fmla="*/ 2147483647 h 23"/>
                <a:gd name="T2" fmla="*/ 2147483647 w 23"/>
                <a:gd name="T3" fmla="*/ 2147483647 h 23"/>
                <a:gd name="T4" fmla="*/ 2147483647 w 23"/>
                <a:gd name="T5" fmla="*/ 2147483647 h 23"/>
                <a:gd name="T6" fmla="*/ 2147483647 w 23"/>
                <a:gd name="T7" fmla="*/ 2147483647 h 23"/>
                <a:gd name="T8" fmla="*/ 2147483647 w 23"/>
                <a:gd name="T9" fmla="*/ 2147483647 h 23"/>
                <a:gd name="T10" fmla="*/ 2147483647 w 23"/>
                <a:gd name="T11" fmla="*/ 2147483647 h 23"/>
                <a:gd name="T12" fmla="*/ 2147483647 w 23"/>
                <a:gd name="T13" fmla="*/ 2147483647 h 23"/>
                <a:gd name="T14" fmla="*/ 2147483647 w 23"/>
                <a:gd name="T15" fmla="*/ 2147483647 h 23"/>
                <a:gd name="T16" fmla="*/ 2147483647 w 23"/>
                <a:gd name="T17" fmla="*/ 2147483647 h 23"/>
                <a:gd name="T18" fmla="*/ 2147483647 w 23"/>
                <a:gd name="T19" fmla="*/ 2147483647 h 23"/>
                <a:gd name="T20" fmla="*/ 2147483647 w 23"/>
                <a:gd name="T21" fmla="*/ 2147483647 h 23"/>
                <a:gd name="T22" fmla="*/ 2147483647 w 23"/>
                <a:gd name="T23" fmla="*/ 2147483647 h 23"/>
                <a:gd name="T24" fmla="*/ 2147483647 w 23"/>
                <a:gd name="T25" fmla="*/ 2147483647 h 23"/>
                <a:gd name="T26" fmla="*/ 2147483647 w 23"/>
                <a:gd name="T27" fmla="*/ 2147483647 h 23"/>
                <a:gd name="T28" fmla="*/ 0 w 23"/>
                <a:gd name="T29" fmla="*/ 2147483647 h 23"/>
                <a:gd name="T30" fmla="*/ 0 w 23"/>
                <a:gd name="T31" fmla="*/ 2147483647 h 23"/>
                <a:gd name="T32" fmla="*/ 2147483647 w 23"/>
                <a:gd name="T33" fmla="*/ 2147483647 h 23"/>
                <a:gd name="T34" fmla="*/ 2147483647 w 23"/>
                <a:gd name="T35" fmla="*/ 2147483647 h 23"/>
                <a:gd name="T36" fmla="*/ 2147483647 w 23"/>
                <a:gd name="T37" fmla="*/ 2147483647 h 23"/>
                <a:gd name="T38" fmla="*/ 2147483647 w 23"/>
                <a:gd name="T39" fmla="*/ 2147483647 h 23"/>
                <a:gd name="T40" fmla="*/ 2147483647 w 23"/>
                <a:gd name="T41" fmla="*/ 2147483647 h 23"/>
                <a:gd name="T42" fmla="*/ 2147483647 w 23"/>
                <a:gd name="T43" fmla="*/ 2147483647 h 23"/>
                <a:gd name="T44" fmla="*/ 2147483647 w 23"/>
                <a:gd name="T45" fmla="*/ 2147483647 h 23"/>
                <a:gd name="T46" fmla="*/ 2147483647 w 23"/>
                <a:gd name="T47" fmla="*/ 2147483647 h 23"/>
                <a:gd name="T48" fmla="*/ 2147483647 w 23"/>
                <a:gd name="T49" fmla="*/ 2147483647 h 23"/>
                <a:gd name="T50" fmla="*/ 2147483647 w 23"/>
                <a:gd name="T51" fmla="*/ 2147483647 h 23"/>
                <a:gd name="T52" fmla="*/ 2147483647 w 23"/>
                <a:gd name="T53" fmla="*/ 2147483647 h 23"/>
                <a:gd name="T54" fmla="*/ 2147483647 w 23"/>
                <a:gd name="T55" fmla="*/ 2147483647 h 23"/>
                <a:gd name="T56" fmla="*/ 2147483647 w 23"/>
                <a:gd name="T57" fmla="*/ 2147483647 h 23"/>
                <a:gd name="T58" fmla="*/ 2147483647 w 23"/>
                <a:gd name="T59" fmla="*/ 2147483647 h 23"/>
                <a:gd name="T60" fmla="*/ 2147483647 w 23"/>
                <a:gd name="T61" fmla="*/ 2147483647 h 23"/>
                <a:gd name="T62" fmla="*/ 2147483647 w 23"/>
                <a:gd name="T63" fmla="*/ 2147483647 h 23"/>
                <a:gd name="T64" fmla="*/ 0 w 23"/>
                <a:gd name="T65" fmla="*/ 2147483647 h 23"/>
                <a:gd name="T66" fmla="*/ 0 w 23"/>
                <a:gd name="T67" fmla="*/ 2147483647 h 23"/>
                <a:gd name="T68" fmla="*/ 0 w 23"/>
                <a:gd name="T69" fmla="*/ 2147483647 h 23"/>
                <a:gd name="T70" fmla="*/ 0 w 23"/>
                <a:gd name="T71" fmla="*/ 2147483647 h 23"/>
                <a:gd name="T72" fmla="*/ 0 w 23"/>
                <a:gd name="T73" fmla="*/ 2147483647 h 23"/>
                <a:gd name="T74" fmla="*/ 0 w 23"/>
                <a:gd name="T75" fmla="*/ 2147483647 h 23"/>
                <a:gd name="T76" fmla="*/ 0 w 23"/>
                <a:gd name="T77" fmla="*/ 2147483647 h 23"/>
                <a:gd name="T78" fmla="*/ 0 w 23"/>
                <a:gd name="T79" fmla="*/ 2147483647 h 23"/>
                <a:gd name="T80" fmla="*/ 0 w 23"/>
                <a:gd name="T81" fmla="*/ 2147483647 h 23"/>
                <a:gd name="T82" fmla="*/ 2147483647 w 23"/>
                <a:gd name="T83" fmla="*/ 0 h 23"/>
                <a:gd name="T84" fmla="*/ 2147483647 w 23"/>
                <a:gd name="T85" fmla="*/ 0 h 23"/>
                <a:gd name="T86" fmla="*/ 2147483647 w 23"/>
                <a:gd name="T87" fmla="*/ 0 h 23"/>
                <a:gd name="T88" fmla="*/ 2147483647 w 23"/>
                <a:gd name="T89" fmla="*/ 2147483647 h 23"/>
                <a:gd name="T90" fmla="*/ 2147483647 w 23"/>
                <a:gd name="T91" fmla="*/ 2147483647 h 23"/>
                <a:gd name="T92" fmla="*/ 2147483647 w 23"/>
                <a:gd name="T93" fmla="*/ 2147483647 h 23"/>
                <a:gd name="T94" fmla="*/ 2147483647 w 23"/>
                <a:gd name="T95" fmla="*/ 2147483647 h 23"/>
                <a:gd name="T96" fmla="*/ 2147483647 w 23"/>
                <a:gd name="T97" fmla="*/ 2147483647 h 2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" h="23">
                  <a:moveTo>
                    <a:pt x="23" y="8"/>
                  </a:moveTo>
                  <a:lnTo>
                    <a:pt x="23" y="8"/>
                  </a:lnTo>
                  <a:lnTo>
                    <a:pt x="15" y="16"/>
                  </a:lnTo>
                  <a:lnTo>
                    <a:pt x="7" y="8"/>
                  </a:lnTo>
                  <a:lnTo>
                    <a:pt x="15" y="8"/>
                  </a:lnTo>
                  <a:lnTo>
                    <a:pt x="7" y="16"/>
                  </a:lnTo>
                  <a:lnTo>
                    <a:pt x="7" y="8"/>
                  </a:lnTo>
                  <a:lnTo>
                    <a:pt x="7" y="16"/>
                  </a:lnTo>
                  <a:lnTo>
                    <a:pt x="0" y="16"/>
                  </a:lnTo>
                  <a:lnTo>
                    <a:pt x="7" y="16"/>
                  </a:lnTo>
                  <a:lnTo>
                    <a:pt x="15" y="16"/>
                  </a:lnTo>
                  <a:lnTo>
                    <a:pt x="15" y="8"/>
                  </a:lnTo>
                  <a:lnTo>
                    <a:pt x="23" y="8"/>
                  </a:lnTo>
                  <a:lnTo>
                    <a:pt x="23" y="16"/>
                  </a:lnTo>
                  <a:lnTo>
                    <a:pt x="15" y="23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8"/>
                  </a:lnTo>
                  <a:lnTo>
                    <a:pt x="7" y="0"/>
                  </a:lnTo>
                  <a:lnTo>
                    <a:pt x="15" y="0"/>
                  </a:lnTo>
                  <a:lnTo>
                    <a:pt x="23" y="8"/>
                  </a:lnTo>
                  <a:lnTo>
                    <a:pt x="15" y="8"/>
                  </a:lnTo>
                  <a:lnTo>
                    <a:pt x="23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8" name="Freeform 169"/>
            <p:cNvSpPr>
              <a:spLocks/>
            </p:cNvSpPr>
            <p:nvPr/>
          </p:nvSpPr>
          <p:spPr bwMode="auto">
            <a:xfrm>
              <a:off x="4462463" y="4519613"/>
              <a:ext cx="12700" cy="1587"/>
            </a:xfrm>
            <a:custGeom>
              <a:avLst/>
              <a:gdLst>
                <a:gd name="T0" fmla="*/ 0 w 8"/>
                <a:gd name="T1" fmla="*/ 0 h 1587"/>
                <a:gd name="T2" fmla="*/ 0 w 8"/>
                <a:gd name="T3" fmla="*/ 0 h 1587"/>
                <a:gd name="T4" fmla="*/ 0 w 8"/>
                <a:gd name="T5" fmla="*/ 0 h 1587"/>
                <a:gd name="T6" fmla="*/ 2147483647 w 8"/>
                <a:gd name="T7" fmla="*/ 0 h 1587"/>
                <a:gd name="T8" fmla="*/ 2147483647 w 8"/>
                <a:gd name="T9" fmla="*/ 0 h 1587"/>
                <a:gd name="T10" fmla="*/ 2147483647 w 8"/>
                <a:gd name="T11" fmla="*/ 0 h 1587"/>
                <a:gd name="T12" fmla="*/ 0 w 8"/>
                <a:gd name="T13" fmla="*/ 0 h 15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1587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9" name="Rectangle 170"/>
            <p:cNvSpPr>
              <a:spLocks noChangeArrowheads="1"/>
            </p:cNvSpPr>
            <p:nvPr/>
          </p:nvSpPr>
          <p:spPr bwMode="auto">
            <a:xfrm>
              <a:off x="3733800" y="3500438"/>
              <a:ext cx="12700" cy="15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0" name="Rectangle 171"/>
            <p:cNvSpPr>
              <a:spLocks noChangeArrowheads="1"/>
            </p:cNvSpPr>
            <p:nvPr/>
          </p:nvSpPr>
          <p:spPr bwMode="auto">
            <a:xfrm>
              <a:off x="3733800" y="4143375"/>
              <a:ext cx="12700" cy="1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1" name="Rectangle 172"/>
            <p:cNvSpPr>
              <a:spLocks noChangeArrowheads="1"/>
            </p:cNvSpPr>
            <p:nvPr/>
          </p:nvSpPr>
          <p:spPr bwMode="auto">
            <a:xfrm>
              <a:off x="3733800" y="3500438"/>
              <a:ext cx="12700" cy="6429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" name="Freeform 173"/>
            <p:cNvSpPr>
              <a:spLocks/>
            </p:cNvSpPr>
            <p:nvPr/>
          </p:nvSpPr>
          <p:spPr bwMode="auto">
            <a:xfrm>
              <a:off x="3733800" y="3500438"/>
              <a:ext cx="449263" cy="642937"/>
            </a:xfrm>
            <a:custGeom>
              <a:avLst/>
              <a:gdLst>
                <a:gd name="T0" fmla="*/ 0 w 283"/>
                <a:gd name="T1" fmla="*/ 0 h 405"/>
                <a:gd name="T2" fmla="*/ 2147483647 w 283"/>
                <a:gd name="T3" fmla="*/ 2147483647 h 405"/>
                <a:gd name="T4" fmla="*/ 2147483647 w 283"/>
                <a:gd name="T5" fmla="*/ 2147483647 h 405"/>
                <a:gd name="T6" fmla="*/ 2147483647 w 283"/>
                <a:gd name="T7" fmla="*/ 2147483647 h 405"/>
                <a:gd name="T8" fmla="*/ 2147483647 w 283"/>
                <a:gd name="T9" fmla="*/ 2147483647 h 405"/>
                <a:gd name="T10" fmla="*/ 2147483647 w 283"/>
                <a:gd name="T11" fmla="*/ 2147483647 h 405"/>
                <a:gd name="T12" fmla="*/ 2147483647 w 283"/>
                <a:gd name="T13" fmla="*/ 2147483647 h 405"/>
                <a:gd name="T14" fmla="*/ 2147483647 w 283"/>
                <a:gd name="T15" fmla="*/ 2147483647 h 405"/>
                <a:gd name="T16" fmla="*/ 2147483647 w 283"/>
                <a:gd name="T17" fmla="*/ 2147483647 h 405"/>
                <a:gd name="T18" fmla="*/ 2147483647 w 283"/>
                <a:gd name="T19" fmla="*/ 2147483647 h 405"/>
                <a:gd name="T20" fmla="*/ 0 w 283"/>
                <a:gd name="T21" fmla="*/ 2147483647 h 405"/>
                <a:gd name="T22" fmla="*/ 0 w 283"/>
                <a:gd name="T23" fmla="*/ 0 h 4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3" h="405">
                  <a:moveTo>
                    <a:pt x="0" y="0"/>
                  </a:moveTo>
                  <a:lnTo>
                    <a:pt x="122" y="8"/>
                  </a:lnTo>
                  <a:lnTo>
                    <a:pt x="207" y="38"/>
                  </a:lnTo>
                  <a:lnTo>
                    <a:pt x="237" y="69"/>
                  </a:lnTo>
                  <a:lnTo>
                    <a:pt x="268" y="99"/>
                  </a:lnTo>
                  <a:lnTo>
                    <a:pt x="283" y="206"/>
                  </a:lnTo>
                  <a:lnTo>
                    <a:pt x="268" y="306"/>
                  </a:lnTo>
                  <a:lnTo>
                    <a:pt x="237" y="344"/>
                  </a:lnTo>
                  <a:lnTo>
                    <a:pt x="207" y="367"/>
                  </a:lnTo>
                  <a:lnTo>
                    <a:pt x="122" y="397"/>
                  </a:lnTo>
                  <a:lnTo>
                    <a:pt x="0" y="40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3" name="Rectangle 174"/>
            <p:cNvSpPr>
              <a:spLocks noChangeArrowheads="1"/>
            </p:cNvSpPr>
            <p:nvPr/>
          </p:nvSpPr>
          <p:spPr bwMode="auto">
            <a:xfrm>
              <a:off x="3733800" y="3500438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4" name="Freeform 175"/>
            <p:cNvSpPr>
              <a:spLocks/>
            </p:cNvSpPr>
            <p:nvPr/>
          </p:nvSpPr>
          <p:spPr bwMode="auto">
            <a:xfrm>
              <a:off x="3733800" y="3500438"/>
              <a:ext cx="461963" cy="595312"/>
            </a:xfrm>
            <a:custGeom>
              <a:avLst/>
              <a:gdLst>
                <a:gd name="T0" fmla="*/ 0 w 291"/>
                <a:gd name="T1" fmla="*/ 0 h 375"/>
                <a:gd name="T2" fmla="*/ 2147483647 w 291"/>
                <a:gd name="T3" fmla="*/ 2147483647 h 375"/>
                <a:gd name="T4" fmla="*/ 2147483647 w 291"/>
                <a:gd name="T5" fmla="*/ 2147483647 h 375"/>
                <a:gd name="T6" fmla="*/ 2147483647 w 291"/>
                <a:gd name="T7" fmla="*/ 2147483647 h 375"/>
                <a:gd name="T8" fmla="*/ 2147483647 w 291"/>
                <a:gd name="T9" fmla="*/ 2147483647 h 375"/>
                <a:gd name="T10" fmla="*/ 2147483647 w 291"/>
                <a:gd name="T11" fmla="*/ 2147483647 h 375"/>
                <a:gd name="T12" fmla="*/ 2147483647 w 291"/>
                <a:gd name="T13" fmla="*/ 2147483647 h 375"/>
                <a:gd name="T14" fmla="*/ 2147483647 w 291"/>
                <a:gd name="T15" fmla="*/ 2147483647 h 375"/>
                <a:gd name="T16" fmla="*/ 2147483647 w 291"/>
                <a:gd name="T17" fmla="*/ 2147483647 h 375"/>
                <a:gd name="T18" fmla="*/ 2147483647 w 291"/>
                <a:gd name="T19" fmla="*/ 2147483647 h 375"/>
                <a:gd name="T20" fmla="*/ 2147483647 w 291"/>
                <a:gd name="T21" fmla="*/ 2147483647 h 375"/>
                <a:gd name="T22" fmla="*/ 2147483647 w 291"/>
                <a:gd name="T23" fmla="*/ 2147483647 h 375"/>
                <a:gd name="T24" fmla="*/ 2147483647 w 291"/>
                <a:gd name="T25" fmla="*/ 2147483647 h 375"/>
                <a:gd name="T26" fmla="*/ 2147483647 w 291"/>
                <a:gd name="T27" fmla="*/ 2147483647 h 375"/>
                <a:gd name="T28" fmla="*/ 2147483647 w 291"/>
                <a:gd name="T29" fmla="*/ 2147483647 h 375"/>
                <a:gd name="T30" fmla="*/ 2147483647 w 291"/>
                <a:gd name="T31" fmla="*/ 2147483647 h 375"/>
                <a:gd name="T32" fmla="*/ 2147483647 w 291"/>
                <a:gd name="T33" fmla="*/ 2147483647 h 375"/>
                <a:gd name="T34" fmla="*/ 2147483647 w 291"/>
                <a:gd name="T35" fmla="*/ 2147483647 h 375"/>
                <a:gd name="T36" fmla="*/ 2147483647 w 291"/>
                <a:gd name="T37" fmla="*/ 2147483647 h 375"/>
                <a:gd name="T38" fmla="*/ 2147483647 w 291"/>
                <a:gd name="T39" fmla="*/ 2147483647 h 375"/>
                <a:gd name="T40" fmla="*/ 2147483647 w 291"/>
                <a:gd name="T41" fmla="*/ 2147483647 h 375"/>
                <a:gd name="T42" fmla="*/ 2147483647 w 291"/>
                <a:gd name="T43" fmla="*/ 2147483647 h 375"/>
                <a:gd name="T44" fmla="*/ 2147483647 w 291"/>
                <a:gd name="T45" fmla="*/ 2147483647 h 375"/>
                <a:gd name="T46" fmla="*/ 2147483647 w 291"/>
                <a:gd name="T47" fmla="*/ 2147483647 h 375"/>
                <a:gd name="T48" fmla="*/ 2147483647 w 291"/>
                <a:gd name="T49" fmla="*/ 2147483647 h 375"/>
                <a:gd name="T50" fmla="*/ 2147483647 w 291"/>
                <a:gd name="T51" fmla="*/ 2147483647 h 375"/>
                <a:gd name="T52" fmla="*/ 2147483647 w 291"/>
                <a:gd name="T53" fmla="*/ 2147483647 h 375"/>
                <a:gd name="T54" fmla="*/ 2147483647 w 291"/>
                <a:gd name="T55" fmla="*/ 2147483647 h 375"/>
                <a:gd name="T56" fmla="*/ 2147483647 w 291"/>
                <a:gd name="T57" fmla="*/ 2147483647 h 375"/>
                <a:gd name="T58" fmla="*/ 2147483647 w 291"/>
                <a:gd name="T59" fmla="*/ 2147483647 h 375"/>
                <a:gd name="T60" fmla="*/ 2147483647 w 291"/>
                <a:gd name="T61" fmla="*/ 2147483647 h 375"/>
                <a:gd name="T62" fmla="*/ 2147483647 w 291"/>
                <a:gd name="T63" fmla="*/ 2147483647 h 375"/>
                <a:gd name="T64" fmla="*/ 2147483647 w 291"/>
                <a:gd name="T65" fmla="*/ 2147483647 h 375"/>
                <a:gd name="T66" fmla="*/ 2147483647 w 291"/>
                <a:gd name="T67" fmla="*/ 2147483647 h 375"/>
                <a:gd name="T68" fmla="*/ 2147483647 w 291"/>
                <a:gd name="T69" fmla="*/ 2147483647 h 375"/>
                <a:gd name="T70" fmla="*/ 2147483647 w 291"/>
                <a:gd name="T71" fmla="*/ 2147483647 h 375"/>
                <a:gd name="T72" fmla="*/ 2147483647 w 291"/>
                <a:gd name="T73" fmla="*/ 2147483647 h 375"/>
                <a:gd name="T74" fmla="*/ 2147483647 w 291"/>
                <a:gd name="T75" fmla="*/ 2147483647 h 375"/>
                <a:gd name="T76" fmla="*/ 2147483647 w 291"/>
                <a:gd name="T77" fmla="*/ 2147483647 h 375"/>
                <a:gd name="T78" fmla="*/ 2147483647 w 291"/>
                <a:gd name="T79" fmla="*/ 2147483647 h 375"/>
                <a:gd name="T80" fmla="*/ 2147483647 w 291"/>
                <a:gd name="T81" fmla="*/ 2147483647 h 375"/>
                <a:gd name="T82" fmla="*/ 2147483647 w 291"/>
                <a:gd name="T83" fmla="*/ 2147483647 h 375"/>
                <a:gd name="T84" fmla="*/ 2147483647 w 291"/>
                <a:gd name="T85" fmla="*/ 2147483647 h 375"/>
                <a:gd name="T86" fmla="*/ 2147483647 w 291"/>
                <a:gd name="T87" fmla="*/ 2147483647 h 375"/>
                <a:gd name="T88" fmla="*/ 2147483647 w 291"/>
                <a:gd name="T89" fmla="*/ 2147483647 h 375"/>
                <a:gd name="T90" fmla="*/ 2147483647 w 291"/>
                <a:gd name="T91" fmla="*/ 2147483647 h 375"/>
                <a:gd name="T92" fmla="*/ 2147483647 w 291"/>
                <a:gd name="T93" fmla="*/ 2147483647 h 375"/>
                <a:gd name="T94" fmla="*/ 0 w 291"/>
                <a:gd name="T95" fmla="*/ 2147483647 h 375"/>
                <a:gd name="T96" fmla="*/ 0 w 291"/>
                <a:gd name="T97" fmla="*/ 0 h 37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91" h="375">
                  <a:moveTo>
                    <a:pt x="0" y="0"/>
                  </a:moveTo>
                  <a:lnTo>
                    <a:pt x="122" y="8"/>
                  </a:lnTo>
                  <a:lnTo>
                    <a:pt x="207" y="38"/>
                  </a:lnTo>
                  <a:lnTo>
                    <a:pt x="214" y="38"/>
                  </a:lnTo>
                  <a:lnTo>
                    <a:pt x="245" y="69"/>
                  </a:lnTo>
                  <a:lnTo>
                    <a:pt x="275" y="99"/>
                  </a:lnTo>
                  <a:lnTo>
                    <a:pt x="291" y="206"/>
                  </a:lnTo>
                  <a:lnTo>
                    <a:pt x="275" y="306"/>
                  </a:lnTo>
                  <a:lnTo>
                    <a:pt x="275" y="313"/>
                  </a:lnTo>
                  <a:lnTo>
                    <a:pt x="245" y="352"/>
                  </a:lnTo>
                  <a:lnTo>
                    <a:pt x="214" y="375"/>
                  </a:lnTo>
                  <a:lnTo>
                    <a:pt x="207" y="375"/>
                  </a:lnTo>
                  <a:lnTo>
                    <a:pt x="207" y="367"/>
                  </a:lnTo>
                  <a:lnTo>
                    <a:pt x="237" y="344"/>
                  </a:lnTo>
                  <a:lnTo>
                    <a:pt x="268" y="306"/>
                  </a:lnTo>
                  <a:lnTo>
                    <a:pt x="283" y="206"/>
                  </a:lnTo>
                  <a:lnTo>
                    <a:pt x="268" y="99"/>
                  </a:lnTo>
                  <a:lnTo>
                    <a:pt x="268" y="107"/>
                  </a:lnTo>
                  <a:lnTo>
                    <a:pt x="237" y="76"/>
                  </a:lnTo>
                  <a:lnTo>
                    <a:pt x="207" y="46"/>
                  </a:lnTo>
                  <a:lnTo>
                    <a:pt x="122" y="15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5" name="Freeform 176"/>
            <p:cNvSpPr>
              <a:spLocks/>
            </p:cNvSpPr>
            <p:nvPr/>
          </p:nvSpPr>
          <p:spPr bwMode="auto">
            <a:xfrm>
              <a:off x="3927475" y="4083050"/>
              <a:ext cx="134938" cy="60325"/>
            </a:xfrm>
            <a:custGeom>
              <a:avLst/>
              <a:gdLst>
                <a:gd name="T0" fmla="*/ 2147483647 w 85"/>
                <a:gd name="T1" fmla="*/ 2147483647 h 38"/>
                <a:gd name="T2" fmla="*/ 0 w 85"/>
                <a:gd name="T3" fmla="*/ 2147483647 h 38"/>
                <a:gd name="T4" fmla="*/ 0 w 85"/>
                <a:gd name="T5" fmla="*/ 2147483647 h 38"/>
                <a:gd name="T6" fmla="*/ 0 w 85"/>
                <a:gd name="T7" fmla="*/ 2147483647 h 38"/>
                <a:gd name="T8" fmla="*/ 0 w 85"/>
                <a:gd name="T9" fmla="*/ 2147483647 h 38"/>
                <a:gd name="T10" fmla="*/ 2147483647 w 85"/>
                <a:gd name="T11" fmla="*/ 0 h 38"/>
                <a:gd name="T12" fmla="*/ 2147483647 w 85"/>
                <a:gd name="T13" fmla="*/ 2147483647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5" h="38">
                  <a:moveTo>
                    <a:pt x="85" y="8"/>
                  </a:moveTo>
                  <a:lnTo>
                    <a:pt x="0" y="38"/>
                  </a:lnTo>
                  <a:lnTo>
                    <a:pt x="0" y="30"/>
                  </a:lnTo>
                  <a:lnTo>
                    <a:pt x="85" y="0"/>
                  </a:lnTo>
                  <a:lnTo>
                    <a:pt x="85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6" name="Rectangle 177"/>
            <p:cNvSpPr>
              <a:spLocks noChangeArrowheads="1"/>
            </p:cNvSpPr>
            <p:nvPr/>
          </p:nvSpPr>
          <p:spPr bwMode="auto">
            <a:xfrm>
              <a:off x="3733800" y="4143375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7" name="Freeform 178"/>
            <p:cNvSpPr>
              <a:spLocks/>
            </p:cNvSpPr>
            <p:nvPr/>
          </p:nvSpPr>
          <p:spPr bwMode="auto">
            <a:xfrm>
              <a:off x="3733800" y="4130675"/>
              <a:ext cx="193675" cy="25400"/>
            </a:xfrm>
            <a:custGeom>
              <a:avLst/>
              <a:gdLst>
                <a:gd name="T0" fmla="*/ 2147483647 w 122"/>
                <a:gd name="T1" fmla="*/ 2147483647 h 16"/>
                <a:gd name="T2" fmla="*/ 2147483647 w 122"/>
                <a:gd name="T3" fmla="*/ 0 h 16"/>
                <a:gd name="T4" fmla="*/ 0 w 122"/>
                <a:gd name="T5" fmla="*/ 2147483647 h 16"/>
                <a:gd name="T6" fmla="*/ 0 w 122"/>
                <a:gd name="T7" fmla="*/ 2147483647 h 16"/>
                <a:gd name="T8" fmla="*/ 2147483647 w 122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6">
                  <a:moveTo>
                    <a:pt x="122" y="8"/>
                  </a:moveTo>
                  <a:lnTo>
                    <a:pt x="122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122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8" name="Rectangle 179"/>
            <p:cNvSpPr>
              <a:spLocks noChangeArrowheads="1"/>
            </p:cNvSpPr>
            <p:nvPr/>
          </p:nvSpPr>
          <p:spPr bwMode="auto">
            <a:xfrm>
              <a:off x="3441700" y="3573463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9" name="Rectangle 180"/>
            <p:cNvSpPr>
              <a:spLocks noChangeArrowheads="1"/>
            </p:cNvSpPr>
            <p:nvPr/>
          </p:nvSpPr>
          <p:spPr bwMode="auto">
            <a:xfrm>
              <a:off x="3746500" y="3573463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0" name="Rectangle 181"/>
            <p:cNvSpPr>
              <a:spLocks noChangeArrowheads="1"/>
            </p:cNvSpPr>
            <p:nvPr/>
          </p:nvSpPr>
          <p:spPr bwMode="auto">
            <a:xfrm>
              <a:off x="3441700" y="3573463"/>
              <a:ext cx="304800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1" name="Rectangle 182"/>
            <p:cNvSpPr>
              <a:spLocks noChangeArrowheads="1"/>
            </p:cNvSpPr>
            <p:nvPr/>
          </p:nvSpPr>
          <p:spPr bwMode="auto">
            <a:xfrm>
              <a:off x="3441700" y="3706813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" name="Rectangle 183"/>
            <p:cNvSpPr>
              <a:spLocks noChangeArrowheads="1"/>
            </p:cNvSpPr>
            <p:nvPr/>
          </p:nvSpPr>
          <p:spPr bwMode="auto">
            <a:xfrm>
              <a:off x="3746500" y="3706813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3" name="Rectangle 184"/>
            <p:cNvSpPr>
              <a:spLocks noChangeArrowheads="1"/>
            </p:cNvSpPr>
            <p:nvPr/>
          </p:nvSpPr>
          <p:spPr bwMode="auto">
            <a:xfrm>
              <a:off x="3441700" y="3706813"/>
              <a:ext cx="304800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4" name="Rectangle 185"/>
            <p:cNvSpPr>
              <a:spLocks noChangeArrowheads="1"/>
            </p:cNvSpPr>
            <p:nvPr/>
          </p:nvSpPr>
          <p:spPr bwMode="auto">
            <a:xfrm>
              <a:off x="3441700" y="3827463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5" name="Rectangle 186"/>
            <p:cNvSpPr>
              <a:spLocks noChangeArrowheads="1"/>
            </p:cNvSpPr>
            <p:nvPr/>
          </p:nvSpPr>
          <p:spPr bwMode="auto">
            <a:xfrm>
              <a:off x="3746500" y="3827463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6" name="Rectangle 187"/>
            <p:cNvSpPr>
              <a:spLocks noChangeArrowheads="1"/>
            </p:cNvSpPr>
            <p:nvPr/>
          </p:nvSpPr>
          <p:spPr bwMode="auto">
            <a:xfrm>
              <a:off x="3441700" y="3827463"/>
              <a:ext cx="304800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7" name="Rectangle 188"/>
            <p:cNvSpPr>
              <a:spLocks noChangeArrowheads="1"/>
            </p:cNvSpPr>
            <p:nvPr/>
          </p:nvSpPr>
          <p:spPr bwMode="auto">
            <a:xfrm>
              <a:off x="3441700" y="3973513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8" name="Rectangle 189"/>
            <p:cNvSpPr>
              <a:spLocks noChangeArrowheads="1"/>
            </p:cNvSpPr>
            <p:nvPr/>
          </p:nvSpPr>
          <p:spPr bwMode="auto">
            <a:xfrm>
              <a:off x="3733800" y="3973513"/>
              <a:ext cx="1588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9" name="Rectangle 190"/>
            <p:cNvSpPr>
              <a:spLocks noChangeArrowheads="1"/>
            </p:cNvSpPr>
            <p:nvPr/>
          </p:nvSpPr>
          <p:spPr bwMode="auto">
            <a:xfrm>
              <a:off x="3441700" y="3973513"/>
              <a:ext cx="292100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0" name="Rectangle 191"/>
            <p:cNvSpPr>
              <a:spLocks noChangeArrowheads="1"/>
            </p:cNvSpPr>
            <p:nvPr/>
          </p:nvSpPr>
          <p:spPr bwMode="auto">
            <a:xfrm>
              <a:off x="4183063" y="3816350"/>
              <a:ext cx="1587" cy="111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1" name="Rectangle 192"/>
            <p:cNvSpPr>
              <a:spLocks noChangeArrowheads="1"/>
            </p:cNvSpPr>
            <p:nvPr/>
          </p:nvSpPr>
          <p:spPr bwMode="auto">
            <a:xfrm>
              <a:off x="4279900" y="3816350"/>
              <a:ext cx="1588" cy="111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" name="Rectangle 193"/>
            <p:cNvSpPr>
              <a:spLocks noChangeArrowheads="1"/>
            </p:cNvSpPr>
            <p:nvPr/>
          </p:nvSpPr>
          <p:spPr bwMode="auto">
            <a:xfrm>
              <a:off x="4183063" y="3816350"/>
              <a:ext cx="96837" cy="111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3" name="Rectangle 194"/>
            <p:cNvSpPr>
              <a:spLocks noChangeArrowheads="1"/>
            </p:cNvSpPr>
            <p:nvPr/>
          </p:nvSpPr>
          <p:spPr bwMode="auto">
            <a:xfrm>
              <a:off x="3441700" y="4095750"/>
              <a:ext cx="1588" cy="111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4" name="Rectangle 195"/>
            <p:cNvSpPr>
              <a:spLocks noChangeArrowheads="1"/>
            </p:cNvSpPr>
            <p:nvPr/>
          </p:nvSpPr>
          <p:spPr bwMode="auto">
            <a:xfrm>
              <a:off x="3733800" y="4095750"/>
              <a:ext cx="1588" cy="111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5" name="Rectangle 196"/>
            <p:cNvSpPr>
              <a:spLocks noChangeArrowheads="1"/>
            </p:cNvSpPr>
            <p:nvPr/>
          </p:nvSpPr>
          <p:spPr bwMode="auto">
            <a:xfrm>
              <a:off x="3441700" y="4095750"/>
              <a:ext cx="292100" cy="111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6" name="Rectangle 197"/>
            <p:cNvSpPr>
              <a:spLocks noChangeArrowheads="1"/>
            </p:cNvSpPr>
            <p:nvPr/>
          </p:nvSpPr>
          <p:spPr bwMode="auto">
            <a:xfrm>
              <a:off x="3733800" y="3500438"/>
              <a:ext cx="12700" cy="15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7" name="Rectangle 198"/>
            <p:cNvSpPr>
              <a:spLocks noChangeArrowheads="1"/>
            </p:cNvSpPr>
            <p:nvPr/>
          </p:nvSpPr>
          <p:spPr bwMode="auto">
            <a:xfrm>
              <a:off x="3733800" y="4143375"/>
              <a:ext cx="12700" cy="1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8" name="Rectangle 199"/>
            <p:cNvSpPr>
              <a:spLocks noChangeArrowheads="1"/>
            </p:cNvSpPr>
            <p:nvPr/>
          </p:nvSpPr>
          <p:spPr bwMode="auto">
            <a:xfrm>
              <a:off x="3733800" y="3500438"/>
              <a:ext cx="12700" cy="6429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9" name="Freeform 200"/>
            <p:cNvSpPr>
              <a:spLocks/>
            </p:cNvSpPr>
            <p:nvPr/>
          </p:nvSpPr>
          <p:spPr bwMode="auto">
            <a:xfrm>
              <a:off x="2798763" y="2541588"/>
              <a:ext cx="352425" cy="849312"/>
            </a:xfrm>
            <a:custGeom>
              <a:avLst/>
              <a:gdLst>
                <a:gd name="T0" fmla="*/ 0 w 222"/>
                <a:gd name="T1" fmla="*/ 0 h 535"/>
                <a:gd name="T2" fmla="*/ 0 w 222"/>
                <a:gd name="T3" fmla="*/ 2147483647 h 535"/>
                <a:gd name="T4" fmla="*/ 2147483647 w 222"/>
                <a:gd name="T5" fmla="*/ 2147483647 h 535"/>
                <a:gd name="T6" fmla="*/ 0 w 222"/>
                <a:gd name="T7" fmla="*/ 2147483647 h 535"/>
                <a:gd name="T8" fmla="*/ 0 w 222"/>
                <a:gd name="T9" fmla="*/ 2147483647 h 535"/>
                <a:gd name="T10" fmla="*/ 2147483647 w 222"/>
                <a:gd name="T11" fmla="*/ 2147483647 h 535"/>
                <a:gd name="T12" fmla="*/ 2147483647 w 222"/>
                <a:gd name="T13" fmla="*/ 2147483647 h 535"/>
                <a:gd name="T14" fmla="*/ 0 w 222"/>
                <a:gd name="T15" fmla="*/ 0 h 5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2" h="535">
                  <a:moveTo>
                    <a:pt x="0" y="0"/>
                  </a:moveTo>
                  <a:lnTo>
                    <a:pt x="0" y="199"/>
                  </a:lnTo>
                  <a:lnTo>
                    <a:pt x="115" y="268"/>
                  </a:lnTo>
                  <a:lnTo>
                    <a:pt x="0" y="336"/>
                  </a:lnTo>
                  <a:lnTo>
                    <a:pt x="0" y="535"/>
                  </a:lnTo>
                  <a:lnTo>
                    <a:pt x="222" y="405"/>
                  </a:lnTo>
                  <a:lnTo>
                    <a:pt x="222" y="13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0" name="Freeform 201"/>
            <p:cNvSpPr>
              <a:spLocks/>
            </p:cNvSpPr>
            <p:nvPr/>
          </p:nvSpPr>
          <p:spPr bwMode="auto">
            <a:xfrm>
              <a:off x="2798763" y="2541588"/>
              <a:ext cx="363537" cy="873125"/>
            </a:xfrm>
            <a:custGeom>
              <a:avLst/>
              <a:gdLst>
                <a:gd name="T0" fmla="*/ 2147483647 w 229"/>
                <a:gd name="T1" fmla="*/ 0 h 550"/>
                <a:gd name="T2" fmla="*/ 2147483647 w 229"/>
                <a:gd name="T3" fmla="*/ 2147483647 h 550"/>
                <a:gd name="T4" fmla="*/ 0 w 229"/>
                <a:gd name="T5" fmla="*/ 2147483647 h 550"/>
                <a:gd name="T6" fmla="*/ 2147483647 w 229"/>
                <a:gd name="T7" fmla="*/ 2147483647 h 550"/>
                <a:gd name="T8" fmla="*/ 2147483647 w 229"/>
                <a:gd name="T9" fmla="*/ 2147483647 h 550"/>
                <a:gd name="T10" fmla="*/ 2147483647 w 229"/>
                <a:gd name="T11" fmla="*/ 2147483647 h 550"/>
                <a:gd name="T12" fmla="*/ 2147483647 w 229"/>
                <a:gd name="T13" fmla="*/ 2147483647 h 550"/>
                <a:gd name="T14" fmla="*/ 2147483647 w 229"/>
                <a:gd name="T15" fmla="*/ 2147483647 h 550"/>
                <a:gd name="T16" fmla="*/ 0 w 229"/>
                <a:gd name="T17" fmla="*/ 2147483647 h 550"/>
                <a:gd name="T18" fmla="*/ 2147483647 w 229"/>
                <a:gd name="T19" fmla="*/ 2147483647 h 550"/>
                <a:gd name="T20" fmla="*/ 2147483647 w 229"/>
                <a:gd name="T21" fmla="*/ 2147483647 h 550"/>
                <a:gd name="T22" fmla="*/ 2147483647 w 229"/>
                <a:gd name="T23" fmla="*/ 2147483647 h 550"/>
                <a:gd name="T24" fmla="*/ 0 w 229"/>
                <a:gd name="T25" fmla="*/ 2147483647 h 550"/>
                <a:gd name="T26" fmla="*/ 2147483647 w 229"/>
                <a:gd name="T27" fmla="*/ 2147483647 h 550"/>
                <a:gd name="T28" fmla="*/ 2147483647 w 229"/>
                <a:gd name="T29" fmla="*/ 2147483647 h 550"/>
                <a:gd name="T30" fmla="*/ 2147483647 w 229"/>
                <a:gd name="T31" fmla="*/ 2147483647 h 550"/>
                <a:gd name="T32" fmla="*/ 2147483647 w 229"/>
                <a:gd name="T33" fmla="*/ 2147483647 h 550"/>
                <a:gd name="T34" fmla="*/ 2147483647 w 229"/>
                <a:gd name="T35" fmla="*/ 2147483647 h 550"/>
                <a:gd name="T36" fmla="*/ 2147483647 w 229"/>
                <a:gd name="T37" fmla="*/ 2147483647 h 550"/>
                <a:gd name="T38" fmla="*/ 2147483647 w 229"/>
                <a:gd name="T39" fmla="*/ 2147483647 h 550"/>
                <a:gd name="T40" fmla="*/ 2147483647 w 229"/>
                <a:gd name="T41" fmla="*/ 2147483647 h 550"/>
                <a:gd name="T42" fmla="*/ 2147483647 w 229"/>
                <a:gd name="T43" fmla="*/ 2147483647 h 550"/>
                <a:gd name="T44" fmla="*/ 2147483647 w 229"/>
                <a:gd name="T45" fmla="*/ 2147483647 h 550"/>
                <a:gd name="T46" fmla="*/ 2147483647 w 229"/>
                <a:gd name="T47" fmla="*/ 2147483647 h 550"/>
                <a:gd name="T48" fmla="*/ 0 w 229"/>
                <a:gd name="T49" fmla="*/ 2147483647 h 550"/>
                <a:gd name="T50" fmla="*/ 0 w 229"/>
                <a:gd name="T51" fmla="*/ 2147483647 h 550"/>
                <a:gd name="T52" fmla="*/ 0 w 229"/>
                <a:gd name="T53" fmla="*/ 2147483647 h 550"/>
                <a:gd name="T54" fmla="*/ 0 w 229"/>
                <a:gd name="T55" fmla="*/ 2147483647 h 550"/>
                <a:gd name="T56" fmla="*/ 0 w 229"/>
                <a:gd name="T57" fmla="*/ 2147483647 h 550"/>
                <a:gd name="T58" fmla="*/ 2147483647 w 229"/>
                <a:gd name="T59" fmla="*/ 2147483647 h 550"/>
                <a:gd name="T60" fmla="*/ 2147483647 w 229"/>
                <a:gd name="T61" fmla="*/ 2147483647 h 550"/>
                <a:gd name="T62" fmla="*/ 2147483647 w 229"/>
                <a:gd name="T63" fmla="*/ 2147483647 h 550"/>
                <a:gd name="T64" fmla="*/ 0 w 229"/>
                <a:gd name="T65" fmla="*/ 2147483647 h 550"/>
                <a:gd name="T66" fmla="*/ 0 w 229"/>
                <a:gd name="T67" fmla="*/ 2147483647 h 550"/>
                <a:gd name="T68" fmla="*/ 0 w 229"/>
                <a:gd name="T69" fmla="*/ 2147483647 h 550"/>
                <a:gd name="T70" fmla="*/ 0 w 229"/>
                <a:gd name="T71" fmla="*/ 0 h 550"/>
                <a:gd name="T72" fmla="*/ 2147483647 w 229"/>
                <a:gd name="T73" fmla="*/ 0 h 55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29" h="550">
                  <a:moveTo>
                    <a:pt x="7" y="0"/>
                  </a:moveTo>
                  <a:lnTo>
                    <a:pt x="7" y="199"/>
                  </a:lnTo>
                  <a:lnTo>
                    <a:pt x="0" y="207"/>
                  </a:lnTo>
                  <a:lnTo>
                    <a:pt x="7" y="199"/>
                  </a:lnTo>
                  <a:lnTo>
                    <a:pt x="122" y="268"/>
                  </a:lnTo>
                  <a:lnTo>
                    <a:pt x="138" y="268"/>
                  </a:lnTo>
                  <a:lnTo>
                    <a:pt x="122" y="275"/>
                  </a:lnTo>
                  <a:lnTo>
                    <a:pt x="7" y="344"/>
                  </a:lnTo>
                  <a:lnTo>
                    <a:pt x="0" y="336"/>
                  </a:lnTo>
                  <a:lnTo>
                    <a:pt x="7" y="336"/>
                  </a:lnTo>
                  <a:lnTo>
                    <a:pt x="7" y="535"/>
                  </a:lnTo>
                  <a:lnTo>
                    <a:pt x="7" y="543"/>
                  </a:lnTo>
                  <a:lnTo>
                    <a:pt x="0" y="535"/>
                  </a:lnTo>
                  <a:lnTo>
                    <a:pt x="222" y="405"/>
                  </a:lnTo>
                  <a:lnTo>
                    <a:pt x="229" y="405"/>
                  </a:lnTo>
                  <a:lnTo>
                    <a:pt x="222" y="405"/>
                  </a:lnTo>
                  <a:lnTo>
                    <a:pt x="222" y="138"/>
                  </a:lnTo>
                  <a:lnTo>
                    <a:pt x="229" y="138"/>
                  </a:lnTo>
                  <a:lnTo>
                    <a:pt x="229" y="405"/>
                  </a:lnTo>
                  <a:lnTo>
                    <a:pt x="229" y="413"/>
                  </a:lnTo>
                  <a:lnTo>
                    <a:pt x="7" y="543"/>
                  </a:lnTo>
                  <a:lnTo>
                    <a:pt x="0" y="550"/>
                  </a:lnTo>
                  <a:lnTo>
                    <a:pt x="0" y="535"/>
                  </a:lnTo>
                  <a:lnTo>
                    <a:pt x="0" y="336"/>
                  </a:lnTo>
                  <a:lnTo>
                    <a:pt x="115" y="268"/>
                  </a:lnTo>
                  <a:lnTo>
                    <a:pt x="122" y="275"/>
                  </a:lnTo>
                  <a:lnTo>
                    <a:pt x="115" y="275"/>
                  </a:lnTo>
                  <a:lnTo>
                    <a:pt x="0" y="207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1" name="Freeform 202"/>
            <p:cNvSpPr>
              <a:spLocks/>
            </p:cNvSpPr>
            <p:nvPr/>
          </p:nvSpPr>
          <p:spPr bwMode="auto">
            <a:xfrm>
              <a:off x="2798763" y="2530475"/>
              <a:ext cx="363537" cy="241300"/>
            </a:xfrm>
            <a:custGeom>
              <a:avLst/>
              <a:gdLst>
                <a:gd name="T0" fmla="*/ 2147483647 w 229"/>
                <a:gd name="T1" fmla="*/ 2147483647 h 152"/>
                <a:gd name="T2" fmla="*/ 0 w 229"/>
                <a:gd name="T3" fmla="*/ 2147483647 h 152"/>
                <a:gd name="T4" fmla="*/ 0 w 229"/>
                <a:gd name="T5" fmla="*/ 2147483647 h 152"/>
                <a:gd name="T6" fmla="*/ 0 w 229"/>
                <a:gd name="T7" fmla="*/ 0 h 152"/>
                <a:gd name="T8" fmla="*/ 2147483647 w 229"/>
                <a:gd name="T9" fmla="*/ 2147483647 h 152"/>
                <a:gd name="T10" fmla="*/ 2147483647 w 229"/>
                <a:gd name="T11" fmla="*/ 2147483647 h 152"/>
                <a:gd name="T12" fmla="*/ 2147483647 w 229"/>
                <a:gd name="T13" fmla="*/ 2147483647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9" h="152">
                  <a:moveTo>
                    <a:pt x="222" y="152"/>
                  </a:moveTo>
                  <a:lnTo>
                    <a:pt x="0" y="15"/>
                  </a:lnTo>
                  <a:lnTo>
                    <a:pt x="0" y="7"/>
                  </a:lnTo>
                  <a:lnTo>
                    <a:pt x="0" y="0"/>
                  </a:lnTo>
                  <a:lnTo>
                    <a:pt x="7" y="7"/>
                  </a:lnTo>
                  <a:lnTo>
                    <a:pt x="229" y="145"/>
                  </a:lnTo>
                  <a:lnTo>
                    <a:pt x="222" y="15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2" name="Freeform 203"/>
            <p:cNvSpPr>
              <a:spLocks/>
            </p:cNvSpPr>
            <p:nvPr/>
          </p:nvSpPr>
          <p:spPr bwMode="auto">
            <a:xfrm>
              <a:off x="2738438" y="2627313"/>
              <a:ext cx="71437" cy="60325"/>
            </a:xfrm>
            <a:custGeom>
              <a:avLst/>
              <a:gdLst>
                <a:gd name="T0" fmla="*/ 0 w 45"/>
                <a:gd name="T1" fmla="*/ 2147483647 h 38"/>
                <a:gd name="T2" fmla="*/ 0 w 45"/>
                <a:gd name="T3" fmla="*/ 0 h 38"/>
                <a:gd name="T4" fmla="*/ 0 w 45"/>
                <a:gd name="T5" fmla="*/ 0 h 38"/>
                <a:gd name="T6" fmla="*/ 0 w 45"/>
                <a:gd name="T7" fmla="*/ 0 h 38"/>
                <a:gd name="T8" fmla="*/ 2147483647 w 45"/>
                <a:gd name="T9" fmla="*/ 2147483647 h 38"/>
                <a:gd name="T10" fmla="*/ 2147483647 w 45"/>
                <a:gd name="T11" fmla="*/ 2147483647 h 38"/>
                <a:gd name="T12" fmla="*/ 2147483647 w 45"/>
                <a:gd name="T13" fmla="*/ 2147483647 h 38"/>
                <a:gd name="T14" fmla="*/ 0 w 45"/>
                <a:gd name="T15" fmla="*/ 2147483647 h 38"/>
                <a:gd name="T16" fmla="*/ 0 w 45"/>
                <a:gd name="T17" fmla="*/ 2147483647 h 38"/>
                <a:gd name="T18" fmla="*/ 0 w 45"/>
                <a:gd name="T19" fmla="*/ 2147483647 h 38"/>
                <a:gd name="T20" fmla="*/ 0 w 45"/>
                <a:gd name="T21" fmla="*/ 2147483647 h 38"/>
                <a:gd name="T22" fmla="*/ 2147483647 w 45"/>
                <a:gd name="T23" fmla="*/ 2147483647 h 38"/>
                <a:gd name="T24" fmla="*/ 2147483647 w 45"/>
                <a:gd name="T25" fmla="*/ 2147483647 h 38"/>
                <a:gd name="T26" fmla="*/ 2147483647 w 45"/>
                <a:gd name="T27" fmla="*/ 2147483647 h 38"/>
                <a:gd name="T28" fmla="*/ 0 w 45"/>
                <a:gd name="T29" fmla="*/ 2147483647 h 38"/>
                <a:gd name="T30" fmla="*/ 0 w 45"/>
                <a:gd name="T31" fmla="*/ 0 h 38"/>
                <a:gd name="T32" fmla="*/ 2147483647 w 45"/>
                <a:gd name="T33" fmla="*/ 0 h 38"/>
                <a:gd name="T34" fmla="*/ 2147483647 w 45"/>
                <a:gd name="T35" fmla="*/ 2147483647 h 38"/>
                <a:gd name="T36" fmla="*/ 0 w 45"/>
                <a:gd name="T37" fmla="*/ 2147483647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" h="38">
                  <a:moveTo>
                    <a:pt x="0" y="15"/>
                  </a:moveTo>
                  <a:lnTo>
                    <a:pt x="0" y="0"/>
                  </a:lnTo>
                  <a:lnTo>
                    <a:pt x="30" y="15"/>
                  </a:lnTo>
                  <a:lnTo>
                    <a:pt x="45" y="15"/>
                  </a:lnTo>
                  <a:lnTo>
                    <a:pt x="30" y="23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30" y="15"/>
                  </a:lnTo>
                  <a:lnTo>
                    <a:pt x="30" y="23"/>
                  </a:lnTo>
                  <a:lnTo>
                    <a:pt x="0" y="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15"/>
                  </a:lnTo>
                  <a:lnTo>
                    <a:pt x="0" y="15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" name="Freeform 204"/>
            <p:cNvSpPr>
              <a:spLocks/>
            </p:cNvSpPr>
            <p:nvPr/>
          </p:nvSpPr>
          <p:spPr bwMode="auto">
            <a:xfrm>
              <a:off x="2738438" y="2651125"/>
              <a:ext cx="11112" cy="23813"/>
            </a:xfrm>
            <a:custGeom>
              <a:avLst/>
              <a:gdLst>
                <a:gd name="T0" fmla="*/ 0 w 7"/>
                <a:gd name="T1" fmla="*/ 2147483647 h 15"/>
                <a:gd name="T2" fmla="*/ 0 w 7"/>
                <a:gd name="T3" fmla="*/ 0 h 15"/>
                <a:gd name="T4" fmla="*/ 2147483647 w 7"/>
                <a:gd name="T5" fmla="*/ 0 h 15"/>
                <a:gd name="T6" fmla="*/ 2147483647 w 7"/>
                <a:gd name="T7" fmla="*/ 0 h 15"/>
                <a:gd name="T8" fmla="*/ 2147483647 w 7"/>
                <a:gd name="T9" fmla="*/ 0 h 15"/>
                <a:gd name="T10" fmla="*/ 2147483647 w 7"/>
                <a:gd name="T11" fmla="*/ 2147483647 h 15"/>
                <a:gd name="T12" fmla="*/ 0 w 7"/>
                <a:gd name="T13" fmla="*/ 2147483647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" h="15">
                  <a:moveTo>
                    <a:pt x="0" y="15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5"/>
                  </a:lnTo>
                  <a:lnTo>
                    <a:pt x="0" y="15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" name="Freeform 205"/>
            <p:cNvSpPr>
              <a:spLocks/>
            </p:cNvSpPr>
            <p:nvPr/>
          </p:nvSpPr>
          <p:spPr bwMode="auto">
            <a:xfrm>
              <a:off x="2738438" y="2627313"/>
              <a:ext cx="47625" cy="47625"/>
            </a:xfrm>
            <a:custGeom>
              <a:avLst/>
              <a:gdLst>
                <a:gd name="T0" fmla="*/ 0 w 30"/>
                <a:gd name="T1" fmla="*/ 2147483647 h 30"/>
                <a:gd name="T2" fmla="*/ 0 w 30"/>
                <a:gd name="T3" fmla="*/ 0 h 30"/>
                <a:gd name="T4" fmla="*/ 2147483647 w 30"/>
                <a:gd name="T5" fmla="*/ 2147483647 h 30"/>
                <a:gd name="T6" fmla="*/ 0 w 30"/>
                <a:gd name="T7" fmla="*/ 2147483647 h 30"/>
                <a:gd name="T8" fmla="*/ 0 w 30"/>
                <a:gd name="T9" fmla="*/ 2147483647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" name="Rectangle 207"/>
            <p:cNvSpPr>
              <a:spLocks noChangeArrowheads="1"/>
            </p:cNvSpPr>
            <p:nvPr/>
          </p:nvSpPr>
          <p:spPr bwMode="auto">
            <a:xfrm>
              <a:off x="2446338" y="2651125"/>
              <a:ext cx="1587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" name="Rectangle 208"/>
            <p:cNvSpPr>
              <a:spLocks noChangeArrowheads="1"/>
            </p:cNvSpPr>
            <p:nvPr/>
          </p:nvSpPr>
          <p:spPr bwMode="auto">
            <a:xfrm>
              <a:off x="2738438" y="2651125"/>
              <a:ext cx="1587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" name="Rectangle 209"/>
            <p:cNvSpPr>
              <a:spLocks noChangeArrowheads="1"/>
            </p:cNvSpPr>
            <p:nvPr/>
          </p:nvSpPr>
          <p:spPr bwMode="auto">
            <a:xfrm>
              <a:off x="2446338" y="2651125"/>
              <a:ext cx="292100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" name="Freeform 210"/>
            <p:cNvSpPr>
              <a:spLocks/>
            </p:cNvSpPr>
            <p:nvPr/>
          </p:nvSpPr>
          <p:spPr bwMode="auto">
            <a:xfrm>
              <a:off x="2738438" y="3257550"/>
              <a:ext cx="71437" cy="60325"/>
            </a:xfrm>
            <a:custGeom>
              <a:avLst/>
              <a:gdLst>
                <a:gd name="T0" fmla="*/ 0 w 45"/>
                <a:gd name="T1" fmla="*/ 2147483647 h 38"/>
                <a:gd name="T2" fmla="*/ 0 w 45"/>
                <a:gd name="T3" fmla="*/ 0 h 38"/>
                <a:gd name="T4" fmla="*/ 0 w 45"/>
                <a:gd name="T5" fmla="*/ 0 h 38"/>
                <a:gd name="T6" fmla="*/ 0 w 45"/>
                <a:gd name="T7" fmla="*/ 0 h 38"/>
                <a:gd name="T8" fmla="*/ 2147483647 w 45"/>
                <a:gd name="T9" fmla="*/ 2147483647 h 38"/>
                <a:gd name="T10" fmla="*/ 2147483647 w 45"/>
                <a:gd name="T11" fmla="*/ 2147483647 h 38"/>
                <a:gd name="T12" fmla="*/ 2147483647 w 45"/>
                <a:gd name="T13" fmla="*/ 2147483647 h 38"/>
                <a:gd name="T14" fmla="*/ 0 w 45"/>
                <a:gd name="T15" fmla="*/ 2147483647 h 38"/>
                <a:gd name="T16" fmla="*/ 0 w 45"/>
                <a:gd name="T17" fmla="*/ 2147483647 h 38"/>
                <a:gd name="T18" fmla="*/ 0 w 45"/>
                <a:gd name="T19" fmla="*/ 2147483647 h 38"/>
                <a:gd name="T20" fmla="*/ 0 w 45"/>
                <a:gd name="T21" fmla="*/ 2147483647 h 38"/>
                <a:gd name="T22" fmla="*/ 2147483647 w 45"/>
                <a:gd name="T23" fmla="*/ 2147483647 h 38"/>
                <a:gd name="T24" fmla="*/ 2147483647 w 45"/>
                <a:gd name="T25" fmla="*/ 2147483647 h 38"/>
                <a:gd name="T26" fmla="*/ 2147483647 w 45"/>
                <a:gd name="T27" fmla="*/ 2147483647 h 38"/>
                <a:gd name="T28" fmla="*/ 0 w 45"/>
                <a:gd name="T29" fmla="*/ 2147483647 h 38"/>
                <a:gd name="T30" fmla="*/ 0 w 45"/>
                <a:gd name="T31" fmla="*/ 0 h 38"/>
                <a:gd name="T32" fmla="*/ 2147483647 w 45"/>
                <a:gd name="T33" fmla="*/ 0 h 38"/>
                <a:gd name="T34" fmla="*/ 2147483647 w 45"/>
                <a:gd name="T35" fmla="*/ 2147483647 h 38"/>
                <a:gd name="T36" fmla="*/ 0 w 45"/>
                <a:gd name="T37" fmla="*/ 2147483647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" h="38">
                  <a:moveTo>
                    <a:pt x="0" y="15"/>
                  </a:moveTo>
                  <a:lnTo>
                    <a:pt x="0" y="0"/>
                  </a:lnTo>
                  <a:lnTo>
                    <a:pt x="30" y="15"/>
                  </a:lnTo>
                  <a:lnTo>
                    <a:pt x="45" y="15"/>
                  </a:lnTo>
                  <a:lnTo>
                    <a:pt x="30" y="23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30" y="15"/>
                  </a:lnTo>
                  <a:lnTo>
                    <a:pt x="30" y="23"/>
                  </a:lnTo>
                  <a:lnTo>
                    <a:pt x="0" y="8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15"/>
                  </a:lnTo>
                  <a:lnTo>
                    <a:pt x="0" y="15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" name="Freeform 211"/>
            <p:cNvSpPr>
              <a:spLocks/>
            </p:cNvSpPr>
            <p:nvPr/>
          </p:nvSpPr>
          <p:spPr bwMode="auto">
            <a:xfrm>
              <a:off x="2738438" y="3281363"/>
              <a:ext cx="11112" cy="25400"/>
            </a:xfrm>
            <a:custGeom>
              <a:avLst/>
              <a:gdLst>
                <a:gd name="T0" fmla="*/ 0 w 7"/>
                <a:gd name="T1" fmla="*/ 2147483647 h 16"/>
                <a:gd name="T2" fmla="*/ 0 w 7"/>
                <a:gd name="T3" fmla="*/ 0 h 16"/>
                <a:gd name="T4" fmla="*/ 2147483647 w 7"/>
                <a:gd name="T5" fmla="*/ 0 h 16"/>
                <a:gd name="T6" fmla="*/ 2147483647 w 7"/>
                <a:gd name="T7" fmla="*/ 0 h 16"/>
                <a:gd name="T8" fmla="*/ 2147483647 w 7"/>
                <a:gd name="T9" fmla="*/ 0 h 16"/>
                <a:gd name="T10" fmla="*/ 2147483647 w 7"/>
                <a:gd name="T11" fmla="*/ 2147483647 h 16"/>
                <a:gd name="T12" fmla="*/ 0 w 7"/>
                <a:gd name="T13" fmla="*/ 2147483647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" h="16">
                  <a:moveTo>
                    <a:pt x="0" y="16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" name="Freeform 212"/>
            <p:cNvSpPr>
              <a:spLocks/>
            </p:cNvSpPr>
            <p:nvPr/>
          </p:nvSpPr>
          <p:spPr bwMode="auto">
            <a:xfrm>
              <a:off x="2738438" y="3257550"/>
              <a:ext cx="47625" cy="49213"/>
            </a:xfrm>
            <a:custGeom>
              <a:avLst/>
              <a:gdLst>
                <a:gd name="T0" fmla="*/ 0 w 30"/>
                <a:gd name="T1" fmla="*/ 2147483647 h 31"/>
                <a:gd name="T2" fmla="*/ 0 w 30"/>
                <a:gd name="T3" fmla="*/ 0 h 31"/>
                <a:gd name="T4" fmla="*/ 2147483647 w 30"/>
                <a:gd name="T5" fmla="*/ 2147483647 h 31"/>
                <a:gd name="T6" fmla="*/ 0 w 30"/>
                <a:gd name="T7" fmla="*/ 2147483647 h 31"/>
                <a:gd name="T8" fmla="*/ 0 w 30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1">
                  <a:moveTo>
                    <a:pt x="0" y="15"/>
                  </a:moveTo>
                  <a:lnTo>
                    <a:pt x="0" y="0"/>
                  </a:lnTo>
                  <a:lnTo>
                    <a:pt x="30" y="15"/>
                  </a:lnTo>
                  <a:lnTo>
                    <a:pt x="0" y="31"/>
                  </a:lnTo>
                  <a:lnTo>
                    <a:pt x="0" y="15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" name="Rectangle 213"/>
            <p:cNvSpPr>
              <a:spLocks noChangeArrowheads="1"/>
            </p:cNvSpPr>
            <p:nvPr/>
          </p:nvSpPr>
          <p:spPr bwMode="auto">
            <a:xfrm>
              <a:off x="2446338" y="3281363"/>
              <a:ext cx="1587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" name="Rectangle 214"/>
            <p:cNvSpPr>
              <a:spLocks noChangeArrowheads="1"/>
            </p:cNvSpPr>
            <p:nvPr/>
          </p:nvSpPr>
          <p:spPr bwMode="auto">
            <a:xfrm>
              <a:off x="2738438" y="3281363"/>
              <a:ext cx="1587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" name="Rectangle 215"/>
            <p:cNvSpPr>
              <a:spLocks noChangeArrowheads="1"/>
            </p:cNvSpPr>
            <p:nvPr/>
          </p:nvSpPr>
          <p:spPr bwMode="auto">
            <a:xfrm>
              <a:off x="2446338" y="3281363"/>
              <a:ext cx="292100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" name="Freeform 216"/>
            <p:cNvSpPr>
              <a:spLocks/>
            </p:cNvSpPr>
            <p:nvPr/>
          </p:nvSpPr>
          <p:spPr bwMode="auto">
            <a:xfrm>
              <a:off x="3271838" y="2941638"/>
              <a:ext cx="73025" cy="61912"/>
            </a:xfrm>
            <a:custGeom>
              <a:avLst/>
              <a:gdLst>
                <a:gd name="T0" fmla="*/ 0 w 46"/>
                <a:gd name="T1" fmla="*/ 2147483647 h 39"/>
                <a:gd name="T2" fmla="*/ 0 w 46"/>
                <a:gd name="T3" fmla="*/ 0 h 39"/>
                <a:gd name="T4" fmla="*/ 0 w 46"/>
                <a:gd name="T5" fmla="*/ 0 h 39"/>
                <a:gd name="T6" fmla="*/ 0 w 46"/>
                <a:gd name="T7" fmla="*/ 0 h 39"/>
                <a:gd name="T8" fmla="*/ 2147483647 w 46"/>
                <a:gd name="T9" fmla="*/ 2147483647 h 39"/>
                <a:gd name="T10" fmla="*/ 2147483647 w 46"/>
                <a:gd name="T11" fmla="*/ 2147483647 h 39"/>
                <a:gd name="T12" fmla="*/ 2147483647 w 46"/>
                <a:gd name="T13" fmla="*/ 2147483647 h 39"/>
                <a:gd name="T14" fmla="*/ 0 w 46"/>
                <a:gd name="T15" fmla="*/ 2147483647 h 39"/>
                <a:gd name="T16" fmla="*/ 0 w 46"/>
                <a:gd name="T17" fmla="*/ 2147483647 h 39"/>
                <a:gd name="T18" fmla="*/ 0 w 46"/>
                <a:gd name="T19" fmla="*/ 2147483647 h 39"/>
                <a:gd name="T20" fmla="*/ 0 w 46"/>
                <a:gd name="T21" fmla="*/ 2147483647 h 39"/>
                <a:gd name="T22" fmla="*/ 2147483647 w 46"/>
                <a:gd name="T23" fmla="*/ 2147483647 h 39"/>
                <a:gd name="T24" fmla="*/ 2147483647 w 46"/>
                <a:gd name="T25" fmla="*/ 2147483647 h 39"/>
                <a:gd name="T26" fmla="*/ 2147483647 w 46"/>
                <a:gd name="T27" fmla="*/ 2147483647 h 39"/>
                <a:gd name="T28" fmla="*/ 0 w 46"/>
                <a:gd name="T29" fmla="*/ 2147483647 h 39"/>
                <a:gd name="T30" fmla="*/ 0 w 46"/>
                <a:gd name="T31" fmla="*/ 0 h 39"/>
                <a:gd name="T32" fmla="*/ 2147483647 w 46"/>
                <a:gd name="T33" fmla="*/ 0 h 39"/>
                <a:gd name="T34" fmla="*/ 2147483647 w 46"/>
                <a:gd name="T35" fmla="*/ 2147483647 h 39"/>
                <a:gd name="T36" fmla="*/ 0 w 46"/>
                <a:gd name="T37" fmla="*/ 2147483647 h 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6" h="39">
                  <a:moveTo>
                    <a:pt x="0" y="16"/>
                  </a:moveTo>
                  <a:lnTo>
                    <a:pt x="0" y="0"/>
                  </a:lnTo>
                  <a:lnTo>
                    <a:pt x="31" y="16"/>
                  </a:lnTo>
                  <a:lnTo>
                    <a:pt x="46" y="16"/>
                  </a:lnTo>
                  <a:lnTo>
                    <a:pt x="31" y="23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31" y="16"/>
                  </a:lnTo>
                  <a:lnTo>
                    <a:pt x="31" y="23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" name="Freeform 217"/>
            <p:cNvSpPr>
              <a:spLocks/>
            </p:cNvSpPr>
            <p:nvPr/>
          </p:nvSpPr>
          <p:spPr bwMode="auto">
            <a:xfrm>
              <a:off x="3271838" y="2967038"/>
              <a:ext cx="12700" cy="23812"/>
            </a:xfrm>
            <a:custGeom>
              <a:avLst/>
              <a:gdLst>
                <a:gd name="T0" fmla="*/ 0 w 8"/>
                <a:gd name="T1" fmla="*/ 2147483647 h 15"/>
                <a:gd name="T2" fmla="*/ 0 w 8"/>
                <a:gd name="T3" fmla="*/ 0 h 15"/>
                <a:gd name="T4" fmla="*/ 2147483647 w 8"/>
                <a:gd name="T5" fmla="*/ 0 h 15"/>
                <a:gd name="T6" fmla="*/ 2147483647 w 8"/>
                <a:gd name="T7" fmla="*/ 0 h 15"/>
                <a:gd name="T8" fmla="*/ 2147483647 w 8"/>
                <a:gd name="T9" fmla="*/ 0 h 15"/>
                <a:gd name="T10" fmla="*/ 2147483647 w 8"/>
                <a:gd name="T11" fmla="*/ 2147483647 h 15"/>
                <a:gd name="T12" fmla="*/ 0 w 8"/>
                <a:gd name="T13" fmla="*/ 2147483647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15">
                  <a:moveTo>
                    <a:pt x="0" y="15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15"/>
                  </a:lnTo>
                  <a:lnTo>
                    <a:pt x="0" y="15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" name="Freeform 218"/>
            <p:cNvSpPr>
              <a:spLocks/>
            </p:cNvSpPr>
            <p:nvPr/>
          </p:nvSpPr>
          <p:spPr bwMode="auto">
            <a:xfrm>
              <a:off x="3271838" y="2941638"/>
              <a:ext cx="49212" cy="49212"/>
            </a:xfrm>
            <a:custGeom>
              <a:avLst/>
              <a:gdLst>
                <a:gd name="T0" fmla="*/ 0 w 31"/>
                <a:gd name="T1" fmla="*/ 2147483647 h 31"/>
                <a:gd name="T2" fmla="*/ 0 w 31"/>
                <a:gd name="T3" fmla="*/ 0 h 31"/>
                <a:gd name="T4" fmla="*/ 2147483647 w 31"/>
                <a:gd name="T5" fmla="*/ 2147483647 h 31"/>
                <a:gd name="T6" fmla="*/ 0 w 31"/>
                <a:gd name="T7" fmla="*/ 2147483647 h 31"/>
                <a:gd name="T8" fmla="*/ 0 w 31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31">
                  <a:moveTo>
                    <a:pt x="0" y="16"/>
                  </a:moveTo>
                  <a:lnTo>
                    <a:pt x="0" y="0"/>
                  </a:lnTo>
                  <a:lnTo>
                    <a:pt x="31" y="16"/>
                  </a:lnTo>
                  <a:lnTo>
                    <a:pt x="0" y="31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" name="Rectangle 219"/>
            <p:cNvSpPr>
              <a:spLocks noChangeArrowheads="1"/>
            </p:cNvSpPr>
            <p:nvPr/>
          </p:nvSpPr>
          <p:spPr bwMode="auto">
            <a:xfrm>
              <a:off x="3151188" y="2967038"/>
              <a:ext cx="1587" cy="111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" name="Rectangle 220"/>
            <p:cNvSpPr>
              <a:spLocks noChangeArrowheads="1"/>
            </p:cNvSpPr>
            <p:nvPr/>
          </p:nvSpPr>
          <p:spPr bwMode="auto">
            <a:xfrm>
              <a:off x="3271838" y="2967038"/>
              <a:ext cx="1587" cy="111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" name="Rectangle 221"/>
            <p:cNvSpPr>
              <a:spLocks noChangeArrowheads="1"/>
            </p:cNvSpPr>
            <p:nvPr/>
          </p:nvSpPr>
          <p:spPr bwMode="auto">
            <a:xfrm>
              <a:off x="3151188" y="2967038"/>
              <a:ext cx="120650" cy="111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" name="Rectangle 222"/>
            <p:cNvSpPr>
              <a:spLocks noChangeArrowheads="1"/>
            </p:cNvSpPr>
            <p:nvPr/>
          </p:nvSpPr>
          <p:spPr bwMode="auto">
            <a:xfrm>
              <a:off x="3017838" y="2833688"/>
              <a:ext cx="93662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  <a:endParaRPr lang="en-US" altLang="zh-CN" sz="2400"/>
            </a:p>
          </p:txBody>
        </p:sp>
        <p:sp>
          <p:nvSpPr>
            <p:cNvPr id="2271" name="Rectangle 223"/>
            <p:cNvSpPr>
              <a:spLocks noChangeArrowheads="1"/>
            </p:cNvSpPr>
            <p:nvPr/>
          </p:nvSpPr>
          <p:spPr bwMode="auto">
            <a:xfrm>
              <a:off x="7062788" y="4775200"/>
              <a:ext cx="639762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315263"/>
                  </a:solidFill>
                  <a:latin typeface="Times New Roman" pitchFamily="18" charset="0"/>
                </a:rPr>
                <a:t>DEVICE</a:t>
              </a:r>
              <a:endParaRPr lang="en-US" altLang="zh-CN" sz="2400">
                <a:solidFill>
                  <a:srgbClr val="315263"/>
                </a:solidFill>
              </a:endParaRPr>
            </a:p>
          </p:txBody>
        </p:sp>
        <p:sp>
          <p:nvSpPr>
            <p:cNvPr id="2272" name="Rectangle 224"/>
            <p:cNvSpPr>
              <a:spLocks noChangeArrowheads="1"/>
            </p:cNvSpPr>
            <p:nvPr/>
          </p:nvSpPr>
          <p:spPr bwMode="auto">
            <a:xfrm>
              <a:off x="6977063" y="3960813"/>
              <a:ext cx="71278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chemeClr val="bg1"/>
                  </a:solidFill>
                  <a:latin typeface="Times New Roman" pitchFamily="18" charset="0"/>
                </a:rPr>
                <a:t>CIRCUIT</a:t>
              </a:r>
              <a:endParaRPr lang="en-US" altLang="zh-CN" sz="2400">
                <a:solidFill>
                  <a:schemeClr val="bg1"/>
                </a:solidFill>
              </a:endParaRPr>
            </a:p>
          </p:txBody>
        </p:sp>
        <p:sp>
          <p:nvSpPr>
            <p:cNvPr id="2273" name="Rectangle 225"/>
            <p:cNvSpPr>
              <a:spLocks noChangeArrowheads="1"/>
            </p:cNvSpPr>
            <p:nvPr/>
          </p:nvSpPr>
          <p:spPr bwMode="auto">
            <a:xfrm>
              <a:off x="7243763" y="3343275"/>
              <a:ext cx="46672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315263"/>
                  </a:solidFill>
                  <a:latin typeface="Times New Roman" pitchFamily="18" charset="0"/>
                </a:rPr>
                <a:t>GATE</a:t>
              </a:r>
              <a:endParaRPr lang="en-US" altLang="zh-CN" sz="2400">
                <a:solidFill>
                  <a:srgbClr val="315263"/>
                </a:solidFill>
              </a:endParaRPr>
            </a:p>
          </p:txBody>
        </p:sp>
        <p:sp>
          <p:nvSpPr>
            <p:cNvPr id="2274" name="Rectangle 226"/>
            <p:cNvSpPr>
              <a:spLocks noChangeArrowheads="1"/>
            </p:cNvSpPr>
            <p:nvPr/>
          </p:nvSpPr>
          <p:spPr bwMode="auto">
            <a:xfrm>
              <a:off x="6953250" y="2505075"/>
              <a:ext cx="74136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chemeClr val="bg1"/>
                  </a:solidFill>
                  <a:latin typeface="Times New Roman" pitchFamily="18" charset="0"/>
                </a:rPr>
                <a:t>MODULE</a:t>
              </a:r>
              <a:endParaRPr lang="en-US" altLang="zh-CN" sz="2400">
                <a:solidFill>
                  <a:schemeClr val="bg1"/>
                </a:solidFill>
              </a:endParaRPr>
            </a:p>
          </p:txBody>
        </p:sp>
        <p:sp>
          <p:nvSpPr>
            <p:cNvPr id="2275" name="Freeform 227"/>
            <p:cNvSpPr>
              <a:spLocks/>
            </p:cNvSpPr>
            <p:nvPr/>
          </p:nvSpPr>
          <p:spPr bwMode="auto">
            <a:xfrm>
              <a:off x="2713038" y="1911350"/>
              <a:ext cx="36512" cy="169863"/>
            </a:xfrm>
            <a:custGeom>
              <a:avLst/>
              <a:gdLst>
                <a:gd name="T0" fmla="*/ 0 w 23"/>
                <a:gd name="T1" fmla="*/ 0 h 107"/>
                <a:gd name="T2" fmla="*/ 2147483647 w 23"/>
                <a:gd name="T3" fmla="*/ 0 h 107"/>
                <a:gd name="T4" fmla="*/ 2147483647 w 23"/>
                <a:gd name="T5" fmla="*/ 2147483647 h 107"/>
                <a:gd name="T6" fmla="*/ 2147483647 w 23"/>
                <a:gd name="T7" fmla="*/ 2147483647 h 107"/>
                <a:gd name="T8" fmla="*/ 2147483647 w 23"/>
                <a:gd name="T9" fmla="*/ 2147483647 h 107"/>
                <a:gd name="T10" fmla="*/ 2147483647 w 23"/>
                <a:gd name="T11" fmla="*/ 2147483647 h 107"/>
                <a:gd name="T12" fmla="*/ 2147483647 w 23"/>
                <a:gd name="T13" fmla="*/ 2147483647 h 107"/>
                <a:gd name="T14" fmla="*/ 0 w 23"/>
                <a:gd name="T15" fmla="*/ 2147483647 h 107"/>
                <a:gd name="T16" fmla="*/ 0 w 23"/>
                <a:gd name="T17" fmla="*/ 0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" h="107">
                  <a:moveTo>
                    <a:pt x="0" y="0"/>
                  </a:moveTo>
                  <a:lnTo>
                    <a:pt x="23" y="0"/>
                  </a:lnTo>
                  <a:lnTo>
                    <a:pt x="23" y="53"/>
                  </a:lnTo>
                  <a:lnTo>
                    <a:pt x="16" y="61"/>
                  </a:lnTo>
                  <a:lnTo>
                    <a:pt x="16" y="107"/>
                  </a:lnTo>
                  <a:lnTo>
                    <a:pt x="8" y="107"/>
                  </a:lnTo>
                  <a:lnTo>
                    <a:pt x="8" y="61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6" name="Rectangle 228"/>
            <p:cNvSpPr>
              <a:spLocks noChangeArrowheads="1"/>
            </p:cNvSpPr>
            <p:nvPr/>
          </p:nvSpPr>
          <p:spPr bwMode="auto">
            <a:xfrm>
              <a:off x="2713038" y="1911350"/>
              <a:ext cx="49212" cy="111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7" name="Freeform 229"/>
            <p:cNvSpPr>
              <a:spLocks/>
            </p:cNvSpPr>
            <p:nvPr/>
          </p:nvSpPr>
          <p:spPr bwMode="auto">
            <a:xfrm>
              <a:off x="2738438" y="1911350"/>
              <a:ext cx="23812" cy="107950"/>
            </a:xfrm>
            <a:custGeom>
              <a:avLst/>
              <a:gdLst>
                <a:gd name="T0" fmla="*/ 2147483647 w 15"/>
                <a:gd name="T1" fmla="*/ 0 h 68"/>
                <a:gd name="T2" fmla="*/ 2147483647 w 15"/>
                <a:gd name="T3" fmla="*/ 2147483647 h 68"/>
                <a:gd name="T4" fmla="*/ 2147483647 w 15"/>
                <a:gd name="T5" fmla="*/ 2147483647 h 68"/>
                <a:gd name="T6" fmla="*/ 2147483647 w 15"/>
                <a:gd name="T7" fmla="*/ 2147483647 h 68"/>
                <a:gd name="T8" fmla="*/ 2147483647 w 15"/>
                <a:gd name="T9" fmla="*/ 2147483647 h 68"/>
                <a:gd name="T10" fmla="*/ 0 w 15"/>
                <a:gd name="T11" fmla="*/ 2147483647 h 68"/>
                <a:gd name="T12" fmla="*/ 0 w 15"/>
                <a:gd name="T13" fmla="*/ 2147483647 h 68"/>
                <a:gd name="T14" fmla="*/ 0 w 15"/>
                <a:gd name="T15" fmla="*/ 2147483647 h 68"/>
                <a:gd name="T16" fmla="*/ 2147483647 w 15"/>
                <a:gd name="T17" fmla="*/ 2147483647 h 68"/>
                <a:gd name="T18" fmla="*/ 2147483647 w 15"/>
                <a:gd name="T19" fmla="*/ 2147483647 h 68"/>
                <a:gd name="T20" fmla="*/ 2147483647 w 15"/>
                <a:gd name="T21" fmla="*/ 2147483647 h 68"/>
                <a:gd name="T22" fmla="*/ 2147483647 w 15"/>
                <a:gd name="T23" fmla="*/ 0 h 68"/>
                <a:gd name="T24" fmla="*/ 2147483647 w 15"/>
                <a:gd name="T25" fmla="*/ 0 h 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" h="68">
                  <a:moveTo>
                    <a:pt x="15" y="0"/>
                  </a:moveTo>
                  <a:lnTo>
                    <a:pt x="15" y="53"/>
                  </a:lnTo>
                  <a:lnTo>
                    <a:pt x="15" y="61"/>
                  </a:lnTo>
                  <a:lnTo>
                    <a:pt x="7" y="68"/>
                  </a:lnTo>
                  <a:lnTo>
                    <a:pt x="0" y="61"/>
                  </a:lnTo>
                  <a:lnTo>
                    <a:pt x="7" y="53"/>
                  </a:lnTo>
                  <a:lnTo>
                    <a:pt x="15" y="61"/>
                  </a:lnTo>
                  <a:lnTo>
                    <a:pt x="7" y="53"/>
                  </a:lnTo>
                  <a:lnTo>
                    <a:pt x="7" y="0"/>
                  </a:lnTo>
                  <a:lnTo>
                    <a:pt x="15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8" name="Rectangle 230"/>
            <p:cNvSpPr>
              <a:spLocks noChangeArrowheads="1"/>
            </p:cNvSpPr>
            <p:nvPr/>
          </p:nvSpPr>
          <p:spPr bwMode="auto">
            <a:xfrm>
              <a:off x="2738438" y="2008188"/>
              <a:ext cx="11112" cy="841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9" name="Rectangle 231"/>
            <p:cNvSpPr>
              <a:spLocks noChangeArrowheads="1"/>
            </p:cNvSpPr>
            <p:nvPr/>
          </p:nvSpPr>
          <p:spPr bwMode="auto">
            <a:xfrm>
              <a:off x="2725738" y="2081213"/>
              <a:ext cx="12700" cy="111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0" name="Freeform 232"/>
            <p:cNvSpPr>
              <a:spLocks/>
            </p:cNvSpPr>
            <p:nvPr/>
          </p:nvSpPr>
          <p:spPr bwMode="auto">
            <a:xfrm>
              <a:off x="2713038" y="1995488"/>
              <a:ext cx="25400" cy="85725"/>
            </a:xfrm>
            <a:custGeom>
              <a:avLst/>
              <a:gdLst>
                <a:gd name="T0" fmla="*/ 2147483647 w 16"/>
                <a:gd name="T1" fmla="*/ 2147483647 h 54"/>
                <a:gd name="T2" fmla="*/ 2147483647 w 16"/>
                <a:gd name="T3" fmla="*/ 2147483647 h 54"/>
                <a:gd name="T4" fmla="*/ 2147483647 w 16"/>
                <a:gd name="T5" fmla="*/ 2147483647 h 54"/>
                <a:gd name="T6" fmla="*/ 2147483647 w 16"/>
                <a:gd name="T7" fmla="*/ 2147483647 h 54"/>
                <a:gd name="T8" fmla="*/ 0 w 16"/>
                <a:gd name="T9" fmla="*/ 2147483647 h 54"/>
                <a:gd name="T10" fmla="*/ 0 w 16"/>
                <a:gd name="T11" fmla="*/ 2147483647 h 54"/>
                <a:gd name="T12" fmla="*/ 0 w 16"/>
                <a:gd name="T13" fmla="*/ 0 h 54"/>
                <a:gd name="T14" fmla="*/ 2147483647 w 16"/>
                <a:gd name="T15" fmla="*/ 0 h 54"/>
                <a:gd name="T16" fmla="*/ 2147483647 w 16"/>
                <a:gd name="T17" fmla="*/ 2147483647 h 54"/>
                <a:gd name="T18" fmla="*/ 2147483647 w 16"/>
                <a:gd name="T19" fmla="*/ 2147483647 h 54"/>
                <a:gd name="T20" fmla="*/ 2147483647 w 16"/>
                <a:gd name="T21" fmla="*/ 2147483647 h 54"/>
                <a:gd name="T22" fmla="*/ 2147483647 w 16"/>
                <a:gd name="T23" fmla="*/ 2147483647 h 54"/>
                <a:gd name="T24" fmla="*/ 2147483647 w 16"/>
                <a:gd name="T25" fmla="*/ 2147483647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" h="54">
                  <a:moveTo>
                    <a:pt x="8" y="54"/>
                  </a:moveTo>
                  <a:lnTo>
                    <a:pt x="8" y="8"/>
                  </a:lnTo>
                  <a:lnTo>
                    <a:pt x="16" y="8"/>
                  </a:lnTo>
                  <a:lnTo>
                    <a:pt x="8" y="15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8"/>
                  </a:lnTo>
                  <a:lnTo>
                    <a:pt x="16" y="54"/>
                  </a:lnTo>
                  <a:lnTo>
                    <a:pt x="8" y="5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1" name="Rectangle 233"/>
            <p:cNvSpPr>
              <a:spLocks noChangeArrowheads="1"/>
            </p:cNvSpPr>
            <p:nvPr/>
          </p:nvSpPr>
          <p:spPr bwMode="auto">
            <a:xfrm>
              <a:off x="2713038" y="1911350"/>
              <a:ext cx="12700" cy="841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2" name="Freeform 234"/>
            <p:cNvSpPr>
              <a:spLocks/>
            </p:cNvSpPr>
            <p:nvPr/>
          </p:nvSpPr>
          <p:spPr bwMode="auto">
            <a:xfrm>
              <a:off x="1911350" y="1958975"/>
              <a:ext cx="36513" cy="169863"/>
            </a:xfrm>
            <a:custGeom>
              <a:avLst/>
              <a:gdLst>
                <a:gd name="T0" fmla="*/ 0 w 23"/>
                <a:gd name="T1" fmla="*/ 0 h 107"/>
                <a:gd name="T2" fmla="*/ 2147483647 w 23"/>
                <a:gd name="T3" fmla="*/ 0 h 107"/>
                <a:gd name="T4" fmla="*/ 2147483647 w 23"/>
                <a:gd name="T5" fmla="*/ 2147483647 h 107"/>
                <a:gd name="T6" fmla="*/ 2147483647 w 23"/>
                <a:gd name="T7" fmla="*/ 2147483647 h 107"/>
                <a:gd name="T8" fmla="*/ 2147483647 w 23"/>
                <a:gd name="T9" fmla="*/ 2147483647 h 107"/>
                <a:gd name="T10" fmla="*/ 2147483647 w 23"/>
                <a:gd name="T11" fmla="*/ 2147483647 h 107"/>
                <a:gd name="T12" fmla="*/ 2147483647 w 23"/>
                <a:gd name="T13" fmla="*/ 2147483647 h 107"/>
                <a:gd name="T14" fmla="*/ 0 w 23"/>
                <a:gd name="T15" fmla="*/ 2147483647 h 107"/>
                <a:gd name="T16" fmla="*/ 0 w 23"/>
                <a:gd name="T17" fmla="*/ 0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" h="107">
                  <a:moveTo>
                    <a:pt x="0" y="0"/>
                  </a:moveTo>
                  <a:lnTo>
                    <a:pt x="23" y="0"/>
                  </a:lnTo>
                  <a:lnTo>
                    <a:pt x="23" y="54"/>
                  </a:lnTo>
                  <a:lnTo>
                    <a:pt x="15" y="61"/>
                  </a:lnTo>
                  <a:lnTo>
                    <a:pt x="15" y="107"/>
                  </a:lnTo>
                  <a:lnTo>
                    <a:pt x="8" y="61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" name="Rectangle 235"/>
            <p:cNvSpPr>
              <a:spLocks noChangeArrowheads="1"/>
            </p:cNvSpPr>
            <p:nvPr/>
          </p:nvSpPr>
          <p:spPr bwMode="auto">
            <a:xfrm>
              <a:off x="1911350" y="1958975"/>
              <a:ext cx="49213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" name="Freeform 236"/>
            <p:cNvSpPr>
              <a:spLocks/>
            </p:cNvSpPr>
            <p:nvPr/>
          </p:nvSpPr>
          <p:spPr bwMode="auto">
            <a:xfrm>
              <a:off x="1911350" y="1958975"/>
              <a:ext cx="49213" cy="169863"/>
            </a:xfrm>
            <a:custGeom>
              <a:avLst/>
              <a:gdLst>
                <a:gd name="T0" fmla="*/ 2147483647 w 31"/>
                <a:gd name="T1" fmla="*/ 0 h 107"/>
                <a:gd name="T2" fmla="*/ 2147483647 w 31"/>
                <a:gd name="T3" fmla="*/ 2147483647 h 107"/>
                <a:gd name="T4" fmla="*/ 2147483647 w 31"/>
                <a:gd name="T5" fmla="*/ 2147483647 h 107"/>
                <a:gd name="T6" fmla="*/ 2147483647 w 31"/>
                <a:gd name="T7" fmla="*/ 2147483647 h 107"/>
                <a:gd name="T8" fmla="*/ 2147483647 w 31"/>
                <a:gd name="T9" fmla="*/ 2147483647 h 107"/>
                <a:gd name="T10" fmla="*/ 2147483647 w 31"/>
                <a:gd name="T11" fmla="*/ 2147483647 h 107"/>
                <a:gd name="T12" fmla="*/ 2147483647 w 31"/>
                <a:gd name="T13" fmla="*/ 2147483647 h 107"/>
                <a:gd name="T14" fmla="*/ 2147483647 w 31"/>
                <a:gd name="T15" fmla="*/ 2147483647 h 107"/>
                <a:gd name="T16" fmla="*/ 2147483647 w 31"/>
                <a:gd name="T17" fmla="*/ 2147483647 h 107"/>
                <a:gd name="T18" fmla="*/ 2147483647 w 31"/>
                <a:gd name="T19" fmla="*/ 2147483647 h 107"/>
                <a:gd name="T20" fmla="*/ 2147483647 w 31"/>
                <a:gd name="T21" fmla="*/ 2147483647 h 107"/>
                <a:gd name="T22" fmla="*/ 2147483647 w 31"/>
                <a:gd name="T23" fmla="*/ 2147483647 h 107"/>
                <a:gd name="T24" fmla="*/ 2147483647 w 31"/>
                <a:gd name="T25" fmla="*/ 2147483647 h 107"/>
                <a:gd name="T26" fmla="*/ 0 w 31"/>
                <a:gd name="T27" fmla="*/ 2147483647 h 107"/>
                <a:gd name="T28" fmla="*/ 0 w 31"/>
                <a:gd name="T29" fmla="*/ 2147483647 h 107"/>
                <a:gd name="T30" fmla="*/ 0 w 31"/>
                <a:gd name="T31" fmla="*/ 2147483647 h 107"/>
                <a:gd name="T32" fmla="*/ 2147483647 w 31"/>
                <a:gd name="T33" fmla="*/ 2147483647 h 107"/>
                <a:gd name="T34" fmla="*/ 2147483647 w 31"/>
                <a:gd name="T35" fmla="*/ 2147483647 h 107"/>
                <a:gd name="T36" fmla="*/ 2147483647 w 31"/>
                <a:gd name="T37" fmla="*/ 2147483647 h 107"/>
                <a:gd name="T38" fmla="*/ 2147483647 w 31"/>
                <a:gd name="T39" fmla="*/ 2147483647 h 107"/>
                <a:gd name="T40" fmla="*/ 2147483647 w 31"/>
                <a:gd name="T41" fmla="*/ 2147483647 h 107"/>
                <a:gd name="T42" fmla="*/ 2147483647 w 31"/>
                <a:gd name="T43" fmla="*/ 2147483647 h 107"/>
                <a:gd name="T44" fmla="*/ 2147483647 w 31"/>
                <a:gd name="T45" fmla="*/ 2147483647 h 107"/>
                <a:gd name="T46" fmla="*/ 2147483647 w 31"/>
                <a:gd name="T47" fmla="*/ 2147483647 h 107"/>
                <a:gd name="T48" fmla="*/ 2147483647 w 31"/>
                <a:gd name="T49" fmla="*/ 2147483647 h 107"/>
                <a:gd name="T50" fmla="*/ 2147483647 w 31"/>
                <a:gd name="T51" fmla="*/ 2147483647 h 107"/>
                <a:gd name="T52" fmla="*/ 2147483647 w 31"/>
                <a:gd name="T53" fmla="*/ 2147483647 h 107"/>
                <a:gd name="T54" fmla="*/ 2147483647 w 31"/>
                <a:gd name="T55" fmla="*/ 2147483647 h 107"/>
                <a:gd name="T56" fmla="*/ 2147483647 w 31"/>
                <a:gd name="T57" fmla="*/ 2147483647 h 107"/>
                <a:gd name="T58" fmla="*/ 2147483647 w 31"/>
                <a:gd name="T59" fmla="*/ 0 h 107"/>
                <a:gd name="T60" fmla="*/ 2147483647 w 31"/>
                <a:gd name="T61" fmla="*/ 0 h 10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1" h="107">
                  <a:moveTo>
                    <a:pt x="31" y="0"/>
                  </a:moveTo>
                  <a:lnTo>
                    <a:pt x="31" y="54"/>
                  </a:lnTo>
                  <a:lnTo>
                    <a:pt x="31" y="61"/>
                  </a:lnTo>
                  <a:lnTo>
                    <a:pt x="23" y="69"/>
                  </a:lnTo>
                  <a:lnTo>
                    <a:pt x="15" y="61"/>
                  </a:lnTo>
                  <a:lnTo>
                    <a:pt x="23" y="61"/>
                  </a:lnTo>
                  <a:lnTo>
                    <a:pt x="23" y="107"/>
                  </a:lnTo>
                  <a:lnTo>
                    <a:pt x="15" y="107"/>
                  </a:lnTo>
                  <a:lnTo>
                    <a:pt x="8" y="61"/>
                  </a:lnTo>
                  <a:lnTo>
                    <a:pt x="15" y="61"/>
                  </a:lnTo>
                  <a:lnTo>
                    <a:pt x="8" y="69"/>
                  </a:lnTo>
                  <a:lnTo>
                    <a:pt x="0" y="61"/>
                  </a:lnTo>
                  <a:lnTo>
                    <a:pt x="0" y="54"/>
                  </a:lnTo>
                  <a:lnTo>
                    <a:pt x="8" y="54"/>
                  </a:lnTo>
                  <a:lnTo>
                    <a:pt x="15" y="61"/>
                  </a:lnTo>
                  <a:lnTo>
                    <a:pt x="23" y="107"/>
                  </a:lnTo>
                  <a:lnTo>
                    <a:pt x="15" y="107"/>
                  </a:lnTo>
                  <a:lnTo>
                    <a:pt x="15" y="61"/>
                  </a:lnTo>
                  <a:lnTo>
                    <a:pt x="23" y="54"/>
                  </a:lnTo>
                  <a:lnTo>
                    <a:pt x="31" y="61"/>
                  </a:lnTo>
                  <a:lnTo>
                    <a:pt x="23" y="54"/>
                  </a:lnTo>
                  <a:lnTo>
                    <a:pt x="23" y="0"/>
                  </a:lnTo>
                  <a:lnTo>
                    <a:pt x="31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" name="Rectangle 237"/>
            <p:cNvSpPr>
              <a:spLocks noChangeArrowheads="1"/>
            </p:cNvSpPr>
            <p:nvPr/>
          </p:nvSpPr>
          <p:spPr bwMode="auto">
            <a:xfrm>
              <a:off x="1911350" y="1958975"/>
              <a:ext cx="12700" cy="857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6" name="Freeform 238"/>
            <p:cNvSpPr>
              <a:spLocks/>
            </p:cNvSpPr>
            <p:nvPr/>
          </p:nvSpPr>
          <p:spPr bwMode="auto">
            <a:xfrm>
              <a:off x="1511300" y="1825625"/>
              <a:ext cx="47625" cy="169863"/>
            </a:xfrm>
            <a:custGeom>
              <a:avLst/>
              <a:gdLst>
                <a:gd name="T0" fmla="*/ 0 w 30"/>
                <a:gd name="T1" fmla="*/ 0 h 107"/>
                <a:gd name="T2" fmla="*/ 2147483647 w 30"/>
                <a:gd name="T3" fmla="*/ 0 h 107"/>
                <a:gd name="T4" fmla="*/ 2147483647 w 30"/>
                <a:gd name="T5" fmla="*/ 2147483647 h 107"/>
                <a:gd name="T6" fmla="*/ 2147483647 w 30"/>
                <a:gd name="T7" fmla="*/ 2147483647 h 107"/>
                <a:gd name="T8" fmla="*/ 2147483647 w 30"/>
                <a:gd name="T9" fmla="*/ 2147483647 h 107"/>
                <a:gd name="T10" fmla="*/ 2147483647 w 30"/>
                <a:gd name="T11" fmla="*/ 2147483647 h 107"/>
                <a:gd name="T12" fmla="*/ 2147483647 w 30"/>
                <a:gd name="T13" fmla="*/ 2147483647 h 107"/>
                <a:gd name="T14" fmla="*/ 2147483647 w 30"/>
                <a:gd name="T15" fmla="*/ 2147483647 h 107"/>
                <a:gd name="T16" fmla="*/ 2147483647 w 30"/>
                <a:gd name="T17" fmla="*/ 0 h 107"/>
                <a:gd name="T18" fmla="*/ 0 w 30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" h="107">
                  <a:moveTo>
                    <a:pt x="0" y="0"/>
                  </a:moveTo>
                  <a:lnTo>
                    <a:pt x="30" y="0"/>
                  </a:lnTo>
                  <a:lnTo>
                    <a:pt x="30" y="54"/>
                  </a:lnTo>
                  <a:lnTo>
                    <a:pt x="23" y="61"/>
                  </a:lnTo>
                  <a:lnTo>
                    <a:pt x="23" y="107"/>
                  </a:lnTo>
                  <a:lnTo>
                    <a:pt x="15" y="107"/>
                  </a:lnTo>
                  <a:lnTo>
                    <a:pt x="15" y="61"/>
                  </a:lnTo>
                  <a:lnTo>
                    <a:pt x="7" y="54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7" name="Rectangle 239"/>
            <p:cNvSpPr>
              <a:spLocks noChangeArrowheads="1"/>
            </p:cNvSpPr>
            <p:nvPr/>
          </p:nvSpPr>
          <p:spPr bwMode="auto">
            <a:xfrm>
              <a:off x="1511300" y="1825625"/>
              <a:ext cx="60325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8" name="Freeform 240"/>
            <p:cNvSpPr>
              <a:spLocks/>
            </p:cNvSpPr>
            <p:nvPr/>
          </p:nvSpPr>
          <p:spPr bwMode="auto">
            <a:xfrm>
              <a:off x="1547813" y="1825625"/>
              <a:ext cx="23812" cy="109538"/>
            </a:xfrm>
            <a:custGeom>
              <a:avLst/>
              <a:gdLst>
                <a:gd name="T0" fmla="*/ 2147483647 w 15"/>
                <a:gd name="T1" fmla="*/ 0 h 69"/>
                <a:gd name="T2" fmla="*/ 2147483647 w 15"/>
                <a:gd name="T3" fmla="*/ 2147483647 h 69"/>
                <a:gd name="T4" fmla="*/ 2147483647 w 15"/>
                <a:gd name="T5" fmla="*/ 2147483647 h 69"/>
                <a:gd name="T6" fmla="*/ 2147483647 w 15"/>
                <a:gd name="T7" fmla="*/ 2147483647 h 69"/>
                <a:gd name="T8" fmla="*/ 2147483647 w 15"/>
                <a:gd name="T9" fmla="*/ 2147483647 h 69"/>
                <a:gd name="T10" fmla="*/ 0 w 15"/>
                <a:gd name="T11" fmla="*/ 2147483647 h 69"/>
                <a:gd name="T12" fmla="*/ 0 w 15"/>
                <a:gd name="T13" fmla="*/ 2147483647 h 69"/>
                <a:gd name="T14" fmla="*/ 0 w 15"/>
                <a:gd name="T15" fmla="*/ 2147483647 h 69"/>
                <a:gd name="T16" fmla="*/ 2147483647 w 15"/>
                <a:gd name="T17" fmla="*/ 2147483647 h 69"/>
                <a:gd name="T18" fmla="*/ 2147483647 w 15"/>
                <a:gd name="T19" fmla="*/ 2147483647 h 69"/>
                <a:gd name="T20" fmla="*/ 2147483647 w 15"/>
                <a:gd name="T21" fmla="*/ 2147483647 h 69"/>
                <a:gd name="T22" fmla="*/ 2147483647 w 15"/>
                <a:gd name="T23" fmla="*/ 0 h 69"/>
                <a:gd name="T24" fmla="*/ 2147483647 w 15"/>
                <a:gd name="T25" fmla="*/ 0 h 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" h="69">
                  <a:moveTo>
                    <a:pt x="15" y="0"/>
                  </a:moveTo>
                  <a:lnTo>
                    <a:pt x="15" y="54"/>
                  </a:lnTo>
                  <a:lnTo>
                    <a:pt x="15" y="61"/>
                  </a:lnTo>
                  <a:lnTo>
                    <a:pt x="7" y="69"/>
                  </a:lnTo>
                  <a:lnTo>
                    <a:pt x="0" y="61"/>
                  </a:lnTo>
                  <a:lnTo>
                    <a:pt x="7" y="54"/>
                  </a:lnTo>
                  <a:lnTo>
                    <a:pt x="15" y="61"/>
                  </a:lnTo>
                  <a:lnTo>
                    <a:pt x="7" y="54"/>
                  </a:lnTo>
                  <a:lnTo>
                    <a:pt x="7" y="0"/>
                  </a:lnTo>
                  <a:lnTo>
                    <a:pt x="15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9" name="Rectangle 241"/>
            <p:cNvSpPr>
              <a:spLocks noChangeArrowheads="1"/>
            </p:cNvSpPr>
            <p:nvPr/>
          </p:nvSpPr>
          <p:spPr bwMode="auto">
            <a:xfrm>
              <a:off x="1547813" y="1922463"/>
              <a:ext cx="11112" cy="857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0" name="Rectangle 242"/>
            <p:cNvSpPr>
              <a:spLocks noChangeArrowheads="1"/>
            </p:cNvSpPr>
            <p:nvPr/>
          </p:nvSpPr>
          <p:spPr bwMode="auto">
            <a:xfrm>
              <a:off x="1535113" y="1995488"/>
              <a:ext cx="12700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1" name="Freeform 243"/>
            <p:cNvSpPr>
              <a:spLocks/>
            </p:cNvSpPr>
            <p:nvPr/>
          </p:nvSpPr>
          <p:spPr bwMode="auto">
            <a:xfrm>
              <a:off x="1522413" y="1911350"/>
              <a:ext cx="25400" cy="84138"/>
            </a:xfrm>
            <a:custGeom>
              <a:avLst/>
              <a:gdLst>
                <a:gd name="T0" fmla="*/ 2147483647 w 16"/>
                <a:gd name="T1" fmla="*/ 2147483647 h 53"/>
                <a:gd name="T2" fmla="*/ 2147483647 w 16"/>
                <a:gd name="T3" fmla="*/ 2147483647 h 53"/>
                <a:gd name="T4" fmla="*/ 2147483647 w 16"/>
                <a:gd name="T5" fmla="*/ 2147483647 h 53"/>
                <a:gd name="T6" fmla="*/ 2147483647 w 16"/>
                <a:gd name="T7" fmla="*/ 2147483647 h 53"/>
                <a:gd name="T8" fmla="*/ 0 w 16"/>
                <a:gd name="T9" fmla="*/ 2147483647 h 53"/>
                <a:gd name="T10" fmla="*/ 0 w 16"/>
                <a:gd name="T11" fmla="*/ 2147483647 h 53"/>
                <a:gd name="T12" fmla="*/ 0 w 16"/>
                <a:gd name="T13" fmla="*/ 0 h 53"/>
                <a:gd name="T14" fmla="*/ 2147483647 w 16"/>
                <a:gd name="T15" fmla="*/ 0 h 53"/>
                <a:gd name="T16" fmla="*/ 2147483647 w 16"/>
                <a:gd name="T17" fmla="*/ 2147483647 h 53"/>
                <a:gd name="T18" fmla="*/ 2147483647 w 16"/>
                <a:gd name="T19" fmla="*/ 2147483647 h 53"/>
                <a:gd name="T20" fmla="*/ 2147483647 w 16"/>
                <a:gd name="T21" fmla="*/ 2147483647 h 53"/>
                <a:gd name="T22" fmla="*/ 2147483647 w 16"/>
                <a:gd name="T23" fmla="*/ 2147483647 h 53"/>
                <a:gd name="T24" fmla="*/ 2147483647 w 16"/>
                <a:gd name="T25" fmla="*/ 2147483647 h 5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" h="53">
                  <a:moveTo>
                    <a:pt x="8" y="53"/>
                  </a:moveTo>
                  <a:lnTo>
                    <a:pt x="8" y="7"/>
                  </a:lnTo>
                  <a:lnTo>
                    <a:pt x="16" y="7"/>
                  </a:lnTo>
                  <a:lnTo>
                    <a:pt x="8" y="15"/>
                  </a:lnTo>
                  <a:lnTo>
                    <a:pt x="0" y="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7"/>
                  </a:lnTo>
                  <a:lnTo>
                    <a:pt x="16" y="53"/>
                  </a:lnTo>
                  <a:lnTo>
                    <a:pt x="8" y="5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2" name="Rectangle 244"/>
            <p:cNvSpPr>
              <a:spLocks noChangeArrowheads="1"/>
            </p:cNvSpPr>
            <p:nvPr/>
          </p:nvSpPr>
          <p:spPr bwMode="auto">
            <a:xfrm>
              <a:off x="1522413" y="1825625"/>
              <a:ext cx="12700" cy="857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" name="Freeform 245"/>
            <p:cNvSpPr>
              <a:spLocks/>
            </p:cNvSpPr>
            <p:nvPr/>
          </p:nvSpPr>
          <p:spPr bwMode="auto">
            <a:xfrm>
              <a:off x="1511300" y="1825625"/>
              <a:ext cx="11113" cy="12700"/>
            </a:xfrm>
            <a:custGeom>
              <a:avLst/>
              <a:gdLst>
                <a:gd name="T0" fmla="*/ 2147483647 w 7"/>
                <a:gd name="T1" fmla="*/ 2147483647 h 8"/>
                <a:gd name="T2" fmla="*/ 0 w 7"/>
                <a:gd name="T3" fmla="*/ 2147483647 h 8"/>
                <a:gd name="T4" fmla="*/ 0 w 7"/>
                <a:gd name="T5" fmla="*/ 0 h 8"/>
                <a:gd name="T6" fmla="*/ 0 w 7"/>
                <a:gd name="T7" fmla="*/ 2147483647 h 8"/>
                <a:gd name="T8" fmla="*/ 0 w 7"/>
                <a:gd name="T9" fmla="*/ 0 h 8"/>
                <a:gd name="T10" fmla="*/ 2147483647 w 7"/>
                <a:gd name="T11" fmla="*/ 0 h 8"/>
                <a:gd name="T12" fmla="*/ 2147483647 w 7"/>
                <a:gd name="T13" fmla="*/ 2147483647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" name="Freeform 246"/>
            <p:cNvSpPr>
              <a:spLocks/>
            </p:cNvSpPr>
            <p:nvPr/>
          </p:nvSpPr>
          <p:spPr bwMode="auto">
            <a:xfrm>
              <a:off x="2287588" y="2081213"/>
              <a:ext cx="49212" cy="180975"/>
            </a:xfrm>
            <a:custGeom>
              <a:avLst/>
              <a:gdLst>
                <a:gd name="T0" fmla="*/ 0 w 31"/>
                <a:gd name="T1" fmla="*/ 0 h 114"/>
                <a:gd name="T2" fmla="*/ 2147483647 w 31"/>
                <a:gd name="T3" fmla="*/ 0 h 114"/>
                <a:gd name="T4" fmla="*/ 2147483647 w 31"/>
                <a:gd name="T5" fmla="*/ 2147483647 h 114"/>
                <a:gd name="T6" fmla="*/ 2147483647 w 31"/>
                <a:gd name="T7" fmla="*/ 2147483647 h 114"/>
                <a:gd name="T8" fmla="*/ 2147483647 w 31"/>
                <a:gd name="T9" fmla="*/ 2147483647 h 114"/>
                <a:gd name="T10" fmla="*/ 2147483647 w 31"/>
                <a:gd name="T11" fmla="*/ 2147483647 h 114"/>
                <a:gd name="T12" fmla="*/ 2147483647 w 31"/>
                <a:gd name="T13" fmla="*/ 2147483647 h 114"/>
                <a:gd name="T14" fmla="*/ 2147483647 w 31"/>
                <a:gd name="T15" fmla="*/ 2147483647 h 114"/>
                <a:gd name="T16" fmla="*/ 2147483647 w 31"/>
                <a:gd name="T17" fmla="*/ 0 h 114"/>
                <a:gd name="T18" fmla="*/ 0 w 31"/>
                <a:gd name="T19" fmla="*/ 0 h 1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" h="114">
                  <a:moveTo>
                    <a:pt x="0" y="0"/>
                  </a:moveTo>
                  <a:lnTo>
                    <a:pt x="31" y="0"/>
                  </a:lnTo>
                  <a:lnTo>
                    <a:pt x="31" y="53"/>
                  </a:lnTo>
                  <a:lnTo>
                    <a:pt x="23" y="61"/>
                  </a:lnTo>
                  <a:lnTo>
                    <a:pt x="23" y="114"/>
                  </a:lnTo>
                  <a:lnTo>
                    <a:pt x="16" y="107"/>
                  </a:lnTo>
                  <a:lnTo>
                    <a:pt x="16" y="61"/>
                  </a:lnTo>
                  <a:lnTo>
                    <a:pt x="8" y="53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5" name="Rectangle 247"/>
            <p:cNvSpPr>
              <a:spLocks noChangeArrowheads="1"/>
            </p:cNvSpPr>
            <p:nvPr/>
          </p:nvSpPr>
          <p:spPr bwMode="auto">
            <a:xfrm>
              <a:off x="2287588" y="2081213"/>
              <a:ext cx="61912" cy="111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6" name="Freeform 248"/>
            <p:cNvSpPr>
              <a:spLocks/>
            </p:cNvSpPr>
            <p:nvPr/>
          </p:nvSpPr>
          <p:spPr bwMode="auto">
            <a:xfrm>
              <a:off x="2300288" y="2081213"/>
              <a:ext cx="49212" cy="206375"/>
            </a:xfrm>
            <a:custGeom>
              <a:avLst/>
              <a:gdLst>
                <a:gd name="T0" fmla="*/ 2147483647 w 31"/>
                <a:gd name="T1" fmla="*/ 0 h 130"/>
                <a:gd name="T2" fmla="*/ 2147483647 w 31"/>
                <a:gd name="T3" fmla="*/ 2147483647 h 130"/>
                <a:gd name="T4" fmla="*/ 2147483647 w 31"/>
                <a:gd name="T5" fmla="*/ 2147483647 h 130"/>
                <a:gd name="T6" fmla="*/ 2147483647 w 31"/>
                <a:gd name="T7" fmla="*/ 2147483647 h 130"/>
                <a:gd name="T8" fmla="*/ 2147483647 w 31"/>
                <a:gd name="T9" fmla="*/ 2147483647 h 130"/>
                <a:gd name="T10" fmla="*/ 2147483647 w 31"/>
                <a:gd name="T11" fmla="*/ 2147483647 h 130"/>
                <a:gd name="T12" fmla="*/ 2147483647 w 31"/>
                <a:gd name="T13" fmla="*/ 2147483647 h 130"/>
                <a:gd name="T14" fmla="*/ 2147483647 w 31"/>
                <a:gd name="T15" fmla="*/ 2147483647 h 130"/>
                <a:gd name="T16" fmla="*/ 2147483647 w 31"/>
                <a:gd name="T17" fmla="*/ 2147483647 h 130"/>
                <a:gd name="T18" fmla="*/ 2147483647 w 31"/>
                <a:gd name="T19" fmla="*/ 2147483647 h 130"/>
                <a:gd name="T20" fmla="*/ 2147483647 w 31"/>
                <a:gd name="T21" fmla="*/ 2147483647 h 130"/>
                <a:gd name="T22" fmla="*/ 2147483647 w 31"/>
                <a:gd name="T23" fmla="*/ 2147483647 h 130"/>
                <a:gd name="T24" fmla="*/ 2147483647 w 31"/>
                <a:gd name="T25" fmla="*/ 2147483647 h 130"/>
                <a:gd name="T26" fmla="*/ 2147483647 w 31"/>
                <a:gd name="T27" fmla="*/ 2147483647 h 130"/>
                <a:gd name="T28" fmla="*/ 2147483647 w 31"/>
                <a:gd name="T29" fmla="*/ 2147483647 h 130"/>
                <a:gd name="T30" fmla="*/ 2147483647 w 31"/>
                <a:gd name="T31" fmla="*/ 2147483647 h 130"/>
                <a:gd name="T32" fmla="*/ 0 w 31"/>
                <a:gd name="T33" fmla="*/ 2147483647 h 130"/>
                <a:gd name="T34" fmla="*/ 0 w 31"/>
                <a:gd name="T35" fmla="*/ 2147483647 h 130"/>
                <a:gd name="T36" fmla="*/ 0 w 31"/>
                <a:gd name="T37" fmla="*/ 2147483647 h 130"/>
                <a:gd name="T38" fmla="*/ 2147483647 w 31"/>
                <a:gd name="T39" fmla="*/ 2147483647 h 130"/>
                <a:gd name="T40" fmla="*/ 2147483647 w 31"/>
                <a:gd name="T41" fmla="*/ 2147483647 h 130"/>
                <a:gd name="T42" fmla="*/ 2147483647 w 31"/>
                <a:gd name="T43" fmla="*/ 2147483647 h 130"/>
                <a:gd name="T44" fmla="*/ 2147483647 w 31"/>
                <a:gd name="T45" fmla="*/ 2147483647 h 130"/>
                <a:gd name="T46" fmla="*/ 2147483647 w 31"/>
                <a:gd name="T47" fmla="*/ 2147483647 h 130"/>
                <a:gd name="T48" fmla="*/ 2147483647 w 31"/>
                <a:gd name="T49" fmla="*/ 2147483647 h 130"/>
                <a:gd name="T50" fmla="*/ 2147483647 w 31"/>
                <a:gd name="T51" fmla="*/ 2147483647 h 130"/>
                <a:gd name="T52" fmla="*/ 2147483647 w 31"/>
                <a:gd name="T53" fmla="*/ 2147483647 h 130"/>
                <a:gd name="T54" fmla="*/ 2147483647 w 31"/>
                <a:gd name="T55" fmla="*/ 2147483647 h 130"/>
                <a:gd name="T56" fmla="*/ 2147483647 w 31"/>
                <a:gd name="T57" fmla="*/ 2147483647 h 130"/>
                <a:gd name="T58" fmla="*/ 2147483647 w 31"/>
                <a:gd name="T59" fmla="*/ 2147483647 h 130"/>
                <a:gd name="T60" fmla="*/ 2147483647 w 31"/>
                <a:gd name="T61" fmla="*/ 2147483647 h 130"/>
                <a:gd name="T62" fmla="*/ 2147483647 w 31"/>
                <a:gd name="T63" fmla="*/ 2147483647 h 130"/>
                <a:gd name="T64" fmla="*/ 2147483647 w 31"/>
                <a:gd name="T65" fmla="*/ 2147483647 h 130"/>
                <a:gd name="T66" fmla="*/ 2147483647 w 31"/>
                <a:gd name="T67" fmla="*/ 2147483647 h 130"/>
                <a:gd name="T68" fmla="*/ 2147483647 w 31"/>
                <a:gd name="T69" fmla="*/ 2147483647 h 130"/>
                <a:gd name="T70" fmla="*/ 2147483647 w 31"/>
                <a:gd name="T71" fmla="*/ 0 h 130"/>
                <a:gd name="T72" fmla="*/ 2147483647 w 31"/>
                <a:gd name="T73" fmla="*/ 0 h 1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1" h="130">
                  <a:moveTo>
                    <a:pt x="31" y="0"/>
                  </a:moveTo>
                  <a:lnTo>
                    <a:pt x="31" y="53"/>
                  </a:lnTo>
                  <a:lnTo>
                    <a:pt x="31" y="61"/>
                  </a:lnTo>
                  <a:lnTo>
                    <a:pt x="23" y="68"/>
                  </a:lnTo>
                  <a:lnTo>
                    <a:pt x="15" y="61"/>
                  </a:lnTo>
                  <a:lnTo>
                    <a:pt x="23" y="61"/>
                  </a:lnTo>
                  <a:lnTo>
                    <a:pt x="23" y="114"/>
                  </a:lnTo>
                  <a:lnTo>
                    <a:pt x="23" y="130"/>
                  </a:lnTo>
                  <a:lnTo>
                    <a:pt x="15" y="122"/>
                  </a:lnTo>
                  <a:lnTo>
                    <a:pt x="8" y="114"/>
                  </a:lnTo>
                  <a:lnTo>
                    <a:pt x="8" y="107"/>
                  </a:lnTo>
                  <a:lnTo>
                    <a:pt x="8" y="61"/>
                  </a:lnTo>
                  <a:lnTo>
                    <a:pt x="15" y="61"/>
                  </a:lnTo>
                  <a:lnTo>
                    <a:pt x="8" y="68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8" y="53"/>
                  </a:lnTo>
                  <a:lnTo>
                    <a:pt x="15" y="61"/>
                  </a:lnTo>
                  <a:lnTo>
                    <a:pt x="15" y="107"/>
                  </a:lnTo>
                  <a:lnTo>
                    <a:pt x="8" y="107"/>
                  </a:lnTo>
                  <a:lnTo>
                    <a:pt x="15" y="107"/>
                  </a:lnTo>
                  <a:lnTo>
                    <a:pt x="23" y="114"/>
                  </a:lnTo>
                  <a:lnTo>
                    <a:pt x="15" y="122"/>
                  </a:lnTo>
                  <a:lnTo>
                    <a:pt x="15" y="114"/>
                  </a:lnTo>
                  <a:lnTo>
                    <a:pt x="15" y="61"/>
                  </a:lnTo>
                  <a:lnTo>
                    <a:pt x="23" y="53"/>
                  </a:lnTo>
                  <a:lnTo>
                    <a:pt x="31" y="61"/>
                  </a:lnTo>
                  <a:lnTo>
                    <a:pt x="23" y="53"/>
                  </a:lnTo>
                  <a:lnTo>
                    <a:pt x="23" y="0"/>
                  </a:lnTo>
                  <a:lnTo>
                    <a:pt x="31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7" name="Rectangle 249"/>
            <p:cNvSpPr>
              <a:spLocks noChangeArrowheads="1"/>
            </p:cNvSpPr>
            <p:nvPr/>
          </p:nvSpPr>
          <p:spPr bwMode="auto">
            <a:xfrm>
              <a:off x="2300288" y="2081213"/>
              <a:ext cx="12700" cy="841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8" name="Freeform 250"/>
            <p:cNvSpPr>
              <a:spLocks/>
            </p:cNvSpPr>
            <p:nvPr/>
          </p:nvSpPr>
          <p:spPr bwMode="auto">
            <a:xfrm>
              <a:off x="2287588" y="2081213"/>
              <a:ext cx="12700" cy="11112"/>
            </a:xfrm>
            <a:custGeom>
              <a:avLst/>
              <a:gdLst>
                <a:gd name="T0" fmla="*/ 2147483647 w 8"/>
                <a:gd name="T1" fmla="*/ 2147483647 h 7"/>
                <a:gd name="T2" fmla="*/ 0 w 8"/>
                <a:gd name="T3" fmla="*/ 2147483647 h 7"/>
                <a:gd name="T4" fmla="*/ 0 w 8"/>
                <a:gd name="T5" fmla="*/ 0 h 7"/>
                <a:gd name="T6" fmla="*/ 0 w 8"/>
                <a:gd name="T7" fmla="*/ 2147483647 h 7"/>
                <a:gd name="T8" fmla="*/ 0 w 8"/>
                <a:gd name="T9" fmla="*/ 0 h 7"/>
                <a:gd name="T10" fmla="*/ 2147483647 w 8"/>
                <a:gd name="T11" fmla="*/ 0 h 7"/>
                <a:gd name="T12" fmla="*/ 2147483647 w 8"/>
                <a:gd name="T13" fmla="*/ 2147483647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9" name="Freeform 251"/>
            <p:cNvSpPr>
              <a:spLocks/>
            </p:cNvSpPr>
            <p:nvPr/>
          </p:nvSpPr>
          <p:spPr bwMode="auto">
            <a:xfrm>
              <a:off x="1511300" y="1558925"/>
              <a:ext cx="1250950" cy="436563"/>
            </a:xfrm>
            <a:custGeom>
              <a:avLst/>
              <a:gdLst>
                <a:gd name="T0" fmla="*/ 0 w 788"/>
                <a:gd name="T1" fmla="*/ 2147483647 h 275"/>
                <a:gd name="T2" fmla="*/ 2147483647 w 788"/>
                <a:gd name="T3" fmla="*/ 0 h 275"/>
                <a:gd name="T4" fmla="*/ 2147483647 w 788"/>
                <a:gd name="T5" fmla="*/ 2147483647 h 275"/>
                <a:gd name="T6" fmla="*/ 2147483647 w 788"/>
                <a:gd name="T7" fmla="*/ 2147483647 h 275"/>
                <a:gd name="T8" fmla="*/ 0 w 788"/>
                <a:gd name="T9" fmla="*/ 2147483647 h 2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8" h="275">
                  <a:moveTo>
                    <a:pt x="0" y="99"/>
                  </a:moveTo>
                  <a:lnTo>
                    <a:pt x="290" y="0"/>
                  </a:lnTo>
                  <a:lnTo>
                    <a:pt x="788" y="153"/>
                  </a:lnTo>
                  <a:lnTo>
                    <a:pt x="512" y="275"/>
                  </a:lnTo>
                  <a:lnTo>
                    <a:pt x="0" y="9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" name="Freeform 252"/>
            <p:cNvSpPr>
              <a:spLocks/>
            </p:cNvSpPr>
            <p:nvPr/>
          </p:nvSpPr>
          <p:spPr bwMode="auto">
            <a:xfrm>
              <a:off x="1511300" y="1558925"/>
              <a:ext cx="1274763" cy="449263"/>
            </a:xfrm>
            <a:custGeom>
              <a:avLst/>
              <a:gdLst>
                <a:gd name="T0" fmla="*/ 0 w 803"/>
                <a:gd name="T1" fmla="*/ 2147483647 h 283"/>
                <a:gd name="T2" fmla="*/ 2147483647 w 803"/>
                <a:gd name="T3" fmla="*/ 0 h 283"/>
                <a:gd name="T4" fmla="*/ 2147483647 w 803"/>
                <a:gd name="T5" fmla="*/ 0 h 283"/>
                <a:gd name="T6" fmla="*/ 2147483647 w 803"/>
                <a:gd name="T7" fmla="*/ 0 h 283"/>
                <a:gd name="T8" fmla="*/ 2147483647 w 803"/>
                <a:gd name="T9" fmla="*/ 2147483647 h 283"/>
                <a:gd name="T10" fmla="*/ 2147483647 w 803"/>
                <a:gd name="T11" fmla="*/ 2147483647 h 283"/>
                <a:gd name="T12" fmla="*/ 2147483647 w 803"/>
                <a:gd name="T13" fmla="*/ 2147483647 h 283"/>
                <a:gd name="T14" fmla="*/ 2147483647 w 803"/>
                <a:gd name="T15" fmla="*/ 2147483647 h 283"/>
                <a:gd name="T16" fmla="*/ 2147483647 w 803"/>
                <a:gd name="T17" fmla="*/ 2147483647 h 283"/>
                <a:gd name="T18" fmla="*/ 2147483647 w 803"/>
                <a:gd name="T19" fmla="*/ 2147483647 h 283"/>
                <a:gd name="T20" fmla="*/ 2147483647 w 803"/>
                <a:gd name="T21" fmla="*/ 2147483647 h 283"/>
                <a:gd name="T22" fmla="*/ 2147483647 w 803"/>
                <a:gd name="T23" fmla="*/ 2147483647 h 283"/>
                <a:gd name="T24" fmla="*/ 2147483647 w 803"/>
                <a:gd name="T25" fmla="*/ 2147483647 h 283"/>
                <a:gd name="T26" fmla="*/ 2147483647 w 803"/>
                <a:gd name="T27" fmla="*/ 2147483647 h 283"/>
                <a:gd name="T28" fmla="*/ 2147483647 w 803"/>
                <a:gd name="T29" fmla="*/ 2147483647 h 283"/>
                <a:gd name="T30" fmla="*/ 2147483647 w 803"/>
                <a:gd name="T31" fmla="*/ 0 h 283"/>
                <a:gd name="T32" fmla="*/ 2147483647 w 803"/>
                <a:gd name="T33" fmla="*/ 2147483647 h 283"/>
                <a:gd name="T34" fmla="*/ 0 w 803"/>
                <a:gd name="T35" fmla="*/ 2147483647 h 283"/>
                <a:gd name="T36" fmla="*/ 0 w 803"/>
                <a:gd name="T37" fmla="*/ 2147483647 h 28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03" h="283">
                  <a:moveTo>
                    <a:pt x="0" y="99"/>
                  </a:moveTo>
                  <a:lnTo>
                    <a:pt x="290" y="0"/>
                  </a:lnTo>
                  <a:lnTo>
                    <a:pt x="788" y="153"/>
                  </a:lnTo>
                  <a:lnTo>
                    <a:pt x="803" y="153"/>
                  </a:lnTo>
                  <a:lnTo>
                    <a:pt x="788" y="161"/>
                  </a:lnTo>
                  <a:lnTo>
                    <a:pt x="512" y="283"/>
                  </a:lnTo>
                  <a:lnTo>
                    <a:pt x="512" y="275"/>
                  </a:lnTo>
                  <a:lnTo>
                    <a:pt x="788" y="153"/>
                  </a:lnTo>
                  <a:lnTo>
                    <a:pt x="788" y="161"/>
                  </a:lnTo>
                  <a:lnTo>
                    <a:pt x="290" y="8"/>
                  </a:lnTo>
                  <a:lnTo>
                    <a:pt x="290" y="0"/>
                  </a:lnTo>
                  <a:lnTo>
                    <a:pt x="290" y="8"/>
                  </a:lnTo>
                  <a:lnTo>
                    <a:pt x="0" y="107"/>
                  </a:lnTo>
                  <a:lnTo>
                    <a:pt x="0" y="99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1" name="Freeform 253"/>
            <p:cNvSpPr>
              <a:spLocks/>
            </p:cNvSpPr>
            <p:nvPr/>
          </p:nvSpPr>
          <p:spPr bwMode="auto">
            <a:xfrm>
              <a:off x="1511300" y="1716088"/>
              <a:ext cx="812800" cy="292100"/>
            </a:xfrm>
            <a:custGeom>
              <a:avLst/>
              <a:gdLst>
                <a:gd name="T0" fmla="*/ 2147483647 w 512"/>
                <a:gd name="T1" fmla="*/ 2147483647 h 184"/>
                <a:gd name="T2" fmla="*/ 0 w 512"/>
                <a:gd name="T3" fmla="*/ 2147483647 h 184"/>
                <a:gd name="T4" fmla="*/ 0 w 512"/>
                <a:gd name="T5" fmla="*/ 0 h 184"/>
                <a:gd name="T6" fmla="*/ 0 w 512"/>
                <a:gd name="T7" fmla="*/ 0 h 184"/>
                <a:gd name="T8" fmla="*/ 0 w 512"/>
                <a:gd name="T9" fmla="*/ 0 h 184"/>
                <a:gd name="T10" fmla="*/ 2147483647 w 512"/>
                <a:gd name="T11" fmla="*/ 2147483647 h 184"/>
                <a:gd name="T12" fmla="*/ 2147483647 w 512"/>
                <a:gd name="T13" fmla="*/ 2147483647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2" h="184">
                  <a:moveTo>
                    <a:pt x="512" y="184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12" y="176"/>
                  </a:lnTo>
                  <a:lnTo>
                    <a:pt x="512" y="18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2" name="Freeform 254"/>
            <p:cNvSpPr>
              <a:spLocks/>
            </p:cNvSpPr>
            <p:nvPr/>
          </p:nvSpPr>
          <p:spPr bwMode="auto">
            <a:xfrm>
              <a:off x="2336800" y="1801813"/>
              <a:ext cx="412750" cy="303212"/>
            </a:xfrm>
            <a:custGeom>
              <a:avLst/>
              <a:gdLst>
                <a:gd name="T0" fmla="*/ 2147483647 w 260"/>
                <a:gd name="T1" fmla="*/ 0 h 191"/>
                <a:gd name="T2" fmla="*/ 2147483647 w 260"/>
                <a:gd name="T3" fmla="*/ 2147483647 h 191"/>
                <a:gd name="T4" fmla="*/ 0 w 260"/>
                <a:gd name="T5" fmla="*/ 2147483647 h 191"/>
                <a:gd name="T6" fmla="*/ 0 w 260"/>
                <a:gd name="T7" fmla="*/ 2147483647 h 191"/>
                <a:gd name="T8" fmla="*/ 2147483647 w 260"/>
                <a:gd name="T9" fmla="*/ 0 h 1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191">
                  <a:moveTo>
                    <a:pt x="260" y="0"/>
                  </a:moveTo>
                  <a:lnTo>
                    <a:pt x="260" y="69"/>
                  </a:lnTo>
                  <a:lnTo>
                    <a:pt x="0" y="191"/>
                  </a:lnTo>
                  <a:lnTo>
                    <a:pt x="0" y="122"/>
                  </a:lnTo>
                  <a:lnTo>
                    <a:pt x="260" y="0"/>
                  </a:lnTo>
                  <a:close/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3" name="Freeform 255"/>
            <p:cNvSpPr>
              <a:spLocks/>
            </p:cNvSpPr>
            <p:nvPr/>
          </p:nvSpPr>
          <p:spPr bwMode="auto">
            <a:xfrm>
              <a:off x="2336800" y="1801813"/>
              <a:ext cx="425450" cy="315912"/>
            </a:xfrm>
            <a:custGeom>
              <a:avLst/>
              <a:gdLst>
                <a:gd name="T0" fmla="*/ 2147483647 w 268"/>
                <a:gd name="T1" fmla="*/ 0 h 199"/>
                <a:gd name="T2" fmla="*/ 2147483647 w 268"/>
                <a:gd name="T3" fmla="*/ 2147483647 h 199"/>
                <a:gd name="T4" fmla="*/ 2147483647 w 268"/>
                <a:gd name="T5" fmla="*/ 2147483647 h 199"/>
                <a:gd name="T6" fmla="*/ 2147483647 w 268"/>
                <a:gd name="T7" fmla="*/ 2147483647 h 199"/>
                <a:gd name="T8" fmla="*/ 0 w 268"/>
                <a:gd name="T9" fmla="*/ 2147483647 h 199"/>
                <a:gd name="T10" fmla="*/ 0 w 268"/>
                <a:gd name="T11" fmla="*/ 2147483647 h 199"/>
                <a:gd name="T12" fmla="*/ 0 w 268"/>
                <a:gd name="T13" fmla="*/ 2147483647 h 199"/>
                <a:gd name="T14" fmla="*/ 0 w 268"/>
                <a:gd name="T15" fmla="*/ 2147483647 h 199"/>
                <a:gd name="T16" fmla="*/ 0 w 268"/>
                <a:gd name="T17" fmla="*/ 2147483647 h 199"/>
                <a:gd name="T18" fmla="*/ 0 w 268"/>
                <a:gd name="T19" fmla="*/ 2147483647 h 199"/>
                <a:gd name="T20" fmla="*/ 2147483647 w 268"/>
                <a:gd name="T21" fmla="*/ 2147483647 h 199"/>
                <a:gd name="T22" fmla="*/ 2147483647 w 268"/>
                <a:gd name="T23" fmla="*/ 2147483647 h 199"/>
                <a:gd name="T24" fmla="*/ 0 w 268"/>
                <a:gd name="T25" fmla="*/ 2147483647 h 199"/>
                <a:gd name="T26" fmla="*/ 0 w 268"/>
                <a:gd name="T27" fmla="*/ 2147483647 h 199"/>
                <a:gd name="T28" fmla="*/ 2147483647 w 268"/>
                <a:gd name="T29" fmla="*/ 2147483647 h 199"/>
                <a:gd name="T30" fmla="*/ 2147483647 w 268"/>
                <a:gd name="T31" fmla="*/ 2147483647 h 199"/>
                <a:gd name="T32" fmla="*/ 2147483647 w 268"/>
                <a:gd name="T33" fmla="*/ 2147483647 h 199"/>
                <a:gd name="T34" fmla="*/ 2147483647 w 268"/>
                <a:gd name="T35" fmla="*/ 0 h 199"/>
                <a:gd name="T36" fmla="*/ 2147483647 w 268"/>
                <a:gd name="T37" fmla="*/ 0 h 19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68" h="199">
                  <a:moveTo>
                    <a:pt x="268" y="0"/>
                  </a:moveTo>
                  <a:lnTo>
                    <a:pt x="268" y="69"/>
                  </a:lnTo>
                  <a:lnTo>
                    <a:pt x="268" y="76"/>
                  </a:lnTo>
                  <a:lnTo>
                    <a:pt x="260" y="76"/>
                  </a:lnTo>
                  <a:lnTo>
                    <a:pt x="0" y="199"/>
                  </a:lnTo>
                  <a:lnTo>
                    <a:pt x="0" y="191"/>
                  </a:lnTo>
                  <a:lnTo>
                    <a:pt x="0" y="122"/>
                  </a:lnTo>
                  <a:lnTo>
                    <a:pt x="8" y="122"/>
                  </a:lnTo>
                  <a:lnTo>
                    <a:pt x="8" y="191"/>
                  </a:lnTo>
                  <a:lnTo>
                    <a:pt x="0" y="191"/>
                  </a:lnTo>
                  <a:lnTo>
                    <a:pt x="260" y="69"/>
                  </a:lnTo>
                  <a:lnTo>
                    <a:pt x="260" y="76"/>
                  </a:lnTo>
                  <a:lnTo>
                    <a:pt x="260" y="69"/>
                  </a:lnTo>
                  <a:lnTo>
                    <a:pt x="260" y="0"/>
                  </a:lnTo>
                  <a:lnTo>
                    <a:pt x="268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4" name="Freeform 256"/>
            <p:cNvSpPr>
              <a:spLocks/>
            </p:cNvSpPr>
            <p:nvPr/>
          </p:nvSpPr>
          <p:spPr bwMode="auto">
            <a:xfrm>
              <a:off x="2336800" y="1801813"/>
              <a:ext cx="425450" cy="206375"/>
            </a:xfrm>
            <a:custGeom>
              <a:avLst/>
              <a:gdLst>
                <a:gd name="T0" fmla="*/ 0 w 268"/>
                <a:gd name="T1" fmla="*/ 2147483647 h 130"/>
                <a:gd name="T2" fmla="*/ 2147483647 w 268"/>
                <a:gd name="T3" fmla="*/ 0 h 130"/>
                <a:gd name="T4" fmla="*/ 2147483647 w 268"/>
                <a:gd name="T5" fmla="*/ 0 h 130"/>
                <a:gd name="T6" fmla="*/ 2147483647 w 268"/>
                <a:gd name="T7" fmla="*/ 0 h 130"/>
                <a:gd name="T8" fmla="*/ 2147483647 w 268"/>
                <a:gd name="T9" fmla="*/ 2147483647 h 130"/>
                <a:gd name="T10" fmla="*/ 0 w 268"/>
                <a:gd name="T11" fmla="*/ 2147483647 h 130"/>
                <a:gd name="T12" fmla="*/ 0 w 268"/>
                <a:gd name="T13" fmla="*/ 2147483647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8" h="130">
                  <a:moveTo>
                    <a:pt x="0" y="122"/>
                  </a:moveTo>
                  <a:lnTo>
                    <a:pt x="260" y="0"/>
                  </a:lnTo>
                  <a:lnTo>
                    <a:pt x="268" y="0"/>
                  </a:lnTo>
                  <a:lnTo>
                    <a:pt x="260" y="8"/>
                  </a:lnTo>
                  <a:lnTo>
                    <a:pt x="0" y="130"/>
                  </a:lnTo>
                  <a:lnTo>
                    <a:pt x="0" y="12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5" name="Freeform 257"/>
            <p:cNvSpPr>
              <a:spLocks/>
            </p:cNvSpPr>
            <p:nvPr/>
          </p:nvSpPr>
          <p:spPr bwMode="auto">
            <a:xfrm>
              <a:off x="1522413" y="1716088"/>
              <a:ext cx="814387" cy="388937"/>
            </a:xfrm>
            <a:custGeom>
              <a:avLst/>
              <a:gdLst>
                <a:gd name="T0" fmla="*/ 0 w 513"/>
                <a:gd name="T1" fmla="*/ 0 h 245"/>
                <a:gd name="T2" fmla="*/ 2147483647 w 513"/>
                <a:gd name="T3" fmla="*/ 2147483647 h 245"/>
                <a:gd name="T4" fmla="*/ 2147483647 w 513"/>
                <a:gd name="T5" fmla="*/ 2147483647 h 245"/>
                <a:gd name="T6" fmla="*/ 0 w 513"/>
                <a:gd name="T7" fmla="*/ 2147483647 h 245"/>
                <a:gd name="T8" fmla="*/ 0 w 513"/>
                <a:gd name="T9" fmla="*/ 0 h 2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3" h="245">
                  <a:moveTo>
                    <a:pt x="0" y="0"/>
                  </a:moveTo>
                  <a:lnTo>
                    <a:pt x="513" y="176"/>
                  </a:lnTo>
                  <a:lnTo>
                    <a:pt x="513" y="245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6" name="Freeform 258"/>
            <p:cNvSpPr>
              <a:spLocks/>
            </p:cNvSpPr>
            <p:nvPr/>
          </p:nvSpPr>
          <p:spPr bwMode="auto">
            <a:xfrm>
              <a:off x="1522413" y="1716088"/>
              <a:ext cx="827087" cy="401637"/>
            </a:xfrm>
            <a:custGeom>
              <a:avLst/>
              <a:gdLst>
                <a:gd name="T0" fmla="*/ 0 w 521"/>
                <a:gd name="T1" fmla="*/ 0 h 253"/>
                <a:gd name="T2" fmla="*/ 2147483647 w 521"/>
                <a:gd name="T3" fmla="*/ 2147483647 h 253"/>
                <a:gd name="T4" fmla="*/ 2147483647 w 521"/>
                <a:gd name="T5" fmla="*/ 2147483647 h 253"/>
                <a:gd name="T6" fmla="*/ 2147483647 w 521"/>
                <a:gd name="T7" fmla="*/ 2147483647 h 253"/>
                <a:gd name="T8" fmla="*/ 2147483647 w 521"/>
                <a:gd name="T9" fmla="*/ 2147483647 h 253"/>
                <a:gd name="T10" fmla="*/ 2147483647 w 521"/>
                <a:gd name="T11" fmla="*/ 2147483647 h 253"/>
                <a:gd name="T12" fmla="*/ 2147483647 w 521"/>
                <a:gd name="T13" fmla="*/ 2147483647 h 253"/>
                <a:gd name="T14" fmla="*/ 0 w 521"/>
                <a:gd name="T15" fmla="*/ 2147483647 h 253"/>
                <a:gd name="T16" fmla="*/ 0 w 521"/>
                <a:gd name="T17" fmla="*/ 2147483647 h 253"/>
                <a:gd name="T18" fmla="*/ 0 w 521"/>
                <a:gd name="T19" fmla="*/ 2147483647 h 253"/>
                <a:gd name="T20" fmla="*/ 0 w 521"/>
                <a:gd name="T21" fmla="*/ 2147483647 h 253"/>
                <a:gd name="T22" fmla="*/ 2147483647 w 521"/>
                <a:gd name="T23" fmla="*/ 2147483647 h 253"/>
                <a:gd name="T24" fmla="*/ 2147483647 w 521"/>
                <a:gd name="T25" fmla="*/ 2147483647 h 253"/>
                <a:gd name="T26" fmla="*/ 2147483647 w 521"/>
                <a:gd name="T27" fmla="*/ 2147483647 h 253"/>
                <a:gd name="T28" fmla="*/ 2147483647 w 521"/>
                <a:gd name="T29" fmla="*/ 2147483647 h 253"/>
                <a:gd name="T30" fmla="*/ 2147483647 w 521"/>
                <a:gd name="T31" fmla="*/ 2147483647 h 253"/>
                <a:gd name="T32" fmla="*/ 2147483647 w 521"/>
                <a:gd name="T33" fmla="*/ 2147483647 h 253"/>
                <a:gd name="T34" fmla="*/ 0 w 521"/>
                <a:gd name="T35" fmla="*/ 2147483647 h 253"/>
                <a:gd name="T36" fmla="*/ 0 w 521"/>
                <a:gd name="T37" fmla="*/ 0 h 2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21" h="253">
                  <a:moveTo>
                    <a:pt x="0" y="0"/>
                  </a:moveTo>
                  <a:lnTo>
                    <a:pt x="513" y="176"/>
                  </a:lnTo>
                  <a:lnTo>
                    <a:pt x="521" y="176"/>
                  </a:lnTo>
                  <a:lnTo>
                    <a:pt x="521" y="245"/>
                  </a:lnTo>
                  <a:lnTo>
                    <a:pt x="521" y="253"/>
                  </a:lnTo>
                  <a:lnTo>
                    <a:pt x="513" y="253"/>
                  </a:lnTo>
                  <a:lnTo>
                    <a:pt x="0" y="69"/>
                  </a:lnTo>
                  <a:lnTo>
                    <a:pt x="0" y="62"/>
                  </a:lnTo>
                  <a:lnTo>
                    <a:pt x="513" y="245"/>
                  </a:lnTo>
                  <a:lnTo>
                    <a:pt x="513" y="253"/>
                  </a:lnTo>
                  <a:lnTo>
                    <a:pt x="513" y="245"/>
                  </a:lnTo>
                  <a:lnTo>
                    <a:pt x="513" y="176"/>
                  </a:lnTo>
                  <a:lnTo>
                    <a:pt x="521" y="176"/>
                  </a:lnTo>
                  <a:lnTo>
                    <a:pt x="513" y="184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7" name="Freeform 259"/>
            <p:cNvSpPr>
              <a:spLocks/>
            </p:cNvSpPr>
            <p:nvPr/>
          </p:nvSpPr>
          <p:spPr bwMode="auto">
            <a:xfrm>
              <a:off x="1522413" y="1716088"/>
              <a:ext cx="12700" cy="98425"/>
            </a:xfrm>
            <a:custGeom>
              <a:avLst/>
              <a:gdLst>
                <a:gd name="T0" fmla="*/ 0 w 8"/>
                <a:gd name="T1" fmla="*/ 2147483647 h 62"/>
                <a:gd name="T2" fmla="*/ 0 w 8"/>
                <a:gd name="T3" fmla="*/ 0 h 62"/>
                <a:gd name="T4" fmla="*/ 0 w 8"/>
                <a:gd name="T5" fmla="*/ 0 h 62"/>
                <a:gd name="T6" fmla="*/ 0 w 8"/>
                <a:gd name="T7" fmla="*/ 0 h 62"/>
                <a:gd name="T8" fmla="*/ 2147483647 w 8"/>
                <a:gd name="T9" fmla="*/ 0 h 62"/>
                <a:gd name="T10" fmla="*/ 2147483647 w 8"/>
                <a:gd name="T11" fmla="*/ 2147483647 h 62"/>
                <a:gd name="T12" fmla="*/ 0 w 8"/>
                <a:gd name="T13" fmla="*/ 2147483647 h 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62">
                  <a:moveTo>
                    <a:pt x="0" y="62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62"/>
                  </a:lnTo>
                  <a:lnTo>
                    <a:pt x="0" y="6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8" name="Freeform 260"/>
            <p:cNvSpPr>
              <a:spLocks/>
            </p:cNvSpPr>
            <p:nvPr/>
          </p:nvSpPr>
          <p:spPr bwMode="auto">
            <a:xfrm>
              <a:off x="1911350" y="1679575"/>
              <a:ext cx="498475" cy="182563"/>
            </a:xfrm>
            <a:custGeom>
              <a:avLst/>
              <a:gdLst>
                <a:gd name="T0" fmla="*/ 0 w 314"/>
                <a:gd name="T1" fmla="*/ 2147483647 h 115"/>
                <a:gd name="T2" fmla="*/ 2147483647 w 314"/>
                <a:gd name="T3" fmla="*/ 0 h 115"/>
                <a:gd name="T4" fmla="*/ 2147483647 w 314"/>
                <a:gd name="T5" fmla="*/ 2147483647 h 115"/>
                <a:gd name="T6" fmla="*/ 2147483647 w 314"/>
                <a:gd name="T7" fmla="*/ 2147483647 h 115"/>
                <a:gd name="T8" fmla="*/ 0 w 314"/>
                <a:gd name="T9" fmla="*/ 2147483647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4" h="115">
                  <a:moveTo>
                    <a:pt x="0" y="39"/>
                  </a:moveTo>
                  <a:lnTo>
                    <a:pt x="115" y="0"/>
                  </a:lnTo>
                  <a:lnTo>
                    <a:pt x="314" y="62"/>
                  </a:lnTo>
                  <a:lnTo>
                    <a:pt x="207" y="115"/>
                  </a:lnTo>
                  <a:lnTo>
                    <a:pt x="0" y="39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9" name="Freeform 261"/>
            <p:cNvSpPr>
              <a:spLocks/>
            </p:cNvSpPr>
            <p:nvPr/>
          </p:nvSpPr>
          <p:spPr bwMode="auto">
            <a:xfrm>
              <a:off x="1911350" y="1679575"/>
              <a:ext cx="522288" cy="195263"/>
            </a:xfrm>
            <a:custGeom>
              <a:avLst/>
              <a:gdLst>
                <a:gd name="T0" fmla="*/ 0 w 329"/>
                <a:gd name="T1" fmla="*/ 2147483647 h 123"/>
                <a:gd name="T2" fmla="*/ 2147483647 w 329"/>
                <a:gd name="T3" fmla="*/ 0 h 123"/>
                <a:gd name="T4" fmla="*/ 2147483647 w 329"/>
                <a:gd name="T5" fmla="*/ 0 h 123"/>
                <a:gd name="T6" fmla="*/ 2147483647 w 329"/>
                <a:gd name="T7" fmla="*/ 0 h 123"/>
                <a:gd name="T8" fmla="*/ 2147483647 w 329"/>
                <a:gd name="T9" fmla="*/ 2147483647 h 123"/>
                <a:gd name="T10" fmla="*/ 2147483647 w 329"/>
                <a:gd name="T11" fmla="*/ 2147483647 h 123"/>
                <a:gd name="T12" fmla="*/ 2147483647 w 329"/>
                <a:gd name="T13" fmla="*/ 2147483647 h 123"/>
                <a:gd name="T14" fmla="*/ 2147483647 w 329"/>
                <a:gd name="T15" fmla="*/ 2147483647 h 123"/>
                <a:gd name="T16" fmla="*/ 2147483647 w 329"/>
                <a:gd name="T17" fmla="*/ 2147483647 h 123"/>
                <a:gd name="T18" fmla="*/ 2147483647 w 329"/>
                <a:gd name="T19" fmla="*/ 2147483647 h 123"/>
                <a:gd name="T20" fmla="*/ 2147483647 w 329"/>
                <a:gd name="T21" fmla="*/ 2147483647 h 123"/>
                <a:gd name="T22" fmla="*/ 2147483647 w 329"/>
                <a:gd name="T23" fmla="*/ 2147483647 h 123"/>
                <a:gd name="T24" fmla="*/ 2147483647 w 329"/>
                <a:gd name="T25" fmla="*/ 2147483647 h 123"/>
                <a:gd name="T26" fmla="*/ 2147483647 w 329"/>
                <a:gd name="T27" fmla="*/ 2147483647 h 123"/>
                <a:gd name="T28" fmla="*/ 2147483647 w 329"/>
                <a:gd name="T29" fmla="*/ 2147483647 h 123"/>
                <a:gd name="T30" fmla="*/ 2147483647 w 329"/>
                <a:gd name="T31" fmla="*/ 0 h 123"/>
                <a:gd name="T32" fmla="*/ 2147483647 w 329"/>
                <a:gd name="T33" fmla="*/ 2147483647 h 123"/>
                <a:gd name="T34" fmla="*/ 0 w 329"/>
                <a:gd name="T35" fmla="*/ 2147483647 h 123"/>
                <a:gd name="T36" fmla="*/ 0 w 329"/>
                <a:gd name="T37" fmla="*/ 2147483647 h 1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9" h="123">
                  <a:moveTo>
                    <a:pt x="0" y="39"/>
                  </a:moveTo>
                  <a:lnTo>
                    <a:pt x="115" y="0"/>
                  </a:lnTo>
                  <a:lnTo>
                    <a:pt x="314" y="62"/>
                  </a:lnTo>
                  <a:lnTo>
                    <a:pt x="329" y="62"/>
                  </a:lnTo>
                  <a:lnTo>
                    <a:pt x="314" y="69"/>
                  </a:lnTo>
                  <a:lnTo>
                    <a:pt x="207" y="123"/>
                  </a:lnTo>
                  <a:lnTo>
                    <a:pt x="207" y="115"/>
                  </a:lnTo>
                  <a:lnTo>
                    <a:pt x="314" y="62"/>
                  </a:lnTo>
                  <a:lnTo>
                    <a:pt x="314" y="69"/>
                  </a:lnTo>
                  <a:lnTo>
                    <a:pt x="115" y="8"/>
                  </a:lnTo>
                  <a:lnTo>
                    <a:pt x="115" y="0"/>
                  </a:lnTo>
                  <a:lnTo>
                    <a:pt x="115" y="8"/>
                  </a:lnTo>
                  <a:lnTo>
                    <a:pt x="0" y="46"/>
                  </a:lnTo>
                  <a:lnTo>
                    <a:pt x="0" y="39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0" name="Freeform 262"/>
            <p:cNvSpPr>
              <a:spLocks/>
            </p:cNvSpPr>
            <p:nvPr/>
          </p:nvSpPr>
          <p:spPr bwMode="auto">
            <a:xfrm>
              <a:off x="1911350" y="1741488"/>
              <a:ext cx="328613" cy="133350"/>
            </a:xfrm>
            <a:custGeom>
              <a:avLst/>
              <a:gdLst>
                <a:gd name="T0" fmla="*/ 2147483647 w 207"/>
                <a:gd name="T1" fmla="*/ 2147483647 h 84"/>
                <a:gd name="T2" fmla="*/ 0 w 207"/>
                <a:gd name="T3" fmla="*/ 2147483647 h 84"/>
                <a:gd name="T4" fmla="*/ 0 w 207"/>
                <a:gd name="T5" fmla="*/ 0 h 84"/>
                <a:gd name="T6" fmla="*/ 0 w 207"/>
                <a:gd name="T7" fmla="*/ 0 h 84"/>
                <a:gd name="T8" fmla="*/ 0 w 207"/>
                <a:gd name="T9" fmla="*/ 0 h 84"/>
                <a:gd name="T10" fmla="*/ 2147483647 w 207"/>
                <a:gd name="T11" fmla="*/ 2147483647 h 84"/>
                <a:gd name="T12" fmla="*/ 2147483647 w 207"/>
                <a:gd name="T13" fmla="*/ 2147483647 h 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7" h="84">
                  <a:moveTo>
                    <a:pt x="207" y="84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07" y="76"/>
                  </a:lnTo>
                  <a:lnTo>
                    <a:pt x="207" y="8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1" name="Freeform 263"/>
            <p:cNvSpPr>
              <a:spLocks/>
            </p:cNvSpPr>
            <p:nvPr/>
          </p:nvSpPr>
          <p:spPr bwMode="auto">
            <a:xfrm>
              <a:off x="2033588" y="1716088"/>
              <a:ext cx="290512" cy="109537"/>
            </a:xfrm>
            <a:custGeom>
              <a:avLst/>
              <a:gdLst>
                <a:gd name="T0" fmla="*/ 0 w 183"/>
                <a:gd name="T1" fmla="*/ 2147483647 h 69"/>
                <a:gd name="T2" fmla="*/ 2147483647 w 183"/>
                <a:gd name="T3" fmla="*/ 0 h 69"/>
                <a:gd name="T4" fmla="*/ 2147483647 w 183"/>
                <a:gd name="T5" fmla="*/ 2147483647 h 69"/>
                <a:gd name="T6" fmla="*/ 2147483647 w 183"/>
                <a:gd name="T7" fmla="*/ 2147483647 h 69"/>
                <a:gd name="T8" fmla="*/ 0 w 183"/>
                <a:gd name="T9" fmla="*/ 2147483647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69">
                  <a:moveTo>
                    <a:pt x="0" y="23"/>
                  </a:moveTo>
                  <a:lnTo>
                    <a:pt x="69" y="0"/>
                  </a:lnTo>
                  <a:lnTo>
                    <a:pt x="183" y="39"/>
                  </a:lnTo>
                  <a:lnTo>
                    <a:pt x="122" y="69"/>
                  </a:lnTo>
                  <a:lnTo>
                    <a:pt x="0" y="23"/>
                  </a:lnTo>
                  <a:close/>
                </a:path>
              </a:pathLst>
            </a:cu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2" name="Freeform 264"/>
            <p:cNvSpPr>
              <a:spLocks/>
            </p:cNvSpPr>
            <p:nvPr/>
          </p:nvSpPr>
          <p:spPr bwMode="auto">
            <a:xfrm>
              <a:off x="2033588" y="1716088"/>
              <a:ext cx="315912" cy="122237"/>
            </a:xfrm>
            <a:custGeom>
              <a:avLst/>
              <a:gdLst>
                <a:gd name="T0" fmla="*/ 0 w 199"/>
                <a:gd name="T1" fmla="*/ 2147483647 h 77"/>
                <a:gd name="T2" fmla="*/ 2147483647 w 199"/>
                <a:gd name="T3" fmla="*/ 0 h 77"/>
                <a:gd name="T4" fmla="*/ 2147483647 w 199"/>
                <a:gd name="T5" fmla="*/ 0 h 77"/>
                <a:gd name="T6" fmla="*/ 2147483647 w 199"/>
                <a:gd name="T7" fmla="*/ 0 h 77"/>
                <a:gd name="T8" fmla="*/ 2147483647 w 199"/>
                <a:gd name="T9" fmla="*/ 2147483647 h 77"/>
                <a:gd name="T10" fmla="*/ 2147483647 w 199"/>
                <a:gd name="T11" fmla="*/ 2147483647 h 77"/>
                <a:gd name="T12" fmla="*/ 2147483647 w 199"/>
                <a:gd name="T13" fmla="*/ 2147483647 h 77"/>
                <a:gd name="T14" fmla="*/ 2147483647 w 199"/>
                <a:gd name="T15" fmla="*/ 2147483647 h 77"/>
                <a:gd name="T16" fmla="*/ 2147483647 w 199"/>
                <a:gd name="T17" fmla="*/ 2147483647 h 77"/>
                <a:gd name="T18" fmla="*/ 2147483647 w 199"/>
                <a:gd name="T19" fmla="*/ 2147483647 h 77"/>
                <a:gd name="T20" fmla="*/ 2147483647 w 199"/>
                <a:gd name="T21" fmla="*/ 2147483647 h 77"/>
                <a:gd name="T22" fmla="*/ 2147483647 w 199"/>
                <a:gd name="T23" fmla="*/ 2147483647 h 77"/>
                <a:gd name="T24" fmla="*/ 2147483647 w 199"/>
                <a:gd name="T25" fmla="*/ 2147483647 h 77"/>
                <a:gd name="T26" fmla="*/ 2147483647 w 199"/>
                <a:gd name="T27" fmla="*/ 2147483647 h 77"/>
                <a:gd name="T28" fmla="*/ 2147483647 w 199"/>
                <a:gd name="T29" fmla="*/ 2147483647 h 77"/>
                <a:gd name="T30" fmla="*/ 2147483647 w 199"/>
                <a:gd name="T31" fmla="*/ 0 h 77"/>
                <a:gd name="T32" fmla="*/ 2147483647 w 199"/>
                <a:gd name="T33" fmla="*/ 2147483647 h 77"/>
                <a:gd name="T34" fmla="*/ 0 w 199"/>
                <a:gd name="T35" fmla="*/ 2147483647 h 77"/>
                <a:gd name="T36" fmla="*/ 0 w 199"/>
                <a:gd name="T37" fmla="*/ 2147483647 h 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9" h="77">
                  <a:moveTo>
                    <a:pt x="0" y="23"/>
                  </a:moveTo>
                  <a:lnTo>
                    <a:pt x="69" y="0"/>
                  </a:lnTo>
                  <a:lnTo>
                    <a:pt x="183" y="39"/>
                  </a:lnTo>
                  <a:lnTo>
                    <a:pt x="199" y="39"/>
                  </a:lnTo>
                  <a:lnTo>
                    <a:pt x="183" y="46"/>
                  </a:lnTo>
                  <a:lnTo>
                    <a:pt x="122" y="77"/>
                  </a:lnTo>
                  <a:lnTo>
                    <a:pt x="122" y="69"/>
                  </a:lnTo>
                  <a:lnTo>
                    <a:pt x="183" y="39"/>
                  </a:lnTo>
                  <a:lnTo>
                    <a:pt x="183" y="46"/>
                  </a:lnTo>
                  <a:lnTo>
                    <a:pt x="69" y="8"/>
                  </a:lnTo>
                  <a:lnTo>
                    <a:pt x="69" y="0"/>
                  </a:lnTo>
                  <a:lnTo>
                    <a:pt x="69" y="8"/>
                  </a:lnTo>
                  <a:lnTo>
                    <a:pt x="0" y="31"/>
                  </a:lnTo>
                  <a:lnTo>
                    <a:pt x="0" y="2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3" name="Freeform 265"/>
            <p:cNvSpPr>
              <a:spLocks/>
            </p:cNvSpPr>
            <p:nvPr/>
          </p:nvSpPr>
          <p:spPr bwMode="auto">
            <a:xfrm>
              <a:off x="2033588" y="1752600"/>
              <a:ext cx="193675" cy="85725"/>
            </a:xfrm>
            <a:custGeom>
              <a:avLst/>
              <a:gdLst>
                <a:gd name="T0" fmla="*/ 2147483647 w 122"/>
                <a:gd name="T1" fmla="*/ 2147483647 h 54"/>
                <a:gd name="T2" fmla="*/ 0 w 122"/>
                <a:gd name="T3" fmla="*/ 2147483647 h 54"/>
                <a:gd name="T4" fmla="*/ 0 w 122"/>
                <a:gd name="T5" fmla="*/ 0 h 54"/>
                <a:gd name="T6" fmla="*/ 0 w 122"/>
                <a:gd name="T7" fmla="*/ 0 h 54"/>
                <a:gd name="T8" fmla="*/ 0 w 122"/>
                <a:gd name="T9" fmla="*/ 0 h 54"/>
                <a:gd name="T10" fmla="*/ 2147483647 w 122"/>
                <a:gd name="T11" fmla="*/ 2147483647 h 54"/>
                <a:gd name="T12" fmla="*/ 2147483647 w 122"/>
                <a:gd name="T13" fmla="*/ 2147483647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2" h="54">
                  <a:moveTo>
                    <a:pt x="122" y="54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122" y="46"/>
                  </a:lnTo>
                  <a:lnTo>
                    <a:pt x="122" y="5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" name="Freeform 266"/>
            <p:cNvSpPr>
              <a:spLocks/>
            </p:cNvSpPr>
            <p:nvPr/>
          </p:nvSpPr>
          <p:spPr bwMode="auto">
            <a:xfrm>
              <a:off x="1935163" y="1789113"/>
              <a:ext cx="146050" cy="85725"/>
            </a:xfrm>
            <a:custGeom>
              <a:avLst/>
              <a:gdLst>
                <a:gd name="T0" fmla="*/ 2147483647 w 92"/>
                <a:gd name="T1" fmla="*/ 0 h 54"/>
                <a:gd name="T2" fmla="*/ 2147483647 w 92"/>
                <a:gd name="T3" fmla="*/ 2147483647 h 54"/>
                <a:gd name="T4" fmla="*/ 2147483647 w 92"/>
                <a:gd name="T5" fmla="*/ 2147483647 h 54"/>
                <a:gd name="T6" fmla="*/ 0 w 92"/>
                <a:gd name="T7" fmla="*/ 2147483647 h 54"/>
                <a:gd name="T8" fmla="*/ 2147483647 w 92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54">
                  <a:moveTo>
                    <a:pt x="77" y="0"/>
                  </a:moveTo>
                  <a:lnTo>
                    <a:pt x="92" y="8"/>
                  </a:lnTo>
                  <a:lnTo>
                    <a:pt x="31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" name="Freeform 267"/>
            <p:cNvSpPr>
              <a:spLocks/>
            </p:cNvSpPr>
            <p:nvPr/>
          </p:nvSpPr>
          <p:spPr bwMode="auto">
            <a:xfrm>
              <a:off x="1911350" y="1789113"/>
              <a:ext cx="182563" cy="96837"/>
            </a:xfrm>
            <a:custGeom>
              <a:avLst/>
              <a:gdLst>
                <a:gd name="T0" fmla="*/ 2147483647 w 115"/>
                <a:gd name="T1" fmla="*/ 0 h 61"/>
                <a:gd name="T2" fmla="*/ 2147483647 w 115"/>
                <a:gd name="T3" fmla="*/ 2147483647 h 61"/>
                <a:gd name="T4" fmla="*/ 2147483647 w 115"/>
                <a:gd name="T5" fmla="*/ 2147483647 h 61"/>
                <a:gd name="T6" fmla="*/ 2147483647 w 115"/>
                <a:gd name="T7" fmla="*/ 2147483647 h 61"/>
                <a:gd name="T8" fmla="*/ 2147483647 w 115"/>
                <a:gd name="T9" fmla="*/ 2147483647 h 61"/>
                <a:gd name="T10" fmla="*/ 2147483647 w 115"/>
                <a:gd name="T11" fmla="*/ 2147483647 h 61"/>
                <a:gd name="T12" fmla="*/ 2147483647 w 115"/>
                <a:gd name="T13" fmla="*/ 2147483647 h 61"/>
                <a:gd name="T14" fmla="*/ 2147483647 w 115"/>
                <a:gd name="T15" fmla="*/ 2147483647 h 61"/>
                <a:gd name="T16" fmla="*/ 0 w 115"/>
                <a:gd name="T17" fmla="*/ 2147483647 h 61"/>
                <a:gd name="T18" fmla="*/ 2147483647 w 115"/>
                <a:gd name="T19" fmla="*/ 2147483647 h 61"/>
                <a:gd name="T20" fmla="*/ 2147483647 w 115"/>
                <a:gd name="T21" fmla="*/ 2147483647 h 61"/>
                <a:gd name="T22" fmla="*/ 2147483647 w 115"/>
                <a:gd name="T23" fmla="*/ 2147483647 h 61"/>
                <a:gd name="T24" fmla="*/ 2147483647 w 115"/>
                <a:gd name="T25" fmla="*/ 2147483647 h 61"/>
                <a:gd name="T26" fmla="*/ 2147483647 w 115"/>
                <a:gd name="T27" fmla="*/ 2147483647 h 61"/>
                <a:gd name="T28" fmla="*/ 2147483647 w 115"/>
                <a:gd name="T29" fmla="*/ 2147483647 h 61"/>
                <a:gd name="T30" fmla="*/ 2147483647 w 115"/>
                <a:gd name="T31" fmla="*/ 2147483647 h 61"/>
                <a:gd name="T32" fmla="*/ 2147483647 w 115"/>
                <a:gd name="T33" fmla="*/ 2147483647 h 61"/>
                <a:gd name="T34" fmla="*/ 2147483647 w 115"/>
                <a:gd name="T35" fmla="*/ 2147483647 h 61"/>
                <a:gd name="T36" fmla="*/ 2147483647 w 115"/>
                <a:gd name="T37" fmla="*/ 0 h 6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61">
                  <a:moveTo>
                    <a:pt x="92" y="0"/>
                  </a:moveTo>
                  <a:lnTo>
                    <a:pt x="107" y="8"/>
                  </a:lnTo>
                  <a:lnTo>
                    <a:pt x="115" y="16"/>
                  </a:lnTo>
                  <a:lnTo>
                    <a:pt x="54" y="61"/>
                  </a:lnTo>
                  <a:lnTo>
                    <a:pt x="46" y="61"/>
                  </a:lnTo>
                  <a:lnTo>
                    <a:pt x="15" y="54"/>
                  </a:lnTo>
                  <a:lnTo>
                    <a:pt x="0" y="54"/>
                  </a:lnTo>
                  <a:lnTo>
                    <a:pt x="15" y="46"/>
                  </a:lnTo>
                  <a:lnTo>
                    <a:pt x="46" y="54"/>
                  </a:lnTo>
                  <a:lnTo>
                    <a:pt x="46" y="61"/>
                  </a:lnTo>
                  <a:lnTo>
                    <a:pt x="46" y="54"/>
                  </a:lnTo>
                  <a:lnTo>
                    <a:pt x="107" y="8"/>
                  </a:lnTo>
                  <a:lnTo>
                    <a:pt x="115" y="16"/>
                  </a:lnTo>
                  <a:lnTo>
                    <a:pt x="107" y="16"/>
                  </a:lnTo>
                  <a:lnTo>
                    <a:pt x="92" y="8"/>
                  </a:lnTo>
                  <a:lnTo>
                    <a:pt x="92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6" name="Freeform 268"/>
            <p:cNvSpPr>
              <a:spLocks/>
            </p:cNvSpPr>
            <p:nvPr/>
          </p:nvSpPr>
          <p:spPr bwMode="auto">
            <a:xfrm>
              <a:off x="1935163" y="1789113"/>
              <a:ext cx="134937" cy="85725"/>
            </a:xfrm>
            <a:custGeom>
              <a:avLst/>
              <a:gdLst>
                <a:gd name="T0" fmla="*/ 0 w 85"/>
                <a:gd name="T1" fmla="*/ 2147483647 h 54"/>
                <a:gd name="T2" fmla="*/ 2147483647 w 85"/>
                <a:gd name="T3" fmla="*/ 0 h 54"/>
                <a:gd name="T4" fmla="*/ 2147483647 w 85"/>
                <a:gd name="T5" fmla="*/ 0 h 54"/>
                <a:gd name="T6" fmla="*/ 2147483647 w 85"/>
                <a:gd name="T7" fmla="*/ 0 h 54"/>
                <a:gd name="T8" fmla="*/ 2147483647 w 85"/>
                <a:gd name="T9" fmla="*/ 2147483647 h 54"/>
                <a:gd name="T10" fmla="*/ 2147483647 w 85"/>
                <a:gd name="T11" fmla="*/ 2147483647 h 54"/>
                <a:gd name="T12" fmla="*/ 0 w 85"/>
                <a:gd name="T13" fmla="*/ 2147483647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5" h="54">
                  <a:moveTo>
                    <a:pt x="0" y="46"/>
                  </a:moveTo>
                  <a:lnTo>
                    <a:pt x="77" y="0"/>
                  </a:lnTo>
                  <a:lnTo>
                    <a:pt x="85" y="8"/>
                  </a:lnTo>
                  <a:lnTo>
                    <a:pt x="8" y="54"/>
                  </a:lnTo>
                  <a:lnTo>
                    <a:pt x="0" y="4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7" name="Freeform 269"/>
            <p:cNvSpPr>
              <a:spLocks/>
            </p:cNvSpPr>
            <p:nvPr/>
          </p:nvSpPr>
          <p:spPr bwMode="auto">
            <a:xfrm>
              <a:off x="1558925" y="1728788"/>
              <a:ext cx="401638" cy="36512"/>
            </a:xfrm>
            <a:custGeom>
              <a:avLst/>
              <a:gdLst>
                <a:gd name="T0" fmla="*/ 2147483647 w 253"/>
                <a:gd name="T1" fmla="*/ 2147483647 h 23"/>
                <a:gd name="T2" fmla="*/ 0 w 253"/>
                <a:gd name="T3" fmla="*/ 0 h 23"/>
                <a:gd name="T4" fmla="*/ 2147483647 w 253"/>
                <a:gd name="T5" fmla="*/ 2147483647 h 23"/>
                <a:gd name="T6" fmla="*/ 2147483647 w 253"/>
                <a:gd name="T7" fmla="*/ 2147483647 h 23"/>
                <a:gd name="T8" fmla="*/ 2147483647 w 253"/>
                <a:gd name="T9" fmla="*/ 2147483647 h 23"/>
                <a:gd name="T10" fmla="*/ 2147483647 w 253"/>
                <a:gd name="T11" fmla="*/ 2147483647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" h="23">
                  <a:moveTo>
                    <a:pt x="237" y="15"/>
                  </a:moveTo>
                  <a:lnTo>
                    <a:pt x="0" y="0"/>
                  </a:lnTo>
                  <a:lnTo>
                    <a:pt x="54" y="23"/>
                  </a:lnTo>
                  <a:lnTo>
                    <a:pt x="253" y="23"/>
                  </a:lnTo>
                  <a:lnTo>
                    <a:pt x="230" y="8"/>
                  </a:lnTo>
                  <a:lnTo>
                    <a:pt x="237" y="1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8" name="Rectangle 270"/>
            <p:cNvSpPr>
              <a:spLocks noChangeArrowheads="1"/>
            </p:cNvSpPr>
            <p:nvPr/>
          </p:nvSpPr>
          <p:spPr bwMode="auto">
            <a:xfrm>
              <a:off x="1935163" y="1752600"/>
              <a:ext cx="1587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9" name="Freeform 271"/>
            <p:cNvSpPr>
              <a:spLocks/>
            </p:cNvSpPr>
            <p:nvPr/>
          </p:nvSpPr>
          <p:spPr bwMode="auto">
            <a:xfrm>
              <a:off x="1558925" y="1728788"/>
              <a:ext cx="376238" cy="49212"/>
            </a:xfrm>
            <a:custGeom>
              <a:avLst/>
              <a:gdLst>
                <a:gd name="T0" fmla="*/ 2147483647 w 237"/>
                <a:gd name="T1" fmla="*/ 2147483647 h 31"/>
                <a:gd name="T2" fmla="*/ 0 w 237"/>
                <a:gd name="T3" fmla="*/ 2147483647 h 31"/>
                <a:gd name="T4" fmla="*/ 0 w 237"/>
                <a:gd name="T5" fmla="*/ 0 h 31"/>
                <a:gd name="T6" fmla="*/ 0 w 237"/>
                <a:gd name="T7" fmla="*/ 0 h 31"/>
                <a:gd name="T8" fmla="*/ 2147483647 w 237"/>
                <a:gd name="T9" fmla="*/ 2147483647 h 31"/>
                <a:gd name="T10" fmla="*/ 2147483647 w 237"/>
                <a:gd name="T11" fmla="*/ 2147483647 h 31"/>
                <a:gd name="T12" fmla="*/ 2147483647 w 237"/>
                <a:gd name="T13" fmla="*/ 2147483647 h 31"/>
                <a:gd name="T14" fmla="*/ 2147483647 w 237"/>
                <a:gd name="T15" fmla="*/ 2147483647 h 31"/>
                <a:gd name="T16" fmla="*/ 0 w 237"/>
                <a:gd name="T17" fmla="*/ 2147483647 h 31"/>
                <a:gd name="T18" fmla="*/ 0 w 237"/>
                <a:gd name="T19" fmla="*/ 2147483647 h 31"/>
                <a:gd name="T20" fmla="*/ 0 w 237"/>
                <a:gd name="T21" fmla="*/ 0 h 31"/>
                <a:gd name="T22" fmla="*/ 2147483647 w 237"/>
                <a:gd name="T23" fmla="*/ 2147483647 h 31"/>
                <a:gd name="T24" fmla="*/ 2147483647 w 237"/>
                <a:gd name="T25" fmla="*/ 2147483647 h 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7" h="31">
                  <a:moveTo>
                    <a:pt x="237" y="23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4" y="23"/>
                  </a:lnTo>
                  <a:lnTo>
                    <a:pt x="54" y="31"/>
                  </a:lnTo>
                  <a:lnTo>
                    <a:pt x="0" y="8"/>
                  </a:lnTo>
                  <a:lnTo>
                    <a:pt x="0" y="0"/>
                  </a:lnTo>
                  <a:lnTo>
                    <a:pt x="237" y="15"/>
                  </a:lnTo>
                  <a:lnTo>
                    <a:pt x="237" y="2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0" name="Freeform 272"/>
            <p:cNvSpPr>
              <a:spLocks/>
            </p:cNvSpPr>
            <p:nvPr/>
          </p:nvSpPr>
          <p:spPr bwMode="auto">
            <a:xfrm>
              <a:off x="1644650" y="1765300"/>
              <a:ext cx="352425" cy="12700"/>
            </a:xfrm>
            <a:custGeom>
              <a:avLst/>
              <a:gdLst>
                <a:gd name="T0" fmla="*/ 0 w 222"/>
                <a:gd name="T1" fmla="*/ 0 h 8"/>
                <a:gd name="T2" fmla="*/ 2147483647 w 222"/>
                <a:gd name="T3" fmla="*/ 0 h 8"/>
                <a:gd name="T4" fmla="*/ 2147483647 w 222"/>
                <a:gd name="T5" fmla="*/ 0 h 8"/>
                <a:gd name="T6" fmla="*/ 2147483647 w 222"/>
                <a:gd name="T7" fmla="*/ 2147483647 h 8"/>
                <a:gd name="T8" fmla="*/ 2147483647 w 222"/>
                <a:gd name="T9" fmla="*/ 2147483647 h 8"/>
                <a:gd name="T10" fmla="*/ 0 w 222"/>
                <a:gd name="T11" fmla="*/ 2147483647 h 8"/>
                <a:gd name="T12" fmla="*/ 0 w 222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2" h="8">
                  <a:moveTo>
                    <a:pt x="0" y="0"/>
                  </a:moveTo>
                  <a:lnTo>
                    <a:pt x="199" y="0"/>
                  </a:lnTo>
                  <a:lnTo>
                    <a:pt x="206" y="0"/>
                  </a:lnTo>
                  <a:lnTo>
                    <a:pt x="222" y="8"/>
                  </a:lnTo>
                  <a:lnTo>
                    <a:pt x="199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1" name="Freeform 273"/>
            <p:cNvSpPr>
              <a:spLocks/>
            </p:cNvSpPr>
            <p:nvPr/>
          </p:nvSpPr>
          <p:spPr bwMode="auto">
            <a:xfrm>
              <a:off x="1924050" y="1741488"/>
              <a:ext cx="11113" cy="11112"/>
            </a:xfrm>
            <a:custGeom>
              <a:avLst/>
              <a:gdLst>
                <a:gd name="T0" fmla="*/ 0 w 7"/>
                <a:gd name="T1" fmla="*/ 2147483647 h 7"/>
                <a:gd name="T2" fmla="*/ 0 w 7"/>
                <a:gd name="T3" fmla="*/ 2147483647 h 7"/>
                <a:gd name="T4" fmla="*/ 2147483647 w 7"/>
                <a:gd name="T5" fmla="*/ 0 h 7"/>
                <a:gd name="T6" fmla="*/ 2147483647 w 7"/>
                <a:gd name="T7" fmla="*/ 0 h 7"/>
                <a:gd name="T8" fmla="*/ 0 w 7"/>
                <a:gd name="T9" fmla="*/ 214748364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2" name="Freeform 274"/>
            <p:cNvSpPr>
              <a:spLocks/>
            </p:cNvSpPr>
            <p:nvPr/>
          </p:nvSpPr>
          <p:spPr bwMode="auto">
            <a:xfrm>
              <a:off x="1924050" y="1741488"/>
              <a:ext cx="47625" cy="36512"/>
            </a:xfrm>
            <a:custGeom>
              <a:avLst/>
              <a:gdLst>
                <a:gd name="T0" fmla="*/ 2147483647 w 30"/>
                <a:gd name="T1" fmla="*/ 2147483647 h 23"/>
                <a:gd name="T2" fmla="*/ 2147483647 w 30"/>
                <a:gd name="T3" fmla="*/ 2147483647 h 23"/>
                <a:gd name="T4" fmla="*/ 2147483647 w 30"/>
                <a:gd name="T5" fmla="*/ 0 h 23"/>
                <a:gd name="T6" fmla="*/ 0 w 30"/>
                <a:gd name="T7" fmla="*/ 2147483647 h 23"/>
                <a:gd name="T8" fmla="*/ 2147483647 w 30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23">
                  <a:moveTo>
                    <a:pt x="23" y="23"/>
                  </a:moveTo>
                  <a:lnTo>
                    <a:pt x="30" y="15"/>
                  </a:lnTo>
                  <a:lnTo>
                    <a:pt x="7" y="0"/>
                  </a:lnTo>
                  <a:lnTo>
                    <a:pt x="0" y="7"/>
                  </a:lnTo>
                  <a:lnTo>
                    <a:pt x="23" y="2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3" name="Freeform 275"/>
            <p:cNvSpPr>
              <a:spLocks/>
            </p:cNvSpPr>
            <p:nvPr/>
          </p:nvSpPr>
          <p:spPr bwMode="auto">
            <a:xfrm>
              <a:off x="2203450" y="1849438"/>
              <a:ext cx="109538" cy="146050"/>
            </a:xfrm>
            <a:custGeom>
              <a:avLst/>
              <a:gdLst>
                <a:gd name="T0" fmla="*/ 2147483647 w 69"/>
                <a:gd name="T1" fmla="*/ 0 h 92"/>
                <a:gd name="T2" fmla="*/ 2147483647 w 69"/>
                <a:gd name="T3" fmla="*/ 2147483647 h 92"/>
                <a:gd name="T4" fmla="*/ 2147483647 w 69"/>
                <a:gd name="T5" fmla="*/ 2147483647 h 92"/>
                <a:gd name="T6" fmla="*/ 0 w 69"/>
                <a:gd name="T7" fmla="*/ 0 h 92"/>
                <a:gd name="T8" fmla="*/ 2147483647 w 69"/>
                <a:gd name="T9" fmla="*/ 0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92">
                  <a:moveTo>
                    <a:pt x="7" y="0"/>
                  </a:moveTo>
                  <a:lnTo>
                    <a:pt x="69" y="92"/>
                  </a:lnTo>
                  <a:lnTo>
                    <a:pt x="38" y="77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" name="Freeform 276"/>
            <p:cNvSpPr>
              <a:spLocks/>
            </p:cNvSpPr>
            <p:nvPr/>
          </p:nvSpPr>
          <p:spPr bwMode="auto">
            <a:xfrm>
              <a:off x="2203450" y="1849438"/>
              <a:ext cx="120650" cy="158750"/>
            </a:xfrm>
            <a:custGeom>
              <a:avLst/>
              <a:gdLst>
                <a:gd name="T0" fmla="*/ 2147483647 w 76"/>
                <a:gd name="T1" fmla="*/ 0 h 100"/>
                <a:gd name="T2" fmla="*/ 2147483647 w 76"/>
                <a:gd name="T3" fmla="*/ 2147483647 h 100"/>
                <a:gd name="T4" fmla="*/ 2147483647 w 76"/>
                <a:gd name="T5" fmla="*/ 2147483647 h 100"/>
                <a:gd name="T6" fmla="*/ 2147483647 w 76"/>
                <a:gd name="T7" fmla="*/ 2147483647 h 100"/>
                <a:gd name="T8" fmla="*/ 2147483647 w 76"/>
                <a:gd name="T9" fmla="*/ 2147483647 h 100"/>
                <a:gd name="T10" fmla="*/ 2147483647 w 76"/>
                <a:gd name="T11" fmla="*/ 2147483647 h 100"/>
                <a:gd name="T12" fmla="*/ 2147483647 w 76"/>
                <a:gd name="T13" fmla="*/ 2147483647 h 100"/>
                <a:gd name="T14" fmla="*/ 0 w 76"/>
                <a:gd name="T15" fmla="*/ 0 h 100"/>
                <a:gd name="T16" fmla="*/ 0 w 76"/>
                <a:gd name="T17" fmla="*/ 0 h 100"/>
                <a:gd name="T18" fmla="*/ 0 w 76"/>
                <a:gd name="T19" fmla="*/ 0 h 100"/>
                <a:gd name="T20" fmla="*/ 2147483647 w 76"/>
                <a:gd name="T21" fmla="*/ 0 h 100"/>
                <a:gd name="T22" fmla="*/ 2147483647 w 76"/>
                <a:gd name="T23" fmla="*/ 2147483647 h 100"/>
                <a:gd name="T24" fmla="*/ 2147483647 w 76"/>
                <a:gd name="T25" fmla="*/ 2147483647 h 100"/>
                <a:gd name="T26" fmla="*/ 2147483647 w 76"/>
                <a:gd name="T27" fmla="*/ 2147483647 h 100"/>
                <a:gd name="T28" fmla="*/ 2147483647 w 76"/>
                <a:gd name="T29" fmla="*/ 2147483647 h 100"/>
                <a:gd name="T30" fmla="*/ 2147483647 w 76"/>
                <a:gd name="T31" fmla="*/ 2147483647 h 100"/>
                <a:gd name="T32" fmla="*/ 2147483647 w 76"/>
                <a:gd name="T33" fmla="*/ 2147483647 h 100"/>
                <a:gd name="T34" fmla="*/ 2147483647 w 76"/>
                <a:gd name="T35" fmla="*/ 2147483647 h 100"/>
                <a:gd name="T36" fmla="*/ 2147483647 w 76"/>
                <a:gd name="T37" fmla="*/ 0 h 1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6" h="100">
                  <a:moveTo>
                    <a:pt x="15" y="0"/>
                  </a:moveTo>
                  <a:lnTo>
                    <a:pt x="76" y="92"/>
                  </a:lnTo>
                  <a:lnTo>
                    <a:pt x="69" y="100"/>
                  </a:lnTo>
                  <a:lnTo>
                    <a:pt x="38" y="85"/>
                  </a:lnTo>
                  <a:lnTo>
                    <a:pt x="46" y="85"/>
                  </a:lnTo>
                  <a:lnTo>
                    <a:pt x="38" y="77"/>
                  </a:lnTo>
                  <a:lnTo>
                    <a:pt x="0" y="0"/>
                  </a:lnTo>
                  <a:lnTo>
                    <a:pt x="7" y="0"/>
                  </a:lnTo>
                  <a:lnTo>
                    <a:pt x="46" y="77"/>
                  </a:lnTo>
                  <a:lnTo>
                    <a:pt x="38" y="77"/>
                  </a:lnTo>
                  <a:lnTo>
                    <a:pt x="69" y="92"/>
                  </a:lnTo>
                  <a:lnTo>
                    <a:pt x="69" y="100"/>
                  </a:lnTo>
                  <a:lnTo>
                    <a:pt x="7" y="8"/>
                  </a:lnTo>
                  <a:lnTo>
                    <a:pt x="15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" name="Freeform 277"/>
            <p:cNvSpPr>
              <a:spLocks/>
            </p:cNvSpPr>
            <p:nvPr/>
          </p:nvSpPr>
          <p:spPr bwMode="auto">
            <a:xfrm>
              <a:off x="2203450" y="1849438"/>
              <a:ext cx="23813" cy="12700"/>
            </a:xfrm>
            <a:custGeom>
              <a:avLst/>
              <a:gdLst>
                <a:gd name="T0" fmla="*/ 0 w 15"/>
                <a:gd name="T1" fmla="*/ 0 h 8"/>
                <a:gd name="T2" fmla="*/ 2147483647 w 15"/>
                <a:gd name="T3" fmla="*/ 0 h 8"/>
                <a:gd name="T4" fmla="*/ 2147483647 w 15"/>
                <a:gd name="T5" fmla="*/ 0 h 8"/>
                <a:gd name="T6" fmla="*/ 2147483647 w 15"/>
                <a:gd name="T7" fmla="*/ 0 h 8"/>
                <a:gd name="T8" fmla="*/ 2147483647 w 15"/>
                <a:gd name="T9" fmla="*/ 2147483647 h 8"/>
                <a:gd name="T10" fmla="*/ 0 w 15"/>
                <a:gd name="T11" fmla="*/ 2147483647 h 8"/>
                <a:gd name="T12" fmla="*/ 0 w 15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">
                  <a:moveTo>
                    <a:pt x="0" y="0"/>
                  </a:moveTo>
                  <a:lnTo>
                    <a:pt x="7" y="0"/>
                  </a:lnTo>
                  <a:lnTo>
                    <a:pt x="15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6" name="Freeform 278"/>
            <p:cNvSpPr>
              <a:spLocks/>
            </p:cNvSpPr>
            <p:nvPr/>
          </p:nvSpPr>
          <p:spPr bwMode="auto">
            <a:xfrm>
              <a:off x="2033588" y="1752600"/>
              <a:ext cx="23812" cy="25400"/>
            </a:xfrm>
            <a:custGeom>
              <a:avLst/>
              <a:gdLst>
                <a:gd name="T0" fmla="*/ 0 w 15"/>
                <a:gd name="T1" fmla="*/ 2147483647 h 16"/>
                <a:gd name="T2" fmla="*/ 0 w 15"/>
                <a:gd name="T3" fmla="*/ 2147483647 h 16"/>
                <a:gd name="T4" fmla="*/ 2147483647 w 15"/>
                <a:gd name="T5" fmla="*/ 2147483647 h 16"/>
                <a:gd name="T6" fmla="*/ 2147483647 w 15"/>
                <a:gd name="T7" fmla="*/ 0 h 16"/>
                <a:gd name="T8" fmla="*/ 0 w 15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6">
                  <a:moveTo>
                    <a:pt x="0" y="8"/>
                  </a:moveTo>
                  <a:lnTo>
                    <a:pt x="0" y="16"/>
                  </a:lnTo>
                  <a:lnTo>
                    <a:pt x="15" y="8"/>
                  </a:lnTo>
                  <a:lnTo>
                    <a:pt x="15" y="0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" name="Freeform 279"/>
            <p:cNvSpPr>
              <a:spLocks/>
            </p:cNvSpPr>
            <p:nvPr/>
          </p:nvSpPr>
          <p:spPr bwMode="auto">
            <a:xfrm>
              <a:off x="1984375" y="1692275"/>
              <a:ext cx="73025" cy="73025"/>
            </a:xfrm>
            <a:custGeom>
              <a:avLst/>
              <a:gdLst>
                <a:gd name="T0" fmla="*/ 2147483647 w 46"/>
                <a:gd name="T1" fmla="*/ 2147483647 h 46"/>
                <a:gd name="T2" fmla="*/ 2147483647 w 46"/>
                <a:gd name="T3" fmla="*/ 2147483647 h 46"/>
                <a:gd name="T4" fmla="*/ 2147483647 w 46"/>
                <a:gd name="T5" fmla="*/ 2147483647 h 46"/>
                <a:gd name="T6" fmla="*/ 2147483647 w 46"/>
                <a:gd name="T7" fmla="*/ 2147483647 h 46"/>
                <a:gd name="T8" fmla="*/ 0 w 46"/>
                <a:gd name="T9" fmla="*/ 2147483647 h 46"/>
                <a:gd name="T10" fmla="*/ 2147483647 w 46"/>
                <a:gd name="T11" fmla="*/ 2147483647 h 46"/>
                <a:gd name="T12" fmla="*/ 0 w 46"/>
                <a:gd name="T13" fmla="*/ 0 h 46"/>
                <a:gd name="T14" fmla="*/ 0 w 46"/>
                <a:gd name="T15" fmla="*/ 0 h 46"/>
                <a:gd name="T16" fmla="*/ 2147483647 w 46"/>
                <a:gd name="T17" fmla="*/ 2147483647 h 46"/>
                <a:gd name="T18" fmla="*/ 2147483647 w 46"/>
                <a:gd name="T19" fmla="*/ 2147483647 h 46"/>
                <a:gd name="T20" fmla="*/ 2147483647 w 46"/>
                <a:gd name="T21" fmla="*/ 2147483647 h 46"/>
                <a:gd name="T22" fmla="*/ 2147483647 w 46"/>
                <a:gd name="T23" fmla="*/ 2147483647 h 46"/>
                <a:gd name="T24" fmla="*/ 2147483647 w 46"/>
                <a:gd name="T25" fmla="*/ 2147483647 h 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46">
                  <a:moveTo>
                    <a:pt x="31" y="46"/>
                  </a:moveTo>
                  <a:lnTo>
                    <a:pt x="23" y="23"/>
                  </a:lnTo>
                  <a:lnTo>
                    <a:pt x="31" y="23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0"/>
                  </a:lnTo>
                  <a:lnTo>
                    <a:pt x="31" y="8"/>
                  </a:lnTo>
                  <a:lnTo>
                    <a:pt x="38" y="15"/>
                  </a:lnTo>
                  <a:lnTo>
                    <a:pt x="46" y="38"/>
                  </a:lnTo>
                  <a:lnTo>
                    <a:pt x="31" y="4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" name="Freeform 280"/>
            <p:cNvSpPr>
              <a:spLocks/>
            </p:cNvSpPr>
            <p:nvPr/>
          </p:nvSpPr>
          <p:spPr bwMode="auto">
            <a:xfrm>
              <a:off x="1935163" y="1692275"/>
              <a:ext cx="61912" cy="36513"/>
            </a:xfrm>
            <a:custGeom>
              <a:avLst/>
              <a:gdLst>
                <a:gd name="T0" fmla="*/ 2147483647 w 39"/>
                <a:gd name="T1" fmla="*/ 2147483647 h 23"/>
                <a:gd name="T2" fmla="*/ 2147483647 w 39"/>
                <a:gd name="T3" fmla="*/ 2147483647 h 23"/>
                <a:gd name="T4" fmla="*/ 2147483647 w 39"/>
                <a:gd name="T5" fmla="*/ 2147483647 h 23"/>
                <a:gd name="T6" fmla="*/ 0 w 39"/>
                <a:gd name="T7" fmla="*/ 2147483647 h 23"/>
                <a:gd name="T8" fmla="*/ 2147483647 w 39"/>
                <a:gd name="T9" fmla="*/ 2147483647 h 23"/>
                <a:gd name="T10" fmla="*/ 2147483647 w 39"/>
                <a:gd name="T11" fmla="*/ 0 h 23"/>
                <a:gd name="T12" fmla="*/ 2147483647 w 39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23">
                  <a:moveTo>
                    <a:pt x="39" y="15"/>
                  </a:moveTo>
                  <a:lnTo>
                    <a:pt x="16" y="23"/>
                  </a:lnTo>
                  <a:lnTo>
                    <a:pt x="16" y="15"/>
                  </a:lnTo>
                  <a:lnTo>
                    <a:pt x="0" y="15"/>
                  </a:lnTo>
                  <a:lnTo>
                    <a:pt x="8" y="8"/>
                  </a:lnTo>
                  <a:lnTo>
                    <a:pt x="31" y="0"/>
                  </a:lnTo>
                  <a:lnTo>
                    <a:pt x="39" y="15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9" name="Rectangle 281"/>
            <p:cNvSpPr>
              <a:spLocks noChangeArrowheads="1"/>
            </p:cNvSpPr>
            <p:nvPr/>
          </p:nvSpPr>
          <p:spPr bwMode="auto">
            <a:xfrm>
              <a:off x="1924050" y="1765300"/>
              <a:ext cx="23813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0" name="Freeform 282"/>
            <p:cNvSpPr>
              <a:spLocks/>
            </p:cNvSpPr>
            <p:nvPr/>
          </p:nvSpPr>
          <p:spPr bwMode="auto">
            <a:xfrm>
              <a:off x="1924050" y="1716088"/>
              <a:ext cx="36513" cy="49212"/>
            </a:xfrm>
            <a:custGeom>
              <a:avLst/>
              <a:gdLst>
                <a:gd name="T0" fmla="*/ 2147483647 w 23"/>
                <a:gd name="T1" fmla="*/ 0 h 31"/>
                <a:gd name="T2" fmla="*/ 2147483647 w 23"/>
                <a:gd name="T3" fmla="*/ 0 h 31"/>
                <a:gd name="T4" fmla="*/ 0 w 23"/>
                <a:gd name="T5" fmla="*/ 2147483647 h 31"/>
                <a:gd name="T6" fmla="*/ 2147483647 w 23"/>
                <a:gd name="T7" fmla="*/ 2147483647 h 31"/>
                <a:gd name="T8" fmla="*/ 2147483647 w 23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31">
                  <a:moveTo>
                    <a:pt x="23" y="0"/>
                  </a:moveTo>
                  <a:lnTo>
                    <a:pt x="7" y="0"/>
                  </a:lnTo>
                  <a:lnTo>
                    <a:pt x="0" y="31"/>
                  </a:lnTo>
                  <a:lnTo>
                    <a:pt x="15" y="31"/>
                  </a:lnTo>
                  <a:lnTo>
                    <a:pt x="23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1" name="Freeform 283"/>
            <p:cNvSpPr>
              <a:spLocks/>
            </p:cNvSpPr>
            <p:nvPr/>
          </p:nvSpPr>
          <p:spPr bwMode="auto">
            <a:xfrm>
              <a:off x="2190750" y="1789113"/>
              <a:ext cx="23813" cy="25400"/>
            </a:xfrm>
            <a:custGeom>
              <a:avLst/>
              <a:gdLst>
                <a:gd name="T0" fmla="*/ 2147483647 w 15"/>
                <a:gd name="T1" fmla="*/ 0 h 16"/>
                <a:gd name="T2" fmla="*/ 2147483647 w 15"/>
                <a:gd name="T3" fmla="*/ 0 h 16"/>
                <a:gd name="T4" fmla="*/ 0 w 15"/>
                <a:gd name="T5" fmla="*/ 2147483647 h 16"/>
                <a:gd name="T6" fmla="*/ 2147483647 w 15"/>
                <a:gd name="T7" fmla="*/ 2147483647 h 16"/>
                <a:gd name="T8" fmla="*/ 2147483647 w 15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6">
                  <a:moveTo>
                    <a:pt x="15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5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2" name="Freeform 284"/>
            <p:cNvSpPr>
              <a:spLocks/>
            </p:cNvSpPr>
            <p:nvPr/>
          </p:nvSpPr>
          <p:spPr bwMode="auto">
            <a:xfrm>
              <a:off x="2203450" y="1789113"/>
              <a:ext cx="47625" cy="36512"/>
            </a:xfrm>
            <a:custGeom>
              <a:avLst/>
              <a:gdLst>
                <a:gd name="T0" fmla="*/ 2147483647 w 30"/>
                <a:gd name="T1" fmla="*/ 0 h 23"/>
                <a:gd name="T2" fmla="*/ 0 w 30"/>
                <a:gd name="T3" fmla="*/ 2147483647 h 23"/>
                <a:gd name="T4" fmla="*/ 2147483647 w 30"/>
                <a:gd name="T5" fmla="*/ 2147483647 h 23"/>
                <a:gd name="T6" fmla="*/ 2147483647 w 30"/>
                <a:gd name="T7" fmla="*/ 2147483647 h 23"/>
                <a:gd name="T8" fmla="*/ 2147483647 w 30"/>
                <a:gd name="T9" fmla="*/ 2147483647 h 23"/>
                <a:gd name="T10" fmla="*/ 2147483647 w 30"/>
                <a:gd name="T11" fmla="*/ 2147483647 h 23"/>
                <a:gd name="T12" fmla="*/ 2147483647 w 30"/>
                <a:gd name="T13" fmla="*/ 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23">
                  <a:moveTo>
                    <a:pt x="7" y="0"/>
                  </a:moveTo>
                  <a:lnTo>
                    <a:pt x="0" y="16"/>
                  </a:lnTo>
                  <a:lnTo>
                    <a:pt x="15" y="23"/>
                  </a:lnTo>
                  <a:lnTo>
                    <a:pt x="23" y="23"/>
                  </a:lnTo>
                  <a:lnTo>
                    <a:pt x="30" y="8"/>
                  </a:lnTo>
                  <a:lnTo>
                    <a:pt x="23" y="8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3" name="Freeform 285"/>
            <p:cNvSpPr>
              <a:spLocks/>
            </p:cNvSpPr>
            <p:nvPr/>
          </p:nvSpPr>
          <p:spPr bwMode="auto">
            <a:xfrm>
              <a:off x="2203450" y="1849438"/>
              <a:ext cx="23813" cy="25400"/>
            </a:xfrm>
            <a:custGeom>
              <a:avLst/>
              <a:gdLst>
                <a:gd name="T0" fmla="*/ 2147483647 w 15"/>
                <a:gd name="T1" fmla="*/ 2147483647 h 16"/>
                <a:gd name="T2" fmla="*/ 2147483647 w 15"/>
                <a:gd name="T3" fmla="*/ 2147483647 h 16"/>
                <a:gd name="T4" fmla="*/ 0 w 15"/>
                <a:gd name="T5" fmla="*/ 2147483647 h 16"/>
                <a:gd name="T6" fmla="*/ 0 w 15"/>
                <a:gd name="T7" fmla="*/ 0 h 16"/>
                <a:gd name="T8" fmla="*/ 2147483647 w 15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6">
                  <a:moveTo>
                    <a:pt x="15" y="8"/>
                  </a:moveTo>
                  <a:lnTo>
                    <a:pt x="15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15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4" name="Freeform 286"/>
            <p:cNvSpPr>
              <a:spLocks/>
            </p:cNvSpPr>
            <p:nvPr/>
          </p:nvSpPr>
          <p:spPr bwMode="auto">
            <a:xfrm>
              <a:off x="2203450" y="1814513"/>
              <a:ext cx="36513" cy="47625"/>
            </a:xfrm>
            <a:custGeom>
              <a:avLst/>
              <a:gdLst>
                <a:gd name="T0" fmla="*/ 2147483647 w 23"/>
                <a:gd name="T1" fmla="*/ 2147483647 h 30"/>
                <a:gd name="T2" fmla="*/ 2147483647 w 23"/>
                <a:gd name="T3" fmla="*/ 0 h 30"/>
                <a:gd name="T4" fmla="*/ 0 w 23"/>
                <a:gd name="T5" fmla="*/ 2147483647 h 30"/>
                <a:gd name="T6" fmla="*/ 2147483647 w 23"/>
                <a:gd name="T7" fmla="*/ 2147483647 h 30"/>
                <a:gd name="T8" fmla="*/ 2147483647 w 23"/>
                <a:gd name="T9" fmla="*/ 2147483647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30">
                  <a:moveTo>
                    <a:pt x="23" y="7"/>
                  </a:moveTo>
                  <a:lnTo>
                    <a:pt x="7" y="0"/>
                  </a:lnTo>
                  <a:lnTo>
                    <a:pt x="0" y="22"/>
                  </a:lnTo>
                  <a:lnTo>
                    <a:pt x="15" y="30"/>
                  </a:lnTo>
                  <a:lnTo>
                    <a:pt x="23" y="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" name="Freeform 287"/>
            <p:cNvSpPr>
              <a:spLocks/>
            </p:cNvSpPr>
            <p:nvPr/>
          </p:nvSpPr>
          <p:spPr bwMode="auto">
            <a:xfrm>
              <a:off x="2117725" y="1765300"/>
              <a:ext cx="25400" cy="23813"/>
            </a:xfrm>
            <a:custGeom>
              <a:avLst/>
              <a:gdLst>
                <a:gd name="T0" fmla="*/ 0 w 16"/>
                <a:gd name="T1" fmla="*/ 2147483647 h 15"/>
                <a:gd name="T2" fmla="*/ 2147483647 w 16"/>
                <a:gd name="T3" fmla="*/ 2147483647 h 15"/>
                <a:gd name="T4" fmla="*/ 2147483647 w 16"/>
                <a:gd name="T5" fmla="*/ 0 h 15"/>
                <a:gd name="T6" fmla="*/ 2147483647 w 16"/>
                <a:gd name="T7" fmla="*/ 0 h 15"/>
                <a:gd name="T8" fmla="*/ 0 w 16"/>
                <a:gd name="T9" fmla="*/ 214748364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5">
                  <a:moveTo>
                    <a:pt x="0" y="15"/>
                  </a:moveTo>
                  <a:lnTo>
                    <a:pt x="8" y="15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5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" name="Freeform 288"/>
            <p:cNvSpPr>
              <a:spLocks/>
            </p:cNvSpPr>
            <p:nvPr/>
          </p:nvSpPr>
          <p:spPr bwMode="auto">
            <a:xfrm>
              <a:off x="2070100" y="1752600"/>
              <a:ext cx="60325" cy="36513"/>
            </a:xfrm>
            <a:custGeom>
              <a:avLst/>
              <a:gdLst>
                <a:gd name="T0" fmla="*/ 2147483647 w 38"/>
                <a:gd name="T1" fmla="*/ 2147483647 h 23"/>
                <a:gd name="T2" fmla="*/ 2147483647 w 38"/>
                <a:gd name="T3" fmla="*/ 2147483647 h 23"/>
                <a:gd name="T4" fmla="*/ 2147483647 w 38"/>
                <a:gd name="T5" fmla="*/ 0 h 23"/>
                <a:gd name="T6" fmla="*/ 0 w 38"/>
                <a:gd name="T7" fmla="*/ 0 h 23"/>
                <a:gd name="T8" fmla="*/ 0 w 38"/>
                <a:gd name="T9" fmla="*/ 2147483647 h 23"/>
                <a:gd name="T10" fmla="*/ 2147483647 w 38"/>
                <a:gd name="T11" fmla="*/ 2147483647 h 23"/>
                <a:gd name="T12" fmla="*/ 2147483647 w 3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23">
                  <a:moveTo>
                    <a:pt x="30" y="23"/>
                  </a:moveTo>
                  <a:lnTo>
                    <a:pt x="38" y="8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16"/>
                  </a:lnTo>
                  <a:lnTo>
                    <a:pt x="30" y="2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7" name="Freeform 289"/>
            <p:cNvSpPr>
              <a:spLocks/>
            </p:cNvSpPr>
            <p:nvPr/>
          </p:nvSpPr>
          <p:spPr bwMode="auto">
            <a:xfrm>
              <a:off x="2057400" y="1801813"/>
              <a:ext cx="23813" cy="23812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2147483647 h 15"/>
                <a:gd name="T4" fmla="*/ 0 w 15"/>
                <a:gd name="T5" fmla="*/ 2147483647 h 15"/>
                <a:gd name="T6" fmla="*/ 0 w 15"/>
                <a:gd name="T7" fmla="*/ 0 h 15"/>
                <a:gd name="T8" fmla="*/ 2147483647 w 15"/>
                <a:gd name="T9" fmla="*/ 214748364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lnTo>
                    <a:pt x="15" y="15"/>
                  </a:lnTo>
                  <a:lnTo>
                    <a:pt x="0" y="8"/>
                  </a:lnTo>
                  <a:lnTo>
                    <a:pt x="0" y="0"/>
                  </a:lnTo>
                  <a:lnTo>
                    <a:pt x="15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8" name="Freeform 290"/>
            <p:cNvSpPr>
              <a:spLocks/>
            </p:cNvSpPr>
            <p:nvPr/>
          </p:nvSpPr>
          <p:spPr bwMode="auto">
            <a:xfrm>
              <a:off x="2057400" y="1765300"/>
              <a:ext cx="36513" cy="49213"/>
            </a:xfrm>
            <a:custGeom>
              <a:avLst/>
              <a:gdLst>
                <a:gd name="T0" fmla="*/ 2147483647 w 23"/>
                <a:gd name="T1" fmla="*/ 2147483647 h 31"/>
                <a:gd name="T2" fmla="*/ 2147483647 w 23"/>
                <a:gd name="T3" fmla="*/ 0 h 31"/>
                <a:gd name="T4" fmla="*/ 0 w 23"/>
                <a:gd name="T5" fmla="*/ 2147483647 h 31"/>
                <a:gd name="T6" fmla="*/ 2147483647 w 23"/>
                <a:gd name="T7" fmla="*/ 2147483647 h 31"/>
                <a:gd name="T8" fmla="*/ 2147483647 w 23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31">
                  <a:moveTo>
                    <a:pt x="23" y="8"/>
                  </a:moveTo>
                  <a:lnTo>
                    <a:pt x="8" y="0"/>
                  </a:lnTo>
                  <a:lnTo>
                    <a:pt x="0" y="23"/>
                  </a:lnTo>
                  <a:lnTo>
                    <a:pt x="15" y="31"/>
                  </a:lnTo>
                  <a:lnTo>
                    <a:pt x="23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9" name="Rectangle 291"/>
            <p:cNvSpPr>
              <a:spLocks noChangeArrowheads="1"/>
            </p:cNvSpPr>
            <p:nvPr/>
          </p:nvSpPr>
          <p:spPr bwMode="auto">
            <a:xfrm>
              <a:off x="7013575" y="1376363"/>
              <a:ext cx="677863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315263"/>
                  </a:solidFill>
                  <a:latin typeface="Times New Roman" pitchFamily="18" charset="0"/>
                </a:rPr>
                <a:t>SYSTEM</a:t>
              </a:r>
              <a:endParaRPr lang="en-US" altLang="zh-CN" sz="2400">
                <a:solidFill>
                  <a:srgbClr val="315263"/>
                </a:solidFill>
              </a:endParaRPr>
            </a:p>
          </p:txBody>
        </p:sp>
        <p:sp>
          <p:nvSpPr>
            <p:cNvPr id="2340" name="Freeform 292"/>
            <p:cNvSpPr>
              <a:spLocks/>
            </p:cNvSpPr>
            <p:nvPr/>
          </p:nvSpPr>
          <p:spPr bwMode="auto">
            <a:xfrm>
              <a:off x="1268413" y="1279525"/>
              <a:ext cx="6583362" cy="4598988"/>
            </a:xfrm>
            <a:custGeom>
              <a:avLst/>
              <a:gdLst>
                <a:gd name="T0" fmla="*/ 2147483647 w 4147"/>
                <a:gd name="T1" fmla="*/ 2147483647 h 2897"/>
                <a:gd name="T2" fmla="*/ 2147483647 w 4147"/>
                <a:gd name="T3" fmla="*/ 2147483647 h 2897"/>
                <a:gd name="T4" fmla="*/ 2147483647 w 4147"/>
                <a:gd name="T5" fmla="*/ 2147483647 h 2897"/>
                <a:gd name="T6" fmla="*/ 2147483647 w 4147"/>
                <a:gd name="T7" fmla="*/ 2147483647 h 2897"/>
                <a:gd name="T8" fmla="*/ 2147483647 w 4147"/>
                <a:gd name="T9" fmla="*/ 2147483647 h 2897"/>
                <a:gd name="T10" fmla="*/ 2147483647 w 4147"/>
                <a:gd name="T11" fmla="*/ 2147483647 h 2897"/>
                <a:gd name="T12" fmla="*/ 2147483647 w 4147"/>
                <a:gd name="T13" fmla="*/ 2147483647 h 2897"/>
                <a:gd name="T14" fmla="*/ 2147483647 w 4147"/>
                <a:gd name="T15" fmla="*/ 2147483647 h 2897"/>
                <a:gd name="T16" fmla="*/ 2147483647 w 4147"/>
                <a:gd name="T17" fmla="*/ 2147483647 h 2897"/>
                <a:gd name="T18" fmla="*/ 2147483647 w 4147"/>
                <a:gd name="T19" fmla="*/ 2147483647 h 2897"/>
                <a:gd name="T20" fmla="*/ 2147483647 w 4147"/>
                <a:gd name="T21" fmla="*/ 2147483647 h 2897"/>
                <a:gd name="T22" fmla="*/ 2147483647 w 4147"/>
                <a:gd name="T23" fmla="*/ 2147483647 h 2897"/>
                <a:gd name="T24" fmla="*/ 2147483647 w 4147"/>
                <a:gd name="T25" fmla="*/ 2147483647 h 2897"/>
                <a:gd name="T26" fmla="*/ 2147483647 w 4147"/>
                <a:gd name="T27" fmla="*/ 2147483647 h 2897"/>
                <a:gd name="T28" fmla="*/ 2147483647 w 4147"/>
                <a:gd name="T29" fmla="*/ 2147483647 h 2897"/>
                <a:gd name="T30" fmla="*/ 2147483647 w 4147"/>
                <a:gd name="T31" fmla="*/ 2147483647 h 2897"/>
                <a:gd name="T32" fmla="*/ 2147483647 w 4147"/>
                <a:gd name="T33" fmla="*/ 2147483647 h 2897"/>
                <a:gd name="T34" fmla="*/ 2147483647 w 4147"/>
                <a:gd name="T35" fmla="*/ 2147483647 h 2897"/>
                <a:gd name="T36" fmla="*/ 2147483647 w 4147"/>
                <a:gd name="T37" fmla="*/ 2147483647 h 2897"/>
                <a:gd name="T38" fmla="*/ 2147483647 w 4147"/>
                <a:gd name="T39" fmla="*/ 2147483647 h 2897"/>
                <a:gd name="T40" fmla="*/ 2147483647 w 4147"/>
                <a:gd name="T41" fmla="*/ 2147483647 h 2897"/>
                <a:gd name="T42" fmla="*/ 2147483647 w 4147"/>
                <a:gd name="T43" fmla="*/ 2147483647 h 2897"/>
                <a:gd name="T44" fmla="*/ 2147483647 w 4147"/>
                <a:gd name="T45" fmla="*/ 2147483647 h 2897"/>
                <a:gd name="T46" fmla="*/ 2147483647 w 4147"/>
                <a:gd name="T47" fmla="*/ 2147483647 h 2897"/>
                <a:gd name="T48" fmla="*/ 2147483647 w 4147"/>
                <a:gd name="T49" fmla="*/ 0 h 2897"/>
                <a:gd name="T50" fmla="*/ 2147483647 w 4147"/>
                <a:gd name="T51" fmla="*/ 0 h 2897"/>
                <a:gd name="T52" fmla="*/ 2147483647 w 4147"/>
                <a:gd name="T53" fmla="*/ 2147483647 h 2897"/>
                <a:gd name="T54" fmla="*/ 2147483647 w 4147"/>
                <a:gd name="T55" fmla="*/ 2147483647 h 2897"/>
                <a:gd name="T56" fmla="*/ 2147483647 w 4147"/>
                <a:gd name="T57" fmla="*/ 2147483647 h 2897"/>
                <a:gd name="T58" fmla="*/ 2147483647 w 4147"/>
                <a:gd name="T59" fmla="*/ 2147483647 h 2897"/>
                <a:gd name="T60" fmla="*/ 2147483647 w 4147"/>
                <a:gd name="T61" fmla="*/ 2147483647 h 2897"/>
                <a:gd name="T62" fmla="*/ 2147483647 w 4147"/>
                <a:gd name="T63" fmla="*/ 2147483647 h 2897"/>
                <a:gd name="T64" fmla="*/ 2147483647 w 4147"/>
                <a:gd name="T65" fmla="*/ 2147483647 h 2897"/>
                <a:gd name="T66" fmla="*/ 2147483647 w 4147"/>
                <a:gd name="T67" fmla="*/ 2147483647 h 2897"/>
                <a:gd name="T68" fmla="*/ 2147483647 w 4147"/>
                <a:gd name="T69" fmla="*/ 2147483647 h 2897"/>
                <a:gd name="T70" fmla="*/ 2147483647 w 4147"/>
                <a:gd name="T71" fmla="*/ 2147483647 h 2897"/>
                <a:gd name="T72" fmla="*/ 2147483647 w 4147"/>
                <a:gd name="T73" fmla="*/ 2147483647 h 2897"/>
                <a:gd name="T74" fmla="*/ 2147483647 w 4147"/>
                <a:gd name="T75" fmla="*/ 2147483647 h 2897"/>
                <a:gd name="T76" fmla="*/ 2147483647 w 4147"/>
                <a:gd name="T77" fmla="*/ 2147483647 h 2897"/>
                <a:gd name="T78" fmla="*/ 2147483647 w 4147"/>
                <a:gd name="T79" fmla="*/ 2147483647 h 2897"/>
                <a:gd name="T80" fmla="*/ 2147483647 w 4147"/>
                <a:gd name="T81" fmla="*/ 2147483647 h 2897"/>
                <a:gd name="T82" fmla="*/ 0 w 4147"/>
                <a:gd name="T83" fmla="*/ 2147483647 h 2897"/>
                <a:gd name="T84" fmla="*/ 0 w 4147"/>
                <a:gd name="T85" fmla="*/ 2147483647 h 2897"/>
                <a:gd name="T86" fmla="*/ 0 w 4147"/>
                <a:gd name="T87" fmla="*/ 2147483647 h 2897"/>
                <a:gd name="T88" fmla="*/ 2147483647 w 4147"/>
                <a:gd name="T89" fmla="*/ 2147483647 h 2897"/>
                <a:gd name="T90" fmla="*/ 2147483647 w 4147"/>
                <a:gd name="T91" fmla="*/ 2147483647 h 2897"/>
                <a:gd name="T92" fmla="*/ 2147483647 w 4147"/>
                <a:gd name="T93" fmla="*/ 2147483647 h 2897"/>
                <a:gd name="T94" fmla="*/ 2147483647 w 4147"/>
                <a:gd name="T95" fmla="*/ 0 h 289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147" h="2897">
                  <a:moveTo>
                    <a:pt x="145" y="16"/>
                  </a:moveTo>
                  <a:lnTo>
                    <a:pt x="91" y="23"/>
                  </a:lnTo>
                  <a:lnTo>
                    <a:pt x="99" y="23"/>
                  </a:lnTo>
                  <a:lnTo>
                    <a:pt x="53" y="54"/>
                  </a:lnTo>
                  <a:lnTo>
                    <a:pt x="23" y="92"/>
                  </a:lnTo>
                  <a:lnTo>
                    <a:pt x="23" y="84"/>
                  </a:lnTo>
                  <a:lnTo>
                    <a:pt x="15" y="145"/>
                  </a:lnTo>
                  <a:lnTo>
                    <a:pt x="15" y="1445"/>
                  </a:lnTo>
                  <a:lnTo>
                    <a:pt x="15" y="2752"/>
                  </a:lnTo>
                  <a:lnTo>
                    <a:pt x="23" y="2805"/>
                  </a:lnTo>
                  <a:lnTo>
                    <a:pt x="53" y="2851"/>
                  </a:lnTo>
                  <a:lnTo>
                    <a:pt x="53" y="2844"/>
                  </a:lnTo>
                  <a:lnTo>
                    <a:pt x="99" y="2874"/>
                  </a:lnTo>
                  <a:lnTo>
                    <a:pt x="91" y="2874"/>
                  </a:lnTo>
                  <a:lnTo>
                    <a:pt x="145" y="2882"/>
                  </a:lnTo>
                  <a:lnTo>
                    <a:pt x="2073" y="2882"/>
                  </a:lnTo>
                  <a:lnTo>
                    <a:pt x="4002" y="2882"/>
                  </a:lnTo>
                  <a:lnTo>
                    <a:pt x="4055" y="2874"/>
                  </a:lnTo>
                  <a:lnTo>
                    <a:pt x="4101" y="2844"/>
                  </a:lnTo>
                  <a:lnTo>
                    <a:pt x="4094" y="2851"/>
                  </a:lnTo>
                  <a:lnTo>
                    <a:pt x="4124" y="2805"/>
                  </a:lnTo>
                  <a:lnTo>
                    <a:pt x="4132" y="2752"/>
                  </a:lnTo>
                  <a:lnTo>
                    <a:pt x="4132" y="1445"/>
                  </a:lnTo>
                  <a:lnTo>
                    <a:pt x="4132" y="145"/>
                  </a:lnTo>
                  <a:lnTo>
                    <a:pt x="4124" y="84"/>
                  </a:lnTo>
                  <a:lnTo>
                    <a:pt x="4124" y="92"/>
                  </a:lnTo>
                  <a:lnTo>
                    <a:pt x="4094" y="54"/>
                  </a:lnTo>
                  <a:lnTo>
                    <a:pt x="4101" y="54"/>
                  </a:lnTo>
                  <a:lnTo>
                    <a:pt x="4055" y="23"/>
                  </a:lnTo>
                  <a:lnTo>
                    <a:pt x="4002" y="16"/>
                  </a:lnTo>
                  <a:lnTo>
                    <a:pt x="2073" y="16"/>
                  </a:lnTo>
                  <a:lnTo>
                    <a:pt x="145" y="16"/>
                  </a:lnTo>
                  <a:lnTo>
                    <a:pt x="145" y="0"/>
                  </a:lnTo>
                  <a:lnTo>
                    <a:pt x="2073" y="0"/>
                  </a:lnTo>
                  <a:lnTo>
                    <a:pt x="4002" y="0"/>
                  </a:lnTo>
                  <a:lnTo>
                    <a:pt x="4055" y="8"/>
                  </a:lnTo>
                  <a:lnTo>
                    <a:pt x="4063" y="8"/>
                  </a:lnTo>
                  <a:lnTo>
                    <a:pt x="4109" y="38"/>
                  </a:lnTo>
                  <a:lnTo>
                    <a:pt x="4109" y="46"/>
                  </a:lnTo>
                  <a:lnTo>
                    <a:pt x="4139" y="84"/>
                  </a:lnTo>
                  <a:lnTo>
                    <a:pt x="4147" y="145"/>
                  </a:lnTo>
                  <a:lnTo>
                    <a:pt x="4147" y="1445"/>
                  </a:lnTo>
                  <a:lnTo>
                    <a:pt x="4147" y="2752"/>
                  </a:lnTo>
                  <a:lnTo>
                    <a:pt x="4139" y="2805"/>
                  </a:lnTo>
                  <a:lnTo>
                    <a:pt x="4139" y="2813"/>
                  </a:lnTo>
                  <a:lnTo>
                    <a:pt x="4109" y="2859"/>
                  </a:lnTo>
                  <a:lnTo>
                    <a:pt x="4063" y="2889"/>
                  </a:lnTo>
                  <a:lnTo>
                    <a:pt x="4055" y="2889"/>
                  </a:lnTo>
                  <a:lnTo>
                    <a:pt x="4002" y="2897"/>
                  </a:lnTo>
                  <a:lnTo>
                    <a:pt x="2073" y="2897"/>
                  </a:lnTo>
                  <a:lnTo>
                    <a:pt x="145" y="2897"/>
                  </a:lnTo>
                  <a:lnTo>
                    <a:pt x="91" y="2889"/>
                  </a:lnTo>
                  <a:lnTo>
                    <a:pt x="46" y="2859"/>
                  </a:lnTo>
                  <a:lnTo>
                    <a:pt x="38" y="2859"/>
                  </a:lnTo>
                  <a:lnTo>
                    <a:pt x="7" y="2813"/>
                  </a:lnTo>
                  <a:lnTo>
                    <a:pt x="7" y="2805"/>
                  </a:lnTo>
                  <a:lnTo>
                    <a:pt x="0" y="2752"/>
                  </a:lnTo>
                  <a:lnTo>
                    <a:pt x="0" y="1445"/>
                  </a:lnTo>
                  <a:lnTo>
                    <a:pt x="0" y="145"/>
                  </a:lnTo>
                  <a:lnTo>
                    <a:pt x="7" y="84"/>
                  </a:lnTo>
                  <a:lnTo>
                    <a:pt x="38" y="46"/>
                  </a:lnTo>
                  <a:lnTo>
                    <a:pt x="46" y="38"/>
                  </a:lnTo>
                  <a:lnTo>
                    <a:pt x="91" y="8"/>
                  </a:lnTo>
                  <a:lnTo>
                    <a:pt x="145" y="0"/>
                  </a:lnTo>
                  <a:lnTo>
                    <a:pt x="145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1" name="Freeform 293"/>
            <p:cNvSpPr>
              <a:spLocks/>
            </p:cNvSpPr>
            <p:nvPr/>
          </p:nvSpPr>
          <p:spPr bwMode="auto">
            <a:xfrm>
              <a:off x="1498600" y="1279525"/>
              <a:ext cx="1588" cy="25400"/>
            </a:xfrm>
            <a:custGeom>
              <a:avLst/>
              <a:gdLst>
                <a:gd name="T0" fmla="*/ 0 w 1588"/>
                <a:gd name="T1" fmla="*/ 2147483647 h 16"/>
                <a:gd name="T2" fmla="*/ 0 w 1588"/>
                <a:gd name="T3" fmla="*/ 2147483647 h 16"/>
                <a:gd name="T4" fmla="*/ 0 w 1588"/>
                <a:gd name="T5" fmla="*/ 2147483647 h 16"/>
                <a:gd name="T6" fmla="*/ 0 w 1588"/>
                <a:gd name="T7" fmla="*/ 0 h 16"/>
                <a:gd name="T8" fmla="*/ 0 w 1588"/>
                <a:gd name="T9" fmla="*/ 0 h 16"/>
                <a:gd name="T10" fmla="*/ 0 w 1588"/>
                <a:gd name="T11" fmla="*/ 0 h 16"/>
                <a:gd name="T12" fmla="*/ 0 w 1588"/>
                <a:gd name="T13" fmla="*/ 2147483647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8" h="16">
                  <a:moveTo>
                    <a:pt x="0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759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2C7A9B1-4D6E-474E-9D7F-DDCCDB0CA463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6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717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zh-CN" altLang="en-US" sz="4000" i="0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设计准则</a:t>
            </a:r>
            <a:r>
              <a:rPr lang="zh-CN" altLang="en-US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 </a:t>
            </a:r>
            <a:r>
              <a:rPr lang="zh-CN" altLang="en-US" sz="2400" i="0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（</a:t>
            </a:r>
            <a:r>
              <a:rPr lang="en-US" altLang="zh-CN" sz="2400" i="0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Design Metrics</a:t>
            </a:r>
            <a:r>
              <a:rPr lang="zh-CN" altLang="en-US" sz="2400" i="0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）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4123" y="1408355"/>
            <a:ext cx="7340600" cy="4637442"/>
          </a:xfrm>
        </p:spPr>
        <p:txBody>
          <a:bodyPr/>
          <a:lstStyle/>
          <a:p>
            <a:r>
              <a:rPr lang="zh-CN" altLang="en-US" dirty="0">
                <a:latin typeface="Arial" charset="0"/>
                <a:cs typeface="宋体" charset="0"/>
              </a:rPr>
              <a:t>如何评价数字电路的性能 </a:t>
            </a:r>
            <a:r>
              <a:rPr lang="en-US" altLang="zh-CN" dirty="0">
                <a:latin typeface="Arial" charset="0"/>
                <a:cs typeface="宋体" charset="0"/>
              </a:rPr>
              <a:t>(</a:t>
            </a:r>
            <a:r>
              <a:rPr lang="en-US" altLang="zh-CN" sz="2000" dirty="0">
                <a:latin typeface="Arial" charset="0"/>
                <a:cs typeface="宋体" charset="0"/>
              </a:rPr>
              <a:t>Figure of Merit</a:t>
            </a:r>
            <a:r>
              <a:rPr lang="en-US" altLang="zh-CN" dirty="0">
                <a:latin typeface="Arial" charset="0"/>
                <a:cs typeface="宋体" charset="0"/>
              </a:rPr>
              <a:t>)</a:t>
            </a:r>
            <a:endParaRPr lang="zh-CN" altLang="en-US" dirty="0">
              <a:latin typeface="Arial" charset="0"/>
              <a:cs typeface="宋体" charset="0"/>
            </a:endParaRPr>
          </a:p>
          <a:p>
            <a:pPr lvl="1"/>
            <a:r>
              <a:rPr lang="zh-CN" altLang="en-US" dirty="0">
                <a:latin typeface="Arial" charset="0"/>
                <a:cs typeface="宋体" charset="0"/>
              </a:rPr>
              <a:t>成本</a:t>
            </a:r>
            <a:r>
              <a:rPr lang="en-US" altLang="zh-CN" dirty="0">
                <a:latin typeface="Arial" charset="0"/>
                <a:cs typeface="宋体" charset="0"/>
              </a:rPr>
              <a:t>Cost</a:t>
            </a:r>
          </a:p>
          <a:p>
            <a:pPr lvl="1"/>
            <a:r>
              <a:rPr lang="zh-CN" altLang="en-US" dirty="0">
                <a:latin typeface="Arial" charset="0"/>
                <a:cs typeface="宋体" charset="0"/>
              </a:rPr>
              <a:t>可靠性</a:t>
            </a:r>
            <a:r>
              <a:rPr lang="en-US" altLang="zh-CN" dirty="0">
                <a:latin typeface="Arial" charset="0"/>
                <a:cs typeface="宋体" charset="0"/>
              </a:rPr>
              <a:t>Reliability</a:t>
            </a:r>
          </a:p>
          <a:p>
            <a:pPr lvl="1"/>
            <a:r>
              <a:rPr lang="zh-CN" altLang="en-US" dirty="0">
                <a:latin typeface="Arial" charset="0"/>
                <a:cs typeface="宋体" charset="0"/>
              </a:rPr>
              <a:t>安全性</a:t>
            </a:r>
            <a:r>
              <a:rPr lang="en-US" altLang="zh-CN" dirty="0">
                <a:latin typeface="Arial" charset="0"/>
                <a:cs typeface="宋体" charset="0"/>
              </a:rPr>
              <a:t>Security</a:t>
            </a:r>
          </a:p>
          <a:p>
            <a:pPr lvl="1"/>
            <a:r>
              <a:rPr lang="zh-CN" altLang="en-US" dirty="0">
                <a:latin typeface="Arial" charset="0"/>
                <a:cs typeface="宋体" charset="0"/>
              </a:rPr>
              <a:t>可扩展性</a:t>
            </a:r>
            <a:r>
              <a:rPr lang="en-US" altLang="zh-CN" dirty="0">
                <a:latin typeface="Arial" charset="0"/>
                <a:cs typeface="宋体" charset="0"/>
              </a:rPr>
              <a:t>Scalability</a:t>
            </a:r>
          </a:p>
          <a:p>
            <a:pPr lvl="1"/>
            <a:r>
              <a:rPr lang="zh-CN" altLang="en-US" dirty="0">
                <a:latin typeface="Arial" charset="0"/>
                <a:cs typeface="宋体" charset="0"/>
              </a:rPr>
              <a:t>速度</a:t>
            </a:r>
            <a:r>
              <a:rPr lang="en-US" altLang="zh-CN" dirty="0">
                <a:latin typeface="Arial" charset="0"/>
                <a:cs typeface="宋体" charset="0"/>
              </a:rPr>
              <a:t>Speed (delay, operating frequency) </a:t>
            </a:r>
          </a:p>
          <a:p>
            <a:pPr lvl="1"/>
            <a:r>
              <a:rPr lang="zh-CN" altLang="en-US" dirty="0">
                <a:latin typeface="Arial" charset="0"/>
                <a:cs typeface="宋体" charset="0"/>
              </a:rPr>
              <a:t>功耗</a:t>
            </a:r>
            <a:r>
              <a:rPr lang="en-US" altLang="zh-CN" dirty="0">
                <a:latin typeface="Arial" charset="0"/>
                <a:cs typeface="宋体" charset="0"/>
              </a:rPr>
              <a:t>Power dissipation</a:t>
            </a:r>
          </a:p>
          <a:p>
            <a:pPr lvl="1"/>
            <a:r>
              <a:rPr lang="zh-CN" altLang="en-US" dirty="0">
                <a:latin typeface="Arial" charset="0"/>
                <a:cs typeface="宋体" charset="0"/>
              </a:rPr>
              <a:t>能耗</a:t>
            </a:r>
            <a:r>
              <a:rPr lang="en-US" altLang="zh-CN" dirty="0">
                <a:latin typeface="Arial" charset="0"/>
                <a:cs typeface="宋体" charset="0"/>
              </a:rPr>
              <a:t>Energy to perform a </a:t>
            </a:r>
            <a:r>
              <a:rPr lang="en-US" altLang="zh-CN" dirty="0" smtClean="0">
                <a:latin typeface="Arial" charset="0"/>
                <a:cs typeface="宋体" charset="0"/>
              </a:rPr>
              <a:t>function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cs typeface="宋体" charset="0"/>
              </a:rPr>
              <a:t>安全</a:t>
            </a:r>
            <a:r>
              <a:rPr lang="en-US" altLang="zh-CN" dirty="0" smtClean="0">
                <a:latin typeface="Arial" charset="0"/>
                <a:cs typeface="宋体" charset="0"/>
              </a:rPr>
              <a:t>Hardware Security</a:t>
            </a:r>
            <a:endParaRPr lang="en-US" altLang="zh-CN" dirty="0">
              <a:latin typeface="Arial" charset="0"/>
              <a:cs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543F90F-930D-354B-9F8D-2A19B2E34721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7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819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292975" cy="736600"/>
          </a:xfrm>
        </p:spPr>
        <p:txBody>
          <a:bodyPr/>
          <a:lstStyle/>
          <a:p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同步数字系统 </a:t>
            </a:r>
            <a:r>
              <a:rPr lang="en-US" altLang="zh-CN" sz="2400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(Digital Systems)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1428750"/>
          </a:xfrm>
        </p:spPr>
        <p:txBody>
          <a:bodyPr/>
          <a:lstStyle/>
          <a:p>
            <a:pPr marL="285750" indent="-285750" algn="ctr">
              <a:lnSpc>
                <a:spcPct val="80000"/>
              </a:lnSpc>
              <a:buFont typeface="Wingdings" charset="0"/>
              <a:buNone/>
            </a:pPr>
            <a:r>
              <a:rPr lang="zh-CN" altLang="en-US" sz="2400" b="1">
                <a:latin typeface="Arial" charset="0"/>
                <a:cs typeface="宋体" charset="0"/>
              </a:rPr>
              <a:t>同步数字硬件系统</a:t>
            </a:r>
            <a:r>
              <a:rPr lang="en-US" altLang="zh-CN" sz="2400" b="1">
                <a:latin typeface="Arial" charset="0"/>
                <a:cs typeface="宋体" charset="0"/>
              </a:rPr>
              <a:t>Synchronous Digital Hardware Systems</a:t>
            </a:r>
            <a:endParaRPr lang="en-US" altLang="zh-CN" sz="2400">
              <a:latin typeface="Arial" charset="0"/>
              <a:cs typeface="宋体" charset="0"/>
            </a:endParaRPr>
          </a:p>
        </p:txBody>
      </p:sp>
      <p:grpSp>
        <p:nvGrpSpPr>
          <p:cNvPr id="281604" name="Group 4"/>
          <p:cNvGrpSpPr>
            <a:grpSpLocks/>
          </p:cNvGrpSpPr>
          <p:nvPr/>
        </p:nvGrpSpPr>
        <p:grpSpPr bwMode="auto">
          <a:xfrm>
            <a:off x="619125" y="3781425"/>
            <a:ext cx="7924800" cy="1752600"/>
            <a:chOff x="320" y="2160"/>
            <a:chExt cx="5376" cy="1392"/>
          </a:xfrm>
        </p:grpSpPr>
        <p:pic>
          <p:nvPicPr>
            <p:cNvPr id="8200" name="Picture 5" descr="curve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2352"/>
              <a:ext cx="3600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1" name="Rectangle 6"/>
            <p:cNvSpPr>
              <a:spLocks noChangeArrowheads="1"/>
            </p:cNvSpPr>
            <p:nvPr/>
          </p:nvSpPr>
          <p:spPr bwMode="auto">
            <a:xfrm>
              <a:off x="320" y="2160"/>
              <a:ext cx="5376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685800" lvl="1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charset="0"/>
                <a:buNone/>
              </a:pPr>
              <a:r>
                <a:rPr lang="en-US" altLang="zh-CN" sz="2000">
                  <a:cs typeface="宋体" charset="0"/>
                </a:rPr>
                <a:t>Example digital representation: acoustic waveform</a:t>
              </a:r>
            </a:p>
            <a:p>
              <a:pPr marL="285750" indent="-285750" algn="ctr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charset="0"/>
                <a:buChar char="q"/>
              </a:pPr>
              <a:endParaRPr lang="en-US" altLang="zh-CN" sz="2000">
                <a:solidFill>
                  <a:srgbClr val="315263"/>
                </a:solidFill>
                <a:cs typeface="宋体" charset="0"/>
              </a:endParaRPr>
            </a:p>
            <a:p>
              <a:pPr marL="285750" indent="-285750" algn="ctr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charset="0"/>
                <a:buChar char="q"/>
              </a:pPr>
              <a:endParaRPr lang="en-US" altLang="zh-CN" sz="2000" b="1">
                <a:solidFill>
                  <a:srgbClr val="315263"/>
                </a:solidFill>
                <a:cs typeface="宋体" charset="0"/>
              </a:endParaRPr>
            </a:p>
            <a:p>
              <a:pPr marL="285750" indent="-285750" algn="ctr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charset="0"/>
                <a:buChar char="q"/>
              </a:pPr>
              <a:endParaRPr lang="en-US" altLang="zh-CN" sz="2000" b="1">
                <a:solidFill>
                  <a:srgbClr val="315263"/>
                </a:solidFill>
                <a:cs typeface="宋体" charset="0"/>
              </a:endParaRPr>
            </a:p>
            <a:p>
              <a:pPr marL="685800" lvl="1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charset="0"/>
                <a:buNone/>
              </a:pPr>
              <a:r>
                <a:rPr lang="en-US" altLang="zh-CN" sz="2000" b="1">
                  <a:cs typeface="宋体" charset="0"/>
                </a:rPr>
                <a:t>A series of numbers is used to represent the waveform, rather than a voltage or current, as in analog systems.</a:t>
              </a:r>
            </a:p>
            <a:p>
              <a:pPr marL="685800" lvl="1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charset="0"/>
                <a:buNone/>
              </a:pPr>
              <a:endParaRPr lang="en-US" altLang="zh-CN" sz="2000" b="1">
                <a:cs typeface="宋体" charset="0"/>
              </a:endParaRPr>
            </a:p>
          </p:txBody>
        </p:sp>
      </p:grp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585788" y="1651000"/>
            <a:ext cx="8558212" cy="197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rgbClr val="315263"/>
              </a:buClr>
              <a:buSzPct val="75000"/>
              <a:buFont typeface="Wingdings" charset="0"/>
              <a:buChar char="q"/>
            </a:pPr>
            <a:r>
              <a:rPr lang="zh-CN" altLang="en-US" sz="2400">
                <a:solidFill>
                  <a:srgbClr val="315263"/>
                </a:solidFill>
                <a:cs typeface="宋体" charset="0"/>
              </a:rPr>
              <a:t>同步（</a:t>
            </a:r>
            <a:r>
              <a:rPr lang="en-US" altLang="zh-CN" sz="2400">
                <a:solidFill>
                  <a:srgbClr val="315263"/>
                </a:solidFill>
                <a:cs typeface="宋体" charset="0"/>
              </a:rPr>
              <a:t>Synchronous</a:t>
            </a:r>
            <a:r>
              <a:rPr lang="zh-CN" altLang="en-US" sz="2400">
                <a:solidFill>
                  <a:srgbClr val="315263"/>
                </a:solidFill>
                <a:cs typeface="宋体" charset="0"/>
              </a:rPr>
              <a:t>）</a:t>
            </a:r>
            <a:r>
              <a:rPr lang="en-US" altLang="zh-CN" sz="2400">
                <a:solidFill>
                  <a:srgbClr val="315263"/>
                </a:solidFill>
                <a:cs typeface="宋体" charset="0"/>
              </a:rPr>
              <a:t>: “Clocked” - all changes in the  system are controlled by a global clock and happen at the same time (not asynchronous)</a:t>
            </a:r>
          </a:p>
          <a:p>
            <a:pPr marL="285750" indent="-285750">
              <a:spcBef>
                <a:spcPct val="20000"/>
              </a:spcBef>
              <a:buClr>
                <a:srgbClr val="315263"/>
              </a:buClr>
              <a:buSzPct val="75000"/>
              <a:buFont typeface="Wingdings" charset="0"/>
              <a:buChar char="q"/>
            </a:pPr>
            <a:r>
              <a:rPr lang="zh-CN" altLang="en-US" sz="2400">
                <a:solidFill>
                  <a:srgbClr val="315263"/>
                </a:solidFill>
                <a:cs typeface="宋体" charset="0"/>
              </a:rPr>
              <a:t>数字（</a:t>
            </a:r>
            <a:r>
              <a:rPr lang="en-US" altLang="zh-CN" sz="2400">
                <a:solidFill>
                  <a:srgbClr val="315263"/>
                </a:solidFill>
                <a:cs typeface="宋体" charset="0"/>
              </a:rPr>
              <a:t>Digital</a:t>
            </a:r>
            <a:r>
              <a:rPr lang="zh-CN" altLang="en-US" sz="2400">
                <a:solidFill>
                  <a:srgbClr val="315263"/>
                </a:solidFill>
                <a:cs typeface="宋体" charset="0"/>
              </a:rPr>
              <a:t>）</a:t>
            </a:r>
            <a:r>
              <a:rPr lang="en-US" altLang="zh-CN" sz="2400">
                <a:solidFill>
                  <a:srgbClr val="315263"/>
                </a:solidFill>
                <a:cs typeface="宋体" charset="0"/>
              </a:rPr>
              <a:t>: All inputs/outputs and internal values (signals) take on discrete values (not analog).</a:t>
            </a:r>
          </a:p>
          <a:p>
            <a:pPr marL="685800" lvl="1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" charset="0"/>
              <a:buChar char="§"/>
            </a:pPr>
            <a:endParaRPr lang="zh-CN" altLang="en-US" sz="2400" b="1">
              <a:cs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38F03CE-70C9-E841-8998-90B6B55E641A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8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921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7772400" cy="850900"/>
          </a:xfrm>
        </p:spPr>
        <p:txBody>
          <a:bodyPr/>
          <a:lstStyle/>
          <a:p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数字系统例子</a:t>
            </a:r>
            <a:r>
              <a:rPr lang="en-US" altLang="zh-CN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-1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49338"/>
            <a:ext cx="7772400" cy="4114800"/>
          </a:xfrm>
        </p:spPr>
        <p:txBody>
          <a:bodyPr/>
          <a:lstStyle/>
          <a:p>
            <a:r>
              <a:rPr lang="zh-CN" altLang="en-US" sz="2800">
                <a:latin typeface="Arial" charset="0"/>
                <a:cs typeface="宋体" charset="0"/>
              </a:rPr>
              <a:t>数字计算机</a:t>
            </a:r>
            <a:endParaRPr lang="en-US" altLang="zh-CN" sz="2800">
              <a:latin typeface="Arial" charset="0"/>
              <a:cs typeface="宋体" charset="0"/>
            </a:endParaRPr>
          </a:p>
          <a:p>
            <a:endParaRPr lang="en-US" altLang="zh-CN">
              <a:latin typeface="Arial" charset="0"/>
              <a:cs typeface="宋体" charset="0"/>
            </a:endParaRPr>
          </a:p>
          <a:p>
            <a:endParaRPr lang="en-US" altLang="zh-CN">
              <a:latin typeface="Arial" charset="0"/>
              <a:cs typeface="宋体" charset="0"/>
            </a:endParaRPr>
          </a:p>
          <a:p>
            <a:pPr lvl="1"/>
            <a:endParaRPr lang="en-US" altLang="zh-CN" sz="2400">
              <a:latin typeface="Arial" charset="0"/>
              <a:cs typeface="宋体" charset="0"/>
            </a:endParaRPr>
          </a:p>
          <a:p>
            <a:pPr lvl="1"/>
            <a:r>
              <a:rPr lang="zh-CN" altLang="en-US" sz="2400">
                <a:latin typeface="Arial" charset="0"/>
                <a:cs typeface="宋体" charset="0"/>
              </a:rPr>
              <a:t>最大化能效</a:t>
            </a:r>
            <a:endParaRPr lang="en-US" altLang="zh-CN">
              <a:latin typeface="Arial" charset="0"/>
              <a:cs typeface="宋体" charset="0"/>
            </a:endParaRPr>
          </a:p>
          <a:p>
            <a:endParaRPr lang="en-US" altLang="zh-CN">
              <a:latin typeface="Arial" charset="0"/>
              <a:cs typeface="宋体" charset="0"/>
            </a:endParaRPr>
          </a:p>
          <a:p>
            <a:endParaRPr lang="zh-CN" altLang="en-US">
              <a:latin typeface="Arial" charset="0"/>
              <a:cs typeface="宋体" charset="0"/>
            </a:endParaRPr>
          </a:p>
        </p:txBody>
      </p:sp>
      <p:pic>
        <p:nvPicPr>
          <p:cNvPr id="9222" name="Picture 4" descr="computer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619250"/>
            <a:ext cx="419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1845" name="Group 5"/>
          <p:cNvGrpSpPr>
            <a:grpSpLocks/>
          </p:cNvGrpSpPr>
          <p:nvPr/>
        </p:nvGrpSpPr>
        <p:grpSpPr bwMode="auto">
          <a:xfrm>
            <a:off x="1447800" y="4467225"/>
            <a:ext cx="7048500" cy="2009775"/>
            <a:chOff x="984" y="2640"/>
            <a:chExt cx="4440" cy="1266"/>
          </a:xfrm>
        </p:grpSpPr>
        <p:sp>
          <p:nvSpPr>
            <p:cNvPr id="9225" name="Text Box 6"/>
            <p:cNvSpPr txBox="1">
              <a:spLocks noChangeArrowheads="1"/>
            </p:cNvSpPr>
            <p:nvPr/>
          </p:nvSpPr>
          <p:spPr bwMode="auto">
            <a:xfrm>
              <a:off x="1984" y="2801"/>
              <a:ext cx="34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cs typeface="宋体" charset="0"/>
                </a:rPr>
                <a:t>- </a:t>
              </a:r>
              <a:r>
                <a:rPr lang="zh-CN" altLang="en-US" sz="2000">
                  <a:cs typeface="宋体" charset="0"/>
                </a:rPr>
                <a:t>最小化成本</a:t>
              </a:r>
              <a:endParaRPr lang="en-US" altLang="zh-CN" sz="2000">
                <a:cs typeface="宋体" charset="0"/>
              </a:endParaRPr>
            </a:p>
            <a:p>
              <a:endParaRPr lang="en-US" altLang="zh-CN" sz="2400">
                <a:latin typeface="Times New Roman" charset="0"/>
                <a:cs typeface="宋体" charset="0"/>
              </a:endParaRPr>
            </a:p>
          </p:txBody>
        </p:sp>
        <p:pic>
          <p:nvPicPr>
            <p:cNvPr id="9226" name="Picture 7" descr="calc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" y="2640"/>
              <a:ext cx="936" cy="1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1848" name="Rectangle 8"/>
          <p:cNvSpPr>
            <a:spLocks noChangeArrowheads="1"/>
          </p:cNvSpPr>
          <p:nvPr/>
        </p:nvSpPr>
        <p:spPr bwMode="auto">
          <a:xfrm>
            <a:off x="609600" y="3903663"/>
            <a:ext cx="8534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15263"/>
              </a:buClr>
              <a:buSzPct val="75000"/>
              <a:buFont typeface="Wingdings" charset="0"/>
              <a:buChar char="q"/>
            </a:pPr>
            <a:r>
              <a:rPr lang="zh-CN" altLang="en-US" sz="3200">
                <a:solidFill>
                  <a:srgbClr val="315263"/>
                </a:solidFill>
                <a:cs typeface="宋体" charset="0"/>
              </a:rPr>
              <a:t>计算器</a:t>
            </a:r>
            <a:endParaRPr lang="en-US" altLang="zh-CN" sz="3200">
              <a:solidFill>
                <a:srgbClr val="315263"/>
              </a:solidFill>
              <a:cs typeface="宋体" charset="0"/>
            </a:endParaRPr>
          </a:p>
          <a:p>
            <a:pPr marL="342900" indent="-342900">
              <a:spcBef>
                <a:spcPct val="20000"/>
              </a:spcBef>
              <a:buClr>
                <a:srgbClr val="315263"/>
              </a:buClr>
              <a:buSzPct val="75000"/>
              <a:buFont typeface="Wingdings" charset="0"/>
              <a:buChar char="q"/>
            </a:pPr>
            <a:endParaRPr lang="en-US" altLang="zh-CN" sz="3200">
              <a:solidFill>
                <a:srgbClr val="315263"/>
              </a:solidFill>
              <a:cs typeface="宋体" charset="0"/>
            </a:endParaRPr>
          </a:p>
          <a:p>
            <a:pPr marL="342900" indent="-342900">
              <a:spcBef>
                <a:spcPct val="20000"/>
              </a:spcBef>
              <a:buClr>
                <a:srgbClr val="315263"/>
              </a:buClr>
              <a:buSzPct val="75000"/>
              <a:buFont typeface="Wingdings" charset="0"/>
              <a:buChar char="q"/>
            </a:pPr>
            <a:endParaRPr lang="zh-CN" altLang="en-US" sz="3200">
              <a:solidFill>
                <a:srgbClr val="315263"/>
              </a:solidFill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 autoUpdateAnimBg="0"/>
      <p:bldP spid="29184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985437A-938D-F648-8A7E-65CD5BDD5671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9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1024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数字系统例子</a:t>
            </a:r>
            <a:r>
              <a:rPr lang="en-US" altLang="zh-CN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-2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cs typeface="宋体" charset="0"/>
              </a:rPr>
              <a:t>数字手表</a:t>
            </a:r>
            <a:endParaRPr lang="en-US" altLang="zh-CN">
              <a:latin typeface="Arial" charset="0"/>
              <a:cs typeface="宋体" charset="0"/>
            </a:endParaRPr>
          </a:p>
          <a:p>
            <a:endParaRPr lang="en-US" altLang="zh-CN">
              <a:latin typeface="Arial" charset="0"/>
              <a:cs typeface="宋体" charset="0"/>
            </a:endParaRPr>
          </a:p>
          <a:p>
            <a:endParaRPr lang="en-US" altLang="zh-CN">
              <a:latin typeface="Arial" charset="0"/>
              <a:cs typeface="宋体" charset="0"/>
            </a:endParaRPr>
          </a:p>
          <a:p>
            <a:endParaRPr lang="en-US" altLang="zh-CN">
              <a:latin typeface="Arial" charset="0"/>
              <a:cs typeface="宋体" charset="0"/>
            </a:endParaRPr>
          </a:p>
          <a:p>
            <a:r>
              <a:rPr lang="zh-CN" altLang="en-US">
                <a:latin typeface="Arial" charset="0"/>
                <a:cs typeface="宋体" charset="0"/>
              </a:rPr>
              <a:t>可穿戴设备</a:t>
            </a:r>
            <a:endParaRPr lang="en-US" altLang="zh-CN">
              <a:latin typeface="Arial" charset="0"/>
              <a:cs typeface="宋体" charset="0"/>
            </a:endParaRPr>
          </a:p>
          <a:p>
            <a:endParaRPr lang="en-US" altLang="zh-CN">
              <a:latin typeface="Arial" charset="0"/>
              <a:cs typeface="宋体" charset="0"/>
            </a:endParaRPr>
          </a:p>
          <a:p>
            <a:endParaRPr lang="en-US" altLang="zh-CN">
              <a:latin typeface="Arial" charset="0"/>
              <a:cs typeface="宋体" charset="0"/>
            </a:endParaRPr>
          </a:p>
          <a:p>
            <a:endParaRPr lang="en-US" altLang="zh-CN">
              <a:latin typeface="Arial" charset="0"/>
              <a:cs typeface="宋体" charset="0"/>
            </a:endParaRPr>
          </a:p>
          <a:p>
            <a:pPr>
              <a:buFont typeface="Wingdings" charset="0"/>
              <a:buNone/>
            </a:pPr>
            <a:endParaRPr lang="en-US" altLang="zh-CN">
              <a:latin typeface="Arial" charset="0"/>
              <a:cs typeface="宋体" charset="0"/>
            </a:endParaRP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2925763" y="1458913"/>
            <a:ext cx="2444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lang="zh-CN" altLang="en-US" sz="2400">
              <a:cs typeface="宋体" charset="0"/>
            </a:endParaRP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3328988" y="2800350"/>
            <a:ext cx="2876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000" b="1">
                <a:cs typeface="宋体" charset="0"/>
              </a:rPr>
              <a:t>最小化功耗</a:t>
            </a:r>
            <a:r>
              <a:rPr lang="en-US" altLang="zh-CN" sz="2000" b="1">
                <a:cs typeface="宋体" charset="0"/>
              </a:rPr>
              <a:t>.</a:t>
            </a:r>
          </a:p>
          <a:p>
            <a:r>
              <a:rPr lang="zh-CN" altLang="en-US" sz="2000">
                <a:cs typeface="宋体" charset="0"/>
              </a:rPr>
              <a:t>	电池可维持数年</a:t>
            </a:r>
            <a:endParaRPr lang="en-US" altLang="zh-CN" sz="2400">
              <a:cs typeface="宋体" charset="0"/>
            </a:endParaRPr>
          </a:p>
        </p:txBody>
      </p:sp>
      <p:pic>
        <p:nvPicPr>
          <p:cNvPr id="10248" name="Picture 6" descr="watch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2335213"/>
            <a:ext cx="1249363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4719638"/>
            <a:ext cx="300355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ab97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iab97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ab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ab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4384</TotalTime>
  <Words>1936</Words>
  <Application>Microsoft Macintosh PowerPoint</Application>
  <PresentationFormat>全屏显示(4:3)</PresentationFormat>
  <Paragraphs>499</Paragraphs>
  <Slides>32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Arial Narrow</vt:lpstr>
      <vt:lpstr>Arial Unicode MS</vt:lpstr>
      <vt:lpstr>Book Antiqua</vt:lpstr>
      <vt:lpstr>Monotype Sorts</vt:lpstr>
      <vt:lpstr>Symbol</vt:lpstr>
      <vt:lpstr>Times New Roman</vt:lpstr>
      <vt:lpstr>Wingdings</vt:lpstr>
      <vt:lpstr>黑体</vt:lpstr>
      <vt:lpstr>华文新魏</vt:lpstr>
      <vt:lpstr>楷体_GB2312</vt:lpstr>
      <vt:lpstr>宋体</vt:lpstr>
      <vt:lpstr>Arial</vt:lpstr>
      <vt:lpstr>iab97</vt:lpstr>
      <vt:lpstr>Visio</vt:lpstr>
      <vt:lpstr>Photo Editor Photo</vt:lpstr>
      <vt:lpstr>公式</vt:lpstr>
      <vt:lpstr>数字系统设计  Digital System Design </vt:lpstr>
      <vt:lpstr>任课教师</vt:lpstr>
      <vt:lpstr>课程简介</vt:lpstr>
      <vt:lpstr>课程结构</vt:lpstr>
      <vt:lpstr>数字系统-设计抽象级别  (Design Abstraction Levels）</vt:lpstr>
      <vt:lpstr>设计准则 （Design Metrics）</vt:lpstr>
      <vt:lpstr>同步数字系统 (Digital Systems)</vt:lpstr>
      <vt:lpstr>数字系统例子-1</vt:lpstr>
      <vt:lpstr>数字系统例子-2</vt:lpstr>
      <vt:lpstr>数字系统例子-3</vt:lpstr>
      <vt:lpstr>数字系统例子-4</vt:lpstr>
      <vt:lpstr>数字系统设计例子-5</vt:lpstr>
      <vt:lpstr>PowerPoint 演示文稿</vt:lpstr>
      <vt:lpstr>设计折中</vt:lpstr>
      <vt:lpstr>设计表达</vt:lpstr>
      <vt:lpstr>数字集成电路设计流程 </vt:lpstr>
      <vt:lpstr>目标</vt:lpstr>
      <vt:lpstr>逻辑代数基础（复习）</vt:lpstr>
      <vt:lpstr>逻辑代数概述</vt:lpstr>
      <vt:lpstr>逻辑代数中的三种基本运算</vt:lpstr>
      <vt:lpstr>与 -AND</vt:lpstr>
      <vt:lpstr>或-OR</vt:lpstr>
      <vt:lpstr>非-NOT(反相器)</vt:lpstr>
      <vt:lpstr>几种常用的复合逻辑运算1</vt:lpstr>
      <vt:lpstr>几种常用的复合逻辑运算2</vt:lpstr>
      <vt:lpstr>几种常用的复合逻辑运算3</vt:lpstr>
      <vt:lpstr>逻辑代数的基本公式和常用公式</vt:lpstr>
      <vt:lpstr>基本公式</vt:lpstr>
      <vt:lpstr>公式（17）的证明 （公式推演法）： A+BC=(A+B)(A+C)</vt:lpstr>
      <vt:lpstr>公式（17）的证明 （真值表法）：</vt:lpstr>
      <vt:lpstr>若干常用公式</vt:lpstr>
      <vt:lpstr>处理接近终端(edge)处理</vt:lpstr>
    </vt:vector>
  </TitlesOfParts>
  <Company>Zhejiang University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System Design I</dc:title>
  <dc:creator>Liu</dc:creator>
  <cp:lastModifiedBy>ZDMC</cp:lastModifiedBy>
  <cp:revision>408</cp:revision>
  <cp:lastPrinted>2014-02-25T12:30:40Z</cp:lastPrinted>
  <dcterms:created xsi:type="dcterms:W3CDTF">1997-04-13T14:24:48Z</dcterms:created>
  <dcterms:modified xsi:type="dcterms:W3CDTF">2019-02-25T14:14:12Z</dcterms:modified>
</cp:coreProperties>
</file>