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1" r:id="rId1"/>
  </p:sldMasterIdLst>
  <p:notesMasterIdLst>
    <p:notesMasterId r:id="rId42"/>
  </p:notesMasterIdLst>
  <p:handoutMasterIdLst>
    <p:handoutMasterId r:id="rId43"/>
  </p:handoutMasterIdLst>
  <p:sldIdLst>
    <p:sldId id="256" r:id="rId2"/>
    <p:sldId id="498" r:id="rId3"/>
    <p:sldId id="503" r:id="rId4"/>
    <p:sldId id="505" r:id="rId5"/>
    <p:sldId id="506" r:id="rId6"/>
    <p:sldId id="507" r:id="rId7"/>
    <p:sldId id="504" r:id="rId8"/>
    <p:sldId id="509" r:id="rId9"/>
    <p:sldId id="499" r:id="rId10"/>
    <p:sldId id="501" r:id="rId11"/>
    <p:sldId id="471" r:id="rId12"/>
    <p:sldId id="469" r:id="rId13"/>
    <p:sldId id="472" r:id="rId14"/>
    <p:sldId id="473" r:id="rId15"/>
    <p:sldId id="474" r:id="rId16"/>
    <p:sldId id="475" r:id="rId17"/>
    <p:sldId id="476" r:id="rId18"/>
    <p:sldId id="477" r:id="rId19"/>
    <p:sldId id="478" r:id="rId20"/>
    <p:sldId id="479" r:id="rId21"/>
    <p:sldId id="480" r:id="rId22"/>
    <p:sldId id="481" r:id="rId23"/>
    <p:sldId id="482" r:id="rId24"/>
    <p:sldId id="483" r:id="rId25"/>
    <p:sldId id="484" r:id="rId26"/>
    <p:sldId id="485" r:id="rId27"/>
    <p:sldId id="486" r:id="rId28"/>
    <p:sldId id="487" r:id="rId29"/>
    <p:sldId id="488" r:id="rId30"/>
    <p:sldId id="489" r:id="rId31"/>
    <p:sldId id="490" r:id="rId32"/>
    <p:sldId id="491" r:id="rId33"/>
    <p:sldId id="492" r:id="rId34"/>
    <p:sldId id="493" r:id="rId35"/>
    <p:sldId id="494" r:id="rId36"/>
    <p:sldId id="495" r:id="rId37"/>
    <p:sldId id="496" r:id="rId38"/>
    <p:sldId id="497" r:id="rId39"/>
    <p:sldId id="502" r:id="rId40"/>
    <p:sldId id="510" r:id="rId41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>
          <p15:clr>
            <a:srgbClr val="A4A3A4"/>
          </p15:clr>
        </p15:guide>
        <p15:guide id="2" pos="39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0000"/>
    <a:srgbClr val="FF8C3C"/>
    <a:srgbClr val="C66B5A"/>
    <a:srgbClr val="315263"/>
    <a:srgbClr val="7B84C6"/>
    <a:srgbClr val="001E4A"/>
    <a:srgbClr val="CC0000"/>
    <a:srgbClr val="EFFA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81031" autoAdjust="0"/>
  </p:normalViewPr>
  <p:slideViewPr>
    <p:cSldViewPr snapToGrid="0">
      <p:cViewPr varScale="1">
        <p:scale>
          <a:sx n="85" d="100"/>
          <a:sy n="85" d="100"/>
        </p:scale>
        <p:origin x="2124" y="60"/>
      </p:cViewPr>
      <p:guideLst>
        <p:guide orient="horz" pos="1536"/>
        <p:guide pos="39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2634" y="-90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4.wmf"/><Relationship Id="rId7" Type="http://schemas.openxmlformats.org/officeDocument/2006/relationships/image" Target="../media/image18.e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51300" y="0"/>
            <a:ext cx="3033713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926" tIns="48961" rIns="97926" bIns="48961" numCol="1" anchor="t" anchorCtr="0" compatLnSpc="1">
            <a:prstTxWarp prst="textNoShape">
              <a:avLst/>
            </a:prstTxWarp>
          </a:bodyPr>
          <a:lstStyle>
            <a:lvl1pPr algn="r" defTabSz="979488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3913"/>
            <a:ext cx="3113088" cy="50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926" tIns="48961" rIns="97926" bIns="48961" numCol="1" anchor="b" anchorCtr="0" compatLnSpc="1">
            <a:prstTxWarp prst="textNoShape">
              <a:avLst/>
            </a:prstTxWarp>
          </a:bodyPr>
          <a:lstStyle>
            <a:lvl1pPr defTabSz="979488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先进计算体系结构和集成电路系统 </a:t>
            </a:r>
            <a:r>
              <a:rPr lang="en-US" altLang="zh-CN"/>
              <a:t>http://mypage.zju.edu.cn/liupeng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51300" y="9713913"/>
            <a:ext cx="3033713" cy="50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926" tIns="48961" rIns="97926" bIns="48961" numCol="1" anchor="b" anchorCtr="0" compatLnSpc="1">
            <a:prstTxWarp prst="textNoShape">
              <a:avLst/>
            </a:prstTxWarp>
          </a:bodyPr>
          <a:lstStyle>
            <a:lvl1pPr algn="r" defTabSz="979488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09553B52-2302-4E35-A0A6-131EB80AB78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99406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13088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926" tIns="48961" rIns="97926" bIns="48961" numCol="1" anchor="t" anchorCtr="0" compatLnSpc="1">
            <a:prstTxWarp prst="textNoShape">
              <a:avLst/>
            </a:prstTxWarp>
          </a:bodyPr>
          <a:lstStyle>
            <a:lvl1pPr defTabSz="979488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数字系统设计</a:t>
            </a:r>
            <a:r>
              <a:rPr lang="en-US" altLang="zh-CN"/>
              <a:t>-</a:t>
            </a:r>
            <a:r>
              <a:rPr lang="zh-CN" altLang="en-US"/>
              <a:t>组合电路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51300" y="0"/>
            <a:ext cx="3033713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926" tIns="48961" rIns="97926" bIns="48961" numCol="1" anchor="t" anchorCtr="0" compatLnSpc="1">
            <a:prstTxWarp prst="textNoShape">
              <a:avLst/>
            </a:prstTxWarp>
          </a:bodyPr>
          <a:lstStyle>
            <a:lvl1pPr algn="r" defTabSz="979488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4088" y="760413"/>
            <a:ext cx="5181600" cy="3886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625" y="4899025"/>
            <a:ext cx="5214938" cy="456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926" tIns="48961" rIns="97926" bIns="489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3913"/>
            <a:ext cx="3113088" cy="50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926" tIns="48961" rIns="97926" bIns="48961" numCol="1" anchor="b" anchorCtr="0" compatLnSpc="1">
            <a:prstTxWarp prst="textNoShape">
              <a:avLst/>
            </a:prstTxWarp>
          </a:bodyPr>
          <a:lstStyle>
            <a:lvl1pPr defTabSz="979488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先进计算体系结构和集成电路系统 </a:t>
            </a:r>
            <a:r>
              <a:rPr lang="en-US" altLang="zh-CN"/>
              <a:t>http://mypage.zju.edu.cn/liupeng</a:t>
            </a:r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51300" y="9713913"/>
            <a:ext cx="3033713" cy="50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926" tIns="48961" rIns="97926" bIns="48961" numCol="1" anchor="b" anchorCtr="0" compatLnSpc="1">
            <a:prstTxWarp prst="textNoShape">
              <a:avLst/>
            </a:prstTxWarp>
          </a:bodyPr>
          <a:lstStyle>
            <a:lvl1pPr algn="r" defTabSz="979488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F15CC831-55D3-4F9F-A746-A571AA9E86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446512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zh-CN" altLang="en-US" smtClean="0">
                <a:latin typeface="Times New Roman" pitchFamily="18" charset="0"/>
              </a:rPr>
              <a:t>数字系统设计</a:t>
            </a:r>
            <a:r>
              <a:rPr lang="en-US" altLang="zh-CN" smtClean="0">
                <a:latin typeface="Times New Roman" pitchFamily="18" charset="0"/>
              </a:rPr>
              <a:t>-</a:t>
            </a:r>
            <a:r>
              <a:rPr lang="zh-CN" altLang="en-US" smtClean="0">
                <a:latin typeface="Times New Roman" pitchFamily="18" charset="0"/>
              </a:rPr>
              <a:t>组合电路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E89AE74A-84BF-4252-AE39-57DC725B7315}" type="slidenum">
              <a:rPr lang="zh-CN" altLang="en-US" smtClean="0">
                <a:latin typeface="Times New Roman" pitchFamily="18" charset="0"/>
              </a:rPr>
              <a:pPr/>
              <a:t>1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</a:endParaRPr>
          </a:p>
        </p:txBody>
      </p:sp>
      <p:sp>
        <p:nvSpPr>
          <p:cNvPr id="44038" name="页脚占位符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zh-CN" altLang="en-US" smtClean="0">
                <a:latin typeface="Times New Roman" pitchFamily="18" charset="0"/>
              </a:rPr>
              <a:t>先进计算体系结构和集成电路系统 </a:t>
            </a:r>
            <a:r>
              <a:rPr lang="en-US" altLang="zh-CN" smtClean="0">
                <a:latin typeface="Times New Roman" pitchFamily="18" charset="0"/>
              </a:rPr>
              <a:t>http://mypage.zju.edu.cn/liupeng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zh-CN" altLang="en-US" smtClean="0">
                <a:latin typeface="Times New Roman" pitchFamily="18" charset="0"/>
              </a:rPr>
              <a:t>数字系统设计</a:t>
            </a:r>
            <a:r>
              <a:rPr lang="en-US" altLang="zh-CN" smtClean="0">
                <a:latin typeface="Times New Roman" pitchFamily="18" charset="0"/>
              </a:rPr>
              <a:t>-</a:t>
            </a:r>
            <a:r>
              <a:rPr lang="zh-CN" altLang="en-US" smtClean="0">
                <a:latin typeface="Times New Roman" pitchFamily="18" charset="0"/>
              </a:rPr>
              <a:t>组合电路</a:t>
            </a:r>
          </a:p>
        </p:txBody>
      </p:sp>
      <p:sp>
        <p:nvSpPr>
          <p:cNvPr id="5325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A9AAEC1-0F96-4990-A4ED-D5054CAF7344}" type="slidenum">
              <a:rPr lang="zh-CN" altLang="en-US" smtClean="0">
                <a:latin typeface="Times New Roman" pitchFamily="18" charset="0"/>
              </a:rPr>
              <a:pPr/>
              <a:t>13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53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</a:endParaRPr>
          </a:p>
        </p:txBody>
      </p:sp>
      <p:sp>
        <p:nvSpPr>
          <p:cNvPr id="53254" name="页脚占位符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zh-CN" altLang="en-US" smtClean="0">
                <a:latin typeface="Times New Roman" pitchFamily="18" charset="0"/>
              </a:rPr>
              <a:t>先进计算体系结构和集成电路系统 </a:t>
            </a:r>
            <a:r>
              <a:rPr lang="en-US" altLang="zh-CN" smtClean="0">
                <a:latin typeface="Times New Roman" pitchFamily="18" charset="0"/>
              </a:rPr>
              <a:t>http://mypage.zju.edu.cn/liupeng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zh-CN" altLang="en-US" smtClean="0">
                <a:latin typeface="Times New Roman" pitchFamily="18" charset="0"/>
              </a:rPr>
              <a:t>数字系统设计</a:t>
            </a:r>
            <a:r>
              <a:rPr lang="en-US" altLang="zh-CN" smtClean="0">
                <a:latin typeface="Times New Roman" pitchFamily="18" charset="0"/>
              </a:rPr>
              <a:t>-</a:t>
            </a:r>
            <a:r>
              <a:rPr lang="zh-CN" altLang="en-US" smtClean="0">
                <a:latin typeface="Times New Roman" pitchFamily="18" charset="0"/>
              </a:rPr>
              <a:t>组合电路</a:t>
            </a:r>
          </a:p>
        </p:txBody>
      </p:sp>
      <p:sp>
        <p:nvSpPr>
          <p:cNvPr id="542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498A7DD-52A0-4C41-B33C-DD52D7605F77}" type="slidenum">
              <a:rPr lang="zh-CN" altLang="en-US" smtClean="0">
                <a:latin typeface="Times New Roman" pitchFamily="18" charset="0"/>
              </a:rPr>
              <a:pPr/>
              <a:t>14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542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</a:endParaRPr>
          </a:p>
        </p:txBody>
      </p:sp>
      <p:sp>
        <p:nvSpPr>
          <p:cNvPr id="54278" name="页脚占位符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zh-CN" altLang="en-US" smtClean="0">
                <a:latin typeface="Times New Roman" pitchFamily="18" charset="0"/>
              </a:rPr>
              <a:t>先进计算体系结构和集成电路系统 </a:t>
            </a:r>
            <a:r>
              <a:rPr lang="en-US" altLang="zh-CN" smtClean="0">
                <a:latin typeface="Times New Roman" pitchFamily="18" charset="0"/>
              </a:rPr>
              <a:t>http://mypage.zju.edu.cn/liupeng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zh-CN" altLang="en-US" smtClean="0">
                <a:latin typeface="Times New Roman" pitchFamily="18" charset="0"/>
              </a:rPr>
              <a:t>数字系统设计</a:t>
            </a:r>
            <a:r>
              <a:rPr lang="en-US" altLang="zh-CN" smtClean="0">
                <a:latin typeface="Times New Roman" pitchFamily="18" charset="0"/>
              </a:rPr>
              <a:t>-</a:t>
            </a:r>
            <a:r>
              <a:rPr lang="zh-CN" altLang="en-US" smtClean="0">
                <a:latin typeface="Times New Roman" pitchFamily="18" charset="0"/>
              </a:rPr>
              <a:t>组合电路</a:t>
            </a:r>
          </a:p>
        </p:txBody>
      </p:sp>
      <p:sp>
        <p:nvSpPr>
          <p:cNvPr id="552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1B50197C-D147-4014-8F1E-6FBA30147E8D}" type="slidenum">
              <a:rPr lang="zh-CN" altLang="en-US" smtClean="0">
                <a:latin typeface="Times New Roman" pitchFamily="18" charset="0"/>
              </a:rPr>
              <a:pPr/>
              <a:t>15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553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</a:endParaRPr>
          </a:p>
        </p:txBody>
      </p:sp>
      <p:sp>
        <p:nvSpPr>
          <p:cNvPr id="55302" name="页脚占位符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zh-CN" altLang="en-US" smtClean="0">
                <a:latin typeface="Times New Roman" pitchFamily="18" charset="0"/>
              </a:rPr>
              <a:t>先进计算体系结构和集成电路系统 </a:t>
            </a:r>
            <a:r>
              <a:rPr lang="en-US" altLang="zh-CN" smtClean="0">
                <a:latin typeface="Times New Roman" pitchFamily="18" charset="0"/>
              </a:rPr>
              <a:t>http://mypage.zju.edu.cn/liupeng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zh-CN" altLang="en-US" smtClean="0">
                <a:latin typeface="Times New Roman" pitchFamily="18" charset="0"/>
              </a:rPr>
              <a:t>数字系统设计</a:t>
            </a:r>
            <a:r>
              <a:rPr lang="en-US" altLang="zh-CN" smtClean="0">
                <a:latin typeface="Times New Roman" pitchFamily="18" charset="0"/>
              </a:rPr>
              <a:t>-</a:t>
            </a:r>
            <a:r>
              <a:rPr lang="zh-CN" altLang="en-US" smtClean="0">
                <a:latin typeface="Times New Roman" pitchFamily="18" charset="0"/>
              </a:rPr>
              <a:t>组合电路</a:t>
            </a:r>
          </a:p>
        </p:txBody>
      </p:sp>
      <p:sp>
        <p:nvSpPr>
          <p:cNvPr id="563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8102B2B7-88EC-406A-8294-44E9FAD00FEA}" type="slidenum">
              <a:rPr lang="zh-CN" altLang="en-US" smtClean="0">
                <a:latin typeface="Times New Roman" pitchFamily="18" charset="0"/>
              </a:rPr>
              <a:pPr/>
              <a:t>16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</a:endParaRPr>
          </a:p>
        </p:txBody>
      </p:sp>
      <p:sp>
        <p:nvSpPr>
          <p:cNvPr id="56326" name="页脚占位符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zh-CN" altLang="en-US" smtClean="0">
                <a:latin typeface="Times New Roman" pitchFamily="18" charset="0"/>
              </a:rPr>
              <a:t>先进计算体系结构和集成电路系统 </a:t>
            </a:r>
            <a:r>
              <a:rPr lang="en-US" altLang="zh-CN" smtClean="0">
                <a:latin typeface="Times New Roman" pitchFamily="18" charset="0"/>
              </a:rPr>
              <a:t>http://mypage.zju.edu.cn/liupeng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zh-CN" altLang="en-US" smtClean="0">
                <a:latin typeface="Times New Roman" pitchFamily="18" charset="0"/>
              </a:rPr>
              <a:t>数字系统设计</a:t>
            </a:r>
            <a:r>
              <a:rPr lang="en-US" altLang="zh-CN" smtClean="0">
                <a:latin typeface="Times New Roman" pitchFamily="18" charset="0"/>
              </a:rPr>
              <a:t>-</a:t>
            </a:r>
            <a:r>
              <a:rPr lang="zh-CN" altLang="en-US" smtClean="0">
                <a:latin typeface="Times New Roman" pitchFamily="18" charset="0"/>
              </a:rPr>
              <a:t>组合电路</a:t>
            </a:r>
          </a:p>
        </p:txBody>
      </p:sp>
      <p:sp>
        <p:nvSpPr>
          <p:cNvPr id="5734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D50C04F-53EC-4C2C-B88A-803F521DE1AC}" type="slidenum">
              <a:rPr lang="zh-CN" altLang="en-US" smtClean="0">
                <a:latin typeface="Times New Roman" pitchFamily="18" charset="0"/>
              </a:rPr>
              <a:pPr/>
              <a:t>17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573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</a:endParaRPr>
          </a:p>
        </p:txBody>
      </p:sp>
      <p:sp>
        <p:nvSpPr>
          <p:cNvPr id="57350" name="页脚占位符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zh-CN" altLang="en-US" smtClean="0">
                <a:latin typeface="Times New Roman" pitchFamily="18" charset="0"/>
              </a:rPr>
              <a:t>先进计算体系结构和集成电路系统 </a:t>
            </a:r>
            <a:r>
              <a:rPr lang="en-US" altLang="zh-CN" smtClean="0">
                <a:latin typeface="Times New Roman" pitchFamily="18" charset="0"/>
              </a:rPr>
              <a:t>http://mypage.zju.edu.cn/liupeng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zh-CN" altLang="en-US" smtClean="0">
                <a:latin typeface="Times New Roman" pitchFamily="18" charset="0"/>
              </a:rPr>
              <a:t>数字系统设计</a:t>
            </a:r>
            <a:r>
              <a:rPr lang="en-US" altLang="zh-CN" smtClean="0">
                <a:latin typeface="Times New Roman" pitchFamily="18" charset="0"/>
              </a:rPr>
              <a:t>-</a:t>
            </a:r>
            <a:r>
              <a:rPr lang="zh-CN" altLang="en-US" smtClean="0">
                <a:latin typeface="Times New Roman" pitchFamily="18" charset="0"/>
              </a:rPr>
              <a:t>组合电路</a:t>
            </a:r>
          </a:p>
        </p:txBody>
      </p:sp>
      <p:sp>
        <p:nvSpPr>
          <p:cNvPr id="583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806498D3-5D15-44A9-AC86-A63965BFA6EE}" type="slidenum">
              <a:rPr lang="zh-CN" altLang="en-US" smtClean="0">
                <a:latin typeface="Times New Roman" pitchFamily="18" charset="0"/>
              </a:rPr>
              <a:pPr/>
              <a:t>18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</a:endParaRPr>
          </a:p>
        </p:txBody>
      </p:sp>
      <p:sp>
        <p:nvSpPr>
          <p:cNvPr id="58374" name="页脚占位符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zh-CN" altLang="en-US" smtClean="0">
                <a:latin typeface="Times New Roman" pitchFamily="18" charset="0"/>
              </a:rPr>
              <a:t>先进计算体系结构和集成电路系统 </a:t>
            </a:r>
            <a:r>
              <a:rPr lang="en-US" altLang="zh-CN" smtClean="0">
                <a:latin typeface="Times New Roman" pitchFamily="18" charset="0"/>
              </a:rPr>
              <a:t>http://mypage.zju.edu.cn/liupeng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zh-CN" altLang="en-US" smtClean="0">
                <a:latin typeface="Times New Roman" pitchFamily="18" charset="0"/>
              </a:rPr>
              <a:t>数字系统设计</a:t>
            </a:r>
            <a:r>
              <a:rPr lang="en-US" altLang="zh-CN" smtClean="0">
                <a:latin typeface="Times New Roman" pitchFamily="18" charset="0"/>
              </a:rPr>
              <a:t>-</a:t>
            </a:r>
            <a:r>
              <a:rPr lang="zh-CN" altLang="en-US" smtClean="0">
                <a:latin typeface="Times New Roman" pitchFamily="18" charset="0"/>
              </a:rPr>
              <a:t>组合电路</a:t>
            </a:r>
          </a:p>
        </p:txBody>
      </p:sp>
      <p:sp>
        <p:nvSpPr>
          <p:cNvPr id="593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B496C368-E37A-40A9-8E8C-7D42EFCC8DC6}" type="slidenum">
              <a:rPr lang="zh-CN" altLang="en-US" smtClean="0">
                <a:latin typeface="Times New Roman" pitchFamily="18" charset="0"/>
              </a:rPr>
              <a:pPr/>
              <a:t>19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593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</a:endParaRPr>
          </a:p>
        </p:txBody>
      </p:sp>
      <p:sp>
        <p:nvSpPr>
          <p:cNvPr id="59398" name="页脚占位符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zh-CN" altLang="en-US" smtClean="0">
                <a:latin typeface="Times New Roman" pitchFamily="18" charset="0"/>
              </a:rPr>
              <a:t>先进计算体系结构和集成电路系统 </a:t>
            </a:r>
            <a:r>
              <a:rPr lang="en-US" altLang="zh-CN" smtClean="0">
                <a:latin typeface="Times New Roman" pitchFamily="18" charset="0"/>
              </a:rPr>
              <a:t>http://mypage.zju.edu.cn/liupeng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zh-CN" altLang="en-US" smtClean="0">
                <a:latin typeface="Times New Roman" pitchFamily="18" charset="0"/>
              </a:rPr>
              <a:t>数字系统设计</a:t>
            </a:r>
            <a:r>
              <a:rPr lang="en-US" altLang="zh-CN" smtClean="0">
                <a:latin typeface="Times New Roman" pitchFamily="18" charset="0"/>
              </a:rPr>
              <a:t>-</a:t>
            </a:r>
            <a:r>
              <a:rPr lang="zh-CN" altLang="en-US" smtClean="0">
                <a:latin typeface="Times New Roman" pitchFamily="18" charset="0"/>
              </a:rPr>
              <a:t>组合电路</a:t>
            </a:r>
          </a:p>
        </p:txBody>
      </p:sp>
      <p:sp>
        <p:nvSpPr>
          <p:cNvPr id="6041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B2808D0F-D43F-46A2-847E-7C9912D0618B}" type="slidenum">
              <a:rPr lang="zh-CN" altLang="en-US" smtClean="0">
                <a:latin typeface="Times New Roman" pitchFamily="18" charset="0"/>
              </a:rPr>
              <a:pPr/>
              <a:t>20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604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</a:endParaRPr>
          </a:p>
        </p:txBody>
      </p:sp>
      <p:sp>
        <p:nvSpPr>
          <p:cNvPr id="60422" name="页脚占位符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zh-CN" altLang="en-US" smtClean="0">
                <a:latin typeface="Times New Roman" pitchFamily="18" charset="0"/>
              </a:rPr>
              <a:t>先进计算体系结构和集成电路系统 </a:t>
            </a:r>
            <a:r>
              <a:rPr lang="en-US" altLang="zh-CN" smtClean="0">
                <a:latin typeface="Times New Roman" pitchFamily="18" charset="0"/>
              </a:rPr>
              <a:t>http://mypage.zju.edu.cn/liupeng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zh-CN" altLang="en-US" smtClean="0">
                <a:latin typeface="Times New Roman" pitchFamily="18" charset="0"/>
              </a:rPr>
              <a:t>数字系统设计</a:t>
            </a:r>
            <a:r>
              <a:rPr lang="en-US" altLang="zh-CN" smtClean="0">
                <a:latin typeface="Times New Roman" pitchFamily="18" charset="0"/>
              </a:rPr>
              <a:t>-</a:t>
            </a:r>
            <a:r>
              <a:rPr lang="zh-CN" altLang="en-US" smtClean="0">
                <a:latin typeface="Times New Roman" pitchFamily="18" charset="0"/>
              </a:rPr>
              <a:t>组合电路</a:t>
            </a:r>
          </a:p>
        </p:txBody>
      </p:sp>
      <p:sp>
        <p:nvSpPr>
          <p:cNvPr id="6144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AFEA47B-5273-4ADC-B44F-35F20A2E56FB}" type="slidenum">
              <a:rPr lang="zh-CN" altLang="en-US" smtClean="0">
                <a:latin typeface="Times New Roman" pitchFamily="18" charset="0"/>
              </a:rPr>
              <a:pPr/>
              <a:t>21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614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</p:spPr>
        <p:txBody>
          <a:bodyPr/>
          <a:lstStyle/>
          <a:p>
            <a:pPr eaLnBrk="1" hangingPunct="1"/>
            <a:r>
              <a:rPr lang="en-US" altLang="zh-CN" smtClean="0">
                <a:latin typeface="Arial" pitchFamily="34" charset="0"/>
              </a:rPr>
              <a:t>74HC148 is octal-to-binary priority encoder</a:t>
            </a:r>
            <a:endParaRPr lang="zh-CN" altLang="en-US" smtClean="0">
              <a:latin typeface="Arial" pitchFamily="34" charset="0"/>
            </a:endParaRPr>
          </a:p>
        </p:txBody>
      </p:sp>
      <p:sp>
        <p:nvSpPr>
          <p:cNvPr id="61446" name="页脚占位符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zh-CN" altLang="en-US" smtClean="0">
                <a:latin typeface="Times New Roman" pitchFamily="18" charset="0"/>
              </a:rPr>
              <a:t>先进计算体系结构和集成电路系统 </a:t>
            </a:r>
            <a:r>
              <a:rPr lang="en-US" altLang="zh-CN" smtClean="0">
                <a:latin typeface="Times New Roman" pitchFamily="18" charset="0"/>
              </a:rPr>
              <a:t>http://mypage.zju.edu.cn/liupeng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zh-CN" altLang="en-US" smtClean="0">
                <a:latin typeface="Times New Roman" pitchFamily="18" charset="0"/>
              </a:rPr>
              <a:t>数字系统设计</a:t>
            </a:r>
            <a:r>
              <a:rPr lang="en-US" altLang="zh-CN" smtClean="0">
                <a:latin typeface="Times New Roman" pitchFamily="18" charset="0"/>
              </a:rPr>
              <a:t>-</a:t>
            </a:r>
            <a:r>
              <a:rPr lang="zh-CN" altLang="en-US" smtClean="0">
                <a:latin typeface="Times New Roman" pitchFamily="18" charset="0"/>
              </a:rPr>
              <a:t>组合电路</a:t>
            </a:r>
          </a:p>
        </p:txBody>
      </p:sp>
      <p:sp>
        <p:nvSpPr>
          <p:cNvPr id="624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79D82A3-F23F-4698-ADB0-82B71547268A}" type="slidenum">
              <a:rPr lang="zh-CN" altLang="en-US" smtClean="0">
                <a:latin typeface="Times New Roman" pitchFamily="18" charset="0"/>
              </a:rPr>
              <a:pPr/>
              <a:t>22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624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</a:endParaRPr>
          </a:p>
        </p:txBody>
      </p:sp>
      <p:sp>
        <p:nvSpPr>
          <p:cNvPr id="62470" name="页脚占位符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zh-CN" altLang="en-US" smtClean="0">
                <a:latin typeface="Times New Roman" pitchFamily="18" charset="0"/>
              </a:rPr>
              <a:t>先进计算体系结构和集成电路系统 </a:t>
            </a:r>
            <a:r>
              <a:rPr lang="en-US" altLang="zh-CN" smtClean="0">
                <a:latin typeface="Times New Roman" pitchFamily="18" charset="0"/>
              </a:rPr>
              <a:t>http://mypage.zju.edu.cn/liupeng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zh-CN" altLang="en-US" smtClean="0">
                <a:latin typeface="Times New Roman" pitchFamily="18" charset="0"/>
              </a:rPr>
              <a:t>数字系统设计</a:t>
            </a:r>
          </a:p>
        </p:txBody>
      </p:sp>
      <p:sp>
        <p:nvSpPr>
          <p:cNvPr id="450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2D34265-B241-479E-8709-48386D12BD5F}" type="slidenum">
              <a:rPr lang="zh-CN" altLang="en-US" smtClean="0">
                <a:latin typeface="Times New Roman" pitchFamily="18" charset="0"/>
              </a:rPr>
              <a:pPr/>
              <a:t>3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450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</a:endParaRPr>
          </a:p>
        </p:txBody>
      </p:sp>
      <p:sp>
        <p:nvSpPr>
          <p:cNvPr id="45062" name="页脚占位符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zh-CN" altLang="en-US" smtClean="0">
                <a:latin typeface="Times New Roman" pitchFamily="18" charset="0"/>
              </a:rPr>
              <a:t>先进计算体系结构和集成电路系统 </a:t>
            </a:r>
            <a:r>
              <a:rPr lang="en-US" altLang="zh-CN" smtClean="0">
                <a:latin typeface="Times New Roman" pitchFamily="18" charset="0"/>
              </a:rPr>
              <a:t>http://mypage.zju.edu.cn/liupeng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zh-CN" altLang="en-US" smtClean="0">
                <a:latin typeface="Times New Roman" pitchFamily="18" charset="0"/>
              </a:rPr>
              <a:t>数字系统设计</a:t>
            </a:r>
            <a:r>
              <a:rPr lang="en-US" altLang="zh-CN" smtClean="0">
                <a:latin typeface="Times New Roman" pitchFamily="18" charset="0"/>
              </a:rPr>
              <a:t>-</a:t>
            </a:r>
            <a:r>
              <a:rPr lang="zh-CN" altLang="en-US" smtClean="0">
                <a:latin typeface="Times New Roman" pitchFamily="18" charset="0"/>
              </a:rPr>
              <a:t>组合电路</a:t>
            </a:r>
          </a:p>
        </p:txBody>
      </p:sp>
      <p:sp>
        <p:nvSpPr>
          <p:cNvPr id="634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EB0AD-5A28-4508-8A05-0BD8119371B7}" type="slidenum">
              <a:rPr lang="zh-CN" altLang="en-US" smtClean="0">
                <a:latin typeface="Times New Roman" pitchFamily="18" charset="0"/>
              </a:rPr>
              <a:pPr/>
              <a:t>23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</a:endParaRPr>
          </a:p>
        </p:txBody>
      </p:sp>
      <p:sp>
        <p:nvSpPr>
          <p:cNvPr id="63494" name="页脚占位符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zh-CN" altLang="en-US" smtClean="0">
                <a:latin typeface="Times New Roman" pitchFamily="18" charset="0"/>
              </a:rPr>
              <a:t>先进计算体系结构和集成电路系统 </a:t>
            </a:r>
            <a:r>
              <a:rPr lang="en-US" altLang="zh-CN" smtClean="0">
                <a:latin typeface="Times New Roman" pitchFamily="18" charset="0"/>
              </a:rPr>
              <a:t>http://mypage.zju.edu.cn/liupeng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zh-CN" altLang="en-US" smtClean="0">
                <a:latin typeface="Times New Roman" pitchFamily="18" charset="0"/>
              </a:rPr>
              <a:t>数字系统设计</a:t>
            </a:r>
            <a:r>
              <a:rPr lang="en-US" altLang="zh-CN" smtClean="0">
                <a:latin typeface="Times New Roman" pitchFamily="18" charset="0"/>
              </a:rPr>
              <a:t>-</a:t>
            </a:r>
            <a:r>
              <a:rPr lang="zh-CN" altLang="en-US" smtClean="0">
                <a:latin typeface="Times New Roman" pitchFamily="18" charset="0"/>
              </a:rPr>
              <a:t>组合电路</a:t>
            </a:r>
          </a:p>
        </p:txBody>
      </p:sp>
      <p:sp>
        <p:nvSpPr>
          <p:cNvPr id="645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B5443350-FA82-4D0E-A8DD-64A879A38CEF}" type="slidenum">
              <a:rPr lang="zh-CN" altLang="en-US" smtClean="0">
                <a:latin typeface="Times New Roman" pitchFamily="18" charset="0"/>
              </a:rPr>
              <a:pPr/>
              <a:t>24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645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</a:endParaRPr>
          </a:p>
        </p:txBody>
      </p:sp>
      <p:sp>
        <p:nvSpPr>
          <p:cNvPr id="64518" name="页脚占位符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zh-CN" altLang="en-US" smtClean="0">
                <a:latin typeface="Times New Roman" pitchFamily="18" charset="0"/>
              </a:rPr>
              <a:t>先进计算体系结构和集成电路系统 </a:t>
            </a:r>
            <a:r>
              <a:rPr lang="en-US" altLang="zh-CN" smtClean="0">
                <a:latin typeface="Times New Roman" pitchFamily="18" charset="0"/>
              </a:rPr>
              <a:t>http://mypage.zju.edu.cn/liupeng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zh-CN" altLang="en-US" smtClean="0">
                <a:latin typeface="Times New Roman" pitchFamily="18" charset="0"/>
              </a:rPr>
              <a:t>数字系统设计</a:t>
            </a:r>
            <a:r>
              <a:rPr lang="en-US" altLang="zh-CN" smtClean="0">
                <a:latin typeface="Times New Roman" pitchFamily="18" charset="0"/>
              </a:rPr>
              <a:t>-</a:t>
            </a:r>
            <a:r>
              <a:rPr lang="zh-CN" altLang="en-US" smtClean="0">
                <a:latin typeface="Times New Roman" pitchFamily="18" charset="0"/>
              </a:rPr>
              <a:t>组合电路</a:t>
            </a:r>
          </a:p>
        </p:txBody>
      </p:sp>
      <p:sp>
        <p:nvSpPr>
          <p:cNvPr id="6553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A2D7F507-9FF8-4DC5-95AA-6390C508E34D}" type="slidenum">
              <a:rPr lang="zh-CN" altLang="en-US" smtClean="0">
                <a:latin typeface="Times New Roman" pitchFamily="18" charset="0"/>
              </a:rPr>
              <a:pPr/>
              <a:t>25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655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55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</a:endParaRPr>
          </a:p>
        </p:txBody>
      </p:sp>
      <p:sp>
        <p:nvSpPr>
          <p:cNvPr id="65542" name="页脚占位符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zh-CN" altLang="en-US" smtClean="0">
                <a:latin typeface="Times New Roman" pitchFamily="18" charset="0"/>
              </a:rPr>
              <a:t>先进计算体系结构和集成电路系统 </a:t>
            </a:r>
            <a:r>
              <a:rPr lang="en-US" altLang="zh-CN" smtClean="0">
                <a:latin typeface="Times New Roman" pitchFamily="18" charset="0"/>
              </a:rPr>
              <a:t>http://mypage.zju.edu.cn/liupeng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zh-CN" altLang="en-US" smtClean="0">
                <a:latin typeface="Times New Roman" pitchFamily="18" charset="0"/>
              </a:rPr>
              <a:t>数字系统设计</a:t>
            </a:r>
            <a:r>
              <a:rPr lang="en-US" altLang="zh-CN" smtClean="0">
                <a:latin typeface="Times New Roman" pitchFamily="18" charset="0"/>
              </a:rPr>
              <a:t>-</a:t>
            </a:r>
            <a:r>
              <a:rPr lang="zh-CN" altLang="en-US" smtClean="0">
                <a:latin typeface="Times New Roman" pitchFamily="18" charset="0"/>
              </a:rPr>
              <a:t>组合电路</a:t>
            </a:r>
          </a:p>
        </p:txBody>
      </p:sp>
      <p:sp>
        <p:nvSpPr>
          <p:cNvPr id="665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C5F28A3-488F-4FBC-BF82-3829A6402358}" type="slidenum">
              <a:rPr lang="zh-CN" altLang="en-US" smtClean="0">
                <a:latin typeface="Times New Roman" pitchFamily="18" charset="0"/>
              </a:rPr>
              <a:pPr/>
              <a:t>26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665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</a:endParaRPr>
          </a:p>
        </p:txBody>
      </p:sp>
      <p:sp>
        <p:nvSpPr>
          <p:cNvPr id="66566" name="页脚占位符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zh-CN" altLang="en-US" smtClean="0">
                <a:latin typeface="Times New Roman" pitchFamily="18" charset="0"/>
              </a:rPr>
              <a:t>先进计算体系结构和集成电路系统 </a:t>
            </a:r>
            <a:r>
              <a:rPr lang="en-US" altLang="zh-CN" smtClean="0">
                <a:latin typeface="Times New Roman" pitchFamily="18" charset="0"/>
              </a:rPr>
              <a:t>http://mypage.zju.edu.cn/liupeng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zh-CN" altLang="en-US" smtClean="0">
                <a:latin typeface="Times New Roman" pitchFamily="18" charset="0"/>
              </a:rPr>
              <a:t>数字系统设计</a:t>
            </a:r>
            <a:r>
              <a:rPr lang="en-US" altLang="zh-CN" smtClean="0">
                <a:latin typeface="Times New Roman" pitchFamily="18" charset="0"/>
              </a:rPr>
              <a:t>-</a:t>
            </a:r>
            <a:r>
              <a:rPr lang="zh-CN" altLang="en-US" smtClean="0">
                <a:latin typeface="Times New Roman" pitchFamily="18" charset="0"/>
              </a:rPr>
              <a:t>组合电路</a:t>
            </a:r>
          </a:p>
        </p:txBody>
      </p:sp>
      <p:sp>
        <p:nvSpPr>
          <p:cNvPr id="675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D2F624EB-996A-437B-98D9-C90BB8477280}" type="slidenum">
              <a:rPr lang="zh-CN" altLang="en-US" smtClean="0">
                <a:latin typeface="Times New Roman" pitchFamily="18" charset="0"/>
              </a:rPr>
              <a:pPr/>
              <a:t>27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675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75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</a:endParaRPr>
          </a:p>
        </p:txBody>
      </p:sp>
      <p:sp>
        <p:nvSpPr>
          <p:cNvPr id="67590" name="页脚占位符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zh-CN" altLang="en-US" smtClean="0">
                <a:latin typeface="Times New Roman" pitchFamily="18" charset="0"/>
              </a:rPr>
              <a:t>先进计算体系结构和集成电路系统 </a:t>
            </a:r>
            <a:r>
              <a:rPr lang="en-US" altLang="zh-CN" smtClean="0">
                <a:latin typeface="Times New Roman" pitchFamily="18" charset="0"/>
              </a:rPr>
              <a:t>http://mypage.zju.edu.cn/liupeng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zh-CN" altLang="en-US" smtClean="0">
                <a:latin typeface="Times New Roman" pitchFamily="18" charset="0"/>
              </a:rPr>
              <a:t>数字系统设计</a:t>
            </a:r>
            <a:r>
              <a:rPr lang="en-US" altLang="zh-CN" smtClean="0">
                <a:latin typeface="Times New Roman" pitchFamily="18" charset="0"/>
              </a:rPr>
              <a:t>-</a:t>
            </a:r>
            <a:r>
              <a:rPr lang="zh-CN" altLang="en-US" smtClean="0">
                <a:latin typeface="Times New Roman" pitchFamily="18" charset="0"/>
              </a:rPr>
              <a:t>组合电路</a:t>
            </a:r>
          </a:p>
        </p:txBody>
      </p:sp>
      <p:sp>
        <p:nvSpPr>
          <p:cNvPr id="686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DF05D74A-F276-4160-83BC-527048C9A85D}" type="slidenum">
              <a:rPr lang="zh-CN" altLang="en-US" smtClean="0">
                <a:latin typeface="Times New Roman" pitchFamily="18" charset="0"/>
              </a:rPr>
              <a:pPr/>
              <a:t>28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686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</a:endParaRPr>
          </a:p>
        </p:txBody>
      </p:sp>
      <p:sp>
        <p:nvSpPr>
          <p:cNvPr id="68614" name="页脚占位符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zh-CN" altLang="en-US" smtClean="0">
                <a:latin typeface="Times New Roman" pitchFamily="18" charset="0"/>
              </a:rPr>
              <a:t>先进计算体系结构和集成电路系统 </a:t>
            </a:r>
            <a:r>
              <a:rPr lang="en-US" altLang="zh-CN" smtClean="0">
                <a:latin typeface="Times New Roman" pitchFamily="18" charset="0"/>
              </a:rPr>
              <a:t>http://mypage.zju.edu.cn/liupeng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zh-CN" altLang="en-US" smtClean="0">
                <a:latin typeface="Times New Roman" pitchFamily="18" charset="0"/>
              </a:rPr>
              <a:t>数字系统设计</a:t>
            </a:r>
            <a:r>
              <a:rPr lang="en-US" altLang="zh-CN" smtClean="0">
                <a:latin typeface="Times New Roman" pitchFamily="18" charset="0"/>
              </a:rPr>
              <a:t>-</a:t>
            </a:r>
            <a:r>
              <a:rPr lang="zh-CN" altLang="en-US" smtClean="0">
                <a:latin typeface="Times New Roman" pitchFamily="18" charset="0"/>
              </a:rPr>
              <a:t>组合电路</a:t>
            </a:r>
          </a:p>
        </p:txBody>
      </p:sp>
      <p:sp>
        <p:nvSpPr>
          <p:cNvPr id="696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19012BC-C1C4-4DDA-855C-531B017CD277}" type="slidenum">
              <a:rPr lang="zh-CN" altLang="en-US" smtClean="0">
                <a:latin typeface="Times New Roman" pitchFamily="18" charset="0"/>
              </a:rPr>
              <a:pPr/>
              <a:t>29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696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</a:endParaRPr>
          </a:p>
        </p:txBody>
      </p:sp>
      <p:sp>
        <p:nvSpPr>
          <p:cNvPr id="69638" name="页脚占位符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zh-CN" altLang="en-US" smtClean="0">
                <a:latin typeface="Times New Roman" pitchFamily="18" charset="0"/>
              </a:rPr>
              <a:t>先进计算体系结构和集成电路系统 </a:t>
            </a:r>
            <a:r>
              <a:rPr lang="en-US" altLang="zh-CN" smtClean="0">
                <a:latin typeface="Times New Roman" pitchFamily="18" charset="0"/>
              </a:rPr>
              <a:t>http://mypage.zju.edu.cn/liupeng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zh-CN" altLang="en-US" smtClean="0">
                <a:latin typeface="Times New Roman" pitchFamily="18" charset="0"/>
              </a:rPr>
              <a:t>数字系统设计</a:t>
            </a:r>
            <a:r>
              <a:rPr lang="en-US" altLang="zh-CN" smtClean="0">
                <a:latin typeface="Times New Roman" pitchFamily="18" charset="0"/>
              </a:rPr>
              <a:t>-</a:t>
            </a:r>
            <a:r>
              <a:rPr lang="zh-CN" altLang="en-US" smtClean="0">
                <a:latin typeface="Times New Roman" pitchFamily="18" charset="0"/>
              </a:rPr>
              <a:t>组合电路</a:t>
            </a:r>
          </a:p>
        </p:txBody>
      </p:sp>
      <p:sp>
        <p:nvSpPr>
          <p:cNvPr id="706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99FB8EEB-B1B4-4AC4-A4E9-1BBBA9470492}" type="slidenum">
              <a:rPr lang="zh-CN" altLang="en-US" smtClean="0">
                <a:latin typeface="Times New Roman" pitchFamily="18" charset="0"/>
              </a:rPr>
              <a:pPr/>
              <a:t>30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706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</p:spPr>
        <p:txBody>
          <a:bodyPr/>
          <a:lstStyle/>
          <a:p>
            <a:pPr eaLnBrk="1" hangingPunct="1"/>
            <a:r>
              <a:rPr lang="en-US" altLang="zh-CN" smtClean="0">
                <a:latin typeface="Arial" pitchFamily="34" charset="0"/>
              </a:rPr>
              <a:t>A decoder is a logic circuit that accepts a set of inputs that represents a binary number of and activates only the output that corresponds to that input number.</a:t>
            </a:r>
            <a:endParaRPr lang="zh-CN" altLang="en-US" smtClean="0">
              <a:latin typeface="Arial" pitchFamily="34" charset="0"/>
            </a:endParaRPr>
          </a:p>
        </p:txBody>
      </p:sp>
      <p:sp>
        <p:nvSpPr>
          <p:cNvPr id="70662" name="页脚占位符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zh-CN" altLang="en-US" smtClean="0">
                <a:latin typeface="Times New Roman" pitchFamily="18" charset="0"/>
              </a:rPr>
              <a:t>先进计算体系结构和集成电路系统 </a:t>
            </a:r>
            <a:r>
              <a:rPr lang="en-US" altLang="zh-CN" smtClean="0">
                <a:latin typeface="Times New Roman" pitchFamily="18" charset="0"/>
              </a:rPr>
              <a:t>http://mypage.zju.edu.cn/liupeng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zh-CN" altLang="en-US" smtClean="0">
                <a:latin typeface="Times New Roman" pitchFamily="18" charset="0"/>
              </a:rPr>
              <a:t>数字系统设计</a:t>
            </a:r>
            <a:r>
              <a:rPr lang="en-US" altLang="zh-CN" smtClean="0">
                <a:latin typeface="Times New Roman" pitchFamily="18" charset="0"/>
              </a:rPr>
              <a:t>-</a:t>
            </a:r>
            <a:r>
              <a:rPr lang="zh-CN" altLang="en-US" smtClean="0">
                <a:latin typeface="Times New Roman" pitchFamily="18" charset="0"/>
              </a:rPr>
              <a:t>组合电路</a:t>
            </a:r>
          </a:p>
        </p:txBody>
      </p:sp>
      <p:sp>
        <p:nvSpPr>
          <p:cNvPr id="716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8CBB593E-F66A-47FA-8DB2-2E3EF39E539E}" type="slidenum">
              <a:rPr lang="zh-CN" altLang="en-US" smtClean="0">
                <a:latin typeface="Times New Roman" pitchFamily="18" charset="0"/>
              </a:rPr>
              <a:pPr/>
              <a:t>31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716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</a:endParaRPr>
          </a:p>
        </p:txBody>
      </p:sp>
      <p:sp>
        <p:nvSpPr>
          <p:cNvPr id="71686" name="页脚占位符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zh-CN" altLang="en-US" smtClean="0">
                <a:latin typeface="Times New Roman" pitchFamily="18" charset="0"/>
              </a:rPr>
              <a:t>先进计算体系结构和集成电路系统 </a:t>
            </a:r>
            <a:r>
              <a:rPr lang="en-US" altLang="zh-CN" smtClean="0">
                <a:latin typeface="Times New Roman" pitchFamily="18" charset="0"/>
              </a:rPr>
              <a:t>http://mypage.zju.edu.cn/liupeng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zh-CN" altLang="en-US" smtClean="0">
                <a:latin typeface="Times New Roman" pitchFamily="18" charset="0"/>
              </a:rPr>
              <a:t>数字系统设计</a:t>
            </a:r>
            <a:r>
              <a:rPr lang="en-US" altLang="zh-CN" smtClean="0">
                <a:latin typeface="Times New Roman" pitchFamily="18" charset="0"/>
              </a:rPr>
              <a:t>-</a:t>
            </a:r>
            <a:r>
              <a:rPr lang="zh-CN" altLang="en-US" smtClean="0">
                <a:latin typeface="Times New Roman" pitchFamily="18" charset="0"/>
              </a:rPr>
              <a:t>组合电路</a:t>
            </a:r>
          </a:p>
        </p:txBody>
      </p:sp>
      <p:sp>
        <p:nvSpPr>
          <p:cNvPr id="7270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CF51CF40-0AC0-446D-A314-55E8B1DFFC8C}" type="slidenum">
              <a:rPr lang="zh-CN" altLang="en-US" smtClean="0">
                <a:latin typeface="Times New Roman" pitchFamily="18" charset="0"/>
              </a:rPr>
              <a:pPr/>
              <a:t>32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727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27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</a:endParaRPr>
          </a:p>
        </p:txBody>
      </p:sp>
      <p:sp>
        <p:nvSpPr>
          <p:cNvPr id="72710" name="页脚占位符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zh-CN" altLang="en-US" smtClean="0">
                <a:latin typeface="Times New Roman" pitchFamily="18" charset="0"/>
              </a:rPr>
              <a:t>先进计算体系结构和集成电路系统 </a:t>
            </a:r>
            <a:r>
              <a:rPr lang="en-US" altLang="zh-CN" smtClean="0">
                <a:latin typeface="Times New Roman" pitchFamily="18" charset="0"/>
              </a:rPr>
              <a:t>http://mypage.zju.edu.cn/liupeng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zh-CN" altLang="en-US" smtClean="0">
                <a:latin typeface="Times New Roman" pitchFamily="18" charset="0"/>
              </a:rPr>
              <a:t>数字系统设计</a:t>
            </a:r>
          </a:p>
        </p:txBody>
      </p:sp>
      <p:sp>
        <p:nvSpPr>
          <p:cNvPr id="460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80017099-F198-4A6B-AE56-272AAFEFDB89}" type="slidenum">
              <a:rPr lang="zh-CN" altLang="en-US" smtClean="0">
                <a:latin typeface="Times New Roman" pitchFamily="18" charset="0"/>
              </a:rPr>
              <a:pPr/>
              <a:t>4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</a:endParaRPr>
          </a:p>
        </p:txBody>
      </p:sp>
      <p:sp>
        <p:nvSpPr>
          <p:cNvPr id="46086" name="页脚占位符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zh-CN" altLang="en-US" smtClean="0">
                <a:latin typeface="Times New Roman" pitchFamily="18" charset="0"/>
              </a:rPr>
              <a:t>先进计算体系结构和集成电路系统 </a:t>
            </a:r>
            <a:r>
              <a:rPr lang="en-US" altLang="zh-CN" smtClean="0">
                <a:latin typeface="Times New Roman" pitchFamily="18" charset="0"/>
              </a:rPr>
              <a:t>http://mypage.zju.edu.cn/liupeng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zh-CN" altLang="en-US" smtClean="0">
                <a:latin typeface="Times New Roman" pitchFamily="18" charset="0"/>
              </a:rPr>
              <a:t>数字系统设计</a:t>
            </a:r>
            <a:r>
              <a:rPr lang="en-US" altLang="zh-CN" smtClean="0">
                <a:latin typeface="Times New Roman" pitchFamily="18" charset="0"/>
              </a:rPr>
              <a:t>-</a:t>
            </a:r>
            <a:r>
              <a:rPr lang="zh-CN" altLang="en-US" smtClean="0">
                <a:latin typeface="Times New Roman" pitchFamily="18" charset="0"/>
              </a:rPr>
              <a:t>组合电路</a:t>
            </a:r>
          </a:p>
        </p:txBody>
      </p:sp>
      <p:sp>
        <p:nvSpPr>
          <p:cNvPr id="737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C7D8E62C-C067-431D-92BC-DE6099BCF6D9}" type="slidenum">
              <a:rPr lang="zh-CN" altLang="en-US" smtClean="0">
                <a:latin typeface="Times New Roman" pitchFamily="18" charset="0"/>
              </a:rPr>
              <a:pPr/>
              <a:t>33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737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</a:endParaRPr>
          </a:p>
        </p:txBody>
      </p:sp>
      <p:sp>
        <p:nvSpPr>
          <p:cNvPr id="73734" name="页脚占位符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zh-CN" altLang="en-US" smtClean="0">
                <a:latin typeface="Times New Roman" pitchFamily="18" charset="0"/>
              </a:rPr>
              <a:t>先进计算体系结构和集成电路系统 </a:t>
            </a:r>
            <a:r>
              <a:rPr lang="en-US" altLang="zh-CN" smtClean="0">
                <a:latin typeface="Times New Roman" pitchFamily="18" charset="0"/>
              </a:rPr>
              <a:t>http://mypage.zju.edu.cn/liupeng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zh-CN" altLang="en-US" smtClean="0">
                <a:latin typeface="Times New Roman" pitchFamily="18" charset="0"/>
              </a:rPr>
              <a:t>数字系统设计</a:t>
            </a:r>
            <a:r>
              <a:rPr lang="en-US" altLang="zh-CN" smtClean="0">
                <a:latin typeface="Times New Roman" pitchFamily="18" charset="0"/>
              </a:rPr>
              <a:t>-</a:t>
            </a:r>
            <a:r>
              <a:rPr lang="zh-CN" altLang="en-US" smtClean="0">
                <a:latin typeface="Times New Roman" pitchFamily="18" charset="0"/>
              </a:rPr>
              <a:t>组合电路</a:t>
            </a:r>
          </a:p>
        </p:txBody>
      </p:sp>
      <p:sp>
        <p:nvSpPr>
          <p:cNvPr id="747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101B0B6-7059-485B-B66C-640D09FDEA9E}" type="slidenum">
              <a:rPr lang="zh-CN" altLang="en-US" smtClean="0">
                <a:latin typeface="Times New Roman" pitchFamily="18" charset="0"/>
              </a:rPr>
              <a:pPr/>
              <a:t>34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747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</p:spPr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如果对</a:t>
            </a:r>
            <a:r>
              <a:rPr lang="en-US" altLang="zh-CN" smtClean="0">
                <a:latin typeface="Arial" pitchFamily="34" charset="0"/>
              </a:rPr>
              <a:t>4</a:t>
            </a:r>
            <a:r>
              <a:rPr lang="zh-CN" altLang="en-US" smtClean="0">
                <a:latin typeface="Arial" pitchFamily="34" charset="0"/>
              </a:rPr>
              <a:t>位二进制代码译码，利用一个附加控制端（</a:t>
            </a:r>
            <a:r>
              <a:rPr lang="en-US" altLang="zh-CN" smtClean="0">
                <a:latin typeface="Arial" pitchFamily="34" charset="0"/>
              </a:rPr>
              <a:t>S1, S2’, S3’,</a:t>
            </a:r>
            <a:r>
              <a:rPr lang="zh-CN" altLang="en-US" smtClean="0">
                <a:latin typeface="Arial" pitchFamily="34" charset="0"/>
              </a:rPr>
              <a:t>当中的一个）作为第四个输入端。</a:t>
            </a:r>
          </a:p>
        </p:txBody>
      </p:sp>
      <p:sp>
        <p:nvSpPr>
          <p:cNvPr id="74758" name="页脚占位符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zh-CN" altLang="en-US" smtClean="0">
                <a:latin typeface="Times New Roman" pitchFamily="18" charset="0"/>
              </a:rPr>
              <a:t>先进计算体系结构和集成电路系统 </a:t>
            </a:r>
            <a:r>
              <a:rPr lang="en-US" altLang="zh-CN" smtClean="0">
                <a:latin typeface="Times New Roman" pitchFamily="18" charset="0"/>
              </a:rPr>
              <a:t>http://mypage.zju.edu.cn/liupeng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zh-CN" altLang="en-US" smtClean="0">
                <a:latin typeface="Times New Roman" pitchFamily="18" charset="0"/>
              </a:rPr>
              <a:t>数字系统设计</a:t>
            </a:r>
            <a:r>
              <a:rPr lang="en-US" altLang="zh-CN" smtClean="0">
                <a:latin typeface="Times New Roman" pitchFamily="18" charset="0"/>
              </a:rPr>
              <a:t>-</a:t>
            </a:r>
            <a:r>
              <a:rPr lang="zh-CN" altLang="en-US" smtClean="0">
                <a:latin typeface="Times New Roman" pitchFamily="18" charset="0"/>
              </a:rPr>
              <a:t>组合电路</a:t>
            </a:r>
          </a:p>
        </p:txBody>
      </p:sp>
      <p:sp>
        <p:nvSpPr>
          <p:cNvPr id="7577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C92B325-638D-4C6D-975D-66E2553F259C}" type="slidenum">
              <a:rPr lang="zh-CN" altLang="en-US" smtClean="0">
                <a:latin typeface="Times New Roman" pitchFamily="18" charset="0"/>
              </a:rPr>
              <a:pPr/>
              <a:t>35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757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</p:spPr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取第</a:t>
            </a:r>
            <a:r>
              <a:rPr lang="en-US" altLang="zh-CN" smtClean="0">
                <a:latin typeface="Arial" pitchFamily="34" charset="0"/>
              </a:rPr>
              <a:t>1</a:t>
            </a:r>
            <a:r>
              <a:rPr lang="zh-CN" altLang="en-US" smtClean="0">
                <a:latin typeface="Arial" pitchFamily="34" charset="0"/>
              </a:rPr>
              <a:t>片</a:t>
            </a:r>
            <a:r>
              <a:rPr lang="en-US" altLang="zh-CN" smtClean="0">
                <a:latin typeface="Arial" pitchFamily="34" charset="0"/>
              </a:rPr>
              <a:t>S2’</a:t>
            </a:r>
            <a:r>
              <a:rPr lang="zh-CN" altLang="en-US" smtClean="0">
                <a:latin typeface="Arial" pitchFamily="34" charset="0"/>
              </a:rPr>
              <a:t>和</a:t>
            </a:r>
            <a:r>
              <a:rPr lang="en-US" altLang="zh-CN" smtClean="0">
                <a:latin typeface="Arial" pitchFamily="34" charset="0"/>
              </a:rPr>
              <a:t>S3’</a:t>
            </a:r>
            <a:r>
              <a:rPr lang="zh-CN" altLang="en-US" smtClean="0">
                <a:latin typeface="Arial" pitchFamily="34" charset="0"/>
              </a:rPr>
              <a:t>作为第四个地址输入端，同时令</a:t>
            </a:r>
            <a:r>
              <a:rPr lang="en-US" altLang="zh-CN" smtClean="0">
                <a:latin typeface="Arial" pitchFamily="34" charset="0"/>
              </a:rPr>
              <a:t>S1=1;</a:t>
            </a:r>
            <a:r>
              <a:rPr lang="zh-CN" altLang="en-US" smtClean="0">
                <a:latin typeface="Arial" pitchFamily="34" charset="0"/>
              </a:rPr>
              <a:t>取第</a:t>
            </a:r>
            <a:r>
              <a:rPr lang="en-US" altLang="zh-CN" smtClean="0">
                <a:latin typeface="Arial" pitchFamily="34" charset="0"/>
              </a:rPr>
              <a:t>2</a:t>
            </a:r>
            <a:r>
              <a:rPr lang="zh-CN" altLang="en-US" smtClean="0">
                <a:latin typeface="Arial" pitchFamily="34" charset="0"/>
              </a:rPr>
              <a:t>片的</a:t>
            </a:r>
            <a:r>
              <a:rPr lang="en-US" altLang="zh-CN" smtClean="0">
                <a:latin typeface="Arial" pitchFamily="34" charset="0"/>
              </a:rPr>
              <a:t>S1</a:t>
            </a:r>
            <a:r>
              <a:rPr lang="zh-CN" altLang="en-US" smtClean="0">
                <a:latin typeface="Arial" pitchFamily="34" charset="0"/>
              </a:rPr>
              <a:t>作为它的第四个地址输入端（同时令</a:t>
            </a:r>
            <a:r>
              <a:rPr lang="en-US" altLang="zh-CN" smtClean="0">
                <a:latin typeface="Arial" pitchFamily="34" charset="0"/>
              </a:rPr>
              <a:t>S2’=S3’=0</a:t>
            </a:r>
            <a:r>
              <a:rPr lang="zh-CN" altLang="en-US" smtClean="0">
                <a:latin typeface="Arial" pitchFamily="34" charset="0"/>
              </a:rPr>
              <a:t>）</a:t>
            </a:r>
            <a:r>
              <a:rPr lang="en-US" altLang="zh-CN" smtClean="0">
                <a:latin typeface="Arial" pitchFamily="34" charset="0"/>
              </a:rPr>
              <a:t>.</a:t>
            </a:r>
          </a:p>
        </p:txBody>
      </p:sp>
      <p:sp>
        <p:nvSpPr>
          <p:cNvPr id="75782" name="页脚占位符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zh-CN" altLang="en-US" smtClean="0">
                <a:latin typeface="Times New Roman" pitchFamily="18" charset="0"/>
              </a:rPr>
              <a:t>先进计算体系结构和集成电路系统 </a:t>
            </a:r>
            <a:r>
              <a:rPr lang="en-US" altLang="zh-CN" smtClean="0">
                <a:latin typeface="Times New Roman" pitchFamily="18" charset="0"/>
              </a:rPr>
              <a:t>http://mypage.zju.edu.cn/liupeng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zh-CN" altLang="en-US" smtClean="0">
                <a:latin typeface="Times New Roman" pitchFamily="18" charset="0"/>
              </a:rPr>
              <a:t>数字系统设计</a:t>
            </a:r>
            <a:r>
              <a:rPr lang="en-US" altLang="zh-CN" smtClean="0">
                <a:latin typeface="Times New Roman" pitchFamily="18" charset="0"/>
              </a:rPr>
              <a:t>-</a:t>
            </a:r>
            <a:r>
              <a:rPr lang="zh-CN" altLang="en-US" smtClean="0">
                <a:latin typeface="Times New Roman" pitchFamily="18" charset="0"/>
              </a:rPr>
              <a:t>组合电路</a:t>
            </a:r>
          </a:p>
        </p:txBody>
      </p:sp>
      <p:sp>
        <p:nvSpPr>
          <p:cNvPr id="7680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123659BE-A0CA-455C-BEB4-CF70BE451FAA}" type="slidenum">
              <a:rPr lang="zh-CN" altLang="en-US" smtClean="0">
                <a:latin typeface="Times New Roman" pitchFamily="18" charset="0"/>
              </a:rPr>
              <a:pPr/>
              <a:t>36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768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68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</a:endParaRPr>
          </a:p>
        </p:txBody>
      </p:sp>
      <p:sp>
        <p:nvSpPr>
          <p:cNvPr id="76806" name="页脚占位符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zh-CN" altLang="en-US" smtClean="0">
                <a:latin typeface="Times New Roman" pitchFamily="18" charset="0"/>
              </a:rPr>
              <a:t>先进计算体系结构和集成电路系统 </a:t>
            </a:r>
            <a:r>
              <a:rPr lang="en-US" altLang="zh-CN" smtClean="0">
                <a:latin typeface="Times New Roman" pitchFamily="18" charset="0"/>
              </a:rPr>
              <a:t>http://mypage.zju.edu.cn/liupeng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zh-CN" altLang="en-US" smtClean="0">
                <a:latin typeface="Times New Roman" pitchFamily="18" charset="0"/>
              </a:rPr>
              <a:t>数字系统设计</a:t>
            </a:r>
            <a:r>
              <a:rPr lang="en-US" altLang="zh-CN" smtClean="0">
                <a:latin typeface="Times New Roman" pitchFamily="18" charset="0"/>
              </a:rPr>
              <a:t>-</a:t>
            </a:r>
            <a:r>
              <a:rPr lang="zh-CN" altLang="en-US" smtClean="0">
                <a:latin typeface="Times New Roman" pitchFamily="18" charset="0"/>
              </a:rPr>
              <a:t>组合电路</a:t>
            </a:r>
          </a:p>
        </p:txBody>
      </p:sp>
      <p:sp>
        <p:nvSpPr>
          <p:cNvPr id="778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8DE2A0C-AD43-44A4-BEEE-DCBC59A18CF6}" type="slidenum">
              <a:rPr lang="zh-CN" altLang="en-US" smtClean="0">
                <a:latin typeface="Times New Roman" pitchFamily="18" charset="0"/>
              </a:rPr>
              <a:pPr/>
              <a:t>37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778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</a:endParaRPr>
          </a:p>
        </p:txBody>
      </p:sp>
      <p:sp>
        <p:nvSpPr>
          <p:cNvPr id="77830" name="页脚占位符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zh-CN" altLang="en-US" smtClean="0">
                <a:latin typeface="Times New Roman" pitchFamily="18" charset="0"/>
              </a:rPr>
              <a:t>先进计算体系结构和集成电路系统 </a:t>
            </a:r>
            <a:r>
              <a:rPr lang="en-US" altLang="zh-CN" smtClean="0">
                <a:latin typeface="Times New Roman" pitchFamily="18" charset="0"/>
              </a:rPr>
              <a:t>http://mypage.zju.edu.cn/liupeng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zh-CN" altLang="en-US" smtClean="0">
                <a:latin typeface="Times New Roman" pitchFamily="18" charset="0"/>
              </a:rPr>
              <a:t>数字系统设计</a:t>
            </a:r>
            <a:r>
              <a:rPr lang="en-US" altLang="zh-CN" smtClean="0">
                <a:latin typeface="Times New Roman" pitchFamily="18" charset="0"/>
              </a:rPr>
              <a:t>-</a:t>
            </a:r>
            <a:r>
              <a:rPr lang="zh-CN" altLang="en-US" smtClean="0">
                <a:latin typeface="Times New Roman" pitchFamily="18" charset="0"/>
              </a:rPr>
              <a:t>组合电路</a:t>
            </a:r>
          </a:p>
        </p:txBody>
      </p:sp>
      <p:sp>
        <p:nvSpPr>
          <p:cNvPr id="7885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007DBB31-FF15-4290-83C3-33EDF949FB01}" type="slidenum">
              <a:rPr lang="zh-CN" altLang="en-US" smtClean="0">
                <a:latin typeface="Times New Roman" pitchFamily="18" charset="0"/>
              </a:rPr>
              <a:pPr/>
              <a:t>38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788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88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</p:spPr>
        <p:txBody>
          <a:bodyPr/>
          <a:lstStyle/>
          <a:p>
            <a:pPr eaLnBrk="1" hangingPunct="1"/>
            <a:r>
              <a:rPr lang="en-US" altLang="zh-CN" smtClean="0">
                <a:latin typeface="Arial" pitchFamily="34" charset="0"/>
              </a:rPr>
              <a:t>1)</a:t>
            </a:r>
            <a:r>
              <a:rPr lang="zh-CN" altLang="en-US" smtClean="0">
                <a:latin typeface="Arial" pitchFamily="34" charset="0"/>
              </a:rPr>
              <a:t>将逻辑函数化为最小项之和的形式。</a:t>
            </a:r>
          </a:p>
          <a:p>
            <a:pPr eaLnBrk="1" hangingPunct="1"/>
            <a:r>
              <a:rPr lang="en-US" altLang="zh-CN" smtClean="0">
                <a:latin typeface="Arial" pitchFamily="34" charset="0"/>
              </a:rPr>
              <a:t>2</a:t>
            </a:r>
            <a:r>
              <a:rPr lang="zh-CN" altLang="en-US" smtClean="0">
                <a:latin typeface="Arial" pitchFamily="34" charset="0"/>
              </a:rPr>
              <a:t>）</a:t>
            </a:r>
            <a:r>
              <a:rPr lang="en-US" altLang="zh-CN" smtClean="0">
                <a:latin typeface="Arial" pitchFamily="34" charset="0"/>
              </a:rPr>
              <a:t>74138</a:t>
            </a:r>
            <a:r>
              <a:rPr lang="zh-CN" altLang="en-US" smtClean="0">
                <a:latin typeface="Arial" pitchFamily="34" charset="0"/>
              </a:rPr>
              <a:t>的输出是最小项的反函数给出的，需要进行</a:t>
            </a:r>
            <a:r>
              <a:rPr lang="en-US" altLang="zh-CN" smtClean="0">
                <a:latin typeface="Arial" pitchFamily="34" charset="0"/>
              </a:rPr>
              <a:t>Z1-Z4</a:t>
            </a:r>
            <a:r>
              <a:rPr lang="zh-CN" altLang="en-US" smtClean="0">
                <a:latin typeface="Arial" pitchFamily="34" charset="0"/>
              </a:rPr>
              <a:t>变换为</a:t>
            </a:r>
            <a:r>
              <a:rPr lang="en-US" altLang="zh-CN" smtClean="0">
                <a:latin typeface="Arial" pitchFamily="34" charset="0"/>
              </a:rPr>
              <a:t>m0’-m7’</a:t>
            </a:r>
            <a:r>
              <a:rPr lang="zh-CN" altLang="en-US" smtClean="0">
                <a:latin typeface="Arial" pitchFamily="34" charset="0"/>
              </a:rPr>
              <a:t>的函数式。</a:t>
            </a:r>
          </a:p>
          <a:p>
            <a:pPr eaLnBrk="1" hangingPunct="1"/>
            <a:r>
              <a:rPr lang="en-US" altLang="zh-CN" smtClean="0">
                <a:latin typeface="Arial" pitchFamily="34" charset="0"/>
              </a:rPr>
              <a:t>3</a:t>
            </a:r>
            <a:r>
              <a:rPr lang="zh-CN" altLang="en-US" smtClean="0">
                <a:latin typeface="Arial" pitchFamily="34" charset="0"/>
              </a:rPr>
              <a:t>）注意</a:t>
            </a:r>
            <a:r>
              <a:rPr lang="en-US" altLang="zh-CN" smtClean="0">
                <a:latin typeface="Arial" pitchFamily="34" charset="0"/>
              </a:rPr>
              <a:t>S1, S2’, S3’</a:t>
            </a:r>
            <a:r>
              <a:rPr lang="zh-CN" altLang="en-US" smtClean="0">
                <a:latin typeface="Arial" pitchFamily="34" charset="0"/>
              </a:rPr>
              <a:t>的控制端。</a:t>
            </a:r>
          </a:p>
          <a:p>
            <a:pPr eaLnBrk="1" hangingPunct="1"/>
            <a:r>
              <a:rPr lang="en-US" altLang="zh-CN" smtClean="0">
                <a:latin typeface="Arial" pitchFamily="34" charset="0"/>
              </a:rPr>
              <a:t>4</a:t>
            </a:r>
            <a:r>
              <a:rPr lang="zh-CN" altLang="en-US" smtClean="0">
                <a:latin typeface="Arial" pitchFamily="34" charset="0"/>
              </a:rPr>
              <a:t>）如果译码器的输出为原函数形式（</a:t>
            </a:r>
            <a:r>
              <a:rPr lang="en-US" altLang="zh-CN" smtClean="0">
                <a:latin typeface="Arial" pitchFamily="34" charset="0"/>
              </a:rPr>
              <a:t>m0-m7</a:t>
            </a:r>
            <a:r>
              <a:rPr lang="zh-CN" altLang="en-US" smtClean="0">
                <a:latin typeface="Arial" pitchFamily="34" charset="0"/>
              </a:rPr>
              <a:t>）</a:t>
            </a:r>
            <a:r>
              <a:rPr lang="en-US" altLang="zh-CN" smtClean="0">
                <a:latin typeface="Arial" pitchFamily="34" charset="0"/>
              </a:rPr>
              <a:t>,</a:t>
            </a:r>
            <a:r>
              <a:rPr lang="zh-CN" altLang="en-US" smtClean="0">
                <a:latin typeface="Arial" pitchFamily="34" charset="0"/>
              </a:rPr>
              <a:t>只要将图中与非门换成或门就可以了。</a:t>
            </a:r>
          </a:p>
        </p:txBody>
      </p:sp>
      <p:sp>
        <p:nvSpPr>
          <p:cNvPr id="78854" name="页脚占位符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zh-CN" altLang="en-US" smtClean="0">
                <a:latin typeface="Times New Roman" pitchFamily="18" charset="0"/>
              </a:rPr>
              <a:t>先进计算体系结构和集成电路系统 </a:t>
            </a:r>
            <a:r>
              <a:rPr lang="en-US" altLang="zh-CN" smtClean="0">
                <a:latin typeface="Times New Roman" pitchFamily="18" charset="0"/>
              </a:rPr>
              <a:t>http://mypage.zju.edu.cn/liupeng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pitchFamily="34" charset="0"/>
              </a:rPr>
              <a:t>Actual silicon chip is much smaller than the protective package.</a:t>
            </a:r>
            <a:endParaRPr lang="zh-CN" altLang="en-US" smtClean="0">
              <a:latin typeface="Arial" pitchFamily="34" charset="0"/>
            </a:endParaRPr>
          </a:p>
        </p:txBody>
      </p:sp>
      <p:sp>
        <p:nvSpPr>
          <p:cNvPr id="79876" name="页眉占位符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zh-CN" altLang="en-US" smtClean="0">
                <a:latin typeface="Times New Roman" pitchFamily="18" charset="0"/>
              </a:rPr>
              <a:t>数字系统设计</a:t>
            </a:r>
            <a:r>
              <a:rPr lang="en-US" altLang="zh-CN" smtClean="0">
                <a:latin typeface="Times New Roman" pitchFamily="18" charset="0"/>
              </a:rPr>
              <a:t>-</a:t>
            </a:r>
            <a:r>
              <a:rPr lang="zh-CN" altLang="en-US" smtClean="0">
                <a:latin typeface="Times New Roman" pitchFamily="18" charset="0"/>
              </a:rPr>
              <a:t>组合电路</a:t>
            </a:r>
          </a:p>
        </p:txBody>
      </p:sp>
      <p:sp>
        <p:nvSpPr>
          <p:cNvPr id="79877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zh-CN" altLang="en-US" smtClean="0">
                <a:latin typeface="Times New Roman" pitchFamily="18" charset="0"/>
              </a:rPr>
              <a:t>先进计算体系结构和集成电路系统 </a:t>
            </a:r>
            <a:r>
              <a:rPr lang="en-US" altLang="zh-CN" smtClean="0">
                <a:latin typeface="Times New Roman" pitchFamily="18" charset="0"/>
              </a:rPr>
              <a:t>http://mypage.zju.edu.cn/liupeng</a:t>
            </a:r>
          </a:p>
        </p:txBody>
      </p:sp>
      <p:sp>
        <p:nvSpPr>
          <p:cNvPr id="79878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4FF74EC6-C411-4769-A22C-63EB1D917437}" type="slidenum">
              <a:rPr lang="zh-CN" altLang="en-US" smtClean="0">
                <a:latin typeface="Times New Roman" pitchFamily="18" charset="0"/>
              </a:rPr>
              <a:pPr/>
              <a:t>39</a:t>
            </a:fld>
            <a:endParaRPr lang="en-US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zh-CN" altLang="en-US" smtClean="0">
                <a:latin typeface="Times New Roman" pitchFamily="18" charset="0"/>
              </a:rPr>
              <a:t>数字系统设计</a:t>
            </a:r>
            <a:r>
              <a:rPr lang="en-US" altLang="zh-CN" smtClean="0">
                <a:latin typeface="Times New Roman" pitchFamily="18" charset="0"/>
              </a:rPr>
              <a:t>-</a:t>
            </a:r>
            <a:r>
              <a:rPr lang="zh-CN" altLang="en-US" smtClean="0">
                <a:latin typeface="Times New Roman" pitchFamily="18" charset="0"/>
              </a:rPr>
              <a:t>组合电路</a:t>
            </a:r>
          </a:p>
        </p:txBody>
      </p:sp>
      <p:sp>
        <p:nvSpPr>
          <p:cNvPr id="808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C994C029-3AF5-4E93-B650-2ADB9EFC90D5}" type="slidenum">
              <a:rPr lang="zh-CN" altLang="en-US" smtClean="0">
                <a:latin typeface="Times New Roman" pitchFamily="18" charset="0"/>
              </a:rPr>
              <a:pPr/>
              <a:t>40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809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</a:endParaRPr>
          </a:p>
        </p:txBody>
      </p:sp>
      <p:sp>
        <p:nvSpPr>
          <p:cNvPr id="80902" name="页脚占位符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zh-CN" altLang="en-US" smtClean="0">
                <a:latin typeface="Times New Roman" pitchFamily="18" charset="0"/>
              </a:rPr>
              <a:t>先进计算体系结构和集成电路系统 </a:t>
            </a:r>
            <a:r>
              <a:rPr lang="en-US" altLang="zh-CN" smtClean="0">
                <a:latin typeface="Times New Roman" pitchFamily="18" charset="0"/>
              </a:rPr>
              <a:t>http://mypage.zju.edu.cn/liupeng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zh-CN" altLang="en-US" smtClean="0">
                <a:latin typeface="Times New Roman" pitchFamily="18" charset="0"/>
              </a:rPr>
              <a:t>数字系统设计</a:t>
            </a:r>
          </a:p>
        </p:txBody>
      </p:sp>
      <p:sp>
        <p:nvSpPr>
          <p:cNvPr id="4710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F09C5DBA-2033-4F4D-8139-C5F5E4D93E36}" type="slidenum">
              <a:rPr lang="zh-CN" altLang="en-US" smtClean="0">
                <a:latin typeface="Times New Roman" pitchFamily="18" charset="0"/>
              </a:rPr>
              <a:pPr/>
              <a:t>5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47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</a:endParaRPr>
          </a:p>
        </p:txBody>
      </p:sp>
      <p:sp>
        <p:nvSpPr>
          <p:cNvPr id="47110" name="页脚占位符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zh-CN" altLang="en-US" smtClean="0">
                <a:latin typeface="Times New Roman" pitchFamily="18" charset="0"/>
              </a:rPr>
              <a:t>先进计算体系结构和集成电路系统 </a:t>
            </a:r>
            <a:r>
              <a:rPr lang="en-US" altLang="zh-CN" smtClean="0">
                <a:latin typeface="Times New Roman" pitchFamily="18" charset="0"/>
              </a:rPr>
              <a:t>http://mypage.zju.edu.cn/liupeng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zh-CN" altLang="en-US" smtClean="0">
                <a:latin typeface="Times New Roman" pitchFamily="18" charset="0"/>
              </a:rPr>
              <a:t>数字系统设计</a:t>
            </a:r>
          </a:p>
        </p:txBody>
      </p:sp>
      <p:sp>
        <p:nvSpPr>
          <p:cNvPr id="481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33C55D0-C5BA-432C-9384-2570B3E51DF7}" type="slidenum">
              <a:rPr lang="zh-CN" altLang="en-US" smtClean="0">
                <a:latin typeface="Times New Roman" pitchFamily="18" charset="0"/>
              </a:rPr>
              <a:pPr/>
              <a:t>6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481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</p:spPr>
        <p:txBody>
          <a:bodyPr/>
          <a:lstStyle/>
          <a:p>
            <a:pPr eaLnBrk="1" hangingPunct="1"/>
            <a:r>
              <a:rPr lang="en-US" altLang="zh-CN" smtClean="0">
                <a:latin typeface="Arial" pitchFamily="34" charset="0"/>
              </a:rPr>
              <a:t>-------</a:t>
            </a:r>
            <a:r>
              <a:rPr lang="zh-CN" altLang="en-US" smtClean="0">
                <a:latin typeface="Arial" pitchFamily="34" charset="0"/>
              </a:rPr>
              <a:t>将</a:t>
            </a:r>
            <a:r>
              <a:rPr lang="en-US" altLang="zh-CN" smtClean="0">
                <a:latin typeface="Arial" pitchFamily="34" charset="0"/>
              </a:rPr>
              <a:t>n</a:t>
            </a:r>
            <a:r>
              <a:rPr lang="zh-CN" altLang="en-US" smtClean="0">
                <a:latin typeface="Arial" pitchFamily="34" charset="0"/>
              </a:rPr>
              <a:t>变量的全部最小项各用一个小方块表示，使相邻的最小项在几何位置上也相邻地排列</a:t>
            </a:r>
            <a:r>
              <a:rPr lang="en-US" altLang="zh-CN" smtClean="0">
                <a:latin typeface="Arial" pitchFamily="34" charset="0"/>
              </a:rPr>
              <a:t>……</a:t>
            </a:r>
          </a:p>
          <a:p>
            <a:pPr eaLnBrk="1" hangingPunct="1"/>
            <a:endParaRPr lang="en-US" altLang="zh-CN" smtClean="0">
              <a:latin typeface="Arial" pitchFamily="34" charset="0"/>
            </a:endParaRPr>
          </a:p>
          <a:p>
            <a:pPr eaLnBrk="1" hangingPunct="1"/>
            <a:endParaRPr lang="zh-CN" altLang="en-US" smtClean="0">
              <a:latin typeface="Arial" pitchFamily="34" charset="0"/>
            </a:endParaRPr>
          </a:p>
        </p:txBody>
      </p:sp>
      <p:sp>
        <p:nvSpPr>
          <p:cNvPr id="48134" name="页脚占位符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zh-CN" altLang="en-US" smtClean="0">
                <a:latin typeface="Times New Roman" pitchFamily="18" charset="0"/>
              </a:rPr>
              <a:t>先进计算体系结构和集成电路系统 </a:t>
            </a:r>
            <a:r>
              <a:rPr lang="en-US" altLang="zh-CN" smtClean="0">
                <a:latin typeface="Times New Roman" pitchFamily="18" charset="0"/>
              </a:rPr>
              <a:t>http://mypage.zju.edu.cn/liupeng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zh-CN" altLang="en-US" smtClean="0">
                <a:latin typeface="Times New Roman" pitchFamily="18" charset="0"/>
              </a:rPr>
              <a:t>数字系统设计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D8D9DD06-9630-438F-93ED-E82001032EEF}" type="slidenum">
              <a:rPr lang="zh-CN" altLang="en-US" smtClean="0">
                <a:latin typeface="Times New Roman" pitchFamily="18" charset="0"/>
              </a:rPr>
              <a:pPr/>
              <a:t>7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49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</a:endParaRPr>
          </a:p>
        </p:txBody>
      </p:sp>
      <p:sp>
        <p:nvSpPr>
          <p:cNvPr id="49158" name="页脚占位符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zh-CN" altLang="en-US" smtClean="0">
                <a:latin typeface="Times New Roman" pitchFamily="18" charset="0"/>
              </a:rPr>
              <a:t>先进计算体系结构和集成电路系统 </a:t>
            </a:r>
            <a:r>
              <a:rPr lang="en-US" altLang="zh-CN" smtClean="0">
                <a:latin typeface="Times New Roman" pitchFamily="18" charset="0"/>
              </a:rPr>
              <a:t>http://mypage.zju.edu.cn/liupeng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zh-CN" altLang="en-US" smtClean="0">
                <a:latin typeface="Times New Roman" pitchFamily="18" charset="0"/>
              </a:rPr>
              <a:t>数字系统设计</a:t>
            </a:r>
          </a:p>
        </p:txBody>
      </p:sp>
      <p:sp>
        <p:nvSpPr>
          <p:cNvPr id="5017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AC6CB74-6EDE-412F-BF62-744057DC6A36}" type="slidenum">
              <a:rPr lang="zh-CN" altLang="en-US" smtClean="0">
                <a:latin typeface="Times New Roman" pitchFamily="18" charset="0"/>
              </a:rPr>
              <a:pPr/>
              <a:t>8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501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</a:endParaRPr>
          </a:p>
        </p:txBody>
      </p:sp>
      <p:sp>
        <p:nvSpPr>
          <p:cNvPr id="50182" name="页脚占位符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zh-CN" altLang="en-US" smtClean="0">
                <a:latin typeface="Times New Roman" pitchFamily="18" charset="0"/>
              </a:rPr>
              <a:t>先进计算体系结构和集成电路系统 </a:t>
            </a:r>
            <a:r>
              <a:rPr lang="en-US" altLang="zh-CN" smtClean="0">
                <a:latin typeface="Times New Roman" pitchFamily="18" charset="0"/>
              </a:rPr>
              <a:t>http://mypage.zju.edu.cn/liupeng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pitchFamily="34" charset="0"/>
              </a:rPr>
              <a:t>The unique aspect of the Gray code is that only one bit ever changes between two successive numbers in the sequence.</a:t>
            </a:r>
            <a:endParaRPr lang="zh-CN" altLang="en-US" smtClean="0">
              <a:latin typeface="Arial" pitchFamily="34" charset="0"/>
            </a:endParaRPr>
          </a:p>
        </p:txBody>
      </p:sp>
      <p:sp>
        <p:nvSpPr>
          <p:cNvPr id="51204" name="页眉占位符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zh-CN" altLang="en-US" smtClean="0">
                <a:latin typeface="Times New Roman" pitchFamily="18" charset="0"/>
              </a:rPr>
              <a:t>数字系统设计</a:t>
            </a:r>
            <a:r>
              <a:rPr lang="en-US" altLang="zh-CN" smtClean="0">
                <a:latin typeface="Times New Roman" pitchFamily="18" charset="0"/>
              </a:rPr>
              <a:t>-</a:t>
            </a:r>
            <a:r>
              <a:rPr lang="zh-CN" altLang="en-US" smtClean="0">
                <a:latin typeface="Times New Roman" pitchFamily="18" charset="0"/>
              </a:rPr>
              <a:t>组合电路</a:t>
            </a:r>
          </a:p>
        </p:txBody>
      </p:sp>
      <p:sp>
        <p:nvSpPr>
          <p:cNvPr id="51205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zh-CN" altLang="en-US" smtClean="0">
                <a:latin typeface="Times New Roman" pitchFamily="18" charset="0"/>
              </a:rPr>
              <a:t>先进计算体系结构和集成电路系统 </a:t>
            </a:r>
            <a:r>
              <a:rPr lang="en-US" altLang="zh-CN" smtClean="0">
                <a:latin typeface="Times New Roman" pitchFamily="18" charset="0"/>
              </a:rPr>
              <a:t>http://mypage.zju.edu.cn/liupeng</a:t>
            </a:r>
          </a:p>
        </p:txBody>
      </p:sp>
      <p:sp>
        <p:nvSpPr>
          <p:cNvPr id="51206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6E30073E-2B86-47C8-8C23-44FBEE9524BB}" type="slidenum">
              <a:rPr lang="zh-CN" altLang="en-US" smtClean="0">
                <a:latin typeface="Times New Roman" pitchFamily="18" charset="0"/>
              </a:rPr>
              <a:pPr/>
              <a:t>9</a:t>
            </a:fld>
            <a:endParaRPr lang="en-US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zh-CN" altLang="en-US" smtClean="0">
                <a:latin typeface="Times New Roman" pitchFamily="18" charset="0"/>
              </a:rPr>
              <a:t>数字系统设计</a:t>
            </a:r>
            <a:r>
              <a:rPr lang="en-US" altLang="zh-CN" smtClean="0">
                <a:latin typeface="Times New Roman" pitchFamily="18" charset="0"/>
              </a:rPr>
              <a:t>-</a:t>
            </a:r>
            <a:r>
              <a:rPr lang="zh-CN" altLang="en-US" smtClean="0">
                <a:latin typeface="Times New Roman" pitchFamily="18" charset="0"/>
              </a:rPr>
              <a:t>组合电路</a:t>
            </a:r>
          </a:p>
        </p:txBody>
      </p:sp>
      <p:sp>
        <p:nvSpPr>
          <p:cNvPr id="522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87DAC291-323D-40E4-A12A-00447900C4BD}" type="slidenum">
              <a:rPr lang="zh-CN" altLang="en-US" smtClean="0">
                <a:latin typeface="Times New Roman" pitchFamily="18" charset="0"/>
              </a:rPr>
              <a:pPr/>
              <a:t>12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</a:endParaRPr>
          </a:p>
        </p:txBody>
      </p:sp>
      <p:sp>
        <p:nvSpPr>
          <p:cNvPr id="52230" name="页脚占位符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zh-CN" altLang="en-US" smtClean="0">
                <a:latin typeface="Times New Roman" pitchFamily="18" charset="0"/>
              </a:rPr>
              <a:t>先进计算体系结构和集成电路系统 </a:t>
            </a:r>
            <a:r>
              <a:rPr lang="en-US" altLang="zh-CN" smtClean="0">
                <a:latin typeface="Times New Roman" pitchFamily="18" charset="0"/>
              </a:rPr>
              <a:t>http://mypage.zju.edu.cn/liupeng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4C416-84D8-4CE9-A834-B73C138558A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2019 ZDMC – Lec. #3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1854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47A40-6CEE-42F1-912B-78D01D50273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2019 ZDMC – Lec. #3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6352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FBF3C3-76E6-446C-AF80-8F3EF832336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2019 ZDMC – Lec. #3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2577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7526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F8CB55-D6D7-49B4-A604-4E8EA9FF183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2019 ZDMC – Lec. #3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7421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7526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7526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E9AD27-0DAE-46F3-B55B-D525BBEFF12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2019 ZDMC – Lec. #3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3189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7526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7526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800" y="3886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47E4D-3700-470B-B9AC-F7A7B7B6265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2019 ZDMC – Lec. #3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1746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228600"/>
            <a:ext cx="7772400" cy="5638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BF81E-CADF-4B50-9F0E-1D5BC979306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2019 ZDMC – Lec. #3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66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标题，两项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7526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85800" y="3886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648200" y="17526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636ED1-C2FA-4F6C-B9FF-3D83DCCB19E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2019 ZDMC – Lec. #3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3984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815DC8-10E8-49F7-9CCC-B82C25887CE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2019 ZDMC – Lec. #3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9229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6053F8-2E19-4D28-A96E-1D432A45198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2019 ZDMC – Lec. #3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9355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5D94D2-906F-47B9-BC7F-DEC3DEDB008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2019 ZDMC – Lec. #3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800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41975-17B1-4620-82A6-6CAAC0DD9AC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2019 ZDMC – Lec. #3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071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D9593-6500-4AF6-81C9-81C7B104971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2019 ZDMC – Lec. #3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0551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3FA5B2-E00C-4980-89C8-23829488BCD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2019 ZDMC – Lec. #3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4812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72DE87-D9F6-4032-921C-B9E4C444F4A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2019 ZDMC – Lec. #3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7168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5C3C05-C689-4BCE-9847-F061CCEE17A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2019 ZDMC – Lec. #3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4854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7D38F-2DCB-45B4-A7D6-B2CBC90DFAE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2019 ZDMC – Lec. #3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7997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526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573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B6"/>
                </a:solidFill>
                <a:latin typeface="Book Antiqua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4FD89854-0EA0-493B-8FF2-16F258D81D1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5738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68550" y="6399213"/>
            <a:ext cx="445611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665" tIns="46333" rIns="92665" bIns="46333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 smtClean="0"/>
              <a:t>2019 ZDMC – Lec. #3</a:t>
            </a:r>
            <a:endParaRPr lang="en-US" altLang="zh-CN"/>
          </a:p>
        </p:txBody>
      </p:sp>
      <p:sp>
        <p:nvSpPr>
          <p:cNvPr id="1030" name="Text Box 11"/>
          <p:cNvSpPr txBox="1">
            <a:spLocks noChangeArrowheads="1"/>
          </p:cNvSpPr>
          <p:nvPr userDrawn="1"/>
        </p:nvSpPr>
        <p:spPr bwMode="auto">
          <a:xfrm>
            <a:off x="0" y="6491288"/>
            <a:ext cx="2209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zh-CN" smtClean="0">
                <a:latin typeface="Arial Narrow" pitchFamily="34" charset="0"/>
                <a:ea typeface="宋体" pitchFamily="2" charset="-122"/>
              </a:rPr>
              <a:t>© Digital System Design</a:t>
            </a:r>
            <a:endParaRPr lang="en-US" altLang="zh-CN" baseline="30000" smtClean="0">
              <a:latin typeface="Arial Narrow" pitchFamily="34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15263"/>
        </a:buClr>
        <a:buSzPct val="75000"/>
        <a:buFont typeface="Wingdings" pitchFamily="2" charset="2"/>
        <a:buChar char="q"/>
        <a:defRPr sz="3200">
          <a:solidFill>
            <a:srgbClr val="315263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C9D1E"/>
        </a:buClr>
        <a:buSzPct val="65000"/>
        <a:buFont typeface="Monotype Sorts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Times New Roman" pitchFamily="18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Times New Roman" pitchFamily="18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Times New Roman" pitchFamily="18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Times New Roman" pitchFamily="18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Times New Roman" pitchFamily="18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16.wmf"/><Relationship Id="rId18" Type="http://schemas.openxmlformats.org/officeDocument/2006/relationships/oleObject" Target="../embeddings/oleObject10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18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5" Type="http://schemas.openxmlformats.org/officeDocument/2006/relationships/image" Target="../media/image17.wmf"/><Relationship Id="rId10" Type="http://schemas.openxmlformats.org/officeDocument/2006/relationships/oleObject" Target="../embeddings/oleObject6.bin"/><Relationship Id="rId19" Type="http://schemas.openxmlformats.org/officeDocument/2006/relationships/image" Target="../media/image19.e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33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37.wmf"/><Relationship Id="rId4" Type="http://schemas.openxmlformats.org/officeDocument/2006/relationships/image" Target="../media/image34.png"/><Relationship Id="rId9" Type="http://schemas.openxmlformats.org/officeDocument/2006/relationships/oleObject" Target="../embeddings/oleObject2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40.wmf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39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41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27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43.wmf"/><Relationship Id="rId4" Type="http://schemas.openxmlformats.org/officeDocument/2006/relationships/oleObject" Target="../embeddings/oleObject28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notesSlide" Target="../notesSlides/notesSlide25.xml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48.wmf"/><Relationship Id="rId4" Type="http://schemas.openxmlformats.org/officeDocument/2006/relationships/oleObject" Target="../embeddings/oleObject31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notesSlide" Target="../notesSlides/notesSlide29.xml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5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5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52.wmf"/><Relationship Id="rId4" Type="http://schemas.openxmlformats.org/officeDocument/2006/relationships/oleObject" Target="../embeddings/oleObject34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5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7.png"/><Relationship Id="rId5" Type="http://schemas.openxmlformats.org/officeDocument/2006/relationships/image" Target="../media/image56.wmf"/><Relationship Id="rId4" Type="http://schemas.openxmlformats.org/officeDocument/2006/relationships/oleObject" Target="../embeddings/oleObject37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58.wmf"/><Relationship Id="rId4" Type="http://schemas.openxmlformats.org/officeDocument/2006/relationships/oleObject" Target="../embeddings/oleObject38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6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59.wmf"/><Relationship Id="rId10" Type="http://schemas.openxmlformats.org/officeDocument/2006/relationships/image" Target="../media/image62.png"/><Relationship Id="rId4" Type="http://schemas.openxmlformats.org/officeDocument/2006/relationships/oleObject" Target="../embeddings/oleObject39.bin"/><Relationship Id="rId9" Type="http://schemas.openxmlformats.org/officeDocument/2006/relationships/image" Target="../media/image61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56100"/>
            <a:ext cx="3117850" cy="250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1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EA713154-02A5-432C-8084-E549CFC5DA01}" type="slidenum">
              <a:rPr lang="zh-CN" altLang="en-US" smtClean="0">
                <a:solidFill>
                  <a:srgbClr val="0000B6"/>
                </a:solidFill>
                <a:latin typeface="Book Antiqua" pitchFamily="18" charset="0"/>
              </a:rPr>
              <a:pPr/>
              <a:t>1</a:t>
            </a:fld>
            <a:endParaRPr lang="en-US" altLang="zh-CN" smtClean="0">
              <a:solidFill>
                <a:srgbClr val="0000B6"/>
              </a:solidFill>
              <a:latin typeface="Book Antiqua" pitchFamily="18" charset="0"/>
            </a:endParaRPr>
          </a:p>
        </p:txBody>
      </p:sp>
      <p:sp>
        <p:nvSpPr>
          <p:cNvPr id="205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zh-CN" smtClean="0">
                <a:solidFill>
                  <a:schemeClr val="bg2"/>
                </a:solidFill>
              </a:rPr>
              <a:t>2019 ZDMC – Lec. #3</a:t>
            </a:r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>
              <a:defRPr/>
            </a:pPr>
            <a:r>
              <a:rPr lang="zh-CN" altLang="en-US" sz="4800" i="0" dirty="0" smtClean="0">
                <a:ea typeface="宋体" pitchFamily="2" charset="-122"/>
              </a:rPr>
              <a:t>组合逻辑</a:t>
            </a:r>
            <a:r>
              <a:rPr lang="en-US" altLang="zh-CN" sz="4800" i="0" dirty="0" smtClean="0">
                <a:ea typeface="宋体" pitchFamily="2" charset="-122"/>
              </a:rPr>
              <a:t>1</a:t>
            </a:r>
          </a:p>
        </p:txBody>
      </p:sp>
      <p:sp>
        <p:nvSpPr>
          <p:cNvPr id="2" name="Text Box 12"/>
          <p:cNvSpPr txBox="1">
            <a:spLocks noChangeArrowheads="1"/>
          </p:cNvSpPr>
          <p:nvPr/>
        </p:nvSpPr>
        <p:spPr bwMode="auto">
          <a:xfrm>
            <a:off x="5972175" y="6007100"/>
            <a:ext cx="18213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zh-CN" sz="2000" i="1" smtClean="0">
                <a:ea typeface="宋体" pitchFamily="2" charset="-122"/>
              </a:rPr>
              <a:t>March </a:t>
            </a:r>
            <a:r>
              <a:rPr lang="en-US" altLang="zh-CN" sz="2000" i="1">
                <a:ea typeface="宋体" pitchFamily="2" charset="-122"/>
              </a:rPr>
              <a:t>5</a:t>
            </a:r>
            <a:r>
              <a:rPr lang="en-US" altLang="zh-CN" sz="2000" i="1" smtClean="0">
                <a:ea typeface="宋体" pitchFamily="2" charset="-122"/>
              </a:rPr>
              <a:t>, 2019</a:t>
            </a:r>
            <a:endParaRPr lang="en-US" altLang="zh-CN" sz="2000" i="1" dirty="0">
              <a:ea typeface="宋体" pitchFamily="2" charset="-122"/>
            </a:endParaRPr>
          </a:p>
        </p:txBody>
      </p:sp>
      <p:sp>
        <p:nvSpPr>
          <p:cNvPr id="2055" name="Text Box 14"/>
          <p:cNvSpPr txBox="1">
            <a:spLocks noChangeArrowheads="1"/>
          </p:cNvSpPr>
          <p:nvPr/>
        </p:nvSpPr>
        <p:spPr bwMode="auto">
          <a:xfrm>
            <a:off x="1955800" y="3984625"/>
            <a:ext cx="5432425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800">
                <a:solidFill>
                  <a:srgbClr val="001E4A"/>
                </a:solidFill>
                <a:latin typeface="华文新魏" pitchFamily="2" charset="-122"/>
                <a:ea typeface="华文新魏" pitchFamily="2" charset="-122"/>
              </a:rPr>
              <a:t>刘鹏</a:t>
            </a:r>
          </a:p>
          <a:p>
            <a:pPr algn="ctr">
              <a:spcBef>
                <a:spcPct val="50000"/>
              </a:spcBef>
            </a:pPr>
            <a:r>
              <a:rPr lang="zh-CN" altLang="en-US">
                <a:solidFill>
                  <a:srgbClr val="001E4A"/>
                </a:solidFill>
                <a:latin typeface="华文新魏" pitchFamily="2" charset="-122"/>
                <a:ea typeface="华文新魏" pitchFamily="2" charset="-122"/>
              </a:rPr>
              <a:t>浙江大学</a:t>
            </a:r>
            <a:endParaRPr lang="en-US" altLang="zh-CN">
              <a:solidFill>
                <a:srgbClr val="001E4A"/>
              </a:solidFill>
              <a:latin typeface="华文新魏" pitchFamily="2" charset="-122"/>
              <a:ea typeface="华文新魏" pitchFamily="2" charset="-122"/>
            </a:endParaRPr>
          </a:p>
          <a:p>
            <a:pPr algn="ctr">
              <a:spcBef>
                <a:spcPct val="50000"/>
              </a:spcBef>
            </a:pPr>
            <a:r>
              <a:rPr lang="zh-CN" altLang="en-US">
                <a:solidFill>
                  <a:srgbClr val="001E4A"/>
                </a:solidFill>
                <a:latin typeface="华文新魏" pitchFamily="2" charset="-122"/>
                <a:ea typeface="华文新魏" pitchFamily="2" charset="-122"/>
              </a:rPr>
              <a:t>信息与电子工程学院</a:t>
            </a:r>
            <a:endParaRPr lang="en-US" altLang="zh-CN">
              <a:solidFill>
                <a:srgbClr val="001E4A"/>
              </a:solidFill>
              <a:latin typeface="华文新魏" pitchFamily="2" charset="-122"/>
              <a:ea typeface="华文新魏" pitchFamily="2" charset="-122"/>
            </a:endParaRPr>
          </a:p>
          <a:p>
            <a:pPr algn="ctr">
              <a:spcBef>
                <a:spcPct val="50000"/>
              </a:spcBef>
            </a:pPr>
            <a:r>
              <a:rPr lang="en-US" altLang="zh-CN" sz="1600" b="1">
                <a:solidFill>
                  <a:srgbClr val="001E4A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Email: liupeng@zju.edu.cn</a:t>
            </a:r>
            <a:endParaRPr lang="zh-CN" altLang="en-US" sz="1600" b="1">
              <a:solidFill>
                <a:srgbClr val="001E4A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2056" name="组合 7"/>
          <p:cNvGrpSpPr>
            <a:grpSpLocks/>
          </p:cNvGrpSpPr>
          <p:nvPr/>
        </p:nvGrpSpPr>
        <p:grpSpPr bwMode="auto">
          <a:xfrm>
            <a:off x="304800" y="223838"/>
            <a:ext cx="2900363" cy="919162"/>
            <a:chOff x="6553200" y="76200"/>
            <a:chExt cx="2290186" cy="766762"/>
          </a:xfrm>
        </p:grpSpPr>
        <p:pic>
          <p:nvPicPr>
            <p:cNvPr id="2057" name="图片 15" descr="2008030714400870.jp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200" y="76200"/>
              <a:ext cx="766762" cy="766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8" name="图片 16" descr="07-1274169635-1445632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7600" y="190466"/>
              <a:ext cx="1375786" cy="495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A3670D6-08DE-4017-8AEF-762D99C20473}" type="slidenum">
              <a:rPr lang="zh-CN" altLang="en-US" smtClean="0">
                <a:solidFill>
                  <a:srgbClr val="0000B6"/>
                </a:solidFill>
                <a:latin typeface="Book Antiqua" pitchFamily="18" charset="0"/>
              </a:rPr>
              <a:pPr/>
              <a:t>10</a:t>
            </a:fld>
            <a:endParaRPr lang="en-US" altLang="zh-CN" smtClean="0">
              <a:solidFill>
                <a:srgbClr val="0000B6"/>
              </a:solidFill>
              <a:latin typeface="Book Antiqua" pitchFamily="18" charset="0"/>
            </a:endParaRPr>
          </a:p>
        </p:txBody>
      </p:sp>
      <p:sp>
        <p:nvSpPr>
          <p:cNvPr id="11267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zh-CN" smtClean="0">
                <a:solidFill>
                  <a:schemeClr val="bg2"/>
                </a:solidFill>
              </a:rPr>
              <a:t>2019 ZDMC – Lec. #3</a:t>
            </a:r>
            <a:endParaRPr lang="en-US" altLang="zh-CN" smtClean="0">
              <a:solidFill>
                <a:schemeClr val="bg2"/>
              </a:solidFill>
            </a:endParaRPr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" y="228600"/>
            <a:ext cx="8842375" cy="618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A3A9744-F24F-4405-9F76-F1DF85325C21}" type="slidenum">
              <a:rPr lang="zh-CN" altLang="en-US" smtClean="0">
                <a:solidFill>
                  <a:srgbClr val="0000B6"/>
                </a:solidFill>
                <a:latin typeface="Book Antiqua" pitchFamily="18" charset="0"/>
              </a:rPr>
              <a:pPr/>
              <a:t>11</a:t>
            </a:fld>
            <a:endParaRPr lang="en-US" altLang="zh-CN" smtClean="0">
              <a:solidFill>
                <a:srgbClr val="0000B6"/>
              </a:solidFill>
              <a:latin typeface="Book Antiqua" pitchFamily="18" charset="0"/>
            </a:endParaRPr>
          </a:p>
        </p:txBody>
      </p:sp>
      <p:sp>
        <p:nvSpPr>
          <p:cNvPr id="12291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zh-CN" smtClean="0">
                <a:solidFill>
                  <a:schemeClr val="bg2"/>
                </a:solidFill>
              </a:rPr>
              <a:t>2019 ZDMC – Lec. #3</a:t>
            </a:r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4000" i="0" dirty="0" smtClean="0">
                <a:ea typeface="宋体" pitchFamily="2" charset="-122"/>
              </a:rPr>
              <a:t>组合逻辑的内容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1450"/>
            <a:ext cx="7772400" cy="4919663"/>
          </a:xfrm>
        </p:spPr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组合电路的设计步骤</a:t>
            </a:r>
          </a:p>
          <a:p>
            <a:r>
              <a:rPr lang="zh-CN" altLang="en-US" smtClean="0">
                <a:ea typeface="宋体" pitchFamily="2" charset="-122"/>
              </a:rPr>
              <a:t>基本组合电路单元</a:t>
            </a:r>
            <a:endParaRPr lang="en-US" altLang="zh-CN" smtClean="0">
              <a:ea typeface="宋体" pitchFamily="2" charset="-122"/>
            </a:endParaRPr>
          </a:p>
          <a:p>
            <a:pPr lvl="1"/>
            <a:r>
              <a:rPr lang="zh-CN" altLang="en-US" smtClean="0">
                <a:ea typeface="宋体" pitchFamily="2" charset="-122"/>
              </a:rPr>
              <a:t>编码器</a:t>
            </a:r>
            <a:r>
              <a:rPr lang="en-US" altLang="zh-CN" smtClean="0">
                <a:ea typeface="宋体" pitchFamily="2" charset="-122"/>
              </a:rPr>
              <a:t>Encoder</a:t>
            </a:r>
          </a:p>
          <a:p>
            <a:pPr lvl="1"/>
            <a:r>
              <a:rPr lang="zh-CN" altLang="en-US" smtClean="0">
                <a:ea typeface="宋体" pitchFamily="2" charset="-122"/>
              </a:rPr>
              <a:t>译码器</a:t>
            </a:r>
            <a:r>
              <a:rPr lang="en-US" altLang="zh-CN" smtClean="0">
                <a:ea typeface="宋体" pitchFamily="2" charset="-122"/>
              </a:rPr>
              <a:t>Decoder</a:t>
            </a:r>
          </a:p>
          <a:p>
            <a:pPr lvl="1"/>
            <a:r>
              <a:rPr lang="zh-CN" altLang="en-US" smtClean="0">
                <a:ea typeface="宋体" pitchFamily="2" charset="-122"/>
              </a:rPr>
              <a:t>选择器</a:t>
            </a:r>
            <a:r>
              <a:rPr lang="en-US" altLang="zh-CN" smtClean="0">
                <a:ea typeface="宋体" pitchFamily="2" charset="-122"/>
              </a:rPr>
              <a:t>Multiplexer</a:t>
            </a:r>
          </a:p>
          <a:p>
            <a:pPr lvl="1"/>
            <a:r>
              <a:rPr lang="zh-CN" altLang="en-US" smtClean="0">
                <a:ea typeface="宋体" pitchFamily="2" charset="-122"/>
              </a:rPr>
              <a:t>比较器</a:t>
            </a:r>
            <a:r>
              <a:rPr lang="en-US" altLang="zh-CN" smtClean="0">
                <a:ea typeface="宋体" pitchFamily="2" charset="-122"/>
              </a:rPr>
              <a:t>Comparator</a:t>
            </a:r>
          </a:p>
          <a:p>
            <a:pPr lvl="1"/>
            <a:r>
              <a:rPr lang="zh-CN" altLang="en-US" smtClean="0">
                <a:ea typeface="宋体" pitchFamily="2" charset="-122"/>
              </a:rPr>
              <a:t>加法器</a:t>
            </a:r>
            <a:r>
              <a:rPr lang="en-US" altLang="zh-CN" smtClean="0">
                <a:ea typeface="宋体" pitchFamily="2" charset="-122"/>
              </a:rPr>
              <a:t>Adder</a:t>
            </a:r>
          </a:p>
          <a:p>
            <a:pPr lvl="1"/>
            <a:r>
              <a:rPr lang="zh-CN" altLang="en-US" smtClean="0">
                <a:ea typeface="宋体" pitchFamily="2" charset="-122"/>
              </a:rPr>
              <a:t>乘法器</a:t>
            </a:r>
            <a:r>
              <a:rPr lang="en-US" altLang="zh-CN" smtClean="0">
                <a:ea typeface="宋体" pitchFamily="2" charset="-122"/>
              </a:rPr>
              <a:t>Multiplier</a:t>
            </a:r>
            <a:r>
              <a:rPr lang="zh-CN" altLang="en-US" smtClean="0">
                <a:ea typeface="宋体" pitchFamily="2" charset="-122"/>
              </a:rPr>
              <a:t>（*可选）</a:t>
            </a:r>
            <a:endParaRPr lang="en-US" altLang="zh-CN" smtClean="0">
              <a:ea typeface="宋体" pitchFamily="2" charset="-122"/>
            </a:endParaRPr>
          </a:p>
          <a:p>
            <a:r>
              <a:rPr lang="zh-CN" altLang="en-US" smtClean="0">
                <a:ea typeface="宋体" pitchFamily="2" charset="-122"/>
              </a:rPr>
              <a:t>电路</a:t>
            </a:r>
            <a:r>
              <a:rPr lang="en-US" altLang="zh-CN" smtClean="0">
                <a:ea typeface="宋体" pitchFamily="2" charset="-122"/>
              </a:rPr>
              <a:t>HDL</a:t>
            </a:r>
            <a:r>
              <a:rPr lang="zh-CN" altLang="en-US" smtClean="0">
                <a:ea typeface="宋体" pitchFamily="2" charset="-122"/>
              </a:rPr>
              <a:t>描述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E7E9F59B-69E8-4E2D-9355-5B7C19171CE1}" type="slidenum">
              <a:rPr lang="zh-CN" altLang="en-US" smtClean="0">
                <a:solidFill>
                  <a:srgbClr val="0000B6"/>
                </a:solidFill>
                <a:latin typeface="Book Antiqua" pitchFamily="18" charset="0"/>
              </a:rPr>
              <a:pPr/>
              <a:t>12</a:t>
            </a:fld>
            <a:endParaRPr lang="en-US" altLang="zh-CN" smtClean="0">
              <a:solidFill>
                <a:srgbClr val="0000B6"/>
              </a:solidFill>
              <a:latin typeface="Book Antiqua" pitchFamily="18" charset="0"/>
            </a:endParaRPr>
          </a:p>
        </p:txBody>
      </p:sp>
      <p:sp>
        <p:nvSpPr>
          <p:cNvPr id="13315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zh-CN" smtClean="0">
                <a:solidFill>
                  <a:schemeClr val="bg2"/>
                </a:solidFill>
              </a:rPr>
              <a:t>2019 ZDMC – Lec. #3</a:t>
            </a:r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3825" y="182563"/>
            <a:ext cx="8137525" cy="4471987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zh-CN" altLang="en-US" sz="4000" dirty="0" smtClean="0">
                <a:ea typeface="宋体" pitchFamily="2" charset="-122"/>
              </a:rPr>
              <a:t>组合逻辑电路的特点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4000" dirty="0" smtClean="0">
                <a:ea typeface="宋体" pitchFamily="2" charset="-122"/>
              </a:rPr>
              <a:t>	</a:t>
            </a:r>
            <a:r>
              <a:rPr lang="zh-CN" altLang="en-US" sz="4000" dirty="0" smtClean="0">
                <a:ea typeface="宋体" pitchFamily="2" charset="-122"/>
              </a:rPr>
              <a:t>功能    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4000" dirty="0" smtClean="0">
                <a:ea typeface="宋体" pitchFamily="2" charset="-122"/>
              </a:rPr>
              <a:t>	</a:t>
            </a:r>
            <a:r>
              <a:rPr lang="zh-CN" altLang="en-US" sz="4000" dirty="0" smtClean="0">
                <a:ea typeface="宋体" pitchFamily="2" charset="-122"/>
              </a:rPr>
              <a:t>电路结构</a:t>
            </a:r>
            <a:endParaRPr lang="en-US" altLang="zh-CN" sz="40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  <a:defRPr/>
            </a:pPr>
            <a:r>
              <a:rPr lang="zh-CN" altLang="en-US" sz="4000" dirty="0" smtClean="0">
                <a:ea typeface="宋体" pitchFamily="2" charset="-122"/>
              </a:rPr>
              <a:t>逻辑功能的描述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defRPr/>
            </a:pPr>
            <a:endParaRPr lang="zh-CN" altLang="en-US" sz="4000" dirty="0" smtClean="0">
              <a:ea typeface="宋体" pitchFamily="2" charset="-122"/>
            </a:endParaRP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  <a:defRPr/>
            </a:pPr>
            <a:endParaRPr lang="zh-CN" altLang="en-US" sz="4000" dirty="0" smtClean="0">
              <a:ea typeface="宋体" pitchFamily="2" charset="-122"/>
            </a:endParaRPr>
          </a:p>
        </p:txBody>
      </p:sp>
      <p:sp>
        <p:nvSpPr>
          <p:cNvPr id="652291" name="AutoShape 3"/>
          <p:cNvSpPr>
            <a:spLocks noChangeArrowheads="1"/>
          </p:cNvSpPr>
          <p:nvPr/>
        </p:nvSpPr>
        <p:spPr bwMode="auto">
          <a:xfrm>
            <a:off x="4281488" y="465138"/>
            <a:ext cx="4248150" cy="1497012"/>
          </a:xfrm>
          <a:prstGeom prst="wedgeEllipseCallout">
            <a:avLst>
              <a:gd name="adj1" fmla="val -104766"/>
              <a:gd name="adj2" fmla="val -3977"/>
            </a:avLst>
          </a:prstGeom>
          <a:solidFill>
            <a:srgbClr val="FFCC99">
              <a:alpha val="52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楷体_GB2312" pitchFamily="49" charset="-122"/>
              </a:rPr>
              <a:t>任意时刻的输出仅</a:t>
            </a:r>
          </a:p>
          <a:p>
            <a:pPr algn="ctr" eaLnBrk="1" hangingPunct="1"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楷体_GB2312" pitchFamily="49" charset="-122"/>
              </a:rPr>
              <a:t>取决于该时刻的输入</a:t>
            </a:r>
            <a:r>
              <a:rPr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楷体_GB2312" pitchFamily="49" charset="-122"/>
              </a:rPr>
              <a:t>,</a:t>
            </a:r>
            <a:r>
              <a:rPr lang="zh-CN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楷体_GB2312" pitchFamily="49" charset="-122"/>
              </a:rPr>
              <a:t>没有反馈</a:t>
            </a:r>
          </a:p>
        </p:txBody>
      </p:sp>
      <p:sp>
        <p:nvSpPr>
          <p:cNvPr id="652292" name="AutoShape 4"/>
          <p:cNvSpPr>
            <a:spLocks noChangeArrowheads="1"/>
          </p:cNvSpPr>
          <p:nvPr/>
        </p:nvSpPr>
        <p:spPr bwMode="auto">
          <a:xfrm>
            <a:off x="4281488" y="2244725"/>
            <a:ext cx="4270375" cy="581025"/>
          </a:xfrm>
          <a:prstGeom prst="wedgeEllipseCallout">
            <a:avLst>
              <a:gd name="adj1" fmla="val -75116"/>
              <a:gd name="adj2" fmla="val -120952"/>
            </a:avLst>
          </a:prstGeom>
          <a:solidFill>
            <a:srgbClr val="FFCC99">
              <a:alpha val="52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楷体_GB2312" pitchFamily="49" charset="-122"/>
              </a:rPr>
              <a:t>不含存储单元</a:t>
            </a:r>
          </a:p>
        </p:txBody>
      </p:sp>
      <p:grpSp>
        <p:nvGrpSpPr>
          <p:cNvPr id="13319" name="Group 3"/>
          <p:cNvGrpSpPr>
            <a:grpSpLocks/>
          </p:cNvGrpSpPr>
          <p:nvPr/>
        </p:nvGrpSpPr>
        <p:grpSpPr bwMode="auto">
          <a:xfrm>
            <a:off x="909638" y="3303588"/>
            <a:ext cx="3698875" cy="1738312"/>
            <a:chOff x="2774" y="1330"/>
            <a:chExt cx="2330" cy="1095"/>
          </a:xfrm>
        </p:grpSpPr>
        <p:sp>
          <p:nvSpPr>
            <p:cNvPr id="13322" name="Rectangle 4"/>
            <p:cNvSpPr>
              <a:spLocks noChangeArrowheads="1"/>
            </p:cNvSpPr>
            <p:nvPr/>
          </p:nvSpPr>
          <p:spPr bwMode="auto">
            <a:xfrm>
              <a:off x="3379" y="1480"/>
              <a:ext cx="1089" cy="63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3323" name="Text Box 5"/>
            <p:cNvSpPr txBox="1">
              <a:spLocks noChangeArrowheads="1"/>
            </p:cNvSpPr>
            <p:nvPr/>
          </p:nvSpPr>
          <p:spPr bwMode="auto">
            <a:xfrm>
              <a:off x="3560" y="1575"/>
              <a:ext cx="77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b="1">
                  <a:ea typeface="楷体_GB2312" pitchFamily="49" charset="-122"/>
                </a:rPr>
                <a:t>组合逻辑    电路</a:t>
              </a:r>
            </a:p>
          </p:txBody>
        </p:sp>
        <p:sp>
          <p:nvSpPr>
            <p:cNvPr id="13324" name="Line 6"/>
            <p:cNvSpPr>
              <a:spLocks noChangeShapeType="1"/>
            </p:cNvSpPr>
            <p:nvPr/>
          </p:nvSpPr>
          <p:spPr bwMode="auto">
            <a:xfrm>
              <a:off x="2971" y="1525"/>
              <a:ext cx="4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5" name="Line 7"/>
            <p:cNvSpPr>
              <a:spLocks noChangeShapeType="1"/>
            </p:cNvSpPr>
            <p:nvPr/>
          </p:nvSpPr>
          <p:spPr bwMode="auto">
            <a:xfrm>
              <a:off x="2971" y="1616"/>
              <a:ext cx="4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6" name="Line 8"/>
            <p:cNvSpPr>
              <a:spLocks noChangeShapeType="1"/>
            </p:cNvSpPr>
            <p:nvPr/>
          </p:nvSpPr>
          <p:spPr bwMode="auto">
            <a:xfrm>
              <a:off x="2971" y="2024"/>
              <a:ext cx="4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7" name="Line 9"/>
            <p:cNvSpPr>
              <a:spLocks noChangeShapeType="1"/>
            </p:cNvSpPr>
            <p:nvPr/>
          </p:nvSpPr>
          <p:spPr bwMode="auto">
            <a:xfrm>
              <a:off x="4468" y="1525"/>
              <a:ext cx="4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8" name="Line 10"/>
            <p:cNvSpPr>
              <a:spLocks noChangeShapeType="1"/>
            </p:cNvSpPr>
            <p:nvPr/>
          </p:nvSpPr>
          <p:spPr bwMode="auto">
            <a:xfrm>
              <a:off x="4468" y="1616"/>
              <a:ext cx="4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9" name="Line 11"/>
            <p:cNvSpPr>
              <a:spLocks noChangeShapeType="1"/>
            </p:cNvSpPr>
            <p:nvPr/>
          </p:nvSpPr>
          <p:spPr bwMode="auto">
            <a:xfrm>
              <a:off x="4468" y="2024"/>
              <a:ext cx="4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0" name="Line 12"/>
            <p:cNvSpPr>
              <a:spLocks noChangeShapeType="1"/>
            </p:cNvSpPr>
            <p:nvPr/>
          </p:nvSpPr>
          <p:spPr bwMode="auto">
            <a:xfrm>
              <a:off x="3152" y="1706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1" name="Line 13"/>
            <p:cNvSpPr>
              <a:spLocks noChangeShapeType="1"/>
            </p:cNvSpPr>
            <p:nvPr/>
          </p:nvSpPr>
          <p:spPr bwMode="auto">
            <a:xfrm>
              <a:off x="4694" y="1706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332" name="Object 14"/>
            <p:cNvGraphicFramePr>
              <a:graphicFrameLocks noChangeAspect="1"/>
            </p:cNvGraphicFramePr>
            <p:nvPr/>
          </p:nvGraphicFramePr>
          <p:xfrm>
            <a:off x="2774" y="1330"/>
            <a:ext cx="189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95" name="公式" r:id="rId4" imgW="152268" imgH="215713" progId="Equation.3">
                    <p:embed/>
                  </p:oleObj>
                </mc:Choice>
                <mc:Fallback>
                  <p:oleObj name="公式" r:id="rId4" imgW="152268" imgH="215713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4" y="1330"/>
                          <a:ext cx="189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3" name="Object 15"/>
            <p:cNvGraphicFramePr>
              <a:graphicFrameLocks noChangeAspect="1"/>
            </p:cNvGraphicFramePr>
            <p:nvPr/>
          </p:nvGraphicFramePr>
          <p:xfrm>
            <a:off x="2776" y="1491"/>
            <a:ext cx="213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96" name="公式" r:id="rId6" imgW="177569" imgH="215619" progId="Equation.3">
                    <p:embed/>
                  </p:oleObj>
                </mc:Choice>
                <mc:Fallback>
                  <p:oleObj name="公式" r:id="rId6" imgW="177569" imgH="215619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6" y="1491"/>
                          <a:ext cx="213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4" name="Object 16"/>
            <p:cNvGraphicFramePr>
              <a:graphicFrameLocks noChangeAspect="1"/>
            </p:cNvGraphicFramePr>
            <p:nvPr/>
          </p:nvGraphicFramePr>
          <p:xfrm>
            <a:off x="2813" y="1878"/>
            <a:ext cx="223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97" name="公式" r:id="rId8" imgW="177646" imgH="228402" progId="Equation.3">
                    <p:embed/>
                  </p:oleObj>
                </mc:Choice>
                <mc:Fallback>
                  <p:oleObj name="公式" r:id="rId8" imgW="177646" imgH="228402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3" y="1878"/>
                          <a:ext cx="223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5" name="Object 17"/>
            <p:cNvGraphicFramePr>
              <a:graphicFrameLocks noChangeAspect="1"/>
            </p:cNvGraphicFramePr>
            <p:nvPr/>
          </p:nvGraphicFramePr>
          <p:xfrm>
            <a:off x="4862" y="1355"/>
            <a:ext cx="213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98" name="公式" r:id="rId10" imgW="164885" imgH="215619" progId="Equation.3">
                    <p:embed/>
                  </p:oleObj>
                </mc:Choice>
                <mc:Fallback>
                  <p:oleObj name="公式" r:id="rId10" imgW="164885" imgH="215619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2" y="1355"/>
                          <a:ext cx="213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6" name="Object 18"/>
            <p:cNvGraphicFramePr>
              <a:graphicFrameLocks noChangeAspect="1"/>
            </p:cNvGraphicFramePr>
            <p:nvPr/>
          </p:nvGraphicFramePr>
          <p:xfrm>
            <a:off x="4883" y="1532"/>
            <a:ext cx="195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99" name="公式" r:id="rId12" imgW="164957" imgH="203024" progId="Equation.3">
                    <p:embed/>
                  </p:oleObj>
                </mc:Choice>
                <mc:Fallback>
                  <p:oleObj name="公式" r:id="rId12" imgW="164957" imgH="203024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3" y="1532"/>
                          <a:ext cx="195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7" name="Object 19"/>
            <p:cNvGraphicFramePr>
              <a:graphicFrameLocks noChangeAspect="1"/>
            </p:cNvGraphicFramePr>
            <p:nvPr/>
          </p:nvGraphicFramePr>
          <p:xfrm>
            <a:off x="4872" y="1909"/>
            <a:ext cx="232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00" name="公式" r:id="rId14" imgW="203112" imgH="228501" progId="Equation.3">
                    <p:embed/>
                  </p:oleObj>
                </mc:Choice>
                <mc:Fallback>
                  <p:oleObj name="公式" r:id="rId14" imgW="203112" imgH="228501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2" y="1909"/>
                          <a:ext cx="232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8" name="Text Box 20"/>
            <p:cNvSpPr txBox="1">
              <a:spLocks noChangeArrowheads="1"/>
            </p:cNvSpPr>
            <p:nvPr/>
          </p:nvSpPr>
          <p:spPr bwMode="auto">
            <a:xfrm>
              <a:off x="2793" y="2175"/>
              <a:ext cx="23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 b="1">
                  <a:ea typeface="楷体_GB2312" pitchFamily="49" charset="-122"/>
                </a:rPr>
                <a:t>组合逻辑电路的框图</a:t>
              </a:r>
            </a:p>
          </p:txBody>
        </p:sp>
      </p:grp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5487988" y="3305175"/>
          <a:ext cx="3286125" cy="273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1" name="Equation" r:id="rId16" imgW="1047846" imgH="857385" progId="Equation.DSMT4">
                  <p:embed/>
                </p:oleObj>
              </mc:Choice>
              <mc:Fallback>
                <p:oleObj name="Equation" r:id="rId16" imgW="1047846" imgH="857385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7988" y="3305175"/>
                        <a:ext cx="3286125" cy="2732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546225" y="5219700"/>
          <a:ext cx="199390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2" name="公式" r:id="rId18" imgW="561877" imgH="114300" progId="Equation.3">
                  <p:embed/>
                </p:oleObj>
              </mc:Choice>
              <mc:Fallback>
                <p:oleObj name="公式" r:id="rId18" imgW="561877" imgH="11430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225" y="5219700"/>
                        <a:ext cx="1993900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5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5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5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5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65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2291" grpId="0" animBg="1"/>
      <p:bldP spid="65229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6E1AD9C1-F496-4CD9-BBF4-290997B7BF20}" type="slidenum">
              <a:rPr lang="zh-CN" altLang="en-US" smtClean="0">
                <a:solidFill>
                  <a:srgbClr val="0000B6"/>
                </a:solidFill>
                <a:latin typeface="Book Antiqua" pitchFamily="18" charset="0"/>
              </a:rPr>
              <a:pPr/>
              <a:t>13</a:t>
            </a:fld>
            <a:endParaRPr lang="en-US" altLang="zh-CN" smtClean="0">
              <a:solidFill>
                <a:srgbClr val="0000B6"/>
              </a:solidFill>
              <a:latin typeface="Book Antiqua" pitchFamily="18" charset="0"/>
            </a:endParaRPr>
          </a:p>
        </p:txBody>
      </p:sp>
      <p:sp>
        <p:nvSpPr>
          <p:cNvPr id="14339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zh-CN" smtClean="0">
                <a:solidFill>
                  <a:schemeClr val="bg2"/>
                </a:solidFill>
              </a:rPr>
              <a:t>2019 ZDMC – Lec. #3</a:t>
            </a:r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65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062038"/>
            <a:ext cx="8353425" cy="5280025"/>
          </a:xfrm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zh-CN" altLang="en-US" sz="2800" smtClean="0">
                <a:ea typeface="宋体" pitchFamily="2" charset="-122"/>
              </a:rPr>
              <a:t>一、逻辑抽象</a:t>
            </a:r>
          </a:p>
          <a:p>
            <a:pPr marL="990600" lvl="1" indent="-533400"/>
            <a:r>
              <a:rPr lang="zh-CN" altLang="en-US" smtClean="0">
                <a:ea typeface="宋体" pitchFamily="2" charset="-122"/>
              </a:rPr>
              <a:t>分析因果关系，确定输入</a:t>
            </a:r>
            <a:r>
              <a:rPr lang="en-US" altLang="zh-CN" smtClean="0">
                <a:ea typeface="宋体" pitchFamily="2" charset="-122"/>
              </a:rPr>
              <a:t>/</a:t>
            </a:r>
            <a:r>
              <a:rPr lang="zh-CN" altLang="en-US" smtClean="0">
                <a:ea typeface="宋体" pitchFamily="2" charset="-122"/>
              </a:rPr>
              <a:t>输出变量</a:t>
            </a:r>
          </a:p>
          <a:p>
            <a:pPr marL="990600" lvl="1" indent="-533400"/>
            <a:r>
              <a:rPr lang="zh-CN" altLang="en-US" smtClean="0">
                <a:ea typeface="宋体" pitchFamily="2" charset="-122"/>
              </a:rPr>
              <a:t>定义逻辑状态的含意（赋值）</a:t>
            </a:r>
          </a:p>
          <a:p>
            <a:pPr marL="990600" lvl="1" indent="-533400"/>
            <a:r>
              <a:rPr lang="zh-CN" altLang="en-US" smtClean="0">
                <a:ea typeface="宋体" pitchFamily="2" charset="-122"/>
              </a:rPr>
              <a:t>列出</a:t>
            </a:r>
            <a:r>
              <a:rPr lang="zh-CN" altLang="en-US" smtClean="0">
                <a:solidFill>
                  <a:srgbClr val="FF0000"/>
                </a:solidFill>
                <a:ea typeface="宋体" pitchFamily="2" charset="-122"/>
              </a:rPr>
              <a:t>定义输出和输入之间关系的真值表</a:t>
            </a:r>
          </a:p>
          <a:p>
            <a:pPr marL="609600" indent="-609600">
              <a:buFont typeface="Wingdings" pitchFamily="2" charset="2"/>
              <a:buNone/>
            </a:pPr>
            <a:r>
              <a:rPr lang="zh-CN" altLang="en-US" sz="2800" smtClean="0">
                <a:ea typeface="宋体" pitchFamily="2" charset="-122"/>
              </a:rPr>
              <a:t>二、写出函数的最简表达式</a:t>
            </a:r>
            <a:endParaRPr lang="en-US" altLang="zh-CN" sz="2800" smtClean="0">
              <a:ea typeface="宋体" pitchFamily="2" charset="-122"/>
            </a:endParaRPr>
          </a:p>
          <a:p>
            <a:pPr marL="990600" lvl="1" indent="-533400"/>
            <a:r>
              <a:rPr lang="zh-CN" altLang="en-US" smtClean="0">
                <a:ea typeface="宋体" pitchFamily="2" charset="-122"/>
              </a:rPr>
              <a:t>写出每个输出为</a:t>
            </a:r>
            <a:r>
              <a:rPr lang="en-US" altLang="zh-CN" smtClean="0">
                <a:ea typeface="宋体" pitchFamily="2" charset="-122"/>
              </a:rPr>
              <a:t>1</a:t>
            </a:r>
            <a:r>
              <a:rPr lang="zh-CN" altLang="en-US" smtClean="0">
                <a:ea typeface="宋体" pitchFamily="2" charset="-122"/>
              </a:rPr>
              <a:t>的乘积项</a:t>
            </a:r>
            <a:endParaRPr lang="en-US" altLang="zh-CN" smtClean="0">
              <a:ea typeface="宋体" pitchFamily="2" charset="-122"/>
            </a:endParaRPr>
          </a:p>
          <a:p>
            <a:pPr marL="990600" lvl="1" indent="-533400"/>
            <a:r>
              <a:rPr lang="zh-CN" altLang="en-US" smtClean="0">
                <a:ea typeface="宋体" pitchFamily="2" charset="-122"/>
              </a:rPr>
              <a:t>写出乘积项之和</a:t>
            </a:r>
            <a:endParaRPr lang="en-US" altLang="zh-CN" smtClean="0">
              <a:ea typeface="宋体" pitchFamily="2" charset="-122"/>
            </a:endParaRPr>
          </a:p>
          <a:p>
            <a:pPr marL="990600" lvl="1" indent="-533400"/>
            <a:r>
              <a:rPr lang="zh-CN" altLang="en-US" smtClean="0">
                <a:ea typeface="宋体" pitchFamily="2" charset="-122"/>
              </a:rPr>
              <a:t>简化逻辑表达式</a:t>
            </a:r>
            <a:endParaRPr lang="en-US" altLang="zh-CN" smtClean="0">
              <a:ea typeface="宋体" pitchFamily="2" charset="-122"/>
            </a:endParaRPr>
          </a:p>
          <a:p>
            <a:pPr marL="609600" indent="-609600">
              <a:buFont typeface="Wingdings" pitchFamily="2" charset="2"/>
              <a:buNone/>
            </a:pPr>
            <a:r>
              <a:rPr lang="zh-CN" altLang="en-US" sz="2800" smtClean="0">
                <a:ea typeface="宋体" pitchFamily="2" charset="-122"/>
              </a:rPr>
              <a:t>三、用逻辑门电路或集成电路模块实现表达式</a:t>
            </a:r>
          </a:p>
          <a:p>
            <a:pPr marL="609600" indent="-609600">
              <a:buFont typeface="Wingdings" pitchFamily="2" charset="2"/>
              <a:buNone/>
            </a:pPr>
            <a:endParaRPr lang="en-US" altLang="zh-CN" sz="2000" smtClean="0">
              <a:ea typeface="宋体" pitchFamily="2" charset="-122"/>
            </a:endParaRPr>
          </a:p>
          <a:p>
            <a:pPr marL="609600" indent="-609600">
              <a:buFont typeface="Wingdings" pitchFamily="2" charset="2"/>
              <a:buNone/>
            </a:pPr>
            <a:endParaRPr lang="zh-CN" altLang="en-US" sz="2000" smtClean="0">
              <a:ea typeface="宋体" pitchFamily="2" charset="-122"/>
            </a:endParaRPr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229600" cy="884238"/>
          </a:xfrm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</a:extLst>
        </p:spPr>
        <p:txBody>
          <a:bodyPr anchor="ctr"/>
          <a:lstStyle/>
          <a:p>
            <a:pPr>
              <a:defRPr/>
            </a:pPr>
            <a:r>
              <a:rPr lang="zh-CN" altLang="en-US" sz="4000" i="0" dirty="0" smtClean="0">
                <a:ea typeface="宋体" pitchFamily="2" charset="-122"/>
              </a:rPr>
              <a:t>组合逻辑电路的设计方法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5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5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5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5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65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5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5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65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5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5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65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5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5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1000"/>
                                        <p:tgtEl>
                                          <p:spTgt spid="65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5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5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" dur="1000"/>
                                        <p:tgtEl>
                                          <p:spTgt spid="65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5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5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5" dur="1000"/>
                                        <p:tgtEl>
                                          <p:spTgt spid="65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5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5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2" dur="1000"/>
                                        <p:tgtEl>
                                          <p:spTgt spid="65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5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5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9" dur="1000"/>
                                        <p:tgtEl>
                                          <p:spTgt spid="65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896FD148-DECC-4224-9D0E-A15DAAFBAF48}" type="slidenum">
              <a:rPr lang="zh-CN" altLang="en-US" smtClean="0">
                <a:solidFill>
                  <a:srgbClr val="0000B6"/>
                </a:solidFill>
                <a:latin typeface="Book Antiqua" pitchFamily="18" charset="0"/>
              </a:rPr>
              <a:pPr/>
              <a:t>14</a:t>
            </a:fld>
            <a:endParaRPr lang="en-US" altLang="zh-CN" smtClean="0">
              <a:solidFill>
                <a:srgbClr val="0000B6"/>
              </a:solidFill>
              <a:latin typeface="Book Antiqua" pitchFamily="18" charset="0"/>
            </a:endParaRPr>
          </a:p>
        </p:txBody>
      </p:sp>
      <p:sp>
        <p:nvSpPr>
          <p:cNvPr id="15363" name="页脚占位符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zh-CN" smtClean="0">
                <a:solidFill>
                  <a:schemeClr val="bg2"/>
                </a:solidFill>
              </a:rPr>
              <a:t>2019 ZDMC – Lec. #3</a:t>
            </a:r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65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4000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设计举例</a:t>
            </a:r>
          </a:p>
        </p:txBody>
      </p:sp>
      <p:pic>
        <p:nvPicPr>
          <p:cNvPr id="659459" name="Picture 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4127500"/>
            <a:ext cx="3810000" cy="14970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366" name="Rectangle 4"/>
          <p:cNvSpPr>
            <a:spLocks noGrp="1" noChangeArrowheads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zh-CN" altLang="en-US" sz="2800" smtClean="0">
                <a:ea typeface="宋体" pitchFamily="2" charset="-122"/>
              </a:rPr>
              <a:t>设计一个监视交通信号灯状态的逻辑电路</a:t>
            </a:r>
          </a:p>
        </p:txBody>
      </p:sp>
      <p:grpSp>
        <p:nvGrpSpPr>
          <p:cNvPr id="15367" name="Group 5"/>
          <p:cNvGrpSpPr>
            <a:grpSpLocks/>
          </p:cNvGrpSpPr>
          <p:nvPr/>
        </p:nvGrpSpPr>
        <p:grpSpPr bwMode="auto">
          <a:xfrm>
            <a:off x="2051050" y="1844675"/>
            <a:ext cx="3168650" cy="1584325"/>
            <a:chOff x="1474" y="2659"/>
            <a:chExt cx="1996" cy="998"/>
          </a:xfrm>
        </p:grpSpPr>
        <p:sp>
          <p:nvSpPr>
            <p:cNvPr id="15368" name="Rectangle 6"/>
            <p:cNvSpPr>
              <a:spLocks noChangeArrowheads="1"/>
            </p:cNvSpPr>
            <p:nvPr/>
          </p:nvSpPr>
          <p:spPr bwMode="auto">
            <a:xfrm>
              <a:off x="1927" y="2750"/>
              <a:ext cx="1044" cy="907"/>
            </a:xfrm>
            <a:prstGeom prst="rect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zh-CN" altLang="en-US" sz="2000" b="1">
                  <a:ea typeface="楷体_GB2312" pitchFamily="49" charset="-122"/>
                </a:rPr>
                <a:t>如果信号灯</a:t>
              </a:r>
            </a:p>
            <a:p>
              <a:pPr algn="ctr" eaLnBrk="1" hangingPunct="1"/>
              <a:r>
                <a:rPr lang="zh-CN" altLang="en-US" sz="2000" b="1">
                  <a:ea typeface="楷体_GB2312" pitchFamily="49" charset="-122"/>
                </a:rPr>
                <a:t>出现故障，</a:t>
              </a:r>
            </a:p>
            <a:p>
              <a:pPr algn="ctr" eaLnBrk="1" hangingPunct="1"/>
              <a:r>
                <a:rPr lang="en-US" altLang="zh-CN" sz="2000" b="1">
                  <a:ea typeface="楷体_GB2312" pitchFamily="49" charset="-122"/>
                </a:rPr>
                <a:t>Z</a:t>
              </a:r>
              <a:r>
                <a:rPr lang="zh-CN" altLang="en-US" sz="2000" b="1">
                  <a:ea typeface="楷体_GB2312" pitchFamily="49" charset="-122"/>
                </a:rPr>
                <a:t>为</a:t>
              </a:r>
              <a:r>
                <a:rPr lang="en-US" altLang="zh-CN" sz="2000" b="1">
                  <a:ea typeface="楷体_GB2312" pitchFamily="49" charset="-122"/>
                </a:rPr>
                <a:t>1</a:t>
              </a:r>
            </a:p>
          </p:txBody>
        </p:sp>
        <p:sp>
          <p:nvSpPr>
            <p:cNvPr id="15369" name="Line 7"/>
            <p:cNvSpPr>
              <a:spLocks noChangeShapeType="1"/>
            </p:cNvSpPr>
            <p:nvPr/>
          </p:nvSpPr>
          <p:spPr bwMode="auto">
            <a:xfrm>
              <a:off x="1474" y="2886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0" name="Line 8"/>
            <p:cNvSpPr>
              <a:spLocks noChangeShapeType="1"/>
            </p:cNvSpPr>
            <p:nvPr/>
          </p:nvSpPr>
          <p:spPr bwMode="auto">
            <a:xfrm>
              <a:off x="1474" y="3158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1" name="Line 9"/>
            <p:cNvSpPr>
              <a:spLocks noChangeShapeType="1"/>
            </p:cNvSpPr>
            <p:nvPr/>
          </p:nvSpPr>
          <p:spPr bwMode="auto">
            <a:xfrm>
              <a:off x="1474" y="3430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2" name="Line 10"/>
            <p:cNvSpPr>
              <a:spLocks noChangeShapeType="1"/>
            </p:cNvSpPr>
            <p:nvPr/>
          </p:nvSpPr>
          <p:spPr bwMode="auto">
            <a:xfrm>
              <a:off x="2971" y="3158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3" name="Text Box 11"/>
            <p:cNvSpPr txBox="1">
              <a:spLocks noChangeArrowheads="1"/>
            </p:cNvSpPr>
            <p:nvPr/>
          </p:nvSpPr>
          <p:spPr bwMode="auto">
            <a:xfrm>
              <a:off x="1519" y="2659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楷体_GB2312" pitchFamily="49" charset="-122"/>
                </a:rPr>
                <a:t>R</a:t>
              </a:r>
            </a:p>
          </p:txBody>
        </p:sp>
        <p:sp>
          <p:nvSpPr>
            <p:cNvPr id="15374" name="Text Box 12"/>
            <p:cNvSpPr txBox="1">
              <a:spLocks noChangeArrowheads="1"/>
            </p:cNvSpPr>
            <p:nvPr/>
          </p:nvSpPr>
          <p:spPr bwMode="auto">
            <a:xfrm>
              <a:off x="1519" y="2931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楷体_GB2312" pitchFamily="49" charset="-122"/>
                </a:rPr>
                <a:t>A</a:t>
              </a:r>
            </a:p>
          </p:txBody>
        </p:sp>
        <p:sp>
          <p:nvSpPr>
            <p:cNvPr id="15375" name="Text Box 13"/>
            <p:cNvSpPr txBox="1">
              <a:spLocks noChangeArrowheads="1"/>
            </p:cNvSpPr>
            <p:nvPr/>
          </p:nvSpPr>
          <p:spPr bwMode="auto">
            <a:xfrm>
              <a:off x="1519" y="3244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楷体_GB2312" pitchFamily="49" charset="-122"/>
                </a:rPr>
                <a:t>G</a:t>
              </a:r>
            </a:p>
          </p:txBody>
        </p:sp>
        <p:sp>
          <p:nvSpPr>
            <p:cNvPr id="15376" name="Text Box 14"/>
            <p:cNvSpPr txBox="1">
              <a:spLocks noChangeArrowheads="1"/>
            </p:cNvSpPr>
            <p:nvPr/>
          </p:nvSpPr>
          <p:spPr bwMode="auto">
            <a:xfrm>
              <a:off x="3016" y="2886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楷体_GB2312" pitchFamily="49" charset="-122"/>
                </a:rPr>
                <a:t>Z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5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5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F0FAAD55-DDDA-416B-A321-0DD3E03545FB}" type="slidenum">
              <a:rPr lang="zh-CN" altLang="en-US" smtClean="0">
                <a:solidFill>
                  <a:srgbClr val="0000B6"/>
                </a:solidFill>
                <a:latin typeface="Book Antiqua" pitchFamily="18" charset="0"/>
              </a:rPr>
              <a:pPr/>
              <a:t>15</a:t>
            </a:fld>
            <a:endParaRPr lang="en-US" altLang="zh-CN" smtClean="0">
              <a:solidFill>
                <a:srgbClr val="0000B6"/>
              </a:solidFill>
              <a:latin typeface="Book Antiqua" pitchFamily="18" charset="0"/>
            </a:endParaRPr>
          </a:p>
        </p:txBody>
      </p:sp>
      <p:sp>
        <p:nvSpPr>
          <p:cNvPr id="16387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zh-CN" smtClean="0">
                <a:solidFill>
                  <a:schemeClr val="bg2"/>
                </a:solidFill>
              </a:rPr>
              <a:t>2019 ZDMC – Lec. #3</a:t>
            </a:r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8229600" cy="884237"/>
          </a:xfrm>
        </p:spPr>
        <p:txBody>
          <a:bodyPr/>
          <a:lstStyle/>
          <a:p>
            <a:pPr>
              <a:defRPr/>
            </a:pPr>
            <a:r>
              <a:rPr lang="zh-CN" altLang="en-US" sz="4000" i="0" dirty="0" smtClean="0">
                <a:ea typeface="宋体" pitchFamily="2" charset="-122"/>
              </a:rPr>
              <a:t>设计举例</a:t>
            </a:r>
          </a:p>
        </p:txBody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393112" cy="48958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smtClean="0">
                <a:ea typeface="宋体" pitchFamily="2" charset="-122"/>
              </a:rPr>
              <a:t>1.  </a:t>
            </a:r>
            <a:r>
              <a:rPr lang="zh-CN" altLang="en-US" sz="2800" smtClean="0">
                <a:ea typeface="宋体" pitchFamily="2" charset="-122"/>
              </a:rPr>
              <a:t>抽象</a:t>
            </a:r>
          </a:p>
          <a:p>
            <a:r>
              <a:rPr lang="zh-CN" altLang="en-US" sz="2800" smtClean="0">
                <a:ea typeface="宋体" pitchFamily="2" charset="-122"/>
              </a:rPr>
              <a:t>输入变量</a:t>
            </a:r>
            <a:r>
              <a:rPr lang="en-US" altLang="zh-CN" sz="2800" smtClean="0">
                <a:ea typeface="宋体" pitchFamily="2" charset="-122"/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en-US" altLang="zh-CN" sz="2800" smtClean="0">
                <a:solidFill>
                  <a:srgbClr val="FF0000"/>
                </a:solidFill>
                <a:ea typeface="宋体" pitchFamily="2" charset="-122"/>
              </a:rPr>
              <a:t>   </a:t>
            </a:r>
            <a:r>
              <a:rPr lang="zh-CN" altLang="en-US" sz="2800" smtClean="0">
                <a:solidFill>
                  <a:srgbClr val="FF0000"/>
                </a:solidFill>
                <a:ea typeface="宋体" pitchFamily="2" charset="-122"/>
              </a:rPr>
              <a:t>红（</a:t>
            </a:r>
            <a:r>
              <a:rPr lang="en-US" altLang="zh-CN" sz="2800" smtClean="0">
                <a:solidFill>
                  <a:srgbClr val="FF0000"/>
                </a:solidFill>
                <a:ea typeface="宋体" pitchFamily="2" charset="-122"/>
              </a:rPr>
              <a:t>R</a:t>
            </a:r>
            <a:r>
              <a:rPr lang="zh-CN" altLang="en-US" sz="2800" smtClean="0">
                <a:solidFill>
                  <a:srgbClr val="FF0000"/>
                </a:solidFill>
                <a:ea typeface="宋体" pitchFamily="2" charset="-122"/>
              </a:rPr>
              <a:t>）</a:t>
            </a:r>
            <a:r>
              <a:rPr lang="zh-CN" altLang="en-US" sz="2800" smtClean="0">
                <a:ea typeface="宋体" pitchFamily="2" charset="-122"/>
              </a:rPr>
              <a:t>、</a:t>
            </a:r>
            <a:r>
              <a:rPr lang="zh-CN" altLang="en-US" sz="2800" smtClean="0">
                <a:solidFill>
                  <a:srgbClr val="FFCC00"/>
                </a:solidFill>
                <a:ea typeface="宋体" pitchFamily="2" charset="-122"/>
              </a:rPr>
              <a:t>黄（</a:t>
            </a:r>
            <a:r>
              <a:rPr lang="en-US" altLang="zh-CN" sz="2800" smtClean="0">
                <a:solidFill>
                  <a:srgbClr val="FFCC00"/>
                </a:solidFill>
                <a:ea typeface="宋体" pitchFamily="2" charset="-122"/>
              </a:rPr>
              <a:t>A</a:t>
            </a:r>
            <a:r>
              <a:rPr lang="zh-CN" altLang="en-US" sz="2800" smtClean="0">
                <a:solidFill>
                  <a:srgbClr val="FFCC00"/>
                </a:solidFill>
                <a:ea typeface="宋体" pitchFamily="2" charset="-122"/>
              </a:rPr>
              <a:t>）</a:t>
            </a:r>
            <a:r>
              <a:rPr lang="zh-CN" altLang="en-US" sz="2800" smtClean="0">
                <a:ea typeface="宋体" pitchFamily="2" charset="-122"/>
              </a:rPr>
              <a:t>、</a:t>
            </a:r>
            <a:r>
              <a:rPr lang="zh-CN" altLang="en-US" sz="2800" smtClean="0">
                <a:solidFill>
                  <a:srgbClr val="00CC00"/>
                </a:solidFill>
                <a:ea typeface="宋体" pitchFamily="2" charset="-122"/>
              </a:rPr>
              <a:t>绿（</a:t>
            </a:r>
            <a:r>
              <a:rPr lang="en-US" altLang="zh-CN" sz="2800" smtClean="0">
                <a:solidFill>
                  <a:srgbClr val="00CC00"/>
                </a:solidFill>
                <a:ea typeface="宋体" pitchFamily="2" charset="-122"/>
              </a:rPr>
              <a:t>G</a:t>
            </a:r>
            <a:r>
              <a:rPr lang="zh-CN" altLang="en-US" sz="2800" smtClean="0">
                <a:solidFill>
                  <a:srgbClr val="00CC00"/>
                </a:solidFill>
                <a:ea typeface="宋体" pitchFamily="2" charset="-122"/>
              </a:rPr>
              <a:t>）</a:t>
            </a:r>
            <a:endParaRPr lang="zh-CN" altLang="en-US" sz="2800" smtClean="0">
              <a:solidFill>
                <a:schemeClr val="tx1"/>
              </a:solidFill>
              <a:ea typeface="宋体" pitchFamily="2" charset="-122"/>
            </a:endParaRPr>
          </a:p>
          <a:p>
            <a:r>
              <a:rPr lang="zh-CN" altLang="en-US" sz="2800" smtClean="0">
                <a:solidFill>
                  <a:schemeClr val="tx1"/>
                </a:solidFill>
                <a:ea typeface="宋体" pitchFamily="2" charset="-122"/>
              </a:rPr>
              <a:t>输出变量：</a:t>
            </a:r>
          </a:p>
          <a:p>
            <a:pPr>
              <a:buFont typeface="Wingdings" pitchFamily="2" charset="2"/>
              <a:buNone/>
            </a:pPr>
            <a:r>
              <a:rPr lang="zh-CN" altLang="en-US" sz="2800" smtClean="0">
                <a:solidFill>
                  <a:schemeClr val="tx1"/>
                </a:solidFill>
                <a:ea typeface="宋体" pitchFamily="2" charset="-122"/>
              </a:rPr>
              <a:t>   故障信号（</a:t>
            </a:r>
            <a:r>
              <a:rPr lang="en-US" altLang="zh-CN" sz="2800" smtClean="0">
                <a:solidFill>
                  <a:schemeClr val="tx1"/>
                </a:solidFill>
                <a:ea typeface="宋体" pitchFamily="2" charset="-122"/>
              </a:rPr>
              <a:t>Z</a:t>
            </a:r>
            <a:r>
              <a:rPr lang="zh-CN" altLang="en-US" sz="2800" smtClean="0">
                <a:solidFill>
                  <a:schemeClr val="tx1"/>
                </a:solidFill>
                <a:ea typeface="宋体" pitchFamily="2" charset="-122"/>
              </a:rPr>
              <a:t>）</a:t>
            </a:r>
          </a:p>
          <a:p>
            <a:pPr>
              <a:buFont typeface="Wingdings" pitchFamily="2" charset="2"/>
              <a:buNone/>
            </a:pPr>
            <a:r>
              <a:rPr lang="en-US" altLang="zh-CN" sz="2800" smtClean="0">
                <a:solidFill>
                  <a:schemeClr val="tx1"/>
                </a:solidFill>
                <a:ea typeface="宋体" pitchFamily="2" charset="-122"/>
              </a:rPr>
              <a:t>2.  </a:t>
            </a:r>
            <a:r>
              <a:rPr lang="zh-CN" altLang="en-US" sz="2800" smtClean="0">
                <a:solidFill>
                  <a:schemeClr val="tx1"/>
                </a:solidFill>
                <a:ea typeface="宋体" pitchFamily="2" charset="-122"/>
              </a:rPr>
              <a:t>写出逻辑表达式</a:t>
            </a:r>
          </a:p>
          <a:p>
            <a:pPr>
              <a:buFont typeface="Wingdings" pitchFamily="2" charset="2"/>
              <a:buNone/>
            </a:pPr>
            <a:endParaRPr lang="zh-CN" altLang="en-US" sz="2800" smtClean="0">
              <a:solidFill>
                <a:schemeClr val="tx1"/>
              </a:solidFill>
              <a:ea typeface="宋体" pitchFamily="2" charset="-122"/>
            </a:endParaRPr>
          </a:p>
        </p:txBody>
      </p:sp>
      <p:graphicFrame>
        <p:nvGraphicFramePr>
          <p:cNvPr id="661578" name="Group 74"/>
          <p:cNvGraphicFramePr>
            <a:graphicFrameLocks noGrp="1"/>
          </p:cNvGraphicFramePr>
          <p:nvPr/>
        </p:nvGraphicFramePr>
        <p:xfrm>
          <a:off x="6227763" y="1125538"/>
          <a:ext cx="2089150" cy="5608635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44934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输入变量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输出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G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Z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1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1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661576" name="Object 72"/>
          <p:cNvGraphicFramePr>
            <a:graphicFrameLocks noChangeAspect="1"/>
          </p:cNvGraphicFramePr>
          <p:nvPr/>
        </p:nvGraphicFramePr>
        <p:xfrm>
          <a:off x="123825" y="4481513"/>
          <a:ext cx="5765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3" name="公式" r:id="rId4" imgW="2730500" imgH="203200" progId="Equation.3">
                  <p:embed/>
                </p:oleObj>
              </mc:Choice>
              <mc:Fallback>
                <p:oleObj name="公式" r:id="rId4" imgW="2730500" imgH="203200" progId="Equation.3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" y="4481513"/>
                        <a:ext cx="5765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0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F2C07F23-310B-4007-A89D-616CF68D779B}" type="slidenum">
              <a:rPr lang="zh-CN" altLang="en-US" smtClean="0">
                <a:solidFill>
                  <a:srgbClr val="0000B6"/>
                </a:solidFill>
                <a:latin typeface="Book Antiqua" pitchFamily="18" charset="0"/>
              </a:rPr>
              <a:pPr/>
              <a:t>16</a:t>
            </a:fld>
            <a:endParaRPr lang="en-US" altLang="zh-CN" smtClean="0">
              <a:solidFill>
                <a:srgbClr val="0000B6"/>
              </a:solidFill>
              <a:latin typeface="Book Antiqua" pitchFamily="18" charset="0"/>
            </a:endParaRPr>
          </a:p>
        </p:txBody>
      </p:sp>
      <p:sp>
        <p:nvSpPr>
          <p:cNvPr id="17411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zh-CN" smtClean="0">
                <a:solidFill>
                  <a:schemeClr val="bg2"/>
                </a:solidFill>
              </a:rPr>
              <a:t>2019 ZDMC – Lec. #3</a:t>
            </a:r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4605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zh-CN" altLang="en-US" sz="4000" i="0" dirty="0" smtClean="0">
                <a:ea typeface="宋体" pitchFamily="2" charset="-122"/>
              </a:rPr>
              <a:t>设计举例</a:t>
            </a:r>
          </a:p>
        </p:txBody>
      </p:sp>
      <p:sp>
        <p:nvSpPr>
          <p:cNvPr id="66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393112" cy="48958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800" smtClean="0">
                <a:ea typeface="宋体" pitchFamily="2" charset="-122"/>
              </a:rPr>
              <a:t>化简</a:t>
            </a:r>
          </a:p>
          <a:p>
            <a:pPr>
              <a:buFont typeface="Wingdings" pitchFamily="2" charset="2"/>
              <a:buNone/>
            </a:pPr>
            <a:endParaRPr lang="zh-CN" altLang="en-US" sz="2800" smtClean="0"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endParaRPr lang="zh-CN" altLang="en-US" smtClean="0"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mtClean="0">
                <a:ea typeface="宋体" pitchFamily="2" charset="-122"/>
              </a:rPr>
              <a:t>3</a:t>
            </a:r>
            <a:r>
              <a:rPr lang="en-US" altLang="zh-CN" sz="2800" smtClean="0">
                <a:ea typeface="宋体" pitchFamily="2" charset="-122"/>
              </a:rPr>
              <a:t>.  </a:t>
            </a:r>
            <a:r>
              <a:rPr lang="zh-CN" altLang="en-US" sz="2800" smtClean="0">
                <a:ea typeface="宋体" pitchFamily="2" charset="-122"/>
              </a:rPr>
              <a:t>画出逻辑图</a:t>
            </a:r>
          </a:p>
        </p:txBody>
      </p:sp>
      <p:pic>
        <p:nvPicPr>
          <p:cNvPr id="66355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1052513"/>
            <a:ext cx="3671888" cy="226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63557" name="Object 5"/>
          <p:cNvGraphicFramePr>
            <a:graphicFrameLocks noChangeAspect="1"/>
          </p:cNvGraphicFramePr>
          <p:nvPr/>
        </p:nvGraphicFramePr>
        <p:xfrm>
          <a:off x="544513" y="1978025"/>
          <a:ext cx="4243387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name="公式" r:id="rId5" imgW="1828800" imgH="177800" progId="Equation.3">
                  <p:embed/>
                </p:oleObj>
              </mc:Choice>
              <mc:Fallback>
                <p:oleObj name="公式" r:id="rId5" imgW="1828800" imgH="177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513" y="1978025"/>
                        <a:ext cx="4243387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63558" name="Picture 6" descr="4-2-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860800"/>
            <a:ext cx="3960812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3559" name="Picture 7" descr="4-2-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860800"/>
            <a:ext cx="3816350" cy="225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6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6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6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6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66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6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6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66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6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6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66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63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6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66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63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6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66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90AB909A-B8CC-4BE5-9228-4486B8326C30}" type="slidenum">
              <a:rPr lang="zh-CN" altLang="en-US" smtClean="0">
                <a:solidFill>
                  <a:srgbClr val="0000B6"/>
                </a:solidFill>
                <a:latin typeface="Book Antiqua" pitchFamily="18" charset="0"/>
              </a:rPr>
              <a:pPr/>
              <a:t>17</a:t>
            </a:fld>
            <a:endParaRPr lang="en-US" altLang="zh-CN" smtClean="0">
              <a:solidFill>
                <a:srgbClr val="0000B6"/>
              </a:solidFill>
              <a:latin typeface="Book Antiqua" pitchFamily="18" charset="0"/>
            </a:endParaRPr>
          </a:p>
        </p:txBody>
      </p:sp>
      <p:sp>
        <p:nvSpPr>
          <p:cNvPr id="18435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zh-CN" smtClean="0">
                <a:solidFill>
                  <a:schemeClr val="bg2"/>
                </a:solidFill>
              </a:rPr>
              <a:t>2019 ZDMC – Lec. #3</a:t>
            </a:r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5138" y="404813"/>
            <a:ext cx="8015287" cy="884237"/>
          </a:xfrm>
        </p:spPr>
        <p:txBody>
          <a:bodyPr/>
          <a:lstStyle/>
          <a:p>
            <a:pPr>
              <a:defRPr/>
            </a:pPr>
            <a:r>
              <a:rPr lang="zh-CN" altLang="en-US" sz="4000" i="0" dirty="0" smtClean="0">
                <a:ea typeface="宋体" pitchFamily="2" charset="-122"/>
              </a:rPr>
              <a:t>编码器</a:t>
            </a:r>
          </a:p>
        </p:txBody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137525" cy="4576762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zh-CN" altLang="en-US" sz="4000" dirty="0" smtClean="0">
                <a:ea typeface="宋体" pitchFamily="2" charset="-122"/>
              </a:rPr>
              <a:t>编码：将输入的每个高</a:t>
            </a:r>
            <a:r>
              <a:rPr lang="en-US" altLang="zh-CN" sz="4000" dirty="0" smtClean="0">
                <a:ea typeface="宋体" pitchFamily="2" charset="-122"/>
              </a:rPr>
              <a:t>/</a:t>
            </a:r>
            <a:r>
              <a:rPr lang="zh-CN" altLang="en-US" sz="4000" dirty="0" smtClean="0">
                <a:ea typeface="宋体" pitchFamily="2" charset="-122"/>
              </a:rPr>
              <a:t>低电平信号变成一个对应的二进制代码</a:t>
            </a:r>
          </a:p>
          <a:p>
            <a:pPr>
              <a:defRPr/>
            </a:pPr>
            <a:endParaRPr lang="zh-CN" altLang="en-US" sz="4000" dirty="0" smtClean="0">
              <a:ea typeface="宋体" pitchFamily="2" charset="-122"/>
            </a:endParaRPr>
          </a:p>
          <a:p>
            <a:pPr>
              <a:defRPr/>
            </a:pPr>
            <a:r>
              <a:rPr lang="zh-CN" altLang="en-US" sz="4000" dirty="0" smtClean="0">
                <a:ea typeface="宋体" pitchFamily="2" charset="-122"/>
              </a:rPr>
              <a:t>普通编码器</a:t>
            </a:r>
          </a:p>
          <a:p>
            <a:pPr>
              <a:defRPr/>
            </a:pPr>
            <a:r>
              <a:rPr lang="zh-CN" altLang="en-US" sz="4000" dirty="0" smtClean="0">
                <a:ea typeface="宋体" pitchFamily="2" charset="-122"/>
              </a:rPr>
              <a:t>优先编码器</a:t>
            </a:r>
          </a:p>
        </p:txBody>
      </p:sp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163" y="2624138"/>
            <a:ext cx="4838700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6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6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6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6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66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83812D86-91B7-4EA9-8506-022139BB88B1}" type="slidenum">
              <a:rPr lang="zh-CN" altLang="en-US" smtClean="0">
                <a:solidFill>
                  <a:srgbClr val="0000B6"/>
                </a:solidFill>
                <a:latin typeface="Book Antiqua" pitchFamily="18" charset="0"/>
              </a:rPr>
              <a:pPr/>
              <a:t>18</a:t>
            </a:fld>
            <a:endParaRPr lang="en-US" altLang="zh-CN" smtClean="0">
              <a:solidFill>
                <a:srgbClr val="0000B6"/>
              </a:solidFill>
              <a:latin typeface="Book Antiqua" pitchFamily="18" charset="0"/>
            </a:endParaRPr>
          </a:p>
        </p:txBody>
      </p:sp>
      <p:sp>
        <p:nvSpPr>
          <p:cNvPr id="19459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zh-CN" smtClean="0">
                <a:solidFill>
                  <a:schemeClr val="bg2"/>
                </a:solidFill>
              </a:rPr>
              <a:t>2019 ZDMC – Lec. #3</a:t>
            </a:r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60350"/>
            <a:ext cx="8229600" cy="884238"/>
          </a:xfrm>
        </p:spPr>
        <p:txBody>
          <a:bodyPr/>
          <a:lstStyle/>
          <a:p>
            <a:pPr>
              <a:defRPr/>
            </a:pPr>
            <a:r>
              <a:rPr lang="zh-CN" altLang="en-US" sz="3600" i="0" dirty="0" smtClean="0">
                <a:ea typeface="宋体" pitchFamily="2" charset="-122"/>
              </a:rPr>
              <a:t>普通编码器</a:t>
            </a:r>
          </a:p>
        </p:txBody>
      </p:sp>
      <p:sp>
        <p:nvSpPr>
          <p:cNvPr id="66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125538"/>
            <a:ext cx="2808287" cy="2087562"/>
          </a:xfrm>
        </p:spPr>
        <p:txBody>
          <a:bodyPr/>
          <a:lstStyle/>
          <a:p>
            <a:r>
              <a:rPr lang="zh-CN" altLang="en-US" sz="2400" smtClean="0">
                <a:ea typeface="宋体" pitchFamily="2" charset="-122"/>
              </a:rPr>
              <a:t>特点：任何时刻只允许输入一个编码信号。</a:t>
            </a:r>
          </a:p>
          <a:p>
            <a:r>
              <a:rPr lang="zh-CN" altLang="en-US" sz="2400" smtClean="0">
                <a:ea typeface="宋体" pitchFamily="2" charset="-122"/>
              </a:rPr>
              <a:t>例：</a:t>
            </a:r>
            <a:r>
              <a:rPr lang="en-US" altLang="zh-CN" sz="2400" smtClean="0">
                <a:ea typeface="宋体" pitchFamily="2" charset="-122"/>
              </a:rPr>
              <a:t>3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位</a:t>
            </a:r>
            <a:r>
              <a:rPr lang="zh-CN" altLang="en-US" sz="2400" smtClean="0">
                <a:ea typeface="宋体" pitchFamily="2" charset="-122"/>
              </a:rPr>
              <a:t>二进制普通编码器</a:t>
            </a:r>
          </a:p>
          <a:p>
            <a:pPr>
              <a:buFont typeface="Wingdings" pitchFamily="2" charset="2"/>
              <a:buNone/>
            </a:pPr>
            <a:endParaRPr lang="zh-CN" altLang="en-US" sz="2400" smtClean="0">
              <a:ea typeface="宋体" pitchFamily="2" charset="-122"/>
            </a:endParaRPr>
          </a:p>
        </p:txBody>
      </p:sp>
      <p:pic>
        <p:nvPicPr>
          <p:cNvPr id="667652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925" y="3429000"/>
            <a:ext cx="3168650" cy="2857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667774" name="Group 126"/>
          <p:cNvGraphicFramePr>
            <a:graphicFrameLocks noGrp="1"/>
          </p:cNvGraphicFramePr>
          <p:nvPr/>
        </p:nvGraphicFramePr>
        <p:xfrm>
          <a:off x="3348038" y="692150"/>
          <a:ext cx="5616575" cy="4803804"/>
        </p:xfrm>
        <a:graphic>
          <a:graphicData uri="http://schemas.openxmlformats.org/drawingml/2006/table">
            <a:tbl>
              <a:tblPr/>
              <a:tblGrid>
                <a:gridCol w="51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8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95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8118">
                <a:tc gridSpan="8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输           入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输   出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38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01" marB="4570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01" marB="4570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01" marB="4570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01" marB="4570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701" marB="4570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45701" marB="4570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T="45701" marB="4570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01" marB="4570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01" marB="4570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01" marB="4570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01" marB="4570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01" marB="4570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01" marB="4570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01" marB="4570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01" marB="4570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01" marB="4570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01" marB="4570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01" marB="4570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01" marB="4570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01" marB="4570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01" marB="4570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01" marB="4570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01" marB="4570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01" marB="4570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01" marB="4570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01" marB="4570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01" marB="4570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01" marB="4570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01" marB="4570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01" marB="4570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01" marB="4570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01" marB="4570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01" marB="4570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01" marB="4570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01" marB="4570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01" marB="4570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1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01" marB="4570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01" marB="4570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01" marB="4570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01" marB="4570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01" marB="4570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01" marB="4570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01" marB="4570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01" marB="4570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01" marB="4570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1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01" marB="4570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01" marB="4570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01" marB="4570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01" marB="4570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01" marB="4570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01" marB="4570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01" marB="4570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01" marB="4570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01" marB="4570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1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01" marB="4570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01" marB="4570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01" marB="4570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01" marB="4570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01" marB="4570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01" marB="4570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01" marB="4570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01" marB="4570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01" marB="4570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1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01" marB="4570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01" marB="4570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01" marB="4570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01" marB="4570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01" marB="4570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01" marB="4570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01" marB="4570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01" marB="4570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01" marB="4570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1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01" marB="4570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01" marB="4570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01" marB="4570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01" marB="4570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01" marB="4570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01" marB="4570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01" marB="4570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01" marB="4570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01" marB="4570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667773" name="Object 125"/>
          <p:cNvGraphicFramePr>
            <a:graphicFrameLocks noChangeAspect="1"/>
          </p:cNvGraphicFramePr>
          <p:nvPr/>
        </p:nvGraphicFramePr>
        <p:xfrm>
          <a:off x="2762250" y="5472113"/>
          <a:ext cx="638175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7" name="公式" r:id="rId5" imgW="2755900" imgH="482600" progId="Equation.3">
                  <p:embed/>
                </p:oleObj>
              </mc:Choice>
              <mc:Fallback>
                <p:oleObj name="公式" r:id="rId5" imgW="2755900" imgH="482600" progId="Equation.3">
                  <p:embed/>
                  <p:pic>
                    <p:nvPicPr>
                      <p:cNvPr id="0" name="Object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250" y="5472113"/>
                        <a:ext cx="6381750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651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CCB8DF2-AEC9-4694-AD56-3127EC523E81}" type="slidenum">
              <a:rPr lang="zh-CN" altLang="en-US" smtClean="0">
                <a:solidFill>
                  <a:srgbClr val="0000B6"/>
                </a:solidFill>
                <a:latin typeface="Book Antiqua" pitchFamily="18" charset="0"/>
              </a:rPr>
              <a:pPr/>
              <a:t>19</a:t>
            </a:fld>
            <a:endParaRPr lang="en-US" altLang="zh-CN" smtClean="0">
              <a:solidFill>
                <a:srgbClr val="0000B6"/>
              </a:solidFill>
              <a:latin typeface="Book Antiqua" pitchFamily="18" charset="0"/>
            </a:endParaRPr>
          </a:p>
        </p:txBody>
      </p:sp>
      <p:sp>
        <p:nvSpPr>
          <p:cNvPr id="20483" name="页脚占位符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zh-CN" smtClean="0">
                <a:solidFill>
                  <a:schemeClr val="bg2"/>
                </a:solidFill>
              </a:rPr>
              <a:t>2019 ZDMC – Lec. #3</a:t>
            </a:r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669698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250825" y="620713"/>
            <a:ext cx="8229600" cy="884237"/>
          </a:xfrm>
        </p:spPr>
        <p:txBody>
          <a:bodyPr/>
          <a:lstStyle/>
          <a:p>
            <a:pPr>
              <a:defRPr/>
            </a:pPr>
            <a:r>
              <a:rPr lang="zh-CN" altLang="en-US" sz="4000" i="0" dirty="0" smtClean="0">
                <a:ea typeface="宋体" pitchFamily="2" charset="-122"/>
              </a:rPr>
              <a:t>利用无关项化简</a:t>
            </a:r>
          </a:p>
        </p:txBody>
      </p:sp>
      <p:graphicFrame>
        <p:nvGraphicFramePr>
          <p:cNvPr id="20485" name="Rectangle 3"/>
          <p:cNvGraphicFramePr>
            <a:graphicFrameLocks noGrp="1"/>
          </p:cNvGraphicFramePr>
          <p:nvPr>
            <p:ph sz="quarter" idx="1"/>
          </p:nvPr>
        </p:nvGraphicFramePr>
        <p:xfrm>
          <a:off x="2592388" y="2743200"/>
          <a:ext cx="0" cy="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1" name="Equation" r:id="rId4" imgW="0" imgH="0" progId="Equation.3">
                  <p:embed/>
                </p:oleObj>
              </mc:Choice>
              <mc:Fallback>
                <p:oleObj name="Equation" r:id="rId4" imgW="0" imgH="0" progId="Equation.3">
                  <p:embed/>
                  <p:pic>
                    <p:nvPicPr>
                      <p:cNvPr id="0" name="Rectangle 3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388" y="2743200"/>
                        <a:ext cx="0" cy="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Rectangle 4"/>
          <p:cNvGraphicFramePr>
            <a:graphicFrameLocks noGrp="1"/>
          </p:cNvGraphicFramePr>
          <p:nvPr>
            <p:ph sz="quarter" idx="2"/>
          </p:nvPr>
        </p:nvGraphicFramePr>
        <p:xfrm>
          <a:off x="6550025" y="2743200"/>
          <a:ext cx="0" cy="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2" name="Equation" r:id="rId5" imgW="0" imgH="0" progId="Equation.3">
                  <p:embed/>
                </p:oleObj>
              </mc:Choice>
              <mc:Fallback>
                <p:oleObj name="Equation" r:id="rId5" imgW="0" imgH="0" progId="Equation.3">
                  <p:embed/>
                  <p:pic>
                    <p:nvPicPr>
                      <p:cNvPr id="0" name="Rectangle 4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0025" y="2743200"/>
                        <a:ext cx="0" cy="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79438" y="1916113"/>
          <a:ext cx="3476625" cy="185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3" name="公式" r:id="rId6" imgW="1282700" imgH="685800" progId="Equation.3">
                  <p:embed/>
                </p:oleObj>
              </mc:Choice>
              <mc:Fallback>
                <p:oleObj name="公式" r:id="rId6" imgW="1282700" imgH="685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438" y="1916113"/>
                        <a:ext cx="3476625" cy="185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88" name="Picture 6" descr="4-3-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84663" y="1916113"/>
            <a:ext cx="4032250" cy="32019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69703" name="Text Box 7"/>
          <p:cNvSpPr txBox="1">
            <a:spLocks noChangeArrowheads="1"/>
          </p:cNvSpPr>
          <p:nvPr/>
        </p:nvSpPr>
        <p:spPr bwMode="auto">
          <a:xfrm>
            <a:off x="447675" y="5068888"/>
            <a:ext cx="8385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zh-CN" altLang="en-US" sz="2400">
                <a:ea typeface="宋体" pitchFamily="2" charset="-122"/>
              </a:rPr>
              <a:t>任何时候只有一个输入时激活的，或有两个输入同时激活，则输入就会产生一个没有定义的组合。对于这个不确定因素，编码器必须建立优先机制，使得只有一个输出被编码。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9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9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70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68182602-BA45-4C15-AFF3-8F927E571EDB}" type="slidenum">
              <a:rPr lang="zh-CN" altLang="en-US" smtClean="0">
                <a:solidFill>
                  <a:srgbClr val="0000B6"/>
                </a:solidFill>
                <a:latin typeface="Book Antiqua" pitchFamily="18" charset="0"/>
              </a:rPr>
              <a:pPr/>
              <a:t>2</a:t>
            </a:fld>
            <a:endParaRPr lang="en-US" altLang="zh-CN" smtClean="0">
              <a:solidFill>
                <a:srgbClr val="0000B6"/>
              </a:solidFill>
              <a:latin typeface="Book Antiqua" pitchFamily="18" charset="0"/>
            </a:endParaRPr>
          </a:p>
        </p:txBody>
      </p:sp>
      <p:sp>
        <p:nvSpPr>
          <p:cNvPr id="3075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zh-CN" smtClean="0">
                <a:solidFill>
                  <a:schemeClr val="bg2"/>
                </a:solidFill>
              </a:rPr>
              <a:t>2019 ZDMC – Lec. #3</a:t>
            </a:r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111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35000"/>
            <a:ext cx="7772400" cy="736600"/>
          </a:xfrm>
        </p:spPr>
        <p:txBody>
          <a:bodyPr/>
          <a:lstStyle/>
          <a:p>
            <a:pPr>
              <a:defRPr/>
            </a:pPr>
            <a:r>
              <a:rPr lang="zh-CN" altLang="en-US" sz="4000" i="0" dirty="0">
                <a:ea typeface="宋体" pitchFamily="2" charset="-122"/>
              </a:rPr>
              <a:t>复习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2313" y="1422400"/>
            <a:ext cx="7772400" cy="2073275"/>
          </a:xfrm>
        </p:spPr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逻辑化简</a:t>
            </a:r>
            <a:endParaRPr lang="en-US" altLang="zh-CN" smtClean="0">
              <a:ea typeface="宋体" pitchFamily="2" charset="-122"/>
            </a:endParaRPr>
          </a:p>
          <a:p>
            <a:pPr lvl="1"/>
            <a:r>
              <a:rPr lang="zh-CN" altLang="en-US" smtClean="0">
                <a:ea typeface="宋体" pitchFamily="2" charset="-122"/>
              </a:rPr>
              <a:t>卡诺图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1113092" name="Rectangle 4"/>
          <p:cNvSpPr>
            <a:spLocks noChangeArrowheads="1"/>
          </p:cNvSpPr>
          <p:nvPr/>
        </p:nvSpPr>
        <p:spPr bwMode="auto">
          <a:xfrm>
            <a:off x="590550" y="3778250"/>
            <a:ext cx="7772400" cy="73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>
              <a:defRPr/>
            </a:pPr>
            <a:r>
              <a:rPr lang="zh-CN" altLang="en-US" sz="2800" b="1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宋体" pitchFamily="2" charset="-122"/>
              </a:rPr>
              <a:t>本节内容</a:t>
            </a:r>
          </a:p>
        </p:txBody>
      </p:sp>
      <p:sp>
        <p:nvSpPr>
          <p:cNvPr id="3079" name="Rectangle 5"/>
          <p:cNvSpPr>
            <a:spLocks noChangeArrowheads="1"/>
          </p:cNvSpPr>
          <p:nvPr/>
        </p:nvSpPr>
        <p:spPr bwMode="auto">
          <a:xfrm>
            <a:off x="722313" y="4572000"/>
            <a:ext cx="7772400" cy="178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</a:pPr>
            <a:r>
              <a:rPr lang="zh-CN" altLang="en-US" sz="2400">
                <a:solidFill>
                  <a:srgbClr val="315263"/>
                </a:solidFill>
                <a:ea typeface="宋体" pitchFamily="2" charset="-122"/>
              </a:rPr>
              <a:t>组合电路概念</a:t>
            </a:r>
            <a:endParaRPr lang="en-US" altLang="zh-CN" sz="2400">
              <a:solidFill>
                <a:srgbClr val="315263"/>
              </a:solidFill>
              <a:ea typeface="宋体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</a:pPr>
            <a:r>
              <a:rPr lang="zh-CN" altLang="en-US" sz="2400">
                <a:solidFill>
                  <a:srgbClr val="315263"/>
                </a:solidFill>
                <a:ea typeface="宋体" pitchFamily="2" charset="-122"/>
              </a:rPr>
              <a:t>组合电路设计方法</a:t>
            </a:r>
            <a:endParaRPr lang="en-US" altLang="zh-CN" sz="2400">
              <a:solidFill>
                <a:srgbClr val="315263"/>
              </a:solidFill>
              <a:ea typeface="宋体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</a:pPr>
            <a:r>
              <a:rPr lang="zh-CN" altLang="en-US" sz="2400">
                <a:solidFill>
                  <a:srgbClr val="315263"/>
                </a:solidFill>
                <a:ea typeface="宋体" pitchFamily="2" charset="-122"/>
              </a:rPr>
              <a:t>组合电路模块：编码器和译码器</a:t>
            </a:r>
            <a:endParaRPr lang="en-US" altLang="zh-CN" sz="2400">
              <a:solidFill>
                <a:srgbClr val="315263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DD91329D-4865-405F-A3C7-3929CB31484E}" type="slidenum">
              <a:rPr lang="zh-CN" altLang="en-US" smtClean="0">
                <a:solidFill>
                  <a:srgbClr val="0000B6"/>
                </a:solidFill>
                <a:latin typeface="Book Antiqua" pitchFamily="18" charset="0"/>
              </a:rPr>
              <a:pPr/>
              <a:t>20</a:t>
            </a:fld>
            <a:endParaRPr lang="en-US" altLang="zh-CN" smtClean="0">
              <a:solidFill>
                <a:srgbClr val="0000B6"/>
              </a:solidFill>
              <a:latin typeface="Book Antiqua" pitchFamily="18" charset="0"/>
            </a:endParaRPr>
          </a:p>
        </p:txBody>
      </p:sp>
      <p:sp>
        <p:nvSpPr>
          <p:cNvPr id="21507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zh-CN" smtClean="0">
                <a:solidFill>
                  <a:schemeClr val="bg2"/>
                </a:solidFill>
              </a:rPr>
              <a:t>2019 ZDMC – Lec. #3</a:t>
            </a:r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66713" y="0"/>
            <a:ext cx="8229600" cy="884238"/>
          </a:xfrm>
        </p:spPr>
        <p:txBody>
          <a:bodyPr/>
          <a:lstStyle/>
          <a:p>
            <a:pPr>
              <a:defRPr/>
            </a:pPr>
            <a:r>
              <a:rPr lang="zh-CN" altLang="en-US" sz="3600" i="0" dirty="0" smtClean="0">
                <a:ea typeface="宋体" pitchFamily="2" charset="-122"/>
              </a:rPr>
              <a:t>优先编码器</a:t>
            </a:r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908050"/>
            <a:ext cx="2879725" cy="4897438"/>
          </a:xfrm>
        </p:spPr>
        <p:txBody>
          <a:bodyPr/>
          <a:lstStyle/>
          <a:p>
            <a:r>
              <a:rPr lang="zh-CN" altLang="en-US" sz="2400" smtClean="0">
                <a:ea typeface="宋体" pitchFamily="2" charset="-122"/>
              </a:rPr>
              <a:t>特点：允许同时输入两个以上的编码信号，但只对其中优先权最高的一个进行编码。</a:t>
            </a:r>
          </a:p>
          <a:p>
            <a:endParaRPr lang="zh-CN" altLang="en-US" sz="2400" smtClean="0">
              <a:ea typeface="宋体" pitchFamily="2" charset="-122"/>
            </a:endParaRPr>
          </a:p>
          <a:p>
            <a:r>
              <a:rPr lang="zh-CN" altLang="en-US" sz="2400" smtClean="0">
                <a:ea typeface="宋体" pitchFamily="2" charset="-122"/>
              </a:rPr>
              <a:t>例：</a:t>
            </a:r>
            <a:r>
              <a:rPr lang="en-US" altLang="zh-CN" sz="2400" smtClean="0">
                <a:ea typeface="宋体" pitchFamily="2" charset="-122"/>
              </a:rPr>
              <a:t>8</a:t>
            </a:r>
            <a:r>
              <a:rPr lang="zh-CN" altLang="en-US" sz="2400" smtClean="0">
                <a:ea typeface="宋体" pitchFamily="2" charset="-122"/>
              </a:rPr>
              <a:t>线</a:t>
            </a:r>
            <a:r>
              <a:rPr lang="en-US" altLang="zh-CN" sz="2400" smtClean="0">
                <a:ea typeface="宋体" pitchFamily="2" charset="-122"/>
              </a:rPr>
              <a:t>-3</a:t>
            </a:r>
            <a:r>
              <a:rPr lang="zh-CN" altLang="en-US" sz="2400" smtClean="0">
                <a:ea typeface="宋体" pitchFamily="2" charset="-122"/>
              </a:rPr>
              <a:t>线优先编码器</a:t>
            </a:r>
          </a:p>
          <a:p>
            <a:r>
              <a:rPr lang="zh-CN" altLang="en-US" sz="2400" smtClean="0">
                <a:ea typeface="宋体" pitchFamily="2" charset="-122"/>
              </a:rPr>
              <a:t>（设</a:t>
            </a:r>
            <a:r>
              <a:rPr lang="en-US" altLang="zh-CN" sz="2400" smtClean="0">
                <a:ea typeface="宋体" pitchFamily="2" charset="-122"/>
              </a:rPr>
              <a:t>I</a:t>
            </a:r>
            <a:r>
              <a:rPr lang="en-US" altLang="zh-CN" sz="2400" baseline="-25000" smtClean="0">
                <a:ea typeface="宋体" pitchFamily="2" charset="-122"/>
              </a:rPr>
              <a:t>7</a:t>
            </a:r>
            <a:r>
              <a:rPr lang="zh-CN" altLang="en-US" sz="2400" smtClean="0">
                <a:ea typeface="宋体" pitchFamily="2" charset="-122"/>
              </a:rPr>
              <a:t>优先权最高</a:t>
            </a:r>
            <a:r>
              <a:rPr lang="en-US" altLang="zh-CN" sz="2400" smtClean="0">
                <a:ea typeface="宋体" pitchFamily="2" charset="-122"/>
              </a:rPr>
              <a:t>…I</a:t>
            </a:r>
            <a:r>
              <a:rPr lang="en-US" altLang="zh-CN" sz="2400" baseline="-25000" smtClean="0">
                <a:ea typeface="宋体" pitchFamily="2" charset="-122"/>
              </a:rPr>
              <a:t>0</a:t>
            </a:r>
            <a:r>
              <a:rPr lang="zh-CN" altLang="en-US" sz="2400" smtClean="0">
                <a:ea typeface="宋体" pitchFamily="2" charset="-122"/>
              </a:rPr>
              <a:t>优先权最低）</a:t>
            </a:r>
          </a:p>
          <a:p>
            <a:endParaRPr lang="zh-CN" altLang="en-US" sz="2400" smtClean="0">
              <a:ea typeface="宋体" pitchFamily="2" charset="-122"/>
            </a:endParaRPr>
          </a:p>
        </p:txBody>
      </p:sp>
      <p:graphicFrame>
        <p:nvGraphicFramePr>
          <p:cNvPr id="671873" name="Group 129"/>
          <p:cNvGraphicFramePr>
            <a:graphicFrameLocks noGrp="1"/>
          </p:cNvGraphicFramePr>
          <p:nvPr/>
        </p:nvGraphicFramePr>
        <p:xfrm>
          <a:off x="3648075" y="384175"/>
          <a:ext cx="5040313" cy="4022800"/>
        </p:xfrm>
        <a:graphic>
          <a:graphicData uri="http://schemas.openxmlformats.org/drawingml/2006/table">
            <a:tbl>
              <a:tblPr/>
              <a:tblGrid>
                <a:gridCol w="458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87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87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87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87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57135">
                <a:tc gridSpan="8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输           入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输   出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692" marB="4569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692" marB="4569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692" marB="4569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692" marB="4569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692" marB="4569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45692" marB="4569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T="45692" marB="4569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692" marB="4569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692" marB="4569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T="45692" marB="4569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T="45692" marB="4569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T="45692" marB="4569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T="45692" marB="4569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T="45692" marB="4569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T="45692" marB="4569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692" marB="4569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692" marB="4569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692" marB="4569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T="45692" marB="4569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T="45692" marB="4569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T="45692" marB="4569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T="45692" marB="4569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T="45692" marB="4569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692" marB="4569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692" marB="4569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692" marB="4569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692" marB="4569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T="45692" marB="4569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T="45692" marB="4569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T="45692" marB="4569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T="45692" marB="4569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692" marB="4569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692" marB="4569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692" marB="4569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692" marB="4569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692" marB="4569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1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T="45692" marB="4569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T="45692" marB="4569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T="45692" marB="4569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692" marB="4569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692" marB="4569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692" marB="4569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692" marB="4569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692" marB="4569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692" marB="4569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1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T="45692" marB="4569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T="45692" marB="4569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692" marB="4569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692" marB="4569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692" marB="4569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692" marB="4569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692" marB="4569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692" marB="4569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692" marB="4569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1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T="45692" marB="4569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692" marB="4569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692" marB="4569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692" marB="4569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692" marB="4569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692" marB="4569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692" marB="4569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692" marB="4569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692" marB="4569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1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692" marB="4569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692" marB="4569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692" marB="4569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692" marB="4569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692" marB="4569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692" marB="4569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692" marB="4569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692" marB="4569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692" marB="4569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1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692" marB="4569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692" marB="4569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692" marB="4569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692" marB="4569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692" marB="4569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692" marB="4569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692" marB="4569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692" marB="4569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692" marB="4569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671868" name="Object 124"/>
          <p:cNvGraphicFramePr>
            <a:graphicFrameLocks noChangeAspect="1"/>
          </p:cNvGraphicFramePr>
          <p:nvPr/>
        </p:nvGraphicFramePr>
        <p:xfrm>
          <a:off x="3244850" y="4464050"/>
          <a:ext cx="4732338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2" name="公式" r:id="rId4" imgW="2057400" imgH="241300" progId="Equation.3">
                  <p:embed/>
                </p:oleObj>
              </mc:Choice>
              <mc:Fallback>
                <p:oleObj name="公式" r:id="rId4" imgW="2057400" imgH="241300" progId="Equation.3">
                  <p:embed/>
                  <p:pic>
                    <p:nvPicPr>
                      <p:cNvPr id="0" name="Object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4850" y="4464050"/>
                        <a:ext cx="4732338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1869" name="Object 125"/>
          <p:cNvGraphicFramePr>
            <a:graphicFrameLocks noChangeAspect="1"/>
          </p:cNvGraphicFramePr>
          <p:nvPr/>
        </p:nvGraphicFramePr>
        <p:xfrm>
          <a:off x="3338513" y="5541963"/>
          <a:ext cx="3260725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3" name="公式" r:id="rId6" imgW="1282700" imgH="228600" progId="Equation.3">
                  <p:embed/>
                </p:oleObj>
              </mc:Choice>
              <mc:Fallback>
                <p:oleObj name="公式" r:id="rId6" imgW="1282700" imgH="228600" progId="Equation.3">
                  <p:embed/>
                  <p:pic>
                    <p:nvPicPr>
                      <p:cNvPr id="0" name="Object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8513" y="5541963"/>
                        <a:ext cx="3260725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1870" name="AutoShape 126"/>
          <p:cNvSpPr>
            <a:spLocks noChangeArrowheads="1"/>
          </p:cNvSpPr>
          <p:nvPr/>
        </p:nvSpPr>
        <p:spPr bwMode="auto">
          <a:xfrm>
            <a:off x="4572000" y="4941888"/>
            <a:ext cx="288925" cy="647700"/>
          </a:xfrm>
          <a:prstGeom prst="downArrow">
            <a:avLst>
              <a:gd name="adj1" fmla="val 50000"/>
              <a:gd name="adj2" fmla="val 560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71871" name="AutoShape 127"/>
          <p:cNvSpPr>
            <a:spLocks noChangeArrowheads="1"/>
          </p:cNvSpPr>
          <p:nvPr/>
        </p:nvSpPr>
        <p:spPr bwMode="auto">
          <a:xfrm>
            <a:off x="6227763" y="4941888"/>
            <a:ext cx="1944687" cy="792162"/>
          </a:xfrm>
          <a:prstGeom prst="wedgeEllipseCallout">
            <a:avLst>
              <a:gd name="adj1" fmla="val -27060"/>
              <a:gd name="adj2" fmla="val -12130"/>
            </a:avLst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endParaRPr lang="zh-CN" altLang="en-US" sz="3600">
              <a:ea typeface="楷体_GB2312" pitchFamily="49" charset="-122"/>
            </a:endParaRPr>
          </a:p>
        </p:txBody>
      </p:sp>
      <p:graphicFrame>
        <p:nvGraphicFramePr>
          <p:cNvPr id="671872" name="Object 12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364288" y="5103813"/>
          <a:ext cx="1512887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4" name="公式" r:id="rId8" imgW="1066800" imgH="190500" progId="Equation.3">
                  <p:embed/>
                </p:oleObj>
              </mc:Choice>
              <mc:Fallback>
                <p:oleObj name="公式" r:id="rId8" imgW="1066800" imgH="190500" progId="Equation.3">
                  <p:embed/>
                  <p:pic>
                    <p:nvPicPr>
                      <p:cNvPr id="0" name="Object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4288" y="5103813"/>
                        <a:ext cx="1512887" cy="277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1747" grpId="0" autoUpdateAnimBg="0"/>
      <p:bldP spid="671870" grpId="0" animBg="1"/>
      <p:bldP spid="671871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1C1362DE-EE7E-43F7-ABB4-A7B64D6F4897}" type="slidenum">
              <a:rPr lang="zh-CN" altLang="en-US" smtClean="0">
                <a:solidFill>
                  <a:srgbClr val="0000B6"/>
                </a:solidFill>
                <a:latin typeface="Book Antiqua" pitchFamily="18" charset="0"/>
              </a:rPr>
              <a:pPr/>
              <a:t>21</a:t>
            </a:fld>
            <a:endParaRPr lang="en-US" altLang="zh-CN" smtClean="0">
              <a:solidFill>
                <a:srgbClr val="0000B6"/>
              </a:solidFill>
              <a:latin typeface="Book Antiqua" pitchFamily="18" charset="0"/>
            </a:endParaRPr>
          </a:p>
        </p:txBody>
      </p:sp>
      <p:sp>
        <p:nvSpPr>
          <p:cNvPr id="22531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zh-CN" smtClean="0">
                <a:solidFill>
                  <a:schemeClr val="bg2"/>
                </a:solidFill>
              </a:rPr>
              <a:t>2019 ZDMC – Lec. #3</a:t>
            </a:r>
            <a:endParaRPr lang="en-US" altLang="zh-CN" smtClean="0">
              <a:solidFill>
                <a:schemeClr val="bg2"/>
              </a:solidFill>
            </a:endParaRPr>
          </a:p>
        </p:txBody>
      </p:sp>
      <p:pic>
        <p:nvPicPr>
          <p:cNvPr id="22532" name="Picture 2" descr="4-3-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1913" y="333375"/>
            <a:ext cx="4692650" cy="5949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73795" name="Rectangle 3"/>
          <p:cNvSpPr>
            <a:spLocks noChangeArrowheads="1"/>
          </p:cNvSpPr>
          <p:nvPr/>
        </p:nvSpPr>
        <p:spPr bwMode="auto">
          <a:xfrm>
            <a:off x="5651500" y="404813"/>
            <a:ext cx="431800" cy="1584325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73796" name="Rectangle 4"/>
          <p:cNvSpPr>
            <a:spLocks noChangeArrowheads="1"/>
          </p:cNvSpPr>
          <p:nvPr/>
        </p:nvSpPr>
        <p:spPr bwMode="auto">
          <a:xfrm>
            <a:off x="1476375" y="5516563"/>
            <a:ext cx="574675" cy="503237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73797" name="AutoShape 5"/>
          <p:cNvSpPr>
            <a:spLocks noChangeArrowheads="1"/>
          </p:cNvSpPr>
          <p:nvPr/>
        </p:nvSpPr>
        <p:spPr bwMode="auto">
          <a:xfrm>
            <a:off x="0" y="3068638"/>
            <a:ext cx="1763713" cy="720725"/>
          </a:xfrm>
          <a:prstGeom prst="wedgeEllipseCallout">
            <a:avLst>
              <a:gd name="adj1" fmla="val 41898"/>
              <a:gd name="adj2" fmla="val -144051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lang="zh-CN" altLang="en-US" sz="2400">
                <a:ea typeface="楷体_GB2312" pitchFamily="49" charset="-122"/>
              </a:rPr>
              <a:t>低电平</a:t>
            </a:r>
          </a:p>
          <a:p>
            <a:pPr algn="ctr" eaLnBrk="1" hangingPunct="1"/>
            <a:endParaRPr lang="zh-CN" altLang="en-US" sz="2400">
              <a:ea typeface="楷体_GB2312" pitchFamily="49" charset="-122"/>
            </a:endParaRPr>
          </a:p>
        </p:txBody>
      </p:sp>
      <p:sp>
        <p:nvSpPr>
          <p:cNvPr id="673798" name="Rectangle 6"/>
          <p:cNvSpPr>
            <a:spLocks noChangeArrowheads="1"/>
          </p:cNvSpPr>
          <p:nvPr/>
        </p:nvSpPr>
        <p:spPr bwMode="auto">
          <a:xfrm>
            <a:off x="4284663" y="4508500"/>
            <a:ext cx="1727200" cy="1368425"/>
          </a:xfrm>
          <a:prstGeom prst="rect">
            <a:avLst/>
          </a:prstGeom>
          <a:noFill/>
          <a:ln w="76200">
            <a:solidFill>
              <a:schemeClr val="hlink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73799" name="Rectangle 7"/>
          <p:cNvSpPr>
            <a:spLocks noGrp="1" noChangeArrowheads="1"/>
          </p:cNvSpPr>
          <p:nvPr>
            <p:ph type="title"/>
          </p:nvPr>
        </p:nvSpPr>
        <p:spPr>
          <a:xfrm>
            <a:off x="6659563" y="620713"/>
            <a:ext cx="1943100" cy="1727200"/>
          </a:xfrm>
        </p:spPr>
        <p:txBody>
          <a:bodyPr/>
          <a:lstStyle/>
          <a:p>
            <a:pPr>
              <a:defRPr/>
            </a:pPr>
            <a:r>
              <a:rPr lang="zh-CN" altLang="en-US" sz="3600" i="0" dirty="0" smtClean="0">
                <a:ea typeface="宋体" pitchFamily="2" charset="-122"/>
              </a:rPr>
              <a:t>实例：</a:t>
            </a:r>
            <a:br>
              <a:rPr lang="zh-CN" altLang="en-US" sz="3600" i="0" dirty="0" smtClean="0">
                <a:ea typeface="宋体" pitchFamily="2" charset="-122"/>
              </a:rPr>
            </a:br>
            <a:r>
              <a:rPr lang="en-US" altLang="zh-CN" sz="3600" i="0" dirty="0" smtClean="0">
                <a:ea typeface="宋体" pitchFamily="2" charset="-122"/>
              </a:rPr>
              <a:t>74HC148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73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3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7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73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73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67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73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73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67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73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73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67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795" grpId="0" animBg="1"/>
      <p:bldP spid="673796" grpId="0" animBg="1"/>
      <p:bldP spid="673797" grpId="0" animBg="1"/>
      <p:bldP spid="67379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81EA467A-FD2F-4F27-936C-7C11232273A8}" type="slidenum">
              <a:rPr lang="zh-CN" altLang="en-US" smtClean="0">
                <a:solidFill>
                  <a:srgbClr val="0000B6"/>
                </a:solidFill>
                <a:latin typeface="Book Antiqua" pitchFamily="18" charset="0"/>
              </a:rPr>
              <a:pPr/>
              <a:t>22</a:t>
            </a:fld>
            <a:endParaRPr lang="en-US" altLang="zh-CN" smtClean="0">
              <a:solidFill>
                <a:srgbClr val="0000B6"/>
              </a:solidFill>
              <a:latin typeface="Book Antiqua" pitchFamily="18" charset="0"/>
            </a:endParaRPr>
          </a:p>
        </p:txBody>
      </p:sp>
      <p:sp>
        <p:nvSpPr>
          <p:cNvPr id="23555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zh-CN" smtClean="0">
                <a:solidFill>
                  <a:schemeClr val="bg2"/>
                </a:solidFill>
              </a:rPr>
              <a:t>2019 ZDMC – Lec. #3</a:t>
            </a:r>
            <a:endParaRPr lang="en-US" altLang="zh-CN" smtClean="0">
              <a:solidFill>
                <a:schemeClr val="bg2"/>
              </a:solidFill>
            </a:endParaRPr>
          </a:p>
        </p:txBody>
      </p:sp>
      <p:pic>
        <p:nvPicPr>
          <p:cNvPr id="23556" name="Picture 2" descr="4-3-3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67175" y="404813"/>
            <a:ext cx="4656138" cy="59039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75843" name="Rectangle 3"/>
          <p:cNvSpPr>
            <a:spLocks noGrp="1" noChangeArrowheads="1"/>
          </p:cNvSpPr>
          <p:nvPr>
            <p:ph type="title"/>
          </p:nvPr>
        </p:nvSpPr>
        <p:spPr>
          <a:xfrm>
            <a:off x="3419475" y="4957763"/>
            <a:ext cx="720725" cy="1900237"/>
          </a:xfrm>
        </p:spPr>
        <p:txBody>
          <a:bodyPr/>
          <a:lstStyle/>
          <a:p>
            <a:pPr>
              <a:defRPr/>
            </a:pPr>
            <a:r>
              <a:rPr lang="zh-CN" altLang="en-US" sz="2800" dirty="0" smtClean="0">
                <a:ea typeface="宋体" pitchFamily="2" charset="-122"/>
              </a:rPr>
              <a:t>选通信号</a:t>
            </a:r>
          </a:p>
        </p:txBody>
      </p:sp>
      <p:sp>
        <p:nvSpPr>
          <p:cNvPr id="23558" name="Rectangle 4"/>
          <p:cNvSpPr>
            <a:spLocks noChangeArrowheads="1"/>
          </p:cNvSpPr>
          <p:nvPr/>
        </p:nvSpPr>
        <p:spPr bwMode="auto">
          <a:xfrm>
            <a:off x="4211638" y="5589588"/>
            <a:ext cx="431800" cy="504825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aphicFrame>
        <p:nvGraphicFramePr>
          <p:cNvPr id="675845" name="Object 5"/>
          <p:cNvGraphicFramePr>
            <a:graphicFrameLocks noChangeAspect="1"/>
          </p:cNvGraphicFramePr>
          <p:nvPr/>
        </p:nvGraphicFramePr>
        <p:xfrm>
          <a:off x="44450" y="3905250"/>
          <a:ext cx="4048125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7" name="公式" r:id="rId5" imgW="2374900" imgH="749300" progId="Equation.3">
                  <p:embed/>
                </p:oleObj>
              </mc:Choice>
              <mc:Fallback>
                <p:oleObj name="公式" r:id="rId5" imgW="2374900" imgH="749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" y="3905250"/>
                        <a:ext cx="4048125" cy="127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6"/>
          <p:cNvGraphicFramePr>
            <a:graphicFrameLocks noChangeAspect="1"/>
          </p:cNvGraphicFramePr>
          <p:nvPr/>
        </p:nvGraphicFramePr>
        <p:xfrm>
          <a:off x="287338" y="849313"/>
          <a:ext cx="2725737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8" name="公式" r:id="rId7" imgW="1435100" imgH="241300" progId="Equation.3">
                  <p:embed/>
                </p:oleObj>
              </mc:Choice>
              <mc:Fallback>
                <p:oleObj name="公式" r:id="rId7" imgW="1435100" imgH="24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38" y="849313"/>
                        <a:ext cx="2725737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47" name="AutoShape 7"/>
          <p:cNvSpPr>
            <a:spLocks noChangeArrowheads="1"/>
          </p:cNvSpPr>
          <p:nvPr/>
        </p:nvSpPr>
        <p:spPr bwMode="auto">
          <a:xfrm>
            <a:off x="1116013" y="1341438"/>
            <a:ext cx="742950" cy="1477962"/>
          </a:xfrm>
          <a:prstGeom prst="downArrow">
            <a:avLst>
              <a:gd name="adj1" fmla="val 50000"/>
              <a:gd name="adj2" fmla="val 49733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eaLnBrk="1" hangingPunct="1"/>
            <a:r>
              <a:rPr lang="zh-CN" altLang="en-US" sz="2400">
                <a:ea typeface="楷体_GB2312" pitchFamily="49" charset="-122"/>
              </a:rPr>
              <a:t>选通信号</a:t>
            </a:r>
          </a:p>
        </p:txBody>
      </p:sp>
      <p:graphicFrame>
        <p:nvGraphicFramePr>
          <p:cNvPr id="675848" name="Object 8"/>
          <p:cNvGraphicFramePr>
            <a:graphicFrameLocks noChangeAspect="1"/>
          </p:cNvGraphicFramePr>
          <p:nvPr/>
        </p:nvGraphicFramePr>
        <p:xfrm>
          <a:off x="292100" y="2865438"/>
          <a:ext cx="349885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9" name="公式" r:id="rId9" imgW="1625600" imgH="241300" progId="Equation.3">
                  <p:embed/>
                </p:oleObj>
              </mc:Choice>
              <mc:Fallback>
                <p:oleObj name="公式" r:id="rId9" imgW="1625600" imgH="24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" y="2865438"/>
                        <a:ext cx="3498850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3" name="Line 9"/>
          <p:cNvSpPr>
            <a:spLocks noChangeShapeType="1"/>
          </p:cNvSpPr>
          <p:nvPr/>
        </p:nvSpPr>
        <p:spPr bwMode="auto">
          <a:xfrm>
            <a:off x="7092950" y="1052513"/>
            <a:ext cx="0" cy="47529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4" name="Line 10"/>
          <p:cNvSpPr>
            <a:spLocks noChangeShapeType="1"/>
          </p:cNvSpPr>
          <p:nvPr/>
        </p:nvSpPr>
        <p:spPr bwMode="auto">
          <a:xfrm>
            <a:off x="5508625" y="5805488"/>
            <a:ext cx="15843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5" name="Line 11"/>
          <p:cNvSpPr>
            <a:spLocks noChangeShapeType="1"/>
          </p:cNvSpPr>
          <p:nvPr/>
        </p:nvSpPr>
        <p:spPr bwMode="auto">
          <a:xfrm flipH="1">
            <a:off x="4572000" y="5805488"/>
            <a:ext cx="7207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75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5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7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75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75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67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75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75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67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4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BD477445-E4A4-49AF-9AE2-249437D2002D}" type="slidenum">
              <a:rPr lang="zh-CN" altLang="en-US" smtClean="0">
                <a:solidFill>
                  <a:srgbClr val="0000B6"/>
                </a:solidFill>
                <a:latin typeface="Book Antiqua" pitchFamily="18" charset="0"/>
              </a:rPr>
              <a:pPr/>
              <a:t>23</a:t>
            </a:fld>
            <a:endParaRPr lang="en-US" altLang="zh-CN" smtClean="0">
              <a:solidFill>
                <a:srgbClr val="0000B6"/>
              </a:solidFill>
              <a:latin typeface="Book Antiqua" pitchFamily="18" charset="0"/>
            </a:endParaRPr>
          </a:p>
        </p:txBody>
      </p:sp>
      <p:sp>
        <p:nvSpPr>
          <p:cNvPr id="24579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zh-CN" smtClean="0">
                <a:solidFill>
                  <a:schemeClr val="bg2"/>
                </a:solidFill>
              </a:rPr>
              <a:t>2019 ZDMC – Lec. #3</a:t>
            </a:r>
            <a:endParaRPr lang="en-US" altLang="zh-CN" smtClean="0">
              <a:solidFill>
                <a:schemeClr val="bg2"/>
              </a:solidFill>
            </a:endParaRPr>
          </a:p>
        </p:txBody>
      </p:sp>
      <p:pic>
        <p:nvPicPr>
          <p:cNvPr id="24580" name="Picture 2" descr="4-3-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620713"/>
            <a:ext cx="4656137" cy="590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7891" name="Rectangle 3"/>
          <p:cNvSpPr>
            <a:spLocks noGrp="1" noChangeArrowheads="1"/>
          </p:cNvSpPr>
          <p:nvPr>
            <p:ph type="title"/>
          </p:nvPr>
        </p:nvSpPr>
        <p:spPr>
          <a:xfrm>
            <a:off x="8351838" y="188913"/>
            <a:ext cx="792162" cy="2520950"/>
          </a:xfrm>
        </p:spPr>
        <p:txBody>
          <a:bodyPr/>
          <a:lstStyle/>
          <a:p>
            <a:pPr>
              <a:defRPr/>
            </a:pPr>
            <a:r>
              <a:rPr lang="zh-CN" altLang="en-US" sz="2800" dirty="0" smtClean="0">
                <a:ea typeface="宋体" pitchFamily="2" charset="-122"/>
              </a:rPr>
              <a:t>附</a:t>
            </a:r>
            <a:br>
              <a:rPr lang="zh-CN" altLang="en-US" sz="2800" dirty="0" smtClean="0">
                <a:ea typeface="宋体" pitchFamily="2" charset="-122"/>
              </a:rPr>
            </a:br>
            <a:r>
              <a:rPr lang="zh-CN" altLang="en-US" sz="2800" dirty="0" smtClean="0">
                <a:ea typeface="宋体" pitchFamily="2" charset="-122"/>
              </a:rPr>
              <a:t>加</a:t>
            </a:r>
            <a:br>
              <a:rPr lang="zh-CN" altLang="en-US" sz="2800" dirty="0" smtClean="0">
                <a:ea typeface="宋体" pitchFamily="2" charset="-122"/>
              </a:rPr>
            </a:br>
            <a:r>
              <a:rPr lang="zh-CN" altLang="en-US" sz="2800" dirty="0" smtClean="0">
                <a:ea typeface="宋体" pitchFamily="2" charset="-122"/>
              </a:rPr>
              <a:t>输</a:t>
            </a:r>
            <a:br>
              <a:rPr lang="zh-CN" altLang="en-US" sz="2800" dirty="0" smtClean="0">
                <a:ea typeface="宋体" pitchFamily="2" charset="-122"/>
              </a:rPr>
            </a:br>
            <a:r>
              <a:rPr lang="zh-CN" altLang="en-US" sz="2800" dirty="0" smtClean="0">
                <a:ea typeface="宋体" pitchFamily="2" charset="-122"/>
              </a:rPr>
              <a:t>出</a:t>
            </a:r>
            <a:br>
              <a:rPr lang="zh-CN" altLang="en-US" sz="2800" dirty="0" smtClean="0">
                <a:ea typeface="宋体" pitchFamily="2" charset="-122"/>
              </a:rPr>
            </a:br>
            <a:r>
              <a:rPr lang="zh-CN" altLang="en-US" sz="2800" dirty="0" smtClean="0">
                <a:ea typeface="宋体" pitchFamily="2" charset="-122"/>
              </a:rPr>
              <a:t>信</a:t>
            </a:r>
            <a:br>
              <a:rPr lang="zh-CN" altLang="en-US" sz="2800" dirty="0" smtClean="0">
                <a:ea typeface="宋体" pitchFamily="2" charset="-122"/>
              </a:rPr>
            </a:br>
            <a:r>
              <a:rPr lang="zh-CN" altLang="en-US" sz="2800" dirty="0" smtClean="0">
                <a:ea typeface="宋体" pitchFamily="2" charset="-122"/>
              </a:rPr>
              <a:t>号</a:t>
            </a:r>
          </a:p>
        </p:txBody>
      </p:sp>
      <p:sp>
        <p:nvSpPr>
          <p:cNvPr id="677892" name="Rectangle 4"/>
          <p:cNvSpPr>
            <a:spLocks noChangeArrowheads="1"/>
          </p:cNvSpPr>
          <p:nvPr/>
        </p:nvSpPr>
        <p:spPr bwMode="auto">
          <a:xfrm>
            <a:off x="8027988" y="549275"/>
            <a:ext cx="431800" cy="1584325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aphicFrame>
        <p:nvGraphicFramePr>
          <p:cNvPr id="677893" name="Object 5"/>
          <p:cNvGraphicFramePr>
            <a:graphicFrameLocks noChangeAspect="1"/>
          </p:cNvGraphicFramePr>
          <p:nvPr/>
        </p:nvGraphicFramePr>
        <p:xfrm>
          <a:off x="98425" y="2049463"/>
          <a:ext cx="4286250" cy="1331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3" name="公式" r:id="rId5" imgW="2705100" imgH="749300" progId="Equation.3">
                  <p:embed/>
                </p:oleObj>
              </mc:Choice>
              <mc:Fallback>
                <p:oleObj name="公式" r:id="rId5" imgW="2705100" imgH="749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" y="2049463"/>
                        <a:ext cx="4286250" cy="1331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7894" name="AutoShape 6"/>
          <p:cNvSpPr>
            <a:spLocks noChangeArrowheads="1"/>
          </p:cNvSpPr>
          <p:nvPr/>
        </p:nvSpPr>
        <p:spPr bwMode="auto">
          <a:xfrm>
            <a:off x="0" y="327025"/>
            <a:ext cx="3433763" cy="1014413"/>
          </a:xfrm>
          <a:prstGeom prst="wedgeEllipseCallout">
            <a:avLst>
              <a:gd name="adj1" fmla="val -41032"/>
              <a:gd name="adj2" fmla="val 120824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lang="zh-CN" altLang="en-US" sz="2400">
                <a:ea typeface="楷体_GB2312" pitchFamily="49" charset="-122"/>
              </a:rPr>
              <a:t>为</a:t>
            </a:r>
            <a:r>
              <a:rPr lang="en-US" altLang="zh-CN" sz="2400">
                <a:ea typeface="楷体_GB2312" pitchFamily="49" charset="-122"/>
              </a:rPr>
              <a:t>0</a:t>
            </a:r>
            <a:r>
              <a:rPr lang="zh-CN" altLang="en-US" sz="2400">
                <a:ea typeface="楷体_GB2312" pitchFamily="49" charset="-122"/>
              </a:rPr>
              <a:t>时，电路工作</a:t>
            </a: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无</a:t>
            </a:r>
            <a:r>
              <a:rPr lang="zh-CN" altLang="en-US" sz="2400">
                <a:ea typeface="楷体_GB2312" pitchFamily="49" charset="-122"/>
              </a:rPr>
              <a:t>编码输入</a:t>
            </a:r>
          </a:p>
        </p:txBody>
      </p:sp>
      <p:sp>
        <p:nvSpPr>
          <p:cNvPr id="677895" name="AutoShape 7"/>
          <p:cNvSpPr>
            <a:spLocks noChangeArrowheads="1"/>
          </p:cNvSpPr>
          <p:nvPr/>
        </p:nvSpPr>
        <p:spPr bwMode="auto">
          <a:xfrm>
            <a:off x="168275" y="3933825"/>
            <a:ext cx="3275013" cy="1085850"/>
          </a:xfrm>
          <a:prstGeom prst="wedgeEllipseCallout">
            <a:avLst>
              <a:gd name="adj1" fmla="val -49005"/>
              <a:gd name="adj2" fmla="val -15322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lang="zh-CN" altLang="en-US" sz="2400">
                <a:ea typeface="楷体_GB2312" pitchFamily="49" charset="-122"/>
              </a:rPr>
              <a:t>为</a:t>
            </a:r>
            <a:r>
              <a:rPr lang="en-US" altLang="zh-CN" sz="2400">
                <a:ea typeface="楷体_GB2312" pitchFamily="49" charset="-122"/>
              </a:rPr>
              <a:t>0</a:t>
            </a:r>
            <a:r>
              <a:rPr lang="zh-CN" altLang="en-US" sz="2400">
                <a:ea typeface="楷体_GB2312" pitchFamily="49" charset="-122"/>
              </a:rPr>
              <a:t>时，电路工作</a:t>
            </a: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有</a:t>
            </a:r>
            <a:r>
              <a:rPr lang="zh-CN" altLang="en-US" sz="2400">
                <a:ea typeface="楷体_GB2312" pitchFamily="49" charset="-122"/>
              </a:rPr>
              <a:t>编码输入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7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7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77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7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67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77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77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67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77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77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67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892" grpId="0" animBg="1"/>
      <p:bldP spid="677894" grpId="0" animBg="1"/>
      <p:bldP spid="67789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9D55CADD-951F-4A96-B05A-2B5DC37408F9}" type="slidenum">
              <a:rPr lang="zh-CN" altLang="en-US" smtClean="0">
                <a:solidFill>
                  <a:srgbClr val="0000B6"/>
                </a:solidFill>
                <a:latin typeface="Book Antiqua" pitchFamily="18" charset="0"/>
              </a:rPr>
              <a:pPr/>
              <a:t>24</a:t>
            </a:fld>
            <a:endParaRPr lang="en-US" altLang="zh-CN" smtClean="0">
              <a:solidFill>
                <a:srgbClr val="0000B6"/>
              </a:solidFill>
              <a:latin typeface="Book Antiqua" pitchFamily="18" charset="0"/>
            </a:endParaRPr>
          </a:p>
        </p:txBody>
      </p:sp>
      <p:sp>
        <p:nvSpPr>
          <p:cNvPr id="25603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zh-CN" smtClean="0">
                <a:solidFill>
                  <a:schemeClr val="bg2"/>
                </a:solidFill>
              </a:rPr>
              <a:t>2019 ZDMC – Lec. #3</a:t>
            </a:r>
            <a:endParaRPr lang="en-US" altLang="zh-CN" smtClean="0">
              <a:solidFill>
                <a:schemeClr val="bg2"/>
              </a:solidFill>
            </a:endParaRPr>
          </a:p>
        </p:txBody>
      </p:sp>
      <p:graphicFrame>
        <p:nvGraphicFramePr>
          <p:cNvPr id="679938" name="Group 2"/>
          <p:cNvGraphicFramePr>
            <a:graphicFrameLocks noGrp="1"/>
          </p:cNvGraphicFramePr>
          <p:nvPr>
            <p:ph idx="1"/>
          </p:nvPr>
        </p:nvGraphicFramePr>
        <p:xfrm>
          <a:off x="179388" y="476250"/>
          <a:ext cx="8748712" cy="5975350"/>
        </p:xfrm>
        <a:graphic>
          <a:graphicData uri="http://schemas.openxmlformats.org/drawingml/2006/table">
            <a:tbl>
              <a:tblPr/>
              <a:tblGrid>
                <a:gridCol w="614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4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4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43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43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43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43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143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5246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31800">
                <a:tc gridSpan="9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输           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输   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3600" b="0" i="0" u="none" strike="noStrike" cap="none" normalizeH="0" baseline="-25000" smtClean="0">
                        <a:ln>
                          <a:noFill/>
                        </a:ln>
                        <a:solidFill>
                          <a:srgbClr val="315263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-25000" smtClean="0">
                        <a:ln>
                          <a:noFill/>
                        </a:ln>
                        <a:solidFill>
                          <a:srgbClr val="315263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-25000" smtClean="0">
                        <a:ln>
                          <a:noFill/>
                        </a:ln>
                        <a:solidFill>
                          <a:srgbClr val="315263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-25000" smtClean="0">
                        <a:ln>
                          <a:noFill/>
                        </a:ln>
                        <a:solidFill>
                          <a:srgbClr val="315263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-25000" smtClean="0">
                        <a:ln>
                          <a:noFill/>
                        </a:ln>
                        <a:solidFill>
                          <a:srgbClr val="315263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-25000" smtClean="0">
                        <a:ln>
                          <a:noFill/>
                        </a:ln>
                        <a:solidFill>
                          <a:srgbClr val="315263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-25000" smtClean="0">
                        <a:ln>
                          <a:noFill/>
                        </a:ln>
                        <a:solidFill>
                          <a:srgbClr val="315263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-25000" smtClean="0">
                        <a:ln>
                          <a:noFill/>
                        </a:ln>
                        <a:solidFill>
                          <a:srgbClr val="315263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-25000" smtClean="0">
                        <a:ln>
                          <a:noFill/>
                        </a:ln>
                        <a:solidFill>
                          <a:srgbClr val="315263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-25000" smtClean="0">
                        <a:ln>
                          <a:noFill/>
                        </a:ln>
                        <a:solidFill>
                          <a:srgbClr val="315263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-25000" smtClean="0">
                        <a:ln>
                          <a:noFill/>
                        </a:ln>
                        <a:solidFill>
                          <a:srgbClr val="315263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-25000" smtClean="0">
                        <a:ln>
                          <a:noFill/>
                        </a:ln>
                        <a:solidFill>
                          <a:srgbClr val="315263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-25000" smtClean="0">
                        <a:ln>
                          <a:noFill/>
                        </a:ln>
                        <a:solidFill>
                          <a:srgbClr val="315263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-25000" smtClean="0">
                        <a:ln>
                          <a:noFill/>
                        </a:ln>
                        <a:solidFill>
                          <a:srgbClr val="315263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3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3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3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3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3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3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3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3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3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3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3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3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3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3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3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3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3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3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3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3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3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3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3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3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3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3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3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3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3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3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3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3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3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3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3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3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3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3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3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3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3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3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3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3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3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3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3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3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3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3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3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3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3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3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3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3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3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3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3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3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3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3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3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3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3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3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3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3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3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3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3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3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3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3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3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3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3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3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3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3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3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3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3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3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3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3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3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3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680143" name="Object 207"/>
          <p:cNvGraphicFramePr>
            <a:graphicFrameLocks noChangeAspect="1"/>
          </p:cNvGraphicFramePr>
          <p:nvPr/>
        </p:nvGraphicFramePr>
        <p:xfrm>
          <a:off x="323850" y="981075"/>
          <a:ext cx="541337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3" name="公式" r:id="rId4" imgW="2082800" imgH="241300" progId="Equation.3">
                  <p:embed/>
                </p:oleObj>
              </mc:Choice>
              <mc:Fallback>
                <p:oleObj name="公式" r:id="rId4" imgW="2082800" imgH="241300" progId="Equation.3">
                  <p:embed/>
                  <p:pic>
                    <p:nvPicPr>
                      <p:cNvPr id="0" name="Object 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981075"/>
                        <a:ext cx="5413375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144" name="Object 208"/>
          <p:cNvGraphicFramePr>
            <a:graphicFrameLocks noChangeAspect="1"/>
          </p:cNvGraphicFramePr>
          <p:nvPr/>
        </p:nvGraphicFramePr>
        <p:xfrm>
          <a:off x="5724525" y="981075"/>
          <a:ext cx="187325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4" name="公式" r:id="rId6" imgW="685800" imgH="241300" progId="Equation.3">
                  <p:embed/>
                </p:oleObj>
              </mc:Choice>
              <mc:Fallback>
                <p:oleObj name="公式" r:id="rId6" imgW="685800" imgH="241300" progId="Equation.3">
                  <p:embed/>
                  <p:pic>
                    <p:nvPicPr>
                      <p:cNvPr id="0" name="Object 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981075"/>
                        <a:ext cx="187325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145" name="Object 209"/>
          <p:cNvGraphicFramePr>
            <a:graphicFrameLocks noChangeAspect="1"/>
          </p:cNvGraphicFramePr>
          <p:nvPr/>
        </p:nvGraphicFramePr>
        <p:xfrm>
          <a:off x="7531100" y="969963"/>
          <a:ext cx="136207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5" name="公式" r:id="rId8" imgW="533169" imgH="241195" progId="Equation.3">
                  <p:embed/>
                </p:oleObj>
              </mc:Choice>
              <mc:Fallback>
                <p:oleObj name="公式" r:id="rId8" imgW="533169" imgH="241195" progId="Equation.3">
                  <p:embed/>
                  <p:pic>
                    <p:nvPicPr>
                      <p:cNvPr id="0" name="Object 2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1100" y="969963"/>
                        <a:ext cx="136207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7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7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80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0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680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80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80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680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80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80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680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8B293AF-0562-4C30-9CC0-9C8CDAE5C4E3}" type="slidenum">
              <a:rPr lang="zh-CN" altLang="en-US" smtClean="0">
                <a:solidFill>
                  <a:srgbClr val="0000B6"/>
                </a:solidFill>
                <a:latin typeface="Book Antiqua" pitchFamily="18" charset="0"/>
              </a:rPr>
              <a:pPr/>
              <a:t>25</a:t>
            </a:fld>
            <a:endParaRPr lang="en-US" altLang="zh-CN" smtClean="0">
              <a:solidFill>
                <a:srgbClr val="0000B6"/>
              </a:solidFill>
              <a:latin typeface="Book Antiqua" pitchFamily="18" charset="0"/>
            </a:endParaRPr>
          </a:p>
        </p:txBody>
      </p:sp>
      <p:sp>
        <p:nvSpPr>
          <p:cNvPr id="26627" name="页脚占位符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zh-CN" smtClean="0">
                <a:solidFill>
                  <a:schemeClr val="bg2"/>
                </a:solidFill>
              </a:rPr>
              <a:t>2019 ZDMC – Lec. #3</a:t>
            </a:r>
            <a:endParaRPr lang="en-US" altLang="zh-CN" smtClean="0">
              <a:solidFill>
                <a:schemeClr val="bg2"/>
              </a:solidFill>
            </a:endParaRPr>
          </a:p>
        </p:txBody>
      </p:sp>
      <p:graphicFrame>
        <p:nvGraphicFramePr>
          <p:cNvPr id="682018" name="Group 34"/>
          <p:cNvGraphicFramePr>
            <a:graphicFrameLocks noGrp="1"/>
          </p:cNvGraphicFramePr>
          <p:nvPr>
            <p:ph/>
          </p:nvPr>
        </p:nvGraphicFramePr>
        <p:xfrm>
          <a:off x="1801813" y="1644650"/>
          <a:ext cx="4092575" cy="2530475"/>
        </p:xfrm>
        <a:graphic>
          <a:graphicData uri="http://schemas.openxmlformats.org/drawingml/2006/table">
            <a:tbl>
              <a:tblPr/>
              <a:tblGrid>
                <a:gridCol w="78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6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315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0" i="0" u="none" strike="noStrike" cap="none" normalizeH="0" baseline="-25000" smtClean="0">
                        <a:ln>
                          <a:noFill/>
                        </a:ln>
                        <a:solidFill>
                          <a:srgbClr val="315263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1" marB="4573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0" i="0" u="none" strike="noStrike" cap="none" normalizeH="0" baseline="-25000" smtClean="0">
                        <a:ln>
                          <a:noFill/>
                        </a:ln>
                        <a:solidFill>
                          <a:srgbClr val="315263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1" marB="4573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状态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9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31" marB="4573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31" marB="4573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不工作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9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31" marB="4573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31" marB="4573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工作，但无输入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9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31" marB="4573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31" marB="4573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工作，且有输入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9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31" marB="4573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31" marB="4573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不可能出现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82016" name="Rectangle 32"/>
          <p:cNvSpPr>
            <a:spLocks noChangeArrowheads="1"/>
          </p:cNvSpPr>
          <p:nvPr/>
        </p:nvSpPr>
        <p:spPr bwMode="auto">
          <a:xfrm>
            <a:off x="323850" y="260350"/>
            <a:ext cx="6804025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zh-CN" altLang="en-US" sz="3600" b="1" dirty="0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宋体" pitchFamily="2" charset="-122"/>
              </a:rPr>
              <a:t>附加输出信号的状态及含义</a:t>
            </a:r>
          </a:p>
        </p:txBody>
      </p:sp>
      <p:graphicFrame>
        <p:nvGraphicFramePr>
          <p:cNvPr id="26649" name="Object 33"/>
          <p:cNvGraphicFramePr>
            <a:graphicFrameLocks noChangeAspect="1"/>
          </p:cNvGraphicFramePr>
          <p:nvPr/>
        </p:nvGraphicFramePr>
        <p:xfrm>
          <a:off x="1819275" y="1706563"/>
          <a:ext cx="909638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7" name="公式" r:id="rId4" imgW="736600" imgH="241300" progId="Equation.3">
                  <p:embed/>
                </p:oleObj>
              </mc:Choice>
              <mc:Fallback>
                <p:oleObj name="公式" r:id="rId4" imgW="736600" imgH="2413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9275" y="1706563"/>
                        <a:ext cx="909638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2AC01E52-A44B-4E57-85C6-CC3EEC6D28A7}" type="slidenum">
              <a:rPr lang="zh-CN" altLang="en-US" smtClean="0">
                <a:solidFill>
                  <a:srgbClr val="0000B6"/>
                </a:solidFill>
                <a:latin typeface="Book Antiqua" pitchFamily="18" charset="0"/>
              </a:rPr>
              <a:pPr/>
              <a:t>26</a:t>
            </a:fld>
            <a:endParaRPr lang="en-US" altLang="zh-CN" smtClean="0">
              <a:solidFill>
                <a:srgbClr val="0000B6"/>
              </a:solidFill>
              <a:latin typeface="Book Antiqua" pitchFamily="18" charset="0"/>
            </a:endParaRPr>
          </a:p>
        </p:txBody>
      </p:sp>
      <p:sp>
        <p:nvSpPr>
          <p:cNvPr id="27651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zh-CN" smtClean="0">
                <a:solidFill>
                  <a:schemeClr val="bg2"/>
                </a:solidFill>
              </a:rPr>
              <a:t>2019 ZDMC – Lec. #3</a:t>
            </a:r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i="0" dirty="0" smtClean="0">
                <a:ea typeface="宋体" pitchFamily="2" charset="-122"/>
              </a:rPr>
              <a:t>控制端扩展功能举例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038" y="1628775"/>
            <a:ext cx="7673975" cy="3313113"/>
          </a:xfrm>
        </p:spPr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例：	</a:t>
            </a:r>
            <a:r>
              <a:rPr lang="zh-CN" altLang="en-US" sz="2800" smtClean="0">
                <a:ea typeface="宋体" pitchFamily="2" charset="-122"/>
              </a:rPr>
              <a:t>用两片</a:t>
            </a:r>
            <a:r>
              <a:rPr lang="en-US" altLang="zh-CN" sz="2800" smtClean="0">
                <a:ea typeface="宋体" pitchFamily="2" charset="-122"/>
              </a:rPr>
              <a:t>8</a:t>
            </a:r>
            <a:r>
              <a:rPr lang="zh-CN" altLang="en-US" sz="2800" smtClean="0">
                <a:ea typeface="宋体" pitchFamily="2" charset="-122"/>
              </a:rPr>
              <a:t>线</a:t>
            </a:r>
            <a:r>
              <a:rPr lang="en-US" altLang="zh-CN" sz="2800" smtClean="0">
                <a:ea typeface="宋体" pitchFamily="2" charset="-122"/>
              </a:rPr>
              <a:t>-3</a:t>
            </a:r>
            <a:r>
              <a:rPr lang="zh-CN" altLang="en-US" sz="2800" smtClean="0">
                <a:ea typeface="宋体" pitchFamily="2" charset="-122"/>
              </a:rPr>
              <a:t>线优先编码器</a:t>
            </a:r>
          </a:p>
          <a:p>
            <a:pPr>
              <a:buFont typeface="Wingdings" pitchFamily="2" charset="2"/>
              <a:buNone/>
            </a:pPr>
            <a:endParaRPr lang="zh-CN" altLang="en-US" sz="2800" smtClean="0"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2800" smtClean="0"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 smtClean="0">
                <a:ea typeface="宋体" pitchFamily="2" charset="-122"/>
              </a:rPr>
              <a:t>			</a:t>
            </a:r>
            <a:r>
              <a:rPr lang="en-US" altLang="zh-CN" sz="2800" smtClean="0">
                <a:ea typeface="宋体" pitchFamily="2" charset="-122"/>
              </a:rPr>
              <a:t>16</a:t>
            </a:r>
            <a:r>
              <a:rPr lang="zh-CN" altLang="en-US" sz="2800" smtClean="0">
                <a:ea typeface="宋体" pitchFamily="2" charset="-122"/>
              </a:rPr>
              <a:t>线</a:t>
            </a:r>
            <a:r>
              <a:rPr lang="en-US" altLang="zh-CN" sz="2800" smtClean="0">
                <a:ea typeface="宋体" pitchFamily="2" charset="-122"/>
              </a:rPr>
              <a:t>-4</a:t>
            </a:r>
            <a:r>
              <a:rPr lang="zh-CN" altLang="en-US" sz="2800" smtClean="0">
                <a:ea typeface="宋体" pitchFamily="2" charset="-122"/>
              </a:rPr>
              <a:t>线优先编码器</a:t>
            </a:r>
          </a:p>
          <a:p>
            <a:pPr>
              <a:buFont typeface="Wingdings" pitchFamily="2" charset="2"/>
              <a:buNone/>
            </a:pPr>
            <a:endParaRPr lang="zh-CN" altLang="en-US" sz="2800" smtClean="0"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 smtClean="0">
                <a:ea typeface="宋体" pitchFamily="2" charset="-122"/>
              </a:rPr>
              <a:t>          其中，     的优先权最高</a:t>
            </a:r>
            <a:r>
              <a:rPr lang="en-US" altLang="zh-CN" sz="2800" smtClean="0">
                <a:ea typeface="宋体" pitchFamily="2" charset="-122"/>
              </a:rPr>
              <a:t>· · ·</a:t>
            </a:r>
          </a:p>
        </p:txBody>
      </p:sp>
      <p:sp>
        <p:nvSpPr>
          <p:cNvPr id="27654" name="AutoShape 4"/>
          <p:cNvSpPr>
            <a:spLocks noChangeArrowheads="1"/>
          </p:cNvSpPr>
          <p:nvPr/>
        </p:nvSpPr>
        <p:spPr bwMode="auto">
          <a:xfrm>
            <a:off x="3563938" y="2422525"/>
            <a:ext cx="431800" cy="792163"/>
          </a:xfrm>
          <a:prstGeom prst="downArrow">
            <a:avLst>
              <a:gd name="adj1" fmla="val 50000"/>
              <a:gd name="adj2" fmla="val 4586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aphicFrame>
        <p:nvGraphicFramePr>
          <p:cNvPr id="27655" name="Object 5"/>
          <p:cNvGraphicFramePr>
            <a:graphicFrameLocks noChangeAspect="1"/>
          </p:cNvGraphicFramePr>
          <p:nvPr/>
        </p:nvGraphicFramePr>
        <p:xfrm>
          <a:off x="2470150" y="4275138"/>
          <a:ext cx="5334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3" name="公式" r:id="rId4" imgW="228600" imgH="241300" progId="Equation.3">
                  <p:embed/>
                </p:oleObj>
              </mc:Choice>
              <mc:Fallback>
                <p:oleObj name="公式" r:id="rId4" imgW="2286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150" y="4275138"/>
                        <a:ext cx="5334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958BF3EA-FC6C-4DBB-B023-2148ED826FF0}" type="slidenum">
              <a:rPr lang="zh-CN" altLang="en-US" smtClean="0">
                <a:solidFill>
                  <a:srgbClr val="0000B6"/>
                </a:solidFill>
                <a:latin typeface="Book Antiqua" pitchFamily="18" charset="0"/>
              </a:rPr>
              <a:pPr/>
              <a:t>27</a:t>
            </a:fld>
            <a:endParaRPr lang="en-US" altLang="zh-CN" smtClean="0">
              <a:solidFill>
                <a:srgbClr val="0000B6"/>
              </a:solidFill>
              <a:latin typeface="Book Antiqua" pitchFamily="18" charset="0"/>
            </a:endParaRPr>
          </a:p>
        </p:txBody>
      </p:sp>
      <p:sp>
        <p:nvSpPr>
          <p:cNvPr id="28675" name="页脚占位符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zh-CN" smtClean="0">
                <a:solidFill>
                  <a:schemeClr val="bg2"/>
                </a:solidFill>
              </a:rPr>
              <a:t>2019 ZDMC – Lec. #3</a:t>
            </a:r>
            <a:endParaRPr lang="en-US" altLang="zh-CN" smtClean="0">
              <a:solidFill>
                <a:schemeClr val="bg2"/>
              </a:solidFill>
            </a:endParaRPr>
          </a:p>
        </p:txBody>
      </p:sp>
      <p:pic>
        <p:nvPicPr>
          <p:cNvPr id="28676" name="Picture 2" descr="4-3-4"/>
          <p:cNvPicPr>
            <a:picLocks noGrp="1" noChangeAspect="1" noChangeArrowheads="1"/>
          </p:cNvPicPr>
          <p:nvPr>
            <p:ph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47725" y="549275"/>
            <a:ext cx="7416800" cy="5975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8677" name="AutoShape 3"/>
          <p:cNvSpPr>
            <a:spLocks noChangeArrowheads="1"/>
          </p:cNvSpPr>
          <p:nvPr/>
        </p:nvSpPr>
        <p:spPr bwMode="auto">
          <a:xfrm>
            <a:off x="1476375" y="1412875"/>
            <a:ext cx="6262688" cy="431800"/>
          </a:xfrm>
          <a:prstGeom prst="rightArrow">
            <a:avLst>
              <a:gd name="adj1" fmla="val 50000"/>
              <a:gd name="adj2" fmla="val 362592"/>
            </a:avLst>
          </a:prstGeom>
          <a:solidFill>
            <a:schemeClr val="accent1">
              <a:alpha val="43137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zh-CN" altLang="en-US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28678" name="Rectangle 4"/>
          <p:cNvSpPr>
            <a:spLocks noChangeArrowheads="1"/>
          </p:cNvSpPr>
          <p:nvPr/>
        </p:nvSpPr>
        <p:spPr bwMode="auto">
          <a:xfrm>
            <a:off x="1476375" y="4221163"/>
            <a:ext cx="5903913" cy="172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8679" name="Rectangle 5"/>
          <p:cNvSpPr>
            <a:spLocks noChangeArrowheads="1"/>
          </p:cNvSpPr>
          <p:nvPr/>
        </p:nvSpPr>
        <p:spPr bwMode="auto">
          <a:xfrm>
            <a:off x="611188" y="2420938"/>
            <a:ext cx="503237" cy="1008062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8680" name="Rectangle 6"/>
          <p:cNvSpPr>
            <a:spLocks noChangeArrowheads="1"/>
          </p:cNvSpPr>
          <p:nvPr/>
        </p:nvSpPr>
        <p:spPr bwMode="auto">
          <a:xfrm>
            <a:off x="4140200" y="2276475"/>
            <a:ext cx="719138" cy="1296988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8681" name="Rectangle 7"/>
          <p:cNvSpPr>
            <a:spLocks noChangeArrowheads="1"/>
          </p:cNvSpPr>
          <p:nvPr/>
        </p:nvSpPr>
        <p:spPr bwMode="auto">
          <a:xfrm>
            <a:off x="7885113" y="2420938"/>
            <a:ext cx="433387" cy="1128712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aphicFrame>
        <p:nvGraphicFramePr>
          <p:cNvPr id="686120" name="Group 40"/>
          <p:cNvGraphicFramePr>
            <a:graphicFrameLocks noGrp="1"/>
          </p:cNvGraphicFramePr>
          <p:nvPr/>
        </p:nvGraphicFramePr>
        <p:xfrm>
          <a:off x="2771775" y="4292600"/>
          <a:ext cx="3059113" cy="187960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3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0" i="0" u="none" strike="noStrike" cap="none" normalizeH="0" baseline="-25000" smtClean="0">
                        <a:ln>
                          <a:noFill/>
                        </a:ln>
                        <a:solidFill>
                          <a:srgbClr val="315263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A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rgbClr val="315263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A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状态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A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A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A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不工作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A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A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A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工作，但无输入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A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A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A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工作，且有输入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A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A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A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不可能出现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A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1B5C0E0-5599-4A96-8D3C-AE77600E6E61}" type="slidenum">
              <a:rPr lang="zh-CN" altLang="en-US" smtClean="0">
                <a:solidFill>
                  <a:srgbClr val="0000B6"/>
                </a:solidFill>
                <a:latin typeface="Book Antiqua" pitchFamily="18" charset="0"/>
              </a:rPr>
              <a:pPr/>
              <a:t>28</a:t>
            </a:fld>
            <a:endParaRPr lang="en-US" altLang="zh-CN" smtClean="0">
              <a:solidFill>
                <a:srgbClr val="0000B6"/>
              </a:solidFill>
              <a:latin typeface="Book Antiqua" pitchFamily="18" charset="0"/>
            </a:endParaRPr>
          </a:p>
        </p:txBody>
      </p:sp>
      <p:sp>
        <p:nvSpPr>
          <p:cNvPr id="29699" name="页脚占位符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zh-CN" smtClean="0">
                <a:solidFill>
                  <a:schemeClr val="bg2"/>
                </a:solidFill>
              </a:rPr>
              <a:t>2019 ZDMC – Lec. #3</a:t>
            </a:r>
            <a:endParaRPr lang="en-US" altLang="zh-CN" smtClean="0">
              <a:solidFill>
                <a:schemeClr val="bg2"/>
              </a:solidFill>
            </a:endParaRPr>
          </a:p>
        </p:txBody>
      </p:sp>
      <p:pic>
        <p:nvPicPr>
          <p:cNvPr id="29700" name="Picture 2" descr="4-3-4"/>
          <p:cNvPicPr>
            <a:picLocks noGrp="1" noChangeAspect="1" noChangeArrowheads="1"/>
          </p:cNvPicPr>
          <p:nvPr>
            <p:ph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7088" y="404813"/>
            <a:ext cx="7416800" cy="59769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9701" name="AutoShape 3"/>
          <p:cNvSpPr>
            <a:spLocks noChangeArrowheads="1"/>
          </p:cNvSpPr>
          <p:nvPr/>
        </p:nvSpPr>
        <p:spPr bwMode="auto">
          <a:xfrm>
            <a:off x="1331913" y="1268413"/>
            <a:ext cx="6119812" cy="431800"/>
          </a:xfrm>
          <a:prstGeom prst="rightArrow">
            <a:avLst>
              <a:gd name="adj1" fmla="val 50000"/>
              <a:gd name="adj2" fmla="val 354320"/>
            </a:avLst>
          </a:prstGeom>
          <a:solidFill>
            <a:schemeClr val="accent1">
              <a:alpha val="43137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zh-CN" altLang="en-US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29702" name="Rectangle 4"/>
          <p:cNvSpPr>
            <a:spLocks noChangeArrowheads="1"/>
          </p:cNvSpPr>
          <p:nvPr/>
        </p:nvSpPr>
        <p:spPr bwMode="auto">
          <a:xfrm>
            <a:off x="7885113" y="2276475"/>
            <a:ext cx="433387" cy="112871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9703" name="Rectangle 5"/>
          <p:cNvSpPr>
            <a:spLocks noChangeArrowheads="1"/>
          </p:cNvSpPr>
          <p:nvPr/>
        </p:nvSpPr>
        <p:spPr bwMode="auto">
          <a:xfrm>
            <a:off x="2268538" y="4149725"/>
            <a:ext cx="6264275" cy="17287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9704" name="Rectangle 6"/>
          <p:cNvSpPr>
            <a:spLocks noChangeArrowheads="1"/>
          </p:cNvSpPr>
          <p:nvPr/>
        </p:nvSpPr>
        <p:spPr bwMode="auto">
          <a:xfrm>
            <a:off x="2339975" y="4076700"/>
            <a:ext cx="5945188" cy="194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</a:pPr>
            <a:r>
              <a:rPr lang="zh-CN" altLang="en-US" sz="2400">
                <a:solidFill>
                  <a:srgbClr val="315263"/>
                </a:solidFill>
                <a:ea typeface="宋体" pitchFamily="2" charset="-122"/>
              </a:rPr>
              <a:t>第一片为高优先权</a:t>
            </a:r>
          </a:p>
          <a:p>
            <a:pPr marL="342900" indent="-3429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</a:pPr>
            <a:r>
              <a:rPr lang="zh-CN" altLang="en-US" sz="2400">
                <a:solidFill>
                  <a:srgbClr val="315263"/>
                </a:solidFill>
                <a:ea typeface="宋体" pitchFamily="2" charset="-122"/>
              </a:rPr>
              <a:t>只有</a:t>
            </a:r>
            <a:r>
              <a:rPr lang="en-US" altLang="zh-CN" sz="2400">
                <a:solidFill>
                  <a:srgbClr val="315263"/>
                </a:solidFill>
                <a:ea typeface="宋体" pitchFamily="2" charset="-122"/>
              </a:rPr>
              <a:t>(1)</a:t>
            </a:r>
            <a:r>
              <a:rPr lang="zh-CN" altLang="en-US" sz="2400">
                <a:solidFill>
                  <a:srgbClr val="315263"/>
                </a:solidFill>
                <a:ea typeface="宋体" pitchFamily="2" charset="-122"/>
              </a:rPr>
              <a:t>无编码输入时，</a:t>
            </a:r>
            <a:r>
              <a:rPr lang="en-US" altLang="zh-CN" sz="2400">
                <a:solidFill>
                  <a:srgbClr val="315263"/>
                </a:solidFill>
                <a:ea typeface="宋体" pitchFamily="2" charset="-122"/>
              </a:rPr>
              <a:t>(2)</a:t>
            </a:r>
            <a:r>
              <a:rPr lang="zh-CN" altLang="en-US" sz="2400">
                <a:solidFill>
                  <a:srgbClr val="315263"/>
                </a:solidFill>
                <a:ea typeface="宋体" pitchFamily="2" charset="-122"/>
              </a:rPr>
              <a:t>才允许工作</a:t>
            </a:r>
          </a:p>
          <a:p>
            <a:pPr marL="342900" indent="-3429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</a:pPr>
            <a:r>
              <a:rPr lang="zh-CN" altLang="en-US" sz="2400">
                <a:solidFill>
                  <a:srgbClr val="315263"/>
                </a:solidFill>
                <a:ea typeface="宋体" pitchFamily="2" charset="-122"/>
              </a:rPr>
              <a:t>第</a:t>
            </a:r>
            <a:r>
              <a:rPr lang="en-US" altLang="zh-CN" sz="2400">
                <a:solidFill>
                  <a:srgbClr val="315263"/>
                </a:solidFill>
                <a:ea typeface="宋体" pitchFamily="2" charset="-122"/>
              </a:rPr>
              <a:t>(1)</a:t>
            </a:r>
            <a:r>
              <a:rPr lang="zh-CN" altLang="en-US" sz="2400">
                <a:solidFill>
                  <a:srgbClr val="315263"/>
                </a:solidFill>
                <a:ea typeface="宋体" pitchFamily="2" charset="-122"/>
              </a:rPr>
              <a:t>片           时表示对             的编码</a:t>
            </a:r>
          </a:p>
          <a:p>
            <a:pPr marL="342900" indent="-3429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</a:pPr>
            <a:r>
              <a:rPr lang="zh-CN" altLang="en-US" sz="2400">
                <a:solidFill>
                  <a:srgbClr val="315263"/>
                </a:solidFill>
                <a:ea typeface="宋体" pitchFamily="2" charset="-122"/>
              </a:rPr>
              <a:t>低</a:t>
            </a:r>
            <a:r>
              <a:rPr lang="en-US" altLang="zh-CN" sz="2400">
                <a:solidFill>
                  <a:srgbClr val="315263"/>
                </a:solidFill>
                <a:ea typeface="宋体" pitchFamily="2" charset="-122"/>
              </a:rPr>
              <a:t>3</a:t>
            </a:r>
            <a:r>
              <a:rPr lang="zh-CN" altLang="en-US" sz="2400">
                <a:solidFill>
                  <a:srgbClr val="315263"/>
                </a:solidFill>
                <a:ea typeface="宋体" pitchFamily="2" charset="-122"/>
              </a:rPr>
              <a:t>位输出应是两片的输出的“</a:t>
            </a:r>
            <a:r>
              <a:rPr lang="zh-CN" altLang="en-US" sz="2400">
                <a:solidFill>
                  <a:srgbClr val="315263"/>
                </a:solidFill>
                <a:ea typeface="黑体" pitchFamily="49" charset="-122"/>
              </a:rPr>
              <a:t>或</a:t>
            </a:r>
            <a:r>
              <a:rPr lang="zh-CN" altLang="en-US" sz="2400">
                <a:solidFill>
                  <a:srgbClr val="315263"/>
                </a:solidFill>
                <a:ea typeface="宋体" pitchFamily="2" charset="-122"/>
              </a:rPr>
              <a:t>”</a:t>
            </a:r>
          </a:p>
        </p:txBody>
      </p:sp>
      <p:graphicFrame>
        <p:nvGraphicFramePr>
          <p:cNvPr id="29705" name="Object 7"/>
          <p:cNvGraphicFramePr>
            <a:graphicFrameLocks noChangeAspect="1"/>
          </p:cNvGraphicFramePr>
          <p:nvPr/>
        </p:nvGraphicFramePr>
        <p:xfrm>
          <a:off x="3708400" y="4941888"/>
          <a:ext cx="1008063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1" name="公式" r:id="rId5" imgW="508000" imgH="228600" progId="Equation.3">
                  <p:embed/>
                </p:oleObj>
              </mc:Choice>
              <mc:Fallback>
                <p:oleObj name="公式" r:id="rId5" imgW="5080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4941888"/>
                        <a:ext cx="1008063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6" name="Object 8"/>
          <p:cNvGraphicFramePr>
            <a:graphicFrameLocks noChangeAspect="1"/>
          </p:cNvGraphicFramePr>
          <p:nvPr/>
        </p:nvGraphicFramePr>
        <p:xfrm>
          <a:off x="5915025" y="4941888"/>
          <a:ext cx="11620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2" name="公式" r:id="rId7" imgW="558558" imgH="241195" progId="Equation.3">
                  <p:embed/>
                </p:oleObj>
              </mc:Choice>
              <mc:Fallback>
                <p:oleObj name="公式" r:id="rId7" imgW="558558" imgH="24119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5025" y="4941888"/>
                        <a:ext cx="116205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F422295-8934-438C-85B6-8B21B416D6CB}" type="slidenum">
              <a:rPr lang="zh-CN" altLang="en-US" smtClean="0">
                <a:solidFill>
                  <a:srgbClr val="0000B6"/>
                </a:solidFill>
                <a:latin typeface="Book Antiqua" pitchFamily="18" charset="0"/>
              </a:rPr>
              <a:pPr/>
              <a:t>29</a:t>
            </a:fld>
            <a:endParaRPr lang="en-US" altLang="zh-CN" smtClean="0">
              <a:solidFill>
                <a:srgbClr val="0000B6"/>
              </a:solidFill>
              <a:latin typeface="Book Antiqua" pitchFamily="18" charset="0"/>
            </a:endParaRPr>
          </a:p>
        </p:txBody>
      </p:sp>
      <p:sp>
        <p:nvSpPr>
          <p:cNvPr id="30723" name="页脚占位符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zh-CN" smtClean="0">
                <a:solidFill>
                  <a:schemeClr val="bg2"/>
                </a:solidFill>
              </a:rPr>
              <a:t>2019 ZDMC – Lec. #3</a:t>
            </a:r>
            <a:endParaRPr lang="en-US" altLang="zh-CN" smtClean="0">
              <a:solidFill>
                <a:schemeClr val="bg2"/>
              </a:solidFill>
            </a:endParaRPr>
          </a:p>
        </p:txBody>
      </p:sp>
      <p:pic>
        <p:nvPicPr>
          <p:cNvPr id="30724" name="Picture 2" descr="4-3-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404813"/>
            <a:ext cx="7416800" cy="597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AutoShape 3"/>
          <p:cNvSpPr>
            <a:spLocks noChangeArrowheads="1"/>
          </p:cNvSpPr>
          <p:nvPr/>
        </p:nvSpPr>
        <p:spPr bwMode="auto">
          <a:xfrm>
            <a:off x="1908175" y="1268413"/>
            <a:ext cx="5543550" cy="431800"/>
          </a:xfrm>
          <a:prstGeom prst="rightArrow">
            <a:avLst>
              <a:gd name="adj1" fmla="val 50000"/>
              <a:gd name="adj2" fmla="val 320956"/>
            </a:avLst>
          </a:prstGeom>
          <a:solidFill>
            <a:schemeClr val="accent1">
              <a:alpha val="43137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zh-CN" altLang="en-US">
              <a:solidFill>
                <a:srgbClr val="FF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110A8095-82F1-4340-9D52-77EB8381A10B}" type="slidenum">
              <a:rPr lang="zh-CN" altLang="en-US" smtClean="0">
                <a:solidFill>
                  <a:srgbClr val="0000B6"/>
                </a:solidFill>
                <a:latin typeface="Book Antiqua" pitchFamily="18" charset="0"/>
              </a:rPr>
              <a:pPr/>
              <a:t>3</a:t>
            </a:fld>
            <a:endParaRPr lang="en-US" altLang="zh-CN" smtClean="0">
              <a:solidFill>
                <a:srgbClr val="0000B6"/>
              </a:solidFill>
              <a:latin typeface="Book Antiqua" pitchFamily="18" charset="0"/>
            </a:endParaRPr>
          </a:p>
        </p:txBody>
      </p:sp>
      <p:sp>
        <p:nvSpPr>
          <p:cNvPr id="4099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zh-CN" smtClean="0">
                <a:solidFill>
                  <a:schemeClr val="bg2"/>
                </a:solidFill>
              </a:rPr>
              <a:t>2019 ZDMC – Lec. #3</a:t>
            </a:r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884237"/>
          </a:xfrm>
        </p:spPr>
        <p:txBody>
          <a:bodyPr/>
          <a:lstStyle/>
          <a:p>
            <a:pPr>
              <a:defRPr/>
            </a:pPr>
            <a:r>
              <a:rPr lang="zh-CN" altLang="en-US" sz="4000" i="0" dirty="0" smtClean="0">
                <a:ea typeface="宋体" pitchFamily="2" charset="-122"/>
              </a:rPr>
              <a:t>基本公式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125538"/>
            <a:ext cx="8064500" cy="936625"/>
          </a:xfrm>
        </p:spPr>
        <p:txBody>
          <a:bodyPr/>
          <a:lstStyle/>
          <a:p>
            <a:r>
              <a:rPr lang="zh-CN" altLang="en-US" sz="2400" smtClean="0">
                <a:ea typeface="宋体" pitchFamily="2" charset="-122"/>
              </a:rPr>
              <a:t>根据与、或、非的定义，得布尔恒等式</a:t>
            </a:r>
          </a:p>
        </p:txBody>
      </p:sp>
      <p:graphicFrame>
        <p:nvGraphicFramePr>
          <p:cNvPr id="421892" name="Group 4"/>
          <p:cNvGraphicFramePr>
            <a:graphicFrameLocks noGrp="1"/>
          </p:cNvGraphicFramePr>
          <p:nvPr>
            <p:ph sz="half" idx="2"/>
          </p:nvPr>
        </p:nvGraphicFramePr>
        <p:xfrm>
          <a:off x="539750" y="1916113"/>
          <a:ext cx="7775575" cy="4359278"/>
        </p:xfrm>
        <a:graphic>
          <a:graphicData uri="http://schemas.openxmlformats.org/drawingml/2006/table">
            <a:tbl>
              <a:tblPr/>
              <a:tblGrid>
                <a:gridCol w="935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4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2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4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序号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公       式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序号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公       式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315263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1" u="none" strike="noStrike" cap="none" normalizeH="0" baseline="0" smtClean="0">
                        <a:ln>
                          <a:noFill/>
                        </a:ln>
                        <a:solidFill>
                          <a:srgbClr val="315263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′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=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0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;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 0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′=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0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=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+ A=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A 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=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0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+ A = A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 A = A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 + A = A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 A′=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 + A′ =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 B = B A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 +B = B + A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 (B C) = (A B) C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 + (B +C) = (A + B) + C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 (B +C) = A B + A C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17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 + B C = (A +B)(A +C)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(A B) ′ = A′ + B′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(A+ B) ′ = A′B′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(A ′) ′ = A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315263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315263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9762" name="AutoShape 86"/>
          <p:cNvSpPr>
            <a:spLocks noChangeArrowheads="1"/>
          </p:cNvSpPr>
          <p:nvPr/>
        </p:nvSpPr>
        <p:spPr bwMode="auto">
          <a:xfrm>
            <a:off x="3635375" y="333375"/>
            <a:ext cx="5213350" cy="728663"/>
          </a:xfrm>
          <a:prstGeom prst="wedgeEllipseCallout">
            <a:avLst>
              <a:gd name="adj1" fmla="val -58352"/>
              <a:gd name="adj2" fmla="val -2537"/>
            </a:avLst>
          </a:prstGeom>
          <a:ln>
            <a:solidFill>
              <a:schemeClr val="accent2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r>
              <a:rPr lang="zh-CN" altLang="en-US" sz="2400">
                <a:solidFill>
                  <a:schemeClr val="tx1"/>
                </a:solidFill>
                <a:ea typeface="楷体_GB2312" pitchFamily="49" charset="-122"/>
              </a:rPr>
              <a:t>证明方法：推演  真值表</a:t>
            </a:r>
            <a:endParaRPr lang="zh-CN" altLang="en-US" sz="2400" b="1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32688" y="1111250"/>
            <a:ext cx="1316037" cy="769938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zh-CN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复习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0EE7599F-2B7D-412D-B0F6-EDAF8D7A568A}" type="slidenum">
              <a:rPr lang="zh-CN" altLang="en-US" smtClean="0">
                <a:solidFill>
                  <a:srgbClr val="0000B6"/>
                </a:solidFill>
                <a:latin typeface="Book Antiqua" pitchFamily="18" charset="0"/>
              </a:rPr>
              <a:pPr/>
              <a:t>30</a:t>
            </a:fld>
            <a:endParaRPr lang="en-US" altLang="zh-CN" smtClean="0">
              <a:solidFill>
                <a:srgbClr val="0000B6"/>
              </a:solidFill>
              <a:latin typeface="Book Antiqua" pitchFamily="18" charset="0"/>
            </a:endParaRPr>
          </a:p>
        </p:txBody>
      </p:sp>
      <p:sp>
        <p:nvSpPr>
          <p:cNvPr id="31747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zh-CN" smtClean="0">
                <a:solidFill>
                  <a:schemeClr val="bg2"/>
                </a:solidFill>
              </a:rPr>
              <a:t>2019 ZDMC – Lec. #3</a:t>
            </a:r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8229600" cy="884237"/>
          </a:xfrm>
        </p:spPr>
        <p:txBody>
          <a:bodyPr/>
          <a:lstStyle/>
          <a:p>
            <a:pPr>
              <a:defRPr/>
            </a:pPr>
            <a:r>
              <a:rPr lang="zh-CN" altLang="en-US" sz="4000" i="0" dirty="0" smtClean="0">
                <a:ea typeface="宋体" pitchFamily="2" charset="-122"/>
              </a:rPr>
              <a:t>译码器</a:t>
            </a:r>
          </a:p>
        </p:txBody>
      </p:sp>
      <p:sp>
        <p:nvSpPr>
          <p:cNvPr id="69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137525" cy="4505325"/>
          </a:xfrm>
        </p:spPr>
        <p:txBody>
          <a:bodyPr/>
          <a:lstStyle/>
          <a:p>
            <a:r>
              <a:rPr lang="zh-CN" altLang="en-US" sz="2400" smtClean="0">
                <a:ea typeface="宋体" pitchFamily="2" charset="-122"/>
              </a:rPr>
              <a:t>译码：将每个输入的二进制代码译成对应的输出高、低电平信号。</a:t>
            </a:r>
          </a:p>
          <a:p>
            <a:r>
              <a:rPr lang="zh-CN" altLang="en-US" sz="2400" smtClean="0">
                <a:ea typeface="宋体" pitchFamily="2" charset="-122"/>
              </a:rPr>
              <a:t>常用的有：二进制译码器，二</a:t>
            </a:r>
            <a:r>
              <a:rPr lang="en-US" altLang="zh-CN" sz="2400" smtClean="0">
                <a:latin typeface="Dotum" pitchFamily="34" charset="-127"/>
                <a:ea typeface="Dotum" pitchFamily="34" charset="-127"/>
              </a:rPr>
              <a:t>-</a:t>
            </a:r>
            <a:r>
              <a:rPr lang="zh-CN" altLang="en-US" sz="2400" smtClean="0">
                <a:ea typeface="宋体" pitchFamily="2" charset="-122"/>
              </a:rPr>
              <a:t>十进制译码器，显示译码器等</a:t>
            </a:r>
          </a:p>
          <a:p>
            <a:endParaRPr lang="zh-CN" altLang="en-US" sz="2400" smtClean="0">
              <a:ea typeface="宋体" pitchFamily="2" charset="-122"/>
            </a:endParaRPr>
          </a:p>
        </p:txBody>
      </p:sp>
      <p:sp>
        <p:nvSpPr>
          <p:cNvPr id="692228" name="Rectangle 4"/>
          <p:cNvSpPr>
            <a:spLocks noChangeArrowheads="1"/>
          </p:cNvSpPr>
          <p:nvPr/>
        </p:nvSpPr>
        <p:spPr bwMode="auto">
          <a:xfrm>
            <a:off x="323850" y="2852738"/>
            <a:ext cx="7416800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None/>
            </a:pPr>
            <a:r>
              <a:rPr lang="zh-CN" altLang="en-US" sz="2400">
                <a:solidFill>
                  <a:srgbClr val="315263"/>
                </a:solidFill>
                <a:ea typeface="宋体" pitchFamily="2" charset="-122"/>
              </a:rPr>
              <a:t>一、二进制译码器</a:t>
            </a:r>
          </a:p>
          <a:p>
            <a:pPr marL="342900" indent="-3429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None/>
            </a:pPr>
            <a:r>
              <a:rPr lang="zh-CN" altLang="en-US" sz="2400">
                <a:solidFill>
                  <a:srgbClr val="315263"/>
                </a:solidFill>
                <a:ea typeface="宋体" pitchFamily="2" charset="-122"/>
              </a:rPr>
              <a:t>例：</a:t>
            </a:r>
            <a:r>
              <a:rPr lang="en-US" altLang="zh-CN" sz="2400">
                <a:solidFill>
                  <a:srgbClr val="315263"/>
                </a:solidFill>
                <a:ea typeface="宋体" pitchFamily="2" charset="-122"/>
              </a:rPr>
              <a:t>3</a:t>
            </a:r>
            <a:r>
              <a:rPr lang="zh-CN" altLang="en-US" sz="2400">
                <a:solidFill>
                  <a:srgbClr val="315263"/>
                </a:solidFill>
                <a:ea typeface="宋体" pitchFamily="2" charset="-122"/>
              </a:rPr>
              <a:t>线</a:t>
            </a:r>
            <a:r>
              <a:rPr lang="en-US" altLang="zh-CN" sz="2400">
                <a:solidFill>
                  <a:srgbClr val="315263"/>
                </a:solidFill>
                <a:ea typeface="宋体" pitchFamily="2" charset="-122"/>
              </a:rPr>
              <a:t>—8</a:t>
            </a:r>
            <a:r>
              <a:rPr lang="zh-CN" altLang="en-US" sz="2400">
                <a:solidFill>
                  <a:srgbClr val="315263"/>
                </a:solidFill>
                <a:ea typeface="宋体" pitchFamily="2" charset="-122"/>
              </a:rPr>
              <a:t>线译码器</a:t>
            </a:r>
          </a:p>
        </p:txBody>
      </p:sp>
      <p:pic>
        <p:nvPicPr>
          <p:cNvPr id="6922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89363"/>
            <a:ext cx="3563938" cy="254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92347" name="Group 123"/>
          <p:cNvGraphicFramePr>
            <a:graphicFrameLocks noGrp="1"/>
          </p:cNvGraphicFramePr>
          <p:nvPr/>
        </p:nvGraphicFramePr>
        <p:xfrm>
          <a:off x="3492500" y="2565400"/>
          <a:ext cx="4824413" cy="3962400"/>
        </p:xfrm>
        <a:graphic>
          <a:graphicData uri="http://schemas.openxmlformats.org/drawingml/2006/table">
            <a:tbl>
              <a:tblPr/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9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97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97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925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输      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输        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27" grpId="0" autoUpdateAnimBg="0"/>
      <p:bldP spid="692228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111B251C-E423-452C-A82D-A8C0CC2C5F15}" type="slidenum">
              <a:rPr lang="zh-CN" altLang="en-US" smtClean="0">
                <a:solidFill>
                  <a:srgbClr val="0000B6"/>
                </a:solidFill>
                <a:latin typeface="Book Antiqua" pitchFamily="18" charset="0"/>
              </a:rPr>
              <a:pPr/>
              <a:t>31</a:t>
            </a:fld>
            <a:endParaRPr lang="en-US" altLang="zh-CN" smtClean="0">
              <a:solidFill>
                <a:srgbClr val="0000B6"/>
              </a:solidFill>
              <a:latin typeface="Book Antiqua" pitchFamily="18" charset="0"/>
            </a:endParaRPr>
          </a:p>
        </p:txBody>
      </p:sp>
      <p:sp>
        <p:nvSpPr>
          <p:cNvPr id="32771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zh-CN" smtClean="0">
                <a:solidFill>
                  <a:schemeClr val="bg2"/>
                </a:solidFill>
              </a:rPr>
              <a:t>2019 ZDMC – Lec. #3</a:t>
            </a:r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694274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</a:extLst>
        </p:spPr>
        <p:txBody>
          <a:bodyPr anchor="ctr"/>
          <a:lstStyle/>
          <a:p>
            <a:pPr>
              <a:defRPr/>
            </a:pPr>
            <a:r>
              <a:rPr lang="zh-CN" altLang="en-US" sz="3600" i="0" dirty="0" smtClean="0">
                <a:ea typeface="宋体" pitchFamily="2" charset="-122"/>
              </a:rPr>
              <a:t>真值表               逻辑表达式</a:t>
            </a:r>
            <a:endParaRPr lang="zh-CN" altLang="en-US" i="0" dirty="0" smtClean="0">
              <a:ea typeface="宋体" pitchFamily="2" charset="-122"/>
            </a:endParaRPr>
          </a:p>
        </p:txBody>
      </p:sp>
      <p:sp>
        <p:nvSpPr>
          <p:cNvPr id="694275" name="AutoShape 3"/>
          <p:cNvSpPr>
            <a:spLocks noChangeArrowheads="1"/>
          </p:cNvSpPr>
          <p:nvPr/>
        </p:nvSpPr>
        <p:spPr bwMode="auto">
          <a:xfrm>
            <a:off x="2546350" y="706438"/>
            <a:ext cx="1008063" cy="215900"/>
          </a:xfrm>
          <a:prstGeom prst="rightArrow">
            <a:avLst>
              <a:gd name="adj1" fmla="val 50000"/>
              <a:gd name="adj2" fmla="val 1167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aphicFrame>
        <p:nvGraphicFramePr>
          <p:cNvPr id="694276" name="Object 4"/>
          <p:cNvGraphicFramePr>
            <a:graphicFrameLocks noChangeAspect="1"/>
          </p:cNvGraphicFramePr>
          <p:nvPr/>
        </p:nvGraphicFramePr>
        <p:xfrm>
          <a:off x="6072188" y="1581150"/>
          <a:ext cx="2578100" cy="272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8" name="公式" r:id="rId4" imgW="1143000" imgH="1206500" progId="Equation.3">
                  <p:embed/>
                </p:oleObj>
              </mc:Choice>
              <mc:Fallback>
                <p:oleObj name="公式" r:id="rId4" imgW="1143000" imgH="1206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188" y="1581150"/>
                        <a:ext cx="2578100" cy="2722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4277" name="Group 5"/>
          <p:cNvGraphicFramePr>
            <a:graphicFrameLocks noGrp="1"/>
          </p:cNvGraphicFramePr>
          <p:nvPr>
            <p:ph idx="1"/>
          </p:nvPr>
        </p:nvGraphicFramePr>
        <p:xfrm>
          <a:off x="600075" y="1655763"/>
          <a:ext cx="5041900" cy="4511672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56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57264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输      入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输        出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2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94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4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9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94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94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69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427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4B04BE11-3B07-40EB-B87E-AA95328FE3EE}" type="slidenum">
              <a:rPr lang="zh-CN" altLang="en-US" smtClean="0">
                <a:solidFill>
                  <a:srgbClr val="0000B6"/>
                </a:solidFill>
                <a:latin typeface="Book Antiqua" pitchFamily="18" charset="0"/>
              </a:rPr>
              <a:pPr/>
              <a:t>32</a:t>
            </a:fld>
            <a:endParaRPr lang="en-US" altLang="zh-CN" smtClean="0">
              <a:solidFill>
                <a:srgbClr val="0000B6"/>
              </a:solidFill>
              <a:latin typeface="Book Antiqua" pitchFamily="18" charset="0"/>
            </a:endParaRPr>
          </a:p>
        </p:txBody>
      </p:sp>
      <p:sp>
        <p:nvSpPr>
          <p:cNvPr id="33795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zh-CN" smtClean="0">
                <a:solidFill>
                  <a:schemeClr val="bg2"/>
                </a:solidFill>
              </a:rPr>
              <a:t>2019 ZDMC – Lec. #3</a:t>
            </a:r>
            <a:endParaRPr lang="en-US" altLang="zh-CN" smtClean="0">
              <a:solidFill>
                <a:schemeClr val="bg2"/>
              </a:solidFill>
            </a:endParaRPr>
          </a:p>
        </p:txBody>
      </p:sp>
      <p:pic>
        <p:nvPicPr>
          <p:cNvPr id="33796" name="Picture 2" descr="4-3-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196975"/>
            <a:ext cx="3959225" cy="465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i="0" dirty="0" smtClean="0">
                <a:ea typeface="宋体" pitchFamily="2" charset="-122"/>
              </a:rPr>
              <a:t>集成译码器实例：</a:t>
            </a:r>
            <a:r>
              <a:rPr lang="en-US" altLang="zh-CN" sz="3600" i="0" dirty="0" smtClean="0">
                <a:ea typeface="宋体" pitchFamily="2" charset="-122"/>
              </a:rPr>
              <a:t>74HC138</a:t>
            </a:r>
          </a:p>
        </p:txBody>
      </p:sp>
      <p:sp>
        <p:nvSpPr>
          <p:cNvPr id="33798" name="AutoShape 4"/>
          <p:cNvSpPr>
            <a:spLocks noChangeArrowheads="1"/>
          </p:cNvSpPr>
          <p:nvPr/>
        </p:nvSpPr>
        <p:spPr bwMode="auto">
          <a:xfrm>
            <a:off x="7415213" y="2349500"/>
            <a:ext cx="1728787" cy="1008063"/>
          </a:xfrm>
          <a:prstGeom prst="wedgeEllipseCallout">
            <a:avLst>
              <a:gd name="adj1" fmla="val -54773"/>
              <a:gd name="adj2" fmla="val 63699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lang="zh-CN" altLang="en-US" sz="2400">
                <a:ea typeface="楷体_GB2312" pitchFamily="49" charset="-122"/>
              </a:rPr>
              <a:t>低电平输出</a:t>
            </a:r>
          </a:p>
        </p:txBody>
      </p:sp>
      <p:sp>
        <p:nvSpPr>
          <p:cNvPr id="33799" name="AutoShape 5"/>
          <p:cNvSpPr>
            <a:spLocks noChangeArrowheads="1"/>
          </p:cNvSpPr>
          <p:nvPr/>
        </p:nvSpPr>
        <p:spPr bwMode="auto">
          <a:xfrm>
            <a:off x="1258888" y="1341438"/>
            <a:ext cx="2017712" cy="935037"/>
          </a:xfrm>
          <a:prstGeom prst="wedgeEllipseCallout">
            <a:avLst>
              <a:gd name="adj1" fmla="val 70694"/>
              <a:gd name="adj2" fmla="val 42699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lang="zh-CN" altLang="en-US" sz="2400">
                <a:ea typeface="楷体_GB2312" pitchFamily="49" charset="-122"/>
              </a:rPr>
              <a:t>附加</a:t>
            </a:r>
          </a:p>
          <a:p>
            <a:pPr algn="ctr" eaLnBrk="1" hangingPunct="1"/>
            <a:r>
              <a:rPr lang="zh-CN" altLang="en-US" sz="2400">
                <a:ea typeface="楷体_GB2312" pitchFamily="49" charset="-122"/>
              </a:rPr>
              <a:t>控制端</a:t>
            </a:r>
          </a:p>
        </p:txBody>
      </p:sp>
      <p:grpSp>
        <p:nvGrpSpPr>
          <p:cNvPr id="696326" name="Group 6"/>
          <p:cNvGrpSpPr>
            <a:grpSpLocks/>
          </p:cNvGrpSpPr>
          <p:nvPr/>
        </p:nvGrpSpPr>
        <p:grpSpPr bwMode="auto">
          <a:xfrm>
            <a:off x="4643438" y="1628775"/>
            <a:ext cx="1439862" cy="3529013"/>
            <a:chOff x="2336" y="1162"/>
            <a:chExt cx="952" cy="2450"/>
          </a:xfrm>
        </p:grpSpPr>
        <p:sp>
          <p:nvSpPr>
            <p:cNvPr id="33804" name="Line 7"/>
            <p:cNvSpPr>
              <a:spLocks noChangeShapeType="1"/>
            </p:cNvSpPr>
            <p:nvPr/>
          </p:nvSpPr>
          <p:spPr bwMode="auto">
            <a:xfrm>
              <a:off x="2336" y="1922"/>
              <a:ext cx="95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5" name="Line 8"/>
            <p:cNvSpPr>
              <a:spLocks noChangeShapeType="1"/>
            </p:cNvSpPr>
            <p:nvPr/>
          </p:nvSpPr>
          <p:spPr bwMode="auto">
            <a:xfrm>
              <a:off x="3288" y="1162"/>
              <a:ext cx="0" cy="24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3801" name="Object 9"/>
          <p:cNvGraphicFramePr>
            <a:graphicFrameLocks noChangeAspect="1"/>
          </p:cNvGraphicFramePr>
          <p:nvPr/>
        </p:nvGraphicFramePr>
        <p:xfrm>
          <a:off x="193675" y="2708275"/>
          <a:ext cx="162718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0" name="公式" r:id="rId5" imgW="723586" imgH="228501" progId="Equation.3">
                  <p:embed/>
                </p:oleObj>
              </mc:Choice>
              <mc:Fallback>
                <p:oleObj name="公式" r:id="rId5" imgW="723586" imgH="22850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" y="2708275"/>
                        <a:ext cx="1627188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2" name="Object 10"/>
          <p:cNvGraphicFramePr>
            <a:graphicFrameLocks noChangeAspect="1"/>
          </p:cNvGraphicFramePr>
          <p:nvPr/>
        </p:nvGraphicFramePr>
        <p:xfrm>
          <a:off x="155575" y="4230688"/>
          <a:ext cx="1970088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1" name="公式" r:id="rId7" imgW="863225" imgH="241195" progId="Equation.3">
                  <p:embed/>
                </p:oleObj>
              </mc:Choice>
              <mc:Fallback>
                <p:oleObj name="公式" r:id="rId7" imgW="863225" imgH="24119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" y="4230688"/>
                        <a:ext cx="1970088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3" name="AutoShape 11"/>
          <p:cNvSpPr>
            <a:spLocks noChangeArrowheads="1"/>
          </p:cNvSpPr>
          <p:nvPr/>
        </p:nvSpPr>
        <p:spPr bwMode="auto">
          <a:xfrm>
            <a:off x="827088" y="3357563"/>
            <a:ext cx="503237" cy="863600"/>
          </a:xfrm>
          <a:prstGeom prst="downArrow">
            <a:avLst>
              <a:gd name="adj1" fmla="val 50000"/>
              <a:gd name="adj2" fmla="val 42902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69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E3879AC5-3BA1-4803-888F-412880D501C4}" type="slidenum">
              <a:rPr lang="zh-CN" altLang="en-US" smtClean="0">
                <a:solidFill>
                  <a:srgbClr val="0000B6"/>
                </a:solidFill>
                <a:latin typeface="Book Antiqua" pitchFamily="18" charset="0"/>
              </a:rPr>
              <a:pPr/>
              <a:t>33</a:t>
            </a:fld>
            <a:endParaRPr lang="en-US" altLang="zh-CN" smtClean="0">
              <a:solidFill>
                <a:srgbClr val="0000B6"/>
              </a:solidFill>
              <a:latin typeface="Book Antiqua" pitchFamily="18" charset="0"/>
            </a:endParaRPr>
          </a:p>
        </p:txBody>
      </p:sp>
      <p:sp>
        <p:nvSpPr>
          <p:cNvPr id="34819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zh-CN" smtClean="0">
                <a:solidFill>
                  <a:schemeClr val="bg2"/>
                </a:solidFill>
              </a:rPr>
              <a:t>2019 ZDMC – Lec. #3</a:t>
            </a:r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69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33375"/>
            <a:ext cx="8229600" cy="576263"/>
          </a:xfrm>
        </p:spPr>
        <p:txBody>
          <a:bodyPr/>
          <a:lstStyle/>
          <a:p>
            <a:pPr>
              <a:defRPr/>
            </a:pPr>
            <a:r>
              <a:rPr lang="en-US" altLang="zh-CN" sz="3600" i="0" dirty="0" smtClean="0">
                <a:ea typeface="宋体" pitchFamily="2" charset="-122"/>
              </a:rPr>
              <a:t>74HC138</a:t>
            </a:r>
            <a:r>
              <a:rPr lang="zh-CN" altLang="en-US" sz="3600" i="0" dirty="0" smtClean="0">
                <a:ea typeface="宋体" pitchFamily="2" charset="-122"/>
              </a:rPr>
              <a:t>的功能表</a:t>
            </a:r>
          </a:p>
        </p:txBody>
      </p:sp>
      <p:graphicFrame>
        <p:nvGraphicFramePr>
          <p:cNvPr id="698537" name="Group 169"/>
          <p:cNvGraphicFramePr>
            <a:graphicFrameLocks noGrp="1"/>
          </p:cNvGraphicFramePr>
          <p:nvPr/>
        </p:nvGraphicFramePr>
        <p:xfrm>
          <a:off x="1258888" y="981075"/>
          <a:ext cx="7004048" cy="5219697"/>
        </p:xfrm>
        <a:graphic>
          <a:graphicData uri="http://schemas.openxmlformats.org/drawingml/2006/table">
            <a:tbl>
              <a:tblPr/>
              <a:tblGrid>
                <a:gridCol w="5005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1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05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05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05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05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05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05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88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05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05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053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24101"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输          入</a:t>
                      </a:r>
                    </a:p>
                  </a:txBody>
                  <a:tcPr marL="91441" marR="91441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输              出</a:t>
                      </a:r>
                    </a:p>
                  </a:txBody>
                  <a:tcPr marL="91441" marR="91441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3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1" marR="91441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-25000" smtClean="0">
                        <a:ln>
                          <a:noFill/>
                        </a:ln>
                        <a:solidFill>
                          <a:srgbClr val="315263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1" marR="91441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1441" marR="91441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1" marR="91441"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1" marR="91441" marT="45715" marB="4571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-25000" smtClean="0">
                        <a:ln>
                          <a:noFill/>
                        </a:ln>
                        <a:solidFill>
                          <a:srgbClr val="315263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1" marR="91441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-25000" smtClean="0">
                        <a:ln>
                          <a:noFill/>
                        </a:ln>
                        <a:solidFill>
                          <a:srgbClr val="315263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1" marR="91441"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-25000" smtClean="0">
                        <a:ln>
                          <a:noFill/>
                        </a:ln>
                        <a:solidFill>
                          <a:srgbClr val="315263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1" marR="91441"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-25000" smtClean="0">
                        <a:ln>
                          <a:noFill/>
                        </a:ln>
                        <a:solidFill>
                          <a:srgbClr val="315263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1" marR="91441"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-25000" smtClean="0">
                        <a:ln>
                          <a:noFill/>
                        </a:ln>
                        <a:solidFill>
                          <a:srgbClr val="315263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1" marR="91441"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-25000" smtClean="0">
                        <a:ln>
                          <a:noFill/>
                        </a:ln>
                        <a:solidFill>
                          <a:srgbClr val="315263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1" marR="91441"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-25000" smtClean="0">
                        <a:ln>
                          <a:noFill/>
                        </a:ln>
                        <a:solidFill>
                          <a:srgbClr val="315263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1" marR="91441"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-25000" smtClean="0">
                        <a:ln>
                          <a:noFill/>
                        </a:ln>
                        <a:solidFill>
                          <a:srgbClr val="315263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1" marR="91441" marT="45715" marB="4571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7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1" marR="91441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L="91441" marR="91441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L="91441" marR="91441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L="91441" marR="91441"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L="91441" marR="91441" marT="45715" marB="4571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1" marR="91441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1" marR="91441"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1" marR="91441"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1" marR="91441"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1" marR="91441"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1" marR="91441"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1" marR="91441"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1" marR="91441" marT="45715" marB="4571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7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L="91441" marR="91441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1" marR="91441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L="91441" marR="91441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L="91441" marR="91441"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L="91441" marR="91441" marT="45715" marB="4571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1" marR="91441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1" marR="91441"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1" marR="91441"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1" marR="91441"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1" marR="91441"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1" marR="91441"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1" marR="91441"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1" marR="91441" marT="45715" marB="4571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1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1" marR="91441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1" marR="91441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1" marR="91441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1" marR="91441"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1" marR="91441" marT="45715" marB="4571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1" marR="91441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1" marR="91441"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1" marR="91441"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1" marR="91441"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1" marR="91441"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1" marR="91441"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1" marR="91441"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1" marR="91441" marT="45715" marB="4571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7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1" marR="91441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1" marR="91441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1" marR="91441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1" marR="91441"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1" marR="91441" marT="45715" marB="4571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1" marR="91441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1" marR="91441"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1" marR="91441"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1" marR="91441"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1" marR="91441"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1" marR="91441"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1" marR="91441"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1" marR="91441" marT="45715" marB="4571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1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1" marR="91441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1" marR="91441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1" marR="91441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1" marR="91441"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1" marR="91441" marT="45715" marB="4571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1" marR="91441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1" marR="91441"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1" marR="91441"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1" marR="91441"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1" marR="91441"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1" marR="91441"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1" marR="91441"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1" marR="91441" marT="45715" marB="4571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77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1" marR="91441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1" marR="91441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1" marR="91441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1" marR="91441"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1" marR="91441" marT="45715" marB="4571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1" marR="91441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1" marR="91441"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1" marR="91441"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1" marR="91441"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1" marR="91441"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1" marR="91441"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1" marR="91441"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1" marR="91441" marT="45715" marB="4571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71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1" marR="91441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1" marR="91441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1" marR="91441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1" marR="91441"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1" marR="91441" marT="45715" marB="4571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1" marR="91441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1" marR="91441"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1" marR="91441"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1" marR="91441"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1" marR="91441"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1" marR="91441"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1" marR="91441"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1" marR="91441" marT="45715" marB="4571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77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1" marR="91441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1" marR="91441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1" marR="91441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1" marR="91441"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1" marR="91441" marT="45715" marB="4571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1" marR="91441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1" marR="91441"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1" marR="91441"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1" marR="91441"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1" marR="91441"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1" marR="91441"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1" marR="91441"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1" marR="91441" marT="45715" marB="4571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71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1" marR="91441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1" marR="91441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1" marR="91441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1" marR="91441"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1" marR="91441" marT="45715" marB="4571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1" marR="91441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1" marR="91441"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1" marR="91441"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1" marR="91441"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1" marR="91441"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1" marR="91441"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1" marR="91441"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1" marR="91441" marT="45715" marB="4571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77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1" marR="91441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1" marR="91441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1" marR="91441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1" marR="91441"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1" marR="91441" marT="45715" marB="4571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1" marR="91441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1" marR="91441"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1" marR="91441"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1" marR="91441"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1" marR="91441"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1" marR="91441"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1" marR="91441"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1" marR="91441" marT="45715" marB="4571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4985" name="Object 167"/>
          <p:cNvGraphicFramePr>
            <a:graphicFrameLocks noChangeAspect="1"/>
          </p:cNvGraphicFramePr>
          <p:nvPr/>
        </p:nvGraphicFramePr>
        <p:xfrm>
          <a:off x="1763713" y="1390650"/>
          <a:ext cx="86042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01" name="公式" r:id="rId4" imgW="482391" imgH="241195" progId="Equation.3">
                  <p:embed/>
                </p:oleObj>
              </mc:Choice>
              <mc:Fallback>
                <p:oleObj name="公式" r:id="rId4" imgW="482391" imgH="241195" progId="Equation.3">
                  <p:embed/>
                  <p:pic>
                    <p:nvPicPr>
                      <p:cNvPr id="0" name="Object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390650"/>
                        <a:ext cx="860425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86" name="Object 168"/>
          <p:cNvGraphicFramePr>
            <a:graphicFrameLocks noChangeAspect="1"/>
          </p:cNvGraphicFramePr>
          <p:nvPr/>
        </p:nvGraphicFramePr>
        <p:xfrm>
          <a:off x="4094163" y="1412875"/>
          <a:ext cx="36210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02" name="公式" r:id="rId6" imgW="1943100" imgH="241300" progId="Equation.3">
                  <p:embed/>
                </p:oleObj>
              </mc:Choice>
              <mc:Fallback>
                <p:oleObj name="公式" r:id="rId6" imgW="1943100" imgH="241300" progId="Equation.3">
                  <p:embed/>
                  <p:pic>
                    <p:nvPicPr>
                      <p:cNvPr id="0" name="Object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4163" y="1412875"/>
                        <a:ext cx="362108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9B62846E-8477-4C6F-AFCB-90AA2215F37B}" type="slidenum">
              <a:rPr lang="zh-CN" altLang="en-US" smtClean="0">
                <a:solidFill>
                  <a:srgbClr val="0000B6"/>
                </a:solidFill>
                <a:latin typeface="Book Antiqua" pitchFamily="18" charset="0"/>
              </a:rPr>
              <a:pPr/>
              <a:t>34</a:t>
            </a:fld>
            <a:endParaRPr lang="en-US" altLang="zh-CN" smtClean="0">
              <a:solidFill>
                <a:srgbClr val="0000B6"/>
              </a:solidFill>
              <a:latin typeface="Book Antiqua" pitchFamily="18" charset="0"/>
            </a:endParaRPr>
          </a:p>
        </p:txBody>
      </p:sp>
      <p:sp>
        <p:nvSpPr>
          <p:cNvPr id="35843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zh-CN" smtClean="0">
                <a:solidFill>
                  <a:schemeClr val="bg2"/>
                </a:solidFill>
              </a:rPr>
              <a:t>2019 ZDMC – Lec. #3</a:t>
            </a:r>
            <a:endParaRPr lang="en-US" altLang="zh-CN" smtClean="0">
              <a:solidFill>
                <a:schemeClr val="bg2"/>
              </a:solidFill>
            </a:endParaRPr>
          </a:p>
        </p:txBody>
      </p:sp>
      <p:pic>
        <p:nvPicPr>
          <p:cNvPr id="35844" name="Picture 2" descr="4-3-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700213"/>
            <a:ext cx="7129462" cy="34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AutoShape 3"/>
          <p:cNvSpPr>
            <a:spLocks noChangeArrowheads="1"/>
          </p:cNvSpPr>
          <p:nvPr/>
        </p:nvSpPr>
        <p:spPr bwMode="auto">
          <a:xfrm>
            <a:off x="2051050" y="1557338"/>
            <a:ext cx="5976938" cy="11509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5846" name="Rectangle 4"/>
          <p:cNvSpPr>
            <a:spLocks noChangeArrowheads="1"/>
          </p:cNvSpPr>
          <p:nvPr/>
        </p:nvSpPr>
        <p:spPr bwMode="auto">
          <a:xfrm>
            <a:off x="1908175" y="4724400"/>
            <a:ext cx="6121400" cy="431800"/>
          </a:xfrm>
          <a:prstGeom prst="rect">
            <a:avLst/>
          </a:prstGeom>
          <a:solidFill>
            <a:srgbClr val="FFFFCC">
              <a:alpha val="1686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5847" name="Rectangle 5"/>
          <p:cNvSpPr>
            <a:spLocks noChangeArrowheads="1"/>
          </p:cNvSpPr>
          <p:nvPr/>
        </p:nvSpPr>
        <p:spPr bwMode="auto">
          <a:xfrm>
            <a:off x="755650" y="1700213"/>
            <a:ext cx="1008063" cy="1081087"/>
          </a:xfrm>
          <a:prstGeom prst="rect">
            <a:avLst/>
          </a:prstGeom>
          <a:solidFill>
            <a:srgbClr val="FFFFCC">
              <a:alpha val="2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584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908175" y="476250"/>
            <a:ext cx="6337300" cy="2232025"/>
          </a:xfrm>
          <a:noFill/>
        </p:spPr>
        <p:txBody>
          <a:bodyPr/>
          <a:lstStyle/>
          <a:p>
            <a:r>
              <a:rPr lang="zh-CN" altLang="en-US" sz="2800" smtClean="0">
                <a:ea typeface="宋体" pitchFamily="2" charset="-122"/>
              </a:rPr>
              <a:t>利用附加控制端进行扩展</a:t>
            </a:r>
          </a:p>
          <a:p>
            <a:pPr>
              <a:buFont typeface="Wingdings" pitchFamily="2" charset="2"/>
              <a:buNone/>
            </a:pPr>
            <a:r>
              <a:rPr lang="zh-CN" altLang="en-US" sz="2800" smtClean="0">
                <a:ea typeface="宋体" pitchFamily="2" charset="-122"/>
              </a:rPr>
              <a:t>例</a:t>
            </a:r>
            <a:r>
              <a:rPr lang="en-US" altLang="zh-CN" sz="2800" smtClean="0">
                <a:ea typeface="宋体" pitchFamily="2" charset="-122"/>
              </a:rPr>
              <a:t>:</a:t>
            </a:r>
            <a:r>
              <a:rPr lang="zh-CN" altLang="en-US" sz="2800" smtClean="0">
                <a:ea typeface="宋体" pitchFamily="2" charset="-122"/>
              </a:rPr>
              <a:t>用</a:t>
            </a:r>
            <a:r>
              <a:rPr lang="en-US" altLang="zh-CN" sz="2800" smtClean="0">
                <a:ea typeface="宋体" pitchFamily="2" charset="-122"/>
              </a:rPr>
              <a:t>74HC138</a:t>
            </a:r>
            <a:r>
              <a:rPr lang="zh-CN" altLang="en-US" sz="2800" smtClean="0">
                <a:ea typeface="宋体" pitchFamily="2" charset="-122"/>
              </a:rPr>
              <a:t>（</a:t>
            </a:r>
            <a:r>
              <a:rPr lang="en-US" altLang="zh-CN" sz="2800" smtClean="0">
                <a:ea typeface="宋体" pitchFamily="2" charset="-122"/>
              </a:rPr>
              <a:t>3</a:t>
            </a:r>
            <a:r>
              <a:rPr lang="zh-CN" altLang="en-US" sz="2800" smtClean="0">
                <a:ea typeface="宋体" pitchFamily="2" charset="-122"/>
              </a:rPr>
              <a:t>线</a:t>
            </a:r>
            <a:r>
              <a:rPr lang="en-US" altLang="zh-CN" sz="2800" smtClean="0">
                <a:ea typeface="宋体" pitchFamily="2" charset="-122"/>
              </a:rPr>
              <a:t>—8</a:t>
            </a:r>
            <a:r>
              <a:rPr lang="zh-CN" altLang="en-US" sz="2800" smtClean="0">
                <a:ea typeface="宋体" pitchFamily="2" charset="-122"/>
              </a:rPr>
              <a:t>线译码器）</a:t>
            </a:r>
          </a:p>
          <a:p>
            <a:endParaRPr lang="zh-CN" altLang="en-US" smtClean="0">
              <a:ea typeface="宋体" pitchFamily="2" charset="-122"/>
            </a:endParaRPr>
          </a:p>
          <a:p>
            <a:r>
              <a:rPr lang="zh-CN" altLang="en-US" smtClean="0">
                <a:ea typeface="宋体" pitchFamily="2" charset="-122"/>
              </a:rPr>
              <a:t>                 </a:t>
            </a:r>
            <a:r>
              <a:rPr lang="en-US" altLang="zh-CN" sz="2400" smtClean="0">
                <a:ea typeface="宋体" pitchFamily="2" charset="-122"/>
              </a:rPr>
              <a:t>4</a:t>
            </a:r>
            <a:r>
              <a:rPr lang="zh-CN" altLang="en-US" sz="2400" smtClean="0">
                <a:ea typeface="宋体" pitchFamily="2" charset="-122"/>
              </a:rPr>
              <a:t>线</a:t>
            </a:r>
            <a:r>
              <a:rPr lang="en-US" altLang="zh-CN" sz="2400" smtClean="0">
                <a:ea typeface="宋体" pitchFamily="2" charset="-122"/>
              </a:rPr>
              <a:t>—16</a:t>
            </a:r>
            <a:r>
              <a:rPr lang="zh-CN" altLang="en-US" sz="2400" smtClean="0">
                <a:ea typeface="宋体" pitchFamily="2" charset="-122"/>
              </a:rPr>
              <a:t>线译码器</a:t>
            </a:r>
          </a:p>
        </p:txBody>
      </p:sp>
      <p:sp>
        <p:nvSpPr>
          <p:cNvPr id="35849" name="AutoShape 7"/>
          <p:cNvSpPr>
            <a:spLocks noChangeArrowheads="1"/>
          </p:cNvSpPr>
          <p:nvPr/>
        </p:nvSpPr>
        <p:spPr bwMode="auto">
          <a:xfrm>
            <a:off x="4716463" y="1484313"/>
            <a:ext cx="333375" cy="719137"/>
          </a:xfrm>
          <a:prstGeom prst="downArrow">
            <a:avLst>
              <a:gd name="adj1" fmla="val 50000"/>
              <a:gd name="adj2" fmla="val 5392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5850" name="Rectangle 8"/>
          <p:cNvSpPr>
            <a:spLocks noChangeArrowheads="1"/>
          </p:cNvSpPr>
          <p:nvPr/>
        </p:nvSpPr>
        <p:spPr bwMode="auto">
          <a:xfrm>
            <a:off x="7524750" y="2636838"/>
            <a:ext cx="503238" cy="504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B71A1441-ADBA-4017-ACAB-A19C981E827B}" type="slidenum">
              <a:rPr lang="zh-CN" altLang="en-US" smtClean="0">
                <a:solidFill>
                  <a:srgbClr val="0000B6"/>
                </a:solidFill>
                <a:latin typeface="Book Antiqua" pitchFamily="18" charset="0"/>
              </a:rPr>
              <a:pPr/>
              <a:t>35</a:t>
            </a:fld>
            <a:endParaRPr lang="en-US" altLang="zh-CN" smtClean="0">
              <a:solidFill>
                <a:srgbClr val="0000B6"/>
              </a:solidFill>
              <a:latin typeface="Book Antiqua" pitchFamily="18" charset="0"/>
            </a:endParaRPr>
          </a:p>
        </p:txBody>
      </p:sp>
      <p:sp>
        <p:nvSpPr>
          <p:cNvPr id="36867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zh-CN" smtClean="0">
                <a:solidFill>
                  <a:schemeClr val="bg2"/>
                </a:solidFill>
              </a:rPr>
              <a:t>2019 ZDMC – Lec. #3</a:t>
            </a:r>
            <a:endParaRPr lang="en-US" altLang="zh-CN" smtClean="0">
              <a:solidFill>
                <a:schemeClr val="bg2"/>
              </a:solidFill>
            </a:endParaRPr>
          </a:p>
        </p:txBody>
      </p:sp>
      <p:pic>
        <p:nvPicPr>
          <p:cNvPr id="36868" name="Picture 2" descr="4-3-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92150"/>
            <a:ext cx="7345363" cy="34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02467" name="Group 3"/>
          <p:cNvGrpSpPr>
            <a:grpSpLocks/>
          </p:cNvGrpSpPr>
          <p:nvPr/>
        </p:nvGrpSpPr>
        <p:grpSpPr bwMode="auto">
          <a:xfrm>
            <a:off x="1763713" y="836613"/>
            <a:ext cx="4824412" cy="1114425"/>
            <a:chOff x="930" y="1140"/>
            <a:chExt cx="3039" cy="702"/>
          </a:xfrm>
        </p:grpSpPr>
        <p:sp>
          <p:nvSpPr>
            <p:cNvPr id="36875" name="Line 4"/>
            <p:cNvSpPr>
              <a:spLocks noChangeShapeType="1"/>
            </p:cNvSpPr>
            <p:nvPr/>
          </p:nvSpPr>
          <p:spPr bwMode="auto">
            <a:xfrm>
              <a:off x="930" y="1140"/>
              <a:ext cx="3039" cy="1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6" name="Line 5"/>
            <p:cNvSpPr>
              <a:spLocks noChangeShapeType="1"/>
            </p:cNvSpPr>
            <p:nvPr/>
          </p:nvSpPr>
          <p:spPr bwMode="auto">
            <a:xfrm>
              <a:off x="3945" y="1162"/>
              <a:ext cx="0" cy="6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7" name="Line 6"/>
            <p:cNvSpPr>
              <a:spLocks noChangeShapeType="1"/>
            </p:cNvSpPr>
            <p:nvPr/>
          </p:nvSpPr>
          <p:spPr bwMode="auto">
            <a:xfrm>
              <a:off x="2392" y="1162"/>
              <a:ext cx="0" cy="63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8" name="Line 7"/>
            <p:cNvSpPr>
              <a:spLocks noChangeShapeType="1"/>
            </p:cNvSpPr>
            <p:nvPr/>
          </p:nvSpPr>
          <p:spPr bwMode="auto">
            <a:xfrm>
              <a:off x="2381" y="1661"/>
              <a:ext cx="27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9" name="Line 8"/>
            <p:cNvSpPr>
              <a:spLocks noChangeShapeType="1"/>
            </p:cNvSpPr>
            <p:nvPr/>
          </p:nvSpPr>
          <p:spPr bwMode="auto">
            <a:xfrm>
              <a:off x="2642" y="1661"/>
              <a:ext cx="0" cy="1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870" name="AutoShape 9"/>
          <p:cNvSpPr>
            <a:spLocks noChangeArrowheads="1"/>
          </p:cNvSpPr>
          <p:nvPr/>
        </p:nvSpPr>
        <p:spPr bwMode="auto">
          <a:xfrm>
            <a:off x="755650" y="4797425"/>
            <a:ext cx="2016125" cy="719138"/>
          </a:xfrm>
          <a:prstGeom prst="wedgeEllipseCallout">
            <a:avLst>
              <a:gd name="adj1" fmla="val 95593"/>
              <a:gd name="adj2" fmla="val -118653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36871" name="Object 10"/>
          <p:cNvGraphicFramePr>
            <a:graphicFrameLocks noChangeAspect="1"/>
          </p:cNvGraphicFramePr>
          <p:nvPr/>
        </p:nvGraphicFramePr>
        <p:xfrm>
          <a:off x="1258888" y="4868863"/>
          <a:ext cx="10795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7" name="公式" r:id="rId5" imgW="482391" imgH="241195" progId="Equation.3">
                  <p:embed/>
                </p:oleObj>
              </mc:Choice>
              <mc:Fallback>
                <p:oleObj name="公式" r:id="rId5" imgW="482391" imgH="24119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868863"/>
                        <a:ext cx="10795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2" name="AutoShape 11"/>
          <p:cNvSpPr>
            <a:spLocks noChangeArrowheads="1"/>
          </p:cNvSpPr>
          <p:nvPr/>
        </p:nvSpPr>
        <p:spPr bwMode="auto">
          <a:xfrm>
            <a:off x="7524750" y="2565400"/>
            <a:ext cx="1619250" cy="647700"/>
          </a:xfrm>
          <a:prstGeom prst="wedgeEllipseCallout">
            <a:avLst>
              <a:gd name="adj1" fmla="val -101273"/>
              <a:gd name="adj2" fmla="val -91912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lang="en-US" altLang="zh-CN" sz="2000">
                <a:ea typeface="楷体_GB2312" pitchFamily="49" charset="-122"/>
              </a:rPr>
              <a:t>D</a:t>
            </a:r>
            <a:r>
              <a:rPr lang="en-US" altLang="zh-CN" sz="2000" baseline="-25000">
                <a:ea typeface="楷体_GB2312" pitchFamily="49" charset="-122"/>
              </a:rPr>
              <a:t>3</a:t>
            </a:r>
            <a:r>
              <a:rPr lang="en-US" altLang="zh-CN" sz="2000">
                <a:ea typeface="楷体_GB2312" pitchFamily="49" charset="-122"/>
              </a:rPr>
              <a:t>=1</a:t>
            </a:r>
          </a:p>
        </p:txBody>
      </p:sp>
      <p:sp>
        <p:nvSpPr>
          <p:cNvPr id="36873" name="AutoShape 12"/>
          <p:cNvSpPr>
            <a:spLocks noChangeArrowheads="1"/>
          </p:cNvSpPr>
          <p:nvPr/>
        </p:nvSpPr>
        <p:spPr bwMode="auto">
          <a:xfrm>
            <a:off x="0" y="2708275"/>
            <a:ext cx="1619250" cy="647700"/>
          </a:xfrm>
          <a:prstGeom prst="wedgeEllipseCallout">
            <a:avLst>
              <a:gd name="adj1" fmla="val 205491"/>
              <a:gd name="adj2" fmla="val -105884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lang="en-US" altLang="zh-CN" sz="2000">
                <a:ea typeface="楷体_GB2312" pitchFamily="49" charset="-122"/>
              </a:rPr>
              <a:t>D</a:t>
            </a:r>
            <a:r>
              <a:rPr lang="en-US" altLang="zh-CN" sz="2000" baseline="-25000">
                <a:ea typeface="楷体_GB2312" pitchFamily="49" charset="-122"/>
              </a:rPr>
              <a:t>3</a:t>
            </a:r>
            <a:r>
              <a:rPr lang="en-US" altLang="zh-CN" sz="2000">
                <a:ea typeface="楷体_GB2312" pitchFamily="49" charset="-122"/>
              </a:rPr>
              <a:t>=0</a:t>
            </a:r>
          </a:p>
        </p:txBody>
      </p:sp>
      <p:sp>
        <p:nvSpPr>
          <p:cNvPr id="36874" name="Oval 13"/>
          <p:cNvSpPr>
            <a:spLocks noChangeArrowheads="1"/>
          </p:cNvSpPr>
          <p:nvPr/>
        </p:nvSpPr>
        <p:spPr bwMode="auto">
          <a:xfrm>
            <a:off x="1258888" y="692150"/>
            <a:ext cx="504825" cy="360363"/>
          </a:xfrm>
          <a:prstGeom prst="ellipse">
            <a:avLst/>
          </a:prstGeom>
          <a:solidFill>
            <a:srgbClr val="FF0000">
              <a:alpha val="21176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70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753F3DD-CCA2-4092-B2C0-431EBDEA0082}" type="slidenum">
              <a:rPr lang="zh-CN" altLang="en-US" smtClean="0">
                <a:solidFill>
                  <a:srgbClr val="0000B6"/>
                </a:solidFill>
                <a:latin typeface="Book Antiqua" pitchFamily="18" charset="0"/>
              </a:rPr>
              <a:pPr/>
              <a:t>36</a:t>
            </a:fld>
            <a:endParaRPr lang="en-US" altLang="zh-CN" smtClean="0">
              <a:solidFill>
                <a:srgbClr val="0000B6"/>
              </a:solidFill>
              <a:latin typeface="Book Antiqua" pitchFamily="18" charset="0"/>
            </a:endParaRPr>
          </a:p>
        </p:txBody>
      </p:sp>
      <p:sp>
        <p:nvSpPr>
          <p:cNvPr id="37891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zh-CN" smtClean="0">
                <a:solidFill>
                  <a:schemeClr val="bg2"/>
                </a:solidFill>
              </a:rPr>
              <a:t>2019 ZDMC – Lec. #3</a:t>
            </a:r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8229600" cy="884238"/>
          </a:xfrm>
        </p:spPr>
        <p:txBody>
          <a:bodyPr/>
          <a:lstStyle/>
          <a:p>
            <a:pPr>
              <a:defRPr/>
            </a:pPr>
            <a:r>
              <a:rPr lang="zh-CN" altLang="en-US" sz="3600" i="0" dirty="0" smtClean="0">
                <a:latin typeface="宋体" pitchFamily="2" charset="-122"/>
                <a:ea typeface="宋体" pitchFamily="2" charset="-122"/>
              </a:rPr>
              <a:t>二</a:t>
            </a:r>
            <a:r>
              <a:rPr lang="en-US" altLang="zh-CN" sz="3600" i="0" dirty="0" smtClean="0"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3600" i="0" dirty="0" smtClean="0">
                <a:latin typeface="宋体" pitchFamily="2" charset="-122"/>
                <a:ea typeface="宋体" pitchFamily="2" charset="-122"/>
              </a:rPr>
              <a:t>十进制译码器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052513"/>
            <a:ext cx="8353425" cy="4752975"/>
          </a:xfrm>
        </p:spPr>
        <p:txBody>
          <a:bodyPr/>
          <a:lstStyle/>
          <a:p>
            <a:r>
              <a:rPr lang="zh-CN" altLang="en-US" sz="2400" smtClean="0">
                <a:ea typeface="宋体" pitchFamily="2" charset="-122"/>
              </a:rPr>
              <a:t>将输入</a:t>
            </a:r>
            <a:r>
              <a:rPr lang="en-US" altLang="zh-CN" sz="2400" smtClean="0">
                <a:ea typeface="宋体" pitchFamily="2" charset="-122"/>
              </a:rPr>
              <a:t>BCD</a:t>
            </a:r>
            <a:r>
              <a:rPr lang="zh-CN" altLang="en-US" sz="2400" smtClean="0">
                <a:ea typeface="宋体" pitchFamily="2" charset="-122"/>
              </a:rPr>
              <a:t>码的</a:t>
            </a:r>
            <a:r>
              <a:rPr lang="en-US" altLang="zh-CN" sz="2400" smtClean="0">
                <a:ea typeface="宋体" pitchFamily="2" charset="-122"/>
              </a:rPr>
              <a:t>10</a:t>
            </a:r>
            <a:r>
              <a:rPr lang="zh-CN" altLang="en-US" sz="2400" smtClean="0">
                <a:ea typeface="宋体" pitchFamily="2" charset="-122"/>
              </a:rPr>
              <a:t>个代码译成</a:t>
            </a:r>
            <a:r>
              <a:rPr lang="en-US" altLang="zh-CN" sz="2400" smtClean="0">
                <a:ea typeface="宋体" pitchFamily="2" charset="-122"/>
              </a:rPr>
              <a:t>10</a:t>
            </a:r>
            <a:r>
              <a:rPr lang="zh-CN" altLang="en-US" sz="2400" smtClean="0">
                <a:ea typeface="宋体" pitchFamily="2" charset="-122"/>
              </a:rPr>
              <a:t>个高、低电平的输出信号</a:t>
            </a:r>
          </a:p>
          <a:p>
            <a:pPr>
              <a:buFont typeface="Wingdings" pitchFamily="2" charset="2"/>
              <a:buNone/>
            </a:pPr>
            <a:r>
              <a:rPr lang="zh-CN" altLang="en-US" sz="2400" smtClean="0">
                <a:ea typeface="宋体" pitchFamily="2" charset="-122"/>
              </a:rPr>
              <a:t>	</a:t>
            </a:r>
            <a:r>
              <a:rPr lang="en-US" altLang="zh-CN" sz="2400" smtClean="0">
                <a:ea typeface="宋体" pitchFamily="2" charset="-122"/>
              </a:rPr>
              <a:t>BCD</a:t>
            </a:r>
            <a:r>
              <a:rPr lang="zh-CN" altLang="en-US" sz="2400" smtClean="0">
                <a:ea typeface="宋体" pitchFamily="2" charset="-122"/>
              </a:rPr>
              <a:t>码以外的伪码，输出均无低电平信号产生</a:t>
            </a:r>
          </a:p>
          <a:p>
            <a:pPr>
              <a:buFont typeface="Wingdings" pitchFamily="2" charset="2"/>
              <a:buNone/>
            </a:pPr>
            <a:endParaRPr lang="zh-CN" altLang="en-US" sz="2800" smtClean="0">
              <a:ea typeface="宋体" pitchFamily="2" charset="-122"/>
            </a:endParaRPr>
          </a:p>
          <a:p>
            <a:r>
              <a:rPr lang="en-US" altLang="zh-CN" sz="2400" smtClean="0">
                <a:ea typeface="宋体" pitchFamily="2" charset="-122"/>
              </a:rPr>
              <a:t>74HC42</a:t>
            </a:r>
          </a:p>
        </p:txBody>
      </p:sp>
      <p:graphicFrame>
        <p:nvGraphicFramePr>
          <p:cNvPr id="37894" name="Object 4"/>
          <p:cNvGraphicFramePr>
            <a:graphicFrameLocks noChangeAspect="1"/>
          </p:cNvGraphicFramePr>
          <p:nvPr/>
        </p:nvGraphicFramePr>
        <p:xfrm>
          <a:off x="355600" y="2852738"/>
          <a:ext cx="2600325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4" name="公式" r:id="rId4" imgW="1231366" imgH="241195" progId="Equation.3">
                  <p:embed/>
                </p:oleObj>
              </mc:Choice>
              <mc:Fallback>
                <p:oleObj name="公式" r:id="rId4" imgW="1231366" imgH="24119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" y="2852738"/>
                        <a:ext cx="2600325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5" name="AutoShape 5"/>
          <p:cNvSpPr>
            <a:spLocks noChangeArrowheads="1"/>
          </p:cNvSpPr>
          <p:nvPr/>
        </p:nvSpPr>
        <p:spPr bwMode="auto">
          <a:xfrm>
            <a:off x="2916238" y="3068638"/>
            <a:ext cx="1368425" cy="215900"/>
          </a:xfrm>
          <a:prstGeom prst="leftRightArrow">
            <a:avLst>
              <a:gd name="adj1" fmla="val 50000"/>
              <a:gd name="adj2" fmla="val 126765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pic>
        <p:nvPicPr>
          <p:cNvPr id="37896" name="Picture 6" descr="4-3-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1916113"/>
            <a:ext cx="3455988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1F55B275-4AB4-418B-B4BF-D687F17BD11B}" type="slidenum">
              <a:rPr lang="zh-CN" altLang="en-US" smtClean="0">
                <a:solidFill>
                  <a:srgbClr val="0000B6"/>
                </a:solidFill>
                <a:latin typeface="Book Antiqua" pitchFamily="18" charset="0"/>
              </a:rPr>
              <a:pPr/>
              <a:t>37</a:t>
            </a:fld>
            <a:endParaRPr lang="en-US" altLang="zh-CN" smtClean="0">
              <a:solidFill>
                <a:srgbClr val="0000B6"/>
              </a:solidFill>
              <a:latin typeface="Book Antiqua" pitchFamily="18" charset="0"/>
            </a:endParaRPr>
          </a:p>
        </p:txBody>
      </p:sp>
      <p:sp>
        <p:nvSpPr>
          <p:cNvPr id="38915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zh-CN" smtClean="0">
                <a:solidFill>
                  <a:schemeClr val="bg2"/>
                </a:solidFill>
              </a:rPr>
              <a:t>2019 ZDMC – Lec. #3</a:t>
            </a:r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04813"/>
            <a:ext cx="8229600" cy="884237"/>
          </a:xfrm>
        </p:spPr>
        <p:txBody>
          <a:bodyPr/>
          <a:lstStyle/>
          <a:p>
            <a:pPr>
              <a:defRPr/>
            </a:pPr>
            <a:r>
              <a:rPr lang="zh-CN" altLang="en-US" sz="3600" i="0" dirty="0" smtClean="0">
                <a:ea typeface="宋体" pitchFamily="2" charset="-122"/>
              </a:rPr>
              <a:t>用译码器设计组合逻辑电路</a:t>
            </a:r>
          </a:p>
        </p:txBody>
      </p:sp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7920038" cy="460851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smtClean="0">
                <a:ea typeface="宋体" pitchFamily="2" charset="-122"/>
              </a:rPr>
              <a:t>1. </a:t>
            </a:r>
            <a:r>
              <a:rPr lang="zh-CN" altLang="en-US" sz="2800" smtClean="0">
                <a:ea typeface="宋体" pitchFamily="2" charset="-122"/>
              </a:rPr>
              <a:t>基本原理</a:t>
            </a:r>
          </a:p>
          <a:p>
            <a:pPr>
              <a:buFont typeface="Wingdings" pitchFamily="2" charset="2"/>
              <a:buNone/>
            </a:pPr>
            <a:r>
              <a:rPr lang="zh-CN" altLang="en-US" sz="2800" smtClean="0">
                <a:ea typeface="宋体" pitchFamily="2" charset="-122"/>
              </a:rPr>
              <a:t>	</a:t>
            </a:r>
            <a:r>
              <a:rPr lang="en-US" altLang="zh-CN" sz="2800" smtClean="0">
                <a:solidFill>
                  <a:srgbClr val="FF0000"/>
                </a:solidFill>
                <a:ea typeface="宋体" pitchFamily="2" charset="-122"/>
              </a:rPr>
              <a:t>3</a:t>
            </a:r>
            <a:r>
              <a:rPr lang="zh-CN" altLang="en-US" sz="2800" smtClean="0">
                <a:ea typeface="宋体" pitchFamily="2" charset="-122"/>
              </a:rPr>
              <a:t>位二进制译码器给出</a:t>
            </a:r>
            <a:r>
              <a:rPr lang="en-US" altLang="zh-CN" sz="2800" smtClean="0">
                <a:solidFill>
                  <a:srgbClr val="FF0000"/>
                </a:solidFill>
                <a:ea typeface="宋体" pitchFamily="2" charset="-122"/>
              </a:rPr>
              <a:t>3</a:t>
            </a:r>
            <a:r>
              <a:rPr lang="zh-CN" altLang="en-US" sz="2800" smtClean="0">
                <a:ea typeface="宋体" pitchFamily="2" charset="-122"/>
              </a:rPr>
              <a:t>变量的全部最小项</a:t>
            </a:r>
            <a:r>
              <a:rPr lang="en-US" altLang="zh-CN" sz="2800" smtClean="0">
                <a:ea typeface="宋体" pitchFamily="2" charset="-122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zh-CN" sz="2800" smtClean="0">
                <a:ea typeface="宋体" pitchFamily="2" charset="-122"/>
              </a:rPr>
              <a:t>	</a:t>
            </a:r>
            <a:r>
              <a:rPr lang="zh-CN" altLang="en-US" sz="2800" smtClean="0">
                <a:ea typeface="宋体" pitchFamily="2" charset="-122"/>
              </a:rPr>
              <a:t>。。。</a:t>
            </a:r>
          </a:p>
          <a:p>
            <a:pPr>
              <a:buFont typeface="Wingdings" pitchFamily="2" charset="2"/>
              <a:buNone/>
            </a:pPr>
            <a:r>
              <a:rPr lang="zh-CN" altLang="en-US" sz="2800" smtClean="0">
                <a:ea typeface="宋体" pitchFamily="2" charset="-122"/>
              </a:rPr>
              <a:t>	</a:t>
            </a:r>
            <a:r>
              <a:rPr lang="en-US" altLang="zh-CN" sz="2800" smtClean="0">
                <a:solidFill>
                  <a:srgbClr val="FF0000"/>
                </a:solidFill>
                <a:ea typeface="宋体" pitchFamily="2" charset="-122"/>
              </a:rPr>
              <a:t>n</a:t>
            </a:r>
            <a:r>
              <a:rPr lang="zh-CN" altLang="en-US" sz="2800" smtClean="0">
                <a:ea typeface="宋体" pitchFamily="2" charset="-122"/>
              </a:rPr>
              <a:t>位二进制译码器给出</a:t>
            </a:r>
            <a:r>
              <a:rPr lang="en-US" altLang="zh-CN" sz="2800" smtClean="0">
                <a:solidFill>
                  <a:srgbClr val="FF0000"/>
                </a:solidFill>
                <a:ea typeface="宋体" pitchFamily="2" charset="-122"/>
              </a:rPr>
              <a:t>n</a:t>
            </a:r>
            <a:r>
              <a:rPr lang="zh-CN" altLang="en-US" sz="2800" smtClean="0">
                <a:ea typeface="宋体" pitchFamily="2" charset="-122"/>
              </a:rPr>
              <a:t>变量的全部最小项</a:t>
            </a:r>
            <a:r>
              <a:rPr lang="en-US" altLang="zh-CN" sz="2800" smtClean="0">
                <a:ea typeface="宋体" pitchFamily="2" charset="-122"/>
              </a:rPr>
              <a:t>;</a:t>
            </a:r>
          </a:p>
          <a:p>
            <a:pPr>
              <a:buFont typeface="Wingdings" pitchFamily="2" charset="2"/>
              <a:buNone/>
            </a:pPr>
            <a:endParaRPr lang="en-US" altLang="zh-CN" sz="2800" smtClean="0"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smtClean="0">
                <a:ea typeface="宋体" pitchFamily="2" charset="-122"/>
              </a:rPr>
              <a:t>	</a:t>
            </a:r>
            <a:r>
              <a:rPr lang="zh-CN" altLang="en-US" sz="2800" smtClean="0">
                <a:ea typeface="宋体" pitchFamily="2" charset="-122"/>
              </a:rPr>
              <a:t>任意逻辑函数</a:t>
            </a:r>
          </a:p>
          <a:p>
            <a:pPr>
              <a:buFont typeface="Wingdings" pitchFamily="2" charset="2"/>
              <a:buNone/>
            </a:pPr>
            <a:r>
              <a:rPr lang="zh-CN" altLang="en-US" sz="2800" smtClean="0">
                <a:ea typeface="宋体" pitchFamily="2" charset="-122"/>
              </a:rPr>
              <a:t>	将</a:t>
            </a:r>
            <a:r>
              <a:rPr lang="en-US" altLang="zh-CN" sz="2800" smtClean="0">
                <a:ea typeface="宋体" pitchFamily="2" charset="-122"/>
              </a:rPr>
              <a:t>n</a:t>
            </a:r>
            <a:r>
              <a:rPr lang="zh-CN" altLang="en-US" sz="2800" smtClean="0">
                <a:ea typeface="宋体" pitchFamily="2" charset="-122"/>
              </a:rPr>
              <a:t>位二进制译码输出的最小项组合起来，可获得任何形式的输入变量不大于</a:t>
            </a:r>
            <a:r>
              <a:rPr lang="en-US" altLang="zh-CN" sz="2800" smtClean="0">
                <a:ea typeface="宋体" pitchFamily="2" charset="-122"/>
              </a:rPr>
              <a:t>n</a:t>
            </a:r>
            <a:r>
              <a:rPr lang="zh-CN" altLang="en-US" sz="2800" smtClean="0">
                <a:ea typeface="宋体" pitchFamily="2" charset="-122"/>
              </a:rPr>
              <a:t>的组合函数</a:t>
            </a:r>
          </a:p>
        </p:txBody>
      </p:sp>
      <p:graphicFrame>
        <p:nvGraphicFramePr>
          <p:cNvPr id="706564" name="Object 4"/>
          <p:cNvGraphicFramePr>
            <a:graphicFrameLocks noChangeAspect="1"/>
          </p:cNvGraphicFramePr>
          <p:nvPr/>
        </p:nvGraphicFramePr>
        <p:xfrm>
          <a:off x="2332038" y="5332413"/>
          <a:ext cx="1709737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6" name="公式" r:id="rId4" imgW="647700" imgH="279400" progId="Equation.3">
                  <p:embed/>
                </p:oleObj>
              </mc:Choice>
              <mc:Fallback>
                <p:oleObj name="公式" r:id="rId4" imgW="647700" imgH="279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2038" y="5332413"/>
                        <a:ext cx="1709737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0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0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0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0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0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70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0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0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70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0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0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70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0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0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1000"/>
                                        <p:tgtEl>
                                          <p:spTgt spid="70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0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0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6" dur="1000"/>
                                        <p:tgtEl>
                                          <p:spTgt spid="70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06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06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1" dur="1000"/>
                                        <p:tgtEl>
                                          <p:spTgt spid="70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29782892-E8B5-4949-9F91-6FB9B4CFC420}" type="slidenum">
              <a:rPr lang="zh-CN" altLang="en-US" smtClean="0">
                <a:solidFill>
                  <a:srgbClr val="0000B6"/>
                </a:solidFill>
                <a:latin typeface="Book Antiqua" pitchFamily="18" charset="0"/>
              </a:rPr>
              <a:pPr/>
              <a:t>38</a:t>
            </a:fld>
            <a:endParaRPr lang="en-US" altLang="zh-CN" smtClean="0">
              <a:solidFill>
                <a:srgbClr val="0000B6"/>
              </a:solidFill>
              <a:latin typeface="Book Antiqua" pitchFamily="18" charset="0"/>
            </a:endParaRPr>
          </a:p>
        </p:txBody>
      </p:sp>
      <p:sp>
        <p:nvSpPr>
          <p:cNvPr id="39939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zh-CN" smtClean="0">
                <a:solidFill>
                  <a:schemeClr val="bg2"/>
                </a:solidFill>
              </a:rPr>
              <a:t>2019 ZDMC – Lec. #3</a:t>
            </a:r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0225" y="127000"/>
            <a:ext cx="8229600" cy="884238"/>
          </a:xfrm>
        </p:spPr>
        <p:txBody>
          <a:bodyPr/>
          <a:lstStyle/>
          <a:p>
            <a:pPr>
              <a:defRPr/>
            </a:pPr>
            <a:r>
              <a:rPr lang="zh-CN" altLang="en-US" sz="3600" i="0" dirty="0" smtClean="0">
                <a:ea typeface="宋体" pitchFamily="2" charset="-122"/>
              </a:rPr>
              <a:t>用译码器设计组合电路例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81075"/>
            <a:ext cx="8137525" cy="12239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400" smtClean="0">
                <a:ea typeface="宋体" pitchFamily="2" charset="-122"/>
              </a:rPr>
              <a:t>利用</a:t>
            </a:r>
            <a:r>
              <a:rPr lang="en-US" altLang="zh-CN" sz="2400" smtClean="0">
                <a:ea typeface="宋体" pitchFamily="2" charset="-122"/>
              </a:rPr>
              <a:t>74HC138</a:t>
            </a:r>
            <a:r>
              <a:rPr lang="zh-CN" altLang="en-US" sz="2400" smtClean="0">
                <a:ea typeface="宋体" pitchFamily="2" charset="-122"/>
              </a:rPr>
              <a:t>设计一个多输出的组合逻辑电路，输出逻辑函数式为：</a:t>
            </a:r>
          </a:p>
          <a:p>
            <a:pPr>
              <a:buFont typeface="Wingdings" pitchFamily="2" charset="2"/>
              <a:buNone/>
            </a:pPr>
            <a:endParaRPr lang="zh-CN" altLang="en-US" sz="2400" smtClean="0">
              <a:ea typeface="宋体" pitchFamily="2" charset="-122"/>
            </a:endParaRPr>
          </a:p>
        </p:txBody>
      </p:sp>
      <p:graphicFrame>
        <p:nvGraphicFramePr>
          <p:cNvPr id="39942" name="Object 5"/>
          <p:cNvGraphicFramePr>
            <a:graphicFrameLocks noChangeAspect="1"/>
          </p:cNvGraphicFramePr>
          <p:nvPr/>
        </p:nvGraphicFramePr>
        <p:xfrm>
          <a:off x="155575" y="1655763"/>
          <a:ext cx="3448050" cy="203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9" name="公式" r:id="rId4" imgW="1676400" imgH="990600" progId="Equation.3">
                  <p:embed/>
                </p:oleObj>
              </mc:Choice>
              <mc:Fallback>
                <p:oleObj name="公式" r:id="rId4" imgW="1676400" imgH="990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" y="1655763"/>
                        <a:ext cx="3448050" cy="203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8614" name="Object 6"/>
          <p:cNvGraphicFramePr>
            <a:graphicFrameLocks noChangeAspect="1"/>
          </p:cNvGraphicFramePr>
          <p:nvPr/>
        </p:nvGraphicFramePr>
        <p:xfrm>
          <a:off x="295275" y="4365625"/>
          <a:ext cx="4664075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0" name="公式" r:id="rId6" imgW="2667000" imgH="1066800" progId="Equation.3">
                  <p:embed/>
                </p:oleObj>
              </mc:Choice>
              <mc:Fallback>
                <p:oleObj name="公式" r:id="rId6" imgW="2667000" imgH="1066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" y="4365625"/>
                        <a:ext cx="4664075" cy="214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8615" name="AutoShape 7"/>
          <p:cNvSpPr>
            <a:spLocks noChangeArrowheads="1"/>
          </p:cNvSpPr>
          <p:nvPr/>
        </p:nvSpPr>
        <p:spPr bwMode="auto">
          <a:xfrm>
            <a:off x="1619250" y="3500438"/>
            <a:ext cx="431800" cy="792162"/>
          </a:xfrm>
          <a:prstGeom prst="downArrow">
            <a:avLst>
              <a:gd name="adj1" fmla="val 50000"/>
              <a:gd name="adj2" fmla="val 45864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aphicFrame>
        <p:nvGraphicFramePr>
          <p:cNvPr id="708616" name="Object 8"/>
          <p:cNvGraphicFramePr>
            <a:graphicFrameLocks noChangeAspect="1"/>
          </p:cNvGraphicFramePr>
          <p:nvPr/>
        </p:nvGraphicFramePr>
        <p:xfrm>
          <a:off x="4922838" y="4437063"/>
          <a:ext cx="3978275" cy="196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1" name="公式" r:id="rId8" imgW="2171700" imgH="1066800" progId="Equation.3">
                  <p:embed/>
                </p:oleObj>
              </mc:Choice>
              <mc:Fallback>
                <p:oleObj name="公式" r:id="rId8" imgW="2171700" imgH="1066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2838" y="4437063"/>
                        <a:ext cx="3978275" cy="196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8617" name="AutoShape 9"/>
          <p:cNvSpPr>
            <a:spLocks noChangeArrowheads="1"/>
          </p:cNvSpPr>
          <p:nvPr/>
        </p:nvSpPr>
        <p:spPr bwMode="auto">
          <a:xfrm rot="1510073">
            <a:off x="4284663" y="5157788"/>
            <a:ext cx="720725" cy="431800"/>
          </a:xfrm>
          <a:prstGeom prst="rightArrow">
            <a:avLst>
              <a:gd name="adj1" fmla="val 50000"/>
              <a:gd name="adj2" fmla="val 41728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pic>
        <p:nvPicPr>
          <p:cNvPr id="708618" name="Picture 10" descr="4-3-2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1557338"/>
            <a:ext cx="4824413" cy="231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08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08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0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08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08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70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08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08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70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08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08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70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08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08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1000"/>
                                        <p:tgtEl>
                                          <p:spTgt spid="70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8615" grpId="0" animBg="1"/>
      <p:bldP spid="70861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A56EAABA-16A0-4A6D-8E94-35885084F6F2}" type="slidenum">
              <a:rPr lang="zh-CN" altLang="en-US" smtClean="0">
                <a:solidFill>
                  <a:srgbClr val="0000B6"/>
                </a:solidFill>
                <a:latin typeface="Book Antiqua" pitchFamily="18" charset="0"/>
              </a:rPr>
              <a:pPr/>
              <a:t>39</a:t>
            </a:fld>
            <a:endParaRPr lang="en-US" altLang="zh-CN" smtClean="0">
              <a:solidFill>
                <a:srgbClr val="0000B6"/>
              </a:solidFill>
              <a:latin typeface="Book Antiqua" pitchFamily="18" charset="0"/>
            </a:endParaRPr>
          </a:p>
        </p:txBody>
      </p:sp>
      <p:sp>
        <p:nvSpPr>
          <p:cNvPr id="40963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zh-CN" smtClean="0">
                <a:solidFill>
                  <a:schemeClr val="bg2"/>
                </a:solidFill>
              </a:rPr>
              <a:t>2019 ZDMC – Lec. #3</a:t>
            </a:r>
            <a:endParaRPr lang="en-US" altLang="zh-CN" smtClean="0">
              <a:solidFill>
                <a:schemeClr val="bg2"/>
              </a:solidFill>
            </a:endParaRPr>
          </a:p>
        </p:txBody>
      </p:sp>
      <p:pic>
        <p:nvPicPr>
          <p:cNvPr id="4096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38" y="563563"/>
            <a:ext cx="5456237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6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3" y="3954463"/>
            <a:ext cx="3992562" cy="211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6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38" y="2994025"/>
            <a:ext cx="1592262" cy="162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A71F58C6-8069-4697-8A1E-E52C39FA69CA}" type="slidenum">
              <a:rPr lang="zh-CN" altLang="en-US" smtClean="0">
                <a:solidFill>
                  <a:srgbClr val="0000B6"/>
                </a:solidFill>
                <a:latin typeface="Book Antiqua" pitchFamily="18" charset="0"/>
              </a:rPr>
              <a:pPr/>
              <a:t>4</a:t>
            </a:fld>
            <a:endParaRPr lang="en-US" altLang="zh-CN" smtClean="0">
              <a:solidFill>
                <a:srgbClr val="0000B6"/>
              </a:solidFill>
              <a:latin typeface="Book Antiqua" pitchFamily="18" charset="0"/>
            </a:endParaRPr>
          </a:p>
        </p:txBody>
      </p:sp>
      <p:sp>
        <p:nvSpPr>
          <p:cNvPr id="5123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zh-CN" smtClean="0">
                <a:solidFill>
                  <a:schemeClr val="bg2"/>
                </a:solidFill>
              </a:rPr>
              <a:t>2019 ZDMC – Lec. #3</a:t>
            </a:r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7931150" cy="647700"/>
          </a:xfrm>
        </p:spPr>
        <p:txBody>
          <a:bodyPr/>
          <a:lstStyle/>
          <a:p>
            <a:pPr>
              <a:defRPr/>
            </a:pPr>
            <a:r>
              <a:rPr lang="zh-CN" altLang="en-US" sz="4000" i="0" dirty="0" smtClean="0">
                <a:ea typeface="宋体" pitchFamily="2" charset="-122"/>
              </a:rPr>
              <a:t>最小项的编号</a:t>
            </a:r>
          </a:p>
        </p:txBody>
      </p:sp>
      <p:graphicFrame>
        <p:nvGraphicFramePr>
          <p:cNvPr id="468995" name="Group 3"/>
          <p:cNvGraphicFramePr>
            <a:graphicFrameLocks noGrp="1"/>
          </p:cNvGraphicFramePr>
          <p:nvPr>
            <p:ph sz="half" idx="2"/>
          </p:nvPr>
        </p:nvGraphicFramePr>
        <p:xfrm>
          <a:off x="1331913" y="981075"/>
          <a:ext cx="6840537" cy="5191121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22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最小项</a:t>
                      </a:r>
                    </a:p>
                  </a:txBody>
                  <a:tcPr marT="45726" marB="4572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取值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对应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编号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2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15263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 B C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十进制数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15263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2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15263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0 0 0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2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15263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0 0 1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2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15263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0 1 0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22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15263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0 1 1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22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15263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1 0 0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8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22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15263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1 0 1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8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22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15263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1 1 0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711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15263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1 1 1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8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178" name="Object 84"/>
          <p:cNvGraphicFramePr>
            <a:graphicFrameLocks noGrp="1" noChangeAspect="1"/>
          </p:cNvGraphicFramePr>
          <p:nvPr>
            <p:ph sz="half" idx="1"/>
          </p:nvPr>
        </p:nvGraphicFramePr>
        <p:xfrm>
          <a:off x="1577975" y="2044700"/>
          <a:ext cx="1065213" cy="404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7" name="公式" r:id="rId4" imgW="482391" imgH="1777229" progId="Equation.3">
                  <p:embed/>
                </p:oleObj>
              </mc:Choice>
              <mc:Fallback>
                <p:oleObj name="公式" r:id="rId4" imgW="482391" imgH="1777229" progId="Equation.3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7975" y="2044700"/>
                        <a:ext cx="1065213" cy="404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532688" y="341313"/>
            <a:ext cx="1316037" cy="769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zh-CN" altLang="en-US" sz="44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复习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56100"/>
            <a:ext cx="3117850" cy="250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987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495F1CB8-BFA7-4F62-9096-04DBDEC1A40D}" type="slidenum">
              <a:rPr lang="zh-CN" altLang="en-US" smtClean="0">
                <a:solidFill>
                  <a:srgbClr val="0000B6"/>
                </a:solidFill>
                <a:latin typeface="Book Antiqua" pitchFamily="18" charset="0"/>
              </a:rPr>
              <a:pPr/>
              <a:t>40</a:t>
            </a:fld>
            <a:endParaRPr lang="en-US" altLang="zh-CN" smtClean="0">
              <a:solidFill>
                <a:srgbClr val="0000B6"/>
              </a:solidFill>
              <a:latin typeface="Book Antiqua" pitchFamily="18" charset="0"/>
            </a:endParaRPr>
          </a:p>
        </p:txBody>
      </p:sp>
      <p:sp>
        <p:nvSpPr>
          <p:cNvPr id="41988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zh-CN" smtClean="0">
                <a:solidFill>
                  <a:schemeClr val="bg2"/>
                </a:solidFill>
              </a:rPr>
              <a:t>2019 ZDMC – Lec. #3</a:t>
            </a:r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>
              <a:defRPr/>
            </a:pPr>
            <a:r>
              <a:rPr lang="zh-CN" altLang="en-US" sz="4800" i="0" dirty="0" smtClean="0">
                <a:ea typeface="宋体" pitchFamily="2" charset="-122"/>
              </a:rPr>
              <a:t>组合逻辑</a:t>
            </a:r>
            <a:endParaRPr lang="en-US" altLang="zh-CN" sz="4800" i="0" dirty="0" smtClean="0">
              <a:ea typeface="宋体" pitchFamily="2" charset="-122"/>
            </a:endParaRPr>
          </a:p>
        </p:txBody>
      </p:sp>
      <p:sp>
        <p:nvSpPr>
          <p:cNvPr id="41991" name="Text Box 14"/>
          <p:cNvSpPr txBox="1">
            <a:spLocks noChangeArrowheads="1"/>
          </p:cNvSpPr>
          <p:nvPr/>
        </p:nvSpPr>
        <p:spPr bwMode="auto">
          <a:xfrm>
            <a:off x="1955800" y="3984625"/>
            <a:ext cx="5432425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800" dirty="0">
                <a:solidFill>
                  <a:srgbClr val="001E4A"/>
                </a:solidFill>
                <a:latin typeface="华文新魏" pitchFamily="2" charset="-122"/>
                <a:ea typeface="华文新魏" pitchFamily="2" charset="-122"/>
              </a:rPr>
              <a:t>刘鹏</a:t>
            </a:r>
          </a:p>
          <a:p>
            <a:pPr algn="ctr">
              <a:spcBef>
                <a:spcPct val="50000"/>
              </a:spcBef>
            </a:pPr>
            <a:r>
              <a:rPr lang="zh-CN" altLang="en-US" dirty="0">
                <a:solidFill>
                  <a:srgbClr val="001E4A"/>
                </a:solidFill>
                <a:latin typeface="华文新魏" pitchFamily="2" charset="-122"/>
                <a:ea typeface="华文新魏" pitchFamily="2" charset="-122"/>
              </a:rPr>
              <a:t>浙江大学</a:t>
            </a:r>
            <a:endParaRPr lang="en-US" altLang="zh-CN" dirty="0">
              <a:solidFill>
                <a:srgbClr val="001E4A"/>
              </a:solidFill>
              <a:latin typeface="华文新魏" pitchFamily="2" charset="-122"/>
              <a:ea typeface="华文新魏" pitchFamily="2" charset="-122"/>
            </a:endParaRPr>
          </a:p>
          <a:p>
            <a:pPr algn="ctr">
              <a:spcBef>
                <a:spcPct val="50000"/>
              </a:spcBef>
            </a:pPr>
            <a:r>
              <a:rPr lang="zh-CN" altLang="en-US" dirty="0">
                <a:solidFill>
                  <a:srgbClr val="001E4A"/>
                </a:solidFill>
                <a:latin typeface="华文新魏" pitchFamily="2" charset="-122"/>
                <a:ea typeface="华文新魏" pitchFamily="2" charset="-122"/>
              </a:rPr>
              <a:t>信息与</a:t>
            </a:r>
            <a:r>
              <a:rPr lang="zh-CN" altLang="en-US" dirty="0" smtClean="0">
                <a:solidFill>
                  <a:srgbClr val="001E4A"/>
                </a:solidFill>
                <a:latin typeface="华文新魏" pitchFamily="2" charset="-122"/>
                <a:ea typeface="华文新魏" pitchFamily="2" charset="-122"/>
              </a:rPr>
              <a:t>电子工程学院</a:t>
            </a:r>
            <a:endParaRPr lang="en-US" altLang="zh-CN" dirty="0">
              <a:solidFill>
                <a:srgbClr val="001E4A"/>
              </a:solidFill>
              <a:latin typeface="华文新魏" pitchFamily="2" charset="-122"/>
              <a:ea typeface="华文新魏" pitchFamily="2" charset="-122"/>
            </a:endParaRPr>
          </a:p>
          <a:p>
            <a:pPr algn="ctr">
              <a:spcBef>
                <a:spcPct val="50000"/>
              </a:spcBef>
            </a:pPr>
            <a:r>
              <a:rPr lang="en-US" altLang="zh-CN" sz="1600" b="1" dirty="0">
                <a:solidFill>
                  <a:srgbClr val="001E4A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Email: </a:t>
            </a:r>
            <a:r>
              <a:rPr lang="en-US" altLang="zh-CN" sz="1600" b="1" dirty="0" err="1">
                <a:solidFill>
                  <a:srgbClr val="001E4A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liupeng@zju.edu.cn</a:t>
            </a:r>
            <a:endParaRPr lang="zh-CN" altLang="en-US" sz="1600" b="1" dirty="0">
              <a:solidFill>
                <a:srgbClr val="001E4A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41992" name="组合 7"/>
          <p:cNvGrpSpPr>
            <a:grpSpLocks/>
          </p:cNvGrpSpPr>
          <p:nvPr/>
        </p:nvGrpSpPr>
        <p:grpSpPr bwMode="auto">
          <a:xfrm>
            <a:off x="304800" y="223838"/>
            <a:ext cx="2900363" cy="919162"/>
            <a:chOff x="6553200" y="76200"/>
            <a:chExt cx="2290186" cy="766762"/>
          </a:xfrm>
        </p:grpSpPr>
        <p:pic>
          <p:nvPicPr>
            <p:cNvPr id="41993" name="图片 15" descr="2008030714400870.jp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200" y="76200"/>
              <a:ext cx="766762" cy="766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994" name="图片 16" descr="07-1274169635-1445632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7600" y="190466"/>
              <a:ext cx="1375786" cy="495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C98A1D9E-FCE0-4F01-9D77-FE01851C018F}" type="slidenum">
              <a:rPr lang="zh-CN" altLang="en-US" smtClean="0">
                <a:solidFill>
                  <a:srgbClr val="0000B6"/>
                </a:solidFill>
                <a:latin typeface="Book Antiqua" pitchFamily="18" charset="0"/>
              </a:rPr>
              <a:pPr/>
              <a:t>5</a:t>
            </a:fld>
            <a:endParaRPr lang="en-US" altLang="zh-CN" smtClean="0">
              <a:solidFill>
                <a:srgbClr val="0000B6"/>
              </a:solidFill>
              <a:latin typeface="Book Antiqua" pitchFamily="18" charset="0"/>
            </a:endParaRPr>
          </a:p>
        </p:txBody>
      </p:sp>
      <p:sp>
        <p:nvSpPr>
          <p:cNvPr id="6147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zh-CN" smtClean="0">
                <a:solidFill>
                  <a:schemeClr val="bg2"/>
                </a:solidFill>
              </a:rPr>
              <a:t>2019 ZDMC – Lec. #3</a:t>
            </a:r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7931150" cy="647700"/>
          </a:xfrm>
        </p:spPr>
        <p:txBody>
          <a:bodyPr/>
          <a:lstStyle/>
          <a:p>
            <a:pPr>
              <a:defRPr/>
            </a:pPr>
            <a:r>
              <a:rPr lang="zh-CN" altLang="en-US" sz="4000" i="0" dirty="0" smtClean="0">
                <a:ea typeface="宋体" pitchFamily="2" charset="-122"/>
              </a:rPr>
              <a:t>最大项的编号</a:t>
            </a:r>
          </a:p>
        </p:txBody>
      </p:sp>
      <p:graphicFrame>
        <p:nvGraphicFramePr>
          <p:cNvPr id="491523" name="Group 3"/>
          <p:cNvGraphicFramePr>
            <a:graphicFrameLocks noGrp="1"/>
          </p:cNvGraphicFramePr>
          <p:nvPr>
            <p:ph sz="half" idx="2"/>
          </p:nvPr>
        </p:nvGraphicFramePr>
        <p:xfrm>
          <a:off x="1116013" y="981075"/>
          <a:ext cx="7416800" cy="5191121"/>
        </p:xfrm>
        <a:graphic>
          <a:graphicData uri="http://schemas.openxmlformats.org/drawingml/2006/table">
            <a:tbl>
              <a:tblPr/>
              <a:tblGrid>
                <a:gridCol w="1560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4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3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22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最大项</a:t>
                      </a:r>
                    </a:p>
                  </a:txBody>
                  <a:tcPr marT="45726" marB="4572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取值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对应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编号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2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15263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 B C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十进制数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15263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2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15263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1 1 1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2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15263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1 1 0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2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15263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1 0 1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22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15263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1 0 0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22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15263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0 1 1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8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22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15263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0 1 0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22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15263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0 0 1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711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15263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0 0 0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526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31526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6202" name="Object 84"/>
          <p:cNvGraphicFramePr>
            <a:graphicFrameLocks noGrp="1" noChangeAspect="1"/>
          </p:cNvGraphicFramePr>
          <p:nvPr>
            <p:ph sz="half" idx="1"/>
          </p:nvPr>
        </p:nvGraphicFramePr>
        <p:xfrm>
          <a:off x="1076325" y="2085975"/>
          <a:ext cx="1658938" cy="390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1" name="公式" r:id="rId4" imgW="685800" imgH="1562100" progId="Equation.3">
                  <p:embed/>
                </p:oleObj>
              </mc:Choice>
              <mc:Fallback>
                <p:oleObj name="公式" r:id="rId4" imgW="685800" imgH="1562100" progId="Equation.3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325" y="2085975"/>
                        <a:ext cx="1658938" cy="390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532688" y="341313"/>
            <a:ext cx="1316037" cy="769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zh-CN" altLang="en-US" sz="44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复习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623154D5-808E-41F6-99F5-017161AFFD02}" type="slidenum">
              <a:rPr lang="zh-CN" altLang="en-US" smtClean="0">
                <a:solidFill>
                  <a:srgbClr val="0000B6"/>
                </a:solidFill>
                <a:latin typeface="Book Antiqua" pitchFamily="18" charset="0"/>
              </a:rPr>
              <a:pPr/>
              <a:t>6</a:t>
            </a:fld>
            <a:endParaRPr lang="en-US" altLang="zh-CN" smtClean="0">
              <a:solidFill>
                <a:srgbClr val="0000B6"/>
              </a:solidFill>
              <a:latin typeface="Book Antiqua" pitchFamily="18" charset="0"/>
            </a:endParaRPr>
          </a:p>
        </p:txBody>
      </p:sp>
      <p:sp>
        <p:nvSpPr>
          <p:cNvPr id="7171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zh-CN" smtClean="0">
                <a:solidFill>
                  <a:schemeClr val="bg2"/>
                </a:solidFill>
              </a:rPr>
              <a:t>2019 ZDMC – Lec. #3</a:t>
            </a:r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71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229600" cy="884238"/>
          </a:xfrm>
        </p:spPr>
        <p:txBody>
          <a:bodyPr/>
          <a:lstStyle/>
          <a:p>
            <a:pPr>
              <a:defRPr/>
            </a:pPr>
            <a:r>
              <a:rPr lang="zh-CN" altLang="en-US" sz="4000" i="0" dirty="0" smtClean="0">
                <a:ea typeface="宋体" pitchFamily="2" charset="-122"/>
              </a:rPr>
              <a:t>卡诺图化简法</a:t>
            </a:r>
          </a:p>
        </p:txBody>
      </p:sp>
      <p:sp>
        <p:nvSpPr>
          <p:cNvPr id="7127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7038" y="1341438"/>
            <a:ext cx="7745412" cy="48641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800" smtClean="0">
                <a:ea typeface="宋体" pitchFamily="2" charset="-122"/>
              </a:rPr>
              <a:t> 逻辑函数的卡诺图表示法</a:t>
            </a:r>
          </a:p>
          <a:p>
            <a:endParaRPr lang="zh-CN" altLang="en-US" sz="2800" smtClean="0">
              <a:ea typeface="宋体" pitchFamily="2" charset="-122"/>
            </a:endParaRPr>
          </a:p>
          <a:p>
            <a:r>
              <a:rPr lang="zh-CN" altLang="en-US" sz="2800" smtClean="0">
                <a:ea typeface="宋体" pitchFamily="2" charset="-122"/>
              </a:rPr>
              <a:t>实质：将逻辑函数的最小项之和的以图形的方式表示出来</a:t>
            </a:r>
          </a:p>
          <a:p>
            <a:endParaRPr lang="zh-CN" altLang="en-US" smtClean="0">
              <a:ea typeface="宋体" pitchFamily="2" charset="-122"/>
            </a:endParaRPr>
          </a:p>
          <a:p>
            <a:r>
              <a:rPr lang="zh-CN" altLang="en-US" sz="2800" smtClean="0">
                <a:ea typeface="宋体" pitchFamily="2" charset="-122"/>
              </a:rPr>
              <a:t>以</a:t>
            </a:r>
            <a:r>
              <a:rPr lang="en-US" altLang="zh-CN" sz="2800" i="1" smtClean="0">
                <a:ea typeface="宋体" pitchFamily="2" charset="-122"/>
              </a:rPr>
              <a:t>2</a:t>
            </a:r>
            <a:r>
              <a:rPr lang="en-US" altLang="zh-CN" sz="2800" i="1" baseline="30000" smtClean="0">
                <a:ea typeface="宋体" pitchFamily="2" charset="-122"/>
              </a:rPr>
              <a:t>n</a:t>
            </a:r>
            <a:r>
              <a:rPr lang="zh-CN" altLang="en-US" sz="2800" smtClean="0">
                <a:ea typeface="宋体" pitchFamily="2" charset="-122"/>
              </a:rPr>
              <a:t>个小方块分别代表 </a:t>
            </a:r>
            <a:r>
              <a:rPr lang="en-US" altLang="zh-CN" sz="2800" i="1" smtClean="0">
                <a:ea typeface="宋体" pitchFamily="2" charset="-122"/>
              </a:rPr>
              <a:t>n </a:t>
            </a:r>
            <a:r>
              <a:rPr lang="zh-CN" altLang="en-US" sz="2800" smtClean="0">
                <a:ea typeface="宋体" pitchFamily="2" charset="-122"/>
              </a:rPr>
              <a:t>变量的所有最小项，并将它们排列成矩阵，而且使</a:t>
            </a:r>
            <a:r>
              <a:rPr lang="zh-CN" altLang="en-US" sz="2800" smtClean="0">
                <a:solidFill>
                  <a:srgbClr val="FF0000"/>
                </a:solidFill>
                <a:ea typeface="宋体" pitchFamily="2" charset="-122"/>
              </a:rPr>
              <a:t>几何位置相邻</a:t>
            </a:r>
            <a:r>
              <a:rPr lang="zh-CN" altLang="en-US" sz="2800" smtClean="0">
                <a:ea typeface="宋体" pitchFamily="2" charset="-122"/>
              </a:rPr>
              <a:t>的两个最小项在</a:t>
            </a:r>
            <a:r>
              <a:rPr lang="zh-CN" altLang="en-US" sz="2800" smtClean="0">
                <a:solidFill>
                  <a:srgbClr val="FF0000"/>
                </a:solidFill>
                <a:ea typeface="宋体" pitchFamily="2" charset="-122"/>
              </a:rPr>
              <a:t>逻辑上也是相邻的</a:t>
            </a:r>
            <a:r>
              <a:rPr lang="zh-CN" altLang="en-US" sz="2800" smtClean="0">
                <a:ea typeface="宋体" pitchFamily="2" charset="-122"/>
              </a:rPr>
              <a:t>（只有一个变量不同），就得到表示</a:t>
            </a:r>
            <a:r>
              <a:rPr lang="en-US" altLang="zh-CN" sz="2800" i="1" smtClean="0">
                <a:ea typeface="宋体" pitchFamily="2" charset="-122"/>
              </a:rPr>
              <a:t>n</a:t>
            </a:r>
            <a:r>
              <a:rPr lang="zh-CN" altLang="en-US" sz="2800" smtClean="0">
                <a:ea typeface="宋体" pitchFamily="2" charset="-122"/>
              </a:rPr>
              <a:t>变量全部最小项的卡诺图。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32688" y="341313"/>
            <a:ext cx="1316037" cy="769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zh-CN" altLang="en-US" sz="44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复习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1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71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A7D23B80-EC44-4891-A41D-7A77FAABDE2B}" type="slidenum">
              <a:rPr lang="zh-CN" altLang="en-US" smtClean="0">
                <a:solidFill>
                  <a:srgbClr val="0000B6"/>
                </a:solidFill>
                <a:latin typeface="Book Antiqua" pitchFamily="18" charset="0"/>
              </a:rPr>
              <a:pPr/>
              <a:t>7</a:t>
            </a:fld>
            <a:endParaRPr lang="en-US" altLang="zh-CN" smtClean="0">
              <a:solidFill>
                <a:srgbClr val="0000B6"/>
              </a:solidFill>
              <a:latin typeface="Book Antiqua" pitchFamily="18" charset="0"/>
            </a:endParaRPr>
          </a:p>
        </p:txBody>
      </p:sp>
      <p:sp>
        <p:nvSpPr>
          <p:cNvPr id="8195" name="页脚占位符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zh-CN" smtClean="0">
                <a:solidFill>
                  <a:schemeClr val="bg2"/>
                </a:solidFill>
              </a:rPr>
              <a:t>2019 ZDMC – Lec. #3</a:t>
            </a:r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71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269875" y="227013"/>
            <a:ext cx="8229600" cy="884237"/>
          </a:xfrm>
        </p:spPr>
        <p:txBody>
          <a:bodyPr/>
          <a:lstStyle/>
          <a:p>
            <a:pPr>
              <a:defRPr/>
            </a:pPr>
            <a:r>
              <a:rPr lang="zh-CN" altLang="en-US" sz="4000" i="0" dirty="0" smtClean="0">
                <a:ea typeface="宋体" pitchFamily="2" charset="-122"/>
              </a:rPr>
              <a:t>表示最小项的卡诺图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125538"/>
            <a:ext cx="2690812" cy="1112837"/>
          </a:xfrm>
        </p:spPr>
        <p:txBody>
          <a:bodyPr/>
          <a:lstStyle/>
          <a:p>
            <a:r>
              <a:rPr lang="zh-CN" altLang="en-US" sz="2800" smtClean="0">
                <a:ea typeface="宋体" pitchFamily="2" charset="-122"/>
              </a:rPr>
              <a:t>两变量卡诺图</a:t>
            </a:r>
          </a:p>
        </p:txBody>
      </p:sp>
      <p:sp>
        <p:nvSpPr>
          <p:cNvPr id="8198" name="Rectangle 4"/>
          <p:cNvSpPr>
            <a:spLocks noChangeArrowheads="1"/>
          </p:cNvSpPr>
          <p:nvPr/>
        </p:nvSpPr>
        <p:spPr bwMode="auto">
          <a:xfrm>
            <a:off x="398463" y="4868863"/>
            <a:ext cx="320992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</a:pPr>
            <a:r>
              <a:rPr lang="zh-CN" altLang="en-US" sz="2800">
                <a:solidFill>
                  <a:srgbClr val="315263"/>
                </a:solidFill>
                <a:ea typeface="宋体" pitchFamily="2" charset="-122"/>
              </a:rPr>
              <a:t>四变量的卡诺图</a:t>
            </a:r>
          </a:p>
        </p:txBody>
      </p:sp>
      <p:pic>
        <p:nvPicPr>
          <p:cNvPr id="8199" name="Picture 5" descr="2-6-1a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1550" y="1700213"/>
            <a:ext cx="2187575" cy="2381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200" name="Picture 6" descr="2-6-1b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86438" y="1695450"/>
            <a:ext cx="2732087" cy="184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201" name="Picture 7" descr="2-6-1c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25" y="3473450"/>
            <a:ext cx="3275013" cy="297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532688" y="341313"/>
            <a:ext cx="1316037" cy="769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zh-CN" altLang="en-US" sz="44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复习</a:t>
            </a:r>
          </a:p>
        </p:txBody>
      </p:sp>
      <p:sp>
        <p:nvSpPr>
          <p:cNvPr id="8203" name="Rectangle 4"/>
          <p:cNvSpPr>
            <a:spLocks noChangeArrowheads="1"/>
          </p:cNvSpPr>
          <p:nvPr/>
        </p:nvSpPr>
        <p:spPr bwMode="auto">
          <a:xfrm>
            <a:off x="5291138" y="1062038"/>
            <a:ext cx="3208337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</a:pPr>
            <a:r>
              <a:rPr lang="zh-CN" altLang="en-US" sz="2800">
                <a:solidFill>
                  <a:srgbClr val="315263"/>
                </a:solidFill>
                <a:ea typeface="宋体" pitchFamily="2" charset="-122"/>
              </a:rPr>
              <a:t>三变量的卡诺图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C4F3F352-DA42-4717-9C6F-2BA1910BE3CE}" type="slidenum">
              <a:rPr lang="zh-CN" altLang="en-US" smtClean="0">
                <a:solidFill>
                  <a:srgbClr val="0000B6"/>
                </a:solidFill>
                <a:latin typeface="Book Antiqua" pitchFamily="18" charset="0"/>
              </a:rPr>
              <a:pPr/>
              <a:t>8</a:t>
            </a:fld>
            <a:endParaRPr lang="en-US" altLang="zh-CN" smtClean="0">
              <a:solidFill>
                <a:srgbClr val="0000B6"/>
              </a:solidFill>
              <a:latin typeface="Book Antiqua" pitchFamily="18" charset="0"/>
            </a:endParaRPr>
          </a:p>
        </p:txBody>
      </p:sp>
      <p:sp>
        <p:nvSpPr>
          <p:cNvPr id="9219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zh-CN" smtClean="0">
                <a:solidFill>
                  <a:schemeClr val="bg2"/>
                </a:solidFill>
              </a:rPr>
              <a:t>2019 ZDMC – Lec. #3</a:t>
            </a:r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i="0" dirty="0" smtClean="0">
                <a:ea typeface="宋体" pitchFamily="2" charset="-122"/>
              </a:rPr>
              <a:t> </a:t>
            </a:r>
            <a:r>
              <a:rPr lang="zh-CN" altLang="en-US" sz="4000" i="0" dirty="0" smtClean="0">
                <a:ea typeface="宋体" pitchFamily="2" charset="-122"/>
              </a:rPr>
              <a:t>用卡诺图化简函数</a:t>
            </a:r>
          </a:p>
        </p:txBody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1013" y="1450975"/>
            <a:ext cx="8137525" cy="4640263"/>
          </a:xfrm>
        </p:spPr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依据：具有相邻性的最小项可合并，消去不同因子。</a:t>
            </a:r>
            <a:endParaRPr lang="en-US" altLang="zh-CN" smtClean="0">
              <a:ea typeface="宋体" pitchFamily="2" charset="-122"/>
            </a:endParaRPr>
          </a:p>
          <a:p>
            <a:r>
              <a:rPr lang="zh-CN" altLang="en-US" smtClean="0">
                <a:ea typeface="宋体" pitchFamily="2" charset="-122"/>
              </a:rPr>
              <a:t>在卡诺图中，最小项的相邻性可以从图形中直观地反映出来。</a:t>
            </a:r>
            <a:endParaRPr lang="en-US" altLang="zh-CN" smtClean="0">
              <a:ea typeface="宋体" pitchFamily="2" charset="-122"/>
            </a:endParaRPr>
          </a:p>
          <a:p>
            <a:r>
              <a:rPr lang="zh-CN" altLang="en-US" smtClean="0">
                <a:ea typeface="宋体" pitchFamily="2" charset="-122"/>
              </a:rPr>
              <a:t>合并最小项的原则：</a:t>
            </a:r>
          </a:p>
          <a:p>
            <a:pPr lvl="1"/>
            <a:r>
              <a:rPr lang="zh-CN" altLang="en-US" smtClean="0">
                <a:ea typeface="宋体" pitchFamily="2" charset="-122"/>
              </a:rPr>
              <a:t>两个相邻最小项可合并为一项，消去一对因子</a:t>
            </a:r>
          </a:p>
          <a:p>
            <a:pPr lvl="1"/>
            <a:r>
              <a:rPr lang="zh-CN" altLang="en-US" smtClean="0">
                <a:ea typeface="宋体" pitchFamily="2" charset="-122"/>
              </a:rPr>
              <a:t>四个排成矩形的相邻最小项可合并为一项，消去两对因子</a:t>
            </a:r>
          </a:p>
          <a:p>
            <a:pPr lvl="1"/>
            <a:r>
              <a:rPr lang="zh-CN" altLang="en-US" smtClean="0">
                <a:ea typeface="宋体" pitchFamily="2" charset="-122"/>
              </a:rPr>
              <a:t>八个相邻最小项可合并为一项，消去三对因子</a:t>
            </a:r>
          </a:p>
          <a:p>
            <a:endParaRPr lang="zh-CN" altLang="en-US" smtClean="0">
              <a:ea typeface="宋体" pitchFamily="2" charset="-122"/>
            </a:endParaRPr>
          </a:p>
          <a:p>
            <a:endParaRPr lang="zh-CN" altLang="en-US" smtClean="0">
              <a:ea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32688" y="341313"/>
            <a:ext cx="1316037" cy="769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zh-CN" altLang="en-US" sz="44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复习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2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2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2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2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altLang="zh-CN" sz="4000" i="0" smtClean="0">
                <a:ea typeface="宋体" pitchFamily="2" charset="-122"/>
              </a:rPr>
              <a:t>3-bit Binary</a:t>
            </a:r>
            <a:r>
              <a:rPr lang="zh-CN" altLang="en-US" sz="4000" i="0" smtClean="0">
                <a:ea typeface="宋体" pitchFamily="2" charset="-122"/>
              </a:rPr>
              <a:t>和格雷码（</a:t>
            </a:r>
            <a:r>
              <a:rPr lang="en-US" altLang="zh-CN" sz="4000" i="0" smtClean="0">
                <a:ea typeface="宋体" pitchFamily="2" charset="-122"/>
              </a:rPr>
              <a:t>Gray code</a:t>
            </a:r>
            <a:r>
              <a:rPr lang="zh-CN" altLang="en-US" sz="4000" i="0" smtClean="0">
                <a:ea typeface="宋体" pitchFamily="2" charset="-122"/>
              </a:rPr>
              <a:t>）</a:t>
            </a:r>
          </a:p>
        </p:txBody>
      </p:sp>
      <p:sp>
        <p:nvSpPr>
          <p:cNvPr id="10243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5A9CAA3-CA66-47FE-9ED7-60858C05E8B5}" type="slidenum">
              <a:rPr lang="zh-CN" altLang="en-US" smtClean="0">
                <a:solidFill>
                  <a:srgbClr val="0000B6"/>
                </a:solidFill>
                <a:latin typeface="Book Antiqua" pitchFamily="18" charset="0"/>
              </a:rPr>
              <a:pPr/>
              <a:t>9</a:t>
            </a:fld>
            <a:endParaRPr lang="en-US" altLang="zh-CN" smtClean="0">
              <a:solidFill>
                <a:srgbClr val="0000B6"/>
              </a:solidFill>
              <a:latin typeface="Book Antiqua" pitchFamily="18" charset="0"/>
            </a:endParaRPr>
          </a:p>
        </p:txBody>
      </p:sp>
      <p:sp>
        <p:nvSpPr>
          <p:cNvPr id="10244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zh-CN" smtClean="0">
                <a:solidFill>
                  <a:schemeClr val="bg2"/>
                </a:solidFill>
              </a:rPr>
              <a:t>2019 ZDMC – Lec. #3</a:t>
            </a:r>
            <a:endParaRPr lang="en-US" altLang="zh-CN" smtClean="0">
              <a:solidFill>
                <a:schemeClr val="bg2"/>
              </a:solidFill>
            </a:endParaRPr>
          </a:p>
        </p:txBody>
      </p:sp>
      <p:pic>
        <p:nvPicPr>
          <p:cNvPr id="102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1063625"/>
            <a:ext cx="5168900" cy="260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71538" y="3554413"/>
            <a:ext cx="7011987" cy="2921000"/>
          </a:xfrm>
          <a:noFill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ab97">
  <a:themeElements>
    <a:clrScheme name="">
      <a:dk1>
        <a:srgbClr val="000000"/>
      </a:dk1>
      <a:lt1>
        <a:srgbClr val="FFFFFF"/>
      </a:lt1>
      <a:dk2>
        <a:srgbClr val="000082"/>
      </a:dk2>
      <a:lt2>
        <a:srgbClr val="C0C0C0"/>
      </a:lt2>
      <a:accent1>
        <a:srgbClr val="D01608"/>
      </a:accent1>
      <a:accent2>
        <a:srgbClr val="000082"/>
      </a:accent2>
      <a:accent3>
        <a:srgbClr val="FFFFFF"/>
      </a:accent3>
      <a:accent4>
        <a:srgbClr val="000000"/>
      </a:accent4>
      <a:accent5>
        <a:srgbClr val="E4ABAA"/>
      </a:accent5>
      <a:accent6>
        <a:srgbClr val="000075"/>
      </a:accent6>
      <a:hlink>
        <a:srgbClr val="00C000"/>
      </a:hlink>
      <a:folHlink>
        <a:srgbClr val="800080"/>
      </a:folHlink>
    </a:clrScheme>
    <a:fontScheme name="iab97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iab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ab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ab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ab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ab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ab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ab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3996</TotalTime>
  <Words>2952</Words>
  <Application>Microsoft Office PowerPoint</Application>
  <PresentationFormat>全屏显示(4:3)</PresentationFormat>
  <Paragraphs>1211</Paragraphs>
  <Slides>40</Slides>
  <Notes>37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55" baseType="lpstr">
      <vt:lpstr>Arial Unicode MS</vt:lpstr>
      <vt:lpstr>Dotum</vt:lpstr>
      <vt:lpstr>Monotype Sorts</vt:lpstr>
      <vt:lpstr>黑体</vt:lpstr>
      <vt:lpstr>华文新魏</vt:lpstr>
      <vt:lpstr>楷体_GB2312</vt:lpstr>
      <vt:lpstr>宋体</vt:lpstr>
      <vt:lpstr>Arial</vt:lpstr>
      <vt:lpstr>Arial Narrow</vt:lpstr>
      <vt:lpstr>Book Antiqua</vt:lpstr>
      <vt:lpstr>Times New Roman</vt:lpstr>
      <vt:lpstr>Wingdings</vt:lpstr>
      <vt:lpstr>iab97</vt:lpstr>
      <vt:lpstr>公式</vt:lpstr>
      <vt:lpstr>Equation</vt:lpstr>
      <vt:lpstr>组合逻辑1</vt:lpstr>
      <vt:lpstr>复习</vt:lpstr>
      <vt:lpstr>基本公式</vt:lpstr>
      <vt:lpstr>最小项的编号</vt:lpstr>
      <vt:lpstr>最大项的编号</vt:lpstr>
      <vt:lpstr>卡诺图化简法</vt:lpstr>
      <vt:lpstr>表示最小项的卡诺图</vt:lpstr>
      <vt:lpstr> 用卡诺图化简函数</vt:lpstr>
      <vt:lpstr>3-bit Binary和格雷码（Gray code）</vt:lpstr>
      <vt:lpstr>PowerPoint 演示文稿</vt:lpstr>
      <vt:lpstr>组合逻辑的内容</vt:lpstr>
      <vt:lpstr>PowerPoint 演示文稿</vt:lpstr>
      <vt:lpstr>组合逻辑电路的设计方法</vt:lpstr>
      <vt:lpstr>设计举例</vt:lpstr>
      <vt:lpstr>设计举例</vt:lpstr>
      <vt:lpstr>设计举例</vt:lpstr>
      <vt:lpstr>编码器</vt:lpstr>
      <vt:lpstr>普通编码器</vt:lpstr>
      <vt:lpstr>利用无关项化简</vt:lpstr>
      <vt:lpstr>优先编码器</vt:lpstr>
      <vt:lpstr>实例： 74HC148</vt:lpstr>
      <vt:lpstr>选通信号</vt:lpstr>
      <vt:lpstr>附 加 输 出 信 号</vt:lpstr>
      <vt:lpstr>PowerPoint 演示文稿</vt:lpstr>
      <vt:lpstr>PowerPoint 演示文稿</vt:lpstr>
      <vt:lpstr>控制端扩展功能举例</vt:lpstr>
      <vt:lpstr>PowerPoint 演示文稿</vt:lpstr>
      <vt:lpstr>PowerPoint 演示文稿</vt:lpstr>
      <vt:lpstr>PowerPoint 演示文稿</vt:lpstr>
      <vt:lpstr>译码器</vt:lpstr>
      <vt:lpstr>真值表               逻辑表达式</vt:lpstr>
      <vt:lpstr>集成译码器实例：74HC138</vt:lpstr>
      <vt:lpstr>74HC138的功能表</vt:lpstr>
      <vt:lpstr>PowerPoint 演示文稿</vt:lpstr>
      <vt:lpstr>PowerPoint 演示文稿</vt:lpstr>
      <vt:lpstr>二—十进制译码器</vt:lpstr>
      <vt:lpstr>用译码器设计组合逻辑电路</vt:lpstr>
      <vt:lpstr>用译码器设计组合电路例</vt:lpstr>
      <vt:lpstr>PowerPoint 演示文稿</vt:lpstr>
      <vt:lpstr>组合逻辑</vt:lpstr>
    </vt:vector>
  </TitlesOfParts>
  <Company>Zhejiang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System Design I</dc:title>
  <dc:creator>Liu</dc:creator>
  <cp:lastModifiedBy>Liu Peng</cp:lastModifiedBy>
  <cp:revision>393</cp:revision>
  <cp:lastPrinted>2014-02-26T14:52:32Z</cp:lastPrinted>
  <dcterms:created xsi:type="dcterms:W3CDTF">1997-04-13T14:24:48Z</dcterms:created>
  <dcterms:modified xsi:type="dcterms:W3CDTF">2019-03-04T07:19:33Z</dcterms:modified>
</cp:coreProperties>
</file>