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71" r:id="rId16"/>
    <p:sldId id="283" r:id="rId17"/>
    <p:sldId id="284" r:id="rId18"/>
    <p:sldId id="287" r:id="rId19"/>
    <p:sldId id="288" r:id="rId20"/>
    <p:sldId id="289" r:id="rId21"/>
    <p:sldId id="290" r:id="rId22"/>
    <p:sldId id="292" r:id="rId23"/>
    <p:sldId id="291" r:id="rId24"/>
    <p:sldId id="293" r:id="rId25"/>
    <p:sldId id="29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50000" autoAdjust="0"/>
  </p:normalViewPr>
  <p:slideViewPr>
    <p:cSldViewPr snapToGrid="0">
      <p:cViewPr>
        <p:scale>
          <a:sx n="123" d="100"/>
          <a:sy n="123" d="100"/>
        </p:scale>
        <p:origin x="632" y="14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467" y="-9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7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1" Type="http://schemas.openxmlformats.org/officeDocument/2006/relationships/image" Target="../media/image18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100F9E-363E-480A-B253-7BCD38F417B4}" type="datetimeFigureOut">
              <a:rPr lang="en-US"/>
              <a:pPr>
                <a:defRPr/>
              </a:pPr>
              <a:t>5/13/19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022D0B1-17F9-4BFF-8DCE-99C99879F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5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12DA2F-BAEB-4F42-9088-52BE0A53EC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44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2DA2F-BAEB-4F42-9088-52BE0A53EC3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8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6D1D029-2B8F-4221-94DC-D759FB52A9E4}" type="slidenum">
              <a:rPr lang="zh-CN" altLang="en-US" sz="1200" smtClean="0"/>
              <a:pPr eaLnBrk="1" hangingPunct="1"/>
              <a:t>18</a:t>
            </a:fld>
            <a:endParaRPr lang="en-US" altLang="zh-CN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1" rIns="90487" bIns="44451"/>
          <a:lstStyle/>
          <a:p>
            <a:pPr eaLnBrk="1" hangingPunct="1"/>
            <a:endParaRPr lang="zh-CN" altLang="en-US" smtClean="0"/>
          </a:p>
        </p:txBody>
      </p:sp>
      <p:sp>
        <p:nvSpPr>
          <p:cNvPr id="297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z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0"/>
            <a:ext cx="7556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19DA507-8658-42B5-A162-83F313C16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03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2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327025"/>
            <a:ext cx="19431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2825" y="327025"/>
            <a:ext cx="56769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6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327025"/>
            <a:ext cx="69342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12825" y="1546225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75225" y="1546225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75225" y="3679825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63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086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12825" y="15462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5225" y="15462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6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489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55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317500"/>
            <a:ext cx="6934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2825" y="154622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14" descr="zd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0"/>
            <a:ext cx="7556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/>
          <p:cNvSpPr>
            <a:spLocks noChangeArrowheads="1"/>
          </p:cNvSpPr>
          <p:nvPr/>
        </p:nvSpPr>
        <p:spPr bwMode="auto">
          <a:xfrm>
            <a:off x="7850188" y="6453188"/>
            <a:ext cx="1293812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hangingPunct="0"/>
            <a:r>
              <a:rPr kumimoji="0" lang="en-US" altLang="zh-CN" sz="1000" b="1" dirty="0" smtClean="0"/>
              <a:t>ZDMC</a:t>
            </a:r>
            <a:endParaRPr kumimoji="0" lang="en-US" altLang="zh-CN" sz="1000" b="1" dirty="0"/>
          </a:p>
        </p:txBody>
      </p:sp>
      <p:sp>
        <p:nvSpPr>
          <p:cNvPr id="1030" name="Rectangle 16"/>
          <p:cNvSpPr>
            <a:spLocks noChangeArrowheads="1"/>
          </p:cNvSpPr>
          <p:nvPr userDrawn="1"/>
        </p:nvSpPr>
        <p:spPr bwMode="auto">
          <a:xfrm>
            <a:off x="104775" y="6524625"/>
            <a:ext cx="16192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kumimoji="0" lang="en-US" altLang="zh-CN" sz="1000" b="1" dirty="0">
                <a:latin typeface="Helvetica" pitchFamily="34" charset="0"/>
              </a:rPr>
              <a:t>CMOS</a:t>
            </a:r>
            <a:r>
              <a:rPr kumimoji="0" lang="zh-CN" altLang="en-US" sz="1000" b="1" dirty="0">
                <a:latin typeface="Helvetica" pitchFamily="34" charset="0"/>
              </a:rPr>
              <a:t> </a:t>
            </a:r>
            <a:r>
              <a:rPr kumimoji="0" lang="en-US" altLang="en-US" sz="1000" b="1" dirty="0">
                <a:latin typeface="Helvetica" pitchFamily="34" charset="0"/>
              </a:rPr>
              <a:t>  (</a:t>
            </a:r>
            <a:fld id="{F8A0F053-4371-4135-BA7B-5F813B7DD220}" type="slidenum">
              <a:rPr kumimoji="0" lang="en-US" altLang="en-US" sz="1000" b="1">
                <a:latin typeface="Helvetica" pitchFamily="34" charset="0"/>
              </a:rPr>
              <a:pPr eaLnBrk="0" hangingPunct="0"/>
              <a:t>‹#›</a:t>
            </a:fld>
            <a:r>
              <a:rPr kumimoji="0" lang="en-US" altLang="en-US" sz="1000" b="1" dirty="0">
                <a:latin typeface="Helvetica" pitchFamily="34" charset="0"/>
              </a:rPr>
              <a:t>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iupeng@zj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0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2.bin"/><Relationship Id="rId12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4" Type="http://schemas.openxmlformats.org/officeDocument/2006/relationships/image" Target="../media/image2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3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oleObject" Target="../embeddings/oleObject3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268413"/>
            <a:ext cx="7772400" cy="2089150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/>
              <a:t>数字系统设计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i="1" dirty="0" smtClean="0"/>
              <a:t> </a:t>
            </a:r>
            <a:br>
              <a:rPr lang="en-US" altLang="zh-CN" i="1" dirty="0" smtClean="0"/>
            </a:br>
            <a:r>
              <a:rPr lang="en-US" altLang="zh-CN" b="1" dirty="0" smtClean="0"/>
              <a:t>CMOS </a:t>
            </a:r>
            <a:r>
              <a:rPr lang="zh-CN" altLang="en-US" b="1" dirty="0" smtClean="0"/>
              <a:t>门</a:t>
            </a:r>
            <a:endParaRPr lang="en-US" altLang="zh-CN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52850"/>
            <a:ext cx="6400800" cy="234315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刘 鹏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zh-CN" altLang="en-US" dirty="0" smtClean="0"/>
              <a:t>浙江大学</a:t>
            </a:r>
          </a:p>
          <a:p>
            <a:pPr eaLnBrk="1" hangingPunct="1"/>
            <a:r>
              <a:rPr lang="zh-CN" altLang="en-US" dirty="0" smtClean="0"/>
              <a:t>信息与电子</a:t>
            </a:r>
            <a:r>
              <a:rPr lang="zh-CN" altLang="en-US" dirty="0" smtClean="0"/>
              <a:t>工程学院</a:t>
            </a:r>
            <a:endParaRPr lang="zh-CN" altLang="en-US" dirty="0" smtClean="0"/>
          </a:p>
          <a:p>
            <a:pPr eaLnBrk="1" hangingPunct="1"/>
            <a:r>
              <a:rPr lang="en-US" altLang="zh-CN" dirty="0" smtClean="0">
                <a:hlinkClick r:id="rId2"/>
              </a:rPr>
              <a:t>liupeng@zju.edu.cn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AutoShape 2"/>
          <p:cNvSpPr>
            <a:spLocks noChangeArrowheads="1"/>
          </p:cNvSpPr>
          <p:nvPr/>
        </p:nvSpPr>
        <p:spPr bwMode="auto">
          <a:xfrm>
            <a:off x="3594100" y="2208213"/>
            <a:ext cx="1223963" cy="777875"/>
          </a:xfrm>
          <a:prstGeom prst="wedgeRoundRectCallout">
            <a:avLst>
              <a:gd name="adj1" fmla="val -52593"/>
              <a:gd name="adj2" fmla="val 63671"/>
              <a:gd name="adj3" fmla="val 16667"/>
            </a:avLst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flatTx/>
          </a:bodyPr>
          <a:lstStyle/>
          <a:p>
            <a:pPr algn="ctr"/>
            <a:r>
              <a:rPr lang="zh-CN" altLang="en-US" sz="1800" b="1">
                <a:solidFill>
                  <a:srgbClr val="CC3300"/>
                </a:solidFill>
                <a:latin typeface="Times New Roman" pitchFamily="18" charset="0"/>
              </a:rPr>
              <a:t>外接上拉负载电阻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title"/>
          </p:nvPr>
        </p:nvSpPr>
        <p:spPr>
          <a:xfrm>
            <a:off x="809625" y="317500"/>
            <a:ext cx="6934200" cy="6858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folHlink"/>
                </a:solidFill>
              </a:rPr>
              <a:t>漏极开路门电路（</a:t>
            </a:r>
            <a:r>
              <a:rPr lang="en-US" altLang="zh-CN" sz="3600" b="1" smtClean="0">
                <a:solidFill>
                  <a:schemeClr val="folHlink"/>
                </a:solidFill>
              </a:rPr>
              <a:t>OD</a:t>
            </a:r>
            <a:r>
              <a:rPr lang="zh-CN" altLang="en-US" sz="3600" b="1" smtClean="0">
                <a:solidFill>
                  <a:schemeClr val="folHlink"/>
                </a:solidFill>
              </a:rPr>
              <a:t>门）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38150" y="155575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1.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电路组成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601663" y="4725988"/>
            <a:ext cx="220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2.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逻辑符号</a:t>
            </a:r>
          </a:p>
        </p:txBody>
      </p:sp>
      <p:grpSp>
        <p:nvGrpSpPr>
          <p:cNvPr id="378886" name="Group 6"/>
          <p:cNvGrpSpPr>
            <a:grpSpLocks/>
          </p:cNvGrpSpPr>
          <p:nvPr/>
        </p:nvGrpSpPr>
        <p:grpSpPr bwMode="auto">
          <a:xfrm>
            <a:off x="674688" y="5265738"/>
            <a:ext cx="1800225" cy="1079500"/>
            <a:chOff x="326" y="2976"/>
            <a:chExt cx="1306" cy="672"/>
          </a:xfrm>
        </p:grpSpPr>
        <p:sp>
          <p:nvSpPr>
            <p:cNvPr id="12338" name="Rectangle 7"/>
            <p:cNvSpPr>
              <a:spLocks noChangeArrowheads="1"/>
            </p:cNvSpPr>
            <p:nvPr/>
          </p:nvSpPr>
          <p:spPr bwMode="auto">
            <a:xfrm>
              <a:off x="816" y="3024"/>
              <a:ext cx="33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39" name="AutoShape 8"/>
            <p:cNvSpPr>
              <a:spLocks noChangeArrowheads="1"/>
            </p:cNvSpPr>
            <p:nvPr/>
          </p:nvSpPr>
          <p:spPr bwMode="auto">
            <a:xfrm>
              <a:off x="1008" y="3216"/>
              <a:ext cx="96" cy="192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40" name="Line 9"/>
            <p:cNvSpPr>
              <a:spLocks noChangeShapeType="1"/>
            </p:cNvSpPr>
            <p:nvPr/>
          </p:nvSpPr>
          <p:spPr bwMode="auto">
            <a:xfrm>
              <a:off x="1008" y="3408"/>
              <a:ext cx="1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Oval 10"/>
            <p:cNvSpPr>
              <a:spLocks noChangeArrowheads="1"/>
            </p:cNvSpPr>
            <p:nvPr/>
          </p:nvSpPr>
          <p:spPr bwMode="auto">
            <a:xfrm>
              <a:off x="1152" y="331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42" name="Line 11"/>
            <p:cNvSpPr>
              <a:spLocks noChangeShapeType="1"/>
            </p:cNvSpPr>
            <p:nvPr/>
          </p:nvSpPr>
          <p:spPr bwMode="auto">
            <a:xfrm>
              <a:off x="1248" y="336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Rectangle 12"/>
            <p:cNvSpPr>
              <a:spLocks noChangeArrowheads="1"/>
            </p:cNvSpPr>
            <p:nvPr/>
          </p:nvSpPr>
          <p:spPr bwMode="auto">
            <a:xfrm>
              <a:off x="815" y="2976"/>
              <a:ext cx="28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&amp;</a:t>
              </a:r>
            </a:p>
          </p:txBody>
        </p:sp>
        <p:sp>
          <p:nvSpPr>
            <p:cNvPr id="12344" name="Line 13"/>
            <p:cNvSpPr>
              <a:spLocks noChangeShapeType="1"/>
            </p:cNvSpPr>
            <p:nvPr/>
          </p:nvSpPr>
          <p:spPr bwMode="auto">
            <a:xfrm flipH="1">
              <a:off x="624" y="321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Line 14"/>
            <p:cNvSpPr>
              <a:spLocks noChangeShapeType="1"/>
            </p:cNvSpPr>
            <p:nvPr/>
          </p:nvSpPr>
          <p:spPr bwMode="auto">
            <a:xfrm flipH="1">
              <a:off x="624" y="34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Text Box 15"/>
            <p:cNvSpPr txBox="1">
              <a:spLocks noChangeArrowheads="1"/>
            </p:cNvSpPr>
            <p:nvPr/>
          </p:nvSpPr>
          <p:spPr bwMode="auto">
            <a:xfrm>
              <a:off x="326" y="3082"/>
              <a:ext cx="26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2347" name="Text Box 16"/>
            <p:cNvSpPr txBox="1">
              <a:spLocks noChangeArrowheads="1"/>
            </p:cNvSpPr>
            <p:nvPr/>
          </p:nvSpPr>
          <p:spPr bwMode="auto">
            <a:xfrm>
              <a:off x="336" y="3312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2348" name="Rectangle 17"/>
            <p:cNvSpPr>
              <a:spLocks noChangeArrowheads="1"/>
            </p:cNvSpPr>
            <p:nvPr/>
          </p:nvSpPr>
          <p:spPr bwMode="auto">
            <a:xfrm>
              <a:off x="1296" y="3120"/>
              <a:ext cx="33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Y</a:t>
              </a:r>
            </a:p>
          </p:txBody>
        </p:sp>
      </p:grpSp>
      <p:sp>
        <p:nvSpPr>
          <p:cNvPr id="378898" name="Text Box 18"/>
          <p:cNvSpPr txBox="1">
            <a:spLocks noChangeArrowheads="1"/>
          </p:cNvSpPr>
          <p:nvPr/>
        </p:nvSpPr>
        <p:spPr bwMode="auto">
          <a:xfrm>
            <a:off x="4859338" y="2320925"/>
            <a:ext cx="4105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必须外接负载电阻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R</a:t>
            </a:r>
            <a:r>
              <a:rPr lang="en-US" altLang="zh-CN" sz="2800" baseline="-25000">
                <a:latin typeface="Times New Roman" pitchFamily="18" charset="0"/>
                <a:ea typeface="仿宋_GB2312" pitchFamily="49" charset="-122"/>
              </a:rPr>
              <a:t>L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，才能实现：</a:t>
            </a:r>
          </a:p>
        </p:txBody>
      </p:sp>
      <p:graphicFrame>
        <p:nvGraphicFramePr>
          <p:cNvPr id="378899" name="Object 19"/>
          <p:cNvGraphicFramePr>
            <a:graphicFrameLocks noChangeAspect="1"/>
          </p:cNvGraphicFramePr>
          <p:nvPr/>
        </p:nvGraphicFramePr>
        <p:xfrm>
          <a:off x="5580063" y="3429000"/>
          <a:ext cx="10842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3" imgW="520474" imgH="203112" progId="Equation.3">
                  <p:embed/>
                </p:oleObj>
              </mc:Choice>
              <mc:Fallback>
                <p:oleObj name="Equation" r:id="rId3" imgW="520474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29000"/>
                        <a:ext cx="10842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5003800" y="1700213"/>
            <a:ext cx="1512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3.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原理</a:t>
            </a:r>
          </a:p>
        </p:txBody>
      </p:sp>
      <p:grpSp>
        <p:nvGrpSpPr>
          <p:cNvPr id="378901" name="Group 21"/>
          <p:cNvGrpSpPr>
            <a:grpSpLocks/>
          </p:cNvGrpSpPr>
          <p:nvPr/>
        </p:nvGrpSpPr>
        <p:grpSpPr bwMode="auto">
          <a:xfrm>
            <a:off x="212725" y="1970088"/>
            <a:ext cx="4064000" cy="2971800"/>
            <a:chOff x="0" y="528"/>
            <a:chExt cx="2774" cy="1872"/>
          </a:xfrm>
        </p:grpSpPr>
        <p:sp>
          <p:nvSpPr>
            <p:cNvPr id="12302" name="Text Box 22"/>
            <p:cNvSpPr txBox="1">
              <a:spLocks noChangeArrowheads="1"/>
            </p:cNvSpPr>
            <p:nvPr/>
          </p:nvSpPr>
          <p:spPr bwMode="auto">
            <a:xfrm>
              <a:off x="0" y="1680"/>
              <a:ext cx="47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A  </a:t>
              </a:r>
            </a:p>
          </p:txBody>
        </p:sp>
        <p:sp>
          <p:nvSpPr>
            <p:cNvPr id="12303" name="Line 23"/>
            <p:cNvSpPr>
              <a:spLocks noChangeShapeType="1"/>
            </p:cNvSpPr>
            <p:nvPr/>
          </p:nvSpPr>
          <p:spPr bwMode="auto">
            <a:xfrm flipV="1">
              <a:off x="1824" y="163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Text Box 24"/>
            <p:cNvSpPr txBox="1">
              <a:spLocks noChangeArrowheads="1"/>
            </p:cNvSpPr>
            <p:nvPr/>
          </p:nvSpPr>
          <p:spPr bwMode="auto">
            <a:xfrm>
              <a:off x="2208" y="1584"/>
              <a:ext cx="42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  <a:ea typeface="仿宋_GB2312" pitchFamily="49" charset="-122"/>
                </a:rPr>
                <a:t>   </a:t>
              </a:r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Y</a:t>
              </a:r>
            </a:p>
          </p:txBody>
        </p:sp>
        <p:sp>
          <p:nvSpPr>
            <p:cNvPr id="12305" name="Text Box 25"/>
            <p:cNvSpPr txBox="1">
              <a:spLocks noChangeArrowheads="1"/>
            </p:cNvSpPr>
            <p:nvPr/>
          </p:nvSpPr>
          <p:spPr bwMode="auto">
            <a:xfrm>
              <a:off x="0" y="1872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B  </a:t>
              </a:r>
            </a:p>
          </p:txBody>
        </p:sp>
        <p:sp>
          <p:nvSpPr>
            <p:cNvPr id="12306" name="Rectangle 26"/>
            <p:cNvSpPr>
              <a:spLocks noChangeArrowheads="1"/>
            </p:cNvSpPr>
            <p:nvPr/>
          </p:nvSpPr>
          <p:spPr bwMode="auto">
            <a:xfrm>
              <a:off x="2304" y="624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aseline="-25000">
                  <a:latin typeface="Times New Roman" pitchFamily="18" charset="0"/>
                  <a:ea typeface="仿宋_GB2312" pitchFamily="49" charset="-122"/>
                </a:rPr>
                <a:t>DD2</a:t>
              </a:r>
            </a:p>
          </p:txBody>
        </p:sp>
        <p:sp>
          <p:nvSpPr>
            <p:cNvPr id="12307" name="Rectangle 27"/>
            <p:cNvSpPr>
              <a:spLocks noChangeArrowheads="1"/>
            </p:cNvSpPr>
            <p:nvPr/>
          </p:nvSpPr>
          <p:spPr bwMode="auto">
            <a:xfrm>
              <a:off x="2304" y="1104"/>
              <a:ext cx="3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R</a:t>
              </a:r>
              <a:r>
                <a:rPr lang="en-US" altLang="zh-CN" sz="2000" baseline="-25000">
                  <a:latin typeface="Times New Roman" pitchFamily="18" charset="0"/>
                  <a:ea typeface="仿宋_GB2312" pitchFamily="49" charset="-122"/>
                </a:rPr>
                <a:t>L</a:t>
              </a:r>
            </a:p>
          </p:txBody>
        </p:sp>
        <p:sp>
          <p:nvSpPr>
            <p:cNvPr id="12308" name="Rectangle 28"/>
            <p:cNvSpPr>
              <a:spLocks noChangeArrowheads="1"/>
            </p:cNvSpPr>
            <p:nvPr/>
          </p:nvSpPr>
          <p:spPr bwMode="auto">
            <a:xfrm>
              <a:off x="336" y="1728"/>
              <a:ext cx="240" cy="38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09" name="Line 29"/>
            <p:cNvSpPr>
              <a:spLocks noChangeShapeType="1"/>
            </p:cNvSpPr>
            <p:nvPr/>
          </p:nvSpPr>
          <p:spPr bwMode="auto">
            <a:xfrm>
              <a:off x="192" y="182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30"/>
            <p:cNvSpPr>
              <a:spLocks noChangeShapeType="1"/>
            </p:cNvSpPr>
            <p:nvPr/>
          </p:nvSpPr>
          <p:spPr bwMode="auto">
            <a:xfrm>
              <a:off x="192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Text Box 31"/>
            <p:cNvSpPr txBox="1">
              <a:spLocks noChangeArrowheads="1"/>
            </p:cNvSpPr>
            <p:nvPr/>
          </p:nvSpPr>
          <p:spPr bwMode="auto">
            <a:xfrm>
              <a:off x="326" y="1689"/>
              <a:ext cx="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&amp;</a:t>
              </a:r>
            </a:p>
          </p:txBody>
        </p:sp>
        <p:sp>
          <p:nvSpPr>
            <p:cNvPr id="12312" name="Rectangle 32"/>
            <p:cNvSpPr>
              <a:spLocks noChangeArrowheads="1"/>
            </p:cNvSpPr>
            <p:nvPr/>
          </p:nvSpPr>
          <p:spPr bwMode="auto">
            <a:xfrm>
              <a:off x="864" y="1728"/>
              <a:ext cx="240" cy="38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13" name="Oval 33"/>
            <p:cNvSpPr>
              <a:spLocks noChangeArrowheads="1"/>
            </p:cNvSpPr>
            <p:nvPr/>
          </p:nvSpPr>
          <p:spPr bwMode="auto">
            <a:xfrm>
              <a:off x="1104" y="1872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14" name="Oval 34"/>
            <p:cNvSpPr>
              <a:spLocks noChangeArrowheads="1"/>
            </p:cNvSpPr>
            <p:nvPr/>
          </p:nvSpPr>
          <p:spPr bwMode="auto">
            <a:xfrm>
              <a:off x="576" y="1872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15" name="Text Box 35"/>
            <p:cNvSpPr txBox="1">
              <a:spLocks noChangeArrowheads="1"/>
            </p:cNvSpPr>
            <p:nvPr/>
          </p:nvSpPr>
          <p:spPr bwMode="auto">
            <a:xfrm>
              <a:off x="864" y="168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2316" name="Line 36"/>
            <p:cNvSpPr>
              <a:spLocks noChangeShapeType="1"/>
            </p:cNvSpPr>
            <p:nvPr/>
          </p:nvSpPr>
          <p:spPr bwMode="auto">
            <a:xfrm>
              <a:off x="67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37"/>
            <p:cNvSpPr>
              <a:spLocks noChangeShapeType="1"/>
            </p:cNvSpPr>
            <p:nvPr/>
          </p:nvSpPr>
          <p:spPr bwMode="auto">
            <a:xfrm flipV="1">
              <a:off x="432" y="672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38"/>
            <p:cNvSpPr>
              <a:spLocks noChangeShapeType="1"/>
            </p:cNvSpPr>
            <p:nvPr/>
          </p:nvSpPr>
          <p:spPr bwMode="auto">
            <a:xfrm flipV="1">
              <a:off x="960" y="144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39"/>
            <p:cNvSpPr>
              <a:spLocks noChangeShapeType="1"/>
            </p:cNvSpPr>
            <p:nvPr/>
          </p:nvSpPr>
          <p:spPr bwMode="auto">
            <a:xfrm flipH="1">
              <a:off x="384" y="1440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Oval 40"/>
            <p:cNvSpPr>
              <a:spLocks noChangeArrowheads="1"/>
            </p:cNvSpPr>
            <p:nvPr/>
          </p:nvSpPr>
          <p:spPr bwMode="auto">
            <a:xfrm>
              <a:off x="384" y="1392"/>
              <a:ext cx="96" cy="9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21" name="Rectangle 41"/>
            <p:cNvSpPr>
              <a:spLocks noChangeArrowheads="1"/>
            </p:cNvSpPr>
            <p:nvPr/>
          </p:nvSpPr>
          <p:spPr bwMode="auto">
            <a:xfrm>
              <a:off x="528" y="52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aseline="-25000">
                  <a:latin typeface="Times New Roman" pitchFamily="18" charset="0"/>
                  <a:ea typeface="仿宋_GB2312" pitchFamily="49" charset="-122"/>
                </a:rPr>
                <a:t>DD1</a:t>
              </a:r>
            </a:p>
          </p:txBody>
        </p:sp>
        <p:sp>
          <p:nvSpPr>
            <p:cNvPr id="12322" name="Line 42"/>
            <p:cNvSpPr>
              <a:spLocks noChangeShapeType="1"/>
            </p:cNvSpPr>
            <p:nvPr/>
          </p:nvSpPr>
          <p:spPr bwMode="auto">
            <a:xfrm>
              <a:off x="158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43"/>
            <p:cNvSpPr>
              <a:spLocks noChangeShapeType="1"/>
            </p:cNvSpPr>
            <p:nvPr/>
          </p:nvSpPr>
          <p:spPr bwMode="auto">
            <a:xfrm>
              <a:off x="1440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44"/>
            <p:cNvSpPr>
              <a:spLocks noChangeShapeType="1"/>
            </p:cNvSpPr>
            <p:nvPr/>
          </p:nvSpPr>
          <p:spPr bwMode="auto">
            <a:xfrm flipH="1">
              <a:off x="1200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45"/>
            <p:cNvSpPr>
              <a:spLocks noChangeShapeType="1"/>
            </p:cNvSpPr>
            <p:nvPr/>
          </p:nvSpPr>
          <p:spPr bwMode="auto">
            <a:xfrm>
              <a:off x="1584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46"/>
            <p:cNvSpPr>
              <a:spLocks noChangeShapeType="1"/>
            </p:cNvSpPr>
            <p:nvPr/>
          </p:nvSpPr>
          <p:spPr bwMode="auto">
            <a:xfrm>
              <a:off x="1584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Line 47"/>
            <p:cNvSpPr>
              <a:spLocks noChangeShapeType="1"/>
            </p:cNvSpPr>
            <p:nvPr/>
          </p:nvSpPr>
          <p:spPr bwMode="auto">
            <a:xfrm>
              <a:off x="1584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48"/>
            <p:cNvSpPr>
              <a:spLocks noChangeShapeType="1"/>
            </p:cNvSpPr>
            <p:nvPr/>
          </p:nvSpPr>
          <p:spPr bwMode="auto">
            <a:xfrm flipV="1">
              <a:off x="1824" y="17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49"/>
            <p:cNvSpPr>
              <a:spLocks noChangeShapeType="1"/>
            </p:cNvSpPr>
            <p:nvPr/>
          </p:nvSpPr>
          <p:spPr bwMode="auto">
            <a:xfrm>
              <a:off x="1584" y="17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Line 50"/>
            <p:cNvSpPr>
              <a:spLocks noChangeShapeType="1"/>
            </p:cNvSpPr>
            <p:nvPr/>
          </p:nvSpPr>
          <p:spPr bwMode="auto">
            <a:xfrm>
              <a:off x="1584" y="18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Oval 51"/>
            <p:cNvSpPr>
              <a:spLocks noChangeArrowheads="1"/>
            </p:cNvSpPr>
            <p:nvPr/>
          </p:nvSpPr>
          <p:spPr bwMode="auto">
            <a:xfrm>
              <a:off x="1776" y="1872"/>
              <a:ext cx="96" cy="9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32" name="Line 52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Rectangle 53"/>
            <p:cNvSpPr>
              <a:spLocks noChangeArrowheads="1"/>
            </p:cNvSpPr>
            <p:nvPr/>
          </p:nvSpPr>
          <p:spPr bwMode="auto">
            <a:xfrm>
              <a:off x="2208" y="1152"/>
              <a:ext cx="96" cy="2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34" name="Line 54"/>
            <p:cNvSpPr>
              <a:spLocks noChangeShapeType="1"/>
            </p:cNvSpPr>
            <p:nvPr/>
          </p:nvSpPr>
          <p:spPr bwMode="auto">
            <a:xfrm flipV="1">
              <a:off x="2256" y="720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55"/>
            <p:cNvSpPr>
              <a:spLocks noChangeShapeType="1"/>
            </p:cNvSpPr>
            <p:nvPr/>
          </p:nvSpPr>
          <p:spPr bwMode="auto">
            <a:xfrm>
              <a:off x="1728" y="2400"/>
              <a:ext cx="192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Rectangle 56"/>
            <p:cNvSpPr>
              <a:spLocks noChangeArrowheads="1"/>
            </p:cNvSpPr>
            <p:nvPr/>
          </p:nvSpPr>
          <p:spPr bwMode="auto">
            <a:xfrm>
              <a:off x="240" y="1152"/>
              <a:ext cx="1824" cy="1104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37" name="Text Box 57"/>
            <p:cNvSpPr txBox="1">
              <a:spLocks noChangeArrowheads="1"/>
            </p:cNvSpPr>
            <p:nvPr/>
          </p:nvSpPr>
          <p:spPr bwMode="auto">
            <a:xfrm>
              <a:off x="576" y="1200"/>
              <a:ext cx="8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CD40107</a:t>
              </a:r>
            </a:p>
          </p:txBody>
        </p:sp>
      </p:grpSp>
      <p:sp>
        <p:nvSpPr>
          <p:cNvPr id="378938" name="Rectangle 58"/>
          <p:cNvSpPr>
            <a:spLocks noChangeArrowheads="1"/>
          </p:cNvSpPr>
          <p:nvPr/>
        </p:nvSpPr>
        <p:spPr bwMode="auto">
          <a:xfrm>
            <a:off x="5076825" y="4076700"/>
            <a:ext cx="136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4.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应用</a:t>
            </a:r>
          </a:p>
        </p:txBody>
      </p:sp>
      <p:sp>
        <p:nvSpPr>
          <p:cNvPr id="378939" name="Text Box 59"/>
          <p:cNvSpPr txBox="1">
            <a:spLocks noChangeArrowheads="1"/>
          </p:cNvSpPr>
          <p:nvPr/>
        </p:nvSpPr>
        <p:spPr bwMode="auto">
          <a:xfrm>
            <a:off x="4859338" y="4868863"/>
            <a:ext cx="3883025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与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OC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门一样，可做“线与”、“电平变换”等作用。</a:t>
            </a:r>
          </a:p>
          <a:p>
            <a:pPr eaLnBrk="1" hangingPunct="1"/>
            <a:endParaRPr lang="zh-CN" altLang="en-US" sz="20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78940" name="AutoShape 60"/>
          <p:cNvSpPr>
            <a:spLocks noChangeArrowheads="1"/>
          </p:cNvSpPr>
          <p:nvPr/>
        </p:nvSpPr>
        <p:spPr bwMode="auto">
          <a:xfrm>
            <a:off x="3105150" y="5011738"/>
            <a:ext cx="900113" cy="793750"/>
          </a:xfrm>
          <a:prstGeom prst="wedgeRoundRectCallout">
            <a:avLst>
              <a:gd name="adj1" fmla="val -61991"/>
              <a:gd name="adj2" fmla="val -193602"/>
              <a:gd name="adj3" fmla="val 16667"/>
            </a:avLst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flatTx/>
          </a:bodyPr>
          <a:lstStyle/>
          <a:p>
            <a:pPr algn="ctr"/>
            <a:r>
              <a:rPr lang="zh-CN" altLang="en-US" sz="1800" b="1">
                <a:solidFill>
                  <a:srgbClr val="CC3300"/>
                </a:solidFill>
                <a:latin typeface="Times New Roman" pitchFamily="18" charset="0"/>
              </a:rPr>
              <a:t>漏极开路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animBg="1"/>
      <p:bldP spid="378883" grpId="0" autoUpdateAnimBg="0"/>
      <p:bldP spid="378884" grpId="0" autoUpdateAnimBg="0"/>
      <p:bldP spid="378885" grpId="0" autoUpdateAnimBg="0"/>
      <p:bldP spid="378898" grpId="0" autoUpdateAnimBg="0"/>
      <p:bldP spid="378900" grpId="0" autoUpdateAnimBg="0"/>
      <p:bldP spid="378938" grpId="0" autoUpdateAnimBg="0"/>
      <p:bldP spid="378939" grpId="0" autoUpdateAnimBg="0"/>
      <p:bldP spid="3789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85825" y="292100"/>
            <a:ext cx="637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</a:rPr>
              <a:t>CMOS</a:t>
            </a:r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</a:rPr>
              <a:t>传输门和双向开关</a:t>
            </a:r>
          </a:p>
        </p:txBody>
      </p:sp>
      <p:graphicFrame>
        <p:nvGraphicFramePr>
          <p:cNvPr id="379907" name="Object 3"/>
          <p:cNvGraphicFramePr>
            <a:graphicFrameLocks noChangeAspect="1"/>
          </p:cNvGraphicFramePr>
          <p:nvPr/>
        </p:nvGraphicFramePr>
        <p:xfrm>
          <a:off x="3816350" y="5102225"/>
          <a:ext cx="28797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3" imgW="1091726" imgH="228501" progId="Equation.3">
                  <p:embed/>
                </p:oleObj>
              </mc:Choice>
              <mc:Fallback>
                <p:oleObj name="Equation" r:id="rId3" imgW="1091726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5102225"/>
                        <a:ext cx="28797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619125" y="1843088"/>
            <a:ext cx="223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1.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电路结构：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546475" y="4481513"/>
            <a:ext cx="223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2.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工作条件：</a:t>
            </a:r>
          </a:p>
        </p:txBody>
      </p:sp>
      <p:grpSp>
        <p:nvGrpSpPr>
          <p:cNvPr id="379910" name="Group 6"/>
          <p:cNvGrpSpPr>
            <a:grpSpLocks/>
          </p:cNvGrpSpPr>
          <p:nvPr/>
        </p:nvGrpSpPr>
        <p:grpSpPr bwMode="auto">
          <a:xfrm>
            <a:off x="395288" y="2363788"/>
            <a:ext cx="3276600" cy="3370262"/>
            <a:chOff x="192" y="480"/>
            <a:chExt cx="1824" cy="2016"/>
          </a:xfrm>
        </p:grpSpPr>
        <p:grpSp>
          <p:nvGrpSpPr>
            <p:cNvPr id="13353" name="Group 7"/>
            <p:cNvGrpSpPr>
              <a:grpSpLocks/>
            </p:cNvGrpSpPr>
            <p:nvPr/>
          </p:nvGrpSpPr>
          <p:grpSpPr bwMode="auto">
            <a:xfrm>
              <a:off x="192" y="480"/>
              <a:ext cx="1824" cy="2016"/>
              <a:chOff x="0" y="336"/>
              <a:chExt cx="2016" cy="2285"/>
            </a:xfrm>
          </p:grpSpPr>
          <p:sp>
            <p:nvSpPr>
              <p:cNvPr id="13355" name="Oval 8"/>
              <p:cNvSpPr>
                <a:spLocks noChangeArrowheads="1"/>
              </p:cNvSpPr>
              <p:nvPr/>
            </p:nvSpPr>
            <p:spPr bwMode="auto">
              <a:xfrm>
                <a:off x="838" y="64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356" name="Oval 9"/>
              <p:cNvSpPr>
                <a:spLocks noChangeArrowheads="1"/>
              </p:cNvSpPr>
              <p:nvPr/>
            </p:nvSpPr>
            <p:spPr bwMode="auto">
              <a:xfrm>
                <a:off x="1367" y="76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357" name="Text Box 10"/>
              <p:cNvSpPr txBox="1">
                <a:spLocks noChangeArrowheads="1"/>
              </p:cNvSpPr>
              <p:nvPr/>
            </p:nvSpPr>
            <p:spPr bwMode="auto">
              <a:xfrm>
                <a:off x="0" y="1200"/>
                <a:ext cx="62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1800" b="1" baseline="-25000">
                    <a:latin typeface="Times New Roman" pitchFamily="18" charset="0"/>
                    <a:ea typeface="仿宋_GB2312" pitchFamily="49" charset="-122"/>
                  </a:rPr>
                  <a:t>I </a:t>
                </a:r>
                <a:r>
                  <a:rPr lang="en-US" altLang="zh-CN" sz="1800" b="1">
                    <a:latin typeface="Times New Roman" pitchFamily="18" charset="0"/>
                    <a:ea typeface="仿宋_GB2312" pitchFamily="49" charset="-122"/>
                  </a:rPr>
                  <a:t>/V</a:t>
                </a:r>
                <a:r>
                  <a:rPr lang="en-US" altLang="zh-CN" sz="1800" b="1" baseline="-25000">
                    <a:latin typeface="Times New Roman" pitchFamily="18" charset="0"/>
                    <a:ea typeface="仿宋_GB2312" pitchFamily="49" charset="-122"/>
                  </a:rPr>
                  <a:t>o</a:t>
                </a:r>
              </a:p>
            </p:txBody>
          </p:sp>
          <p:sp>
            <p:nvSpPr>
              <p:cNvPr id="13358" name="Text Box 11"/>
              <p:cNvSpPr txBox="1">
                <a:spLocks noChangeArrowheads="1"/>
              </p:cNvSpPr>
              <p:nvPr/>
            </p:nvSpPr>
            <p:spPr bwMode="auto">
              <a:xfrm>
                <a:off x="1344" y="645"/>
                <a:ext cx="528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baseline="-25000"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b="1" baseline="-25000">
                    <a:latin typeface="Times New Roman" pitchFamily="18" charset="0"/>
                    <a:ea typeface="仿宋_GB2312" pitchFamily="49" charset="-122"/>
                  </a:rPr>
                  <a:t>DD</a:t>
                </a:r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 </a:t>
                </a:r>
              </a:p>
            </p:txBody>
          </p:sp>
          <p:sp>
            <p:nvSpPr>
              <p:cNvPr id="13359" name="Line 12"/>
              <p:cNvSpPr>
                <a:spLocks noChangeShapeType="1"/>
              </p:cNvSpPr>
              <p:nvPr/>
            </p:nvSpPr>
            <p:spPr bwMode="auto">
              <a:xfrm flipV="1">
                <a:off x="864" y="1968"/>
                <a:ext cx="0" cy="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0" name="Oval 13"/>
              <p:cNvSpPr>
                <a:spLocks noChangeArrowheads="1"/>
              </p:cNvSpPr>
              <p:nvPr/>
            </p:nvSpPr>
            <p:spPr bwMode="auto">
              <a:xfrm rot="-5400000">
                <a:off x="697" y="1461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361" name="Line 14"/>
              <p:cNvSpPr>
                <a:spLocks noChangeShapeType="1"/>
              </p:cNvSpPr>
              <p:nvPr/>
            </p:nvSpPr>
            <p:spPr bwMode="auto">
              <a:xfrm rot="-5400000">
                <a:off x="887" y="160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2" name="Line 15"/>
              <p:cNvSpPr>
                <a:spLocks noChangeShapeType="1"/>
              </p:cNvSpPr>
              <p:nvPr/>
            </p:nvSpPr>
            <p:spPr bwMode="auto">
              <a:xfrm rot="-5400000">
                <a:off x="863" y="18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3" name="Line 16"/>
              <p:cNvSpPr>
                <a:spLocks noChangeShapeType="1"/>
              </p:cNvSpPr>
              <p:nvPr/>
            </p:nvSpPr>
            <p:spPr bwMode="auto">
              <a:xfrm rot="-5400000">
                <a:off x="732" y="1688"/>
                <a:ext cx="26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4" name="Line 17"/>
              <p:cNvSpPr>
                <a:spLocks noChangeShapeType="1"/>
              </p:cNvSpPr>
              <p:nvPr/>
            </p:nvSpPr>
            <p:spPr bwMode="auto">
              <a:xfrm>
                <a:off x="1296" y="198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5" name="Oval 18"/>
              <p:cNvSpPr>
                <a:spLocks noChangeArrowheads="1"/>
              </p:cNvSpPr>
              <p:nvPr/>
            </p:nvSpPr>
            <p:spPr bwMode="auto">
              <a:xfrm>
                <a:off x="840" y="2277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366" name="Oval 19"/>
              <p:cNvSpPr>
                <a:spLocks noChangeArrowheads="1"/>
              </p:cNvSpPr>
              <p:nvPr/>
            </p:nvSpPr>
            <p:spPr bwMode="auto">
              <a:xfrm rot="5400000" flipV="1">
                <a:off x="983" y="1461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367" name="Line 20"/>
              <p:cNvSpPr>
                <a:spLocks noChangeShapeType="1"/>
              </p:cNvSpPr>
              <p:nvPr/>
            </p:nvSpPr>
            <p:spPr bwMode="auto">
              <a:xfrm rot="5400000" flipV="1">
                <a:off x="888" y="957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8" name="Line 21"/>
              <p:cNvSpPr>
                <a:spLocks noChangeShapeType="1"/>
              </p:cNvSpPr>
              <p:nvPr/>
            </p:nvSpPr>
            <p:spPr bwMode="auto">
              <a:xfrm rot="5400000" flipV="1">
                <a:off x="864" y="885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9" name="Line 22"/>
              <p:cNvSpPr>
                <a:spLocks noChangeShapeType="1"/>
              </p:cNvSpPr>
              <p:nvPr/>
            </p:nvSpPr>
            <p:spPr bwMode="auto">
              <a:xfrm rot="5400000" flipV="1">
                <a:off x="396" y="1501"/>
                <a:ext cx="6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Line 23"/>
              <p:cNvSpPr>
                <a:spLocks noChangeShapeType="1"/>
              </p:cNvSpPr>
              <p:nvPr/>
            </p:nvSpPr>
            <p:spPr bwMode="auto">
              <a:xfrm rot="5400000" flipV="1">
                <a:off x="744" y="129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1" name="Line 24"/>
              <p:cNvSpPr>
                <a:spLocks noChangeShapeType="1"/>
              </p:cNvSpPr>
              <p:nvPr/>
            </p:nvSpPr>
            <p:spPr bwMode="auto">
              <a:xfrm rot="5400000" flipV="1">
                <a:off x="684" y="1501"/>
                <a:ext cx="6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2" name="Line 25"/>
              <p:cNvSpPr>
                <a:spLocks noChangeShapeType="1"/>
              </p:cNvSpPr>
              <p:nvPr/>
            </p:nvSpPr>
            <p:spPr bwMode="auto">
              <a:xfrm flipV="1">
                <a:off x="864" y="693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3" name="Line 26"/>
              <p:cNvSpPr>
                <a:spLocks noChangeShapeType="1"/>
              </p:cNvSpPr>
              <p:nvPr/>
            </p:nvSpPr>
            <p:spPr bwMode="auto">
              <a:xfrm>
                <a:off x="864" y="1557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4" name="Line 27"/>
              <p:cNvSpPr>
                <a:spLocks noChangeShapeType="1"/>
              </p:cNvSpPr>
              <p:nvPr/>
            </p:nvSpPr>
            <p:spPr bwMode="auto">
              <a:xfrm>
                <a:off x="1392" y="1557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5" name="Line 28"/>
              <p:cNvSpPr>
                <a:spLocks noChangeShapeType="1"/>
              </p:cNvSpPr>
              <p:nvPr/>
            </p:nvSpPr>
            <p:spPr bwMode="auto">
              <a:xfrm>
                <a:off x="864" y="1413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6" name="Line 29"/>
              <p:cNvSpPr>
                <a:spLocks noChangeShapeType="1"/>
              </p:cNvSpPr>
              <p:nvPr/>
            </p:nvSpPr>
            <p:spPr bwMode="auto">
              <a:xfrm flipV="1">
                <a:off x="1392" y="816"/>
                <a:ext cx="0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7" name="Line 30"/>
              <p:cNvSpPr>
                <a:spLocks noChangeShapeType="1"/>
              </p:cNvSpPr>
              <p:nvPr/>
            </p:nvSpPr>
            <p:spPr bwMode="auto">
              <a:xfrm>
                <a:off x="1008" y="1483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8" name="Line 31"/>
              <p:cNvSpPr>
                <a:spLocks noChangeShapeType="1"/>
              </p:cNvSpPr>
              <p:nvPr/>
            </p:nvSpPr>
            <p:spPr bwMode="auto">
              <a:xfrm>
                <a:off x="144" y="1483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79" name="Object 32"/>
              <p:cNvGraphicFramePr>
                <a:graphicFrameLocks noChangeAspect="1"/>
              </p:cNvGraphicFramePr>
              <p:nvPr/>
            </p:nvGraphicFramePr>
            <p:xfrm>
              <a:off x="806" y="2325"/>
              <a:ext cx="27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8" name="公式" r:id="rId5" imgW="164814" imgH="177492" progId="Equation.3">
                      <p:embed/>
                    </p:oleObj>
                  </mc:Choice>
                  <mc:Fallback>
                    <p:oleObj name="公式" r:id="rId5" imgW="164814" imgH="177492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6" y="2325"/>
                            <a:ext cx="27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80" name="Object 33"/>
              <p:cNvGraphicFramePr>
                <a:graphicFrameLocks noChangeAspect="1"/>
              </p:cNvGraphicFramePr>
              <p:nvPr/>
            </p:nvGraphicFramePr>
            <p:xfrm>
              <a:off x="816" y="336"/>
              <a:ext cx="274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99" name="公式" r:id="rId7" imgW="164957" imgH="203024" progId="Equation.3">
                      <p:embed/>
                    </p:oleObj>
                  </mc:Choice>
                  <mc:Fallback>
                    <p:oleObj name="公式" r:id="rId7" imgW="164957" imgH="203024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336"/>
                            <a:ext cx="274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81" name="Text Box 34"/>
              <p:cNvSpPr txBox="1">
                <a:spLocks noChangeArrowheads="1"/>
              </p:cNvSpPr>
              <p:nvPr/>
            </p:nvSpPr>
            <p:spPr bwMode="auto">
              <a:xfrm>
                <a:off x="1392" y="1200"/>
                <a:ext cx="62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o</a:t>
                </a: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/V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I</a:t>
                </a:r>
                <a:endParaRPr lang="en-US" altLang="zh-CN" sz="20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3382" name="Text Box 35"/>
              <p:cNvSpPr txBox="1">
                <a:spLocks noChangeArrowheads="1"/>
              </p:cNvSpPr>
              <p:nvPr/>
            </p:nvSpPr>
            <p:spPr bwMode="auto">
              <a:xfrm>
                <a:off x="528" y="1989"/>
                <a:ext cx="38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T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1</a:t>
                </a:r>
                <a:endParaRPr lang="en-US" altLang="zh-CN" sz="20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3383" name="Text Box 36"/>
              <p:cNvSpPr txBox="1">
                <a:spLocks noChangeArrowheads="1"/>
              </p:cNvSpPr>
              <p:nvPr/>
            </p:nvSpPr>
            <p:spPr bwMode="auto">
              <a:xfrm>
                <a:off x="528" y="741"/>
                <a:ext cx="38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T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2</a:t>
                </a:r>
                <a:endParaRPr lang="en-US" altLang="zh-CN" sz="20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13354" name="Rectangle 37"/>
            <p:cNvSpPr>
              <a:spLocks noChangeArrowheads="1"/>
            </p:cNvSpPr>
            <p:nvPr/>
          </p:nvSpPr>
          <p:spPr bwMode="auto">
            <a:xfrm>
              <a:off x="1392" y="1632"/>
              <a:ext cx="351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SS</a:t>
              </a:r>
            </a:p>
          </p:txBody>
        </p:sp>
      </p:grpSp>
      <p:grpSp>
        <p:nvGrpSpPr>
          <p:cNvPr id="379942" name="Group 38"/>
          <p:cNvGrpSpPr>
            <a:grpSpLocks/>
          </p:cNvGrpSpPr>
          <p:nvPr/>
        </p:nvGrpSpPr>
        <p:grpSpPr bwMode="auto">
          <a:xfrm>
            <a:off x="5283200" y="1644650"/>
            <a:ext cx="3654425" cy="2736850"/>
            <a:chOff x="3984" y="480"/>
            <a:chExt cx="2101" cy="1563"/>
          </a:xfrm>
        </p:grpSpPr>
        <p:sp>
          <p:nvSpPr>
            <p:cNvPr id="13321" name="Oval 39"/>
            <p:cNvSpPr>
              <a:spLocks noChangeArrowheads="1"/>
            </p:cNvSpPr>
            <p:nvPr/>
          </p:nvSpPr>
          <p:spPr bwMode="auto">
            <a:xfrm>
              <a:off x="4742" y="561"/>
              <a:ext cx="44" cy="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22" name="Oval 40"/>
            <p:cNvSpPr>
              <a:spLocks noChangeArrowheads="1"/>
            </p:cNvSpPr>
            <p:nvPr/>
          </p:nvSpPr>
          <p:spPr bwMode="auto">
            <a:xfrm>
              <a:off x="5221" y="667"/>
              <a:ext cx="43" cy="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23" name="Text Box 41"/>
            <p:cNvSpPr txBox="1">
              <a:spLocks noChangeArrowheads="1"/>
            </p:cNvSpPr>
            <p:nvPr/>
          </p:nvSpPr>
          <p:spPr bwMode="auto">
            <a:xfrm>
              <a:off x="3984" y="1050"/>
              <a:ext cx="56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1800" b="1" baseline="-25000">
                  <a:latin typeface="Times New Roman" pitchFamily="18" charset="0"/>
                  <a:ea typeface="仿宋_GB2312" pitchFamily="49" charset="-122"/>
                </a:rPr>
                <a:t>I</a:t>
              </a:r>
            </a:p>
          </p:txBody>
        </p:sp>
        <p:sp>
          <p:nvSpPr>
            <p:cNvPr id="13324" name="Text Box 42"/>
            <p:cNvSpPr txBox="1">
              <a:spLocks noChangeArrowheads="1"/>
            </p:cNvSpPr>
            <p:nvPr/>
          </p:nvSpPr>
          <p:spPr bwMode="auto">
            <a:xfrm>
              <a:off x="5200" y="561"/>
              <a:ext cx="47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baseline="-25000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DD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 </a:t>
              </a:r>
            </a:p>
          </p:txBody>
        </p:sp>
        <p:sp>
          <p:nvSpPr>
            <p:cNvPr id="13325" name="Line 43"/>
            <p:cNvSpPr>
              <a:spLocks noChangeShapeType="1"/>
            </p:cNvSpPr>
            <p:nvPr/>
          </p:nvSpPr>
          <p:spPr bwMode="auto">
            <a:xfrm flipV="1">
              <a:off x="4766" y="1728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Oval 44"/>
            <p:cNvSpPr>
              <a:spLocks noChangeArrowheads="1"/>
            </p:cNvSpPr>
            <p:nvPr/>
          </p:nvSpPr>
          <p:spPr bwMode="auto">
            <a:xfrm rot="-5400000">
              <a:off x="4616" y="1280"/>
              <a:ext cx="42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27" name="Line 45"/>
            <p:cNvSpPr>
              <a:spLocks noChangeShapeType="1"/>
            </p:cNvSpPr>
            <p:nvPr/>
          </p:nvSpPr>
          <p:spPr bwMode="auto">
            <a:xfrm rot="-5400000">
              <a:off x="4787" y="1401"/>
              <a:ext cx="0" cy="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46"/>
            <p:cNvSpPr>
              <a:spLocks noChangeShapeType="1"/>
            </p:cNvSpPr>
            <p:nvPr/>
          </p:nvSpPr>
          <p:spPr bwMode="auto">
            <a:xfrm rot="-5400000">
              <a:off x="4765" y="1594"/>
              <a:ext cx="0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47"/>
            <p:cNvSpPr>
              <a:spLocks noChangeShapeType="1"/>
            </p:cNvSpPr>
            <p:nvPr/>
          </p:nvSpPr>
          <p:spPr bwMode="auto">
            <a:xfrm rot="-5400000">
              <a:off x="4650" y="1480"/>
              <a:ext cx="2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48"/>
            <p:cNvSpPr>
              <a:spLocks noChangeShapeType="1"/>
            </p:cNvSpPr>
            <p:nvPr/>
          </p:nvSpPr>
          <p:spPr bwMode="auto">
            <a:xfrm>
              <a:off x="5157" y="1746"/>
              <a:ext cx="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Oval 49"/>
            <p:cNvSpPr>
              <a:spLocks noChangeArrowheads="1"/>
            </p:cNvSpPr>
            <p:nvPr/>
          </p:nvSpPr>
          <p:spPr bwMode="auto">
            <a:xfrm>
              <a:off x="4744" y="2000"/>
              <a:ext cx="43" cy="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32" name="Oval 50"/>
            <p:cNvSpPr>
              <a:spLocks noChangeArrowheads="1"/>
            </p:cNvSpPr>
            <p:nvPr/>
          </p:nvSpPr>
          <p:spPr bwMode="auto">
            <a:xfrm rot="5400000" flipV="1">
              <a:off x="4874" y="1280"/>
              <a:ext cx="42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33" name="Line 51"/>
            <p:cNvSpPr>
              <a:spLocks noChangeShapeType="1"/>
            </p:cNvSpPr>
            <p:nvPr/>
          </p:nvSpPr>
          <p:spPr bwMode="auto">
            <a:xfrm rot="5400000" flipV="1">
              <a:off x="4788" y="830"/>
              <a:ext cx="0" cy="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52"/>
            <p:cNvSpPr>
              <a:spLocks noChangeShapeType="1"/>
            </p:cNvSpPr>
            <p:nvPr/>
          </p:nvSpPr>
          <p:spPr bwMode="auto">
            <a:xfrm rot="5400000" flipV="1">
              <a:off x="4766" y="768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53"/>
            <p:cNvSpPr>
              <a:spLocks noChangeShapeType="1"/>
            </p:cNvSpPr>
            <p:nvPr/>
          </p:nvSpPr>
          <p:spPr bwMode="auto">
            <a:xfrm rot="5400000" flipV="1">
              <a:off x="4350" y="1316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54"/>
            <p:cNvSpPr>
              <a:spLocks noChangeShapeType="1"/>
            </p:cNvSpPr>
            <p:nvPr/>
          </p:nvSpPr>
          <p:spPr bwMode="auto">
            <a:xfrm rot="5400000" flipV="1">
              <a:off x="4660" y="1132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55"/>
            <p:cNvSpPr>
              <a:spLocks noChangeShapeType="1"/>
            </p:cNvSpPr>
            <p:nvPr/>
          </p:nvSpPr>
          <p:spPr bwMode="auto">
            <a:xfrm rot="5400000" flipV="1">
              <a:off x="4610" y="1316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Line 56"/>
            <p:cNvSpPr>
              <a:spLocks noChangeShapeType="1"/>
            </p:cNvSpPr>
            <p:nvPr/>
          </p:nvSpPr>
          <p:spPr bwMode="auto">
            <a:xfrm flipV="1">
              <a:off x="4766" y="603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57"/>
            <p:cNvSpPr>
              <a:spLocks noChangeShapeType="1"/>
            </p:cNvSpPr>
            <p:nvPr/>
          </p:nvSpPr>
          <p:spPr bwMode="auto">
            <a:xfrm>
              <a:off x="4766" y="1365"/>
              <a:ext cx="4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58"/>
            <p:cNvSpPr>
              <a:spLocks noChangeShapeType="1"/>
            </p:cNvSpPr>
            <p:nvPr/>
          </p:nvSpPr>
          <p:spPr bwMode="auto">
            <a:xfrm>
              <a:off x="5243" y="1365"/>
              <a:ext cx="0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59"/>
            <p:cNvSpPr>
              <a:spLocks noChangeShapeType="1"/>
            </p:cNvSpPr>
            <p:nvPr/>
          </p:nvSpPr>
          <p:spPr bwMode="auto">
            <a:xfrm>
              <a:off x="4766" y="1238"/>
              <a:ext cx="4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60"/>
            <p:cNvSpPr>
              <a:spLocks noChangeShapeType="1"/>
            </p:cNvSpPr>
            <p:nvPr/>
          </p:nvSpPr>
          <p:spPr bwMode="auto">
            <a:xfrm flipV="1">
              <a:off x="5243" y="711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Line 61"/>
            <p:cNvSpPr>
              <a:spLocks noChangeShapeType="1"/>
            </p:cNvSpPr>
            <p:nvPr/>
          </p:nvSpPr>
          <p:spPr bwMode="auto">
            <a:xfrm flipV="1">
              <a:off x="489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Line 62"/>
            <p:cNvSpPr>
              <a:spLocks noChangeShapeType="1"/>
            </p:cNvSpPr>
            <p:nvPr/>
          </p:nvSpPr>
          <p:spPr bwMode="auto">
            <a:xfrm>
              <a:off x="4114" y="1300"/>
              <a:ext cx="5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45" name="Object 63"/>
            <p:cNvGraphicFramePr>
              <a:graphicFrameLocks noChangeAspect="1"/>
            </p:cNvGraphicFramePr>
            <p:nvPr/>
          </p:nvGraphicFramePr>
          <p:xfrm>
            <a:off x="4512" y="1728"/>
            <a:ext cx="24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0" name="公式" r:id="rId9" imgW="164814" imgH="177492" progId="Equation.3">
                    <p:embed/>
                  </p:oleObj>
                </mc:Choice>
                <mc:Fallback>
                  <p:oleObj name="公式" r:id="rId9" imgW="164814" imgH="177492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728"/>
                          <a:ext cx="24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64"/>
            <p:cNvGraphicFramePr>
              <a:graphicFrameLocks noChangeAspect="1"/>
            </p:cNvGraphicFramePr>
            <p:nvPr/>
          </p:nvGraphicFramePr>
          <p:xfrm>
            <a:off x="4464" y="480"/>
            <a:ext cx="24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" name="公式" r:id="rId10" imgW="164957" imgH="203024" progId="Equation.3">
                    <p:embed/>
                  </p:oleObj>
                </mc:Choice>
                <mc:Fallback>
                  <p:oleObj name="公式" r:id="rId10" imgW="164957" imgH="203024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480"/>
                          <a:ext cx="24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7" name="Text Box 65"/>
            <p:cNvSpPr txBox="1">
              <a:spLocks noChangeArrowheads="1"/>
            </p:cNvSpPr>
            <p:nvPr/>
          </p:nvSpPr>
          <p:spPr bwMode="auto">
            <a:xfrm>
              <a:off x="5520" y="1056"/>
              <a:ext cx="565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o</a:t>
              </a:r>
              <a:endParaRPr lang="en-US" altLang="zh-CN" sz="2000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3348" name="Rectangle 66"/>
            <p:cNvSpPr>
              <a:spLocks noChangeArrowheads="1"/>
            </p:cNvSpPr>
            <p:nvPr/>
          </p:nvSpPr>
          <p:spPr bwMode="auto">
            <a:xfrm>
              <a:off x="5520" y="1440"/>
              <a:ext cx="96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49" name="Line 67"/>
            <p:cNvSpPr>
              <a:spLocks noChangeShapeType="1"/>
            </p:cNvSpPr>
            <p:nvPr/>
          </p:nvSpPr>
          <p:spPr bwMode="auto">
            <a:xfrm flipV="1">
              <a:off x="5568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68"/>
            <p:cNvSpPr>
              <a:spLocks noChangeShapeType="1"/>
            </p:cNvSpPr>
            <p:nvPr/>
          </p:nvSpPr>
          <p:spPr bwMode="auto">
            <a:xfrm>
              <a:off x="5472" y="177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69"/>
            <p:cNvSpPr>
              <a:spLocks noChangeShapeType="1"/>
            </p:cNvSpPr>
            <p:nvPr/>
          </p:nvSpPr>
          <p:spPr bwMode="auto">
            <a:xfrm>
              <a:off x="5568" y="168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Rectangle 70"/>
            <p:cNvSpPr>
              <a:spLocks noChangeArrowheads="1"/>
            </p:cNvSpPr>
            <p:nvPr/>
          </p:nvSpPr>
          <p:spPr bwMode="auto">
            <a:xfrm>
              <a:off x="5616" y="1488"/>
              <a:ext cx="27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R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L</a:t>
              </a:r>
            </a:p>
          </p:txBody>
        </p:sp>
      </p:grpSp>
      <p:graphicFrame>
        <p:nvGraphicFramePr>
          <p:cNvPr id="379975" name="Object 71"/>
          <p:cNvGraphicFramePr>
            <a:graphicFrameLocks noChangeAspect="1"/>
          </p:cNvGraphicFramePr>
          <p:nvPr/>
        </p:nvGraphicFramePr>
        <p:xfrm>
          <a:off x="3797300" y="5732463"/>
          <a:ext cx="22320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11" imgW="901309" imgH="228501" progId="Equation.3">
                  <p:embed/>
                </p:oleObj>
              </mc:Choice>
              <mc:Fallback>
                <p:oleObj name="Equation" r:id="rId11" imgW="901309" imgH="228501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5732463"/>
                        <a:ext cx="22320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 autoUpdateAnimBg="0"/>
      <p:bldP spid="37990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30" name="Group 2"/>
          <p:cNvGrpSpPr>
            <a:grpSpLocks/>
          </p:cNvGrpSpPr>
          <p:nvPr/>
        </p:nvGrpSpPr>
        <p:grpSpPr bwMode="auto">
          <a:xfrm>
            <a:off x="4427538" y="1676400"/>
            <a:ext cx="3457575" cy="1295400"/>
            <a:chOff x="2517" y="119"/>
            <a:chExt cx="2178" cy="936"/>
          </a:xfrm>
        </p:grpSpPr>
        <p:sp>
          <p:nvSpPr>
            <p:cNvPr id="14387" name="AutoShape 3"/>
            <p:cNvSpPr>
              <a:spLocks noChangeArrowheads="1"/>
            </p:cNvSpPr>
            <p:nvPr/>
          </p:nvSpPr>
          <p:spPr bwMode="auto">
            <a:xfrm>
              <a:off x="2517" y="119"/>
              <a:ext cx="2178" cy="936"/>
            </a:xfrm>
            <a:prstGeom prst="wedgeRoundRectCallout">
              <a:avLst>
                <a:gd name="adj1" fmla="val -87236"/>
                <a:gd name="adj2" fmla="val 44764"/>
                <a:gd name="adj3" fmla="val 16667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14388" name="Object 4"/>
            <p:cNvGraphicFramePr>
              <a:graphicFrameLocks noChangeAspect="1"/>
            </p:cNvGraphicFramePr>
            <p:nvPr/>
          </p:nvGraphicFramePr>
          <p:xfrm>
            <a:off x="2562" y="391"/>
            <a:ext cx="2041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0" name="Equation" r:id="rId3" imgW="1422400" imgH="279400" progId="Equation.3">
                    <p:embed/>
                  </p:oleObj>
                </mc:Choice>
                <mc:Fallback>
                  <p:oleObj name="Equation" r:id="rId3" imgW="1422400" imgH="279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91"/>
                          <a:ext cx="2041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095375" y="309563"/>
            <a:ext cx="652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folHlink"/>
                </a:solidFill>
              </a:rPr>
              <a:t>CMOS</a:t>
            </a:r>
            <a:r>
              <a:rPr lang="zh-CN" altLang="en-US" sz="3600" b="1">
                <a:solidFill>
                  <a:schemeClr val="folHlink"/>
                </a:solidFill>
              </a:rPr>
              <a:t>传输门和双向开关</a:t>
            </a:r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  <a:ea typeface="仿宋_GB2312" pitchFamily="49" charset="-122"/>
              </a:rPr>
              <a:t>原理</a:t>
            </a:r>
          </a:p>
        </p:txBody>
      </p:sp>
      <p:grpSp>
        <p:nvGrpSpPr>
          <p:cNvPr id="380934" name="Group 6"/>
          <p:cNvGrpSpPr>
            <a:grpSpLocks/>
          </p:cNvGrpSpPr>
          <p:nvPr/>
        </p:nvGrpSpPr>
        <p:grpSpPr bwMode="auto">
          <a:xfrm>
            <a:off x="746125" y="4772025"/>
            <a:ext cx="3594100" cy="555625"/>
            <a:chOff x="455" y="2691"/>
            <a:chExt cx="2264" cy="350"/>
          </a:xfrm>
        </p:grpSpPr>
        <p:sp>
          <p:nvSpPr>
            <p:cNvPr id="14384" name="Text Box 7"/>
            <p:cNvSpPr txBox="1">
              <a:spLocks noChangeArrowheads="1"/>
            </p:cNvSpPr>
            <p:nvPr/>
          </p:nvSpPr>
          <p:spPr bwMode="auto">
            <a:xfrm>
              <a:off x="455" y="2691"/>
              <a:ext cx="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accent2"/>
                  </a:solidFill>
                  <a:latin typeface="Times New Roman" pitchFamily="18" charset="0"/>
                </a:rPr>
                <a:t>（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solidFill>
                    <a:schemeClr val="accent2"/>
                  </a:solidFill>
                  <a:latin typeface="Times New Roman" pitchFamily="18" charset="0"/>
                </a:rPr>
                <a:t>）</a:t>
              </a:r>
            </a:p>
          </p:txBody>
        </p:sp>
        <p:graphicFrame>
          <p:nvGraphicFramePr>
            <p:cNvPr id="14385" name="Object 8"/>
            <p:cNvGraphicFramePr>
              <a:graphicFrameLocks noChangeAspect="1"/>
            </p:cNvGraphicFramePr>
            <p:nvPr/>
          </p:nvGraphicFramePr>
          <p:xfrm>
            <a:off x="1272" y="2692"/>
            <a:ext cx="112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1" name="公式" r:id="rId5" imgW="736600" imgH="228600" progId="Equation.3">
                    <p:embed/>
                  </p:oleObj>
                </mc:Choice>
                <mc:Fallback>
                  <p:oleObj name="公式" r:id="rId5" imgW="7366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2692"/>
                          <a:ext cx="1128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6" name="Text Box 9"/>
            <p:cNvSpPr txBox="1">
              <a:spLocks noChangeArrowheads="1"/>
            </p:cNvSpPr>
            <p:nvPr/>
          </p:nvSpPr>
          <p:spPr bwMode="auto">
            <a:xfrm>
              <a:off x="2381" y="2704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chemeClr val="accent2"/>
                  </a:solidFill>
                  <a:latin typeface="Times New Roman" pitchFamily="18" charset="0"/>
                </a:rPr>
                <a:t>时</a:t>
              </a:r>
            </a:p>
          </p:txBody>
        </p:sp>
      </p:grpSp>
      <p:grpSp>
        <p:nvGrpSpPr>
          <p:cNvPr id="380938" name="Group 10"/>
          <p:cNvGrpSpPr>
            <a:grpSpLocks/>
          </p:cNvGrpSpPr>
          <p:nvPr/>
        </p:nvGrpSpPr>
        <p:grpSpPr bwMode="auto">
          <a:xfrm>
            <a:off x="890588" y="1860550"/>
            <a:ext cx="3311525" cy="2808288"/>
            <a:chOff x="3888" y="0"/>
            <a:chExt cx="1872" cy="1488"/>
          </a:xfrm>
        </p:grpSpPr>
        <p:grpSp>
          <p:nvGrpSpPr>
            <p:cNvPr id="14345" name="Group 11"/>
            <p:cNvGrpSpPr>
              <a:grpSpLocks/>
            </p:cNvGrpSpPr>
            <p:nvPr/>
          </p:nvGrpSpPr>
          <p:grpSpPr bwMode="auto">
            <a:xfrm>
              <a:off x="3888" y="0"/>
              <a:ext cx="1872" cy="1488"/>
              <a:chOff x="3984" y="480"/>
              <a:chExt cx="2101" cy="1563"/>
            </a:xfrm>
          </p:grpSpPr>
          <p:sp>
            <p:nvSpPr>
              <p:cNvPr id="14352" name="Oval 12"/>
              <p:cNvSpPr>
                <a:spLocks noChangeArrowheads="1"/>
              </p:cNvSpPr>
              <p:nvPr/>
            </p:nvSpPr>
            <p:spPr bwMode="auto">
              <a:xfrm>
                <a:off x="4742" y="561"/>
                <a:ext cx="44" cy="4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353" name="Oval 13"/>
              <p:cNvSpPr>
                <a:spLocks noChangeArrowheads="1"/>
              </p:cNvSpPr>
              <p:nvPr/>
            </p:nvSpPr>
            <p:spPr bwMode="auto">
              <a:xfrm>
                <a:off x="5221" y="667"/>
                <a:ext cx="43" cy="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354" name="Text Box 14"/>
              <p:cNvSpPr txBox="1">
                <a:spLocks noChangeArrowheads="1"/>
              </p:cNvSpPr>
              <p:nvPr/>
            </p:nvSpPr>
            <p:spPr bwMode="auto">
              <a:xfrm>
                <a:off x="3984" y="1050"/>
                <a:ext cx="56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1800" b="1" baseline="-25000">
                    <a:latin typeface="Times New Roman" pitchFamily="18" charset="0"/>
                    <a:ea typeface="仿宋_GB2312" pitchFamily="49" charset="-122"/>
                  </a:rPr>
                  <a:t>I</a:t>
                </a:r>
              </a:p>
            </p:txBody>
          </p:sp>
          <p:sp>
            <p:nvSpPr>
              <p:cNvPr id="14355" name="Text Box 15"/>
              <p:cNvSpPr txBox="1">
                <a:spLocks noChangeArrowheads="1"/>
              </p:cNvSpPr>
              <p:nvPr/>
            </p:nvSpPr>
            <p:spPr bwMode="auto">
              <a:xfrm>
                <a:off x="5199" y="561"/>
                <a:ext cx="47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baseline="-25000"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DD</a:t>
                </a: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 </a:t>
                </a:r>
              </a:p>
            </p:txBody>
          </p:sp>
          <p:sp>
            <p:nvSpPr>
              <p:cNvPr id="14356" name="Line 16"/>
              <p:cNvSpPr>
                <a:spLocks noChangeShapeType="1"/>
              </p:cNvSpPr>
              <p:nvPr/>
            </p:nvSpPr>
            <p:spPr bwMode="auto">
              <a:xfrm flipV="1">
                <a:off x="4766" y="1728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7" name="Oval 17"/>
              <p:cNvSpPr>
                <a:spLocks noChangeArrowheads="1"/>
              </p:cNvSpPr>
              <p:nvPr/>
            </p:nvSpPr>
            <p:spPr bwMode="auto">
              <a:xfrm rot="-5400000">
                <a:off x="4616" y="1280"/>
                <a:ext cx="42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358" name="Line 18"/>
              <p:cNvSpPr>
                <a:spLocks noChangeShapeType="1"/>
              </p:cNvSpPr>
              <p:nvPr/>
            </p:nvSpPr>
            <p:spPr bwMode="auto">
              <a:xfrm rot="-5400000">
                <a:off x="4787" y="1401"/>
                <a:ext cx="0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9" name="Line 19"/>
              <p:cNvSpPr>
                <a:spLocks noChangeShapeType="1"/>
              </p:cNvSpPr>
              <p:nvPr/>
            </p:nvSpPr>
            <p:spPr bwMode="auto">
              <a:xfrm rot="-5400000">
                <a:off x="4765" y="1594"/>
                <a:ext cx="0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0" name="Line 20"/>
              <p:cNvSpPr>
                <a:spLocks noChangeShapeType="1"/>
              </p:cNvSpPr>
              <p:nvPr/>
            </p:nvSpPr>
            <p:spPr bwMode="auto">
              <a:xfrm rot="-5400000">
                <a:off x="4650" y="1480"/>
                <a:ext cx="2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1" name="Line 21"/>
              <p:cNvSpPr>
                <a:spLocks noChangeShapeType="1"/>
              </p:cNvSpPr>
              <p:nvPr/>
            </p:nvSpPr>
            <p:spPr bwMode="auto">
              <a:xfrm>
                <a:off x="5157" y="1746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2" name="Oval 22"/>
              <p:cNvSpPr>
                <a:spLocks noChangeArrowheads="1"/>
              </p:cNvSpPr>
              <p:nvPr/>
            </p:nvSpPr>
            <p:spPr bwMode="auto">
              <a:xfrm>
                <a:off x="4744" y="2000"/>
                <a:ext cx="43" cy="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363" name="Oval 23"/>
              <p:cNvSpPr>
                <a:spLocks noChangeArrowheads="1"/>
              </p:cNvSpPr>
              <p:nvPr/>
            </p:nvSpPr>
            <p:spPr bwMode="auto">
              <a:xfrm rot="5400000" flipV="1">
                <a:off x="4874" y="1280"/>
                <a:ext cx="42" cy="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364" name="Line 24"/>
              <p:cNvSpPr>
                <a:spLocks noChangeShapeType="1"/>
              </p:cNvSpPr>
              <p:nvPr/>
            </p:nvSpPr>
            <p:spPr bwMode="auto">
              <a:xfrm rot="5400000" flipV="1">
                <a:off x="4788" y="830"/>
                <a:ext cx="0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5" name="Line 25"/>
              <p:cNvSpPr>
                <a:spLocks noChangeShapeType="1"/>
              </p:cNvSpPr>
              <p:nvPr/>
            </p:nvSpPr>
            <p:spPr bwMode="auto">
              <a:xfrm rot="5400000" flipV="1">
                <a:off x="4766" y="768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6" name="Line 26"/>
              <p:cNvSpPr>
                <a:spLocks noChangeShapeType="1"/>
              </p:cNvSpPr>
              <p:nvPr/>
            </p:nvSpPr>
            <p:spPr bwMode="auto">
              <a:xfrm rot="5400000" flipV="1">
                <a:off x="4350" y="1316"/>
                <a:ext cx="5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Line 27"/>
              <p:cNvSpPr>
                <a:spLocks noChangeShapeType="1"/>
              </p:cNvSpPr>
              <p:nvPr/>
            </p:nvSpPr>
            <p:spPr bwMode="auto">
              <a:xfrm rot="5400000" flipV="1">
                <a:off x="4660" y="1132"/>
                <a:ext cx="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8" name="Line 28"/>
              <p:cNvSpPr>
                <a:spLocks noChangeShapeType="1"/>
              </p:cNvSpPr>
              <p:nvPr/>
            </p:nvSpPr>
            <p:spPr bwMode="auto">
              <a:xfrm rot="5400000" flipV="1">
                <a:off x="4610" y="1316"/>
                <a:ext cx="5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9" name="Line 29"/>
              <p:cNvSpPr>
                <a:spLocks noChangeShapeType="1"/>
              </p:cNvSpPr>
              <p:nvPr/>
            </p:nvSpPr>
            <p:spPr bwMode="auto">
              <a:xfrm flipV="1">
                <a:off x="4766" y="603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0" name="Line 30"/>
              <p:cNvSpPr>
                <a:spLocks noChangeShapeType="1"/>
              </p:cNvSpPr>
              <p:nvPr/>
            </p:nvSpPr>
            <p:spPr bwMode="auto">
              <a:xfrm>
                <a:off x="4766" y="1365"/>
                <a:ext cx="4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1" name="Line 31"/>
              <p:cNvSpPr>
                <a:spLocks noChangeShapeType="1"/>
              </p:cNvSpPr>
              <p:nvPr/>
            </p:nvSpPr>
            <p:spPr bwMode="auto">
              <a:xfrm>
                <a:off x="5243" y="1365"/>
                <a:ext cx="0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2" name="Line 32"/>
              <p:cNvSpPr>
                <a:spLocks noChangeShapeType="1"/>
              </p:cNvSpPr>
              <p:nvPr/>
            </p:nvSpPr>
            <p:spPr bwMode="auto">
              <a:xfrm>
                <a:off x="4766" y="1238"/>
                <a:ext cx="4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3" name="Line 33"/>
              <p:cNvSpPr>
                <a:spLocks noChangeShapeType="1"/>
              </p:cNvSpPr>
              <p:nvPr/>
            </p:nvSpPr>
            <p:spPr bwMode="auto">
              <a:xfrm flipV="1">
                <a:off x="5243" y="711"/>
                <a:ext cx="0" cy="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4" name="Line 34"/>
              <p:cNvSpPr>
                <a:spLocks noChangeShapeType="1"/>
              </p:cNvSpPr>
              <p:nvPr/>
            </p:nvSpPr>
            <p:spPr bwMode="auto">
              <a:xfrm flipV="1">
                <a:off x="4896" y="129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5" name="Line 35"/>
              <p:cNvSpPr>
                <a:spLocks noChangeShapeType="1"/>
              </p:cNvSpPr>
              <p:nvPr/>
            </p:nvSpPr>
            <p:spPr bwMode="auto">
              <a:xfrm>
                <a:off x="4114" y="1300"/>
                <a:ext cx="5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76" name="Object 36"/>
              <p:cNvGraphicFramePr>
                <a:graphicFrameLocks noChangeAspect="1"/>
              </p:cNvGraphicFramePr>
              <p:nvPr/>
            </p:nvGraphicFramePr>
            <p:xfrm>
              <a:off x="4512" y="1728"/>
              <a:ext cx="24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02" name="公式" r:id="rId7" imgW="164814" imgH="177492" progId="Equation.3">
                      <p:embed/>
                    </p:oleObj>
                  </mc:Choice>
                  <mc:Fallback>
                    <p:oleObj name="公式" r:id="rId7" imgW="164814" imgH="177492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728"/>
                            <a:ext cx="248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7" name="Object 37"/>
              <p:cNvGraphicFramePr>
                <a:graphicFrameLocks noChangeAspect="1"/>
              </p:cNvGraphicFramePr>
              <p:nvPr/>
            </p:nvGraphicFramePr>
            <p:xfrm>
              <a:off x="4464" y="480"/>
              <a:ext cx="248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03" name="公式" r:id="rId9" imgW="164957" imgH="203024" progId="Equation.3">
                      <p:embed/>
                    </p:oleObj>
                  </mc:Choice>
                  <mc:Fallback>
                    <p:oleObj name="公式" r:id="rId9" imgW="164957" imgH="203024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480"/>
                            <a:ext cx="248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8" name="Text Box 38"/>
              <p:cNvSpPr txBox="1">
                <a:spLocks noChangeArrowheads="1"/>
              </p:cNvSpPr>
              <p:nvPr/>
            </p:nvSpPr>
            <p:spPr bwMode="auto">
              <a:xfrm>
                <a:off x="5519" y="1056"/>
                <a:ext cx="566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o</a:t>
                </a:r>
                <a:endParaRPr lang="en-US" altLang="zh-CN" sz="20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79" name="Rectangle 39"/>
              <p:cNvSpPr>
                <a:spLocks noChangeArrowheads="1"/>
              </p:cNvSpPr>
              <p:nvPr/>
            </p:nvSpPr>
            <p:spPr bwMode="auto">
              <a:xfrm>
                <a:off x="5520" y="1440"/>
                <a:ext cx="96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380" name="Line 40"/>
              <p:cNvSpPr>
                <a:spLocks noChangeShapeType="1"/>
              </p:cNvSpPr>
              <p:nvPr/>
            </p:nvSpPr>
            <p:spPr bwMode="auto">
              <a:xfrm flipV="1">
                <a:off x="5568" y="12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Line 41"/>
              <p:cNvSpPr>
                <a:spLocks noChangeShapeType="1"/>
              </p:cNvSpPr>
              <p:nvPr/>
            </p:nvSpPr>
            <p:spPr bwMode="auto">
              <a:xfrm>
                <a:off x="5472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2" name="Line 42"/>
              <p:cNvSpPr>
                <a:spLocks noChangeShapeType="1"/>
              </p:cNvSpPr>
              <p:nvPr/>
            </p:nvSpPr>
            <p:spPr bwMode="auto">
              <a:xfrm>
                <a:off x="5568" y="1680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3" name="Rectangle 43"/>
              <p:cNvSpPr>
                <a:spLocks noChangeArrowheads="1"/>
              </p:cNvSpPr>
              <p:nvPr/>
            </p:nvSpPr>
            <p:spPr bwMode="auto">
              <a:xfrm>
                <a:off x="5616" y="1488"/>
                <a:ext cx="303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R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L</a:t>
                </a:r>
              </a:p>
            </p:txBody>
          </p:sp>
        </p:grpSp>
        <p:sp>
          <p:nvSpPr>
            <p:cNvPr id="14346" name="Rectangle 44"/>
            <p:cNvSpPr>
              <a:spLocks noChangeArrowheads="1"/>
            </p:cNvSpPr>
            <p:nvPr/>
          </p:nvSpPr>
          <p:spPr bwMode="auto">
            <a:xfrm>
              <a:off x="4080" y="1008"/>
              <a:ext cx="4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4347" name="Rectangle 45"/>
            <p:cNvSpPr>
              <a:spLocks noChangeArrowheads="1"/>
            </p:cNvSpPr>
            <p:nvPr/>
          </p:nvSpPr>
          <p:spPr bwMode="auto">
            <a:xfrm>
              <a:off x="4080" y="183"/>
              <a:ext cx="3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4348" name="Rectangle 46"/>
            <p:cNvSpPr>
              <a:spLocks noChangeArrowheads="1"/>
            </p:cNvSpPr>
            <p:nvPr/>
          </p:nvSpPr>
          <p:spPr bwMode="auto">
            <a:xfrm>
              <a:off x="4273" y="503"/>
              <a:ext cx="23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S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4349" name="Rectangle 47"/>
            <p:cNvSpPr>
              <a:spLocks noChangeArrowheads="1"/>
            </p:cNvSpPr>
            <p:nvPr/>
          </p:nvSpPr>
          <p:spPr bwMode="auto">
            <a:xfrm>
              <a:off x="4743" y="823"/>
              <a:ext cx="34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S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4350" name="Rectangle 48"/>
            <p:cNvSpPr>
              <a:spLocks noChangeArrowheads="1"/>
            </p:cNvSpPr>
            <p:nvPr/>
          </p:nvSpPr>
          <p:spPr bwMode="auto">
            <a:xfrm>
              <a:off x="4743" y="503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D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4351" name="Rectangle 49"/>
            <p:cNvSpPr>
              <a:spLocks noChangeArrowheads="1"/>
            </p:cNvSpPr>
            <p:nvPr/>
          </p:nvSpPr>
          <p:spPr bwMode="auto">
            <a:xfrm>
              <a:off x="4273" y="777"/>
              <a:ext cx="29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D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1</a:t>
              </a:r>
            </a:p>
          </p:txBody>
        </p:sp>
      </p:grpSp>
      <p:grpSp>
        <p:nvGrpSpPr>
          <p:cNvPr id="380978" name="Group 50"/>
          <p:cNvGrpSpPr>
            <a:grpSpLocks/>
          </p:cNvGrpSpPr>
          <p:nvPr/>
        </p:nvGrpSpPr>
        <p:grpSpPr bwMode="auto">
          <a:xfrm>
            <a:off x="1244600" y="5437188"/>
            <a:ext cx="6197600" cy="538162"/>
            <a:chOff x="790" y="3113"/>
            <a:chExt cx="3904" cy="339"/>
          </a:xfrm>
        </p:grpSpPr>
        <p:graphicFrame>
          <p:nvGraphicFramePr>
            <p:cNvPr id="14343" name="Object 51"/>
            <p:cNvGraphicFramePr>
              <a:graphicFrameLocks noChangeAspect="1"/>
            </p:cNvGraphicFramePr>
            <p:nvPr/>
          </p:nvGraphicFramePr>
          <p:xfrm>
            <a:off x="790" y="3113"/>
            <a:ext cx="257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4" name="公式" r:id="rId11" imgW="1879600" imgH="228600" progId="Equation.3">
                    <p:embed/>
                  </p:oleObj>
                </mc:Choice>
                <mc:Fallback>
                  <p:oleObj name="公式" r:id="rId11" imgW="1879600" imgH="2286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3113"/>
                          <a:ext cx="257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4" name="Text Box 52"/>
            <p:cNvSpPr txBox="1">
              <a:spLocks noChangeArrowheads="1"/>
            </p:cNvSpPr>
            <p:nvPr/>
          </p:nvSpPr>
          <p:spPr bwMode="auto">
            <a:xfrm>
              <a:off x="3016" y="3113"/>
              <a:ext cx="1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00"/>
                  </a:solidFill>
                  <a:latin typeface="Times New Roman" pitchFamily="18" charset="0"/>
                </a:rPr>
                <a:t>都截止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954" name="Object 2"/>
          <p:cNvGraphicFramePr>
            <a:graphicFrameLocks noChangeAspect="1"/>
          </p:cNvGraphicFramePr>
          <p:nvPr/>
        </p:nvGraphicFramePr>
        <p:xfrm>
          <a:off x="557213" y="846138"/>
          <a:ext cx="30241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3" imgW="1295400" imgH="228600" progId="Equation.3">
                  <p:embed/>
                </p:oleObj>
              </mc:Choice>
              <mc:Fallback>
                <p:oleObj name="Equation" r:id="rId3" imgW="1295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846138"/>
                        <a:ext cx="30241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190500" y="1346200"/>
            <a:ext cx="4713288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a.  T</a:t>
            </a:r>
            <a:r>
              <a:rPr lang="en-US" altLang="zh-CN" sz="2800" b="1" baseline="-2500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非饱和导通条件</a:t>
            </a:r>
          </a:p>
          <a:p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（</a:t>
            </a:r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b="1" baseline="-2500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DS</a:t>
            </a:r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&lt; V</a:t>
            </a:r>
            <a:r>
              <a:rPr lang="en-US" altLang="zh-CN" b="1" baseline="-2500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GS</a:t>
            </a:r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-V</a:t>
            </a:r>
            <a:r>
              <a:rPr lang="en-US" altLang="zh-CN" b="1" baseline="-25000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GS(th)N</a:t>
            </a: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）：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907088" y="1047750"/>
            <a:ext cx="3095625" cy="2636838"/>
            <a:chOff x="3888" y="0"/>
            <a:chExt cx="1872" cy="1488"/>
          </a:xfrm>
        </p:grpSpPr>
        <p:grpSp>
          <p:nvGrpSpPr>
            <p:cNvPr id="15402" name="Group 5"/>
            <p:cNvGrpSpPr>
              <a:grpSpLocks/>
            </p:cNvGrpSpPr>
            <p:nvPr/>
          </p:nvGrpSpPr>
          <p:grpSpPr bwMode="auto">
            <a:xfrm>
              <a:off x="3888" y="0"/>
              <a:ext cx="1872" cy="1488"/>
              <a:chOff x="3984" y="480"/>
              <a:chExt cx="2101" cy="1563"/>
            </a:xfrm>
          </p:grpSpPr>
          <p:sp>
            <p:nvSpPr>
              <p:cNvPr id="15409" name="Oval 6"/>
              <p:cNvSpPr>
                <a:spLocks noChangeArrowheads="1"/>
              </p:cNvSpPr>
              <p:nvPr/>
            </p:nvSpPr>
            <p:spPr bwMode="auto">
              <a:xfrm>
                <a:off x="4742" y="561"/>
                <a:ext cx="44" cy="4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410" name="Oval 7"/>
              <p:cNvSpPr>
                <a:spLocks noChangeArrowheads="1"/>
              </p:cNvSpPr>
              <p:nvPr/>
            </p:nvSpPr>
            <p:spPr bwMode="auto">
              <a:xfrm>
                <a:off x="5221" y="667"/>
                <a:ext cx="43" cy="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411" name="Text Box 8"/>
              <p:cNvSpPr txBox="1">
                <a:spLocks noChangeArrowheads="1"/>
              </p:cNvSpPr>
              <p:nvPr/>
            </p:nvSpPr>
            <p:spPr bwMode="auto">
              <a:xfrm>
                <a:off x="3984" y="1050"/>
                <a:ext cx="56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1800" b="1" baseline="-25000">
                    <a:latin typeface="Times New Roman" pitchFamily="18" charset="0"/>
                    <a:ea typeface="仿宋_GB2312" pitchFamily="49" charset="-122"/>
                  </a:rPr>
                  <a:t>I</a:t>
                </a:r>
              </a:p>
            </p:txBody>
          </p:sp>
          <p:sp>
            <p:nvSpPr>
              <p:cNvPr id="15412" name="Text Box 9"/>
              <p:cNvSpPr txBox="1">
                <a:spLocks noChangeArrowheads="1"/>
              </p:cNvSpPr>
              <p:nvPr/>
            </p:nvSpPr>
            <p:spPr bwMode="auto">
              <a:xfrm>
                <a:off x="5199" y="561"/>
                <a:ext cx="479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baseline="-25000"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DD</a:t>
                </a: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 </a:t>
                </a:r>
              </a:p>
            </p:txBody>
          </p:sp>
          <p:sp>
            <p:nvSpPr>
              <p:cNvPr id="15413" name="Line 10"/>
              <p:cNvSpPr>
                <a:spLocks noChangeShapeType="1"/>
              </p:cNvSpPr>
              <p:nvPr/>
            </p:nvSpPr>
            <p:spPr bwMode="auto">
              <a:xfrm flipV="1">
                <a:off x="4766" y="1728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4" name="Oval 11"/>
              <p:cNvSpPr>
                <a:spLocks noChangeArrowheads="1"/>
              </p:cNvSpPr>
              <p:nvPr/>
            </p:nvSpPr>
            <p:spPr bwMode="auto">
              <a:xfrm rot="-5400000">
                <a:off x="4616" y="1280"/>
                <a:ext cx="42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415" name="Line 12"/>
              <p:cNvSpPr>
                <a:spLocks noChangeShapeType="1"/>
              </p:cNvSpPr>
              <p:nvPr/>
            </p:nvSpPr>
            <p:spPr bwMode="auto">
              <a:xfrm rot="-5400000">
                <a:off x="4787" y="1401"/>
                <a:ext cx="0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6" name="Line 13"/>
              <p:cNvSpPr>
                <a:spLocks noChangeShapeType="1"/>
              </p:cNvSpPr>
              <p:nvPr/>
            </p:nvSpPr>
            <p:spPr bwMode="auto">
              <a:xfrm rot="-5400000">
                <a:off x="4765" y="1594"/>
                <a:ext cx="0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7" name="Line 14"/>
              <p:cNvSpPr>
                <a:spLocks noChangeShapeType="1"/>
              </p:cNvSpPr>
              <p:nvPr/>
            </p:nvSpPr>
            <p:spPr bwMode="auto">
              <a:xfrm rot="-5400000">
                <a:off x="4650" y="1480"/>
                <a:ext cx="2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8" name="Line 15"/>
              <p:cNvSpPr>
                <a:spLocks noChangeShapeType="1"/>
              </p:cNvSpPr>
              <p:nvPr/>
            </p:nvSpPr>
            <p:spPr bwMode="auto">
              <a:xfrm>
                <a:off x="5157" y="1746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9" name="Oval 16"/>
              <p:cNvSpPr>
                <a:spLocks noChangeArrowheads="1"/>
              </p:cNvSpPr>
              <p:nvPr/>
            </p:nvSpPr>
            <p:spPr bwMode="auto">
              <a:xfrm>
                <a:off x="4744" y="2000"/>
                <a:ext cx="43" cy="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420" name="Oval 17"/>
              <p:cNvSpPr>
                <a:spLocks noChangeArrowheads="1"/>
              </p:cNvSpPr>
              <p:nvPr/>
            </p:nvSpPr>
            <p:spPr bwMode="auto">
              <a:xfrm rot="5400000" flipV="1">
                <a:off x="4874" y="1280"/>
                <a:ext cx="42" cy="4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421" name="Line 18"/>
              <p:cNvSpPr>
                <a:spLocks noChangeShapeType="1"/>
              </p:cNvSpPr>
              <p:nvPr/>
            </p:nvSpPr>
            <p:spPr bwMode="auto">
              <a:xfrm rot="5400000" flipV="1">
                <a:off x="4788" y="830"/>
                <a:ext cx="0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2" name="Line 19"/>
              <p:cNvSpPr>
                <a:spLocks noChangeShapeType="1"/>
              </p:cNvSpPr>
              <p:nvPr/>
            </p:nvSpPr>
            <p:spPr bwMode="auto">
              <a:xfrm rot="5400000" flipV="1">
                <a:off x="4766" y="768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3" name="Line 20"/>
              <p:cNvSpPr>
                <a:spLocks noChangeShapeType="1"/>
              </p:cNvSpPr>
              <p:nvPr/>
            </p:nvSpPr>
            <p:spPr bwMode="auto">
              <a:xfrm rot="5400000" flipV="1">
                <a:off x="4350" y="1316"/>
                <a:ext cx="5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4" name="Line 21"/>
              <p:cNvSpPr>
                <a:spLocks noChangeShapeType="1"/>
              </p:cNvSpPr>
              <p:nvPr/>
            </p:nvSpPr>
            <p:spPr bwMode="auto">
              <a:xfrm rot="5400000" flipV="1">
                <a:off x="4660" y="1132"/>
                <a:ext cx="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5" name="Line 22"/>
              <p:cNvSpPr>
                <a:spLocks noChangeShapeType="1"/>
              </p:cNvSpPr>
              <p:nvPr/>
            </p:nvSpPr>
            <p:spPr bwMode="auto">
              <a:xfrm rot="5400000" flipV="1">
                <a:off x="4610" y="1316"/>
                <a:ext cx="5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6" name="Line 23"/>
              <p:cNvSpPr>
                <a:spLocks noChangeShapeType="1"/>
              </p:cNvSpPr>
              <p:nvPr/>
            </p:nvSpPr>
            <p:spPr bwMode="auto">
              <a:xfrm flipV="1">
                <a:off x="4766" y="603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7" name="Line 24"/>
              <p:cNvSpPr>
                <a:spLocks noChangeShapeType="1"/>
              </p:cNvSpPr>
              <p:nvPr/>
            </p:nvSpPr>
            <p:spPr bwMode="auto">
              <a:xfrm>
                <a:off x="4766" y="1365"/>
                <a:ext cx="4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8" name="Line 25"/>
              <p:cNvSpPr>
                <a:spLocks noChangeShapeType="1"/>
              </p:cNvSpPr>
              <p:nvPr/>
            </p:nvSpPr>
            <p:spPr bwMode="auto">
              <a:xfrm>
                <a:off x="5243" y="1365"/>
                <a:ext cx="0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9" name="Line 26"/>
              <p:cNvSpPr>
                <a:spLocks noChangeShapeType="1"/>
              </p:cNvSpPr>
              <p:nvPr/>
            </p:nvSpPr>
            <p:spPr bwMode="auto">
              <a:xfrm>
                <a:off x="4766" y="1238"/>
                <a:ext cx="4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0" name="Line 27"/>
              <p:cNvSpPr>
                <a:spLocks noChangeShapeType="1"/>
              </p:cNvSpPr>
              <p:nvPr/>
            </p:nvSpPr>
            <p:spPr bwMode="auto">
              <a:xfrm flipV="1">
                <a:off x="5243" y="711"/>
                <a:ext cx="0" cy="5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1" name="Line 28"/>
              <p:cNvSpPr>
                <a:spLocks noChangeShapeType="1"/>
              </p:cNvSpPr>
              <p:nvPr/>
            </p:nvSpPr>
            <p:spPr bwMode="auto">
              <a:xfrm flipV="1">
                <a:off x="4896" y="129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2" name="Line 29"/>
              <p:cNvSpPr>
                <a:spLocks noChangeShapeType="1"/>
              </p:cNvSpPr>
              <p:nvPr/>
            </p:nvSpPr>
            <p:spPr bwMode="auto">
              <a:xfrm>
                <a:off x="4114" y="1300"/>
                <a:ext cx="5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433" name="Object 30"/>
              <p:cNvGraphicFramePr>
                <a:graphicFrameLocks noChangeAspect="1"/>
              </p:cNvGraphicFramePr>
              <p:nvPr/>
            </p:nvGraphicFramePr>
            <p:xfrm>
              <a:off x="4512" y="1728"/>
              <a:ext cx="24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55" name="公式" r:id="rId5" imgW="164814" imgH="177492" progId="Equation.3">
                      <p:embed/>
                    </p:oleObj>
                  </mc:Choice>
                  <mc:Fallback>
                    <p:oleObj name="公式" r:id="rId5" imgW="164814" imgH="177492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728"/>
                            <a:ext cx="248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34" name="Object 31"/>
              <p:cNvGraphicFramePr>
                <a:graphicFrameLocks noChangeAspect="1"/>
              </p:cNvGraphicFramePr>
              <p:nvPr/>
            </p:nvGraphicFramePr>
            <p:xfrm>
              <a:off x="4464" y="480"/>
              <a:ext cx="248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56" name="公式" r:id="rId7" imgW="164957" imgH="203024" progId="Equation.3">
                      <p:embed/>
                    </p:oleObj>
                  </mc:Choice>
                  <mc:Fallback>
                    <p:oleObj name="公式" r:id="rId7" imgW="164957" imgH="203024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480"/>
                            <a:ext cx="248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35" name="Text Box 32"/>
              <p:cNvSpPr txBox="1">
                <a:spLocks noChangeArrowheads="1"/>
              </p:cNvSpPr>
              <p:nvPr/>
            </p:nvSpPr>
            <p:spPr bwMode="auto">
              <a:xfrm>
                <a:off x="5519" y="1056"/>
                <a:ext cx="566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o</a:t>
                </a:r>
                <a:endParaRPr lang="en-US" altLang="zh-CN" sz="20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5436" name="Rectangle 33"/>
              <p:cNvSpPr>
                <a:spLocks noChangeArrowheads="1"/>
              </p:cNvSpPr>
              <p:nvPr/>
            </p:nvSpPr>
            <p:spPr bwMode="auto">
              <a:xfrm>
                <a:off x="5520" y="1440"/>
                <a:ext cx="96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5437" name="Line 34"/>
              <p:cNvSpPr>
                <a:spLocks noChangeShapeType="1"/>
              </p:cNvSpPr>
              <p:nvPr/>
            </p:nvSpPr>
            <p:spPr bwMode="auto">
              <a:xfrm flipV="1">
                <a:off x="5568" y="12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8" name="Line 35"/>
              <p:cNvSpPr>
                <a:spLocks noChangeShapeType="1"/>
              </p:cNvSpPr>
              <p:nvPr/>
            </p:nvSpPr>
            <p:spPr bwMode="auto">
              <a:xfrm>
                <a:off x="5472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9" name="Line 36"/>
              <p:cNvSpPr>
                <a:spLocks noChangeShapeType="1"/>
              </p:cNvSpPr>
              <p:nvPr/>
            </p:nvSpPr>
            <p:spPr bwMode="auto">
              <a:xfrm>
                <a:off x="5568" y="1680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0" name="Rectangle 37"/>
              <p:cNvSpPr>
                <a:spLocks noChangeArrowheads="1"/>
              </p:cNvSpPr>
              <p:nvPr/>
            </p:nvSpPr>
            <p:spPr bwMode="auto">
              <a:xfrm>
                <a:off x="5616" y="1488"/>
                <a:ext cx="325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R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L</a:t>
                </a:r>
              </a:p>
            </p:txBody>
          </p:sp>
        </p:grpSp>
        <p:sp>
          <p:nvSpPr>
            <p:cNvPr id="15403" name="Rectangle 38"/>
            <p:cNvSpPr>
              <a:spLocks noChangeArrowheads="1"/>
            </p:cNvSpPr>
            <p:nvPr/>
          </p:nvSpPr>
          <p:spPr bwMode="auto">
            <a:xfrm>
              <a:off x="4080" y="1008"/>
              <a:ext cx="40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5404" name="Rectangle 39"/>
            <p:cNvSpPr>
              <a:spLocks noChangeArrowheads="1"/>
            </p:cNvSpPr>
            <p:nvPr/>
          </p:nvSpPr>
          <p:spPr bwMode="auto">
            <a:xfrm>
              <a:off x="4080" y="183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5405" name="Rectangle 40"/>
            <p:cNvSpPr>
              <a:spLocks noChangeArrowheads="1"/>
            </p:cNvSpPr>
            <p:nvPr/>
          </p:nvSpPr>
          <p:spPr bwMode="auto">
            <a:xfrm>
              <a:off x="4273" y="503"/>
              <a:ext cx="247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S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5406" name="Rectangle 41"/>
            <p:cNvSpPr>
              <a:spLocks noChangeArrowheads="1"/>
            </p:cNvSpPr>
            <p:nvPr/>
          </p:nvSpPr>
          <p:spPr bwMode="auto">
            <a:xfrm>
              <a:off x="4743" y="823"/>
              <a:ext cx="345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S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5407" name="Rectangle 42"/>
            <p:cNvSpPr>
              <a:spLocks noChangeArrowheads="1"/>
            </p:cNvSpPr>
            <p:nvPr/>
          </p:nvSpPr>
          <p:spPr bwMode="auto">
            <a:xfrm>
              <a:off x="4743" y="503"/>
              <a:ext cx="30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D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5408" name="Rectangle 43"/>
            <p:cNvSpPr>
              <a:spLocks noChangeArrowheads="1"/>
            </p:cNvSpPr>
            <p:nvPr/>
          </p:nvSpPr>
          <p:spPr bwMode="auto">
            <a:xfrm>
              <a:off x="4273" y="777"/>
              <a:ext cx="299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D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1</a:t>
              </a:r>
            </a:p>
          </p:txBody>
        </p:sp>
      </p:grpSp>
      <p:sp>
        <p:nvSpPr>
          <p:cNvPr id="381996" name="Rectangle 44"/>
          <p:cNvSpPr>
            <a:spLocks noChangeArrowheads="1"/>
          </p:cNvSpPr>
          <p:nvPr/>
        </p:nvSpPr>
        <p:spPr bwMode="auto">
          <a:xfrm>
            <a:off x="601663" y="2138363"/>
            <a:ext cx="489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1"/>
                </a:solidFill>
                <a:latin typeface="Times New Roman" pitchFamily="18" charset="0"/>
                <a:ea typeface="仿宋_GB2312" pitchFamily="49" charset="-122"/>
              </a:rPr>
              <a:t>假设</a:t>
            </a:r>
            <a:r>
              <a:rPr lang="en-US" altLang="zh-CN" b="1">
                <a:solidFill>
                  <a:srgbClr val="FF0001"/>
                </a:solidFill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b="1" baseline="-25000">
                <a:solidFill>
                  <a:srgbClr val="FF0001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b="1">
                <a:solidFill>
                  <a:srgbClr val="FF0001"/>
                </a:solidFill>
                <a:latin typeface="Times New Roman" pitchFamily="18" charset="0"/>
                <a:ea typeface="仿宋_GB2312" pitchFamily="49" charset="-122"/>
              </a:rPr>
              <a:t>非饱和导通，</a:t>
            </a:r>
          </a:p>
          <a:p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∵ 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R</a:t>
            </a:r>
            <a:r>
              <a:rPr lang="en-US" altLang="zh-CN" b="1" baseline="-25000">
                <a:latin typeface="Times New Roman" pitchFamily="18" charset="0"/>
                <a:ea typeface="仿宋_GB2312" pitchFamily="49" charset="-122"/>
              </a:rPr>
              <a:t>L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&gt;&gt;</a:t>
            </a:r>
            <a:r>
              <a:rPr lang="en-US" altLang="zh-CN" b="1" baseline="-2500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R</a:t>
            </a:r>
            <a:r>
              <a:rPr lang="en-US" altLang="zh-CN" b="1" baseline="-25000">
                <a:latin typeface="Times New Roman" pitchFamily="18" charset="0"/>
                <a:ea typeface="仿宋_GB2312" pitchFamily="49" charset="-122"/>
              </a:rPr>
              <a:t>ON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∴ V</a:t>
            </a:r>
            <a:r>
              <a:rPr lang="en-US" altLang="zh-CN" b="1" baseline="-25000">
                <a:latin typeface="Times New Roman" pitchFamily="18" charset="0"/>
                <a:ea typeface="仿宋_GB2312" pitchFamily="49" charset="-122"/>
              </a:rPr>
              <a:t>o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≈ V</a:t>
            </a:r>
            <a:r>
              <a:rPr lang="en-US" altLang="zh-CN" b="1" baseline="-25000">
                <a:latin typeface="Times New Roman" pitchFamily="18" charset="0"/>
                <a:ea typeface="仿宋_GB2312" pitchFamily="49" charset="-122"/>
              </a:rPr>
              <a:t>I  </a:t>
            </a: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则有：</a:t>
            </a:r>
          </a:p>
        </p:txBody>
      </p:sp>
      <p:sp>
        <p:nvSpPr>
          <p:cNvPr id="381997" name="Text Box 45"/>
          <p:cNvSpPr txBox="1">
            <a:spLocks noChangeArrowheads="1"/>
          </p:cNvSpPr>
          <p:nvPr/>
        </p:nvSpPr>
        <p:spPr bwMode="auto">
          <a:xfrm>
            <a:off x="1227138" y="4079875"/>
            <a:ext cx="351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en-US" altLang="zh-CN" sz="2800" b="1" baseline="-2500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&lt; (V</a:t>
            </a:r>
            <a:r>
              <a:rPr lang="en-US" altLang="zh-CN" sz="2800" b="1" baseline="-25000">
                <a:latin typeface="Times New Roman" pitchFamily="18" charset="0"/>
                <a:ea typeface="仿宋_GB2312" pitchFamily="49" charset="-122"/>
              </a:rPr>
              <a:t>DD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- V</a:t>
            </a:r>
            <a:r>
              <a:rPr lang="en-US" altLang="zh-CN" sz="2800" b="1" baseline="-2500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)- V</a:t>
            </a:r>
            <a:r>
              <a:rPr lang="en-US" altLang="zh-CN" sz="2800" b="1" baseline="-25000">
                <a:latin typeface="Times New Roman" pitchFamily="18" charset="0"/>
                <a:ea typeface="仿宋_GB2312" pitchFamily="49" charset="-122"/>
              </a:rPr>
              <a:t>GS(th)N</a:t>
            </a:r>
          </a:p>
        </p:txBody>
      </p:sp>
      <p:grpSp>
        <p:nvGrpSpPr>
          <p:cNvPr id="381998" name="Group 46"/>
          <p:cNvGrpSpPr>
            <a:grpSpLocks/>
          </p:cNvGrpSpPr>
          <p:nvPr/>
        </p:nvGrpSpPr>
        <p:grpSpPr bwMode="auto">
          <a:xfrm>
            <a:off x="5581650" y="4494213"/>
            <a:ext cx="3562350" cy="1236662"/>
            <a:chOff x="4128" y="2208"/>
            <a:chExt cx="2094" cy="636"/>
          </a:xfrm>
        </p:grpSpPr>
        <p:sp>
          <p:nvSpPr>
            <p:cNvPr id="15390" name="Line 47"/>
            <p:cNvSpPr>
              <a:spLocks noChangeShapeType="1"/>
            </p:cNvSpPr>
            <p:nvPr/>
          </p:nvSpPr>
          <p:spPr bwMode="auto">
            <a:xfrm>
              <a:off x="4128" y="2544"/>
              <a:ext cx="17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Rectangle 48"/>
            <p:cNvSpPr>
              <a:spLocks noChangeArrowheads="1"/>
            </p:cNvSpPr>
            <p:nvPr/>
          </p:nvSpPr>
          <p:spPr bwMode="auto">
            <a:xfrm>
              <a:off x="5982" y="2448"/>
              <a:ext cx="240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1800" b="1" baseline="-25000">
                  <a:latin typeface="Times New Roman" pitchFamily="18" charset="0"/>
                  <a:ea typeface="仿宋_GB2312" pitchFamily="49" charset="-122"/>
                </a:rPr>
                <a:t>I</a:t>
              </a:r>
            </a:p>
          </p:txBody>
        </p:sp>
        <p:sp>
          <p:nvSpPr>
            <p:cNvPr id="15392" name="Line 49"/>
            <p:cNvSpPr>
              <a:spLocks noChangeShapeType="1"/>
            </p:cNvSpPr>
            <p:nvPr/>
          </p:nvSpPr>
          <p:spPr bwMode="auto">
            <a:xfrm>
              <a:off x="4224" y="244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50"/>
            <p:cNvSpPr>
              <a:spLocks noChangeShapeType="1"/>
            </p:cNvSpPr>
            <p:nvPr/>
          </p:nvSpPr>
          <p:spPr bwMode="auto">
            <a:xfrm>
              <a:off x="4656" y="244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51"/>
            <p:cNvSpPr>
              <a:spLocks noChangeShapeType="1"/>
            </p:cNvSpPr>
            <p:nvPr/>
          </p:nvSpPr>
          <p:spPr bwMode="auto">
            <a:xfrm>
              <a:off x="5232" y="244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52"/>
            <p:cNvSpPr>
              <a:spLocks noChangeShapeType="1"/>
            </p:cNvSpPr>
            <p:nvPr/>
          </p:nvSpPr>
          <p:spPr bwMode="auto">
            <a:xfrm>
              <a:off x="5664" y="244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Rectangle 53"/>
            <p:cNvSpPr>
              <a:spLocks noChangeArrowheads="1"/>
            </p:cNvSpPr>
            <p:nvPr/>
          </p:nvSpPr>
          <p:spPr bwMode="auto">
            <a:xfrm>
              <a:off x="5424" y="2640"/>
              <a:ext cx="38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DD</a:t>
              </a:r>
            </a:p>
          </p:txBody>
        </p:sp>
        <p:sp>
          <p:nvSpPr>
            <p:cNvPr id="15397" name="Rectangle 54"/>
            <p:cNvSpPr>
              <a:spLocks noChangeArrowheads="1"/>
            </p:cNvSpPr>
            <p:nvPr/>
          </p:nvSpPr>
          <p:spPr bwMode="auto">
            <a:xfrm>
              <a:off x="4128" y="2640"/>
              <a:ext cx="18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0</a:t>
              </a:r>
            </a:p>
          </p:txBody>
        </p:sp>
        <p:sp>
          <p:nvSpPr>
            <p:cNvPr id="15398" name="Line 55"/>
            <p:cNvSpPr>
              <a:spLocks noChangeShapeType="1"/>
            </p:cNvSpPr>
            <p:nvPr/>
          </p:nvSpPr>
          <p:spPr bwMode="auto">
            <a:xfrm>
              <a:off x="4224" y="249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56"/>
            <p:cNvSpPr>
              <a:spLocks noChangeShapeType="1"/>
            </p:cNvSpPr>
            <p:nvPr/>
          </p:nvSpPr>
          <p:spPr bwMode="auto">
            <a:xfrm>
              <a:off x="5232" y="249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Rectangle 57"/>
            <p:cNvSpPr>
              <a:spLocks noChangeArrowheads="1"/>
            </p:cNvSpPr>
            <p:nvPr/>
          </p:nvSpPr>
          <p:spPr bwMode="auto">
            <a:xfrm>
              <a:off x="4128" y="2208"/>
              <a:ext cx="55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GS(th)P</a:t>
              </a:r>
            </a:p>
          </p:txBody>
        </p:sp>
        <p:sp>
          <p:nvSpPr>
            <p:cNvPr id="15401" name="Rectangle 58"/>
            <p:cNvSpPr>
              <a:spLocks noChangeArrowheads="1"/>
            </p:cNvSpPr>
            <p:nvPr/>
          </p:nvSpPr>
          <p:spPr bwMode="auto">
            <a:xfrm>
              <a:off x="5136" y="2208"/>
              <a:ext cx="56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itchFamily="18" charset="0"/>
                  <a:ea typeface="仿宋_GB2312" pitchFamily="49" charset="-122"/>
                </a:rPr>
                <a:t>GS(th)N</a:t>
              </a:r>
            </a:p>
          </p:txBody>
        </p:sp>
      </p:grpSp>
      <p:grpSp>
        <p:nvGrpSpPr>
          <p:cNvPr id="382011" name="Group 59"/>
          <p:cNvGrpSpPr>
            <a:grpSpLocks/>
          </p:cNvGrpSpPr>
          <p:nvPr/>
        </p:nvGrpSpPr>
        <p:grpSpPr bwMode="auto">
          <a:xfrm>
            <a:off x="5772150" y="3581400"/>
            <a:ext cx="1584325" cy="863600"/>
            <a:chOff x="3651" y="1616"/>
            <a:chExt cx="998" cy="544"/>
          </a:xfrm>
        </p:grpSpPr>
        <p:sp>
          <p:nvSpPr>
            <p:cNvPr id="15388" name="AutoShape 60"/>
            <p:cNvSpPr>
              <a:spLocks/>
            </p:cNvSpPr>
            <p:nvPr/>
          </p:nvSpPr>
          <p:spPr bwMode="auto">
            <a:xfrm rot="5400000">
              <a:off x="4014" y="1525"/>
              <a:ext cx="272" cy="998"/>
            </a:xfrm>
            <a:prstGeom prst="leftBrace">
              <a:avLst>
                <a:gd name="adj1" fmla="val 30576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9" name="Rectangle 61"/>
            <p:cNvSpPr>
              <a:spLocks noChangeArrowheads="1"/>
            </p:cNvSpPr>
            <p:nvPr/>
          </p:nvSpPr>
          <p:spPr bwMode="auto">
            <a:xfrm>
              <a:off x="3923" y="1616"/>
              <a:ext cx="5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1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导通</a:t>
              </a:r>
            </a:p>
          </p:txBody>
        </p:sp>
      </p:grpSp>
      <p:grpSp>
        <p:nvGrpSpPr>
          <p:cNvPr id="382014" name="Group 62"/>
          <p:cNvGrpSpPr>
            <a:grpSpLocks/>
          </p:cNvGrpSpPr>
          <p:nvPr/>
        </p:nvGrpSpPr>
        <p:grpSpPr bwMode="auto">
          <a:xfrm>
            <a:off x="0" y="2917825"/>
            <a:ext cx="5688013" cy="1223963"/>
            <a:chOff x="567" y="1661"/>
            <a:chExt cx="3583" cy="771"/>
          </a:xfrm>
        </p:grpSpPr>
        <p:sp>
          <p:nvSpPr>
            <p:cNvPr id="15386" name="AutoShape 63"/>
            <p:cNvSpPr>
              <a:spLocks noChangeArrowheads="1"/>
            </p:cNvSpPr>
            <p:nvPr/>
          </p:nvSpPr>
          <p:spPr bwMode="auto">
            <a:xfrm>
              <a:off x="567" y="1661"/>
              <a:ext cx="3583" cy="77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15387" name="Rectangle 64"/>
            <p:cNvSpPr>
              <a:spLocks noChangeArrowheads="1"/>
            </p:cNvSpPr>
            <p:nvPr/>
          </p:nvSpPr>
          <p:spPr bwMode="auto">
            <a:xfrm>
              <a:off x="1610" y="1661"/>
              <a:ext cx="163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DS 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=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I 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– V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0 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≈0</a:t>
              </a:r>
            </a:p>
            <a:p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GS 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=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DD 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– V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0 </a:t>
              </a:r>
            </a:p>
            <a:p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≈ V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DD 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– V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I</a:t>
              </a:r>
            </a:p>
          </p:txBody>
        </p:sp>
      </p:grpSp>
      <p:graphicFrame>
        <p:nvGraphicFramePr>
          <p:cNvPr id="382017" name="Object 65"/>
          <p:cNvGraphicFramePr>
            <a:graphicFrameLocks noChangeAspect="1"/>
          </p:cNvGraphicFramePr>
          <p:nvPr/>
        </p:nvGraphicFramePr>
        <p:xfrm>
          <a:off x="1385888" y="4833938"/>
          <a:ext cx="28019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公式" r:id="rId9" imgW="1180588" imgH="253890" progId="Equation.3">
                  <p:embed/>
                </p:oleObj>
              </mc:Choice>
              <mc:Fallback>
                <p:oleObj name="公式" r:id="rId9" imgW="1180588" imgH="25389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833938"/>
                        <a:ext cx="28019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018" name="AutoShape 66"/>
          <p:cNvSpPr>
            <a:spLocks noChangeArrowheads="1"/>
          </p:cNvSpPr>
          <p:nvPr/>
        </p:nvSpPr>
        <p:spPr bwMode="auto">
          <a:xfrm>
            <a:off x="2700338" y="4540250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flatTx/>
          </a:bodyPr>
          <a:lstStyle/>
          <a:p>
            <a:endParaRPr lang="zh-CN" altLang="zh-CN"/>
          </a:p>
        </p:txBody>
      </p:sp>
      <p:sp>
        <p:nvSpPr>
          <p:cNvPr id="382019" name="AutoShape 67"/>
          <p:cNvSpPr>
            <a:spLocks noChangeArrowheads="1"/>
          </p:cNvSpPr>
          <p:nvPr/>
        </p:nvSpPr>
        <p:spPr bwMode="auto">
          <a:xfrm>
            <a:off x="385763" y="5884863"/>
            <a:ext cx="2478087" cy="538162"/>
          </a:xfrm>
          <a:prstGeom prst="wedgeRoundRectCallout">
            <a:avLst>
              <a:gd name="adj1" fmla="val 34370"/>
              <a:gd name="adj2" fmla="val -167403"/>
              <a:gd name="adj3" fmla="val 16667"/>
            </a:avLst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flatTx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非饱和导通条件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:</a:t>
            </a:r>
          </a:p>
        </p:txBody>
      </p:sp>
      <p:grpSp>
        <p:nvGrpSpPr>
          <p:cNvPr id="382020" name="Group 68"/>
          <p:cNvGrpSpPr>
            <a:grpSpLocks/>
          </p:cNvGrpSpPr>
          <p:nvPr/>
        </p:nvGrpSpPr>
        <p:grpSpPr bwMode="auto">
          <a:xfrm>
            <a:off x="3059113" y="5373688"/>
            <a:ext cx="3744912" cy="1295400"/>
            <a:chOff x="1927" y="3385"/>
            <a:chExt cx="2359" cy="816"/>
          </a:xfrm>
        </p:grpSpPr>
        <p:sp>
          <p:nvSpPr>
            <p:cNvPr id="15384" name="AutoShape 69"/>
            <p:cNvSpPr>
              <a:spLocks noChangeArrowheads="1"/>
            </p:cNvSpPr>
            <p:nvPr/>
          </p:nvSpPr>
          <p:spPr bwMode="auto">
            <a:xfrm>
              <a:off x="1927" y="3385"/>
              <a:ext cx="2359" cy="816"/>
            </a:xfrm>
            <a:prstGeom prst="wedgeRoundRectCallout">
              <a:avLst>
                <a:gd name="adj1" fmla="val 54153"/>
                <a:gd name="adj2" fmla="val -88727"/>
                <a:gd name="adj3" fmla="val 16667"/>
              </a:avLst>
            </a:prstGeom>
            <a:solidFill>
              <a:srgbClr val="FFFF99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flatTx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同理，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非饱和导通条件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:</a:t>
              </a:r>
            </a:p>
          </p:txBody>
        </p:sp>
        <p:graphicFrame>
          <p:nvGraphicFramePr>
            <p:cNvPr id="15385" name="Object 70"/>
            <p:cNvGraphicFramePr>
              <a:graphicFrameLocks noChangeAspect="1"/>
            </p:cNvGraphicFramePr>
            <p:nvPr/>
          </p:nvGraphicFramePr>
          <p:xfrm>
            <a:off x="2608" y="3748"/>
            <a:ext cx="145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8" name="Equation" r:id="rId11" imgW="1206500" imgH="279400" progId="Equation.3">
                    <p:embed/>
                  </p:oleObj>
                </mc:Choice>
                <mc:Fallback>
                  <p:oleObj name="Equation" r:id="rId11" imgW="1206500" imgH="2794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748"/>
                          <a:ext cx="145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2023" name="Group 71"/>
          <p:cNvGrpSpPr>
            <a:grpSpLocks/>
          </p:cNvGrpSpPr>
          <p:nvPr/>
        </p:nvGrpSpPr>
        <p:grpSpPr bwMode="auto">
          <a:xfrm>
            <a:off x="6453188" y="5699125"/>
            <a:ext cx="1766887" cy="828675"/>
            <a:chOff x="4059" y="3158"/>
            <a:chExt cx="1113" cy="522"/>
          </a:xfrm>
        </p:grpSpPr>
        <p:sp>
          <p:nvSpPr>
            <p:cNvPr id="15382" name="AutoShape 72"/>
            <p:cNvSpPr>
              <a:spLocks/>
            </p:cNvSpPr>
            <p:nvPr/>
          </p:nvSpPr>
          <p:spPr bwMode="auto">
            <a:xfrm rot="-5400000">
              <a:off x="4497" y="2720"/>
              <a:ext cx="237" cy="1113"/>
            </a:xfrm>
            <a:prstGeom prst="leftBrace">
              <a:avLst>
                <a:gd name="adj1" fmla="val 3913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3" name="Rectangle 73"/>
            <p:cNvSpPr>
              <a:spLocks noChangeArrowheads="1"/>
            </p:cNvSpPr>
            <p:nvPr/>
          </p:nvSpPr>
          <p:spPr bwMode="auto">
            <a:xfrm>
              <a:off x="4377" y="3430"/>
              <a:ext cx="5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导通</a:t>
              </a:r>
            </a:p>
          </p:txBody>
        </p:sp>
      </p:grpSp>
      <p:grpSp>
        <p:nvGrpSpPr>
          <p:cNvPr id="382026" name="Group 74"/>
          <p:cNvGrpSpPr>
            <a:grpSpLocks/>
          </p:cNvGrpSpPr>
          <p:nvPr/>
        </p:nvGrpSpPr>
        <p:grpSpPr bwMode="auto">
          <a:xfrm>
            <a:off x="515938" y="479425"/>
            <a:ext cx="5405437" cy="1443038"/>
            <a:chOff x="0" y="164"/>
            <a:chExt cx="2949" cy="1179"/>
          </a:xfrm>
        </p:grpSpPr>
        <p:sp>
          <p:nvSpPr>
            <p:cNvPr id="15380" name="AutoShape 75"/>
            <p:cNvSpPr>
              <a:spLocks noChangeArrowheads="1"/>
            </p:cNvSpPr>
            <p:nvPr/>
          </p:nvSpPr>
          <p:spPr bwMode="auto">
            <a:xfrm>
              <a:off x="0" y="164"/>
              <a:ext cx="2949" cy="1179"/>
            </a:xfrm>
            <a:prstGeom prst="wedgeRoundRectCallout">
              <a:avLst>
                <a:gd name="adj1" fmla="val 66889"/>
                <a:gd name="adj2" fmla="val -19125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15381" name="Rectangle 76"/>
            <p:cNvSpPr>
              <a:spLocks noChangeArrowheads="1"/>
            </p:cNvSpPr>
            <p:nvPr/>
          </p:nvSpPr>
          <p:spPr bwMode="auto">
            <a:xfrm>
              <a:off x="48" y="346"/>
              <a:ext cx="2870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b="1">
                  <a:latin typeface="Times New Roman" pitchFamily="18" charset="0"/>
                </a:rPr>
                <a:t>由于，</a:t>
              </a:r>
              <a:r>
                <a:rPr lang="en-US" altLang="zh-CN" b="1">
                  <a:latin typeface="Times New Roman" pitchFamily="18" charset="0"/>
                </a:rPr>
                <a:t>CMOS</a:t>
              </a:r>
              <a:r>
                <a:rPr lang="zh-CN" altLang="en-US" b="1">
                  <a:latin typeface="Times New Roman" pitchFamily="18" charset="0"/>
                </a:rPr>
                <a:t>器件的源极和栅极在结构上是对称，所以传输门是</a:t>
              </a:r>
              <a:r>
                <a:rPr lang="zh-CN" altLang="en-US" b="1">
                  <a:solidFill>
                    <a:srgbClr val="CC3300"/>
                  </a:solidFill>
                  <a:latin typeface="Times New Roman" pitchFamily="18" charset="0"/>
                </a:rPr>
                <a:t>双向</a:t>
              </a:r>
              <a:r>
                <a:rPr lang="zh-CN" altLang="en-US" b="1">
                  <a:latin typeface="Times New Roman" pitchFamily="18" charset="0"/>
                </a:rPr>
                <a:t>的</a:t>
              </a:r>
            </a:p>
          </p:txBody>
        </p:sp>
      </p:grpSp>
      <p:grpSp>
        <p:nvGrpSpPr>
          <p:cNvPr id="382029" name="Group 77"/>
          <p:cNvGrpSpPr>
            <a:grpSpLocks/>
          </p:cNvGrpSpPr>
          <p:nvPr/>
        </p:nvGrpSpPr>
        <p:grpSpPr bwMode="auto">
          <a:xfrm>
            <a:off x="198438" y="2533650"/>
            <a:ext cx="5903912" cy="1479550"/>
            <a:chOff x="567" y="2341"/>
            <a:chExt cx="3539" cy="998"/>
          </a:xfrm>
        </p:grpSpPr>
        <p:sp>
          <p:nvSpPr>
            <p:cNvPr id="15377" name="AutoShape 78"/>
            <p:cNvSpPr>
              <a:spLocks noChangeArrowheads="1"/>
            </p:cNvSpPr>
            <p:nvPr/>
          </p:nvSpPr>
          <p:spPr bwMode="auto">
            <a:xfrm>
              <a:off x="567" y="2341"/>
              <a:ext cx="3539" cy="998"/>
            </a:xfrm>
            <a:prstGeom prst="wedgeRoundRectCallout">
              <a:avLst>
                <a:gd name="adj1" fmla="val 48755"/>
                <a:gd name="adj2" fmla="val 97694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 sz="4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5378" name="Object 79"/>
            <p:cNvGraphicFramePr>
              <a:graphicFrameLocks noChangeAspect="1"/>
            </p:cNvGraphicFramePr>
            <p:nvPr/>
          </p:nvGraphicFramePr>
          <p:xfrm>
            <a:off x="1156" y="2840"/>
            <a:ext cx="127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9" name="公式" r:id="rId13" imgW="939800" imgH="228600" progId="Equation.3">
                    <p:embed/>
                  </p:oleObj>
                </mc:Choice>
                <mc:Fallback>
                  <p:oleObj name="公式" r:id="rId13" imgW="939800" imgH="2286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27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Rectangle 80"/>
            <p:cNvSpPr>
              <a:spLocks noChangeArrowheads="1"/>
            </p:cNvSpPr>
            <p:nvPr/>
          </p:nvSpPr>
          <p:spPr bwMode="auto">
            <a:xfrm>
              <a:off x="567" y="2568"/>
              <a:ext cx="3371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1 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、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2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至少有一个非饱和导通，</a:t>
              </a:r>
            </a:p>
            <a:p>
              <a:r>
                <a:rPr lang="zh-CN" altLang="en-US" sz="2800" b="1">
                  <a:solidFill>
                    <a:schemeClr val="accent1"/>
                  </a:solidFill>
                  <a:latin typeface="Times New Roman" pitchFamily="18" charset="0"/>
                  <a:ea typeface="仿宋_GB2312" pitchFamily="49" charset="-122"/>
                </a:rPr>
                <a:t>所以，                     </a:t>
              </a:r>
              <a:r>
                <a:rPr lang="zh-CN" altLang="en-US" sz="2800" b="1">
                  <a:latin typeface="Times New Roman" pitchFamily="18" charset="0"/>
                </a:rPr>
                <a:t>时，</a:t>
              </a:r>
              <a:r>
                <a:rPr lang="zh-CN" altLang="en-US" sz="2800" b="1">
                  <a:solidFill>
                    <a:schemeClr val="accent1"/>
                  </a:solidFill>
                  <a:latin typeface="Times New Roman" pitchFamily="18" charset="0"/>
                  <a:ea typeface="仿宋_GB2312" pitchFamily="49" charset="-122"/>
                </a:rPr>
                <a:t>传输门导通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2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2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2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2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autoUpdateAnimBg="0"/>
      <p:bldP spid="381996" grpId="0" autoUpdateAnimBg="0"/>
      <p:bldP spid="381997" grpId="0" autoUpdateAnimBg="0"/>
      <p:bldP spid="382018" grpId="0" animBg="1"/>
      <p:bldP spid="3820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978" name="Group 2"/>
          <p:cNvGrpSpPr>
            <a:grpSpLocks/>
          </p:cNvGrpSpPr>
          <p:nvPr/>
        </p:nvGrpSpPr>
        <p:grpSpPr bwMode="auto">
          <a:xfrm>
            <a:off x="947738" y="1612900"/>
            <a:ext cx="3095625" cy="1871663"/>
            <a:chOff x="1392" y="2544"/>
            <a:chExt cx="1584" cy="1008"/>
          </a:xfrm>
        </p:grpSpPr>
        <p:sp>
          <p:nvSpPr>
            <p:cNvPr id="16403" name="Rectangle 3"/>
            <p:cNvSpPr>
              <a:spLocks noChangeArrowheads="1"/>
            </p:cNvSpPr>
            <p:nvPr/>
          </p:nvSpPr>
          <p:spPr bwMode="auto">
            <a:xfrm>
              <a:off x="1920" y="2976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404" name="Line 4"/>
            <p:cNvSpPr>
              <a:spLocks noChangeShapeType="1"/>
            </p:cNvSpPr>
            <p:nvPr/>
          </p:nvSpPr>
          <p:spPr bwMode="auto">
            <a:xfrm>
              <a:off x="1632" y="30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Line 5"/>
            <p:cNvSpPr>
              <a:spLocks noChangeShapeType="1"/>
            </p:cNvSpPr>
            <p:nvPr/>
          </p:nvSpPr>
          <p:spPr bwMode="auto">
            <a:xfrm>
              <a:off x="2256" y="30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Oval 6"/>
            <p:cNvSpPr>
              <a:spLocks noChangeArrowheads="1"/>
            </p:cNvSpPr>
            <p:nvPr/>
          </p:nvSpPr>
          <p:spPr bwMode="auto">
            <a:xfrm>
              <a:off x="2064" y="321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407" name="Line 7"/>
            <p:cNvSpPr>
              <a:spLocks noChangeShapeType="1"/>
            </p:cNvSpPr>
            <p:nvPr/>
          </p:nvSpPr>
          <p:spPr bwMode="auto">
            <a:xfrm>
              <a:off x="2088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Line 8"/>
            <p:cNvSpPr>
              <a:spLocks noChangeShapeType="1"/>
            </p:cNvSpPr>
            <p:nvPr/>
          </p:nvSpPr>
          <p:spPr bwMode="auto">
            <a:xfrm flipV="1">
              <a:off x="208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9" name="Object 9"/>
            <p:cNvGraphicFramePr>
              <a:graphicFrameLocks noChangeAspect="1"/>
            </p:cNvGraphicFramePr>
            <p:nvPr/>
          </p:nvGraphicFramePr>
          <p:xfrm>
            <a:off x="2110" y="3312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9" name="公式" r:id="rId3" imgW="164957" imgH="203024" progId="Equation.3">
                    <p:embed/>
                  </p:oleObj>
                </mc:Choice>
                <mc:Fallback>
                  <p:oleObj name="公式" r:id="rId3" imgW="164957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3312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10"/>
            <p:cNvGraphicFramePr>
              <a:graphicFrameLocks noChangeAspect="1"/>
            </p:cNvGraphicFramePr>
            <p:nvPr/>
          </p:nvGraphicFramePr>
          <p:xfrm>
            <a:off x="1977" y="2544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公式" r:id="rId5" imgW="164814" imgH="177492" progId="Equation.3">
                    <p:embed/>
                  </p:oleObj>
                </mc:Choice>
                <mc:Fallback>
                  <p:oleObj name="公式" r:id="rId5" imgW="164814" imgH="17749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2544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Text Box 11"/>
            <p:cNvSpPr txBox="1">
              <a:spLocks noChangeArrowheads="1"/>
            </p:cNvSpPr>
            <p:nvPr/>
          </p:nvSpPr>
          <p:spPr bwMode="auto">
            <a:xfrm>
              <a:off x="2352" y="2832"/>
              <a:ext cx="62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o</a:t>
              </a: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/V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I</a:t>
              </a:r>
              <a:endParaRPr lang="en-US" altLang="zh-CN" sz="2000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6412" name="Text Box 12"/>
            <p:cNvSpPr txBox="1">
              <a:spLocks noChangeArrowheads="1"/>
            </p:cNvSpPr>
            <p:nvPr/>
          </p:nvSpPr>
          <p:spPr bwMode="auto">
            <a:xfrm>
              <a:off x="1920" y="2976"/>
              <a:ext cx="3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TG</a:t>
              </a:r>
            </a:p>
          </p:txBody>
        </p:sp>
        <p:sp>
          <p:nvSpPr>
            <p:cNvPr id="16413" name="Text Box 13"/>
            <p:cNvSpPr txBox="1">
              <a:spLocks noChangeArrowheads="1"/>
            </p:cNvSpPr>
            <p:nvPr/>
          </p:nvSpPr>
          <p:spPr bwMode="auto">
            <a:xfrm>
              <a:off x="1392" y="2832"/>
              <a:ext cx="62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I </a:t>
              </a: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/V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o</a:t>
              </a:r>
            </a:p>
          </p:txBody>
        </p:sp>
      </p:grpSp>
      <p:sp>
        <p:nvSpPr>
          <p:cNvPr id="382990" name="Text Box 14"/>
          <p:cNvSpPr txBox="1">
            <a:spLocks noChangeArrowheads="1"/>
          </p:cNvSpPr>
          <p:nvPr/>
        </p:nvSpPr>
        <p:spPr bwMode="auto">
          <a:xfrm>
            <a:off x="792163" y="384175"/>
            <a:ext cx="5938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 err="1">
                <a:solidFill>
                  <a:schemeClr val="folHlink"/>
                </a:solidFill>
                <a:latin typeface="+mj-lt"/>
              </a:rPr>
              <a:t>CMOS</a:t>
            </a:r>
            <a:r>
              <a:rPr lang="zh-CN" altLang="en-US" sz="3600" b="1" dirty="0">
                <a:solidFill>
                  <a:schemeClr val="folHlink"/>
                </a:solidFill>
                <a:latin typeface="+mj-lt"/>
              </a:rPr>
              <a:t>传输门</a:t>
            </a:r>
            <a:endParaRPr lang="zh-CN" altLang="en-US" sz="3600" b="1" dirty="0">
              <a:solidFill>
                <a:srgbClr val="CC3300"/>
              </a:solidFill>
              <a:latin typeface="+mj-lt"/>
              <a:ea typeface="仿宋_GB2312" pitchFamily="49" charset="-122"/>
            </a:endParaRPr>
          </a:p>
        </p:txBody>
      </p:sp>
      <p:grpSp>
        <p:nvGrpSpPr>
          <p:cNvPr id="382991" name="Group 15"/>
          <p:cNvGrpSpPr>
            <a:grpSpLocks/>
          </p:cNvGrpSpPr>
          <p:nvPr/>
        </p:nvGrpSpPr>
        <p:grpSpPr bwMode="auto">
          <a:xfrm>
            <a:off x="2722563" y="1930400"/>
            <a:ext cx="2108200" cy="3051175"/>
            <a:chOff x="1837" y="1071"/>
            <a:chExt cx="1046" cy="1892"/>
          </a:xfrm>
        </p:grpSpPr>
        <p:grpSp>
          <p:nvGrpSpPr>
            <p:cNvPr id="16397" name="Group 16"/>
            <p:cNvGrpSpPr>
              <a:grpSpLocks/>
            </p:cNvGrpSpPr>
            <p:nvPr/>
          </p:nvGrpSpPr>
          <p:grpSpPr bwMode="auto">
            <a:xfrm>
              <a:off x="1837" y="1071"/>
              <a:ext cx="528" cy="1056"/>
              <a:chOff x="4800" y="1680"/>
              <a:chExt cx="528" cy="1056"/>
            </a:xfrm>
          </p:grpSpPr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28" cy="105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4800" y="2400"/>
                <a:ext cx="528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6398" name="Group 19"/>
            <p:cNvGrpSpPr>
              <a:grpSpLocks/>
            </p:cNvGrpSpPr>
            <p:nvPr/>
          </p:nvGrpSpPr>
          <p:grpSpPr bwMode="auto">
            <a:xfrm>
              <a:off x="2154" y="2387"/>
              <a:ext cx="729" cy="576"/>
              <a:chOff x="5031" y="2928"/>
              <a:chExt cx="729" cy="576"/>
            </a:xfrm>
          </p:grpSpPr>
          <p:sp>
            <p:nvSpPr>
              <p:cNvPr id="16399" name="AutoShape 2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720" cy="576"/>
              </a:xfrm>
              <a:prstGeom prst="wedgeRoundRectCallout">
                <a:avLst>
                  <a:gd name="adj1" fmla="val -24028"/>
                  <a:gd name="adj2" fmla="val -95833"/>
                  <a:gd name="adj3" fmla="val 16667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6400" name="Text Box 21"/>
              <p:cNvSpPr txBox="1">
                <a:spLocks noChangeArrowheads="1"/>
              </p:cNvSpPr>
              <p:nvPr/>
            </p:nvSpPr>
            <p:spPr bwMode="auto">
              <a:xfrm>
                <a:off x="5031" y="2980"/>
                <a:ext cx="729" cy="510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latin typeface="Times New Roman" pitchFamily="18" charset="0"/>
                  </a:rPr>
                  <a:t>门控制信号</a:t>
                </a:r>
              </a:p>
            </p:txBody>
          </p:sp>
        </p:grpSp>
      </p:grpSp>
      <p:grpSp>
        <p:nvGrpSpPr>
          <p:cNvPr id="382998" name="Group 22"/>
          <p:cNvGrpSpPr>
            <a:grpSpLocks/>
          </p:cNvGrpSpPr>
          <p:nvPr/>
        </p:nvGrpSpPr>
        <p:grpSpPr bwMode="auto">
          <a:xfrm>
            <a:off x="203200" y="3154363"/>
            <a:ext cx="2087563" cy="968375"/>
            <a:chOff x="204" y="1661"/>
            <a:chExt cx="1225" cy="544"/>
          </a:xfrm>
        </p:grpSpPr>
        <p:sp>
          <p:nvSpPr>
            <p:cNvPr id="16395" name="AutoShape 23"/>
            <p:cNvSpPr>
              <a:spLocks noChangeArrowheads="1"/>
            </p:cNvSpPr>
            <p:nvPr/>
          </p:nvSpPr>
          <p:spPr bwMode="auto">
            <a:xfrm>
              <a:off x="204" y="1661"/>
              <a:ext cx="1225" cy="544"/>
            </a:xfrm>
            <a:prstGeom prst="wedgeEllipseCallout">
              <a:avLst>
                <a:gd name="adj1" fmla="val 9593"/>
                <a:gd name="adj2" fmla="val -101472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16396" name="Text Box 24"/>
            <p:cNvSpPr txBox="1">
              <a:spLocks noChangeArrowheads="1"/>
            </p:cNvSpPr>
            <p:nvPr/>
          </p:nvSpPr>
          <p:spPr bwMode="auto">
            <a:xfrm>
              <a:off x="385" y="1813"/>
              <a:ext cx="935" cy="25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输入</a:t>
              </a:r>
              <a:r>
                <a:rPr lang="en-US" altLang="zh-CN" b="1">
                  <a:latin typeface="Times New Roman" pitchFamily="18" charset="0"/>
                </a:rPr>
                <a:t>/</a:t>
              </a:r>
              <a:r>
                <a:rPr lang="zh-CN" altLang="en-US" b="1">
                  <a:latin typeface="Times New Roman" pitchFamily="18" charset="0"/>
                </a:rPr>
                <a:t>输出</a:t>
              </a:r>
            </a:p>
          </p:txBody>
        </p:sp>
      </p:grpSp>
      <p:grpSp>
        <p:nvGrpSpPr>
          <p:cNvPr id="383001" name="Group 25"/>
          <p:cNvGrpSpPr>
            <a:grpSpLocks/>
          </p:cNvGrpSpPr>
          <p:nvPr/>
        </p:nvGrpSpPr>
        <p:grpSpPr bwMode="auto">
          <a:xfrm>
            <a:off x="3578225" y="2540000"/>
            <a:ext cx="1976438" cy="1017588"/>
            <a:chOff x="2517" y="1434"/>
            <a:chExt cx="1089" cy="545"/>
          </a:xfrm>
        </p:grpSpPr>
        <p:sp>
          <p:nvSpPr>
            <p:cNvPr id="16393" name="AutoShape 26"/>
            <p:cNvSpPr>
              <a:spLocks noChangeArrowheads="1"/>
            </p:cNvSpPr>
            <p:nvPr/>
          </p:nvSpPr>
          <p:spPr bwMode="auto">
            <a:xfrm>
              <a:off x="2517" y="1434"/>
              <a:ext cx="1089" cy="545"/>
            </a:xfrm>
            <a:prstGeom prst="wedgeEllipseCallout">
              <a:avLst>
                <a:gd name="adj1" fmla="val -73782"/>
                <a:gd name="adj2" fmla="val -61375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16394" name="Text Box 27"/>
            <p:cNvSpPr txBox="1">
              <a:spLocks noChangeArrowheads="1"/>
            </p:cNvSpPr>
            <p:nvPr/>
          </p:nvSpPr>
          <p:spPr bwMode="auto">
            <a:xfrm>
              <a:off x="2618" y="1547"/>
              <a:ext cx="822" cy="24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输出</a:t>
              </a:r>
              <a:r>
                <a:rPr lang="en-US" altLang="zh-CN" b="1">
                  <a:latin typeface="Times New Roman" pitchFamily="18" charset="0"/>
                </a:rPr>
                <a:t>/</a:t>
              </a:r>
              <a:r>
                <a:rPr lang="zh-CN" altLang="en-US" b="1">
                  <a:latin typeface="Times New Roman" pitchFamily="18" charset="0"/>
                </a:rPr>
                <a:t>输入</a:t>
              </a:r>
            </a:p>
          </p:txBody>
        </p:sp>
      </p:grpSp>
      <p:sp>
        <p:nvSpPr>
          <p:cNvPr id="383004" name="Text Box 28"/>
          <p:cNvSpPr txBox="1">
            <a:spLocks noChangeArrowheads="1"/>
          </p:cNvSpPr>
          <p:nvPr/>
        </p:nvSpPr>
        <p:spPr bwMode="auto">
          <a:xfrm>
            <a:off x="5522913" y="2446338"/>
            <a:ext cx="3384550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       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</a:rPr>
              <a:t>特别提示：</a:t>
            </a:r>
            <a:r>
              <a:rPr lang="zh-CN" altLang="en-US" b="1">
                <a:latin typeface="Times New Roman" pitchFamily="18" charset="0"/>
              </a:rPr>
              <a:t>传输门相当于一个理想的开关，且是一个</a:t>
            </a:r>
            <a:r>
              <a:rPr lang="zh-CN" altLang="en-US" b="1">
                <a:solidFill>
                  <a:srgbClr val="FF0001"/>
                </a:solidFill>
                <a:latin typeface="Times New Roman" pitchFamily="18" charset="0"/>
              </a:rPr>
              <a:t>双向开关</a:t>
            </a:r>
            <a:r>
              <a:rPr lang="en-US" altLang="zh-CN" b="1">
                <a:solidFill>
                  <a:srgbClr val="FF0001"/>
                </a:solidFill>
                <a:latin typeface="Times New Roman" pitchFamily="18" charset="0"/>
              </a:rPr>
              <a:t>,</a:t>
            </a:r>
            <a:r>
              <a:rPr lang="zh-CN" altLang="en-US" b="1">
                <a:solidFill>
                  <a:srgbClr val="FF0001"/>
                </a:solidFill>
                <a:latin typeface="Times New Roman" pitchFamily="18" charset="0"/>
              </a:rPr>
              <a:t>可传输模似信号。</a:t>
            </a:r>
          </a:p>
          <a:p>
            <a:pPr algn="just" eaLnBrk="1" hangingPunct="1"/>
            <a:r>
              <a:rPr lang="zh-CN" altLang="en-US" b="1">
                <a:solidFill>
                  <a:srgbClr val="CC3300"/>
                </a:solidFill>
                <a:latin typeface="Times New Roman" pitchFamily="18" charset="0"/>
              </a:rPr>
              <a:t>        </a:t>
            </a:r>
            <a:r>
              <a:rPr lang="en-US" altLang="zh-CN" b="1">
                <a:latin typeface="Times New Roman" pitchFamily="18" charset="0"/>
              </a:rPr>
              <a:t>C=0</a:t>
            </a:r>
            <a:r>
              <a:rPr lang="zh-CN" altLang="en-US" b="1">
                <a:latin typeface="Times New Roman" pitchFamily="18" charset="0"/>
              </a:rPr>
              <a:t>，开关断开； </a:t>
            </a:r>
            <a:r>
              <a:rPr lang="en-US" altLang="zh-CN" b="1">
                <a:latin typeface="Times New Roman" pitchFamily="18" charset="0"/>
              </a:rPr>
              <a:t>C=1</a:t>
            </a:r>
            <a:r>
              <a:rPr lang="zh-CN" altLang="en-US" b="1">
                <a:latin typeface="Times New Roman" pitchFamily="18" charset="0"/>
              </a:rPr>
              <a:t>，开关接通。</a:t>
            </a:r>
          </a:p>
        </p:txBody>
      </p:sp>
      <p:sp>
        <p:nvSpPr>
          <p:cNvPr id="383005" name="Rectangle 29"/>
          <p:cNvSpPr>
            <a:spLocks noChangeArrowheads="1"/>
          </p:cNvSpPr>
          <p:nvPr/>
        </p:nvSpPr>
        <p:spPr bwMode="auto">
          <a:xfrm>
            <a:off x="354013" y="4821238"/>
            <a:ext cx="828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主要</a:t>
            </a:r>
            <a:r>
              <a:rPr lang="zh-CN" altLang="en-US" b="1">
                <a:solidFill>
                  <a:srgbClr val="CC3300"/>
                </a:solidFill>
              </a:rPr>
              <a:t>应用</a:t>
            </a:r>
            <a:endParaRPr lang="zh-CN" altLang="en-US" b="1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zh-CN" altLang="en-US" b="1">
                <a:latin typeface="Times New Roman" pitchFamily="18" charset="0"/>
              </a:rPr>
              <a:t>双向模拟开关，</a:t>
            </a:r>
          </a:p>
          <a:p>
            <a:pPr>
              <a:buFontTx/>
              <a:buChar char="•"/>
            </a:pPr>
            <a:r>
              <a:rPr lang="zh-CN" altLang="en-US" b="1">
                <a:latin typeface="Times New Roman" pitchFamily="18" charset="0"/>
              </a:rPr>
              <a:t>数据选择器（可传输模拟信号）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0" grpId="0" autoUpdateAnimBg="0"/>
      <p:bldP spid="383004" grpId="0" autoUpdateAnimBg="0"/>
      <p:bldP spid="3830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779463" y="354013"/>
            <a:ext cx="5294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 err="1">
                <a:solidFill>
                  <a:schemeClr val="folHlink"/>
                </a:solidFill>
                <a:latin typeface="+mj-lt"/>
              </a:rPr>
              <a:t>CMOS</a:t>
            </a:r>
            <a:r>
              <a:rPr lang="zh-CN" altLang="zh-CN" sz="3600" b="1" dirty="0">
                <a:solidFill>
                  <a:schemeClr val="folHlink"/>
                </a:solidFill>
                <a:latin typeface="+mj-lt"/>
              </a:rPr>
              <a:t>三态</a:t>
            </a:r>
            <a:r>
              <a:rPr lang="zh-CN" altLang="en-US" sz="3600" b="1" dirty="0">
                <a:solidFill>
                  <a:schemeClr val="folHlink"/>
                </a:solidFill>
                <a:latin typeface="+mj-lt"/>
              </a:rPr>
              <a:t>门</a:t>
            </a:r>
          </a:p>
        </p:txBody>
      </p:sp>
      <p:graphicFrame>
        <p:nvGraphicFramePr>
          <p:cNvPr id="342019" name="Object 3"/>
          <p:cNvGraphicFramePr>
            <a:graphicFrameLocks noChangeAspect="1"/>
          </p:cNvGraphicFramePr>
          <p:nvPr/>
        </p:nvGraphicFramePr>
        <p:xfrm>
          <a:off x="4830763" y="2784475"/>
          <a:ext cx="31369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3" imgW="1689100" imgH="279400" progId="Equation.3">
                  <p:embed/>
                </p:oleObj>
              </mc:Choice>
              <mc:Fallback>
                <p:oleObj name="Equation" r:id="rId3" imgW="16891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2784475"/>
                        <a:ext cx="31369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965200" y="1289050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1.</a:t>
            </a:r>
            <a:r>
              <a:rPr lang="zh-CN" altLang="en-US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电路组成</a:t>
            </a: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179388" y="4895850"/>
            <a:ext cx="2630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2.</a:t>
            </a:r>
            <a:r>
              <a:rPr lang="zh-CN" altLang="en-US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逻辑符号</a:t>
            </a:r>
          </a:p>
        </p:txBody>
      </p:sp>
      <p:grpSp>
        <p:nvGrpSpPr>
          <p:cNvPr id="342022" name="Group 6"/>
          <p:cNvGrpSpPr>
            <a:grpSpLocks/>
          </p:cNvGrpSpPr>
          <p:nvPr/>
        </p:nvGrpSpPr>
        <p:grpSpPr bwMode="auto">
          <a:xfrm>
            <a:off x="385763" y="1312863"/>
            <a:ext cx="4248150" cy="3810000"/>
            <a:chOff x="0" y="480"/>
            <a:chExt cx="2749" cy="2592"/>
          </a:xfrm>
        </p:grpSpPr>
        <p:sp>
          <p:nvSpPr>
            <p:cNvPr id="17430" name="Line 7"/>
            <p:cNvSpPr>
              <a:spLocks noChangeShapeType="1"/>
            </p:cNvSpPr>
            <p:nvPr/>
          </p:nvSpPr>
          <p:spPr bwMode="auto">
            <a:xfrm>
              <a:off x="2029" y="122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8"/>
            <p:cNvSpPr>
              <a:spLocks noChangeShapeType="1"/>
            </p:cNvSpPr>
            <p:nvPr/>
          </p:nvSpPr>
          <p:spPr bwMode="auto">
            <a:xfrm>
              <a:off x="1645" y="146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9"/>
            <p:cNvSpPr>
              <a:spLocks noChangeShapeType="1"/>
            </p:cNvSpPr>
            <p:nvPr/>
          </p:nvSpPr>
          <p:spPr bwMode="auto">
            <a:xfrm>
              <a:off x="1789" y="146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Line 10"/>
            <p:cNvSpPr>
              <a:spLocks noChangeShapeType="1"/>
            </p:cNvSpPr>
            <p:nvPr/>
          </p:nvSpPr>
          <p:spPr bwMode="auto">
            <a:xfrm>
              <a:off x="1789" y="161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11"/>
            <p:cNvSpPr>
              <a:spLocks noChangeShapeType="1"/>
            </p:cNvSpPr>
            <p:nvPr/>
          </p:nvSpPr>
          <p:spPr bwMode="auto">
            <a:xfrm>
              <a:off x="1776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12"/>
            <p:cNvSpPr>
              <a:spLocks noChangeShapeType="1"/>
            </p:cNvSpPr>
            <p:nvPr/>
          </p:nvSpPr>
          <p:spPr bwMode="auto">
            <a:xfrm flipV="1">
              <a:off x="2064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13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Oval 14"/>
            <p:cNvSpPr>
              <a:spLocks noChangeArrowheads="1"/>
            </p:cNvSpPr>
            <p:nvPr/>
          </p:nvSpPr>
          <p:spPr bwMode="auto">
            <a:xfrm>
              <a:off x="2198" y="105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38" name="Oval 15"/>
            <p:cNvSpPr>
              <a:spLocks noChangeArrowheads="1"/>
            </p:cNvSpPr>
            <p:nvPr/>
          </p:nvSpPr>
          <p:spPr bwMode="auto">
            <a:xfrm flipH="1">
              <a:off x="2016" y="1824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39" name="Oval 16"/>
            <p:cNvSpPr>
              <a:spLocks noChangeArrowheads="1"/>
            </p:cNvSpPr>
            <p:nvPr/>
          </p:nvSpPr>
          <p:spPr bwMode="auto">
            <a:xfrm>
              <a:off x="2004" y="601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40" name="Text Box 17"/>
            <p:cNvSpPr txBox="1">
              <a:spLocks noChangeArrowheads="1"/>
            </p:cNvSpPr>
            <p:nvPr/>
          </p:nvSpPr>
          <p:spPr bwMode="auto">
            <a:xfrm>
              <a:off x="2365" y="1611"/>
              <a:ext cx="3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Y</a:t>
              </a:r>
            </a:p>
          </p:txBody>
        </p:sp>
        <p:sp>
          <p:nvSpPr>
            <p:cNvPr id="17441" name="Line 18"/>
            <p:cNvSpPr>
              <a:spLocks noChangeShapeType="1"/>
            </p:cNvSpPr>
            <p:nvPr/>
          </p:nvSpPr>
          <p:spPr bwMode="auto">
            <a:xfrm flipV="1">
              <a:off x="2029" y="65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Text Box 19"/>
            <p:cNvSpPr txBox="1">
              <a:spLocks noChangeArrowheads="1"/>
            </p:cNvSpPr>
            <p:nvPr/>
          </p:nvSpPr>
          <p:spPr bwMode="auto">
            <a:xfrm>
              <a:off x="2125" y="480"/>
              <a:ext cx="52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baseline="-25000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DD</a:t>
              </a: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 </a:t>
              </a:r>
            </a:p>
          </p:txBody>
        </p:sp>
        <p:sp>
          <p:nvSpPr>
            <p:cNvPr id="17443" name="Line 20"/>
            <p:cNvSpPr>
              <a:spLocks noChangeShapeType="1"/>
            </p:cNvSpPr>
            <p:nvPr/>
          </p:nvSpPr>
          <p:spPr bwMode="auto">
            <a:xfrm>
              <a:off x="1645" y="93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21"/>
            <p:cNvSpPr>
              <a:spLocks noChangeShapeType="1"/>
            </p:cNvSpPr>
            <p:nvPr/>
          </p:nvSpPr>
          <p:spPr bwMode="auto">
            <a:xfrm flipH="1">
              <a:off x="349" y="939"/>
              <a:ext cx="12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Line 22"/>
            <p:cNvSpPr>
              <a:spLocks noChangeShapeType="1"/>
            </p:cNvSpPr>
            <p:nvPr/>
          </p:nvSpPr>
          <p:spPr bwMode="auto">
            <a:xfrm>
              <a:off x="1789" y="93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Line 23"/>
            <p:cNvSpPr>
              <a:spLocks noChangeShapeType="1"/>
            </p:cNvSpPr>
            <p:nvPr/>
          </p:nvSpPr>
          <p:spPr bwMode="auto">
            <a:xfrm>
              <a:off x="1789" y="108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24"/>
            <p:cNvSpPr>
              <a:spLocks noChangeShapeType="1"/>
            </p:cNvSpPr>
            <p:nvPr/>
          </p:nvSpPr>
          <p:spPr bwMode="auto">
            <a:xfrm>
              <a:off x="1789" y="122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25"/>
            <p:cNvSpPr>
              <a:spLocks noChangeShapeType="1"/>
            </p:cNvSpPr>
            <p:nvPr/>
          </p:nvSpPr>
          <p:spPr bwMode="auto">
            <a:xfrm>
              <a:off x="2029" y="8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26"/>
            <p:cNvSpPr>
              <a:spLocks noChangeShapeType="1"/>
            </p:cNvSpPr>
            <p:nvPr/>
          </p:nvSpPr>
          <p:spPr bwMode="auto">
            <a:xfrm flipV="1">
              <a:off x="2221" y="816"/>
              <a:ext cx="0" cy="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Oval 27"/>
            <p:cNvSpPr>
              <a:spLocks noChangeArrowheads="1"/>
            </p:cNvSpPr>
            <p:nvPr/>
          </p:nvSpPr>
          <p:spPr bwMode="auto">
            <a:xfrm>
              <a:off x="2007" y="79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51" name="Text Box 28"/>
            <p:cNvSpPr txBox="1">
              <a:spLocks noChangeArrowheads="1"/>
            </p:cNvSpPr>
            <p:nvPr/>
          </p:nvSpPr>
          <p:spPr bwMode="auto">
            <a:xfrm>
              <a:off x="1296" y="1440"/>
              <a:ext cx="3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1</a:t>
              </a:r>
              <a:endParaRPr lang="en-US" altLang="zh-CN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7452" name="Text Box 29"/>
            <p:cNvSpPr txBox="1">
              <a:spLocks noChangeArrowheads="1"/>
            </p:cNvSpPr>
            <p:nvPr/>
          </p:nvSpPr>
          <p:spPr bwMode="auto">
            <a:xfrm>
              <a:off x="1309" y="1995"/>
              <a:ext cx="3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2</a:t>
              </a:r>
              <a:endParaRPr lang="en-US" altLang="zh-CN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7453" name="Line 30"/>
            <p:cNvSpPr>
              <a:spLocks noChangeShapeType="1"/>
            </p:cNvSpPr>
            <p:nvPr/>
          </p:nvSpPr>
          <p:spPr bwMode="auto">
            <a:xfrm>
              <a:off x="1645" y="199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Line 31"/>
            <p:cNvSpPr>
              <a:spLocks noChangeShapeType="1"/>
            </p:cNvSpPr>
            <p:nvPr/>
          </p:nvSpPr>
          <p:spPr bwMode="auto">
            <a:xfrm>
              <a:off x="1824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Line 32"/>
            <p:cNvSpPr>
              <a:spLocks noChangeShapeType="1"/>
            </p:cNvSpPr>
            <p:nvPr/>
          </p:nvSpPr>
          <p:spPr bwMode="auto">
            <a:xfrm>
              <a:off x="182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33"/>
            <p:cNvSpPr>
              <a:spLocks noChangeShapeType="1"/>
            </p:cNvSpPr>
            <p:nvPr/>
          </p:nvSpPr>
          <p:spPr bwMode="auto">
            <a:xfrm flipV="1">
              <a:off x="1824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34"/>
            <p:cNvSpPr>
              <a:spLocks noChangeShapeType="1"/>
            </p:cNvSpPr>
            <p:nvPr/>
          </p:nvSpPr>
          <p:spPr bwMode="auto">
            <a:xfrm flipV="1">
              <a:off x="2016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Line 35"/>
            <p:cNvSpPr>
              <a:spLocks noChangeShapeType="1"/>
            </p:cNvSpPr>
            <p:nvPr/>
          </p:nvSpPr>
          <p:spPr bwMode="auto">
            <a:xfrm>
              <a:off x="2016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Oval 36"/>
            <p:cNvSpPr>
              <a:spLocks noChangeArrowheads="1"/>
            </p:cNvSpPr>
            <p:nvPr/>
          </p:nvSpPr>
          <p:spPr bwMode="auto">
            <a:xfrm>
              <a:off x="1968" y="235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60" name="Text Box 37"/>
            <p:cNvSpPr txBox="1">
              <a:spLocks noChangeArrowheads="1"/>
            </p:cNvSpPr>
            <p:nvPr/>
          </p:nvSpPr>
          <p:spPr bwMode="auto">
            <a:xfrm>
              <a:off x="1296" y="1008"/>
              <a:ext cx="38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T'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1</a:t>
              </a:r>
              <a:endParaRPr lang="en-US" altLang="zh-CN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7461" name="Oval 38"/>
            <p:cNvSpPr>
              <a:spLocks noChangeArrowheads="1"/>
            </p:cNvSpPr>
            <p:nvPr/>
          </p:nvSpPr>
          <p:spPr bwMode="auto">
            <a:xfrm>
              <a:off x="1236" y="1851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62" name="Line 39"/>
            <p:cNvSpPr>
              <a:spLocks noChangeShapeType="1"/>
            </p:cNvSpPr>
            <p:nvPr/>
          </p:nvSpPr>
          <p:spPr bwMode="auto">
            <a:xfrm flipH="1">
              <a:off x="1261" y="228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Line 40"/>
            <p:cNvSpPr>
              <a:spLocks noChangeShapeType="1"/>
            </p:cNvSpPr>
            <p:nvPr/>
          </p:nvSpPr>
          <p:spPr bwMode="auto">
            <a:xfrm flipH="1">
              <a:off x="1261" y="146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41"/>
            <p:cNvSpPr>
              <a:spLocks noChangeShapeType="1"/>
            </p:cNvSpPr>
            <p:nvPr/>
          </p:nvSpPr>
          <p:spPr bwMode="auto">
            <a:xfrm>
              <a:off x="1261" y="1467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Line 42"/>
            <p:cNvSpPr>
              <a:spLocks noChangeShapeType="1"/>
            </p:cNvSpPr>
            <p:nvPr/>
          </p:nvSpPr>
          <p:spPr bwMode="auto">
            <a:xfrm>
              <a:off x="2064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6" name="Oval 43"/>
            <p:cNvSpPr>
              <a:spLocks noChangeArrowheads="1"/>
            </p:cNvSpPr>
            <p:nvPr/>
          </p:nvSpPr>
          <p:spPr bwMode="auto">
            <a:xfrm>
              <a:off x="480" y="912"/>
              <a:ext cx="106" cy="9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67" name="Rectangle 44"/>
            <p:cNvSpPr>
              <a:spLocks noChangeArrowheads="1"/>
            </p:cNvSpPr>
            <p:nvPr/>
          </p:nvSpPr>
          <p:spPr bwMode="auto">
            <a:xfrm>
              <a:off x="720" y="2544"/>
              <a:ext cx="24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68" name="Oval 45"/>
            <p:cNvSpPr>
              <a:spLocks noChangeArrowheads="1"/>
            </p:cNvSpPr>
            <p:nvPr/>
          </p:nvSpPr>
          <p:spPr bwMode="auto">
            <a:xfrm>
              <a:off x="960" y="268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69" name="Line 46"/>
            <p:cNvSpPr>
              <a:spLocks noChangeShapeType="1"/>
            </p:cNvSpPr>
            <p:nvPr/>
          </p:nvSpPr>
          <p:spPr bwMode="auto">
            <a:xfrm>
              <a:off x="960" y="1872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0" name="Line 47"/>
            <p:cNvSpPr>
              <a:spLocks noChangeShapeType="1"/>
            </p:cNvSpPr>
            <p:nvPr/>
          </p:nvSpPr>
          <p:spPr bwMode="auto">
            <a:xfrm>
              <a:off x="288" y="18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1" name="Oval 48"/>
            <p:cNvSpPr>
              <a:spLocks noChangeArrowheads="1"/>
            </p:cNvSpPr>
            <p:nvPr/>
          </p:nvSpPr>
          <p:spPr bwMode="auto">
            <a:xfrm>
              <a:off x="301" y="1971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72" name="Oval 49"/>
            <p:cNvSpPr>
              <a:spLocks noChangeArrowheads="1"/>
            </p:cNvSpPr>
            <p:nvPr/>
          </p:nvSpPr>
          <p:spPr bwMode="auto">
            <a:xfrm>
              <a:off x="301" y="913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73" name="Line 50"/>
            <p:cNvSpPr>
              <a:spLocks noChangeShapeType="1"/>
            </p:cNvSpPr>
            <p:nvPr/>
          </p:nvSpPr>
          <p:spPr bwMode="auto">
            <a:xfrm>
              <a:off x="528" y="960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4" name="Line 51"/>
            <p:cNvSpPr>
              <a:spLocks noChangeShapeType="1"/>
            </p:cNvSpPr>
            <p:nvPr/>
          </p:nvSpPr>
          <p:spPr bwMode="auto">
            <a:xfrm>
              <a:off x="528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5" name="Text Box 52"/>
            <p:cNvSpPr txBox="1">
              <a:spLocks noChangeArrowheads="1"/>
            </p:cNvSpPr>
            <p:nvPr/>
          </p:nvSpPr>
          <p:spPr bwMode="auto">
            <a:xfrm>
              <a:off x="0" y="1680"/>
              <a:ext cx="3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7476" name="Text Box 53"/>
            <p:cNvSpPr txBox="1">
              <a:spLocks noChangeArrowheads="1"/>
            </p:cNvSpPr>
            <p:nvPr/>
          </p:nvSpPr>
          <p:spPr bwMode="auto">
            <a:xfrm>
              <a:off x="720" y="2592"/>
              <a:ext cx="33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7477" name="Text Box 54"/>
            <p:cNvSpPr txBox="1">
              <a:spLocks noChangeArrowheads="1"/>
            </p:cNvSpPr>
            <p:nvPr/>
          </p:nvSpPr>
          <p:spPr bwMode="auto">
            <a:xfrm>
              <a:off x="973" y="1851"/>
              <a:ext cx="38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b="1">
                <a:latin typeface="Times New Roman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17478" name="Object 55"/>
            <p:cNvGraphicFramePr>
              <a:graphicFrameLocks noChangeAspect="1"/>
            </p:cNvGraphicFramePr>
            <p:nvPr/>
          </p:nvGraphicFramePr>
          <p:xfrm>
            <a:off x="0" y="839"/>
            <a:ext cx="30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2" name="公式" r:id="rId5" imgW="291973" imgH="203112" progId="Equation.3">
                    <p:embed/>
                  </p:oleObj>
                </mc:Choice>
                <mc:Fallback>
                  <p:oleObj name="公式" r:id="rId5" imgW="291973" imgH="203112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39"/>
                          <a:ext cx="30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9" name="Line 56"/>
            <p:cNvSpPr>
              <a:spLocks noChangeShapeType="1"/>
            </p:cNvSpPr>
            <p:nvPr/>
          </p:nvSpPr>
          <p:spPr bwMode="auto">
            <a:xfrm flipV="1">
              <a:off x="2208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0" name="Text Box 57"/>
            <p:cNvSpPr txBox="1">
              <a:spLocks noChangeArrowheads="1"/>
            </p:cNvSpPr>
            <p:nvPr/>
          </p:nvSpPr>
          <p:spPr bwMode="auto">
            <a:xfrm>
              <a:off x="1296" y="2400"/>
              <a:ext cx="38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T'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2</a:t>
              </a:r>
              <a:endParaRPr lang="en-US" altLang="zh-CN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7481" name="Line 58"/>
            <p:cNvSpPr>
              <a:spLocks noChangeShapeType="1"/>
            </p:cNvSpPr>
            <p:nvPr/>
          </p:nvSpPr>
          <p:spPr bwMode="auto">
            <a:xfrm>
              <a:off x="1632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Line 59"/>
            <p:cNvSpPr>
              <a:spLocks noChangeShapeType="1"/>
            </p:cNvSpPr>
            <p:nvPr/>
          </p:nvSpPr>
          <p:spPr bwMode="auto">
            <a:xfrm>
              <a:off x="177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3" name="Line 60"/>
            <p:cNvSpPr>
              <a:spLocks noChangeShapeType="1"/>
            </p:cNvSpPr>
            <p:nvPr/>
          </p:nvSpPr>
          <p:spPr bwMode="auto">
            <a:xfrm>
              <a:off x="1776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4" name="Line 61"/>
            <p:cNvSpPr>
              <a:spLocks noChangeShapeType="1"/>
            </p:cNvSpPr>
            <p:nvPr/>
          </p:nvSpPr>
          <p:spPr bwMode="auto">
            <a:xfrm>
              <a:off x="1776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5" name="Line 62"/>
            <p:cNvSpPr>
              <a:spLocks noChangeShapeType="1"/>
            </p:cNvSpPr>
            <p:nvPr/>
          </p:nvSpPr>
          <p:spPr bwMode="auto">
            <a:xfrm flipV="1">
              <a:off x="2016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6" name="Line 63"/>
            <p:cNvSpPr>
              <a:spLocks noChangeShapeType="1"/>
            </p:cNvSpPr>
            <p:nvPr/>
          </p:nvSpPr>
          <p:spPr bwMode="auto">
            <a:xfrm>
              <a:off x="201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7" name="Oval 64"/>
            <p:cNvSpPr>
              <a:spLocks noChangeArrowheads="1"/>
            </p:cNvSpPr>
            <p:nvPr/>
          </p:nvSpPr>
          <p:spPr bwMode="auto">
            <a:xfrm>
              <a:off x="1992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88" name="Line 65"/>
            <p:cNvSpPr>
              <a:spLocks noChangeShapeType="1"/>
            </p:cNvSpPr>
            <p:nvPr/>
          </p:nvSpPr>
          <p:spPr bwMode="auto">
            <a:xfrm>
              <a:off x="1920" y="3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9" name="Line 66"/>
            <p:cNvSpPr>
              <a:spLocks noChangeShapeType="1"/>
            </p:cNvSpPr>
            <p:nvPr/>
          </p:nvSpPr>
          <p:spPr bwMode="auto">
            <a:xfrm flipV="1">
              <a:off x="1776" y="283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Line 67"/>
            <p:cNvSpPr>
              <a:spLocks noChangeShapeType="1"/>
            </p:cNvSpPr>
            <p:nvPr/>
          </p:nvSpPr>
          <p:spPr bwMode="auto">
            <a:xfrm flipV="1">
              <a:off x="1776" y="268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Line 68"/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Line 69"/>
            <p:cNvSpPr>
              <a:spLocks noChangeShapeType="1"/>
            </p:cNvSpPr>
            <p:nvPr/>
          </p:nvSpPr>
          <p:spPr bwMode="auto">
            <a:xfrm>
              <a:off x="1776" y="8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Line 70"/>
            <p:cNvSpPr>
              <a:spLocks noChangeShapeType="1"/>
            </p:cNvSpPr>
            <p:nvPr/>
          </p:nvSpPr>
          <p:spPr bwMode="auto">
            <a:xfrm>
              <a:off x="1776" y="105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Line 71"/>
            <p:cNvSpPr>
              <a:spLocks noChangeShapeType="1"/>
            </p:cNvSpPr>
            <p:nvPr/>
          </p:nvSpPr>
          <p:spPr bwMode="auto">
            <a:xfrm>
              <a:off x="1776" y="120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Line 72"/>
            <p:cNvSpPr>
              <a:spLocks noChangeShapeType="1"/>
            </p:cNvSpPr>
            <p:nvPr/>
          </p:nvSpPr>
          <p:spPr bwMode="auto">
            <a:xfrm flipH="1">
              <a:off x="1776" y="139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Line 73"/>
            <p:cNvSpPr>
              <a:spLocks noChangeShapeType="1"/>
            </p:cNvSpPr>
            <p:nvPr/>
          </p:nvSpPr>
          <p:spPr bwMode="auto">
            <a:xfrm flipV="1">
              <a:off x="1776" y="153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Line 74"/>
            <p:cNvSpPr>
              <a:spLocks noChangeShapeType="1"/>
            </p:cNvSpPr>
            <p:nvPr/>
          </p:nvSpPr>
          <p:spPr bwMode="auto">
            <a:xfrm flipV="1">
              <a:off x="1776" y="168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Line 75"/>
            <p:cNvSpPr>
              <a:spLocks noChangeShapeType="1"/>
            </p:cNvSpPr>
            <p:nvPr/>
          </p:nvSpPr>
          <p:spPr bwMode="auto">
            <a:xfrm>
              <a:off x="1824" y="206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Line 76"/>
            <p:cNvSpPr>
              <a:spLocks noChangeShapeType="1"/>
            </p:cNvSpPr>
            <p:nvPr/>
          </p:nvSpPr>
          <p:spPr bwMode="auto">
            <a:xfrm>
              <a:off x="1824" y="192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Line 77"/>
            <p:cNvSpPr>
              <a:spLocks noChangeShapeType="1"/>
            </p:cNvSpPr>
            <p:nvPr/>
          </p:nvSpPr>
          <p:spPr bwMode="auto">
            <a:xfrm>
              <a:off x="1824" y="220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Line 78"/>
            <p:cNvSpPr>
              <a:spLocks noChangeShapeType="1"/>
            </p:cNvSpPr>
            <p:nvPr/>
          </p:nvSpPr>
          <p:spPr bwMode="auto">
            <a:xfrm>
              <a:off x="1056" y="273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2095" name="Text Box 79"/>
          <p:cNvSpPr txBox="1">
            <a:spLocks noChangeArrowheads="1"/>
          </p:cNvSpPr>
          <p:nvPr/>
        </p:nvSpPr>
        <p:spPr bwMode="auto">
          <a:xfrm>
            <a:off x="4762500" y="2144713"/>
            <a:ext cx="200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3.</a:t>
            </a:r>
            <a:r>
              <a:rPr lang="zh-CN" altLang="en-US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原理：</a:t>
            </a:r>
          </a:p>
        </p:txBody>
      </p:sp>
      <p:graphicFrame>
        <p:nvGraphicFramePr>
          <p:cNvPr id="342096" name="Object 80"/>
          <p:cNvGraphicFramePr>
            <a:graphicFrameLocks noChangeAspect="1"/>
          </p:cNvGraphicFramePr>
          <p:nvPr/>
        </p:nvGraphicFramePr>
        <p:xfrm>
          <a:off x="4826000" y="3305175"/>
          <a:ext cx="39147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7" imgW="2108200" imgH="279400" progId="Equation.3">
                  <p:embed/>
                </p:oleObj>
              </mc:Choice>
              <mc:Fallback>
                <p:oleObj name="Equation" r:id="rId7" imgW="2108200" imgH="2794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3305175"/>
                        <a:ext cx="39147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97" name="Rectangle 81"/>
          <p:cNvSpPr>
            <a:spLocks noChangeArrowheads="1"/>
          </p:cNvSpPr>
          <p:nvPr/>
        </p:nvSpPr>
        <p:spPr bwMode="auto">
          <a:xfrm>
            <a:off x="4768850" y="4032250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4.</a:t>
            </a:r>
            <a:r>
              <a:rPr lang="zh-CN" altLang="en-US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三态门的应用</a:t>
            </a:r>
          </a:p>
        </p:txBody>
      </p:sp>
      <p:sp>
        <p:nvSpPr>
          <p:cNvPr id="342098" name="Rectangle 82"/>
          <p:cNvSpPr>
            <a:spLocks noChangeArrowheads="1"/>
          </p:cNvSpPr>
          <p:nvPr/>
        </p:nvSpPr>
        <p:spPr bwMode="auto">
          <a:xfrm>
            <a:off x="4783138" y="4606925"/>
            <a:ext cx="3884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主要应用：</a:t>
            </a:r>
          </a:p>
          <a:p>
            <a:pPr>
              <a:buFontTx/>
              <a:buChar char="•"/>
            </a:pP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总线逻辑</a:t>
            </a:r>
          </a:p>
          <a:p>
            <a:pPr>
              <a:buFontTx/>
              <a:buChar char="•"/>
            </a:pP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双向传输</a:t>
            </a:r>
          </a:p>
        </p:txBody>
      </p:sp>
      <p:grpSp>
        <p:nvGrpSpPr>
          <p:cNvPr id="342099" name="Group 83"/>
          <p:cNvGrpSpPr>
            <a:grpSpLocks/>
          </p:cNvGrpSpPr>
          <p:nvPr/>
        </p:nvGrpSpPr>
        <p:grpSpPr bwMode="auto">
          <a:xfrm>
            <a:off x="611188" y="5300663"/>
            <a:ext cx="3384550" cy="1557337"/>
            <a:chOff x="385" y="3158"/>
            <a:chExt cx="2132" cy="981"/>
          </a:xfrm>
        </p:grpSpPr>
        <p:sp>
          <p:nvSpPr>
            <p:cNvPr id="17420" name="Text Box 84"/>
            <p:cNvSpPr txBox="1">
              <a:spLocks noChangeArrowheads="1"/>
            </p:cNvSpPr>
            <p:nvPr/>
          </p:nvSpPr>
          <p:spPr bwMode="auto">
            <a:xfrm>
              <a:off x="385" y="3158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7421" name="Text Box 85"/>
            <p:cNvSpPr txBox="1">
              <a:spLocks noChangeArrowheads="1"/>
            </p:cNvSpPr>
            <p:nvPr/>
          </p:nvSpPr>
          <p:spPr bwMode="auto">
            <a:xfrm>
              <a:off x="1929" y="3158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Y</a:t>
              </a:r>
            </a:p>
          </p:txBody>
        </p:sp>
        <p:sp>
          <p:nvSpPr>
            <p:cNvPr id="17422" name="Rectangle 86"/>
            <p:cNvSpPr>
              <a:spLocks noChangeArrowheads="1"/>
            </p:cNvSpPr>
            <p:nvPr/>
          </p:nvSpPr>
          <p:spPr bwMode="auto">
            <a:xfrm>
              <a:off x="1194" y="3247"/>
              <a:ext cx="293" cy="4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23" name="Line 87"/>
            <p:cNvSpPr>
              <a:spLocks noChangeShapeType="1"/>
            </p:cNvSpPr>
            <p:nvPr/>
          </p:nvSpPr>
          <p:spPr bwMode="auto">
            <a:xfrm>
              <a:off x="753" y="3470"/>
              <a:ext cx="4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88"/>
            <p:cNvSpPr>
              <a:spLocks noChangeShapeType="1"/>
            </p:cNvSpPr>
            <p:nvPr/>
          </p:nvSpPr>
          <p:spPr bwMode="auto">
            <a:xfrm>
              <a:off x="1565" y="3475"/>
              <a:ext cx="4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Oval 89"/>
            <p:cNvSpPr>
              <a:spLocks noChangeArrowheads="1"/>
            </p:cNvSpPr>
            <p:nvPr/>
          </p:nvSpPr>
          <p:spPr bwMode="auto">
            <a:xfrm>
              <a:off x="1304" y="3693"/>
              <a:ext cx="73" cy="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26" name="Line 90"/>
            <p:cNvSpPr>
              <a:spLocks noChangeShapeType="1"/>
            </p:cNvSpPr>
            <p:nvPr/>
          </p:nvSpPr>
          <p:spPr bwMode="auto">
            <a:xfrm>
              <a:off x="1341" y="378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7" name="Object 91"/>
            <p:cNvGraphicFramePr>
              <a:graphicFrameLocks noChangeAspect="1"/>
            </p:cNvGraphicFramePr>
            <p:nvPr/>
          </p:nvGraphicFramePr>
          <p:xfrm>
            <a:off x="1505" y="3838"/>
            <a:ext cx="37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4" name="公式" r:id="rId9" imgW="253780" imgH="215713" progId="Equation.3">
                    <p:embed/>
                  </p:oleObj>
                </mc:Choice>
                <mc:Fallback>
                  <p:oleObj name="公式" r:id="rId9" imgW="253780" imgH="215713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3838"/>
                          <a:ext cx="37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AutoShape 92"/>
            <p:cNvSpPr>
              <a:spLocks noChangeArrowheads="1"/>
            </p:cNvSpPr>
            <p:nvPr/>
          </p:nvSpPr>
          <p:spPr bwMode="auto">
            <a:xfrm rot="10800000">
              <a:off x="1325" y="3403"/>
              <a:ext cx="126" cy="12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29" name="Oval 93"/>
            <p:cNvSpPr>
              <a:spLocks noChangeArrowheads="1"/>
            </p:cNvSpPr>
            <p:nvPr/>
          </p:nvSpPr>
          <p:spPr bwMode="auto">
            <a:xfrm>
              <a:off x="1474" y="3430"/>
              <a:ext cx="73" cy="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2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2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2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2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2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2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8" grpId="0" autoUpdateAnimBg="0"/>
      <p:bldP spid="342020" grpId="0" autoUpdateAnimBg="0"/>
      <p:bldP spid="342021" grpId="0" autoUpdateAnimBg="0"/>
      <p:bldP spid="342095" grpId="0" autoUpdateAnimBg="0"/>
      <p:bldP spid="342097" grpId="0" autoUpdateAnimBg="0"/>
      <p:bldP spid="3420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327025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Transistor-level Logic Circuits (INV)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2825" y="1546225"/>
            <a:ext cx="3808413" cy="411480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Inverter (NOT gate):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76925" y="1546225"/>
          <a:ext cx="2008188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Bitmap Image" r:id="rId3" imgW="2104762" imgH="2534004" progId="Paint.Picture">
                  <p:embed/>
                </p:oleObj>
              </mc:Choice>
              <mc:Fallback>
                <p:oleObj name="Bitmap Image" r:id="rId3" imgW="2104762" imgH="253400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1546225"/>
                        <a:ext cx="2008188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5" descr="IN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9250"/>
            <a:ext cx="18557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76925" y="3667125"/>
          <a:ext cx="2008188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Bitmap Image" r:id="rId6" imgW="2104762" imgH="2534004" progId="Paint.Picture">
                  <p:embed/>
                </p:oleObj>
              </mc:Choice>
              <mc:Fallback>
                <p:oleObj name="Bitmap Image" r:id="rId6" imgW="2104762" imgH="253400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3667125"/>
                        <a:ext cx="2008188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6858000" y="1600200"/>
            <a:ext cx="304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860925" y="1355725"/>
            <a:ext cx="566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chemeClr val="hlink"/>
                </a:solidFill>
                <a:latin typeface="Arial" charset="0"/>
              </a:rPr>
              <a:t>Vdd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953000" y="29718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chemeClr val="hlink"/>
                </a:solidFill>
                <a:latin typeface="Arial" charset="0"/>
              </a:rPr>
              <a:t>Gnd</a:t>
            </a:r>
          </a:p>
        </p:txBody>
      </p:sp>
      <p:sp>
        <p:nvSpPr>
          <p:cNvPr id="360458" name="Line 10"/>
          <p:cNvSpPr>
            <a:spLocks noChangeShapeType="1"/>
          </p:cNvSpPr>
          <p:nvPr/>
        </p:nvSpPr>
        <p:spPr bwMode="auto">
          <a:xfrm flipH="1" flipV="1">
            <a:off x="5410200" y="16764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0459" name="Rectangle 11"/>
          <p:cNvSpPr>
            <a:spLocks noChangeArrowheads="1"/>
          </p:cNvSpPr>
          <p:nvPr/>
        </p:nvSpPr>
        <p:spPr bwMode="auto">
          <a:xfrm>
            <a:off x="6172200" y="16002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360460" name="Line 12"/>
          <p:cNvSpPr>
            <a:spLocks noChangeShapeType="1"/>
          </p:cNvSpPr>
          <p:nvPr/>
        </p:nvSpPr>
        <p:spPr bwMode="auto">
          <a:xfrm>
            <a:off x="6553200" y="2362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784725" y="3870325"/>
            <a:ext cx="566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chemeClr val="hlink"/>
                </a:solidFill>
                <a:latin typeface="Arial" charset="0"/>
              </a:rPr>
              <a:t>Vdd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876800" y="54864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chemeClr val="hlink"/>
                </a:solidFill>
                <a:latin typeface="Arial" charset="0"/>
              </a:rPr>
              <a:t>Gnd</a:t>
            </a:r>
          </a:p>
        </p:txBody>
      </p:sp>
      <p:sp>
        <p:nvSpPr>
          <p:cNvPr id="360463" name="Rectangle 15"/>
          <p:cNvSpPr>
            <a:spLocks noChangeArrowheads="1"/>
          </p:cNvSpPr>
          <p:nvPr/>
        </p:nvSpPr>
        <p:spPr bwMode="auto">
          <a:xfrm>
            <a:off x="6248400" y="50292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6553200" y="4038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0465" name="Rectangle 17"/>
          <p:cNvSpPr>
            <a:spLocks noChangeArrowheads="1"/>
          </p:cNvSpPr>
          <p:nvPr/>
        </p:nvSpPr>
        <p:spPr bwMode="auto">
          <a:xfrm>
            <a:off x="7010400" y="4114800"/>
            <a:ext cx="304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 flipH="1">
            <a:off x="5334000" y="48768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2463800" y="5413375"/>
            <a:ext cx="8890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  <a:latin typeface="Comic Sans MS" pitchFamily="66" charset="0"/>
              </a:rPr>
              <a:t>0 volts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2413000" y="5238750"/>
            <a:ext cx="1966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3416300" y="4824413"/>
            <a:ext cx="0" cy="15922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2803525" y="4799013"/>
            <a:ext cx="36195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  <a:latin typeface="Comic Sans MS" pitchFamily="66" charset="0"/>
              </a:rPr>
              <a:t>in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3730625" y="4799013"/>
            <a:ext cx="36195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  <a:latin typeface="Comic Sans MS" pitchFamily="66" charset="0"/>
              </a:rPr>
              <a:t>out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2476500" y="5889625"/>
            <a:ext cx="8890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  <a:latin typeface="Comic Sans MS" pitchFamily="66" charset="0"/>
              </a:rPr>
              <a:t>3 volts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2438400" y="3733800"/>
            <a:ext cx="2105025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  <a:latin typeface="Comic Sans MS" pitchFamily="66" charset="0"/>
              </a:rPr>
              <a:t>what  is the </a:t>
            </a:r>
            <a:br>
              <a:rPr kumimoji="0" lang="en-US" altLang="zh-CN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kumimoji="0" lang="en-US" altLang="zh-CN" sz="1800">
                <a:solidFill>
                  <a:srgbClr val="000000"/>
                </a:solidFill>
                <a:latin typeface="Comic Sans MS" pitchFamily="66" charset="0"/>
              </a:rPr>
              <a:t>relationship </a:t>
            </a:r>
            <a:br>
              <a:rPr kumimoji="0" lang="en-US" altLang="zh-CN" sz="1800">
                <a:solidFill>
                  <a:srgbClr val="000000"/>
                </a:solidFill>
                <a:latin typeface="Comic Sans MS" pitchFamily="66" charset="0"/>
              </a:rPr>
            </a:br>
            <a:r>
              <a:rPr kumimoji="0" lang="en-US" altLang="zh-CN" sz="1800">
                <a:solidFill>
                  <a:srgbClr val="000000"/>
                </a:solidFill>
                <a:latin typeface="Comic Sans MS" pitchFamily="66" charset="0"/>
              </a:rPr>
              <a:t>between in and out?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10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3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5" grpId="0" animBg="1"/>
      <p:bldP spid="360458" grpId="0" animBg="1"/>
      <p:bldP spid="360459" grpId="0" animBg="1"/>
      <p:bldP spid="360460" grpId="0" animBg="1"/>
      <p:bldP spid="360463" grpId="0" animBg="1"/>
      <p:bldP spid="360464" grpId="0" animBg="1"/>
      <p:bldP spid="360465" grpId="0" animBg="1"/>
      <p:bldP spid="3604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317500"/>
            <a:ext cx="6934200" cy="6858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Logical Values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876800"/>
            <a:ext cx="7454900" cy="1473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000" smtClean="0"/>
              <a:t>Threshold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z="2000" smtClean="0"/>
              <a:t>Logical 1 (true) : V &gt; Vdd </a:t>
            </a:r>
            <a:r>
              <a:rPr lang="en-US" altLang="zh-CN" sz="2000" smtClean="0">
                <a:latin typeface="Arial" charset="0"/>
              </a:rPr>
              <a:t>–</a:t>
            </a:r>
            <a:r>
              <a:rPr lang="en-US" altLang="zh-CN" sz="2000" smtClean="0"/>
              <a:t>V th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z="2000" smtClean="0"/>
              <a:t>Logical 0 (false) : V &lt; Vth</a:t>
            </a:r>
          </a:p>
          <a:p>
            <a:pPr lvl="1" eaLnBrk="1" hangingPunct="1">
              <a:lnSpc>
                <a:spcPct val="70000"/>
              </a:lnSpc>
            </a:pPr>
            <a:endParaRPr lang="en-US" altLang="zh-CN" sz="2000" smtClean="0"/>
          </a:p>
          <a:p>
            <a:pPr eaLnBrk="1" hangingPunct="1">
              <a:lnSpc>
                <a:spcPct val="70000"/>
              </a:lnSpc>
            </a:pPr>
            <a:r>
              <a:rPr lang="en-US" altLang="zh-CN" sz="2000" smtClean="0"/>
              <a:t>Noise margin?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zh-CN" altLang="en-US" sz="2000" smtClean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524000" y="1752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524000" y="3962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1524000" y="1447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25908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V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914400" y="15240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+3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1430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0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667000" y="1828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Logic 1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676400" y="3429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Logic 0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286000" y="1752600"/>
            <a:ext cx="8382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524000" y="175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124200" y="3962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Freeform 15"/>
          <p:cNvSpPr>
            <a:spLocks/>
          </p:cNvSpPr>
          <p:nvPr/>
        </p:nvSpPr>
        <p:spPr bwMode="auto">
          <a:xfrm>
            <a:off x="1524000" y="1752600"/>
            <a:ext cx="990600" cy="609600"/>
          </a:xfrm>
          <a:custGeom>
            <a:avLst/>
            <a:gdLst>
              <a:gd name="T0" fmla="*/ 0 w 624"/>
              <a:gd name="T1" fmla="*/ 0 h 384"/>
              <a:gd name="T2" fmla="*/ 2147483647 w 624"/>
              <a:gd name="T3" fmla="*/ 0 h 384"/>
              <a:gd name="T4" fmla="*/ 2147483647 w 624"/>
              <a:gd name="T5" fmla="*/ 2147483647 h 384"/>
              <a:gd name="T6" fmla="*/ 0 w 624"/>
              <a:gd name="T7" fmla="*/ 2147483647 h 384"/>
              <a:gd name="T8" fmla="*/ 0 w 624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84">
                <a:moveTo>
                  <a:pt x="0" y="0"/>
                </a:moveTo>
                <a:lnTo>
                  <a:pt x="480" y="0"/>
                </a:lnTo>
                <a:lnTo>
                  <a:pt x="624" y="384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Freeform 16"/>
          <p:cNvSpPr>
            <a:spLocks/>
          </p:cNvSpPr>
          <p:nvPr/>
        </p:nvSpPr>
        <p:spPr bwMode="auto">
          <a:xfrm rot="10800000">
            <a:off x="2895600" y="3352800"/>
            <a:ext cx="990600" cy="609600"/>
          </a:xfrm>
          <a:custGeom>
            <a:avLst/>
            <a:gdLst>
              <a:gd name="T0" fmla="*/ 0 w 624"/>
              <a:gd name="T1" fmla="*/ 0 h 384"/>
              <a:gd name="T2" fmla="*/ 2147483647 w 624"/>
              <a:gd name="T3" fmla="*/ 0 h 384"/>
              <a:gd name="T4" fmla="*/ 2147483647 w 624"/>
              <a:gd name="T5" fmla="*/ 2147483647 h 384"/>
              <a:gd name="T6" fmla="*/ 0 w 624"/>
              <a:gd name="T7" fmla="*/ 2147483647 h 384"/>
              <a:gd name="T8" fmla="*/ 0 w 624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84">
                <a:moveTo>
                  <a:pt x="0" y="0"/>
                </a:moveTo>
                <a:lnTo>
                  <a:pt x="480" y="0"/>
                </a:lnTo>
                <a:lnTo>
                  <a:pt x="624" y="384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8194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>
            <a:off x="20574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904038" y="3505200"/>
            <a:ext cx="10668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5380038" y="1752600"/>
            <a:ext cx="715962" cy="2209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5380038" y="1752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5380038" y="3962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5380038" y="1447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4618038" y="2590800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V</a:t>
            </a:r>
            <a:r>
              <a:rPr kumimoji="0" lang="en-US" altLang="zh-CN" baseline="-25000"/>
              <a:t>out</a:t>
            </a:r>
            <a:endParaRPr kumimoji="0" lang="en-US" altLang="zh-CN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4770438" y="15240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+3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4999038" y="373380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0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6523038" y="1828800"/>
            <a:ext cx="2011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Logic 0</a:t>
            </a:r>
            <a:br>
              <a:rPr kumimoji="0" lang="en-US" altLang="zh-CN"/>
            </a:br>
            <a:r>
              <a:rPr kumimoji="0" lang="en-US" altLang="zh-CN"/>
              <a:t>Input Voltage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7132638" y="2667000"/>
            <a:ext cx="2011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Logic 1</a:t>
            </a:r>
            <a:br>
              <a:rPr kumimoji="0" lang="en-US" altLang="zh-CN"/>
            </a:br>
            <a:r>
              <a:rPr kumimoji="0" lang="en-US" altLang="zh-CN"/>
              <a:t>Input Voltage</a:t>
            </a: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7056438" y="3124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H="1">
            <a:off x="5837238" y="2209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Freeform 31"/>
          <p:cNvSpPr>
            <a:spLocks/>
          </p:cNvSpPr>
          <p:nvPr/>
        </p:nvSpPr>
        <p:spPr bwMode="auto">
          <a:xfrm>
            <a:off x="5380038" y="1727200"/>
            <a:ext cx="2667000" cy="2260600"/>
          </a:xfrm>
          <a:custGeom>
            <a:avLst/>
            <a:gdLst>
              <a:gd name="T0" fmla="*/ 0 w 1680"/>
              <a:gd name="T1" fmla="*/ 2147483647 h 1424"/>
              <a:gd name="T2" fmla="*/ 2147483647 w 1680"/>
              <a:gd name="T3" fmla="*/ 2147483647 h 1424"/>
              <a:gd name="T4" fmla="*/ 2147483647 w 1680"/>
              <a:gd name="T5" fmla="*/ 2147483647 h 1424"/>
              <a:gd name="T6" fmla="*/ 2147483647 w 1680"/>
              <a:gd name="T7" fmla="*/ 2147483647 h 1424"/>
              <a:gd name="T8" fmla="*/ 2147483647 w 1680"/>
              <a:gd name="T9" fmla="*/ 2147483647 h 1424"/>
              <a:gd name="T10" fmla="*/ 2147483647 w 1680"/>
              <a:gd name="T11" fmla="*/ 2147483647 h 1424"/>
              <a:gd name="T12" fmla="*/ 2147483647 w 1680"/>
              <a:gd name="T13" fmla="*/ 2147483647 h 1424"/>
              <a:gd name="T14" fmla="*/ 2147483647 w 1680"/>
              <a:gd name="T15" fmla="*/ 2147483647 h 1424"/>
              <a:gd name="T16" fmla="*/ 2147483647 w 1680"/>
              <a:gd name="T17" fmla="*/ 2147483647 h 1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80" h="1424">
                <a:moveTo>
                  <a:pt x="0" y="16"/>
                </a:moveTo>
                <a:cubicBezTo>
                  <a:pt x="104" y="8"/>
                  <a:pt x="208" y="0"/>
                  <a:pt x="288" y="16"/>
                </a:cubicBezTo>
                <a:cubicBezTo>
                  <a:pt x="368" y="32"/>
                  <a:pt x="424" y="48"/>
                  <a:pt x="480" y="112"/>
                </a:cubicBezTo>
                <a:cubicBezTo>
                  <a:pt x="536" y="176"/>
                  <a:pt x="582" y="262"/>
                  <a:pt x="624" y="400"/>
                </a:cubicBezTo>
                <a:cubicBezTo>
                  <a:pt x="666" y="538"/>
                  <a:pt x="695" y="806"/>
                  <a:pt x="732" y="940"/>
                </a:cubicBezTo>
                <a:cubicBezTo>
                  <a:pt x="769" y="1074"/>
                  <a:pt x="791" y="1145"/>
                  <a:pt x="845" y="1207"/>
                </a:cubicBezTo>
                <a:cubicBezTo>
                  <a:pt x="899" y="1269"/>
                  <a:pt x="933" y="1279"/>
                  <a:pt x="1056" y="1312"/>
                </a:cubicBezTo>
                <a:cubicBezTo>
                  <a:pt x="1179" y="1345"/>
                  <a:pt x="1488" y="1392"/>
                  <a:pt x="1584" y="1408"/>
                </a:cubicBezTo>
                <a:cubicBezTo>
                  <a:pt x="1680" y="1424"/>
                  <a:pt x="1656" y="1416"/>
                  <a:pt x="1632" y="14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6294438" y="4114800"/>
            <a:ext cx="52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V</a:t>
            </a:r>
            <a:r>
              <a:rPr kumimoji="0" lang="en-US" altLang="zh-CN" baseline="-25000"/>
              <a:t>in</a:t>
            </a:r>
            <a:endParaRPr kumimoji="0" lang="en-US" altLang="zh-CN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666038" y="39624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/>
              <a:t>+5</a:t>
            </a:r>
          </a:p>
        </p:txBody>
      </p:sp>
      <p:grpSp>
        <p:nvGrpSpPr>
          <p:cNvPr id="361506" name="Group 34"/>
          <p:cNvGrpSpPr>
            <a:grpSpLocks/>
          </p:cNvGrpSpPr>
          <p:nvPr/>
        </p:nvGrpSpPr>
        <p:grpSpPr bwMode="auto">
          <a:xfrm>
            <a:off x="5181600" y="5011738"/>
            <a:ext cx="2514600" cy="1617662"/>
            <a:chOff x="3264" y="3157"/>
            <a:chExt cx="1584" cy="1019"/>
          </a:xfrm>
        </p:grpSpPr>
        <p:sp>
          <p:nvSpPr>
            <p:cNvPr id="19492" name="Rectangle 35"/>
            <p:cNvSpPr>
              <a:spLocks noChangeArrowheads="1"/>
            </p:cNvSpPr>
            <p:nvPr/>
          </p:nvSpPr>
          <p:spPr bwMode="auto">
            <a:xfrm>
              <a:off x="3305" y="3544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kumimoji="0" lang="en-US" altLang="zh-CN" sz="18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</a:p>
          </p:txBody>
        </p:sp>
        <p:sp>
          <p:nvSpPr>
            <p:cNvPr id="19493" name="Line 36"/>
            <p:cNvSpPr>
              <a:spLocks noChangeShapeType="1"/>
            </p:cNvSpPr>
            <p:nvPr/>
          </p:nvSpPr>
          <p:spPr bwMode="auto">
            <a:xfrm>
              <a:off x="3273" y="3434"/>
              <a:ext cx="123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4" name="Line 37"/>
            <p:cNvSpPr>
              <a:spLocks noChangeShapeType="1"/>
            </p:cNvSpPr>
            <p:nvPr/>
          </p:nvSpPr>
          <p:spPr bwMode="auto">
            <a:xfrm>
              <a:off x="3905" y="3173"/>
              <a:ext cx="1" cy="10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Rectangle 38"/>
            <p:cNvSpPr>
              <a:spLocks noChangeArrowheads="1"/>
            </p:cNvSpPr>
            <p:nvPr/>
          </p:nvSpPr>
          <p:spPr bwMode="auto">
            <a:xfrm>
              <a:off x="3519" y="3157"/>
              <a:ext cx="22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kumimoji="0" lang="en-US" altLang="zh-CN" sz="1800">
                  <a:solidFill>
                    <a:srgbClr val="000000"/>
                  </a:solidFill>
                  <a:latin typeface="Comic Sans MS" pitchFamily="66" charset="0"/>
                </a:rPr>
                <a:t>in</a:t>
              </a:r>
            </a:p>
          </p:txBody>
        </p:sp>
        <p:sp>
          <p:nvSpPr>
            <p:cNvPr id="19496" name="Rectangle 39"/>
            <p:cNvSpPr>
              <a:spLocks noChangeArrowheads="1"/>
            </p:cNvSpPr>
            <p:nvPr/>
          </p:nvSpPr>
          <p:spPr bwMode="auto">
            <a:xfrm>
              <a:off x="4103" y="3157"/>
              <a:ext cx="22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kumimoji="0" lang="en-US" altLang="zh-CN" sz="1800">
                  <a:solidFill>
                    <a:srgbClr val="000000"/>
                  </a:solidFill>
                  <a:latin typeface="Comic Sans MS" pitchFamily="66" charset="0"/>
                </a:rPr>
                <a:t>out</a:t>
              </a:r>
            </a:p>
          </p:txBody>
        </p:sp>
        <p:sp>
          <p:nvSpPr>
            <p:cNvPr id="19497" name="Rectangle 40"/>
            <p:cNvSpPr>
              <a:spLocks noChangeArrowheads="1"/>
            </p:cNvSpPr>
            <p:nvPr/>
          </p:nvSpPr>
          <p:spPr bwMode="auto">
            <a:xfrm>
              <a:off x="3313" y="3844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kumimoji="0" lang="en-US" altLang="zh-CN" sz="180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</a:p>
          </p:txBody>
        </p:sp>
        <p:sp>
          <p:nvSpPr>
            <p:cNvPr id="19498" name="Rectangle 41"/>
            <p:cNvSpPr>
              <a:spLocks noChangeArrowheads="1"/>
            </p:cNvSpPr>
            <p:nvPr/>
          </p:nvSpPr>
          <p:spPr bwMode="auto">
            <a:xfrm>
              <a:off x="4280" y="3542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kumimoji="0" lang="en-US" altLang="zh-CN" sz="1800">
                  <a:solidFill>
                    <a:srgbClr val="000000"/>
                  </a:solidFill>
                  <a:latin typeface="Comic Sans MS" pitchFamily="66" charset="0"/>
                </a:rPr>
                <a:t>T</a:t>
              </a:r>
            </a:p>
          </p:txBody>
        </p:sp>
        <p:sp>
          <p:nvSpPr>
            <p:cNvPr id="19499" name="Rectangle 42"/>
            <p:cNvSpPr>
              <a:spLocks noChangeArrowheads="1"/>
            </p:cNvSpPr>
            <p:nvPr/>
          </p:nvSpPr>
          <p:spPr bwMode="auto">
            <a:xfrm>
              <a:off x="4288" y="3842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1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kumimoji="0" lang="en-US" altLang="zh-CN" sz="18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</a:p>
          </p:txBody>
        </p:sp>
        <p:sp>
          <p:nvSpPr>
            <p:cNvPr id="19500" name="Rectangle 43"/>
            <p:cNvSpPr>
              <a:spLocks noChangeArrowheads="1"/>
            </p:cNvSpPr>
            <p:nvPr/>
          </p:nvSpPr>
          <p:spPr bwMode="auto">
            <a:xfrm>
              <a:off x="3264" y="3158"/>
              <a:ext cx="1248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361516" name="Text Box 44"/>
          <p:cNvSpPr txBox="1">
            <a:spLocks noChangeArrowheads="1"/>
          </p:cNvSpPr>
          <p:nvPr/>
        </p:nvSpPr>
        <p:spPr bwMode="auto">
          <a:xfrm>
            <a:off x="7315200" y="5105400"/>
            <a:ext cx="1362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chemeClr val="hlink"/>
                </a:solidFill>
                <a:latin typeface="Arial" charset="0"/>
              </a:rPr>
              <a:t>not( out, in)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86000" y="2711450"/>
            <a:ext cx="9017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</a:rPr>
              <a:t>AND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336800" y="4567238"/>
            <a:ext cx="7508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</a:rPr>
              <a:t>OR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005138" y="3006725"/>
            <a:ext cx="2017712" cy="219075"/>
            <a:chOff x="2316" y="1492"/>
            <a:chExt cx="1288" cy="140"/>
          </a:xfrm>
        </p:grpSpPr>
        <p:sp>
          <p:nvSpPr>
            <p:cNvPr id="20516" name="Line 5"/>
            <p:cNvSpPr>
              <a:spLocks noChangeShapeType="1"/>
            </p:cNvSpPr>
            <p:nvPr/>
          </p:nvSpPr>
          <p:spPr bwMode="auto">
            <a:xfrm>
              <a:off x="2316" y="163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6"/>
            <p:cNvSpPr>
              <a:spLocks noChangeShapeType="1"/>
            </p:cNvSpPr>
            <p:nvPr/>
          </p:nvSpPr>
          <p:spPr bwMode="auto">
            <a:xfrm>
              <a:off x="2604" y="1492"/>
              <a:ext cx="208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7"/>
            <p:cNvSpPr>
              <a:spLocks noChangeShapeType="1"/>
            </p:cNvSpPr>
            <p:nvPr/>
          </p:nvSpPr>
          <p:spPr bwMode="auto">
            <a:xfrm>
              <a:off x="2820" y="163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8"/>
            <p:cNvSpPr>
              <a:spLocks noChangeShapeType="1"/>
            </p:cNvSpPr>
            <p:nvPr/>
          </p:nvSpPr>
          <p:spPr bwMode="auto">
            <a:xfrm>
              <a:off x="3108" y="1492"/>
              <a:ext cx="208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9"/>
            <p:cNvSpPr>
              <a:spLocks noChangeShapeType="1"/>
            </p:cNvSpPr>
            <p:nvPr/>
          </p:nvSpPr>
          <p:spPr bwMode="auto">
            <a:xfrm>
              <a:off x="3324" y="163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Line 10"/>
          <p:cNvSpPr>
            <a:spLocks noChangeShapeType="1"/>
          </p:cNvSpPr>
          <p:nvPr/>
        </p:nvSpPr>
        <p:spPr bwMode="auto">
          <a:xfrm>
            <a:off x="3130550" y="5068888"/>
            <a:ext cx="552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Line 11"/>
          <p:cNvSpPr>
            <a:spLocks noChangeShapeType="1"/>
          </p:cNvSpPr>
          <p:nvPr/>
        </p:nvSpPr>
        <p:spPr bwMode="auto">
          <a:xfrm>
            <a:off x="3689350" y="4849813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12"/>
          <p:cNvSpPr>
            <a:spLocks noChangeShapeType="1"/>
          </p:cNvSpPr>
          <p:nvPr/>
        </p:nvSpPr>
        <p:spPr bwMode="auto">
          <a:xfrm>
            <a:off x="3695700" y="5295900"/>
            <a:ext cx="211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Line 13"/>
          <p:cNvSpPr>
            <a:spLocks noChangeShapeType="1"/>
          </p:cNvSpPr>
          <p:nvPr/>
        </p:nvSpPr>
        <p:spPr bwMode="auto">
          <a:xfrm>
            <a:off x="3919538" y="5300663"/>
            <a:ext cx="325437" cy="214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14"/>
          <p:cNvSpPr>
            <a:spLocks noChangeShapeType="1"/>
          </p:cNvSpPr>
          <p:nvPr/>
        </p:nvSpPr>
        <p:spPr bwMode="auto">
          <a:xfrm>
            <a:off x="4257675" y="5295900"/>
            <a:ext cx="214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Line 15"/>
          <p:cNvSpPr>
            <a:spLocks noChangeShapeType="1"/>
          </p:cNvSpPr>
          <p:nvPr/>
        </p:nvSpPr>
        <p:spPr bwMode="auto">
          <a:xfrm flipV="1">
            <a:off x="4478338" y="4837113"/>
            <a:ext cx="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Line 16"/>
          <p:cNvSpPr>
            <a:spLocks noChangeShapeType="1"/>
          </p:cNvSpPr>
          <p:nvPr/>
        </p:nvSpPr>
        <p:spPr bwMode="auto">
          <a:xfrm flipH="1">
            <a:off x="4244975" y="4843463"/>
            <a:ext cx="239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Line 17"/>
          <p:cNvSpPr>
            <a:spLocks noChangeShapeType="1"/>
          </p:cNvSpPr>
          <p:nvPr/>
        </p:nvSpPr>
        <p:spPr bwMode="auto">
          <a:xfrm flipH="1" flipV="1">
            <a:off x="3906838" y="4611688"/>
            <a:ext cx="350837" cy="238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18"/>
          <p:cNvSpPr>
            <a:spLocks noChangeShapeType="1"/>
          </p:cNvSpPr>
          <p:nvPr/>
        </p:nvSpPr>
        <p:spPr bwMode="auto">
          <a:xfrm flipH="1">
            <a:off x="3683000" y="4843463"/>
            <a:ext cx="236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9"/>
          <p:cNvSpPr>
            <a:spLocks noChangeShapeType="1"/>
          </p:cNvSpPr>
          <p:nvPr/>
        </p:nvSpPr>
        <p:spPr bwMode="auto">
          <a:xfrm>
            <a:off x="4484688" y="5068888"/>
            <a:ext cx="438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0"/>
          <p:cNvSpPr>
            <a:spLocks noChangeShapeType="1"/>
          </p:cNvSpPr>
          <p:nvPr/>
        </p:nvSpPr>
        <p:spPr bwMode="auto">
          <a:xfrm>
            <a:off x="3600450" y="2743200"/>
            <a:ext cx="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1"/>
          <p:cNvSpPr>
            <a:spLocks noChangeShapeType="1"/>
          </p:cNvSpPr>
          <p:nvPr/>
        </p:nvSpPr>
        <p:spPr bwMode="auto">
          <a:xfrm>
            <a:off x="4389438" y="2743200"/>
            <a:ext cx="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2"/>
          <p:cNvSpPr>
            <a:spLocks noChangeShapeType="1"/>
          </p:cNvSpPr>
          <p:nvPr/>
        </p:nvSpPr>
        <p:spPr bwMode="auto">
          <a:xfrm>
            <a:off x="4064000" y="4360863"/>
            <a:ext cx="0" cy="325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3"/>
          <p:cNvSpPr>
            <a:spLocks noChangeShapeType="1"/>
          </p:cNvSpPr>
          <p:nvPr/>
        </p:nvSpPr>
        <p:spPr bwMode="auto">
          <a:xfrm>
            <a:off x="4064000" y="5489575"/>
            <a:ext cx="0" cy="325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Oval 24"/>
          <p:cNvSpPr>
            <a:spLocks noChangeArrowheads="1"/>
          </p:cNvSpPr>
          <p:nvPr/>
        </p:nvSpPr>
        <p:spPr bwMode="auto">
          <a:xfrm>
            <a:off x="3406775" y="3181350"/>
            <a:ext cx="112713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500" name="Oval 25"/>
          <p:cNvSpPr>
            <a:spLocks noChangeArrowheads="1"/>
          </p:cNvSpPr>
          <p:nvPr/>
        </p:nvSpPr>
        <p:spPr bwMode="auto">
          <a:xfrm>
            <a:off x="3730625" y="318135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501" name="Oval 26"/>
          <p:cNvSpPr>
            <a:spLocks noChangeArrowheads="1"/>
          </p:cNvSpPr>
          <p:nvPr/>
        </p:nvSpPr>
        <p:spPr bwMode="auto">
          <a:xfrm>
            <a:off x="4194175" y="318135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502" name="Oval 27"/>
          <p:cNvSpPr>
            <a:spLocks noChangeArrowheads="1"/>
          </p:cNvSpPr>
          <p:nvPr/>
        </p:nvSpPr>
        <p:spPr bwMode="auto">
          <a:xfrm>
            <a:off x="4521200" y="318135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503" name="Oval 28"/>
          <p:cNvSpPr>
            <a:spLocks noChangeArrowheads="1"/>
          </p:cNvSpPr>
          <p:nvPr/>
        </p:nvSpPr>
        <p:spPr bwMode="auto">
          <a:xfrm>
            <a:off x="3870325" y="4800600"/>
            <a:ext cx="112713" cy="1111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504" name="Oval 29"/>
          <p:cNvSpPr>
            <a:spLocks noChangeArrowheads="1"/>
          </p:cNvSpPr>
          <p:nvPr/>
        </p:nvSpPr>
        <p:spPr bwMode="auto">
          <a:xfrm>
            <a:off x="3870325" y="5251450"/>
            <a:ext cx="112713" cy="1127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505" name="Oval 30"/>
          <p:cNvSpPr>
            <a:spLocks noChangeArrowheads="1"/>
          </p:cNvSpPr>
          <p:nvPr/>
        </p:nvSpPr>
        <p:spPr bwMode="auto">
          <a:xfrm>
            <a:off x="4194175" y="5238750"/>
            <a:ext cx="114300" cy="1127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506" name="Oval 31"/>
          <p:cNvSpPr>
            <a:spLocks noChangeArrowheads="1"/>
          </p:cNvSpPr>
          <p:nvPr/>
        </p:nvSpPr>
        <p:spPr bwMode="auto">
          <a:xfrm>
            <a:off x="4194175" y="4800600"/>
            <a:ext cx="114300" cy="1111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507" name="Rectangle 32"/>
          <p:cNvSpPr>
            <a:spLocks noChangeArrowheads="1"/>
          </p:cNvSpPr>
          <p:nvPr/>
        </p:nvSpPr>
        <p:spPr bwMode="auto">
          <a:xfrm>
            <a:off x="5680075" y="2838450"/>
            <a:ext cx="157797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spcBef>
                <a:spcPts val="11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</a:rPr>
              <a:t>Z </a:t>
            </a:r>
            <a:r>
              <a:rPr kumimoji="0" lang="en-US" altLang="zh-CN" sz="1800">
                <a:solidFill>
                  <a:srgbClr val="000000"/>
                </a:solidFill>
                <a:latin typeface="Symbol" pitchFamily="18" charset="2"/>
              </a:rPr>
              <a:t></a:t>
            </a:r>
            <a:r>
              <a:rPr kumimoji="0" lang="en-US" altLang="zh-CN" sz="1800">
                <a:solidFill>
                  <a:srgbClr val="000000"/>
                </a:solidFill>
              </a:rPr>
              <a:t>  A </a:t>
            </a:r>
            <a:r>
              <a:rPr kumimoji="0" lang="en-US" altLang="zh-CN" sz="1800" u="sng">
                <a:solidFill>
                  <a:srgbClr val="000000"/>
                </a:solidFill>
              </a:rPr>
              <a:t>and</a:t>
            </a:r>
            <a:r>
              <a:rPr kumimoji="0" lang="en-US" altLang="zh-CN" sz="1800">
                <a:solidFill>
                  <a:srgbClr val="000000"/>
                </a:solidFill>
              </a:rPr>
              <a:t> B</a:t>
            </a:r>
          </a:p>
        </p:txBody>
      </p:sp>
      <p:sp>
        <p:nvSpPr>
          <p:cNvPr id="20508" name="Rectangle 33"/>
          <p:cNvSpPr>
            <a:spLocks noChangeArrowheads="1"/>
          </p:cNvSpPr>
          <p:nvPr/>
        </p:nvSpPr>
        <p:spPr bwMode="auto">
          <a:xfrm>
            <a:off x="5703888" y="4743450"/>
            <a:ext cx="1454150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spcBef>
                <a:spcPts val="11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</a:rPr>
              <a:t>Z </a:t>
            </a:r>
            <a:r>
              <a:rPr kumimoji="0" lang="en-US" altLang="zh-CN" sz="1800">
                <a:solidFill>
                  <a:srgbClr val="000000"/>
                </a:solidFill>
                <a:latin typeface="Symbol" pitchFamily="18" charset="2"/>
              </a:rPr>
              <a:t></a:t>
            </a:r>
            <a:r>
              <a:rPr kumimoji="0" lang="en-US" altLang="zh-CN" sz="1800">
                <a:solidFill>
                  <a:srgbClr val="000000"/>
                </a:solidFill>
              </a:rPr>
              <a:t>  A </a:t>
            </a:r>
            <a:r>
              <a:rPr kumimoji="0" lang="en-US" altLang="zh-CN" sz="1800" u="sng">
                <a:solidFill>
                  <a:srgbClr val="000000"/>
                </a:solidFill>
              </a:rPr>
              <a:t>or</a:t>
            </a:r>
            <a:r>
              <a:rPr kumimoji="0" lang="en-US" altLang="zh-CN" sz="1800">
                <a:solidFill>
                  <a:srgbClr val="000000"/>
                </a:solidFill>
              </a:rPr>
              <a:t> B </a:t>
            </a:r>
          </a:p>
        </p:txBody>
      </p:sp>
      <p:sp>
        <p:nvSpPr>
          <p:cNvPr id="20509" name="Rectangle 34"/>
          <p:cNvSpPr>
            <a:spLocks noChangeArrowheads="1"/>
          </p:cNvSpPr>
          <p:nvPr/>
        </p:nvSpPr>
        <p:spPr bwMode="auto">
          <a:xfrm>
            <a:off x="3638550" y="2549525"/>
            <a:ext cx="5492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510" name="Rectangle 35"/>
          <p:cNvSpPr>
            <a:spLocks noChangeArrowheads="1"/>
          </p:cNvSpPr>
          <p:nvPr/>
        </p:nvSpPr>
        <p:spPr bwMode="auto">
          <a:xfrm>
            <a:off x="4427538" y="2524125"/>
            <a:ext cx="55086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511" name="Rectangle 36"/>
          <p:cNvSpPr>
            <a:spLocks noChangeArrowheads="1"/>
          </p:cNvSpPr>
          <p:nvPr/>
        </p:nvSpPr>
        <p:spPr bwMode="auto">
          <a:xfrm>
            <a:off x="4114800" y="4116388"/>
            <a:ext cx="5492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512" name="Rectangle 37"/>
          <p:cNvSpPr>
            <a:spLocks noChangeArrowheads="1"/>
          </p:cNvSpPr>
          <p:nvPr/>
        </p:nvSpPr>
        <p:spPr bwMode="auto">
          <a:xfrm>
            <a:off x="3787775" y="5683250"/>
            <a:ext cx="5508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kumimoji="0" lang="en-US" altLang="zh-CN" sz="18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513" name="Rectangle 38"/>
          <p:cNvSpPr>
            <a:spLocks noGrp="1" noChangeArrowheads="1"/>
          </p:cNvSpPr>
          <p:nvPr>
            <p:ph type="title"/>
          </p:nvPr>
        </p:nvSpPr>
        <p:spPr>
          <a:xfrm>
            <a:off x="841375" y="304800"/>
            <a:ext cx="6934200" cy="6858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Computing with Switches</a:t>
            </a:r>
          </a:p>
        </p:txBody>
      </p:sp>
      <p:sp>
        <p:nvSpPr>
          <p:cNvPr id="20514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Compose switches into more complex  (Boolean) functions:</a:t>
            </a:r>
          </a:p>
        </p:txBody>
      </p:sp>
      <p:sp>
        <p:nvSpPr>
          <p:cNvPr id="20515" name="Text Box 40"/>
          <p:cNvSpPr txBox="1">
            <a:spLocks noChangeArrowheads="1"/>
          </p:cNvSpPr>
          <p:nvPr/>
        </p:nvSpPr>
        <p:spPr bwMode="auto">
          <a:xfrm>
            <a:off x="762000" y="6172200"/>
            <a:ext cx="7102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800" b="1">
                <a:solidFill>
                  <a:schemeClr val="hlink"/>
                </a:solidFill>
                <a:latin typeface="Arial" charset="0"/>
              </a:rPr>
              <a:t>Two fundamental structures: series (AND) and parallel (OR)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/>
              <a:t>Transistor-level Logic Circuits - NAND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5200" y="1279525"/>
            <a:ext cx="3817938" cy="411480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Inverter (NOT gate):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24375" y="1143000"/>
            <a:ext cx="4419600" cy="68580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NAND gate</a:t>
            </a:r>
          </a:p>
          <a:p>
            <a:pPr eaLnBrk="1" hangingPunct="1"/>
            <a:endParaRPr lang="en-US" altLang="zh-CN" sz="20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endParaRPr lang="en-US" altLang="zh-CN" sz="1800" smtClean="0"/>
          </a:p>
          <a:p>
            <a:pPr eaLnBrk="1" hangingPunct="1"/>
            <a:r>
              <a:rPr lang="en-US" altLang="zh-CN" sz="2000" smtClean="0"/>
              <a:t>Logic Function: </a:t>
            </a:r>
          </a:p>
          <a:p>
            <a:pPr lvl="1" eaLnBrk="1" hangingPunct="1"/>
            <a:r>
              <a:rPr lang="en-US" altLang="zh-CN" sz="2000" smtClean="0"/>
              <a:t>out = 0 iff both a AND b = 1 therefore out = (ab)</a:t>
            </a:r>
            <a:r>
              <a:rPr lang="en-US" altLang="zh-CN" sz="2000" smtClean="0">
                <a:latin typeface="Arial" charset="0"/>
              </a:rPr>
              <a:t>’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pFET network and nFET network are </a:t>
            </a:r>
            <a:r>
              <a:rPr lang="en-US" altLang="zh-CN" sz="2000" i="1" smtClean="0"/>
              <a:t>duals</a:t>
            </a:r>
            <a:r>
              <a:rPr lang="en-US" altLang="zh-CN" sz="2000" smtClean="0"/>
              <a:t> of one another.</a:t>
            </a:r>
          </a:p>
        </p:txBody>
      </p:sp>
      <p:pic>
        <p:nvPicPr>
          <p:cNvPr id="21509" name="Picture 5" descr="IN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552700"/>
            <a:ext cx="16605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N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538288"/>
            <a:ext cx="4295775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62000" y="6096000"/>
            <a:ext cx="321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>
                <a:latin typeface="Arial" charset="0"/>
              </a:rPr>
              <a:t>How about AND gate?</a:t>
            </a:r>
          </a:p>
        </p:txBody>
      </p:sp>
      <p:grpSp>
        <p:nvGrpSpPr>
          <p:cNvPr id="366600" name="Group 8"/>
          <p:cNvGrpSpPr>
            <a:grpSpLocks/>
          </p:cNvGrpSpPr>
          <p:nvPr/>
        </p:nvGrpSpPr>
        <p:grpSpPr bwMode="auto">
          <a:xfrm>
            <a:off x="2638425" y="4038600"/>
            <a:ext cx="1371600" cy="1803400"/>
            <a:chOff x="912" y="2774"/>
            <a:chExt cx="864" cy="1136"/>
          </a:xfrm>
        </p:grpSpPr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950" y="2774"/>
              <a:ext cx="752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hlink"/>
                  </a:solidFill>
                  <a:latin typeface="Arial" charset="0"/>
                </a:rPr>
                <a:t>a  b      out</a:t>
              </a:r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hlink"/>
                  </a:solidFill>
                  <a:latin typeface="Arial" charset="0"/>
                </a:rPr>
                <a:t>0  0       1</a:t>
              </a:r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hlink"/>
                  </a:solidFill>
                  <a:latin typeface="Arial" charset="0"/>
                </a:rPr>
                <a:t>0  1       1</a:t>
              </a:r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hlink"/>
                  </a:solidFill>
                  <a:latin typeface="Arial" charset="0"/>
                </a:rPr>
                <a:t>1   0      1</a:t>
              </a:r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hlink"/>
                  </a:solidFill>
                  <a:latin typeface="Arial" charset="0"/>
                </a:rPr>
                <a:t>1   1      0</a:t>
              </a:r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912" y="297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>
              <a:off x="1344" y="2832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6604" name="Text Box 12"/>
          <p:cNvSpPr txBox="1">
            <a:spLocks noChangeArrowheads="1"/>
          </p:cNvSpPr>
          <p:nvPr/>
        </p:nvSpPr>
        <p:spPr bwMode="auto">
          <a:xfrm>
            <a:off x="2717800" y="3584575"/>
            <a:ext cx="1643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chemeClr val="hlink"/>
                </a:solidFill>
                <a:latin typeface="Arial" charset="0"/>
              </a:rPr>
              <a:t>nand (out, a,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317500"/>
            <a:ext cx="6934200" cy="685800"/>
          </a:xfrm>
        </p:spPr>
        <p:txBody>
          <a:bodyPr/>
          <a:lstStyle/>
          <a:p>
            <a:pPr eaLnBrk="1" hangingPunct="1"/>
            <a:r>
              <a:rPr lang="en-US" altLang="zh-CN" smtClean="0"/>
              <a:t>MOS</a:t>
            </a:r>
            <a:r>
              <a:rPr lang="zh-CN" altLang="en-US" smtClean="0"/>
              <a:t>管结构和符号</a:t>
            </a:r>
            <a:endParaRPr lang="en-US" altLang="zh-CN" smtClean="0"/>
          </a:p>
        </p:txBody>
      </p:sp>
      <p:graphicFrame>
        <p:nvGraphicFramePr>
          <p:cNvPr id="40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12825" y="1565275"/>
          <a:ext cx="736282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hoto Editor 照片" r:id="rId4" imgW="24600000" imgH="12003175" progId="MSPhotoEd.3">
                  <p:embed/>
                </p:oleObj>
              </mc:Choice>
              <mc:Fallback>
                <p:oleObj name="Photo Editor 照片" r:id="rId4" imgW="24600000" imgH="1200317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565275"/>
                        <a:ext cx="7362825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76300" y="4657725"/>
            <a:ext cx="774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MOS: Metal-Oxide-Semiconductor Field-Effect Transistor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14400" y="5276850"/>
            <a:ext cx="73914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V</a:t>
            </a:r>
            <a:r>
              <a:rPr lang="en-US" altLang="zh-CN" sz="1200"/>
              <a:t>GS(th)</a:t>
            </a:r>
            <a:r>
              <a:rPr lang="zh-CN" altLang="en-US"/>
              <a:t>称为</a:t>
            </a:r>
            <a:r>
              <a:rPr lang="en-US" altLang="zh-CN"/>
              <a:t>MOS</a:t>
            </a:r>
            <a:r>
              <a:rPr lang="zh-CN" altLang="en-US"/>
              <a:t>管的开启电压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V</a:t>
            </a:r>
            <a:r>
              <a:rPr lang="en-US" altLang="zh-CN" sz="1200"/>
              <a:t>GS</a:t>
            </a:r>
            <a:r>
              <a:rPr lang="en-US" altLang="zh-CN"/>
              <a:t>=0</a:t>
            </a:r>
            <a:r>
              <a:rPr lang="zh-CN" altLang="en-US"/>
              <a:t>漏极和源极之间相当于两个</a:t>
            </a:r>
            <a:r>
              <a:rPr lang="en-US" altLang="zh-CN"/>
              <a:t>PN</a:t>
            </a:r>
            <a:r>
              <a:rPr lang="zh-CN" altLang="en-US"/>
              <a:t>结背向地串联，所以</a:t>
            </a:r>
            <a:r>
              <a:rPr lang="en-US" altLang="zh-CN"/>
              <a:t>D-S</a:t>
            </a:r>
            <a:r>
              <a:rPr lang="zh-CN" altLang="en-US"/>
              <a:t>间不导通</a:t>
            </a:r>
            <a:r>
              <a:rPr lang="en-US" altLang="zh-CN"/>
              <a:t>. i</a:t>
            </a:r>
            <a:r>
              <a:rPr lang="en-US" altLang="zh-CN" sz="1200"/>
              <a:t>D</a:t>
            </a:r>
            <a:r>
              <a:rPr lang="en-US" altLang="zh-CN"/>
              <a:t>=0</a:t>
            </a:r>
          </a:p>
        </p:txBody>
      </p:sp>
      <p:pic>
        <p:nvPicPr>
          <p:cNvPr id="38400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858000" cy="42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N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4295775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Transistor-level Logic Circuits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05000"/>
            <a:ext cx="6096000" cy="32766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nFET is used only to pass logic zero.</a:t>
            </a:r>
          </a:p>
          <a:p>
            <a:pPr eaLnBrk="1" hangingPunct="1"/>
            <a:r>
              <a:rPr lang="en-US" altLang="zh-CN" sz="2400" smtClean="0"/>
              <a:t>pFet is used only to pass logic one.</a:t>
            </a:r>
          </a:p>
          <a:p>
            <a:pPr eaLnBrk="1" hangingPunct="1"/>
            <a:r>
              <a:rPr lang="en-US" altLang="zh-CN" sz="2400" smtClean="0"/>
              <a:t>For example, NAND gate:</a:t>
            </a:r>
          </a:p>
          <a:p>
            <a:pPr eaLnBrk="1" hangingPunct="1"/>
            <a:endParaRPr lang="zh-CN" altLang="en-US" sz="240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191000" cy="4114800"/>
          </a:xfrm>
        </p:spPr>
        <p:txBody>
          <a:bodyPr/>
          <a:lstStyle/>
          <a:p>
            <a:pPr eaLnBrk="1" hangingPunct="1"/>
            <a:endParaRPr lang="zh-CN" altLang="en-US" sz="2000" smtClean="0"/>
          </a:p>
          <a:p>
            <a:pPr eaLnBrk="1" hangingPunct="1"/>
            <a:endParaRPr lang="zh-CN" altLang="en-US" sz="2000" smtClean="0"/>
          </a:p>
          <a:p>
            <a:pPr eaLnBrk="1" hangingPunct="1"/>
            <a:endParaRPr lang="zh-CN" altLang="en-US" sz="2000" smtClean="0"/>
          </a:p>
          <a:p>
            <a:pPr eaLnBrk="1" hangingPunct="1"/>
            <a:endParaRPr lang="zh-CN" altLang="en-US" sz="2000" smtClean="0"/>
          </a:p>
          <a:p>
            <a:pPr eaLnBrk="1" hangingPunct="1"/>
            <a:endParaRPr lang="zh-CN" altLang="en-US" sz="2000" smtClean="0"/>
          </a:p>
          <a:p>
            <a:pPr eaLnBrk="1" hangingPunct="1"/>
            <a:endParaRPr lang="zh-CN" altLang="en-US" sz="2000" smtClean="0"/>
          </a:p>
          <a:p>
            <a:pPr eaLnBrk="1" hangingPunct="1"/>
            <a:endParaRPr lang="zh-CN" altLang="en-US" sz="2000" smtClean="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23900" y="1295400"/>
            <a:ext cx="513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i="1">
                <a:latin typeface="Arial" charset="0"/>
              </a:rPr>
              <a:t>Simple rule for wiring up MOSFETs: 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85800" y="5473700"/>
            <a:ext cx="5362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000" i="1">
                <a:latin typeface="Arial" charset="0"/>
              </a:rPr>
              <a:t>Note: This rule is sometimes violated </a:t>
            </a:r>
          </a:p>
          <a:p>
            <a:r>
              <a:rPr kumimoji="0" lang="en-US" altLang="zh-CN" sz="2000" i="1">
                <a:latin typeface="Arial" charset="0"/>
              </a:rPr>
              <a:t>by expert designers under special conditions</a:t>
            </a:r>
            <a:r>
              <a:rPr kumimoji="0" lang="en-US" altLang="zh-CN" i="1">
                <a:latin typeface="Arial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175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Transistor-level Logic Circuits - NOR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4250" y="1260475"/>
            <a:ext cx="3817938" cy="411480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NAND gate</a:t>
            </a:r>
          </a:p>
          <a:p>
            <a:pPr eaLnBrk="1" hangingPunct="1"/>
            <a:endParaRPr lang="zh-CN" altLang="en-US" sz="200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419600" cy="4114800"/>
          </a:xfrm>
        </p:spPr>
        <p:txBody>
          <a:bodyPr/>
          <a:lstStyle/>
          <a:p>
            <a:pPr eaLnBrk="1" hangingPunct="1"/>
            <a:r>
              <a:rPr lang="en-US" altLang="zh-CN" sz="1800" smtClean="0"/>
              <a:t>NOR gate</a:t>
            </a:r>
          </a:p>
          <a:p>
            <a:pPr eaLnBrk="1" hangingPunct="1"/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endParaRPr lang="en-US" altLang="zh-CN" sz="1600" smtClean="0"/>
          </a:p>
          <a:p>
            <a:pPr eaLnBrk="1" hangingPunct="1"/>
            <a:r>
              <a:rPr lang="en-US" altLang="zh-CN" sz="1600" smtClean="0"/>
              <a:t>Function: </a:t>
            </a:r>
          </a:p>
          <a:p>
            <a:pPr lvl="1" eaLnBrk="1" hangingPunct="1"/>
            <a:r>
              <a:rPr lang="en-US" altLang="zh-CN" sz="1600" smtClean="0"/>
              <a:t>out = 0 iff both a OR b = 1 therefore out = (a+b)</a:t>
            </a:r>
            <a:r>
              <a:rPr lang="en-US" altLang="zh-CN" sz="1600" smtClean="0">
                <a:latin typeface="Arial" charset="0"/>
              </a:rPr>
              <a:t>’</a:t>
            </a:r>
            <a:endParaRPr lang="en-US" altLang="zh-CN" sz="1600" smtClean="0"/>
          </a:p>
          <a:p>
            <a:pPr lvl="1" eaLnBrk="1" hangingPunct="1"/>
            <a:r>
              <a:rPr lang="en-US" altLang="zh-CN" sz="1600" smtClean="0"/>
              <a:t>Again pFET network and nFET network are </a:t>
            </a:r>
            <a:r>
              <a:rPr lang="en-US" altLang="zh-CN" sz="1600" i="1" smtClean="0"/>
              <a:t>duals</a:t>
            </a:r>
            <a:r>
              <a:rPr lang="en-US" altLang="zh-CN" sz="1600" smtClean="0"/>
              <a:t> of one another.</a:t>
            </a:r>
          </a:p>
          <a:p>
            <a:pPr lvl="1" eaLnBrk="1" hangingPunct="1"/>
            <a:r>
              <a:rPr lang="en-US" altLang="zh-CN" sz="1600" smtClean="0"/>
              <a:t>Other more complex functions are possible.  Ex: out = (a+bc)</a:t>
            </a:r>
            <a:r>
              <a:rPr lang="en-US" altLang="zh-CN" sz="1600" smtClean="0">
                <a:latin typeface="Arial" charset="0"/>
              </a:rPr>
              <a:t>’</a:t>
            </a:r>
            <a:endParaRPr lang="en-US" altLang="zh-CN" sz="1600" smtClean="0"/>
          </a:p>
          <a:p>
            <a:pPr eaLnBrk="1" hangingPunct="1"/>
            <a:endParaRPr lang="zh-CN" altLang="en-US" sz="1600" smtClean="0"/>
          </a:p>
        </p:txBody>
      </p:sp>
      <p:pic>
        <p:nvPicPr>
          <p:cNvPr id="23557" name="Picture 5" descr="N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857375"/>
            <a:ext cx="41433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 descr="N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71951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47" name="Group 7"/>
          <p:cNvGrpSpPr>
            <a:grpSpLocks/>
          </p:cNvGrpSpPr>
          <p:nvPr/>
        </p:nvGrpSpPr>
        <p:grpSpPr bwMode="auto">
          <a:xfrm>
            <a:off x="685800" y="4445000"/>
            <a:ext cx="1371600" cy="1803400"/>
            <a:chOff x="912" y="2774"/>
            <a:chExt cx="864" cy="1136"/>
          </a:xfrm>
        </p:grpSpPr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950" y="2774"/>
              <a:ext cx="752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hlink"/>
                  </a:solidFill>
                  <a:latin typeface="Arial" charset="0"/>
                </a:rPr>
                <a:t>a  b      out</a:t>
              </a:r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hlink"/>
                  </a:solidFill>
                  <a:latin typeface="Arial" charset="0"/>
                </a:rPr>
                <a:t>0  0       1</a:t>
              </a:r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hlink"/>
                  </a:solidFill>
                  <a:latin typeface="Arial" charset="0"/>
                </a:rPr>
                <a:t>0  1       0</a:t>
              </a:r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hlink"/>
                  </a:solidFill>
                  <a:latin typeface="Arial" charset="0"/>
                </a:rPr>
                <a:t>1   0      0</a:t>
              </a:r>
            </a:p>
            <a:p>
              <a:pPr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chemeClr val="hlink"/>
                  </a:solidFill>
                  <a:latin typeface="Arial" charset="0"/>
                </a:rPr>
                <a:t>1   1      0</a:t>
              </a:r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>
              <a:off x="912" y="297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3" name="Line 10"/>
            <p:cNvSpPr>
              <a:spLocks noChangeShapeType="1"/>
            </p:cNvSpPr>
            <p:nvPr/>
          </p:nvSpPr>
          <p:spPr bwMode="auto">
            <a:xfrm>
              <a:off x="1344" y="2832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422525" y="4505325"/>
            <a:ext cx="1485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chemeClr val="hlink"/>
                </a:solidFill>
                <a:latin typeface="Arial" charset="0"/>
              </a:rPr>
              <a:t>nor (out, a,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1752600" y="2778125"/>
            <a:ext cx="5810250" cy="3708400"/>
            <a:chOff x="2112" y="1168"/>
            <a:chExt cx="3228" cy="1856"/>
          </a:xfrm>
        </p:grpSpPr>
        <p:pic>
          <p:nvPicPr>
            <p:cNvPr id="24582" name="Picture 3" descr="TR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168"/>
              <a:ext cx="3132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Rectangle 4"/>
            <p:cNvSpPr>
              <a:spLocks noChangeArrowheads="1"/>
            </p:cNvSpPr>
            <p:nvPr/>
          </p:nvSpPr>
          <p:spPr bwMode="auto">
            <a:xfrm>
              <a:off x="2112" y="1632"/>
              <a:ext cx="720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5562600" y="2743200"/>
            <a:ext cx="23622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Transmission Gate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984250" y="1412875"/>
            <a:ext cx="7246938" cy="3838575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Transmission gates are the way to build </a:t>
            </a:r>
            <a:r>
              <a:rPr lang="en-US" altLang="zh-CN" sz="2000" smtClean="0">
                <a:latin typeface="Arial" charset="0"/>
              </a:rPr>
              <a:t>“</a:t>
            </a:r>
            <a:r>
              <a:rPr lang="en-US" altLang="zh-CN" sz="2000" smtClean="0"/>
              <a:t>switches</a:t>
            </a:r>
            <a:r>
              <a:rPr lang="en-US" altLang="zh-CN" sz="2000" smtClean="0">
                <a:latin typeface="Arial" charset="0"/>
              </a:rPr>
              <a:t>”</a:t>
            </a:r>
            <a:r>
              <a:rPr lang="en-US" altLang="zh-CN" sz="2000" smtClean="0"/>
              <a:t> in CMOS.  </a:t>
            </a:r>
          </a:p>
          <a:p>
            <a:pPr eaLnBrk="1" hangingPunct="1"/>
            <a:r>
              <a:rPr lang="en-US" altLang="zh-CN" sz="2000" smtClean="0"/>
              <a:t>Both transistor types are needed:</a:t>
            </a:r>
          </a:p>
          <a:p>
            <a:pPr lvl="1" eaLnBrk="1" hangingPunct="1"/>
            <a:r>
              <a:rPr lang="en-US" altLang="zh-CN" sz="2000" smtClean="0"/>
              <a:t>nFET to pass zeros.</a:t>
            </a:r>
          </a:p>
          <a:p>
            <a:pPr lvl="1" eaLnBrk="1" hangingPunct="1"/>
            <a:r>
              <a:rPr lang="en-US" altLang="zh-CN" sz="2000" smtClean="0"/>
              <a:t>pFET to pass ones.</a:t>
            </a:r>
          </a:p>
          <a:p>
            <a:pPr eaLnBrk="1" hangingPunct="1"/>
            <a:r>
              <a:rPr lang="en-US" altLang="zh-CN" sz="2000" smtClean="0"/>
              <a:t>The transmission gate is bi-directional (unlike logic gates and tri-state buffers).</a:t>
            </a:r>
          </a:p>
          <a:p>
            <a:pPr eaLnBrk="1" hangingPunct="1"/>
            <a:r>
              <a:rPr lang="en-US" altLang="zh-CN" sz="2000" smtClean="0"/>
              <a:t>Functionally it is similar to the tri-state buffer, but does not connect to Vdd and GND, so must be combined with logic gates or buffers.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200400" y="1295400"/>
            <a:ext cx="5810250" cy="3708400"/>
            <a:chOff x="2112" y="1168"/>
            <a:chExt cx="3228" cy="1856"/>
          </a:xfrm>
        </p:grpSpPr>
        <p:pic>
          <p:nvPicPr>
            <p:cNvPr id="25617" name="Picture 3" descr="TR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168"/>
              <a:ext cx="3132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8" name="Rectangle 4"/>
            <p:cNvSpPr>
              <a:spLocks noChangeArrowheads="1"/>
            </p:cNvSpPr>
            <p:nvPr/>
          </p:nvSpPr>
          <p:spPr bwMode="auto">
            <a:xfrm>
              <a:off x="2112" y="1632"/>
              <a:ext cx="720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Transistor-level Logic Circuits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967288" y="1546225"/>
            <a:ext cx="3817937" cy="411480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Transistor circuit for inverting tri-state buffer:</a:t>
            </a:r>
          </a:p>
        </p:txBody>
      </p:sp>
      <p:pic>
        <p:nvPicPr>
          <p:cNvPr id="25605" name="Picture 7" descr="T_3SBU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15335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8" descr="T_BUF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44862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457200" y="1752600"/>
            <a:ext cx="4038600" cy="1009650"/>
            <a:chOff x="288" y="1104"/>
            <a:chExt cx="2544" cy="636"/>
          </a:xfrm>
        </p:grpSpPr>
        <p:pic>
          <p:nvPicPr>
            <p:cNvPr id="25615" name="Picture 10" descr="T_BUFTA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104"/>
              <a:ext cx="1266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6" name="Text Box 11"/>
            <p:cNvSpPr txBox="1">
              <a:spLocks noChangeArrowheads="1"/>
            </p:cNvSpPr>
            <p:nvPr/>
          </p:nvSpPr>
          <p:spPr bwMode="auto">
            <a:xfrm>
              <a:off x="1440" y="1200"/>
              <a:ext cx="13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kumimoji="0" lang="zh-CN" altLang="en-US" sz="1600">
                  <a:latin typeface="Arial" charset="0"/>
                </a:rPr>
                <a:t>“</a:t>
              </a:r>
              <a:r>
                <a:rPr kumimoji="0" lang="en-US" altLang="zh-CN" sz="1600">
                  <a:latin typeface="Arial" charset="0"/>
                </a:rPr>
                <a:t>high impedance” (output disconnected)</a:t>
              </a:r>
              <a:endParaRPr kumimoji="0" lang="en-US" altLang="zh-CN">
                <a:latin typeface="Arial" charset="0"/>
              </a:endParaRPr>
            </a:p>
          </p:txBody>
        </p:sp>
      </p:grp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228600" y="9144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/>
              <a:t>Variations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228600" y="1323975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/>
              <a:t>Tri-state Buffer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000"/>
          </a:p>
        </p:txBody>
      </p:sp>
      <p:sp>
        <p:nvSpPr>
          <p:cNvPr id="25610" name="Line 14"/>
          <p:cNvSpPr>
            <a:spLocks noChangeShapeType="1"/>
          </p:cNvSpPr>
          <p:nvPr/>
        </p:nvSpPr>
        <p:spPr bwMode="auto">
          <a:xfrm>
            <a:off x="6172200" y="4114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6172200" y="5045075"/>
            <a:ext cx="234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000">
                <a:latin typeface="Arial" charset="0"/>
              </a:rPr>
              <a:t>“</a:t>
            </a:r>
            <a:r>
              <a:rPr kumimoji="0" lang="en-US" altLang="zh-CN" sz="2000">
                <a:latin typeface="Arial" charset="0"/>
              </a:rPr>
              <a:t>transmission gate”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457200" y="5029200"/>
            <a:ext cx="1874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000">
                <a:latin typeface="Arial" charset="0"/>
              </a:rPr>
              <a:t>Inverting buffer</a:t>
            </a:r>
          </a:p>
        </p:txBody>
      </p: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2667000" y="5045075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000">
                <a:latin typeface="Arial" charset="0"/>
              </a:rPr>
              <a:t>Inverted enable</a:t>
            </a:r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152400" y="5638800"/>
            <a:ext cx="8869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000" i="1">
                <a:latin typeface="Arial" charset="0"/>
              </a:rPr>
              <a:t>Tri-state buffers are used when multiple circuits all connect to a common bus.</a:t>
            </a:r>
          </a:p>
          <a:p>
            <a:r>
              <a:rPr kumimoji="0" lang="en-US" altLang="zh-CN" sz="2000" i="1">
                <a:latin typeface="Arial" charset="0"/>
              </a:rPr>
              <a:t>Only one circuit at a time is allowed to drive the bus.  All others “disconnect”.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3124200" y="1905000"/>
            <a:ext cx="5029200" cy="4038600"/>
            <a:chOff x="2592" y="1248"/>
            <a:chExt cx="2832" cy="2140"/>
          </a:xfrm>
        </p:grpSpPr>
        <p:pic>
          <p:nvPicPr>
            <p:cNvPr id="26639" name="Picture 3" descr="MU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1248"/>
              <a:ext cx="2832" cy="2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0" name="Rectangle 4"/>
            <p:cNvSpPr>
              <a:spLocks noChangeArrowheads="1"/>
            </p:cNvSpPr>
            <p:nvPr/>
          </p:nvSpPr>
          <p:spPr bwMode="auto">
            <a:xfrm>
              <a:off x="2592" y="1872"/>
              <a:ext cx="576" cy="1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>
          <a:xfrm>
            <a:off x="692150" y="317500"/>
            <a:ext cx="7747000" cy="6858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Transistor-level Logic Circuits - MUX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012825" y="1546225"/>
            <a:ext cx="4511675" cy="411480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Multiplexor</a:t>
            </a:r>
          </a:p>
          <a:p>
            <a:pPr eaLnBrk="1" hangingPunct="1"/>
            <a:endParaRPr lang="en-US" altLang="zh-CN" sz="2000" smtClean="0"/>
          </a:p>
          <a:p>
            <a:pPr eaLnBrk="1" hangingPunct="1"/>
            <a:endParaRPr lang="en-US" altLang="zh-CN" sz="2000" smtClean="0"/>
          </a:p>
          <a:p>
            <a:pPr eaLnBrk="1" hangingPunct="1"/>
            <a:endParaRPr lang="en-US" altLang="zh-CN" sz="2000" smtClean="0"/>
          </a:p>
          <a:p>
            <a:pPr eaLnBrk="1" hangingPunct="1"/>
            <a:endParaRPr lang="en-US" altLang="zh-CN" sz="2000" smtClean="0"/>
          </a:p>
          <a:p>
            <a:pPr eaLnBrk="1" hangingPunct="1"/>
            <a:endParaRPr lang="en-US" altLang="zh-CN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	If s=1 then c=a else c=b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67288" y="1546225"/>
            <a:ext cx="3817937" cy="411480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Transistor Circuit for inverting multiplexor:</a:t>
            </a:r>
          </a:p>
        </p:txBody>
      </p:sp>
      <p:pic>
        <p:nvPicPr>
          <p:cNvPr id="26630" name="Picture 8" descr="T_M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076450"/>
            <a:ext cx="12001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9" descr="t_xumpath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2962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722" name="Line 10"/>
          <p:cNvSpPr>
            <a:spLocks noChangeShapeType="1"/>
          </p:cNvSpPr>
          <p:nvPr/>
        </p:nvSpPr>
        <p:spPr bwMode="auto">
          <a:xfrm flipH="1" flipV="1">
            <a:off x="3810000" y="2362200"/>
            <a:ext cx="190500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1723" name="Line 11"/>
          <p:cNvSpPr>
            <a:spLocks noChangeShapeType="1"/>
          </p:cNvSpPr>
          <p:nvPr/>
        </p:nvSpPr>
        <p:spPr bwMode="auto">
          <a:xfrm flipH="1">
            <a:off x="4038600" y="3429000"/>
            <a:ext cx="16002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1724" name="Group 12"/>
          <p:cNvGrpSpPr>
            <a:grpSpLocks/>
          </p:cNvGrpSpPr>
          <p:nvPr/>
        </p:nvGrpSpPr>
        <p:grpSpPr bwMode="auto">
          <a:xfrm>
            <a:off x="6096000" y="2971800"/>
            <a:ext cx="990600" cy="1828800"/>
            <a:chOff x="3840" y="1872"/>
            <a:chExt cx="624" cy="1152"/>
          </a:xfrm>
        </p:grpSpPr>
        <p:sp>
          <p:nvSpPr>
            <p:cNvPr id="26635" name="Line 13"/>
            <p:cNvSpPr>
              <a:spLocks noChangeShapeType="1"/>
            </p:cNvSpPr>
            <p:nvPr/>
          </p:nvSpPr>
          <p:spPr bwMode="auto">
            <a:xfrm>
              <a:off x="3888" y="2640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3840" y="2016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7" name="Rectangle 15"/>
            <p:cNvSpPr>
              <a:spLocks noChangeArrowheads="1"/>
            </p:cNvSpPr>
            <p:nvPr/>
          </p:nvSpPr>
          <p:spPr bwMode="auto">
            <a:xfrm>
              <a:off x="4176" y="1872"/>
              <a:ext cx="28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4176" y="2544"/>
              <a:ext cx="28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2" grpId="0" animBg="1"/>
      <p:bldP spid="3717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317500"/>
            <a:ext cx="6934200" cy="6858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Unused Inputs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311275"/>
            <a:ext cx="7772400" cy="4657725"/>
          </a:xfrm>
        </p:spPr>
        <p:txBody>
          <a:bodyPr/>
          <a:lstStyle/>
          <a:p>
            <a:pPr eaLnBrk="1" hangingPunct="1"/>
            <a:r>
              <a:rPr lang="en-US" altLang="zh-CN" smtClean="0"/>
              <a:t>CMOS inputs should be never be left disconnected. All CMOS inputs must be tied either to a fixed voltage level (0V or V</a:t>
            </a:r>
            <a:r>
              <a:rPr lang="en-US" altLang="zh-CN" baseline="-25000" smtClean="0"/>
              <a:t>DD</a:t>
            </a:r>
            <a:r>
              <a:rPr lang="en-US" altLang="zh-CN" smtClean="0"/>
              <a:t>) or to another input.</a:t>
            </a:r>
          </a:p>
          <a:p>
            <a:pPr eaLnBrk="1" hangingPunct="1"/>
            <a:r>
              <a:rPr lang="en-US" altLang="zh-CN" smtClean="0"/>
              <a:t>This rule applies even to the inputs of extra unused logic gates on a chip.</a:t>
            </a:r>
          </a:p>
          <a:p>
            <a:pPr eaLnBrk="1" hangingPunct="1"/>
            <a:r>
              <a:rPr lang="en-US" altLang="zh-CN" smtClean="0"/>
              <a:t>An unconnected CMOS input is susceptible to noise and static charges that could easily bias both the P-channel and the N-channel MOSFETs in the conductive state, resulting in increased power dissipation and possible overheating.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566738" y="314325"/>
            <a:ext cx="3933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chemeClr val="tx2"/>
                </a:solidFill>
              </a:rPr>
              <a:t>CMOS </a:t>
            </a:r>
            <a:r>
              <a:rPr lang="zh-CN" altLang="en-US" sz="3600">
                <a:solidFill>
                  <a:schemeClr val="tx2"/>
                </a:solidFill>
              </a:rPr>
              <a:t>反相器</a:t>
            </a:r>
          </a:p>
        </p:txBody>
      </p:sp>
      <p:pic>
        <p:nvPicPr>
          <p:cNvPr id="385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773238"/>
            <a:ext cx="2895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5028" name="Group 4"/>
          <p:cNvGrpSpPr>
            <a:grpSpLocks/>
          </p:cNvGrpSpPr>
          <p:nvPr/>
        </p:nvGrpSpPr>
        <p:grpSpPr bwMode="auto">
          <a:xfrm>
            <a:off x="6300788" y="4005263"/>
            <a:ext cx="1687512" cy="1219200"/>
            <a:chOff x="3969" y="2523"/>
            <a:chExt cx="1063" cy="768"/>
          </a:xfrm>
        </p:grpSpPr>
        <p:sp>
          <p:nvSpPr>
            <p:cNvPr id="5167" name="Rectangle 5"/>
            <p:cNvSpPr>
              <a:spLocks noChangeArrowheads="1"/>
            </p:cNvSpPr>
            <p:nvPr/>
          </p:nvSpPr>
          <p:spPr bwMode="auto">
            <a:xfrm>
              <a:off x="3969" y="2523"/>
              <a:ext cx="816" cy="768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zh-CN"/>
            </a:p>
          </p:txBody>
        </p:sp>
        <p:sp>
          <p:nvSpPr>
            <p:cNvPr id="5168" name="Line 6"/>
            <p:cNvSpPr>
              <a:spLocks noChangeShapeType="1"/>
            </p:cNvSpPr>
            <p:nvPr/>
          </p:nvSpPr>
          <p:spPr bwMode="auto">
            <a:xfrm flipH="1">
              <a:off x="4792" y="2872"/>
              <a:ext cx="24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85031" name="Text Box 7"/>
          <p:cNvSpPr txBox="1">
            <a:spLocks noChangeArrowheads="1"/>
          </p:cNvSpPr>
          <p:nvPr/>
        </p:nvSpPr>
        <p:spPr bwMode="auto">
          <a:xfrm>
            <a:off x="7988300" y="4330700"/>
            <a:ext cx="109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NMOS</a:t>
            </a:r>
          </a:p>
        </p:txBody>
      </p:sp>
      <p:grpSp>
        <p:nvGrpSpPr>
          <p:cNvPr id="385032" name="Group 8"/>
          <p:cNvGrpSpPr>
            <a:grpSpLocks/>
          </p:cNvGrpSpPr>
          <p:nvPr/>
        </p:nvGrpSpPr>
        <p:grpSpPr bwMode="auto">
          <a:xfrm>
            <a:off x="6300788" y="2492375"/>
            <a:ext cx="1687512" cy="1219200"/>
            <a:chOff x="3969" y="2523"/>
            <a:chExt cx="1063" cy="768"/>
          </a:xfrm>
        </p:grpSpPr>
        <p:sp>
          <p:nvSpPr>
            <p:cNvPr id="5165" name="Rectangle 9"/>
            <p:cNvSpPr>
              <a:spLocks noChangeArrowheads="1"/>
            </p:cNvSpPr>
            <p:nvPr/>
          </p:nvSpPr>
          <p:spPr bwMode="auto">
            <a:xfrm>
              <a:off x="3969" y="2523"/>
              <a:ext cx="816" cy="768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zh-CN"/>
            </a:p>
          </p:txBody>
        </p:sp>
        <p:sp>
          <p:nvSpPr>
            <p:cNvPr id="5166" name="Line 10"/>
            <p:cNvSpPr>
              <a:spLocks noChangeShapeType="1"/>
            </p:cNvSpPr>
            <p:nvPr/>
          </p:nvSpPr>
          <p:spPr bwMode="auto">
            <a:xfrm flipH="1">
              <a:off x="4792" y="2872"/>
              <a:ext cx="24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85035" name="Text Box 11"/>
          <p:cNvSpPr txBox="1">
            <a:spLocks noChangeArrowheads="1"/>
          </p:cNvSpPr>
          <p:nvPr/>
        </p:nvSpPr>
        <p:spPr bwMode="auto">
          <a:xfrm>
            <a:off x="8083550" y="2852738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PMOS</a:t>
            </a:r>
          </a:p>
        </p:txBody>
      </p:sp>
      <p:grpSp>
        <p:nvGrpSpPr>
          <p:cNvPr id="385036" name="Group 12"/>
          <p:cNvGrpSpPr>
            <a:grpSpLocks/>
          </p:cNvGrpSpPr>
          <p:nvPr/>
        </p:nvGrpSpPr>
        <p:grpSpPr bwMode="auto">
          <a:xfrm>
            <a:off x="5940425" y="2708275"/>
            <a:ext cx="533400" cy="2209800"/>
            <a:chOff x="3600" y="1584"/>
            <a:chExt cx="336" cy="1392"/>
          </a:xfrm>
        </p:grpSpPr>
        <p:grpSp>
          <p:nvGrpSpPr>
            <p:cNvPr id="5160" name="Group 13"/>
            <p:cNvGrpSpPr>
              <a:grpSpLocks/>
            </p:cNvGrpSpPr>
            <p:nvPr/>
          </p:nvGrpSpPr>
          <p:grpSpPr bwMode="auto">
            <a:xfrm>
              <a:off x="3744" y="1584"/>
              <a:ext cx="192" cy="1392"/>
              <a:chOff x="3744" y="1584"/>
              <a:chExt cx="192" cy="1392"/>
            </a:xfrm>
          </p:grpSpPr>
          <p:sp>
            <p:nvSpPr>
              <p:cNvPr id="5162" name="Line 14"/>
              <p:cNvSpPr>
                <a:spLocks noChangeShapeType="1"/>
              </p:cNvSpPr>
              <p:nvPr/>
            </p:nvSpPr>
            <p:spPr bwMode="auto">
              <a:xfrm>
                <a:off x="3744" y="1584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163" name="Line 15"/>
              <p:cNvSpPr>
                <a:spLocks noChangeShapeType="1"/>
              </p:cNvSpPr>
              <p:nvPr/>
            </p:nvSpPr>
            <p:spPr bwMode="auto">
              <a:xfrm>
                <a:off x="3744" y="15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164" name="Line 16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5161" name="Line 17"/>
            <p:cNvSpPr>
              <a:spLocks noChangeShapeType="1"/>
            </p:cNvSpPr>
            <p:nvPr/>
          </p:nvSpPr>
          <p:spPr bwMode="auto">
            <a:xfrm flipH="1">
              <a:off x="3600" y="2304"/>
              <a:ext cx="14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85042" name="Group 18"/>
          <p:cNvGrpSpPr>
            <a:grpSpLocks/>
          </p:cNvGrpSpPr>
          <p:nvPr/>
        </p:nvGrpSpPr>
        <p:grpSpPr bwMode="auto">
          <a:xfrm>
            <a:off x="4500563" y="4941888"/>
            <a:ext cx="1676400" cy="1066800"/>
            <a:chOff x="2640" y="2976"/>
            <a:chExt cx="1056" cy="672"/>
          </a:xfrm>
        </p:grpSpPr>
        <p:sp>
          <p:nvSpPr>
            <p:cNvPr id="5158" name="AutoShape 19"/>
            <p:cNvSpPr>
              <a:spLocks noChangeArrowheads="1"/>
            </p:cNvSpPr>
            <p:nvPr/>
          </p:nvSpPr>
          <p:spPr bwMode="auto">
            <a:xfrm>
              <a:off x="2640" y="2976"/>
              <a:ext cx="1056" cy="672"/>
            </a:xfrm>
            <a:prstGeom prst="wedgeRoundRectCallout">
              <a:avLst>
                <a:gd name="adj1" fmla="val 42046"/>
                <a:gd name="adj2" fmla="val -150444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5159" name="Text Box 20"/>
            <p:cNvSpPr txBox="1">
              <a:spLocks noChangeArrowheads="1"/>
            </p:cNvSpPr>
            <p:nvPr/>
          </p:nvSpPr>
          <p:spPr bwMode="auto">
            <a:xfrm>
              <a:off x="2688" y="3024"/>
              <a:ext cx="960" cy="5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latin typeface="宋体" pitchFamily="2" charset="-122"/>
                </a:rPr>
                <a:t>柵极相连做输入端</a:t>
              </a:r>
            </a:p>
          </p:txBody>
        </p:sp>
      </p:grpSp>
      <p:grpSp>
        <p:nvGrpSpPr>
          <p:cNvPr id="385045" name="Group 21"/>
          <p:cNvGrpSpPr>
            <a:grpSpLocks/>
          </p:cNvGrpSpPr>
          <p:nvPr/>
        </p:nvGrpSpPr>
        <p:grpSpPr bwMode="auto">
          <a:xfrm>
            <a:off x="7073900" y="3492500"/>
            <a:ext cx="457200" cy="685800"/>
            <a:chOff x="4320" y="2064"/>
            <a:chExt cx="288" cy="432"/>
          </a:xfrm>
        </p:grpSpPr>
        <p:sp>
          <p:nvSpPr>
            <p:cNvPr id="5156" name="Line 22"/>
            <p:cNvSpPr>
              <a:spLocks noChangeShapeType="1"/>
            </p:cNvSpPr>
            <p:nvPr/>
          </p:nvSpPr>
          <p:spPr bwMode="auto">
            <a:xfrm>
              <a:off x="4320" y="2064"/>
              <a:ext cx="0" cy="43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57" name="Line 23"/>
            <p:cNvSpPr>
              <a:spLocks noChangeShapeType="1"/>
            </p:cNvSpPr>
            <p:nvPr/>
          </p:nvSpPr>
          <p:spPr bwMode="auto">
            <a:xfrm>
              <a:off x="4320" y="2256"/>
              <a:ext cx="288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85048" name="Group 24"/>
          <p:cNvGrpSpPr>
            <a:grpSpLocks/>
          </p:cNvGrpSpPr>
          <p:nvPr/>
        </p:nvGrpSpPr>
        <p:grpSpPr bwMode="auto">
          <a:xfrm>
            <a:off x="7608888" y="3429000"/>
            <a:ext cx="1535112" cy="1143000"/>
            <a:chOff x="4793" y="2064"/>
            <a:chExt cx="967" cy="720"/>
          </a:xfrm>
        </p:grpSpPr>
        <p:sp>
          <p:nvSpPr>
            <p:cNvPr id="5154" name="AutoShape 25"/>
            <p:cNvSpPr>
              <a:spLocks noChangeArrowheads="1"/>
            </p:cNvSpPr>
            <p:nvPr/>
          </p:nvSpPr>
          <p:spPr bwMode="auto">
            <a:xfrm>
              <a:off x="4800" y="2064"/>
              <a:ext cx="960" cy="720"/>
            </a:xfrm>
            <a:prstGeom prst="wedgeRoundRectCallout">
              <a:avLst>
                <a:gd name="adj1" fmla="val -82398"/>
                <a:gd name="adj2" fmla="val -21389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5155" name="Text Box 26"/>
            <p:cNvSpPr txBox="1">
              <a:spLocks noChangeArrowheads="1"/>
            </p:cNvSpPr>
            <p:nvPr/>
          </p:nvSpPr>
          <p:spPr bwMode="auto">
            <a:xfrm>
              <a:off x="4793" y="2160"/>
              <a:ext cx="967" cy="5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漏极相连做输出端</a:t>
              </a:r>
            </a:p>
          </p:txBody>
        </p:sp>
      </p:grpSp>
      <p:grpSp>
        <p:nvGrpSpPr>
          <p:cNvPr id="385051" name="Group 27"/>
          <p:cNvGrpSpPr>
            <a:grpSpLocks/>
          </p:cNvGrpSpPr>
          <p:nvPr/>
        </p:nvGrpSpPr>
        <p:grpSpPr bwMode="auto">
          <a:xfrm>
            <a:off x="684213" y="2492375"/>
            <a:ext cx="6592887" cy="2773363"/>
            <a:chOff x="431" y="1570"/>
            <a:chExt cx="4153" cy="1747"/>
          </a:xfrm>
        </p:grpSpPr>
        <p:grpSp>
          <p:nvGrpSpPr>
            <p:cNvPr id="5148" name="Group 28"/>
            <p:cNvGrpSpPr>
              <a:grpSpLocks/>
            </p:cNvGrpSpPr>
            <p:nvPr/>
          </p:nvGrpSpPr>
          <p:grpSpPr bwMode="auto">
            <a:xfrm>
              <a:off x="3288" y="1570"/>
              <a:ext cx="1296" cy="1392"/>
              <a:chOff x="3168" y="1344"/>
              <a:chExt cx="1296" cy="1392"/>
            </a:xfrm>
          </p:grpSpPr>
          <p:sp>
            <p:nvSpPr>
              <p:cNvPr id="5152" name="Line 29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1296" cy="336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153" name="Line 30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1200" cy="139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5149" name="Group 31"/>
            <p:cNvGrpSpPr>
              <a:grpSpLocks/>
            </p:cNvGrpSpPr>
            <p:nvPr/>
          </p:nvGrpSpPr>
          <p:grpSpPr bwMode="auto">
            <a:xfrm>
              <a:off x="431" y="2069"/>
              <a:ext cx="3024" cy="1248"/>
              <a:chOff x="384" y="1776"/>
              <a:chExt cx="3024" cy="1248"/>
            </a:xfrm>
          </p:grpSpPr>
          <p:sp>
            <p:nvSpPr>
              <p:cNvPr id="5150" name="AutoShape 32"/>
              <p:cNvSpPr>
                <a:spLocks noChangeArrowheads="1"/>
              </p:cNvSpPr>
              <p:nvPr/>
            </p:nvSpPr>
            <p:spPr bwMode="auto">
              <a:xfrm>
                <a:off x="384" y="1776"/>
                <a:ext cx="3024" cy="1248"/>
              </a:xfrm>
              <a:prstGeom prst="wedgeRoundRectCallout">
                <a:avLst>
                  <a:gd name="adj1" fmla="val 42625"/>
                  <a:gd name="adj2" fmla="val -86699"/>
                  <a:gd name="adj3" fmla="val 16667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33CCCC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151" name="Text Box 33"/>
              <p:cNvSpPr txBox="1">
                <a:spLocks noChangeArrowheads="1"/>
              </p:cNvSpPr>
              <p:nvPr/>
            </p:nvSpPr>
            <p:spPr bwMode="auto">
              <a:xfrm>
                <a:off x="480" y="1920"/>
                <a:ext cx="2832" cy="978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latin typeface="宋体" pitchFamily="2" charset="-122"/>
                  </a:rPr>
                  <a:t>衬底与漏源间的</a:t>
                </a:r>
                <a:r>
                  <a:rPr lang="en-US" altLang="zh-CN" b="1">
                    <a:solidFill>
                      <a:srgbClr val="CC3300"/>
                    </a:solidFill>
                    <a:latin typeface="宋体" pitchFamily="2" charset="-122"/>
                  </a:rPr>
                  <a:t>PN</a:t>
                </a:r>
                <a:r>
                  <a:rPr lang="zh-CN" altLang="en-US" b="1">
                    <a:solidFill>
                      <a:srgbClr val="CC3300"/>
                    </a:solidFill>
                    <a:latin typeface="宋体" pitchFamily="2" charset="-122"/>
                  </a:rPr>
                  <a:t>结始终处于反偏</a:t>
                </a:r>
                <a:r>
                  <a:rPr lang="zh-CN" altLang="en-US" b="1">
                    <a:latin typeface="宋体" pitchFamily="2" charset="-122"/>
                  </a:rPr>
                  <a:t>，</a:t>
                </a:r>
                <a:r>
                  <a:rPr lang="en-US" altLang="zh-CN" b="1">
                    <a:solidFill>
                      <a:srgbClr val="CC3300"/>
                    </a:solidFill>
                    <a:latin typeface="宋体" pitchFamily="2" charset="-122"/>
                  </a:rPr>
                  <a:t>NMOS</a:t>
                </a:r>
                <a:r>
                  <a:rPr lang="zh-CN" altLang="en-US" b="1">
                    <a:latin typeface="宋体" pitchFamily="2" charset="-122"/>
                  </a:rPr>
                  <a:t>管的衬底总是接到电路的</a:t>
                </a:r>
                <a:r>
                  <a:rPr lang="zh-CN" altLang="en-US" b="1">
                    <a:solidFill>
                      <a:srgbClr val="CC3300"/>
                    </a:solidFill>
                    <a:latin typeface="宋体" pitchFamily="2" charset="-122"/>
                  </a:rPr>
                  <a:t>最低电位</a:t>
                </a:r>
                <a:r>
                  <a:rPr lang="zh-CN" altLang="en-US" b="1">
                    <a:latin typeface="宋体" pitchFamily="2" charset="-122"/>
                  </a:rPr>
                  <a:t>，</a:t>
                </a:r>
                <a:r>
                  <a:rPr lang="en-US" altLang="zh-CN" b="1">
                    <a:solidFill>
                      <a:srgbClr val="CC3300"/>
                    </a:solidFill>
                    <a:latin typeface="宋体" pitchFamily="2" charset="-122"/>
                  </a:rPr>
                  <a:t>PMOS</a:t>
                </a:r>
                <a:r>
                  <a:rPr lang="zh-CN" altLang="en-US" b="1">
                    <a:latin typeface="宋体" pitchFamily="2" charset="-122"/>
                  </a:rPr>
                  <a:t>管的衬底总是接到电路的</a:t>
                </a:r>
                <a:r>
                  <a:rPr lang="zh-CN" altLang="en-US" b="1">
                    <a:solidFill>
                      <a:srgbClr val="CC3300"/>
                    </a:solidFill>
                    <a:latin typeface="宋体" pitchFamily="2" charset="-122"/>
                  </a:rPr>
                  <a:t>最高电位</a:t>
                </a:r>
              </a:p>
            </p:txBody>
          </p:sp>
        </p:grpSp>
      </p:grpSp>
      <p:grpSp>
        <p:nvGrpSpPr>
          <p:cNvPr id="385058" name="Group 34"/>
          <p:cNvGrpSpPr>
            <a:grpSpLocks/>
          </p:cNvGrpSpPr>
          <p:nvPr/>
        </p:nvGrpSpPr>
        <p:grpSpPr bwMode="auto">
          <a:xfrm>
            <a:off x="4922838" y="504825"/>
            <a:ext cx="4038600" cy="1905000"/>
            <a:chOff x="3107" y="0"/>
            <a:chExt cx="2544" cy="1200"/>
          </a:xfrm>
        </p:grpSpPr>
        <p:sp>
          <p:nvSpPr>
            <p:cNvPr id="5146" name="AutoShape 35"/>
            <p:cNvSpPr>
              <a:spLocks noChangeArrowheads="1"/>
            </p:cNvSpPr>
            <p:nvPr/>
          </p:nvSpPr>
          <p:spPr bwMode="auto">
            <a:xfrm>
              <a:off x="3107" y="0"/>
              <a:ext cx="2544" cy="1200"/>
            </a:xfrm>
            <a:prstGeom prst="wedgeRoundRectCallout">
              <a:avLst>
                <a:gd name="adj1" fmla="val 944"/>
                <a:gd name="adj2" fmla="val 60667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5147" name="Text Box 36"/>
            <p:cNvSpPr txBox="1">
              <a:spLocks noChangeArrowheads="1"/>
            </p:cNvSpPr>
            <p:nvPr/>
          </p:nvSpPr>
          <p:spPr bwMode="auto">
            <a:xfrm>
              <a:off x="3107" y="119"/>
              <a:ext cx="2511" cy="97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宋体" pitchFamily="2" charset="-122"/>
                </a:rPr>
                <a:t>V</a:t>
              </a:r>
              <a:r>
                <a:rPr lang="en-US" altLang="zh-CN" b="1" baseline="-25000">
                  <a:latin typeface="宋体" pitchFamily="2" charset="-122"/>
                </a:rPr>
                <a:t>DD</a:t>
              </a:r>
              <a:r>
                <a:rPr lang="zh-CN" altLang="en-US" b="1">
                  <a:latin typeface="宋体" pitchFamily="2" charset="-122"/>
                </a:rPr>
                <a:t>＞</a:t>
              </a:r>
              <a:r>
                <a:rPr lang="en-US" altLang="zh-CN" b="1">
                  <a:latin typeface="宋体" pitchFamily="2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GS(th)N</a:t>
              </a:r>
              <a:r>
                <a:rPr lang="en-US" altLang="zh-CN" b="1">
                  <a:latin typeface="宋体" pitchFamily="2" charset="-122"/>
                </a:rPr>
                <a:t>+|V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GS(th)P</a:t>
              </a:r>
              <a:r>
                <a:rPr lang="en-US" altLang="zh-CN" b="1">
                  <a:latin typeface="宋体" pitchFamily="2" charset="-122"/>
                </a:rPr>
                <a:t>|</a:t>
              </a:r>
              <a:r>
                <a:rPr lang="zh-CN" altLang="en-US" b="1">
                  <a:latin typeface="宋体" pitchFamily="2" charset="-122"/>
                </a:rPr>
                <a:t>， </a:t>
              </a:r>
              <a:r>
                <a:rPr lang="en-US" altLang="zh-CN" b="1">
                  <a:latin typeface="宋体" pitchFamily="2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GS(th)N</a:t>
              </a:r>
              <a:r>
                <a:rPr lang="en-US" altLang="zh-CN" b="1">
                  <a:latin typeface="宋体" pitchFamily="2" charset="-122"/>
                </a:rPr>
                <a:t>--NMOS</a:t>
              </a:r>
              <a:r>
                <a:rPr lang="zh-CN" altLang="en-US" b="1">
                  <a:latin typeface="宋体" pitchFamily="2" charset="-122"/>
                </a:rPr>
                <a:t>的开启电压</a:t>
              </a:r>
            </a:p>
            <a:p>
              <a:pPr algn="just" eaLnBrk="1" hangingPunct="1"/>
              <a:r>
                <a:rPr lang="en-US" altLang="zh-CN" b="1">
                  <a:latin typeface="宋体" pitchFamily="2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GS(th)P</a:t>
              </a:r>
              <a:r>
                <a:rPr lang="en-US" altLang="zh-CN" b="1">
                  <a:latin typeface="宋体" pitchFamily="2" charset="-122"/>
                </a:rPr>
                <a:t>--PMOS</a:t>
              </a:r>
              <a:r>
                <a:rPr lang="zh-CN" altLang="en-US" b="1">
                  <a:latin typeface="宋体" pitchFamily="2" charset="-122"/>
                </a:rPr>
                <a:t>的开启电压</a:t>
              </a:r>
            </a:p>
            <a:p>
              <a:pPr algn="just" eaLnBrk="1" hangingPunct="1"/>
              <a:r>
                <a:rPr lang="en-US" altLang="zh-CN" b="1">
                  <a:latin typeface="宋体" pitchFamily="2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GS(th)N</a:t>
              </a:r>
              <a:r>
                <a:rPr lang="en-US" altLang="zh-CN" b="1">
                  <a:latin typeface="宋体" pitchFamily="2" charset="-122"/>
                </a:rPr>
                <a:t>=|V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GS(th)P</a:t>
              </a:r>
              <a:r>
                <a:rPr lang="en-US" altLang="zh-CN" b="1">
                  <a:latin typeface="宋体" pitchFamily="2" charset="-122"/>
                </a:rPr>
                <a:t>|</a:t>
              </a:r>
            </a:p>
          </p:txBody>
        </p:sp>
      </p:grpSp>
      <p:sp>
        <p:nvSpPr>
          <p:cNvPr id="385061" name="Text Box 37"/>
          <p:cNvSpPr txBox="1">
            <a:spLocks noChangeArrowheads="1"/>
          </p:cNvSpPr>
          <p:nvPr/>
        </p:nvSpPr>
        <p:spPr bwMode="auto">
          <a:xfrm>
            <a:off x="395288" y="1628775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itchFamily="18" charset="0"/>
              </a:rPr>
              <a:t>工作原理：</a:t>
            </a:r>
          </a:p>
        </p:txBody>
      </p:sp>
      <p:sp>
        <p:nvSpPr>
          <p:cNvPr id="385062" name="Text Box 38"/>
          <p:cNvSpPr txBox="1">
            <a:spLocks noChangeArrowheads="1"/>
          </p:cNvSpPr>
          <p:nvPr/>
        </p:nvSpPr>
        <p:spPr bwMode="auto">
          <a:xfrm>
            <a:off x="596900" y="2009775"/>
            <a:ext cx="383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、输入为低电平</a:t>
            </a:r>
            <a:r>
              <a:rPr lang="en-US" altLang="zh-CN" b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IL </a:t>
            </a:r>
            <a:r>
              <a:rPr lang="en-US" altLang="zh-CN" b="1">
                <a:latin typeface="宋体" pitchFamily="2" charset="-122"/>
              </a:rPr>
              <a:t>= 0V</a:t>
            </a:r>
            <a:r>
              <a:rPr lang="zh-CN" altLang="en-US" b="1">
                <a:latin typeface="宋体" pitchFamily="2" charset="-122"/>
              </a:rPr>
              <a:t>时</a:t>
            </a:r>
          </a:p>
        </p:txBody>
      </p:sp>
      <p:sp>
        <p:nvSpPr>
          <p:cNvPr id="385063" name="Text Box 39"/>
          <p:cNvSpPr txBox="1">
            <a:spLocks noChangeArrowheads="1"/>
          </p:cNvSpPr>
          <p:nvPr/>
        </p:nvSpPr>
        <p:spPr bwMode="auto">
          <a:xfrm>
            <a:off x="423863" y="2390775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GS1</a:t>
            </a:r>
            <a:r>
              <a:rPr lang="zh-CN" altLang="en-US" b="1">
                <a:latin typeface="宋体" pitchFamily="2" charset="-122"/>
              </a:rPr>
              <a:t>＜</a:t>
            </a:r>
            <a:r>
              <a:rPr lang="en-US" altLang="zh-CN" b="1">
                <a:latin typeface="宋体" pitchFamily="2" charset="-122"/>
              </a:rPr>
              <a:t>V</a:t>
            </a:r>
            <a:r>
              <a:rPr lang="en-US" altLang="zh-CN" sz="2000" b="1" baseline="-25000">
                <a:latin typeface="Times New Roman" pitchFamily="18" charset="0"/>
                <a:ea typeface="仿宋_GB2312" pitchFamily="49" charset="-122"/>
              </a:rPr>
              <a:t>GS(th)N</a:t>
            </a:r>
          </a:p>
        </p:txBody>
      </p:sp>
      <p:sp>
        <p:nvSpPr>
          <p:cNvPr id="385064" name="Text Box 40"/>
          <p:cNvSpPr txBox="1">
            <a:spLocks noChangeArrowheads="1"/>
          </p:cNvSpPr>
          <p:nvPr/>
        </p:nvSpPr>
        <p:spPr bwMode="auto">
          <a:xfrm>
            <a:off x="3132138" y="2420938"/>
            <a:ext cx="165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宋体" pitchFamily="2" charset="-122"/>
              </a:rPr>
              <a:t>T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管截止；</a:t>
            </a:r>
          </a:p>
        </p:txBody>
      </p:sp>
      <p:sp>
        <p:nvSpPr>
          <p:cNvPr id="385065" name="Text Box 41"/>
          <p:cNvSpPr txBox="1">
            <a:spLocks noChangeArrowheads="1"/>
          </p:cNvSpPr>
          <p:nvPr/>
        </p:nvSpPr>
        <p:spPr bwMode="auto">
          <a:xfrm>
            <a:off x="323850" y="2852738"/>
            <a:ext cx="269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宋体" pitchFamily="2" charset="-122"/>
              </a:rPr>
              <a:t>|V</a:t>
            </a:r>
            <a:r>
              <a:rPr lang="en-US" altLang="zh-CN" b="1" baseline="-25000">
                <a:latin typeface="宋体" pitchFamily="2" charset="-122"/>
              </a:rPr>
              <a:t>GS2</a:t>
            </a:r>
            <a:r>
              <a:rPr lang="en-US" altLang="zh-CN" b="1">
                <a:latin typeface="宋体" pitchFamily="2" charset="-122"/>
              </a:rPr>
              <a:t>| </a:t>
            </a:r>
            <a:r>
              <a:rPr lang="zh-CN" altLang="en-US" b="1">
                <a:latin typeface="宋体" pitchFamily="2" charset="-122"/>
              </a:rPr>
              <a:t>＞ </a:t>
            </a:r>
            <a:r>
              <a:rPr lang="en-US" altLang="zh-CN" b="1">
                <a:latin typeface="宋体" pitchFamily="2" charset="-122"/>
              </a:rPr>
              <a:t>|V</a:t>
            </a:r>
            <a:r>
              <a:rPr lang="en-US" altLang="zh-CN" sz="2000" b="1" baseline="-25000">
                <a:latin typeface="Times New Roman" pitchFamily="18" charset="0"/>
                <a:ea typeface="仿宋_GB2312" pitchFamily="49" charset="-122"/>
              </a:rPr>
              <a:t>GS(th)P</a:t>
            </a:r>
            <a:r>
              <a:rPr lang="en-US" altLang="zh-CN" b="1">
                <a:latin typeface="宋体" pitchFamily="2" charset="-122"/>
              </a:rPr>
              <a:t>|</a:t>
            </a:r>
            <a:r>
              <a:rPr lang="en-US" altLang="zh-CN" b="1" baseline="-25000">
                <a:latin typeface="宋体" pitchFamily="2" charset="-122"/>
              </a:rPr>
              <a:t> </a:t>
            </a:r>
          </a:p>
        </p:txBody>
      </p:sp>
      <p:sp>
        <p:nvSpPr>
          <p:cNvPr id="385066" name="Text Box 42"/>
          <p:cNvSpPr txBox="1">
            <a:spLocks noChangeArrowheads="1"/>
          </p:cNvSpPr>
          <p:nvPr/>
        </p:nvSpPr>
        <p:spPr bwMode="auto">
          <a:xfrm>
            <a:off x="542925" y="3260725"/>
            <a:ext cx="457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宋体" pitchFamily="2" charset="-122"/>
              </a:rPr>
              <a:t>电路中电流近似为零（忽略</a:t>
            </a:r>
            <a:r>
              <a:rPr lang="en-US" altLang="zh-CN" b="1">
                <a:latin typeface="宋体" pitchFamily="2" charset="-122"/>
              </a:rPr>
              <a:t>T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的截止漏电流）</a:t>
            </a:r>
            <a:r>
              <a:rPr lang="en-US" altLang="zh-CN" b="1">
                <a:latin typeface="宋体" pitchFamily="2" charset="-122"/>
              </a:rPr>
              <a:t>,V</a:t>
            </a:r>
            <a:r>
              <a:rPr lang="en-US" altLang="zh-CN" b="1" baseline="-25000">
                <a:latin typeface="宋体" pitchFamily="2" charset="-122"/>
              </a:rPr>
              <a:t>DD</a:t>
            </a:r>
            <a:r>
              <a:rPr lang="zh-CN" altLang="en-US" b="1">
                <a:latin typeface="宋体" pitchFamily="2" charset="-122"/>
              </a:rPr>
              <a:t>主要降落在</a:t>
            </a:r>
            <a:r>
              <a:rPr lang="en-US" altLang="zh-CN" b="1">
                <a:latin typeface="宋体" pitchFamily="2" charset="-122"/>
              </a:rPr>
              <a:t>T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上，输出为高电平</a:t>
            </a:r>
            <a:r>
              <a:rPr lang="en-US" altLang="zh-CN" b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OH</a:t>
            </a:r>
            <a:r>
              <a:rPr lang="en-US" altLang="zh-CN" b="1">
                <a:latin typeface="宋体" pitchFamily="2" charset="-122"/>
              </a:rPr>
              <a:t>≈V</a:t>
            </a:r>
            <a:r>
              <a:rPr lang="en-US" altLang="zh-CN" b="1" baseline="-25000">
                <a:latin typeface="宋体" pitchFamily="2" charset="-122"/>
              </a:rPr>
              <a:t>DD</a:t>
            </a:r>
          </a:p>
        </p:txBody>
      </p:sp>
      <p:sp>
        <p:nvSpPr>
          <p:cNvPr id="385067" name="Line 43"/>
          <p:cNvSpPr>
            <a:spLocks noChangeShapeType="1"/>
          </p:cNvSpPr>
          <p:nvPr/>
        </p:nvSpPr>
        <p:spPr bwMode="auto">
          <a:xfrm>
            <a:off x="2627313" y="2708275"/>
            <a:ext cx="4572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5068" name="Line 44"/>
          <p:cNvSpPr>
            <a:spLocks noChangeShapeType="1"/>
          </p:cNvSpPr>
          <p:nvPr/>
        </p:nvSpPr>
        <p:spPr bwMode="auto">
          <a:xfrm>
            <a:off x="2843213" y="3068638"/>
            <a:ext cx="4572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85069" name="Text Box 45"/>
          <p:cNvSpPr txBox="1">
            <a:spLocks noChangeArrowheads="1"/>
          </p:cNvSpPr>
          <p:nvPr/>
        </p:nvSpPr>
        <p:spPr bwMode="auto">
          <a:xfrm>
            <a:off x="3419475" y="2852738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宋体" pitchFamily="2" charset="-122"/>
              </a:rPr>
              <a:t>T</a:t>
            </a:r>
            <a:r>
              <a:rPr lang="en-US" altLang="zh-CN" b="1" baseline="-25000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导通</a:t>
            </a:r>
          </a:p>
        </p:txBody>
      </p:sp>
      <p:sp>
        <p:nvSpPr>
          <p:cNvPr id="385070" name="Text Box 46"/>
          <p:cNvSpPr txBox="1">
            <a:spLocks noChangeArrowheads="1"/>
          </p:cNvSpPr>
          <p:nvPr/>
        </p:nvSpPr>
        <p:spPr bwMode="auto">
          <a:xfrm>
            <a:off x="542925" y="444817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、输入为高电平</a:t>
            </a:r>
            <a:r>
              <a:rPr lang="en-US" altLang="zh-CN" b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IH</a:t>
            </a:r>
            <a:r>
              <a:rPr lang="en-US" altLang="zh-CN" b="1">
                <a:latin typeface="宋体" pitchFamily="2" charset="-122"/>
              </a:rPr>
              <a:t> = V</a:t>
            </a:r>
            <a:r>
              <a:rPr lang="en-US" altLang="zh-CN" b="1" baseline="-25000">
                <a:latin typeface="宋体" pitchFamily="2" charset="-122"/>
              </a:rPr>
              <a:t>DD</a:t>
            </a:r>
            <a:r>
              <a:rPr lang="zh-CN" altLang="en-US" b="1">
                <a:latin typeface="宋体" pitchFamily="2" charset="-122"/>
              </a:rPr>
              <a:t>时，</a:t>
            </a:r>
            <a:r>
              <a:rPr lang="en-US" altLang="zh-CN" b="1">
                <a:latin typeface="宋体" pitchFamily="2" charset="-122"/>
              </a:rPr>
              <a:t>T</a:t>
            </a:r>
            <a:r>
              <a:rPr lang="en-US" altLang="zh-CN" b="1" baseline="-25000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通</a:t>
            </a:r>
            <a:r>
              <a:rPr lang="en-US" altLang="zh-CN" b="1">
                <a:latin typeface="宋体" pitchFamily="2" charset="-122"/>
              </a:rPr>
              <a:t>T</a:t>
            </a:r>
            <a:r>
              <a:rPr lang="en-US" altLang="zh-CN" b="1" baseline="-25000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止，</a:t>
            </a:r>
            <a:r>
              <a:rPr lang="en-US" altLang="zh-CN" b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DD</a:t>
            </a:r>
            <a:r>
              <a:rPr lang="zh-CN" altLang="en-US" b="1">
                <a:latin typeface="宋体" pitchFamily="2" charset="-122"/>
              </a:rPr>
              <a:t>主要降在</a:t>
            </a:r>
            <a:r>
              <a:rPr lang="en-US" altLang="zh-CN" b="1">
                <a:latin typeface="宋体" pitchFamily="2" charset="-122"/>
              </a:rPr>
              <a:t>T</a:t>
            </a:r>
            <a:r>
              <a:rPr lang="en-US" altLang="zh-CN" b="1" baseline="-25000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上，输出为低电平</a:t>
            </a:r>
            <a:r>
              <a:rPr lang="en-US" altLang="zh-CN" b="1">
                <a:latin typeface="宋体" pitchFamily="2" charset="-122"/>
              </a:rPr>
              <a:t>V</a:t>
            </a:r>
            <a:r>
              <a:rPr lang="en-US" altLang="zh-CN" b="1" baseline="-25000">
                <a:latin typeface="宋体" pitchFamily="2" charset="-122"/>
              </a:rPr>
              <a:t>OL</a:t>
            </a:r>
            <a:r>
              <a:rPr lang="en-US" altLang="zh-CN" b="1">
                <a:latin typeface="宋体" pitchFamily="2" charset="-122"/>
              </a:rPr>
              <a:t>≈0V</a:t>
            </a:r>
            <a:r>
              <a:rPr lang="zh-CN" altLang="en-US" b="1">
                <a:latin typeface="宋体" pitchFamily="2" charset="-122"/>
              </a:rPr>
              <a:t>。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385071" name="Text Box 47"/>
          <p:cNvSpPr txBox="1">
            <a:spLocks noChangeArrowheads="1"/>
          </p:cNvSpPr>
          <p:nvPr/>
        </p:nvSpPr>
        <p:spPr bwMode="auto">
          <a:xfrm>
            <a:off x="547688" y="5667375"/>
            <a:ext cx="261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宋体" pitchFamily="2" charset="-122"/>
              </a:rPr>
              <a:t>实现逻辑</a:t>
            </a:r>
            <a:r>
              <a:rPr lang="zh-CN" altLang="en-US" b="1">
                <a:latin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</a:rPr>
              <a:t>非</a:t>
            </a:r>
            <a:r>
              <a:rPr lang="zh-CN" altLang="en-US" b="1">
                <a:latin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</a:rPr>
              <a:t>功能</a:t>
            </a:r>
          </a:p>
        </p:txBody>
      </p:sp>
      <p:graphicFrame>
        <p:nvGraphicFramePr>
          <p:cNvPr id="385072" name="Object 48"/>
          <p:cNvGraphicFramePr>
            <a:graphicFrameLocks noChangeAspect="1"/>
          </p:cNvGraphicFramePr>
          <p:nvPr/>
        </p:nvGraphicFramePr>
        <p:xfrm>
          <a:off x="3362325" y="5591175"/>
          <a:ext cx="9588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公式" r:id="rId4" imgW="393529" imgH="203112" progId="Equation.3">
                  <p:embed/>
                </p:oleObj>
              </mc:Choice>
              <mc:Fallback>
                <p:oleObj name="公式" r:id="rId4" imgW="393529" imgH="203112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5591175"/>
                        <a:ext cx="9588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8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autoUpdateAnimBg="0"/>
      <p:bldP spid="385031" grpId="0"/>
      <p:bldP spid="385035" grpId="0"/>
      <p:bldP spid="385061" grpId="0" autoUpdateAnimBg="0"/>
      <p:bldP spid="385062" grpId="0" autoUpdateAnimBg="0"/>
      <p:bldP spid="385063" grpId="0" autoUpdateAnimBg="0"/>
      <p:bldP spid="385064" grpId="0" autoUpdateAnimBg="0"/>
      <p:bldP spid="385065" grpId="0" autoUpdateAnimBg="0"/>
      <p:bldP spid="385066" grpId="0" autoUpdateAnimBg="0"/>
      <p:bldP spid="385067" grpId="0" animBg="1"/>
      <p:bldP spid="385068" grpId="0" animBg="1"/>
      <p:bldP spid="385069" grpId="0" autoUpdateAnimBg="0"/>
      <p:bldP spid="385070" grpId="0" autoUpdateAnimBg="0"/>
      <p:bldP spid="38507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3216275" y="159226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电压传输特性</a:t>
            </a:r>
          </a:p>
        </p:txBody>
      </p:sp>
      <p:grpSp>
        <p:nvGrpSpPr>
          <p:cNvPr id="386051" name="Group 3"/>
          <p:cNvGrpSpPr>
            <a:grpSpLocks/>
          </p:cNvGrpSpPr>
          <p:nvPr/>
        </p:nvGrpSpPr>
        <p:grpSpPr bwMode="auto">
          <a:xfrm>
            <a:off x="611188" y="1190625"/>
            <a:ext cx="3657600" cy="2805113"/>
            <a:chOff x="432" y="2256"/>
            <a:chExt cx="2496" cy="1767"/>
          </a:xfrm>
        </p:grpSpPr>
        <p:sp>
          <p:nvSpPr>
            <p:cNvPr id="6243" name="Text Box 4"/>
            <p:cNvSpPr txBox="1">
              <a:spLocks noChangeArrowheads="1"/>
            </p:cNvSpPr>
            <p:nvPr/>
          </p:nvSpPr>
          <p:spPr bwMode="auto">
            <a:xfrm>
              <a:off x="432" y="3024"/>
              <a:ext cx="624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baseline="-25000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0.5V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DD</a:t>
              </a:r>
              <a:endParaRPr lang="en-US" altLang="zh-CN" sz="2000" b="1">
                <a:latin typeface="Times New Roman" pitchFamily="18" charset="0"/>
                <a:ea typeface="仿宋_GB2312" pitchFamily="49" charset="-122"/>
              </a:endParaRPr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432" y="2256"/>
              <a:ext cx="2496" cy="1767"/>
              <a:chOff x="432" y="2256"/>
              <a:chExt cx="2496" cy="1767"/>
            </a:xfrm>
          </p:grpSpPr>
          <p:sp>
            <p:nvSpPr>
              <p:cNvPr id="6245" name="Line 6"/>
              <p:cNvSpPr>
                <a:spLocks noChangeShapeType="1"/>
              </p:cNvSpPr>
              <p:nvPr/>
            </p:nvSpPr>
            <p:spPr bwMode="auto">
              <a:xfrm>
                <a:off x="1344" y="28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6" name="Line 7"/>
              <p:cNvSpPr>
                <a:spLocks noChangeShapeType="1"/>
              </p:cNvSpPr>
              <p:nvPr/>
            </p:nvSpPr>
            <p:spPr bwMode="auto">
              <a:xfrm flipV="1">
                <a:off x="864" y="2448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7" name="Line 8"/>
              <p:cNvSpPr>
                <a:spLocks noChangeShapeType="1"/>
              </p:cNvSpPr>
              <p:nvPr/>
            </p:nvSpPr>
            <p:spPr bwMode="auto">
              <a:xfrm>
                <a:off x="864" y="374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" name="Text Box 9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b="1" baseline="-25000">
                    <a:latin typeface="Times New Roman" pitchFamily="18" charset="0"/>
                    <a:ea typeface="仿宋_GB2312" pitchFamily="49" charset="-122"/>
                  </a:rPr>
                  <a:t>o</a:t>
                </a:r>
                <a:endParaRPr lang="en-US" altLang="zh-CN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49" name="Text Box 10"/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I</a:t>
                </a:r>
                <a:endParaRPr lang="en-US" altLang="zh-CN" sz="20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0" name="Line 11"/>
              <p:cNvSpPr>
                <a:spLocks noChangeShapeType="1"/>
              </p:cNvSpPr>
              <p:nvPr/>
            </p:nvSpPr>
            <p:spPr bwMode="auto">
              <a:xfrm>
                <a:off x="864" y="283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" name="Line 12"/>
              <p:cNvSpPr>
                <a:spLocks noChangeShapeType="1"/>
              </p:cNvSpPr>
              <p:nvPr/>
            </p:nvSpPr>
            <p:spPr bwMode="auto">
              <a:xfrm>
                <a:off x="1536" y="2902"/>
                <a:ext cx="0" cy="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" name="Text Box 13"/>
              <p:cNvSpPr txBox="1">
                <a:spLocks noChangeArrowheads="1"/>
              </p:cNvSpPr>
              <p:nvPr/>
            </p:nvSpPr>
            <p:spPr bwMode="auto">
              <a:xfrm>
                <a:off x="432" y="268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DD</a:t>
                </a:r>
              </a:p>
            </p:txBody>
          </p:sp>
          <p:sp>
            <p:nvSpPr>
              <p:cNvPr id="6253" name="Text Box 14"/>
              <p:cNvSpPr txBox="1">
                <a:spLocks noChangeArrowheads="1"/>
              </p:cNvSpPr>
              <p:nvPr/>
            </p:nvSpPr>
            <p:spPr bwMode="auto">
              <a:xfrm>
                <a:off x="768" y="3350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GS(th)n</a:t>
                </a:r>
              </a:p>
            </p:txBody>
          </p:sp>
          <p:sp>
            <p:nvSpPr>
              <p:cNvPr id="6254" name="Text Box 15"/>
              <p:cNvSpPr txBox="1">
                <a:spLocks noChangeArrowheads="1"/>
              </p:cNvSpPr>
              <p:nvPr/>
            </p:nvSpPr>
            <p:spPr bwMode="auto">
              <a:xfrm>
                <a:off x="1584" y="3120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Times New Roman" pitchFamily="18" charset="0"/>
                    <a:ea typeface="仿宋_GB2312" pitchFamily="49" charset="-122"/>
                    <a:sym typeface="Symbol" pitchFamily="18" charset="2"/>
                  </a:rPr>
                  <a:t></a:t>
                </a: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GS(th)p </a:t>
                </a: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  <a:sym typeface="Symbol" pitchFamily="18" charset="2"/>
                  </a:rPr>
                  <a:t></a:t>
                </a:r>
              </a:p>
            </p:txBody>
          </p:sp>
          <p:sp>
            <p:nvSpPr>
              <p:cNvPr id="6255" name="Arc 16"/>
              <p:cNvSpPr>
                <a:spLocks/>
              </p:cNvSpPr>
              <p:nvPr/>
            </p:nvSpPr>
            <p:spPr bwMode="auto">
              <a:xfrm>
                <a:off x="1392" y="2832"/>
                <a:ext cx="144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6" name="Arc 17"/>
              <p:cNvSpPr>
                <a:spLocks/>
              </p:cNvSpPr>
              <p:nvPr/>
            </p:nvSpPr>
            <p:spPr bwMode="auto">
              <a:xfrm flipH="1" flipV="1">
                <a:off x="1536" y="3648"/>
                <a:ext cx="192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" name="Text Box 18"/>
              <p:cNvSpPr txBox="1">
                <a:spLocks noChangeArrowheads="1"/>
              </p:cNvSpPr>
              <p:nvPr/>
            </p:nvSpPr>
            <p:spPr bwMode="auto">
              <a:xfrm>
                <a:off x="2160" y="374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DD</a:t>
                </a:r>
              </a:p>
            </p:txBody>
          </p:sp>
          <p:sp>
            <p:nvSpPr>
              <p:cNvPr id="6258" name="Text Box 19"/>
              <p:cNvSpPr txBox="1">
                <a:spLocks noChangeArrowheads="1"/>
              </p:cNvSpPr>
              <p:nvPr/>
            </p:nvSpPr>
            <p:spPr bwMode="auto">
              <a:xfrm>
                <a:off x="1248" y="3792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baseline="-25000">
                    <a:latin typeface="Times New Roman" pitchFamily="18" charset="0"/>
                    <a:ea typeface="仿宋_GB2312" pitchFamily="49" charset="-122"/>
                  </a:rPr>
                  <a:t> </a:t>
                </a:r>
                <a:r>
                  <a:rPr lang="en-US" altLang="zh-CN" sz="1800">
                    <a:latin typeface="Times New Roman" pitchFamily="18" charset="0"/>
                    <a:ea typeface="仿宋_GB2312" pitchFamily="49" charset="-122"/>
                  </a:rPr>
                  <a:t>1/2V</a:t>
                </a:r>
                <a:r>
                  <a:rPr lang="en-US" altLang="zh-CN" sz="1800" baseline="-25000">
                    <a:latin typeface="Times New Roman" pitchFamily="18" charset="0"/>
                    <a:ea typeface="仿宋_GB2312" pitchFamily="49" charset="-122"/>
                  </a:rPr>
                  <a:t>DD</a:t>
                </a:r>
                <a:endParaRPr lang="en-US" altLang="zh-CN" sz="1800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59" name="Line 20"/>
              <p:cNvSpPr>
                <a:spLocks noChangeShapeType="1"/>
              </p:cNvSpPr>
              <p:nvPr/>
            </p:nvSpPr>
            <p:spPr bwMode="auto">
              <a:xfrm>
                <a:off x="864" y="32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0" name="Line 21"/>
              <p:cNvSpPr>
                <a:spLocks noChangeShapeType="1"/>
              </p:cNvSpPr>
              <p:nvPr/>
            </p:nvSpPr>
            <p:spPr bwMode="auto">
              <a:xfrm>
                <a:off x="1728" y="28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1" name="Line 22"/>
              <p:cNvSpPr>
                <a:spLocks noChangeShapeType="1"/>
              </p:cNvSpPr>
              <p:nvPr/>
            </p:nvSpPr>
            <p:spPr bwMode="auto">
              <a:xfrm>
                <a:off x="2256" y="28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2" name="Line 23"/>
              <p:cNvSpPr>
                <a:spLocks noChangeShapeType="1"/>
              </p:cNvSpPr>
              <p:nvPr/>
            </p:nvSpPr>
            <p:spPr bwMode="auto">
              <a:xfrm>
                <a:off x="1728" y="34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3" name="Line 24"/>
              <p:cNvSpPr>
                <a:spLocks noChangeShapeType="1"/>
              </p:cNvSpPr>
              <p:nvPr/>
            </p:nvSpPr>
            <p:spPr bwMode="auto">
              <a:xfrm>
                <a:off x="864" y="36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4" name="Text Box 25"/>
              <p:cNvSpPr txBox="1">
                <a:spLocks noChangeArrowheads="1"/>
              </p:cNvSpPr>
              <p:nvPr/>
            </p:nvSpPr>
            <p:spPr bwMode="auto">
              <a:xfrm>
                <a:off x="816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A</a:t>
                </a:r>
              </a:p>
            </p:txBody>
          </p:sp>
          <p:sp>
            <p:nvSpPr>
              <p:cNvPr id="6265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59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B</a:t>
                </a:r>
              </a:p>
            </p:txBody>
          </p:sp>
          <p:sp>
            <p:nvSpPr>
              <p:cNvPr id="6266" name="Text Box 27"/>
              <p:cNvSpPr txBox="1">
                <a:spLocks noChangeArrowheads="1"/>
              </p:cNvSpPr>
              <p:nvPr/>
            </p:nvSpPr>
            <p:spPr bwMode="auto">
              <a:xfrm>
                <a:off x="1440" y="268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C</a:t>
                </a:r>
              </a:p>
            </p:txBody>
          </p:sp>
          <p:sp>
            <p:nvSpPr>
              <p:cNvPr id="6267" name="Text Box 28"/>
              <p:cNvSpPr txBox="1">
                <a:spLocks noChangeArrowheads="1"/>
              </p:cNvSpPr>
              <p:nvPr/>
            </p:nvSpPr>
            <p:spPr bwMode="auto">
              <a:xfrm>
                <a:off x="1488" y="34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D</a:t>
                </a:r>
              </a:p>
            </p:txBody>
          </p:sp>
          <p:sp>
            <p:nvSpPr>
              <p:cNvPr id="6268" name="Text Box 29"/>
              <p:cNvSpPr txBox="1">
                <a:spLocks noChangeArrowheads="1"/>
              </p:cNvSpPr>
              <p:nvPr/>
            </p:nvSpPr>
            <p:spPr bwMode="auto">
              <a:xfrm>
                <a:off x="1728" y="350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E</a:t>
                </a:r>
              </a:p>
            </p:txBody>
          </p:sp>
          <p:sp>
            <p:nvSpPr>
              <p:cNvPr id="6269" name="Text Box 30"/>
              <p:cNvSpPr txBox="1">
                <a:spLocks noChangeArrowheads="1"/>
              </p:cNvSpPr>
              <p:nvPr/>
            </p:nvSpPr>
            <p:spPr bwMode="auto">
              <a:xfrm>
                <a:off x="2208" y="350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F</a:t>
                </a:r>
              </a:p>
            </p:txBody>
          </p:sp>
        </p:grpSp>
      </p:grp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3443288" y="48641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电流传输特性</a:t>
            </a:r>
          </a:p>
        </p:txBody>
      </p:sp>
      <p:grpSp>
        <p:nvGrpSpPr>
          <p:cNvPr id="386080" name="Group 32"/>
          <p:cNvGrpSpPr>
            <a:grpSpLocks/>
          </p:cNvGrpSpPr>
          <p:nvPr/>
        </p:nvGrpSpPr>
        <p:grpSpPr bwMode="auto">
          <a:xfrm>
            <a:off x="755650" y="3933825"/>
            <a:ext cx="3446463" cy="2789238"/>
            <a:chOff x="3504" y="2304"/>
            <a:chExt cx="2352" cy="1757"/>
          </a:xfrm>
        </p:grpSpPr>
        <p:sp>
          <p:nvSpPr>
            <p:cNvPr id="6220" name="Text Box 33"/>
            <p:cNvSpPr txBox="1">
              <a:spLocks noChangeArrowheads="1"/>
            </p:cNvSpPr>
            <p:nvPr/>
          </p:nvSpPr>
          <p:spPr bwMode="auto">
            <a:xfrm>
              <a:off x="3504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i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D</a:t>
              </a:r>
              <a:endParaRPr lang="en-US" altLang="zh-CN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6221" name="Line 34"/>
            <p:cNvSpPr>
              <a:spLocks noChangeShapeType="1"/>
            </p:cNvSpPr>
            <p:nvPr/>
          </p:nvSpPr>
          <p:spPr bwMode="auto">
            <a:xfrm>
              <a:off x="4272" y="287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2" name="Line 35"/>
            <p:cNvSpPr>
              <a:spLocks noChangeShapeType="1"/>
            </p:cNvSpPr>
            <p:nvPr/>
          </p:nvSpPr>
          <p:spPr bwMode="auto">
            <a:xfrm flipV="1">
              <a:off x="3792" y="248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3" name="Line 36"/>
            <p:cNvSpPr>
              <a:spLocks noChangeShapeType="1"/>
            </p:cNvSpPr>
            <p:nvPr/>
          </p:nvSpPr>
          <p:spPr bwMode="auto">
            <a:xfrm>
              <a:off x="3792" y="378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4" name="Text Box 37"/>
            <p:cNvSpPr txBox="1">
              <a:spLocks noChangeArrowheads="1"/>
            </p:cNvSpPr>
            <p:nvPr/>
          </p:nvSpPr>
          <p:spPr bwMode="auto">
            <a:xfrm>
              <a:off x="5472" y="378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I</a:t>
              </a:r>
              <a:endParaRPr lang="en-US" altLang="zh-CN" sz="2000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6225" name="Line 38"/>
            <p:cNvSpPr>
              <a:spLocks noChangeShapeType="1"/>
            </p:cNvSpPr>
            <p:nvPr/>
          </p:nvSpPr>
          <p:spPr bwMode="auto">
            <a:xfrm>
              <a:off x="4464" y="2842"/>
              <a:ext cx="0" cy="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" name="Text Box 39"/>
            <p:cNvSpPr txBox="1">
              <a:spLocks noChangeArrowheads="1"/>
            </p:cNvSpPr>
            <p:nvPr/>
          </p:nvSpPr>
          <p:spPr bwMode="auto">
            <a:xfrm>
              <a:off x="3696" y="2880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GS(th)n</a:t>
              </a:r>
            </a:p>
          </p:txBody>
        </p:sp>
        <p:sp>
          <p:nvSpPr>
            <p:cNvPr id="6227" name="Text Box 40"/>
            <p:cNvSpPr txBox="1">
              <a:spLocks noChangeArrowheads="1"/>
            </p:cNvSpPr>
            <p:nvPr/>
          </p:nvSpPr>
          <p:spPr bwMode="auto">
            <a:xfrm>
              <a:off x="4512" y="2784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</a:t>
              </a: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GS(th)p </a:t>
              </a:r>
              <a:r>
                <a:rPr lang="en-US" altLang="zh-CN" sz="2000" b="1">
                  <a:latin typeface="Times New Roman" pitchFamily="18" charset="0"/>
                  <a:ea typeface="仿宋_GB2312" pitchFamily="49" charset="-122"/>
                  <a:sym typeface="Symbol" pitchFamily="18" charset="2"/>
                </a:rPr>
                <a:t></a:t>
              </a:r>
            </a:p>
          </p:txBody>
        </p:sp>
        <p:sp>
          <p:nvSpPr>
            <p:cNvPr id="6228" name="Text Box 41"/>
            <p:cNvSpPr txBox="1">
              <a:spLocks noChangeArrowheads="1"/>
            </p:cNvSpPr>
            <p:nvPr/>
          </p:nvSpPr>
          <p:spPr bwMode="auto">
            <a:xfrm>
              <a:off x="5088" y="378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DD</a:t>
              </a:r>
            </a:p>
          </p:txBody>
        </p:sp>
        <p:sp>
          <p:nvSpPr>
            <p:cNvPr id="6229" name="Text Box 42"/>
            <p:cNvSpPr txBox="1">
              <a:spLocks noChangeArrowheads="1"/>
            </p:cNvSpPr>
            <p:nvPr/>
          </p:nvSpPr>
          <p:spPr bwMode="auto">
            <a:xfrm>
              <a:off x="4176" y="3830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baseline="-25000">
                  <a:latin typeface="Times New Roman" pitchFamily="18" charset="0"/>
                  <a:ea typeface="仿宋_GB2312" pitchFamily="49" charset="-122"/>
                </a:rPr>
                <a:t> </a:t>
              </a:r>
              <a:r>
                <a:rPr lang="en-US" altLang="zh-CN" sz="1800" b="1">
                  <a:latin typeface="Times New Roman" pitchFamily="18" charset="0"/>
                  <a:ea typeface="仿宋_GB2312" pitchFamily="49" charset="-122"/>
                </a:rPr>
                <a:t>1/2V</a:t>
              </a:r>
              <a:r>
                <a:rPr lang="en-US" altLang="zh-CN" sz="1800" b="1" baseline="-25000">
                  <a:latin typeface="Times New Roman" pitchFamily="18" charset="0"/>
                  <a:ea typeface="仿宋_GB2312" pitchFamily="49" charset="-122"/>
                </a:rPr>
                <a:t>DD</a:t>
              </a:r>
              <a:endParaRPr lang="en-US" altLang="zh-CN" sz="1800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6230" name="Line 43"/>
            <p:cNvSpPr>
              <a:spLocks noChangeShapeType="1"/>
            </p:cNvSpPr>
            <p:nvPr/>
          </p:nvSpPr>
          <p:spPr bwMode="auto">
            <a:xfrm>
              <a:off x="4656" y="287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1" name="Line 44"/>
            <p:cNvSpPr>
              <a:spLocks noChangeShapeType="1"/>
            </p:cNvSpPr>
            <p:nvPr/>
          </p:nvSpPr>
          <p:spPr bwMode="auto">
            <a:xfrm>
              <a:off x="5136" y="287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2" name="Line 45"/>
            <p:cNvSpPr>
              <a:spLocks noChangeShapeType="1"/>
            </p:cNvSpPr>
            <p:nvPr/>
          </p:nvSpPr>
          <p:spPr bwMode="auto">
            <a:xfrm>
              <a:off x="4656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3" name="Line 46"/>
            <p:cNvSpPr>
              <a:spLocks noChangeShapeType="1"/>
            </p:cNvSpPr>
            <p:nvPr/>
          </p:nvSpPr>
          <p:spPr bwMode="auto">
            <a:xfrm>
              <a:off x="3792" y="31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4" name="Arc 47"/>
            <p:cNvSpPr>
              <a:spLocks/>
            </p:cNvSpPr>
            <p:nvPr/>
          </p:nvSpPr>
          <p:spPr bwMode="auto">
            <a:xfrm flipV="1">
              <a:off x="4272" y="2832"/>
              <a:ext cx="144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5" name="Arc 48"/>
            <p:cNvSpPr>
              <a:spLocks/>
            </p:cNvSpPr>
            <p:nvPr/>
          </p:nvSpPr>
          <p:spPr bwMode="auto">
            <a:xfrm flipH="1" flipV="1">
              <a:off x="4512" y="2832"/>
              <a:ext cx="144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" name="Line 49"/>
            <p:cNvSpPr>
              <a:spLocks noChangeShapeType="1"/>
            </p:cNvSpPr>
            <p:nvPr/>
          </p:nvSpPr>
          <p:spPr bwMode="auto">
            <a:xfrm>
              <a:off x="4416" y="28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7" name="Text Box 50"/>
            <p:cNvSpPr txBox="1">
              <a:spLocks noChangeArrowheads="1"/>
            </p:cNvSpPr>
            <p:nvPr/>
          </p:nvSpPr>
          <p:spPr bwMode="auto">
            <a:xfrm>
              <a:off x="3744" y="35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6238" name="Text Box 51"/>
            <p:cNvSpPr txBox="1">
              <a:spLocks noChangeArrowheads="1"/>
            </p:cNvSpPr>
            <p:nvPr/>
          </p:nvSpPr>
          <p:spPr bwMode="auto">
            <a:xfrm>
              <a:off x="4080" y="35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6239" name="Text Box 52"/>
            <p:cNvSpPr txBox="1">
              <a:spLocks noChangeArrowheads="1"/>
            </p:cNvSpPr>
            <p:nvPr/>
          </p:nvSpPr>
          <p:spPr bwMode="auto">
            <a:xfrm>
              <a:off x="4224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6240" name="Text Box 53"/>
            <p:cNvSpPr txBox="1">
              <a:spLocks noChangeArrowheads="1"/>
            </p:cNvSpPr>
            <p:nvPr/>
          </p:nvSpPr>
          <p:spPr bwMode="auto">
            <a:xfrm>
              <a:off x="4464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6241" name="Text Box 54"/>
            <p:cNvSpPr txBox="1">
              <a:spLocks noChangeArrowheads="1"/>
            </p:cNvSpPr>
            <p:nvPr/>
          </p:nvSpPr>
          <p:spPr bwMode="auto">
            <a:xfrm>
              <a:off x="4656" y="35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E</a:t>
              </a:r>
            </a:p>
          </p:txBody>
        </p:sp>
        <p:sp>
          <p:nvSpPr>
            <p:cNvPr id="6242" name="Text Box 55"/>
            <p:cNvSpPr txBox="1">
              <a:spLocks noChangeArrowheads="1"/>
            </p:cNvSpPr>
            <p:nvPr/>
          </p:nvSpPr>
          <p:spPr bwMode="auto">
            <a:xfrm>
              <a:off x="5136" y="35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F</a:t>
              </a:r>
            </a:p>
          </p:txBody>
        </p:sp>
      </p:grpSp>
      <p:sp>
        <p:nvSpPr>
          <p:cNvPr id="6150" name="Rectangle 56"/>
          <p:cNvSpPr>
            <a:spLocks noChangeArrowheads="1"/>
          </p:cNvSpPr>
          <p:nvPr/>
        </p:nvSpPr>
        <p:spPr bwMode="auto">
          <a:xfrm>
            <a:off x="769938" y="293688"/>
            <a:ext cx="679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</a:rPr>
              <a:t>电压传输特性和电流传输特性</a:t>
            </a:r>
          </a:p>
        </p:txBody>
      </p:sp>
      <p:grpSp>
        <p:nvGrpSpPr>
          <p:cNvPr id="386105" name="Group 57"/>
          <p:cNvGrpSpPr>
            <a:grpSpLocks/>
          </p:cNvGrpSpPr>
          <p:nvPr/>
        </p:nvGrpSpPr>
        <p:grpSpPr bwMode="auto">
          <a:xfrm>
            <a:off x="5815013" y="1682750"/>
            <a:ext cx="2462212" cy="2819400"/>
            <a:chOff x="2160" y="2208"/>
            <a:chExt cx="1680" cy="1776"/>
          </a:xfrm>
        </p:grpSpPr>
        <p:grpSp>
          <p:nvGrpSpPr>
            <p:cNvPr id="6173" name="Group 58"/>
            <p:cNvGrpSpPr>
              <a:grpSpLocks/>
            </p:cNvGrpSpPr>
            <p:nvPr/>
          </p:nvGrpSpPr>
          <p:grpSpPr bwMode="auto">
            <a:xfrm>
              <a:off x="2160" y="2208"/>
              <a:ext cx="1680" cy="1728"/>
              <a:chOff x="144" y="1680"/>
              <a:chExt cx="2256" cy="2112"/>
            </a:xfrm>
          </p:grpSpPr>
          <p:sp>
            <p:nvSpPr>
              <p:cNvPr id="6175" name="Line 59"/>
              <p:cNvSpPr>
                <a:spLocks noChangeShapeType="1"/>
              </p:cNvSpPr>
              <p:nvPr/>
            </p:nvSpPr>
            <p:spPr bwMode="auto">
              <a:xfrm flipV="1">
                <a:off x="110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6" name="Line 60"/>
              <p:cNvSpPr>
                <a:spLocks noChangeShapeType="1"/>
              </p:cNvSpPr>
              <p:nvPr/>
            </p:nvSpPr>
            <p:spPr bwMode="auto">
              <a:xfrm flipH="1" flipV="1">
                <a:off x="864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Line 61"/>
              <p:cNvSpPr>
                <a:spLocks noChangeShapeType="1"/>
              </p:cNvSpPr>
              <p:nvPr/>
            </p:nvSpPr>
            <p:spPr bwMode="auto">
              <a:xfrm flipV="1">
                <a:off x="1248" y="254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Line 62"/>
              <p:cNvSpPr>
                <a:spLocks noChangeShapeType="1"/>
              </p:cNvSpPr>
              <p:nvPr/>
            </p:nvSpPr>
            <p:spPr bwMode="auto">
              <a:xfrm flipH="1" flipV="1">
                <a:off x="1248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9" name="Line 63"/>
              <p:cNvSpPr>
                <a:spLocks noChangeShapeType="1"/>
              </p:cNvSpPr>
              <p:nvPr/>
            </p:nvSpPr>
            <p:spPr bwMode="auto">
              <a:xfrm flipV="1">
                <a:off x="1248" y="22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0" name="Line 64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Line 65"/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2" name="Line 66"/>
              <p:cNvSpPr>
                <a:spLocks noChangeShapeType="1"/>
              </p:cNvSpPr>
              <p:nvPr/>
            </p:nvSpPr>
            <p:spPr bwMode="auto">
              <a:xfrm flipV="1">
                <a:off x="148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3" name="Line 67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4" name="Oval 68"/>
              <p:cNvSpPr>
                <a:spLocks noChangeArrowheads="1"/>
              </p:cNvSpPr>
              <p:nvPr/>
            </p:nvSpPr>
            <p:spPr bwMode="auto">
              <a:xfrm flipV="1">
                <a:off x="1464" y="2091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185" name="Line 69"/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Line 70"/>
              <p:cNvSpPr>
                <a:spLocks noChangeShapeType="1"/>
              </p:cNvSpPr>
              <p:nvPr/>
            </p:nvSpPr>
            <p:spPr bwMode="auto">
              <a:xfrm flipH="1">
                <a:off x="864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Line 71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8" name="Line 72"/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Line 73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Line 74"/>
              <p:cNvSpPr>
                <a:spLocks noChangeShapeType="1"/>
              </p:cNvSpPr>
              <p:nvPr/>
            </p:nvSpPr>
            <p:spPr bwMode="auto">
              <a:xfrm flipV="1">
                <a:off x="1488" y="32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Line 75"/>
              <p:cNvSpPr>
                <a:spLocks noChangeShapeType="1"/>
              </p:cNvSpPr>
              <p:nvPr/>
            </p:nvSpPr>
            <p:spPr bwMode="auto">
              <a:xfrm>
                <a:off x="1488" y="33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2" name="Line 76"/>
              <p:cNvSpPr>
                <a:spLocks noChangeShapeType="1"/>
              </p:cNvSpPr>
              <p:nvPr/>
            </p:nvSpPr>
            <p:spPr bwMode="auto">
              <a:xfrm flipV="1">
                <a:off x="1680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Oval 77"/>
              <p:cNvSpPr>
                <a:spLocks noChangeArrowheads="1"/>
              </p:cNvSpPr>
              <p:nvPr/>
            </p:nvSpPr>
            <p:spPr bwMode="auto">
              <a:xfrm>
                <a:off x="1464" y="3333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194" name="Line 78"/>
              <p:cNvSpPr>
                <a:spLocks noChangeShapeType="1"/>
              </p:cNvSpPr>
              <p:nvPr/>
            </p:nvSpPr>
            <p:spPr bwMode="auto">
              <a:xfrm>
                <a:off x="864" y="2256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Oval 79"/>
              <p:cNvSpPr>
                <a:spLocks noChangeArrowheads="1"/>
              </p:cNvSpPr>
              <p:nvPr/>
            </p:nvSpPr>
            <p:spPr bwMode="auto">
              <a:xfrm>
                <a:off x="840" y="273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196" name="Line 80"/>
              <p:cNvSpPr>
                <a:spLocks noChangeShapeType="1"/>
              </p:cNvSpPr>
              <p:nvPr/>
            </p:nvSpPr>
            <p:spPr bwMode="auto">
              <a:xfrm flipH="1">
                <a:off x="476" y="2760"/>
                <a:ext cx="3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Oval 81"/>
              <p:cNvSpPr>
                <a:spLocks noChangeArrowheads="1"/>
              </p:cNvSpPr>
              <p:nvPr/>
            </p:nvSpPr>
            <p:spPr bwMode="auto">
              <a:xfrm>
                <a:off x="1462" y="187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198" name="Oval 82"/>
              <p:cNvSpPr>
                <a:spLocks noChangeArrowheads="1"/>
              </p:cNvSpPr>
              <p:nvPr/>
            </p:nvSpPr>
            <p:spPr bwMode="auto">
              <a:xfrm>
                <a:off x="1462" y="355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199" name="Oval 83"/>
              <p:cNvSpPr>
                <a:spLocks noChangeArrowheads="1"/>
              </p:cNvSpPr>
              <p:nvPr/>
            </p:nvSpPr>
            <p:spPr bwMode="auto">
              <a:xfrm>
                <a:off x="432" y="27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200" name="Text Box 84"/>
              <p:cNvSpPr txBox="1">
                <a:spLocks noChangeArrowheads="1"/>
              </p:cNvSpPr>
              <p:nvPr/>
            </p:nvSpPr>
            <p:spPr bwMode="auto">
              <a:xfrm>
                <a:off x="912" y="1920"/>
                <a:ext cx="384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itchFamily="18" charset="0"/>
                    <a:ea typeface="仿宋_GB2312" pitchFamily="49" charset="-122"/>
                  </a:rPr>
                  <a:t>T</a:t>
                </a:r>
                <a:r>
                  <a:rPr lang="en-US" altLang="zh-CN" sz="1600" b="1" baseline="-25000">
                    <a:latin typeface="Times New Roman" pitchFamily="18" charset="0"/>
                    <a:ea typeface="仿宋_GB2312" pitchFamily="49" charset="-122"/>
                  </a:rPr>
                  <a:t>2</a:t>
                </a:r>
                <a:endParaRPr lang="en-US" altLang="zh-CN" sz="16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01" name="Text Box 85"/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84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itchFamily="18" charset="0"/>
                    <a:ea typeface="仿宋_GB2312" pitchFamily="49" charset="-122"/>
                  </a:rPr>
                  <a:t>T</a:t>
                </a:r>
                <a:r>
                  <a:rPr lang="en-US" altLang="zh-CN" sz="1600" b="1" baseline="-25000">
                    <a:latin typeface="Times New Roman" pitchFamily="18" charset="0"/>
                    <a:ea typeface="仿宋_GB2312" pitchFamily="49" charset="-122"/>
                  </a:rPr>
                  <a:t>1</a:t>
                </a:r>
                <a:endParaRPr lang="en-US" altLang="zh-CN" sz="16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02" name="Oval 86"/>
              <p:cNvSpPr>
                <a:spLocks noChangeArrowheads="1"/>
              </p:cNvSpPr>
              <p:nvPr/>
            </p:nvSpPr>
            <p:spPr bwMode="auto">
              <a:xfrm flipH="1">
                <a:off x="1462" y="273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203" name="Line 87"/>
              <p:cNvSpPr>
                <a:spLocks noChangeShapeType="1"/>
              </p:cNvSpPr>
              <p:nvPr/>
            </p:nvSpPr>
            <p:spPr bwMode="auto">
              <a:xfrm>
                <a:off x="1508" y="2760"/>
                <a:ext cx="3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4" name="Oval 88"/>
              <p:cNvSpPr>
                <a:spLocks noChangeArrowheads="1"/>
              </p:cNvSpPr>
              <p:nvPr/>
            </p:nvSpPr>
            <p:spPr bwMode="auto">
              <a:xfrm flipH="1">
                <a:off x="1895" y="27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6205" name="Line 89"/>
              <p:cNvSpPr>
                <a:spLocks noChangeShapeType="1"/>
              </p:cNvSpPr>
              <p:nvPr/>
            </p:nvSpPr>
            <p:spPr bwMode="auto">
              <a:xfrm>
                <a:off x="1488" y="36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6" name="Line 90"/>
              <p:cNvSpPr>
                <a:spLocks noChangeShapeType="1"/>
              </p:cNvSpPr>
              <p:nvPr/>
            </p:nvSpPr>
            <p:spPr bwMode="auto">
              <a:xfrm>
                <a:off x="1392" y="379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7" name="Text Box 91"/>
              <p:cNvSpPr txBox="1">
                <a:spLocks noChangeArrowheads="1"/>
              </p:cNvSpPr>
              <p:nvPr/>
            </p:nvSpPr>
            <p:spPr bwMode="auto">
              <a:xfrm>
                <a:off x="2016" y="2592"/>
                <a:ext cx="384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1600" b="1" baseline="-25000">
                    <a:latin typeface="Times New Roman" pitchFamily="18" charset="0"/>
                    <a:ea typeface="仿宋_GB2312" pitchFamily="49" charset="-122"/>
                  </a:rPr>
                  <a:t>O</a:t>
                </a:r>
                <a:endParaRPr lang="en-US" altLang="zh-CN" sz="16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08" name="Text Box 92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384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1800" b="1" baseline="-25000">
                    <a:latin typeface="Times New Roman" pitchFamily="18" charset="0"/>
                    <a:ea typeface="仿宋_GB2312" pitchFamily="49" charset="-122"/>
                  </a:rPr>
                  <a:t>I</a:t>
                </a:r>
                <a:endParaRPr lang="en-US" altLang="zh-CN" sz="18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09" name="Text Box 93"/>
              <p:cNvSpPr txBox="1">
                <a:spLocks noChangeArrowheads="1"/>
              </p:cNvSpPr>
              <p:nvPr/>
            </p:nvSpPr>
            <p:spPr bwMode="auto">
              <a:xfrm>
                <a:off x="1488" y="1680"/>
                <a:ext cx="480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1600" b="1" baseline="-25000">
                    <a:latin typeface="Times New Roman" pitchFamily="18" charset="0"/>
                    <a:ea typeface="仿宋_GB2312" pitchFamily="49" charset="-122"/>
                  </a:rPr>
                  <a:t>DD</a:t>
                </a:r>
                <a:endParaRPr lang="en-US" altLang="zh-CN" sz="16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10" name="Line 94"/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1" name="Text Box 95"/>
              <p:cNvSpPr txBox="1">
                <a:spLocks noChangeArrowheads="1"/>
              </p:cNvSpPr>
              <p:nvPr/>
            </p:nvSpPr>
            <p:spPr bwMode="auto">
              <a:xfrm>
                <a:off x="1824" y="2160"/>
                <a:ext cx="384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i</a:t>
                </a:r>
                <a:r>
                  <a:rPr lang="en-US" altLang="zh-CN" b="1" baseline="-25000">
                    <a:latin typeface="Times New Roman" pitchFamily="18" charset="0"/>
                    <a:ea typeface="仿宋_GB2312" pitchFamily="49" charset="-122"/>
                  </a:rPr>
                  <a:t>D</a:t>
                </a:r>
                <a:endParaRPr lang="en-US" altLang="zh-CN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6212" name="Line 96"/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3" name="Line 97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4" name="Line 98"/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5" name="Line 99"/>
              <p:cNvSpPr>
                <a:spLocks noChangeShapeType="1"/>
              </p:cNvSpPr>
              <p:nvPr/>
            </p:nvSpPr>
            <p:spPr bwMode="auto">
              <a:xfrm flipH="1" flipV="1">
                <a:off x="1248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6" name="Line 100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7" name="Line 101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8" name="Line 102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9" name="Text Box 103"/>
              <p:cNvSpPr txBox="1">
                <a:spLocks noChangeArrowheads="1"/>
              </p:cNvSpPr>
              <p:nvPr/>
            </p:nvSpPr>
            <p:spPr bwMode="auto">
              <a:xfrm>
                <a:off x="1537" y="3456"/>
                <a:ext cx="47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sz="1800" b="1" baseline="-25000">
                    <a:latin typeface="Times New Roman" pitchFamily="18" charset="0"/>
                    <a:ea typeface="仿宋_GB2312" pitchFamily="49" charset="-122"/>
                  </a:rPr>
                  <a:t>SS</a:t>
                </a:r>
                <a:endParaRPr lang="en-US" altLang="zh-CN" sz="1800" b="1"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6174" name="Rectangle 104"/>
            <p:cNvSpPr>
              <a:spLocks noChangeArrowheads="1"/>
            </p:cNvSpPr>
            <p:nvPr/>
          </p:nvSpPr>
          <p:spPr bwMode="auto">
            <a:xfrm>
              <a:off x="2256" y="2256"/>
              <a:ext cx="1584" cy="1728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86153" name="Group 105"/>
          <p:cNvGrpSpPr>
            <a:grpSpLocks/>
          </p:cNvGrpSpPr>
          <p:nvPr/>
        </p:nvGrpSpPr>
        <p:grpSpPr bwMode="auto">
          <a:xfrm>
            <a:off x="3276600" y="2133600"/>
            <a:ext cx="2952750" cy="1295400"/>
            <a:chOff x="2064" y="1344"/>
            <a:chExt cx="1860" cy="816"/>
          </a:xfrm>
        </p:grpSpPr>
        <p:sp>
          <p:nvSpPr>
            <p:cNvPr id="6170" name="AutoShape 106"/>
            <p:cNvSpPr>
              <a:spLocks noChangeArrowheads="1"/>
            </p:cNvSpPr>
            <p:nvPr/>
          </p:nvSpPr>
          <p:spPr bwMode="auto">
            <a:xfrm>
              <a:off x="2109" y="1344"/>
              <a:ext cx="1769" cy="816"/>
            </a:xfrm>
            <a:prstGeom prst="wedgeRoundRectCallout">
              <a:avLst>
                <a:gd name="adj1" fmla="val -112690"/>
                <a:gd name="adj2" fmla="val -64218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171" name="AutoShape 107"/>
            <p:cNvSpPr>
              <a:spLocks noChangeArrowheads="1"/>
            </p:cNvSpPr>
            <p:nvPr/>
          </p:nvSpPr>
          <p:spPr bwMode="auto">
            <a:xfrm>
              <a:off x="2109" y="1344"/>
              <a:ext cx="1769" cy="816"/>
            </a:xfrm>
            <a:prstGeom prst="wedgeRoundRectCallout">
              <a:avLst>
                <a:gd name="adj1" fmla="val -114162"/>
                <a:gd name="adj2" fmla="val 265440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172" name="Rectangle 108"/>
            <p:cNvSpPr>
              <a:spLocks noChangeArrowheads="1"/>
            </p:cNvSpPr>
            <p:nvPr/>
          </p:nvSpPr>
          <p:spPr bwMode="auto">
            <a:xfrm>
              <a:off x="2064" y="1480"/>
              <a:ext cx="186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截止、</a:t>
              </a: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</a:rPr>
                <a:t>非饱和；所以 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D</a:t>
              </a:r>
              <a:r>
                <a:rPr lang="en-US" altLang="zh-CN">
                  <a:latin typeface="Times New Roman" pitchFamily="18" charset="0"/>
                </a:rPr>
                <a:t>=0</a:t>
              </a:r>
            </a:p>
          </p:txBody>
        </p:sp>
      </p:grpSp>
      <p:sp>
        <p:nvSpPr>
          <p:cNvPr id="386157" name="Rectangle 109"/>
          <p:cNvSpPr>
            <a:spLocks noChangeArrowheads="1"/>
          </p:cNvSpPr>
          <p:nvPr/>
        </p:nvSpPr>
        <p:spPr bwMode="auto">
          <a:xfrm>
            <a:off x="1260475" y="3140075"/>
            <a:ext cx="31654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800" b="1"/>
          </a:p>
        </p:txBody>
      </p:sp>
      <p:grpSp>
        <p:nvGrpSpPr>
          <p:cNvPr id="386158" name="Group 110"/>
          <p:cNvGrpSpPr>
            <a:grpSpLocks/>
          </p:cNvGrpSpPr>
          <p:nvPr/>
        </p:nvGrpSpPr>
        <p:grpSpPr bwMode="auto">
          <a:xfrm>
            <a:off x="3203575" y="2852738"/>
            <a:ext cx="3311525" cy="1295400"/>
            <a:chOff x="2019" y="1797"/>
            <a:chExt cx="2086" cy="816"/>
          </a:xfrm>
        </p:grpSpPr>
        <p:sp>
          <p:nvSpPr>
            <p:cNvPr id="6167" name="AutoShape 111"/>
            <p:cNvSpPr>
              <a:spLocks noChangeArrowheads="1"/>
            </p:cNvSpPr>
            <p:nvPr/>
          </p:nvSpPr>
          <p:spPr bwMode="auto">
            <a:xfrm>
              <a:off x="2336" y="1797"/>
              <a:ext cx="1769" cy="816"/>
            </a:xfrm>
            <a:prstGeom prst="wedgeRoundRectCallout">
              <a:avLst>
                <a:gd name="adj1" fmla="val -106301"/>
                <a:gd name="adj2" fmla="val -121815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168" name="AutoShape 112"/>
            <p:cNvSpPr>
              <a:spLocks noChangeArrowheads="1"/>
            </p:cNvSpPr>
            <p:nvPr/>
          </p:nvSpPr>
          <p:spPr bwMode="auto">
            <a:xfrm>
              <a:off x="2064" y="1797"/>
              <a:ext cx="1769" cy="816"/>
            </a:xfrm>
            <a:prstGeom prst="wedgeRoundRectCallout">
              <a:avLst>
                <a:gd name="adj1" fmla="val -94093"/>
                <a:gd name="adj2" fmla="val 164704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169" name="Rectangle 113"/>
            <p:cNvSpPr>
              <a:spLocks noChangeArrowheads="1"/>
            </p:cNvSpPr>
            <p:nvPr/>
          </p:nvSpPr>
          <p:spPr bwMode="auto">
            <a:xfrm>
              <a:off x="2019" y="1842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饱和、</a:t>
              </a: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</a:rPr>
                <a:t>非饱和； </a:t>
              </a: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1 </a:t>
              </a:r>
              <a:r>
                <a:rPr lang="zh-CN" altLang="en-US">
                  <a:latin typeface="Times New Roman" pitchFamily="18" charset="0"/>
                </a:rPr>
                <a:t>、</a:t>
              </a:r>
              <a:r>
                <a:rPr lang="zh-CN" altLang="en-US" baseline="-25000">
                  <a:latin typeface="Times New Roman" pitchFamily="18" charset="0"/>
                </a:rPr>
                <a:t> </a:t>
              </a: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</a:rPr>
                <a:t>均导通，所以产生 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D</a:t>
              </a:r>
              <a:r>
                <a:rPr lang="zh-CN" altLang="en-US">
                  <a:latin typeface="Times New Roman" pitchFamily="18" charset="0"/>
                </a:rPr>
                <a:t>电流。</a:t>
              </a:r>
            </a:p>
          </p:txBody>
        </p:sp>
      </p:grpSp>
      <p:grpSp>
        <p:nvGrpSpPr>
          <p:cNvPr id="386162" name="Group 114"/>
          <p:cNvGrpSpPr>
            <a:grpSpLocks/>
          </p:cNvGrpSpPr>
          <p:nvPr/>
        </p:nvGrpSpPr>
        <p:grpSpPr bwMode="auto">
          <a:xfrm>
            <a:off x="3708400" y="2133600"/>
            <a:ext cx="2663825" cy="1728788"/>
            <a:chOff x="2336" y="1344"/>
            <a:chExt cx="1678" cy="1089"/>
          </a:xfrm>
        </p:grpSpPr>
        <p:sp>
          <p:nvSpPr>
            <p:cNvPr id="6164" name="AutoShape 115"/>
            <p:cNvSpPr>
              <a:spLocks noChangeArrowheads="1"/>
            </p:cNvSpPr>
            <p:nvPr/>
          </p:nvSpPr>
          <p:spPr bwMode="auto">
            <a:xfrm>
              <a:off x="2336" y="1344"/>
              <a:ext cx="1633" cy="1089"/>
            </a:xfrm>
            <a:prstGeom prst="wedgeRoundRectCallout">
              <a:avLst>
                <a:gd name="adj1" fmla="val -106769"/>
                <a:gd name="adj2" fmla="val -38245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165" name="AutoShape 116"/>
            <p:cNvSpPr>
              <a:spLocks noChangeArrowheads="1"/>
            </p:cNvSpPr>
            <p:nvPr/>
          </p:nvSpPr>
          <p:spPr bwMode="auto">
            <a:xfrm>
              <a:off x="2336" y="1344"/>
              <a:ext cx="1633" cy="1089"/>
            </a:xfrm>
            <a:prstGeom prst="wedgeRoundRectCallout">
              <a:avLst>
                <a:gd name="adj1" fmla="val -110870"/>
                <a:gd name="adj2" fmla="val 102616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166" name="Rectangle 117"/>
            <p:cNvSpPr>
              <a:spLocks noChangeArrowheads="1"/>
            </p:cNvSpPr>
            <p:nvPr/>
          </p:nvSpPr>
          <p:spPr bwMode="auto">
            <a:xfrm>
              <a:off x="2426" y="1389"/>
              <a:ext cx="158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、</a:t>
              </a: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</a:rPr>
                <a:t>均饱和导通； 此时非门为反向放大器，产生较大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D</a:t>
              </a:r>
              <a:r>
                <a:rPr lang="zh-CN" altLang="en-US">
                  <a:latin typeface="Times New Roman" pitchFamily="18" charset="0"/>
                </a:rPr>
                <a:t>电流。</a:t>
              </a:r>
            </a:p>
          </p:txBody>
        </p:sp>
      </p:grpSp>
      <p:grpSp>
        <p:nvGrpSpPr>
          <p:cNvPr id="386166" name="Group 118"/>
          <p:cNvGrpSpPr>
            <a:grpSpLocks/>
          </p:cNvGrpSpPr>
          <p:nvPr/>
        </p:nvGrpSpPr>
        <p:grpSpPr bwMode="auto">
          <a:xfrm>
            <a:off x="3275013" y="2852738"/>
            <a:ext cx="3240087" cy="1295400"/>
            <a:chOff x="2063" y="1797"/>
            <a:chExt cx="2041" cy="816"/>
          </a:xfrm>
        </p:grpSpPr>
        <p:sp>
          <p:nvSpPr>
            <p:cNvPr id="6161" name="AutoShape 119"/>
            <p:cNvSpPr>
              <a:spLocks noChangeArrowheads="1"/>
            </p:cNvSpPr>
            <p:nvPr/>
          </p:nvSpPr>
          <p:spPr bwMode="auto">
            <a:xfrm>
              <a:off x="2335" y="1797"/>
              <a:ext cx="1769" cy="816"/>
            </a:xfrm>
            <a:prstGeom prst="wedgeRoundRectCallout">
              <a:avLst>
                <a:gd name="adj1" fmla="val -99519"/>
                <a:gd name="adj2" fmla="val -16421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162" name="AutoShape 120"/>
            <p:cNvSpPr>
              <a:spLocks noChangeArrowheads="1"/>
            </p:cNvSpPr>
            <p:nvPr/>
          </p:nvSpPr>
          <p:spPr bwMode="auto">
            <a:xfrm>
              <a:off x="2063" y="1797"/>
              <a:ext cx="1769" cy="816"/>
            </a:xfrm>
            <a:prstGeom prst="wedgeRoundRectCallout">
              <a:avLst>
                <a:gd name="adj1" fmla="val -84880"/>
                <a:gd name="adj2" fmla="val 162620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163" name="Rectangle 121"/>
            <p:cNvSpPr>
              <a:spLocks noChangeArrowheads="1"/>
            </p:cNvSpPr>
            <p:nvPr/>
          </p:nvSpPr>
          <p:spPr bwMode="auto">
            <a:xfrm>
              <a:off x="2336" y="1842"/>
              <a:ext cx="158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非饱和导通、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</a:rPr>
                <a:t>饱和导通。</a:t>
              </a:r>
            </a:p>
          </p:txBody>
        </p:sp>
      </p:grpSp>
      <p:grpSp>
        <p:nvGrpSpPr>
          <p:cNvPr id="386170" name="Group 122"/>
          <p:cNvGrpSpPr>
            <a:grpSpLocks/>
          </p:cNvGrpSpPr>
          <p:nvPr/>
        </p:nvGrpSpPr>
        <p:grpSpPr bwMode="auto">
          <a:xfrm>
            <a:off x="3348038" y="2133600"/>
            <a:ext cx="2952750" cy="1295400"/>
            <a:chOff x="2064" y="1344"/>
            <a:chExt cx="1860" cy="816"/>
          </a:xfrm>
        </p:grpSpPr>
        <p:sp>
          <p:nvSpPr>
            <p:cNvPr id="6158" name="AutoShape 123"/>
            <p:cNvSpPr>
              <a:spLocks noChangeArrowheads="1"/>
            </p:cNvSpPr>
            <p:nvPr/>
          </p:nvSpPr>
          <p:spPr bwMode="auto">
            <a:xfrm>
              <a:off x="2109" y="1344"/>
              <a:ext cx="1769" cy="816"/>
            </a:xfrm>
            <a:prstGeom prst="wedgeRoundRectCallout">
              <a:avLst>
                <a:gd name="adj1" fmla="val -68431"/>
                <a:gd name="adj2" fmla="val 41056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159" name="AutoShape 124"/>
            <p:cNvSpPr>
              <a:spLocks noChangeArrowheads="1"/>
            </p:cNvSpPr>
            <p:nvPr/>
          </p:nvSpPr>
          <p:spPr bwMode="auto">
            <a:xfrm>
              <a:off x="2109" y="1344"/>
              <a:ext cx="1769" cy="816"/>
            </a:xfrm>
            <a:prstGeom prst="wedgeRoundRectCallout">
              <a:avLst>
                <a:gd name="adj1" fmla="val -66565"/>
                <a:gd name="adj2" fmla="val 269606"/>
                <a:gd name="adj3" fmla="val 1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6160" name="Rectangle 125"/>
            <p:cNvSpPr>
              <a:spLocks noChangeArrowheads="1"/>
            </p:cNvSpPr>
            <p:nvPr/>
          </p:nvSpPr>
          <p:spPr bwMode="auto">
            <a:xfrm>
              <a:off x="2064" y="1480"/>
              <a:ext cx="186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非饱和、</a:t>
              </a: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</a:rPr>
                <a:t>截止；所以 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D</a:t>
              </a:r>
              <a:r>
                <a:rPr lang="en-US" altLang="zh-CN">
                  <a:latin typeface="Times New Roman" pitchFamily="18" charset="0"/>
                </a:rPr>
                <a:t>=0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autoUpdateAnimBg="0"/>
      <p:bldP spid="386079" grpId="0" autoUpdateAnimBg="0"/>
      <p:bldP spid="38615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881063" y="352425"/>
            <a:ext cx="5672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</a:rPr>
              <a:t>CMOS</a:t>
            </a:r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</a:rPr>
              <a:t>反相器的输出特性</a:t>
            </a:r>
          </a:p>
        </p:txBody>
      </p:sp>
      <p:grpSp>
        <p:nvGrpSpPr>
          <p:cNvPr id="389123" name="Group 3"/>
          <p:cNvGrpSpPr>
            <a:grpSpLocks/>
          </p:cNvGrpSpPr>
          <p:nvPr/>
        </p:nvGrpSpPr>
        <p:grpSpPr bwMode="auto">
          <a:xfrm>
            <a:off x="5653088" y="1916113"/>
            <a:ext cx="2752725" cy="3168650"/>
            <a:chOff x="3120" y="720"/>
            <a:chExt cx="1859" cy="1887"/>
          </a:xfrm>
        </p:grpSpPr>
        <p:sp>
          <p:nvSpPr>
            <p:cNvPr id="7177" name="Line 4"/>
            <p:cNvSpPr>
              <a:spLocks noChangeShapeType="1"/>
            </p:cNvSpPr>
            <p:nvPr/>
          </p:nvSpPr>
          <p:spPr bwMode="auto">
            <a:xfrm>
              <a:off x="388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Line 5"/>
            <p:cNvSpPr>
              <a:spLocks noChangeShapeType="1"/>
            </p:cNvSpPr>
            <p:nvPr/>
          </p:nvSpPr>
          <p:spPr bwMode="auto">
            <a:xfrm flipH="1">
              <a:off x="3216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6"/>
            <p:cNvSpPr>
              <a:spLocks noChangeShapeType="1"/>
            </p:cNvSpPr>
            <p:nvPr/>
          </p:nvSpPr>
          <p:spPr bwMode="auto">
            <a:xfrm>
              <a:off x="3984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7"/>
            <p:cNvSpPr>
              <a:spLocks noChangeShapeType="1"/>
            </p:cNvSpPr>
            <p:nvPr/>
          </p:nvSpPr>
          <p:spPr bwMode="auto">
            <a:xfrm>
              <a:off x="3984" y="1920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8"/>
            <p:cNvSpPr>
              <a:spLocks noChangeShapeType="1"/>
            </p:cNvSpPr>
            <p:nvPr/>
          </p:nvSpPr>
          <p:spPr bwMode="auto">
            <a:xfrm>
              <a:off x="3984" y="2057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9"/>
            <p:cNvSpPr>
              <a:spLocks noChangeShapeType="1"/>
            </p:cNvSpPr>
            <p:nvPr/>
          </p:nvSpPr>
          <p:spPr bwMode="auto">
            <a:xfrm flipV="1">
              <a:off x="4198" y="2057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10"/>
            <p:cNvSpPr>
              <a:spLocks noChangeShapeType="1"/>
            </p:cNvSpPr>
            <p:nvPr/>
          </p:nvSpPr>
          <p:spPr bwMode="auto">
            <a:xfrm>
              <a:off x="4198" y="2195"/>
              <a:ext cx="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1"/>
            <p:cNvSpPr>
              <a:spLocks noChangeShapeType="1"/>
            </p:cNvSpPr>
            <p:nvPr/>
          </p:nvSpPr>
          <p:spPr bwMode="auto">
            <a:xfrm flipV="1">
              <a:off x="4370" y="1920"/>
              <a:ext cx="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Oval 12"/>
            <p:cNvSpPr>
              <a:spLocks noChangeArrowheads="1"/>
            </p:cNvSpPr>
            <p:nvPr/>
          </p:nvSpPr>
          <p:spPr bwMode="auto">
            <a:xfrm>
              <a:off x="4177" y="2169"/>
              <a:ext cx="4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6" name="Oval 13"/>
            <p:cNvSpPr>
              <a:spLocks noChangeArrowheads="1"/>
            </p:cNvSpPr>
            <p:nvPr/>
          </p:nvSpPr>
          <p:spPr bwMode="auto">
            <a:xfrm>
              <a:off x="4175" y="2378"/>
              <a:ext cx="43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87" name="Text Box 14"/>
            <p:cNvSpPr txBox="1">
              <a:spLocks noChangeArrowheads="1"/>
            </p:cNvSpPr>
            <p:nvPr/>
          </p:nvSpPr>
          <p:spPr bwMode="auto">
            <a:xfrm>
              <a:off x="3683" y="2057"/>
              <a:ext cx="34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2</a:t>
              </a:r>
              <a:endParaRPr lang="en-US" altLang="zh-CN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7188" name="Line 15"/>
            <p:cNvSpPr>
              <a:spLocks noChangeShapeType="1"/>
            </p:cNvSpPr>
            <p:nvPr/>
          </p:nvSpPr>
          <p:spPr bwMode="auto">
            <a:xfrm flipV="1">
              <a:off x="4176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16"/>
            <p:cNvSpPr>
              <a:spLocks noChangeShapeType="1"/>
            </p:cNvSpPr>
            <p:nvPr/>
          </p:nvSpPr>
          <p:spPr bwMode="auto">
            <a:xfrm>
              <a:off x="4198" y="2424"/>
              <a:ext cx="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17"/>
            <p:cNvSpPr>
              <a:spLocks noChangeShapeType="1"/>
            </p:cNvSpPr>
            <p:nvPr/>
          </p:nvSpPr>
          <p:spPr bwMode="auto">
            <a:xfrm>
              <a:off x="4112" y="2607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18"/>
            <p:cNvSpPr>
              <a:spLocks noChangeShapeType="1"/>
            </p:cNvSpPr>
            <p:nvPr/>
          </p:nvSpPr>
          <p:spPr bwMode="auto">
            <a:xfrm>
              <a:off x="3984" y="1736"/>
              <a:ext cx="0" cy="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19"/>
            <p:cNvSpPr>
              <a:spLocks noChangeShapeType="1"/>
            </p:cNvSpPr>
            <p:nvPr/>
          </p:nvSpPr>
          <p:spPr bwMode="auto">
            <a:xfrm>
              <a:off x="3984" y="1874"/>
              <a:ext cx="0" cy="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0"/>
            <p:cNvSpPr>
              <a:spLocks noChangeShapeType="1"/>
            </p:cNvSpPr>
            <p:nvPr/>
          </p:nvSpPr>
          <p:spPr bwMode="auto">
            <a:xfrm>
              <a:off x="3984" y="2011"/>
              <a:ext cx="0" cy="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Text Box 21"/>
            <p:cNvSpPr txBox="1">
              <a:spLocks noChangeArrowheads="1"/>
            </p:cNvSpPr>
            <p:nvPr/>
          </p:nvSpPr>
          <p:spPr bwMode="auto">
            <a:xfrm>
              <a:off x="4241" y="2286"/>
              <a:ext cx="42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SS</a:t>
              </a:r>
              <a:endParaRPr lang="en-US" altLang="zh-CN" sz="2000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7195" name="Rectangle 22"/>
            <p:cNvSpPr>
              <a:spLocks noChangeArrowheads="1"/>
            </p:cNvSpPr>
            <p:nvPr/>
          </p:nvSpPr>
          <p:spPr bwMode="auto">
            <a:xfrm>
              <a:off x="3120" y="1824"/>
              <a:ext cx="761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IH</a:t>
              </a: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=V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DD</a:t>
              </a:r>
            </a:p>
          </p:txBody>
        </p:sp>
        <p:sp>
          <p:nvSpPr>
            <p:cNvPr id="7196" name="Line 23"/>
            <p:cNvSpPr>
              <a:spLocks noChangeShapeType="1"/>
            </p:cNvSpPr>
            <p:nvPr/>
          </p:nvSpPr>
          <p:spPr bwMode="auto">
            <a:xfrm flipV="1">
              <a:off x="4176" y="16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24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Rectangle 25"/>
            <p:cNvSpPr>
              <a:spLocks noChangeArrowheads="1"/>
            </p:cNvSpPr>
            <p:nvPr/>
          </p:nvSpPr>
          <p:spPr bwMode="auto">
            <a:xfrm>
              <a:off x="4560" y="1104"/>
              <a:ext cx="96" cy="2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199" name="Line 26"/>
            <p:cNvSpPr>
              <a:spLocks noChangeShapeType="1"/>
            </p:cNvSpPr>
            <p:nvPr/>
          </p:nvSpPr>
          <p:spPr bwMode="auto">
            <a:xfrm flipV="1">
              <a:off x="4608" y="816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Rectangle 27"/>
            <p:cNvSpPr>
              <a:spLocks noChangeArrowheads="1"/>
            </p:cNvSpPr>
            <p:nvPr/>
          </p:nvSpPr>
          <p:spPr bwMode="auto">
            <a:xfrm>
              <a:off x="4560" y="720"/>
              <a:ext cx="41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DD</a:t>
              </a:r>
            </a:p>
          </p:txBody>
        </p:sp>
        <p:sp>
          <p:nvSpPr>
            <p:cNvPr id="7201" name="Rectangle 28"/>
            <p:cNvSpPr>
              <a:spLocks noChangeArrowheads="1"/>
            </p:cNvSpPr>
            <p:nvPr/>
          </p:nvSpPr>
          <p:spPr bwMode="auto">
            <a:xfrm>
              <a:off x="4657" y="1104"/>
              <a:ext cx="3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R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L</a:t>
              </a:r>
            </a:p>
          </p:txBody>
        </p:sp>
        <p:sp>
          <p:nvSpPr>
            <p:cNvPr id="7202" name="Rectangle 29"/>
            <p:cNvSpPr>
              <a:spLocks noChangeArrowheads="1"/>
            </p:cNvSpPr>
            <p:nvPr/>
          </p:nvSpPr>
          <p:spPr bwMode="auto">
            <a:xfrm>
              <a:off x="4464" y="1615"/>
              <a:ext cx="409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OL</a:t>
              </a:r>
            </a:p>
          </p:txBody>
        </p:sp>
        <p:sp>
          <p:nvSpPr>
            <p:cNvPr id="7203" name="Line 30"/>
            <p:cNvSpPr>
              <a:spLocks noChangeShapeType="1"/>
            </p:cNvSpPr>
            <p:nvPr/>
          </p:nvSpPr>
          <p:spPr bwMode="auto">
            <a:xfrm flipH="1">
              <a:off x="4224" y="1584"/>
              <a:ext cx="24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Text Box 31"/>
            <p:cNvSpPr txBox="1">
              <a:spLocks noChangeArrowheads="1"/>
            </p:cNvSpPr>
            <p:nvPr/>
          </p:nvSpPr>
          <p:spPr bwMode="auto">
            <a:xfrm>
              <a:off x="4176" y="1296"/>
              <a:ext cx="52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000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7205" name="Line 32"/>
            <p:cNvSpPr>
              <a:spLocks noChangeShapeType="1"/>
            </p:cNvSpPr>
            <p:nvPr/>
          </p:nvSpPr>
          <p:spPr bwMode="auto">
            <a:xfrm>
              <a:off x="4512" y="1200"/>
              <a:ext cx="0" cy="110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53" name="Text Box 33"/>
          <p:cNvSpPr txBox="1">
            <a:spLocks noChangeArrowheads="1"/>
          </p:cNvSpPr>
          <p:nvPr/>
        </p:nvSpPr>
        <p:spPr bwMode="auto">
          <a:xfrm>
            <a:off x="520700" y="1724025"/>
            <a:ext cx="3527425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（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）输出低电平</a:t>
            </a:r>
          </a:p>
        </p:txBody>
      </p:sp>
      <p:sp>
        <p:nvSpPr>
          <p:cNvPr id="389154" name="Rectangle 34"/>
          <p:cNvSpPr>
            <a:spLocks noChangeArrowheads="1"/>
          </p:cNvSpPr>
          <p:nvPr/>
        </p:nvSpPr>
        <p:spPr bwMode="auto">
          <a:xfrm>
            <a:off x="468313" y="2173288"/>
            <a:ext cx="575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低电平导通电阻：</a:t>
            </a:r>
            <a:r>
              <a:rPr lang="en-US" altLang="zh-CN" sz="2800" b="1">
                <a:solidFill>
                  <a:srgbClr val="FF0001"/>
                </a:solidFill>
                <a:latin typeface="Times New Roman" pitchFamily="18" charset="0"/>
                <a:ea typeface="仿宋_GB2312" pitchFamily="49" charset="-122"/>
              </a:rPr>
              <a:t>R</a:t>
            </a:r>
            <a:r>
              <a:rPr lang="en-US" altLang="zh-CN" sz="2800" b="1" baseline="-25000">
                <a:solidFill>
                  <a:srgbClr val="FF0001"/>
                </a:solidFill>
                <a:latin typeface="Times New Roman" pitchFamily="18" charset="0"/>
                <a:ea typeface="仿宋_GB2312" pitchFamily="49" charset="-122"/>
              </a:rPr>
              <a:t>OL</a:t>
            </a:r>
            <a:r>
              <a:rPr lang="en-US" altLang="zh-CN" sz="2800" b="1">
                <a:solidFill>
                  <a:srgbClr val="FF0001"/>
                </a:solidFill>
                <a:latin typeface="Times New Roman" pitchFamily="18" charset="0"/>
                <a:ea typeface="仿宋_GB2312" pitchFamily="49" charset="-122"/>
              </a:rPr>
              <a:t>≤ 1k Ω</a:t>
            </a:r>
          </a:p>
        </p:txBody>
      </p:sp>
      <p:sp>
        <p:nvSpPr>
          <p:cNvPr id="389155" name="Rectangle 35"/>
          <p:cNvSpPr>
            <a:spLocks noChangeArrowheads="1"/>
          </p:cNvSpPr>
          <p:nvPr/>
        </p:nvSpPr>
        <p:spPr bwMode="auto">
          <a:xfrm>
            <a:off x="477838" y="2768600"/>
            <a:ext cx="51847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最大低电平输出电流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800" b="1" baseline="-25000">
                <a:latin typeface="Times New Roman" pitchFamily="18" charset="0"/>
                <a:ea typeface="仿宋_GB2312" pitchFamily="49" charset="-122"/>
              </a:rPr>
              <a:t>OL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（以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4069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为例）</a:t>
            </a:r>
          </a:p>
        </p:txBody>
      </p:sp>
      <p:sp>
        <p:nvSpPr>
          <p:cNvPr id="389156" name="Text Box 36"/>
          <p:cNvSpPr txBox="1">
            <a:spLocks noChangeArrowheads="1"/>
          </p:cNvSpPr>
          <p:nvPr/>
        </p:nvSpPr>
        <p:spPr bwMode="auto">
          <a:xfrm>
            <a:off x="684213" y="3573463"/>
            <a:ext cx="36750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0.36mA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（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800" b="1" baseline="-25000">
                <a:latin typeface="Times New Roman" pitchFamily="18" charset="0"/>
                <a:ea typeface="仿宋_GB2312" pitchFamily="49" charset="-122"/>
              </a:rPr>
              <a:t>DD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=5V 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）</a:t>
            </a:r>
          </a:p>
          <a:p>
            <a:pPr eaLnBrk="1" hangingPunct="1"/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0.9mA 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（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800" b="1" baseline="-25000">
                <a:latin typeface="Times New Roman" pitchFamily="18" charset="0"/>
                <a:ea typeface="仿宋_GB2312" pitchFamily="49" charset="-122"/>
              </a:rPr>
              <a:t>DD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=10V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）</a:t>
            </a:r>
          </a:p>
          <a:p>
            <a:pPr eaLnBrk="1" hangingPunct="1"/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2.4mA 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（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800" b="1" baseline="-25000">
                <a:latin typeface="Times New Roman" pitchFamily="18" charset="0"/>
                <a:ea typeface="仿宋_GB2312" pitchFamily="49" charset="-122"/>
              </a:rPr>
              <a:t>DD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=15V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）</a:t>
            </a:r>
          </a:p>
        </p:txBody>
      </p:sp>
      <p:sp>
        <p:nvSpPr>
          <p:cNvPr id="389157" name="AutoShape 37"/>
          <p:cNvSpPr>
            <a:spLocks noChangeArrowheads="1"/>
          </p:cNvSpPr>
          <p:nvPr/>
        </p:nvSpPr>
        <p:spPr bwMode="auto">
          <a:xfrm>
            <a:off x="2051050" y="5373688"/>
            <a:ext cx="3333750" cy="936625"/>
          </a:xfrm>
          <a:prstGeom prst="wedgeRoundRectCallout">
            <a:avLst>
              <a:gd name="adj1" fmla="val -57954"/>
              <a:gd name="adj2" fmla="val -113560"/>
              <a:gd name="adj3" fmla="val 16667"/>
            </a:avLst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flatTx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电阻负载能力差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53" grpId="0" animBg="1" autoUpdateAnimBg="0"/>
      <p:bldP spid="389154" grpId="0" autoUpdateAnimBg="0"/>
      <p:bldP spid="389155" grpId="0" autoUpdateAnimBg="0"/>
      <p:bldP spid="389156" grpId="0" autoUpdateAnimBg="0"/>
      <p:bldP spid="3891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146" name="Group 2"/>
          <p:cNvGrpSpPr>
            <a:grpSpLocks/>
          </p:cNvGrpSpPr>
          <p:nvPr/>
        </p:nvGrpSpPr>
        <p:grpSpPr bwMode="auto">
          <a:xfrm>
            <a:off x="5676900" y="1047750"/>
            <a:ext cx="3167063" cy="3382963"/>
            <a:chOff x="576" y="816"/>
            <a:chExt cx="1927" cy="1680"/>
          </a:xfrm>
        </p:grpSpPr>
        <p:sp>
          <p:nvSpPr>
            <p:cNvPr id="8207" name="Line 3"/>
            <p:cNvSpPr>
              <a:spLocks noChangeShapeType="1"/>
            </p:cNvSpPr>
            <p:nvPr/>
          </p:nvSpPr>
          <p:spPr bwMode="auto">
            <a:xfrm flipV="1">
              <a:off x="1338" y="1392"/>
              <a:ext cx="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4"/>
            <p:cNvSpPr>
              <a:spLocks noChangeShapeType="1"/>
            </p:cNvSpPr>
            <p:nvPr/>
          </p:nvSpPr>
          <p:spPr bwMode="auto">
            <a:xfrm flipH="1">
              <a:off x="672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5"/>
            <p:cNvSpPr>
              <a:spLocks noChangeShapeType="1"/>
            </p:cNvSpPr>
            <p:nvPr/>
          </p:nvSpPr>
          <p:spPr bwMode="auto">
            <a:xfrm flipV="1">
              <a:off x="1467" y="1641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6"/>
            <p:cNvSpPr>
              <a:spLocks noChangeShapeType="1"/>
            </p:cNvSpPr>
            <p:nvPr/>
          </p:nvSpPr>
          <p:spPr bwMode="auto">
            <a:xfrm flipH="1" flipV="1">
              <a:off x="1467" y="1503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 flipV="1">
              <a:off x="1467" y="1366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 flipH="1">
              <a:off x="1680" y="1641"/>
              <a:ext cx="1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1681" y="1045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 flipV="1">
              <a:off x="1681" y="1228"/>
              <a:ext cx="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>
              <a:off x="1853" y="1228"/>
              <a:ext cx="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Oval 12"/>
            <p:cNvSpPr>
              <a:spLocks noChangeArrowheads="1"/>
            </p:cNvSpPr>
            <p:nvPr/>
          </p:nvSpPr>
          <p:spPr bwMode="auto">
            <a:xfrm flipV="1">
              <a:off x="1660" y="1208"/>
              <a:ext cx="4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17" name="Oval 13"/>
            <p:cNvSpPr>
              <a:spLocks noChangeArrowheads="1"/>
            </p:cNvSpPr>
            <p:nvPr/>
          </p:nvSpPr>
          <p:spPr bwMode="auto">
            <a:xfrm>
              <a:off x="1658" y="999"/>
              <a:ext cx="43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1166" y="1045"/>
              <a:ext cx="34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b="1" baseline="-25000">
                  <a:latin typeface="Times New Roman" pitchFamily="18" charset="0"/>
                  <a:ea typeface="仿宋_GB2312" pitchFamily="49" charset="-122"/>
                </a:rPr>
                <a:t>1</a:t>
              </a:r>
              <a:endParaRPr lang="en-US" altLang="zh-CN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8219" name="Text Box 15"/>
            <p:cNvSpPr txBox="1">
              <a:spLocks noChangeArrowheads="1"/>
            </p:cNvSpPr>
            <p:nvPr/>
          </p:nvSpPr>
          <p:spPr bwMode="auto">
            <a:xfrm>
              <a:off x="1969" y="1584"/>
              <a:ext cx="53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OH</a:t>
              </a:r>
              <a:endParaRPr lang="en-US" altLang="zh-CN" sz="2000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8220" name="Text Box 16"/>
            <p:cNvSpPr txBox="1">
              <a:spLocks noChangeArrowheads="1"/>
            </p:cNvSpPr>
            <p:nvPr/>
          </p:nvSpPr>
          <p:spPr bwMode="auto">
            <a:xfrm>
              <a:off x="576" y="1104"/>
              <a:ext cx="62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IL</a:t>
              </a: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=0</a:t>
              </a:r>
            </a:p>
          </p:txBody>
        </p:sp>
        <p:sp>
          <p:nvSpPr>
            <p:cNvPr id="8221" name="Text Box 17"/>
            <p:cNvSpPr txBox="1">
              <a:spLocks noChangeArrowheads="1"/>
            </p:cNvSpPr>
            <p:nvPr/>
          </p:nvSpPr>
          <p:spPr bwMode="auto">
            <a:xfrm>
              <a:off x="1681" y="816"/>
              <a:ext cx="42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DD</a:t>
              </a:r>
              <a:endParaRPr lang="en-US" altLang="zh-CN" sz="2000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8222" name="Text Box 18"/>
            <p:cNvSpPr txBox="1">
              <a:spLocks noChangeArrowheads="1"/>
            </p:cNvSpPr>
            <p:nvPr/>
          </p:nvSpPr>
          <p:spPr bwMode="auto">
            <a:xfrm>
              <a:off x="1583" y="1920"/>
              <a:ext cx="52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I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OH</a:t>
              </a:r>
              <a:endParaRPr lang="en-US" altLang="zh-CN" sz="2000" b="1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1467" y="1320"/>
              <a:ext cx="0" cy="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>
              <a:off x="1467" y="1457"/>
              <a:ext cx="0" cy="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21"/>
            <p:cNvSpPr>
              <a:spLocks noChangeShapeType="1"/>
            </p:cNvSpPr>
            <p:nvPr/>
          </p:nvSpPr>
          <p:spPr bwMode="auto">
            <a:xfrm>
              <a:off x="1467" y="1595"/>
              <a:ext cx="0" cy="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22"/>
            <p:cNvSpPr>
              <a:spLocks noChangeShapeType="1"/>
            </p:cNvSpPr>
            <p:nvPr/>
          </p:nvSpPr>
          <p:spPr bwMode="auto">
            <a:xfrm flipH="1" flipV="1">
              <a:off x="1467" y="1503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>
              <a:off x="1680" y="187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Rectangle 24"/>
            <p:cNvSpPr>
              <a:spLocks noChangeArrowheads="1"/>
            </p:cNvSpPr>
            <p:nvPr/>
          </p:nvSpPr>
          <p:spPr bwMode="auto">
            <a:xfrm>
              <a:off x="2016" y="2064"/>
              <a:ext cx="96" cy="2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29" name="Line 25"/>
            <p:cNvSpPr>
              <a:spLocks noChangeShapeType="1"/>
            </p:cNvSpPr>
            <p:nvPr/>
          </p:nvSpPr>
          <p:spPr bwMode="auto">
            <a:xfrm flipV="1">
              <a:off x="2064" y="187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26"/>
            <p:cNvSpPr>
              <a:spLocks noChangeShapeType="1"/>
            </p:cNvSpPr>
            <p:nvPr/>
          </p:nvSpPr>
          <p:spPr bwMode="auto">
            <a:xfrm>
              <a:off x="2064" y="23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27"/>
            <p:cNvSpPr>
              <a:spLocks noChangeShapeType="1"/>
            </p:cNvSpPr>
            <p:nvPr/>
          </p:nvSpPr>
          <p:spPr bwMode="auto">
            <a:xfrm>
              <a:off x="1968" y="24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 flipH="1">
              <a:off x="1680" y="1920"/>
              <a:ext cx="24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Rectangle 29"/>
            <p:cNvSpPr>
              <a:spLocks noChangeArrowheads="1"/>
            </p:cNvSpPr>
            <p:nvPr/>
          </p:nvSpPr>
          <p:spPr bwMode="auto">
            <a:xfrm>
              <a:off x="2064" y="2112"/>
              <a:ext cx="29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R</a:t>
              </a:r>
              <a:r>
                <a:rPr lang="en-US" altLang="zh-CN" sz="2000" b="1" baseline="-25000">
                  <a:latin typeface="Times New Roman" pitchFamily="18" charset="0"/>
                  <a:ea typeface="仿宋_GB2312" pitchFamily="49" charset="-122"/>
                </a:rPr>
                <a:t>L</a:t>
              </a:r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1968" y="1296"/>
              <a:ext cx="0" cy="110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571500" y="1636713"/>
            <a:ext cx="3960813" cy="5191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（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）输出高电平</a:t>
            </a:r>
          </a:p>
        </p:txBody>
      </p:sp>
      <p:sp>
        <p:nvSpPr>
          <p:cNvPr id="390176" name="Rectangle 32"/>
          <p:cNvSpPr>
            <a:spLocks noChangeArrowheads="1"/>
          </p:cNvSpPr>
          <p:nvPr/>
        </p:nvSpPr>
        <p:spPr bwMode="auto">
          <a:xfrm>
            <a:off x="382588" y="2198688"/>
            <a:ext cx="539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高电平导通电阻：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R</a:t>
            </a:r>
            <a:r>
              <a:rPr lang="en-US" altLang="zh-CN" b="1" baseline="-25000">
                <a:latin typeface="Times New Roman" pitchFamily="18" charset="0"/>
                <a:ea typeface="仿宋_GB2312" pitchFamily="49" charset="-122"/>
              </a:rPr>
              <a:t>OH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≤ 1k Ω</a:t>
            </a:r>
          </a:p>
        </p:txBody>
      </p:sp>
      <p:sp>
        <p:nvSpPr>
          <p:cNvPr id="390177" name="Rectangle 33"/>
          <p:cNvSpPr>
            <a:spLocks noChangeArrowheads="1"/>
          </p:cNvSpPr>
          <p:nvPr/>
        </p:nvSpPr>
        <p:spPr bwMode="auto">
          <a:xfrm>
            <a:off x="376238" y="2652713"/>
            <a:ext cx="5040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最大高电平输出电流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b="1" baseline="-25000">
                <a:latin typeface="Times New Roman" pitchFamily="18" charset="0"/>
                <a:ea typeface="仿宋_GB2312" pitchFamily="49" charset="-122"/>
              </a:rPr>
              <a:t>OH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：      （以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4069</a:t>
            </a: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为例）</a:t>
            </a:r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952500" y="3429000"/>
            <a:ext cx="27511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itchFamily="18" charset="0"/>
                <a:ea typeface="仿宋_GB2312" pitchFamily="49" charset="-122"/>
              </a:rPr>
              <a:t>-0.51mA</a:t>
            </a:r>
            <a:r>
              <a:rPr lang="zh-CN" altLang="en-US" sz="2000" b="1">
                <a:latin typeface="Times New Roman" pitchFamily="18" charset="0"/>
                <a:ea typeface="仿宋_GB2312" pitchFamily="49" charset="-122"/>
              </a:rPr>
              <a:t>（ </a:t>
            </a:r>
            <a:r>
              <a:rPr lang="en-US" altLang="zh-CN" sz="2000" b="1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000" b="1" baseline="-25000">
                <a:latin typeface="Times New Roman" pitchFamily="18" charset="0"/>
                <a:ea typeface="仿宋_GB2312" pitchFamily="49" charset="-122"/>
              </a:rPr>
              <a:t>DD</a:t>
            </a:r>
            <a:r>
              <a:rPr lang="en-US" altLang="zh-CN" sz="2000" b="1">
                <a:latin typeface="Times New Roman" pitchFamily="18" charset="0"/>
                <a:ea typeface="仿宋_GB2312" pitchFamily="49" charset="-122"/>
              </a:rPr>
              <a:t> =5V</a:t>
            </a:r>
            <a:r>
              <a:rPr lang="zh-CN" altLang="en-US" sz="2000" b="1">
                <a:latin typeface="Times New Roman" pitchFamily="18" charset="0"/>
                <a:ea typeface="仿宋_GB2312" pitchFamily="49" charset="-122"/>
              </a:rPr>
              <a:t>）</a:t>
            </a:r>
          </a:p>
          <a:p>
            <a:pPr eaLnBrk="1" hangingPunct="1"/>
            <a:r>
              <a:rPr lang="en-US" altLang="zh-CN" sz="2000" b="1">
                <a:latin typeface="Times New Roman" pitchFamily="18" charset="0"/>
                <a:ea typeface="仿宋_GB2312" pitchFamily="49" charset="-122"/>
              </a:rPr>
              <a:t>-1.3mA  </a:t>
            </a:r>
            <a:r>
              <a:rPr lang="zh-CN" altLang="en-US" sz="2000" b="1">
                <a:latin typeface="Times New Roman" pitchFamily="18" charset="0"/>
                <a:ea typeface="仿宋_GB2312" pitchFamily="49" charset="-122"/>
              </a:rPr>
              <a:t>（ </a:t>
            </a:r>
            <a:r>
              <a:rPr lang="en-US" altLang="zh-CN" sz="2000" b="1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000" b="1" baseline="-25000">
                <a:latin typeface="Times New Roman" pitchFamily="18" charset="0"/>
                <a:ea typeface="仿宋_GB2312" pitchFamily="49" charset="-122"/>
              </a:rPr>
              <a:t>DD</a:t>
            </a:r>
            <a:r>
              <a:rPr lang="en-US" altLang="zh-CN" sz="2000" b="1">
                <a:latin typeface="Times New Roman" pitchFamily="18" charset="0"/>
                <a:ea typeface="仿宋_GB2312" pitchFamily="49" charset="-122"/>
              </a:rPr>
              <a:t> =10V</a:t>
            </a:r>
            <a:r>
              <a:rPr lang="zh-CN" altLang="en-US" sz="2000" b="1">
                <a:latin typeface="Times New Roman" pitchFamily="18" charset="0"/>
                <a:ea typeface="仿宋_GB2312" pitchFamily="49" charset="-122"/>
              </a:rPr>
              <a:t>）</a:t>
            </a:r>
          </a:p>
          <a:p>
            <a:pPr eaLnBrk="1" hangingPunct="1"/>
            <a:r>
              <a:rPr lang="en-US" altLang="zh-CN" sz="2000" b="1">
                <a:latin typeface="Times New Roman" pitchFamily="18" charset="0"/>
                <a:ea typeface="仿宋_GB2312" pitchFamily="49" charset="-122"/>
              </a:rPr>
              <a:t>-3.4mA  </a:t>
            </a:r>
            <a:r>
              <a:rPr lang="zh-CN" altLang="en-US" sz="2000" b="1">
                <a:latin typeface="Times New Roman" pitchFamily="18" charset="0"/>
                <a:ea typeface="仿宋_GB2312" pitchFamily="49" charset="-122"/>
              </a:rPr>
              <a:t>（ </a:t>
            </a:r>
            <a:r>
              <a:rPr lang="en-US" altLang="zh-CN" sz="2000" b="1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000" b="1" baseline="-25000">
                <a:latin typeface="Times New Roman" pitchFamily="18" charset="0"/>
                <a:ea typeface="仿宋_GB2312" pitchFamily="49" charset="-122"/>
              </a:rPr>
              <a:t>DD</a:t>
            </a:r>
            <a:r>
              <a:rPr lang="en-US" altLang="zh-CN" sz="2000" b="1">
                <a:latin typeface="Times New Roman" pitchFamily="18" charset="0"/>
                <a:ea typeface="仿宋_GB2312" pitchFamily="49" charset="-122"/>
              </a:rPr>
              <a:t> =15V</a:t>
            </a:r>
            <a:r>
              <a:rPr lang="zh-CN" altLang="en-US" sz="2000" b="1">
                <a:latin typeface="Times New Roman" pitchFamily="18" charset="0"/>
                <a:ea typeface="仿宋_GB2312" pitchFamily="49" charset="-122"/>
              </a:rPr>
              <a:t>）</a:t>
            </a:r>
          </a:p>
        </p:txBody>
      </p:sp>
      <p:sp>
        <p:nvSpPr>
          <p:cNvPr id="390179" name="Rectangle 35"/>
          <p:cNvSpPr>
            <a:spLocks noChangeArrowheads="1"/>
          </p:cNvSpPr>
          <p:nvPr/>
        </p:nvSpPr>
        <p:spPr bwMode="auto">
          <a:xfrm>
            <a:off x="366713" y="4552950"/>
            <a:ext cx="3816350" cy="534988"/>
          </a:xfrm>
          <a:prstGeom prst="rect">
            <a:avLst/>
          </a:prstGeom>
          <a:solidFill>
            <a:srgbClr val="FFFF99"/>
          </a:solidFill>
          <a:ln w="1587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（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）扇出系数：</a:t>
            </a:r>
          </a:p>
        </p:txBody>
      </p:sp>
      <p:sp>
        <p:nvSpPr>
          <p:cNvPr id="390180" name="Text Box 36"/>
          <p:cNvSpPr txBox="1">
            <a:spLocks noChangeArrowheads="1"/>
          </p:cNvSpPr>
          <p:nvPr/>
        </p:nvSpPr>
        <p:spPr bwMode="auto">
          <a:xfrm>
            <a:off x="1717675" y="5143500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N&gt;50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323850" y="5784850"/>
            <a:ext cx="701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注意：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CMOS</a:t>
            </a: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门（ 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b="1" baseline="-25000">
                <a:latin typeface="Times New Roman" pitchFamily="18" charset="0"/>
                <a:ea typeface="仿宋_GB2312" pitchFamily="49" charset="-122"/>
              </a:rPr>
              <a:t>DD 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=5V</a:t>
            </a: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）可驱动一个</a:t>
            </a:r>
            <a:r>
              <a:rPr lang="en-US" altLang="zh-CN" b="1">
                <a:latin typeface="Times New Roman" pitchFamily="18" charset="0"/>
                <a:ea typeface="仿宋_GB2312" pitchFamily="49" charset="-122"/>
              </a:rPr>
              <a:t>TTL</a:t>
            </a:r>
            <a:r>
              <a:rPr lang="zh-CN" altLang="en-US" b="1">
                <a:latin typeface="Times New Roman" pitchFamily="18" charset="0"/>
                <a:ea typeface="仿宋_GB2312" pitchFamily="49" charset="-122"/>
              </a:rPr>
              <a:t>门</a:t>
            </a:r>
          </a:p>
        </p:txBody>
      </p:sp>
      <p:grpSp>
        <p:nvGrpSpPr>
          <p:cNvPr id="390182" name="Group 38"/>
          <p:cNvGrpSpPr>
            <a:grpSpLocks/>
          </p:cNvGrpSpPr>
          <p:nvPr/>
        </p:nvGrpSpPr>
        <p:grpSpPr bwMode="auto">
          <a:xfrm>
            <a:off x="2897188" y="4924425"/>
            <a:ext cx="3240087" cy="608013"/>
            <a:chOff x="3840" y="3312"/>
            <a:chExt cx="1430" cy="192"/>
          </a:xfrm>
        </p:grpSpPr>
        <p:sp>
          <p:nvSpPr>
            <p:cNvPr id="8205" name="AutoShape 39"/>
            <p:cNvSpPr>
              <a:spLocks noChangeArrowheads="1"/>
            </p:cNvSpPr>
            <p:nvPr/>
          </p:nvSpPr>
          <p:spPr bwMode="auto">
            <a:xfrm>
              <a:off x="3840" y="3408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06" name="Rectangle 40"/>
            <p:cNvSpPr>
              <a:spLocks noChangeArrowheads="1"/>
            </p:cNvSpPr>
            <p:nvPr/>
          </p:nvSpPr>
          <p:spPr bwMode="auto">
            <a:xfrm>
              <a:off x="4272" y="3312"/>
              <a:ext cx="99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驱动能力强</a:t>
              </a:r>
            </a:p>
          </p:txBody>
        </p:sp>
      </p:grpSp>
      <p:sp>
        <p:nvSpPr>
          <p:cNvPr id="390185" name="AutoShape 41"/>
          <p:cNvSpPr>
            <a:spLocks noChangeArrowheads="1"/>
          </p:cNvSpPr>
          <p:nvPr/>
        </p:nvSpPr>
        <p:spPr bwMode="auto">
          <a:xfrm>
            <a:off x="4129088" y="3292475"/>
            <a:ext cx="3051175" cy="2087563"/>
          </a:xfrm>
          <a:prstGeom prst="wedgeRoundRectCallout">
            <a:avLst>
              <a:gd name="adj1" fmla="val -98389"/>
              <a:gd name="adj2" fmla="val 40569"/>
              <a:gd name="adj3" fmla="val 16667"/>
            </a:avLst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flatTx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因为，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CMOS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门的输入阻抗为∞，但考虑到分布参数，一般取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868363" y="406400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</a:rPr>
              <a:t>CMOS</a:t>
            </a:r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</a:rPr>
              <a:t>反相器的输出特性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75" grpId="0" animBg="1" autoUpdateAnimBg="0"/>
      <p:bldP spid="390176" grpId="0" autoUpdateAnimBg="0"/>
      <p:bldP spid="390177" grpId="0" autoUpdateAnimBg="0"/>
      <p:bldP spid="390178" grpId="0" autoUpdateAnimBg="0"/>
      <p:bldP spid="390179" grpId="0" animBg="1" autoUpdateAnimBg="0"/>
      <p:bldP spid="390180" grpId="0" autoUpdateAnimBg="0"/>
      <p:bldP spid="390181" grpId="0" autoUpdateAnimBg="0"/>
      <p:bldP spid="390185" grpId="0" animBg="1"/>
      <p:bldP spid="39018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684213" y="1595438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传输延时原因：</a:t>
            </a:r>
          </a:p>
        </p:txBody>
      </p:sp>
      <p:grpSp>
        <p:nvGrpSpPr>
          <p:cNvPr id="391171" name="Group 3"/>
          <p:cNvGrpSpPr>
            <a:grpSpLocks/>
          </p:cNvGrpSpPr>
          <p:nvPr/>
        </p:nvGrpSpPr>
        <p:grpSpPr bwMode="auto">
          <a:xfrm>
            <a:off x="4679950" y="1541463"/>
            <a:ext cx="3648075" cy="3178175"/>
            <a:chOff x="576" y="1296"/>
            <a:chExt cx="2548" cy="2029"/>
          </a:xfrm>
        </p:grpSpPr>
        <p:sp>
          <p:nvSpPr>
            <p:cNvPr id="9234" name="Line 4"/>
            <p:cNvSpPr>
              <a:spLocks noChangeShapeType="1"/>
            </p:cNvSpPr>
            <p:nvPr/>
          </p:nvSpPr>
          <p:spPr bwMode="auto">
            <a:xfrm>
              <a:off x="912" y="2016"/>
              <a:ext cx="19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5"/>
            <p:cNvSpPr>
              <a:spLocks noChangeShapeType="1"/>
            </p:cNvSpPr>
            <p:nvPr/>
          </p:nvSpPr>
          <p:spPr bwMode="auto">
            <a:xfrm flipV="1">
              <a:off x="912" y="1344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6"/>
            <p:cNvSpPr>
              <a:spLocks noChangeShapeType="1"/>
            </p:cNvSpPr>
            <p:nvPr/>
          </p:nvSpPr>
          <p:spPr bwMode="auto">
            <a:xfrm>
              <a:off x="912" y="19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Freeform 7"/>
            <p:cNvSpPr>
              <a:spLocks/>
            </p:cNvSpPr>
            <p:nvPr/>
          </p:nvSpPr>
          <p:spPr bwMode="auto">
            <a:xfrm>
              <a:off x="1296" y="1440"/>
              <a:ext cx="432" cy="432"/>
            </a:xfrm>
            <a:custGeom>
              <a:avLst/>
              <a:gdLst>
                <a:gd name="T0" fmla="*/ 0 w 432"/>
                <a:gd name="T1" fmla="*/ 182 h 576"/>
                <a:gd name="T2" fmla="*/ 96 w 432"/>
                <a:gd name="T3" fmla="*/ 31 h 576"/>
                <a:gd name="T4" fmla="*/ 432 w 43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576">
                  <a:moveTo>
                    <a:pt x="0" y="576"/>
                  </a:moveTo>
                  <a:cubicBezTo>
                    <a:pt x="12" y="384"/>
                    <a:pt x="24" y="192"/>
                    <a:pt x="96" y="96"/>
                  </a:cubicBezTo>
                  <a:cubicBezTo>
                    <a:pt x="168" y="0"/>
                    <a:pt x="376" y="16"/>
                    <a:pt x="432" y="0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Freeform 8"/>
            <p:cNvSpPr>
              <a:spLocks/>
            </p:cNvSpPr>
            <p:nvPr/>
          </p:nvSpPr>
          <p:spPr bwMode="auto">
            <a:xfrm rot="10800000">
              <a:off x="1008" y="1872"/>
              <a:ext cx="288" cy="96"/>
            </a:xfrm>
            <a:custGeom>
              <a:avLst/>
              <a:gdLst>
                <a:gd name="T0" fmla="*/ 0 w 432"/>
                <a:gd name="T1" fmla="*/ 1 h 576"/>
                <a:gd name="T2" fmla="*/ 19 w 432"/>
                <a:gd name="T3" fmla="*/ 0 h 576"/>
                <a:gd name="T4" fmla="*/ 85 w 43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576">
                  <a:moveTo>
                    <a:pt x="0" y="576"/>
                  </a:moveTo>
                  <a:cubicBezTo>
                    <a:pt x="12" y="384"/>
                    <a:pt x="24" y="192"/>
                    <a:pt x="96" y="96"/>
                  </a:cubicBezTo>
                  <a:cubicBezTo>
                    <a:pt x="168" y="0"/>
                    <a:pt x="376" y="16"/>
                    <a:pt x="432" y="0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9"/>
            <p:cNvSpPr>
              <a:spLocks noChangeShapeType="1"/>
            </p:cNvSpPr>
            <p:nvPr/>
          </p:nvSpPr>
          <p:spPr bwMode="auto">
            <a:xfrm>
              <a:off x="1632" y="1440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Freeform 10"/>
            <p:cNvSpPr>
              <a:spLocks/>
            </p:cNvSpPr>
            <p:nvPr/>
          </p:nvSpPr>
          <p:spPr bwMode="auto">
            <a:xfrm>
              <a:off x="2304" y="1440"/>
              <a:ext cx="384" cy="568"/>
            </a:xfrm>
            <a:custGeom>
              <a:avLst/>
              <a:gdLst>
                <a:gd name="T0" fmla="*/ 0 w 384"/>
                <a:gd name="T1" fmla="*/ 0 h 568"/>
                <a:gd name="T2" fmla="*/ 48 w 384"/>
                <a:gd name="T3" fmla="*/ 480 h 568"/>
                <a:gd name="T4" fmla="*/ 288 w 384"/>
                <a:gd name="T5" fmla="*/ 528 h 568"/>
                <a:gd name="T6" fmla="*/ 240 w 384"/>
                <a:gd name="T7" fmla="*/ 528 h 568"/>
                <a:gd name="T8" fmla="*/ 336 w 384"/>
                <a:gd name="T9" fmla="*/ 528 h 568"/>
                <a:gd name="T10" fmla="*/ 384 w 384"/>
                <a:gd name="T11" fmla="*/ 528 h 5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4" h="568">
                  <a:moveTo>
                    <a:pt x="0" y="0"/>
                  </a:moveTo>
                  <a:cubicBezTo>
                    <a:pt x="0" y="196"/>
                    <a:pt x="0" y="392"/>
                    <a:pt x="48" y="480"/>
                  </a:cubicBezTo>
                  <a:cubicBezTo>
                    <a:pt x="96" y="568"/>
                    <a:pt x="256" y="520"/>
                    <a:pt x="288" y="528"/>
                  </a:cubicBezTo>
                  <a:cubicBezTo>
                    <a:pt x="320" y="536"/>
                    <a:pt x="232" y="528"/>
                    <a:pt x="240" y="528"/>
                  </a:cubicBezTo>
                  <a:cubicBezTo>
                    <a:pt x="248" y="528"/>
                    <a:pt x="312" y="528"/>
                    <a:pt x="336" y="528"/>
                  </a:cubicBezTo>
                  <a:cubicBezTo>
                    <a:pt x="360" y="528"/>
                    <a:pt x="376" y="528"/>
                    <a:pt x="384" y="528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11"/>
            <p:cNvSpPr>
              <a:spLocks noChangeShapeType="1"/>
            </p:cNvSpPr>
            <p:nvPr/>
          </p:nvSpPr>
          <p:spPr bwMode="auto">
            <a:xfrm rot="10800000" flipH="1">
              <a:off x="912" y="2976"/>
              <a:ext cx="19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12"/>
            <p:cNvSpPr>
              <a:spLocks noChangeShapeType="1"/>
            </p:cNvSpPr>
            <p:nvPr/>
          </p:nvSpPr>
          <p:spPr bwMode="auto">
            <a:xfrm rot="10800000">
              <a:off x="2639" y="24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Freeform 13"/>
            <p:cNvSpPr>
              <a:spLocks/>
            </p:cNvSpPr>
            <p:nvPr/>
          </p:nvSpPr>
          <p:spPr bwMode="auto">
            <a:xfrm rot="10800000">
              <a:off x="2400" y="2496"/>
              <a:ext cx="143" cy="433"/>
            </a:xfrm>
            <a:custGeom>
              <a:avLst/>
              <a:gdLst>
                <a:gd name="T0" fmla="*/ 0 w 432"/>
                <a:gd name="T1" fmla="*/ 184 h 576"/>
                <a:gd name="T2" fmla="*/ 1 w 432"/>
                <a:gd name="T3" fmla="*/ 31 h 576"/>
                <a:gd name="T4" fmla="*/ 5 w 43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576">
                  <a:moveTo>
                    <a:pt x="0" y="576"/>
                  </a:moveTo>
                  <a:cubicBezTo>
                    <a:pt x="12" y="384"/>
                    <a:pt x="24" y="192"/>
                    <a:pt x="96" y="96"/>
                  </a:cubicBezTo>
                  <a:cubicBezTo>
                    <a:pt x="168" y="0"/>
                    <a:pt x="376" y="16"/>
                    <a:pt x="432" y="0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Freeform 14"/>
            <p:cNvSpPr>
              <a:spLocks/>
            </p:cNvSpPr>
            <p:nvPr/>
          </p:nvSpPr>
          <p:spPr bwMode="auto">
            <a:xfrm>
              <a:off x="2544" y="2400"/>
              <a:ext cx="384" cy="96"/>
            </a:xfrm>
            <a:custGeom>
              <a:avLst/>
              <a:gdLst>
                <a:gd name="T0" fmla="*/ 0 w 432"/>
                <a:gd name="T1" fmla="*/ 1 h 576"/>
                <a:gd name="T2" fmla="*/ 60 w 432"/>
                <a:gd name="T3" fmla="*/ 0 h 576"/>
                <a:gd name="T4" fmla="*/ 269 w 43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576">
                  <a:moveTo>
                    <a:pt x="0" y="576"/>
                  </a:moveTo>
                  <a:cubicBezTo>
                    <a:pt x="12" y="384"/>
                    <a:pt x="24" y="192"/>
                    <a:pt x="96" y="96"/>
                  </a:cubicBezTo>
                  <a:cubicBezTo>
                    <a:pt x="168" y="0"/>
                    <a:pt x="376" y="16"/>
                    <a:pt x="432" y="0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15"/>
            <p:cNvSpPr>
              <a:spLocks noChangeShapeType="1"/>
            </p:cNvSpPr>
            <p:nvPr/>
          </p:nvSpPr>
          <p:spPr bwMode="auto">
            <a:xfrm rot="10800000">
              <a:off x="1920" y="292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Freeform 16"/>
            <p:cNvSpPr>
              <a:spLocks/>
            </p:cNvSpPr>
            <p:nvPr/>
          </p:nvSpPr>
          <p:spPr bwMode="auto">
            <a:xfrm>
              <a:off x="1440" y="2400"/>
              <a:ext cx="480" cy="576"/>
            </a:xfrm>
            <a:custGeom>
              <a:avLst/>
              <a:gdLst>
                <a:gd name="T0" fmla="*/ 0 w 384"/>
                <a:gd name="T1" fmla="*/ 0 h 568"/>
                <a:gd name="T2" fmla="*/ 118 w 384"/>
                <a:gd name="T3" fmla="*/ 508 h 568"/>
                <a:gd name="T4" fmla="*/ 704 w 384"/>
                <a:gd name="T5" fmla="*/ 559 h 568"/>
                <a:gd name="T6" fmla="*/ 586 w 384"/>
                <a:gd name="T7" fmla="*/ 559 h 568"/>
                <a:gd name="T8" fmla="*/ 820 w 384"/>
                <a:gd name="T9" fmla="*/ 559 h 568"/>
                <a:gd name="T10" fmla="*/ 938 w 384"/>
                <a:gd name="T11" fmla="*/ 559 h 5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4" h="568">
                  <a:moveTo>
                    <a:pt x="0" y="0"/>
                  </a:moveTo>
                  <a:cubicBezTo>
                    <a:pt x="0" y="196"/>
                    <a:pt x="0" y="392"/>
                    <a:pt x="48" y="480"/>
                  </a:cubicBezTo>
                  <a:cubicBezTo>
                    <a:pt x="96" y="568"/>
                    <a:pt x="256" y="520"/>
                    <a:pt x="288" y="528"/>
                  </a:cubicBezTo>
                  <a:cubicBezTo>
                    <a:pt x="320" y="536"/>
                    <a:pt x="232" y="528"/>
                    <a:pt x="240" y="528"/>
                  </a:cubicBezTo>
                  <a:cubicBezTo>
                    <a:pt x="248" y="528"/>
                    <a:pt x="312" y="528"/>
                    <a:pt x="336" y="528"/>
                  </a:cubicBezTo>
                  <a:cubicBezTo>
                    <a:pt x="360" y="528"/>
                    <a:pt x="376" y="528"/>
                    <a:pt x="384" y="528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17"/>
            <p:cNvSpPr>
              <a:spLocks noChangeShapeType="1"/>
            </p:cNvSpPr>
            <p:nvPr/>
          </p:nvSpPr>
          <p:spPr bwMode="auto">
            <a:xfrm flipH="1" flipV="1">
              <a:off x="912" y="2208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18"/>
            <p:cNvSpPr>
              <a:spLocks noChangeShapeType="1"/>
            </p:cNvSpPr>
            <p:nvPr/>
          </p:nvSpPr>
          <p:spPr bwMode="auto">
            <a:xfrm flipH="1">
              <a:off x="912" y="2400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19"/>
            <p:cNvSpPr>
              <a:spLocks noChangeShapeType="1"/>
            </p:cNvSpPr>
            <p:nvPr/>
          </p:nvSpPr>
          <p:spPr bwMode="auto">
            <a:xfrm>
              <a:off x="1314" y="1392"/>
              <a:ext cx="0" cy="172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20"/>
            <p:cNvSpPr>
              <a:spLocks noChangeShapeType="1"/>
            </p:cNvSpPr>
            <p:nvPr/>
          </p:nvSpPr>
          <p:spPr bwMode="auto">
            <a:xfrm>
              <a:off x="1455" y="1392"/>
              <a:ext cx="0" cy="170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21"/>
            <p:cNvSpPr>
              <a:spLocks noChangeShapeType="1"/>
            </p:cNvSpPr>
            <p:nvPr/>
          </p:nvSpPr>
          <p:spPr bwMode="auto">
            <a:xfrm>
              <a:off x="2304" y="1440"/>
              <a:ext cx="0" cy="170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22"/>
            <p:cNvSpPr>
              <a:spLocks noChangeShapeType="1"/>
            </p:cNvSpPr>
            <p:nvPr/>
          </p:nvSpPr>
          <p:spPr bwMode="auto">
            <a:xfrm>
              <a:off x="2544" y="1440"/>
              <a:ext cx="0" cy="168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23"/>
            <p:cNvSpPr>
              <a:spLocks noChangeShapeType="1"/>
            </p:cNvSpPr>
            <p:nvPr/>
          </p:nvSpPr>
          <p:spPr bwMode="auto">
            <a:xfrm>
              <a:off x="1104" y="307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24"/>
            <p:cNvSpPr>
              <a:spLocks noChangeShapeType="1"/>
            </p:cNvSpPr>
            <p:nvPr/>
          </p:nvSpPr>
          <p:spPr bwMode="auto">
            <a:xfrm flipH="1">
              <a:off x="1440" y="307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25"/>
            <p:cNvSpPr>
              <a:spLocks noChangeShapeType="1"/>
            </p:cNvSpPr>
            <p:nvPr/>
          </p:nvSpPr>
          <p:spPr bwMode="auto">
            <a:xfrm>
              <a:off x="2160" y="307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26"/>
            <p:cNvSpPr>
              <a:spLocks noChangeShapeType="1"/>
            </p:cNvSpPr>
            <p:nvPr/>
          </p:nvSpPr>
          <p:spPr bwMode="auto">
            <a:xfrm flipH="1">
              <a:off x="2544" y="307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Rectangle 27"/>
            <p:cNvSpPr>
              <a:spLocks noChangeArrowheads="1"/>
            </p:cNvSpPr>
            <p:nvPr/>
          </p:nvSpPr>
          <p:spPr bwMode="auto">
            <a:xfrm>
              <a:off x="623" y="1296"/>
              <a:ext cx="25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aseline="-25000">
                  <a:latin typeface="Times New Roman" pitchFamily="18" charset="0"/>
                  <a:ea typeface="仿宋_GB2312" pitchFamily="49" charset="-122"/>
                </a:rPr>
                <a:t>I</a:t>
              </a:r>
            </a:p>
          </p:txBody>
        </p:sp>
        <p:sp>
          <p:nvSpPr>
            <p:cNvPr id="9258" name="Rectangle 28"/>
            <p:cNvSpPr>
              <a:spLocks noChangeArrowheads="1"/>
            </p:cNvSpPr>
            <p:nvPr/>
          </p:nvSpPr>
          <p:spPr bwMode="auto">
            <a:xfrm>
              <a:off x="576" y="2208"/>
              <a:ext cx="30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v</a:t>
              </a:r>
              <a:r>
                <a:rPr lang="en-US" altLang="zh-CN" sz="2000" baseline="-25000">
                  <a:latin typeface="Times New Roman" pitchFamily="18" charset="0"/>
                  <a:ea typeface="仿宋_GB2312" pitchFamily="49" charset="-122"/>
                </a:rPr>
                <a:t>O</a:t>
              </a:r>
            </a:p>
          </p:txBody>
        </p:sp>
        <p:sp>
          <p:nvSpPr>
            <p:cNvPr id="9259" name="Text Box 29"/>
            <p:cNvSpPr txBox="1">
              <a:spLocks noChangeArrowheads="1"/>
            </p:cNvSpPr>
            <p:nvPr/>
          </p:nvSpPr>
          <p:spPr bwMode="auto">
            <a:xfrm>
              <a:off x="719" y="1872"/>
              <a:ext cx="26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O</a:t>
              </a:r>
            </a:p>
          </p:txBody>
        </p:sp>
        <p:sp>
          <p:nvSpPr>
            <p:cNvPr id="9260" name="Text Box 30"/>
            <p:cNvSpPr txBox="1">
              <a:spLocks noChangeArrowheads="1"/>
            </p:cNvSpPr>
            <p:nvPr/>
          </p:nvSpPr>
          <p:spPr bwMode="auto">
            <a:xfrm>
              <a:off x="719" y="2832"/>
              <a:ext cx="26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O</a:t>
              </a:r>
            </a:p>
          </p:txBody>
        </p:sp>
        <p:sp>
          <p:nvSpPr>
            <p:cNvPr id="9261" name="Text Box 31"/>
            <p:cNvSpPr txBox="1">
              <a:spLocks noChangeArrowheads="1"/>
            </p:cNvSpPr>
            <p:nvPr/>
          </p:nvSpPr>
          <p:spPr bwMode="auto">
            <a:xfrm>
              <a:off x="2831" y="1872"/>
              <a:ext cx="18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t</a:t>
              </a:r>
            </a:p>
          </p:txBody>
        </p:sp>
        <p:sp>
          <p:nvSpPr>
            <p:cNvPr id="9262" name="Text Box 32"/>
            <p:cNvSpPr txBox="1">
              <a:spLocks noChangeArrowheads="1"/>
            </p:cNvSpPr>
            <p:nvPr/>
          </p:nvSpPr>
          <p:spPr bwMode="auto">
            <a:xfrm>
              <a:off x="2831" y="2880"/>
              <a:ext cx="18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t</a:t>
              </a:r>
            </a:p>
          </p:txBody>
        </p:sp>
        <p:sp>
          <p:nvSpPr>
            <p:cNvPr id="9263" name="Line 33"/>
            <p:cNvSpPr>
              <a:spLocks noChangeShapeType="1"/>
            </p:cNvSpPr>
            <p:nvPr/>
          </p:nvSpPr>
          <p:spPr bwMode="auto">
            <a:xfrm>
              <a:off x="1152" y="1728"/>
              <a:ext cx="1584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34"/>
            <p:cNvSpPr>
              <a:spLocks noChangeShapeType="1"/>
            </p:cNvSpPr>
            <p:nvPr/>
          </p:nvSpPr>
          <p:spPr bwMode="auto">
            <a:xfrm>
              <a:off x="1248" y="2688"/>
              <a:ext cx="1584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Text Box 35"/>
            <p:cNvSpPr txBox="1">
              <a:spLocks noChangeArrowheads="1"/>
            </p:cNvSpPr>
            <p:nvPr/>
          </p:nvSpPr>
          <p:spPr bwMode="auto">
            <a:xfrm>
              <a:off x="2639" y="1584"/>
              <a:ext cx="48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50%</a:t>
              </a:r>
            </a:p>
          </p:txBody>
        </p:sp>
        <p:sp>
          <p:nvSpPr>
            <p:cNvPr id="9266" name="Text Box 36"/>
            <p:cNvSpPr txBox="1">
              <a:spLocks noChangeArrowheads="1"/>
            </p:cNvSpPr>
            <p:nvPr/>
          </p:nvSpPr>
          <p:spPr bwMode="auto">
            <a:xfrm>
              <a:off x="2640" y="2544"/>
              <a:ext cx="48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ea typeface="仿宋_GB2312" pitchFamily="49" charset="-122"/>
                </a:rPr>
                <a:t>50%</a:t>
              </a:r>
            </a:p>
          </p:txBody>
        </p:sp>
        <p:sp>
          <p:nvSpPr>
            <p:cNvPr id="9267" name="Rectangle 37"/>
            <p:cNvSpPr>
              <a:spLocks noChangeArrowheads="1"/>
            </p:cNvSpPr>
            <p:nvPr/>
          </p:nvSpPr>
          <p:spPr bwMode="auto">
            <a:xfrm>
              <a:off x="1295" y="3072"/>
              <a:ext cx="39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  <a:ea typeface="仿宋_GB2312" pitchFamily="49" charset="-122"/>
                </a:rPr>
                <a:t>PHL</a:t>
              </a:r>
            </a:p>
          </p:txBody>
        </p:sp>
        <p:sp>
          <p:nvSpPr>
            <p:cNvPr id="9268" name="Rectangle 38"/>
            <p:cNvSpPr>
              <a:spLocks noChangeArrowheads="1"/>
            </p:cNvSpPr>
            <p:nvPr/>
          </p:nvSpPr>
          <p:spPr bwMode="auto">
            <a:xfrm>
              <a:off x="2257" y="3072"/>
              <a:ext cx="3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仿宋_GB2312" pitchFamily="49" charset="-122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  <a:ea typeface="仿宋_GB2312" pitchFamily="49" charset="-122"/>
                </a:rPr>
                <a:t>PLH</a:t>
              </a:r>
            </a:p>
          </p:txBody>
        </p:sp>
      </p:grpSp>
      <p:graphicFrame>
        <p:nvGraphicFramePr>
          <p:cNvPr id="391207" name="Object 39"/>
          <p:cNvGraphicFramePr>
            <a:graphicFrameLocks noChangeAspect="1"/>
          </p:cNvGraphicFramePr>
          <p:nvPr/>
        </p:nvGraphicFramePr>
        <p:xfrm>
          <a:off x="1150938" y="3806825"/>
          <a:ext cx="35655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公式" r:id="rId3" imgW="1257300" imgH="241300" progId="Equation.3">
                  <p:embed/>
                </p:oleObj>
              </mc:Choice>
              <mc:Fallback>
                <p:oleObj name="公式" r:id="rId3" imgW="1257300" imgH="2413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806825"/>
                        <a:ext cx="35655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208" name="Text Box 40"/>
          <p:cNvSpPr txBox="1">
            <a:spLocks noChangeArrowheads="1"/>
          </p:cNvSpPr>
          <p:nvPr/>
        </p:nvSpPr>
        <p:spPr bwMode="auto">
          <a:xfrm>
            <a:off x="395288" y="4581525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仿宋_GB2312" pitchFamily="49" charset="-122"/>
              </a:rPr>
              <a:t>二、动态功耗</a:t>
            </a:r>
          </a:p>
        </p:txBody>
      </p:sp>
      <p:grpSp>
        <p:nvGrpSpPr>
          <p:cNvPr id="391209" name="Group 41"/>
          <p:cNvGrpSpPr>
            <a:grpSpLocks/>
          </p:cNvGrpSpPr>
          <p:nvPr/>
        </p:nvGrpSpPr>
        <p:grpSpPr bwMode="auto">
          <a:xfrm>
            <a:off x="957263" y="2176463"/>
            <a:ext cx="3514725" cy="1538287"/>
            <a:chOff x="975" y="1371"/>
            <a:chExt cx="1842" cy="969"/>
          </a:xfrm>
        </p:grpSpPr>
        <p:sp>
          <p:nvSpPr>
            <p:cNvPr id="9230" name="Text Box 42"/>
            <p:cNvSpPr txBox="1">
              <a:spLocks noChangeArrowheads="1"/>
            </p:cNvSpPr>
            <p:nvPr/>
          </p:nvSpPr>
          <p:spPr bwMode="auto">
            <a:xfrm>
              <a:off x="1066" y="1719"/>
              <a:ext cx="7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itchFamily="18" charset="0"/>
                  <a:ea typeface="仿宋_GB2312" pitchFamily="49" charset="-122"/>
                </a:rPr>
                <a:t>分布参数</a:t>
              </a:r>
            </a:p>
          </p:txBody>
        </p:sp>
        <p:sp>
          <p:nvSpPr>
            <p:cNvPr id="9231" name="Text Box 43"/>
            <p:cNvSpPr txBox="1">
              <a:spLocks noChangeArrowheads="1"/>
            </p:cNvSpPr>
            <p:nvPr/>
          </p:nvSpPr>
          <p:spPr bwMode="auto">
            <a:xfrm>
              <a:off x="1066" y="2052"/>
              <a:ext cx="7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itchFamily="18" charset="0"/>
                  <a:ea typeface="仿宋_GB2312" pitchFamily="49" charset="-122"/>
                </a:rPr>
                <a:t>负载电容</a:t>
              </a:r>
            </a:p>
          </p:txBody>
        </p:sp>
        <p:sp>
          <p:nvSpPr>
            <p:cNvPr id="9232" name="AutoShape 44"/>
            <p:cNvSpPr>
              <a:spLocks/>
            </p:cNvSpPr>
            <p:nvPr/>
          </p:nvSpPr>
          <p:spPr bwMode="auto">
            <a:xfrm>
              <a:off x="975" y="1480"/>
              <a:ext cx="63" cy="799"/>
            </a:xfrm>
            <a:prstGeom prst="leftBrace">
              <a:avLst>
                <a:gd name="adj1" fmla="val 10568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233" name="Rectangle 45"/>
            <p:cNvSpPr>
              <a:spLocks noChangeArrowheads="1"/>
            </p:cNvSpPr>
            <p:nvPr/>
          </p:nvSpPr>
          <p:spPr bwMode="auto">
            <a:xfrm>
              <a:off x="1066" y="1371"/>
              <a:ext cx="17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MOS</a:t>
              </a:r>
              <a:r>
                <a:rPr lang="zh-CN" altLang="en-US" b="1">
                  <a:latin typeface="Times New Roman" pitchFamily="18" charset="0"/>
                  <a:ea typeface="仿宋_GB2312" pitchFamily="49" charset="-122"/>
                </a:rPr>
                <a:t>管开关延时</a:t>
              </a:r>
            </a:p>
          </p:txBody>
        </p:sp>
      </p:grpSp>
      <p:grpSp>
        <p:nvGrpSpPr>
          <p:cNvPr id="391214" name="Group 46"/>
          <p:cNvGrpSpPr>
            <a:grpSpLocks/>
          </p:cNvGrpSpPr>
          <p:nvPr/>
        </p:nvGrpSpPr>
        <p:grpSpPr bwMode="auto">
          <a:xfrm>
            <a:off x="900113" y="5416550"/>
            <a:ext cx="2016125" cy="549275"/>
            <a:chOff x="567" y="3412"/>
            <a:chExt cx="1270" cy="346"/>
          </a:xfrm>
        </p:grpSpPr>
        <p:sp>
          <p:nvSpPr>
            <p:cNvPr id="9225" name="Text Box 47"/>
            <p:cNvSpPr txBox="1">
              <a:spLocks noChangeArrowheads="1"/>
            </p:cNvSpPr>
            <p:nvPr/>
          </p:nvSpPr>
          <p:spPr bwMode="auto">
            <a:xfrm>
              <a:off x="567" y="3412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  <a:ea typeface="仿宋_GB2312" pitchFamily="49" charset="-122"/>
                </a:rPr>
                <a:t>f</a:t>
              </a:r>
            </a:p>
          </p:txBody>
        </p:sp>
        <p:sp>
          <p:nvSpPr>
            <p:cNvPr id="9226" name="Line 48"/>
            <p:cNvSpPr>
              <a:spLocks noChangeShapeType="1"/>
            </p:cNvSpPr>
            <p:nvPr/>
          </p:nvSpPr>
          <p:spPr bwMode="auto">
            <a:xfrm flipV="1">
              <a:off x="930" y="3430"/>
              <a:ext cx="0" cy="28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AutoShape 49"/>
            <p:cNvSpPr>
              <a:spLocks noChangeArrowheads="1"/>
            </p:cNvSpPr>
            <p:nvPr/>
          </p:nvSpPr>
          <p:spPr bwMode="auto">
            <a:xfrm>
              <a:off x="1020" y="3475"/>
              <a:ext cx="402" cy="192"/>
            </a:xfrm>
            <a:prstGeom prst="rightArrow">
              <a:avLst>
                <a:gd name="adj1" fmla="val 50000"/>
                <a:gd name="adj2" fmla="val 52344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228" name="Text Box 50"/>
            <p:cNvSpPr txBox="1">
              <a:spLocks noChangeArrowheads="1"/>
            </p:cNvSpPr>
            <p:nvPr/>
          </p:nvSpPr>
          <p:spPr bwMode="auto">
            <a:xfrm>
              <a:off x="1429" y="3430"/>
              <a:ext cx="3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  <a:ea typeface="仿宋_GB2312" pitchFamily="49" charset="-122"/>
                </a:rPr>
                <a:t>P</a:t>
              </a:r>
              <a:r>
                <a:rPr lang="en-US" altLang="zh-CN" sz="2800" b="1" baseline="-25000">
                  <a:latin typeface="Times New Roman" pitchFamily="18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9229" name="Line 51"/>
            <p:cNvSpPr>
              <a:spLocks noChangeShapeType="1"/>
            </p:cNvSpPr>
            <p:nvPr/>
          </p:nvSpPr>
          <p:spPr bwMode="auto">
            <a:xfrm flipV="1">
              <a:off x="1837" y="3475"/>
              <a:ext cx="0" cy="28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4" name="Rectangle 52"/>
          <p:cNvSpPr>
            <a:spLocks noChangeArrowheads="1"/>
          </p:cNvSpPr>
          <p:nvPr/>
        </p:nvSpPr>
        <p:spPr bwMode="auto">
          <a:xfrm>
            <a:off x="1109663" y="307975"/>
            <a:ext cx="6934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</a:rPr>
              <a:t>CMOS</a:t>
            </a:r>
            <a:r>
              <a:rPr lang="zh-CN" altLang="en-US" sz="3600" b="1">
                <a:solidFill>
                  <a:schemeClr val="folHlink"/>
                </a:solidFill>
              </a:rPr>
              <a:t>反向器传输延时时间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utoUpdateAnimBg="0"/>
      <p:bldP spid="39120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1663700"/>
            <a:ext cx="40005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765175" y="2420938"/>
            <a:ext cx="460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itchFamily="2" charset="-122"/>
              </a:rPr>
              <a:t>二输入</a:t>
            </a:r>
            <a:r>
              <a:rPr lang="zh-CN" altLang="en-US" b="1">
                <a:latin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</a:rPr>
              <a:t>与非</a:t>
            </a:r>
            <a:r>
              <a:rPr lang="zh-CN" altLang="en-US" b="1">
                <a:latin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</a:rPr>
              <a:t>门电路结构如图</a:t>
            </a:r>
          </a:p>
        </p:txBody>
      </p:sp>
      <p:grpSp>
        <p:nvGrpSpPr>
          <p:cNvPr id="376836" name="Group 4"/>
          <p:cNvGrpSpPr>
            <a:grpSpLocks/>
          </p:cNvGrpSpPr>
          <p:nvPr/>
        </p:nvGrpSpPr>
        <p:grpSpPr bwMode="auto">
          <a:xfrm>
            <a:off x="5702300" y="3035300"/>
            <a:ext cx="1676400" cy="2133600"/>
            <a:chOff x="3456" y="1776"/>
            <a:chExt cx="1056" cy="1344"/>
          </a:xfrm>
        </p:grpSpPr>
        <p:sp>
          <p:nvSpPr>
            <p:cNvPr id="10305" name="Line 5"/>
            <p:cNvSpPr>
              <a:spLocks noChangeShapeType="1"/>
            </p:cNvSpPr>
            <p:nvPr/>
          </p:nvSpPr>
          <p:spPr bwMode="auto">
            <a:xfrm>
              <a:off x="3456" y="3120"/>
              <a:ext cx="1056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6" name="Line 6"/>
            <p:cNvSpPr>
              <a:spLocks noChangeShapeType="1"/>
            </p:cNvSpPr>
            <p:nvPr/>
          </p:nvSpPr>
          <p:spPr bwMode="auto">
            <a:xfrm flipV="1">
              <a:off x="3552" y="1776"/>
              <a:ext cx="0" cy="1344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7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288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76840" name="Rectangle 8"/>
          <p:cNvSpPr>
            <a:spLocks noChangeArrowheads="1"/>
          </p:cNvSpPr>
          <p:nvPr/>
        </p:nvSpPr>
        <p:spPr bwMode="auto">
          <a:xfrm>
            <a:off x="6083300" y="1968500"/>
            <a:ext cx="2133600" cy="1219200"/>
          </a:xfrm>
          <a:prstGeom prst="rect">
            <a:avLst/>
          </a:prstGeom>
          <a:noFill/>
          <a:ln w="5715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376841" name="Rectangle 9"/>
          <p:cNvSpPr>
            <a:spLocks noChangeArrowheads="1"/>
          </p:cNvSpPr>
          <p:nvPr/>
        </p:nvSpPr>
        <p:spPr bwMode="auto">
          <a:xfrm>
            <a:off x="7302500" y="3263900"/>
            <a:ext cx="914400" cy="2133600"/>
          </a:xfrm>
          <a:prstGeom prst="rect">
            <a:avLst/>
          </a:prstGeom>
          <a:noFill/>
          <a:ln w="571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827088" y="2997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当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和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B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为高电平时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376843" name="Text Box 11"/>
          <p:cNvSpPr txBox="1">
            <a:spLocks noChangeArrowheads="1"/>
          </p:cNvSpPr>
          <p:nvPr/>
        </p:nvSpPr>
        <p:spPr bwMode="auto">
          <a:xfrm>
            <a:off x="5016500" y="37211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376844" name="Group 12"/>
          <p:cNvGrpSpPr>
            <a:grpSpLocks/>
          </p:cNvGrpSpPr>
          <p:nvPr/>
        </p:nvGrpSpPr>
        <p:grpSpPr bwMode="auto">
          <a:xfrm>
            <a:off x="6235700" y="4711700"/>
            <a:ext cx="2362200" cy="2057400"/>
            <a:chOff x="3696" y="2832"/>
            <a:chExt cx="1488" cy="1296"/>
          </a:xfrm>
        </p:grpSpPr>
        <p:sp>
          <p:nvSpPr>
            <p:cNvPr id="10301" name="Line 13"/>
            <p:cNvSpPr>
              <a:spLocks noChangeShapeType="1"/>
            </p:cNvSpPr>
            <p:nvPr/>
          </p:nvSpPr>
          <p:spPr bwMode="auto">
            <a:xfrm flipV="1">
              <a:off x="3888" y="2832"/>
              <a:ext cx="480" cy="576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0302" name="Group 14"/>
            <p:cNvGrpSpPr>
              <a:grpSpLocks/>
            </p:cNvGrpSpPr>
            <p:nvPr/>
          </p:nvGrpSpPr>
          <p:grpSpPr bwMode="auto">
            <a:xfrm>
              <a:off x="3696" y="3552"/>
              <a:ext cx="1488" cy="576"/>
              <a:chOff x="3552" y="3648"/>
              <a:chExt cx="1488" cy="576"/>
            </a:xfrm>
          </p:grpSpPr>
          <p:sp>
            <p:nvSpPr>
              <p:cNvPr id="10303" name="AutoShape 15"/>
              <p:cNvSpPr>
                <a:spLocks noChangeArrowheads="1"/>
              </p:cNvSpPr>
              <p:nvPr/>
            </p:nvSpPr>
            <p:spPr bwMode="auto">
              <a:xfrm>
                <a:off x="3552" y="3648"/>
                <a:ext cx="1488" cy="576"/>
              </a:xfrm>
              <a:prstGeom prst="wedgeRoundRectCallout">
                <a:avLst>
                  <a:gd name="adj1" fmla="val -35486"/>
                  <a:gd name="adj2" fmla="val -81944"/>
                  <a:gd name="adj3" fmla="val 16667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0304" name="Text Box 16"/>
              <p:cNvSpPr txBox="1">
                <a:spLocks noChangeArrowheads="1"/>
              </p:cNvSpPr>
              <p:nvPr/>
            </p:nvSpPr>
            <p:spPr bwMode="auto">
              <a:xfrm>
                <a:off x="3744" y="3696"/>
                <a:ext cx="1152" cy="518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latin typeface="宋体" pitchFamily="2" charset="-122"/>
                  </a:rPr>
                  <a:t>两个串联的</a:t>
                </a:r>
                <a:r>
                  <a:rPr lang="en-US" altLang="zh-CN" b="1">
                    <a:latin typeface="宋体" pitchFamily="2" charset="-122"/>
                  </a:rPr>
                  <a:t>NMOS T</a:t>
                </a:r>
                <a:r>
                  <a:rPr lang="en-US" altLang="zh-CN" b="1" baseline="-25000">
                    <a:latin typeface="宋体" pitchFamily="2" charset="-122"/>
                  </a:rPr>
                  <a:t>1</a:t>
                </a:r>
                <a:r>
                  <a:rPr lang="zh-CN" altLang="en-US" b="1">
                    <a:latin typeface="宋体" pitchFamily="2" charset="-122"/>
                  </a:rPr>
                  <a:t>、</a:t>
                </a:r>
                <a:r>
                  <a:rPr lang="en-US" altLang="zh-CN" b="1">
                    <a:latin typeface="宋体" pitchFamily="2" charset="-122"/>
                  </a:rPr>
                  <a:t>T</a:t>
                </a:r>
                <a:r>
                  <a:rPr lang="en-US" altLang="zh-CN" b="1" baseline="-25000">
                    <a:latin typeface="宋体" pitchFamily="2" charset="-122"/>
                  </a:rPr>
                  <a:t>2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6849" name="Group 17"/>
          <p:cNvGrpSpPr>
            <a:grpSpLocks/>
          </p:cNvGrpSpPr>
          <p:nvPr/>
        </p:nvGrpSpPr>
        <p:grpSpPr bwMode="auto">
          <a:xfrm>
            <a:off x="8064500" y="3568700"/>
            <a:ext cx="939800" cy="457200"/>
            <a:chOff x="4944" y="2112"/>
            <a:chExt cx="592" cy="288"/>
          </a:xfrm>
        </p:grpSpPr>
        <p:sp>
          <p:nvSpPr>
            <p:cNvPr id="10299" name="Line 18"/>
            <p:cNvSpPr>
              <a:spLocks noChangeShapeType="1"/>
            </p:cNvSpPr>
            <p:nvPr/>
          </p:nvSpPr>
          <p:spPr bwMode="auto">
            <a:xfrm flipH="1">
              <a:off x="4944" y="2208"/>
              <a:ext cx="288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300" name="Text Box 19"/>
            <p:cNvSpPr txBox="1">
              <a:spLocks noChangeArrowheads="1"/>
            </p:cNvSpPr>
            <p:nvPr/>
          </p:nvSpPr>
          <p:spPr bwMode="auto">
            <a:xfrm>
              <a:off x="5232" y="2112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通</a:t>
              </a:r>
            </a:p>
          </p:txBody>
        </p:sp>
      </p:grpSp>
      <p:grpSp>
        <p:nvGrpSpPr>
          <p:cNvPr id="376852" name="Group 20"/>
          <p:cNvGrpSpPr>
            <a:grpSpLocks/>
          </p:cNvGrpSpPr>
          <p:nvPr/>
        </p:nvGrpSpPr>
        <p:grpSpPr bwMode="auto">
          <a:xfrm>
            <a:off x="8064500" y="4711700"/>
            <a:ext cx="939800" cy="457200"/>
            <a:chOff x="4944" y="2832"/>
            <a:chExt cx="592" cy="288"/>
          </a:xfrm>
        </p:grpSpPr>
        <p:sp>
          <p:nvSpPr>
            <p:cNvPr id="10297" name="Line 21"/>
            <p:cNvSpPr>
              <a:spLocks noChangeShapeType="1"/>
            </p:cNvSpPr>
            <p:nvPr/>
          </p:nvSpPr>
          <p:spPr bwMode="auto">
            <a:xfrm flipH="1">
              <a:off x="4944" y="2928"/>
              <a:ext cx="288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8" name="Text Box 22"/>
            <p:cNvSpPr txBox="1">
              <a:spLocks noChangeArrowheads="1"/>
            </p:cNvSpPr>
            <p:nvPr/>
          </p:nvSpPr>
          <p:spPr bwMode="auto">
            <a:xfrm>
              <a:off x="5232" y="2832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通</a:t>
              </a:r>
            </a:p>
          </p:txBody>
        </p:sp>
      </p:grpSp>
      <p:grpSp>
        <p:nvGrpSpPr>
          <p:cNvPr id="376855" name="Group 23"/>
          <p:cNvGrpSpPr>
            <a:grpSpLocks/>
          </p:cNvGrpSpPr>
          <p:nvPr/>
        </p:nvGrpSpPr>
        <p:grpSpPr bwMode="auto">
          <a:xfrm>
            <a:off x="6845300" y="1587500"/>
            <a:ext cx="914400" cy="990600"/>
            <a:chOff x="4176" y="864"/>
            <a:chExt cx="576" cy="624"/>
          </a:xfrm>
        </p:grpSpPr>
        <p:sp>
          <p:nvSpPr>
            <p:cNvPr id="10295" name="Line 24"/>
            <p:cNvSpPr>
              <a:spLocks noChangeShapeType="1"/>
            </p:cNvSpPr>
            <p:nvPr/>
          </p:nvSpPr>
          <p:spPr bwMode="auto">
            <a:xfrm flipH="1">
              <a:off x="4176" y="1008"/>
              <a:ext cx="288" cy="48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6" name="Text Box 25"/>
            <p:cNvSpPr txBox="1">
              <a:spLocks noChangeArrowheads="1"/>
            </p:cNvSpPr>
            <p:nvPr/>
          </p:nvSpPr>
          <p:spPr bwMode="auto">
            <a:xfrm>
              <a:off x="4448" y="864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止</a:t>
              </a:r>
            </a:p>
          </p:txBody>
        </p:sp>
      </p:grpSp>
      <p:grpSp>
        <p:nvGrpSpPr>
          <p:cNvPr id="376858" name="Group 26"/>
          <p:cNvGrpSpPr>
            <a:grpSpLocks/>
          </p:cNvGrpSpPr>
          <p:nvPr/>
        </p:nvGrpSpPr>
        <p:grpSpPr bwMode="auto">
          <a:xfrm>
            <a:off x="7912100" y="1816100"/>
            <a:ext cx="914400" cy="990600"/>
            <a:chOff x="4848" y="1008"/>
            <a:chExt cx="576" cy="624"/>
          </a:xfrm>
        </p:grpSpPr>
        <p:sp>
          <p:nvSpPr>
            <p:cNvPr id="10293" name="Line 27"/>
            <p:cNvSpPr>
              <a:spLocks noChangeShapeType="1"/>
            </p:cNvSpPr>
            <p:nvPr/>
          </p:nvSpPr>
          <p:spPr bwMode="auto">
            <a:xfrm flipH="1">
              <a:off x="4848" y="1152"/>
              <a:ext cx="288" cy="48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4" name="Text Box 28"/>
            <p:cNvSpPr txBox="1">
              <a:spLocks noChangeArrowheads="1"/>
            </p:cNvSpPr>
            <p:nvPr/>
          </p:nvSpPr>
          <p:spPr bwMode="auto">
            <a:xfrm>
              <a:off x="5120" y="1008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止</a:t>
              </a:r>
            </a:p>
          </p:txBody>
        </p:sp>
      </p:grpSp>
      <p:sp>
        <p:nvSpPr>
          <p:cNvPr id="376861" name="Text Box 29"/>
          <p:cNvSpPr txBox="1">
            <a:spLocks noChangeArrowheads="1"/>
          </p:cNvSpPr>
          <p:nvPr/>
        </p:nvSpPr>
        <p:spPr bwMode="auto">
          <a:xfrm>
            <a:off x="8278813" y="28067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0</a:t>
            </a:r>
          </a:p>
        </p:txBody>
      </p:sp>
      <p:pic>
        <p:nvPicPr>
          <p:cNvPr id="376862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00213"/>
            <a:ext cx="4000500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6863" name="Text Box 31"/>
          <p:cNvSpPr txBox="1">
            <a:spLocks noChangeArrowheads="1"/>
          </p:cNvSpPr>
          <p:nvPr/>
        </p:nvSpPr>
        <p:spPr bwMode="auto">
          <a:xfrm>
            <a:off x="5076825" y="3644900"/>
            <a:ext cx="395288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99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76864" name="Text Box 32"/>
          <p:cNvSpPr txBox="1">
            <a:spLocks noChangeArrowheads="1"/>
          </p:cNvSpPr>
          <p:nvPr/>
        </p:nvSpPr>
        <p:spPr bwMode="auto">
          <a:xfrm>
            <a:off x="5321300" y="4716463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376865" name="Group 33"/>
          <p:cNvGrpSpPr>
            <a:grpSpLocks/>
          </p:cNvGrpSpPr>
          <p:nvPr/>
        </p:nvGrpSpPr>
        <p:grpSpPr bwMode="auto">
          <a:xfrm>
            <a:off x="7956550" y="2492375"/>
            <a:ext cx="939800" cy="457200"/>
            <a:chOff x="4944" y="2112"/>
            <a:chExt cx="592" cy="288"/>
          </a:xfrm>
        </p:grpSpPr>
        <p:sp>
          <p:nvSpPr>
            <p:cNvPr id="10291" name="Line 34"/>
            <p:cNvSpPr>
              <a:spLocks noChangeShapeType="1"/>
            </p:cNvSpPr>
            <p:nvPr/>
          </p:nvSpPr>
          <p:spPr bwMode="auto">
            <a:xfrm flipH="1">
              <a:off x="4944" y="2208"/>
              <a:ext cx="288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2" name="Text Box 35"/>
            <p:cNvSpPr txBox="1">
              <a:spLocks noChangeArrowheads="1"/>
            </p:cNvSpPr>
            <p:nvPr/>
          </p:nvSpPr>
          <p:spPr bwMode="auto">
            <a:xfrm>
              <a:off x="5232" y="2112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通</a:t>
              </a:r>
            </a:p>
          </p:txBody>
        </p:sp>
      </p:grpSp>
      <p:grpSp>
        <p:nvGrpSpPr>
          <p:cNvPr id="376868" name="Group 36"/>
          <p:cNvGrpSpPr>
            <a:grpSpLocks/>
          </p:cNvGrpSpPr>
          <p:nvPr/>
        </p:nvGrpSpPr>
        <p:grpSpPr bwMode="auto">
          <a:xfrm>
            <a:off x="8039100" y="3721100"/>
            <a:ext cx="944563" cy="466725"/>
            <a:chOff x="4944" y="2109"/>
            <a:chExt cx="595" cy="294"/>
          </a:xfrm>
        </p:grpSpPr>
        <p:sp>
          <p:nvSpPr>
            <p:cNvPr id="10289" name="Line 37"/>
            <p:cNvSpPr>
              <a:spLocks noChangeShapeType="1"/>
            </p:cNvSpPr>
            <p:nvPr/>
          </p:nvSpPr>
          <p:spPr bwMode="auto">
            <a:xfrm flipH="1">
              <a:off x="4944" y="2208"/>
              <a:ext cx="288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90" name="Text Box 38"/>
            <p:cNvSpPr txBox="1">
              <a:spLocks noChangeArrowheads="1"/>
            </p:cNvSpPr>
            <p:nvPr/>
          </p:nvSpPr>
          <p:spPr bwMode="auto">
            <a:xfrm>
              <a:off x="5229" y="2109"/>
              <a:ext cx="310" cy="294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止</a:t>
              </a:r>
            </a:p>
          </p:txBody>
        </p:sp>
      </p:grpSp>
      <p:sp>
        <p:nvSpPr>
          <p:cNvPr id="376871" name="Text Box 39"/>
          <p:cNvSpPr txBox="1">
            <a:spLocks noChangeArrowheads="1"/>
          </p:cNvSpPr>
          <p:nvPr/>
        </p:nvSpPr>
        <p:spPr bwMode="auto">
          <a:xfrm>
            <a:off x="8243888" y="2781300"/>
            <a:ext cx="333375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376872" name="Group 40"/>
          <p:cNvGrpSpPr>
            <a:grpSpLocks/>
          </p:cNvGrpSpPr>
          <p:nvPr/>
        </p:nvGrpSpPr>
        <p:grpSpPr bwMode="auto">
          <a:xfrm>
            <a:off x="6845300" y="1668463"/>
            <a:ext cx="914400" cy="1062037"/>
            <a:chOff x="4176" y="915"/>
            <a:chExt cx="576" cy="669"/>
          </a:xfrm>
        </p:grpSpPr>
        <p:grpSp>
          <p:nvGrpSpPr>
            <p:cNvPr id="10285" name="Group 41"/>
            <p:cNvGrpSpPr>
              <a:grpSpLocks/>
            </p:cNvGrpSpPr>
            <p:nvPr/>
          </p:nvGrpSpPr>
          <p:grpSpPr bwMode="auto">
            <a:xfrm>
              <a:off x="4176" y="915"/>
              <a:ext cx="576" cy="624"/>
              <a:chOff x="4176" y="864"/>
              <a:chExt cx="576" cy="624"/>
            </a:xfrm>
          </p:grpSpPr>
          <p:sp>
            <p:nvSpPr>
              <p:cNvPr id="10287" name="Line 42"/>
              <p:cNvSpPr>
                <a:spLocks noChangeShapeType="1"/>
              </p:cNvSpPr>
              <p:nvPr/>
            </p:nvSpPr>
            <p:spPr bwMode="auto">
              <a:xfrm flipH="1">
                <a:off x="4176" y="1008"/>
                <a:ext cx="288" cy="48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CC33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88" name="Text Box 43"/>
              <p:cNvSpPr txBox="1">
                <a:spLocks noChangeArrowheads="1"/>
              </p:cNvSpPr>
              <p:nvPr/>
            </p:nvSpPr>
            <p:spPr bwMode="auto">
              <a:xfrm>
                <a:off x="4448" y="864"/>
                <a:ext cx="3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latin typeface="Times New Roman" pitchFamily="18" charset="0"/>
                  </a:rPr>
                  <a:t>止</a:t>
                </a:r>
              </a:p>
            </p:txBody>
          </p:sp>
        </p:grpSp>
        <p:sp>
          <p:nvSpPr>
            <p:cNvPr id="10286" name="Line 44"/>
            <p:cNvSpPr>
              <a:spLocks noChangeShapeType="1"/>
            </p:cNvSpPr>
            <p:nvPr/>
          </p:nvSpPr>
          <p:spPr bwMode="auto">
            <a:xfrm flipH="1">
              <a:off x="4176" y="1152"/>
              <a:ext cx="336" cy="43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76877" name="Text Box 45"/>
          <p:cNvSpPr txBox="1">
            <a:spLocks noChangeArrowheads="1"/>
          </p:cNvSpPr>
          <p:nvPr/>
        </p:nvSpPr>
        <p:spPr bwMode="auto">
          <a:xfrm>
            <a:off x="749300" y="4025900"/>
            <a:ext cx="373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当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和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B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有一个或一个以上为低电平时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376878" name="Text Box 46"/>
          <p:cNvSpPr txBox="1">
            <a:spLocks noChangeArrowheads="1"/>
          </p:cNvSpPr>
          <p:nvPr/>
        </p:nvSpPr>
        <p:spPr bwMode="auto">
          <a:xfrm>
            <a:off x="785813" y="4864100"/>
            <a:ext cx="267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电路输出高电平</a:t>
            </a:r>
          </a:p>
        </p:txBody>
      </p:sp>
      <p:sp>
        <p:nvSpPr>
          <p:cNvPr id="376879" name="Text Box 47"/>
          <p:cNvSpPr txBox="1">
            <a:spLocks noChangeArrowheads="1"/>
          </p:cNvSpPr>
          <p:nvPr/>
        </p:nvSpPr>
        <p:spPr bwMode="auto">
          <a:xfrm>
            <a:off x="804863" y="3568700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C3300"/>
                </a:solidFill>
                <a:latin typeface="宋体" pitchFamily="2" charset="-122"/>
              </a:rPr>
              <a:t>输出低电平</a:t>
            </a:r>
          </a:p>
        </p:txBody>
      </p:sp>
      <p:sp>
        <p:nvSpPr>
          <p:cNvPr id="376880" name="Text Box 48"/>
          <p:cNvSpPr txBox="1">
            <a:spLocks noChangeArrowheads="1"/>
          </p:cNvSpPr>
          <p:nvPr/>
        </p:nvSpPr>
        <p:spPr bwMode="auto">
          <a:xfrm>
            <a:off x="744538" y="5321300"/>
            <a:ext cx="4538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Times New Roman" pitchFamily="18" charset="0"/>
                <a:sym typeface="Symbol" pitchFamily="18" charset="2"/>
              </a:rPr>
              <a:t> 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电路实现“与非”逻辑功能</a:t>
            </a:r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376881" name="Object 49"/>
          <p:cNvGraphicFramePr>
            <a:graphicFrameLocks noChangeAspect="1"/>
          </p:cNvGraphicFramePr>
          <p:nvPr/>
        </p:nvGraphicFramePr>
        <p:xfrm>
          <a:off x="1892300" y="5899150"/>
          <a:ext cx="1647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公式" r:id="rId4" imgW="494870" imgH="203024" progId="Equation.3">
                  <p:embed/>
                </p:oleObj>
              </mc:Choice>
              <mc:Fallback>
                <p:oleObj name="公式" r:id="rId4" imgW="494870" imgH="203024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899150"/>
                        <a:ext cx="16478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82" name="Text Box 50"/>
          <p:cNvSpPr txBox="1">
            <a:spLocks noChangeArrowheads="1"/>
          </p:cNvSpPr>
          <p:nvPr/>
        </p:nvSpPr>
        <p:spPr bwMode="auto">
          <a:xfrm>
            <a:off x="846138" y="339725"/>
            <a:ext cx="711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</a:rPr>
              <a:t>与非门逻辑功能的</a:t>
            </a: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</a:rPr>
              <a:t>CMOS</a:t>
            </a:r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</a:rPr>
              <a:t>门电路</a:t>
            </a:r>
          </a:p>
        </p:txBody>
      </p:sp>
      <p:grpSp>
        <p:nvGrpSpPr>
          <p:cNvPr id="376883" name="Group 51"/>
          <p:cNvGrpSpPr>
            <a:grpSpLocks/>
          </p:cNvGrpSpPr>
          <p:nvPr/>
        </p:nvGrpSpPr>
        <p:grpSpPr bwMode="auto">
          <a:xfrm>
            <a:off x="3035300" y="1054100"/>
            <a:ext cx="3048000" cy="1600200"/>
            <a:chOff x="1776" y="528"/>
            <a:chExt cx="1920" cy="1008"/>
          </a:xfrm>
        </p:grpSpPr>
        <p:sp>
          <p:nvSpPr>
            <p:cNvPr id="10281" name="Line 52"/>
            <p:cNvSpPr>
              <a:spLocks noChangeShapeType="1"/>
            </p:cNvSpPr>
            <p:nvPr/>
          </p:nvSpPr>
          <p:spPr bwMode="auto">
            <a:xfrm>
              <a:off x="3072" y="1248"/>
              <a:ext cx="624" cy="288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0282" name="Group 53"/>
            <p:cNvGrpSpPr>
              <a:grpSpLocks/>
            </p:cNvGrpSpPr>
            <p:nvPr/>
          </p:nvGrpSpPr>
          <p:grpSpPr bwMode="auto">
            <a:xfrm>
              <a:off x="1776" y="528"/>
              <a:ext cx="1296" cy="672"/>
              <a:chOff x="1776" y="528"/>
              <a:chExt cx="1296" cy="672"/>
            </a:xfrm>
          </p:grpSpPr>
          <p:sp>
            <p:nvSpPr>
              <p:cNvPr id="10283" name="AutoShape 54"/>
              <p:cNvSpPr>
                <a:spLocks noChangeArrowheads="1"/>
              </p:cNvSpPr>
              <p:nvPr/>
            </p:nvSpPr>
            <p:spPr bwMode="auto">
              <a:xfrm>
                <a:off x="1776" y="528"/>
                <a:ext cx="1248" cy="672"/>
              </a:xfrm>
              <a:prstGeom prst="wedgeRoundRectCallout">
                <a:avLst>
                  <a:gd name="adj1" fmla="val 56491"/>
                  <a:gd name="adj2" fmla="val 62352"/>
                  <a:gd name="adj3" fmla="val 16667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0284" name="Text Box 55"/>
              <p:cNvSpPr txBox="1">
                <a:spLocks noChangeArrowheads="1"/>
              </p:cNvSpPr>
              <p:nvPr/>
            </p:nvSpPr>
            <p:spPr bwMode="auto">
              <a:xfrm>
                <a:off x="1776" y="624"/>
                <a:ext cx="1296" cy="518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latin typeface="宋体" pitchFamily="2" charset="-122"/>
                  </a:rPr>
                  <a:t>两个并联的</a:t>
                </a:r>
                <a:r>
                  <a:rPr lang="en-US" altLang="zh-CN" b="1">
                    <a:latin typeface="宋体" pitchFamily="2" charset="-122"/>
                  </a:rPr>
                  <a:t>PMOS</a:t>
                </a:r>
                <a:r>
                  <a:rPr lang="zh-CN" altLang="en-US" b="1">
                    <a:latin typeface="宋体" pitchFamily="2" charset="-122"/>
                  </a:rPr>
                  <a:t>管</a:t>
                </a:r>
                <a:r>
                  <a:rPr lang="en-US" altLang="zh-CN" b="1">
                    <a:latin typeface="宋体" pitchFamily="2" charset="-122"/>
                  </a:rPr>
                  <a:t>T</a:t>
                </a:r>
                <a:r>
                  <a:rPr lang="en-US" altLang="zh-CN" b="1" baseline="-25000">
                    <a:latin typeface="宋体" pitchFamily="2" charset="-122"/>
                  </a:rPr>
                  <a:t>3</a:t>
                </a:r>
                <a:r>
                  <a:rPr lang="zh-CN" altLang="en-US" b="1">
                    <a:latin typeface="宋体" pitchFamily="2" charset="-122"/>
                  </a:rPr>
                  <a:t>、</a:t>
                </a:r>
                <a:r>
                  <a:rPr lang="en-US" altLang="zh-CN" b="1">
                    <a:latin typeface="宋体" pitchFamily="2" charset="-122"/>
                  </a:rPr>
                  <a:t>T</a:t>
                </a:r>
                <a:r>
                  <a:rPr lang="en-US" altLang="zh-CN" b="1" baseline="-25000">
                    <a:latin typeface="宋体" pitchFamily="2" charset="-122"/>
                  </a:rPr>
                  <a:t>4</a:t>
                </a:r>
                <a:endParaRPr lang="en-US" altLang="zh-CN" b="1">
                  <a:latin typeface="宋体" pitchFamily="2" charset="-122"/>
                </a:endParaRPr>
              </a:p>
            </p:txBody>
          </p:sp>
        </p:grpSp>
      </p:grpSp>
      <p:grpSp>
        <p:nvGrpSpPr>
          <p:cNvPr id="376888" name="Group 56"/>
          <p:cNvGrpSpPr>
            <a:grpSpLocks/>
          </p:cNvGrpSpPr>
          <p:nvPr/>
        </p:nvGrpSpPr>
        <p:grpSpPr bwMode="auto">
          <a:xfrm>
            <a:off x="2124075" y="3213100"/>
            <a:ext cx="4953000" cy="3124200"/>
            <a:chOff x="1392" y="1776"/>
            <a:chExt cx="3120" cy="1968"/>
          </a:xfrm>
        </p:grpSpPr>
        <p:grpSp>
          <p:nvGrpSpPr>
            <p:cNvPr id="10274" name="Group 57"/>
            <p:cNvGrpSpPr>
              <a:grpSpLocks/>
            </p:cNvGrpSpPr>
            <p:nvPr/>
          </p:nvGrpSpPr>
          <p:grpSpPr bwMode="auto">
            <a:xfrm>
              <a:off x="3504" y="1776"/>
              <a:ext cx="1008" cy="720"/>
              <a:chOff x="3504" y="1776"/>
              <a:chExt cx="1008" cy="720"/>
            </a:xfrm>
          </p:grpSpPr>
          <p:sp>
            <p:nvSpPr>
              <p:cNvPr id="10278" name="Line 58"/>
              <p:cNvSpPr>
                <a:spLocks noChangeShapeType="1"/>
              </p:cNvSpPr>
              <p:nvPr/>
            </p:nvSpPr>
            <p:spPr bwMode="auto">
              <a:xfrm>
                <a:off x="3504" y="2496"/>
                <a:ext cx="1008" cy="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79" name="Line 59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72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80" name="Line 60"/>
              <p:cNvSpPr>
                <a:spLocks noChangeShapeType="1"/>
              </p:cNvSpPr>
              <p:nvPr/>
            </p:nvSpPr>
            <p:spPr bwMode="auto">
              <a:xfrm>
                <a:off x="4272" y="1776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0275" name="Group 61"/>
            <p:cNvGrpSpPr>
              <a:grpSpLocks/>
            </p:cNvGrpSpPr>
            <p:nvPr/>
          </p:nvGrpSpPr>
          <p:grpSpPr bwMode="auto">
            <a:xfrm>
              <a:off x="1392" y="2832"/>
              <a:ext cx="2208" cy="912"/>
              <a:chOff x="1392" y="2832"/>
              <a:chExt cx="2208" cy="912"/>
            </a:xfrm>
          </p:grpSpPr>
          <p:sp>
            <p:nvSpPr>
              <p:cNvPr id="10276" name="AutoShape 62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160" cy="912"/>
              </a:xfrm>
              <a:prstGeom prst="wedgeRoundRectCallout">
                <a:avLst>
                  <a:gd name="adj1" fmla="val 41111"/>
                  <a:gd name="adj2" fmla="val -81361"/>
                  <a:gd name="adj3" fmla="val 16667"/>
                </a:avLst>
              </a:prstGeom>
              <a:solidFill>
                <a:srgbClr val="FFCC00"/>
              </a:solidFill>
              <a:ln w="9525">
                <a:solidFill>
                  <a:srgbClr val="CCFFCC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0277" name="Text Box 63"/>
              <p:cNvSpPr txBox="1">
                <a:spLocks noChangeArrowheads="1"/>
              </p:cNvSpPr>
              <p:nvPr/>
            </p:nvSpPr>
            <p:spPr bwMode="auto">
              <a:xfrm>
                <a:off x="1392" y="2948"/>
                <a:ext cx="2064" cy="748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latin typeface="Times New Roman" pitchFamily="18" charset="0"/>
                  </a:rPr>
                  <a:t>每个输入端与一 个 </a:t>
                </a:r>
                <a:r>
                  <a:rPr lang="en-US" altLang="zh-CN" b="1">
                    <a:latin typeface="Times New Roman" pitchFamily="18" charset="0"/>
                  </a:rPr>
                  <a:t>NMOS</a:t>
                </a:r>
                <a:r>
                  <a:rPr lang="zh-CN" altLang="en-US" b="1">
                    <a:latin typeface="Times New Roman" pitchFamily="18" charset="0"/>
                  </a:rPr>
                  <a:t>管和一个</a:t>
                </a:r>
                <a:r>
                  <a:rPr lang="en-US" altLang="zh-CN" b="1">
                    <a:latin typeface="Times New Roman" pitchFamily="18" charset="0"/>
                  </a:rPr>
                  <a:t>PMOS</a:t>
                </a:r>
                <a:r>
                  <a:rPr lang="zh-CN" altLang="en-US" b="1">
                    <a:latin typeface="Times New Roman" pitchFamily="18" charset="0"/>
                  </a:rPr>
                  <a:t>管的栅极相连</a:t>
                </a:r>
              </a:p>
            </p:txBody>
          </p:sp>
        </p:grpSp>
      </p:grpSp>
      <p:grpSp>
        <p:nvGrpSpPr>
          <p:cNvPr id="376896" name="Group 64"/>
          <p:cNvGrpSpPr>
            <a:grpSpLocks/>
          </p:cNvGrpSpPr>
          <p:nvPr/>
        </p:nvGrpSpPr>
        <p:grpSpPr bwMode="auto">
          <a:xfrm>
            <a:off x="7956550" y="4724400"/>
            <a:ext cx="939800" cy="457200"/>
            <a:chOff x="4944" y="2112"/>
            <a:chExt cx="592" cy="288"/>
          </a:xfrm>
        </p:grpSpPr>
        <p:sp>
          <p:nvSpPr>
            <p:cNvPr id="10272" name="Line 65"/>
            <p:cNvSpPr>
              <a:spLocks noChangeShapeType="1"/>
            </p:cNvSpPr>
            <p:nvPr/>
          </p:nvSpPr>
          <p:spPr bwMode="auto">
            <a:xfrm flipH="1">
              <a:off x="4944" y="2208"/>
              <a:ext cx="288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3" name="Text Box 66"/>
            <p:cNvSpPr txBox="1">
              <a:spLocks noChangeArrowheads="1"/>
            </p:cNvSpPr>
            <p:nvPr/>
          </p:nvSpPr>
          <p:spPr bwMode="auto">
            <a:xfrm>
              <a:off x="5232" y="2112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通</a:t>
              </a:r>
            </a:p>
          </p:txBody>
        </p:sp>
      </p:grpSp>
      <p:sp>
        <p:nvSpPr>
          <p:cNvPr id="376899" name="Text Box 67"/>
          <p:cNvSpPr txBox="1">
            <a:spLocks noChangeArrowheads="1"/>
          </p:cNvSpPr>
          <p:nvPr/>
        </p:nvSpPr>
        <p:spPr bwMode="auto">
          <a:xfrm>
            <a:off x="5292725" y="4724400"/>
            <a:ext cx="333375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6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76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76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76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7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7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autoUpdateAnimBg="0"/>
      <p:bldP spid="376840" grpId="0" animBg="1"/>
      <p:bldP spid="376841" grpId="0" animBg="1"/>
      <p:bldP spid="376842" grpId="0" autoUpdateAnimBg="0"/>
      <p:bldP spid="376843" grpId="0" autoUpdateAnimBg="0"/>
      <p:bldP spid="376861" grpId="0" autoUpdateAnimBg="0"/>
      <p:bldP spid="376863" grpId="0" animBg="1" autoUpdateAnimBg="0"/>
      <p:bldP spid="376864" grpId="0"/>
      <p:bldP spid="376871" grpId="0" animBg="1" autoUpdateAnimBg="0"/>
      <p:bldP spid="376877" grpId="0" autoUpdateAnimBg="0"/>
      <p:bldP spid="376878" grpId="0" autoUpdateAnimBg="0"/>
      <p:bldP spid="376879" grpId="0" autoUpdateAnimBg="0"/>
      <p:bldP spid="376880" grpId="0" autoUpdateAnimBg="0"/>
      <p:bldP spid="376882" grpId="0"/>
      <p:bldP spid="37689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858" name="Group 2"/>
          <p:cNvGrpSpPr>
            <a:grpSpLocks/>
          </p:cNvGrpSpPr>
          <p:nvPr/>
        </p:nvGrpSpPr>
        <p:grpSpPr bwMode="auto">
          <a:xfrm>
            <a:off x="5111750" y="1525588"/>
            <a:ext cx="4032250" cy="4257675"/>
            <a:chOff x="1610" y="618"/>
            <a:chExt cx="2540" cy="2994"/>
          </a:xfrm>
        </p:grpSpPr>
        <p:sp>
          <p:nvSpPr>
            <p:cNvPr id="11311" name="AutoShape 3"/>
            <p:cNvSpPr>
              <a:spLocks noChangeArrowheads="1"/>
            </p:cNvSpPr>
            <p:nvPr/>
          </p:nvSpPr>
          <p:spPr bwMode="auto">
            <a:xfrm>
              <a:off x="1610" y="618"/>
              <a:ext cx="2540" cy="2994"/>
            </a:xfrm>
            <a:prstGeom prst="wedgeRectCallout">
              <a:avLst>
                <a:gd name="adj1" fmla="val -21731"/>
                <a:gd name="adj2" fmla="val 50569"/>
              </a:avLst>
            </a:prstGeom>
            <a:solidFill>
              <a:srgbClr val="FFFF99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flatTx/>
            </a:bodyPr>
            <a:lstStyle/>
            <a:p>
              <a:pPr algn="ctr"/>
              <a:endParaRPr lang="zh-CN" altLang="en-US" sz="4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1312" name="Group 4"/>
            <p:cNvGrpSpPr>
              <a:grpSpLocks/>
            </p:cNvGrpSpPr>
            <p:nvPr/>
          </p:nvGrpSpPr>
          <p:grpSpPr bwMode="auto">
            <a:xfrm>
              <a:off x="1701" y="845"/>
              <a:ext cx="2336" cy="2659"/>
              <a:chOff x="3408" y="336"/>
              <a:chExt cx="2748" cy="2451"/>
            </a:xfrm>
          </p:grpSpPr>
          <p:sp>
            <p:nvSpPr>
              <p:cNvPr id="11313" name="Line 5"/>
              <p:cNvSpPr>
                <a:spLocks noChangeShapeType="1"/>
              </p:cNvSpPr>
              <p:nvPr/>
            </p:nvSpPr>
            <p:spPr bwMode="auto">
              <a:xfrm flipV="1">
                <a:off x="5423" y="1730"/>
                <a:ext cx="0" cy="4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Line 6"/>
              <p:cNvSpPr>
                <a:spLocks noChangeShapeType="1"/>
              </p:cNvSpPr>
              <p:nvPr/>
            </p:nvSpPr>
            <p:spPr bwMode="auto">
              <a:xfrm flipV="1">
                <a:off x="5039" y="1441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5" name="Line 7"/>
              <p:cNvSpPr>
                <a:spLocks noChangeShapeType="1"/>
              </p:cNvSpPr>
              <p:nvPr/>
            </p:nvSpPr>
            <p:spPr bwMode="auto">
              <a:xfrm flipH="1" flipV="1">
                <a:off x="3551" y="1441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Line 8"/>
              <p:cNvSpPr>
                <a:spLocks noChangeShapeType="1"/>
              </p:cNvSpPr>
              <p:nvPr/>
            </p:nvSpPr>
            <p:spPr bwMode="auto">
              <a:xfrm flipV="1">
                <a:off x="5183" y="173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Line 9"/>
              <p:cNvSpPr>
                <a:spLocks noChangeShapeType="1"/>
              </p:cNvSpPr>
              <p:nvPr/>
            </p:nvSpPr>
            <p:spPr bwMode="auto">
              <a:xfrm flipV="1">
                <a:off x="5183" y="1585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Line 10"/>
              <p:cNvSpPr>
                <a:spLocks noChangeShapeType="1"/>
              </p:cNvSpPr>
              <p:nvPr/>
            </p:nvSpPr>
            <p:spPr bwMode="auto">
              <a:xfrm flipV="1">
                <a:off x="5183" y="14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9" name="Line 11"/>
              <p:cNvSpPr>
                <a:spLocks noChangeShapeType="1"/>
              </p:cNvSpPr>
              <p:nvPr/>
            </p:nvSpPr>
            <p:spPr bwMode="auto">
              <a:xfrm>
                <a:off x="5423" y="1105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Line 12"/>
              <p:cNvSpPr>
                <a:spLocks noChangeShapeType="1"/>
              </p:cNvSpPr>
              <p:nvPr/>
            </p:nvSpPr>
            <p:spPr bwMode="auto">
              <a:xfrm>
                <a:off x="5615" y="672"/>
                <a:ext cx="0" cy="9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Oval 13"/>
              <p:cNvSpPr>
                <a:spLocks noChangeArrowheads="1"/>
              </p:cNvSpPr>
              <p:nvPr/>
            </p:nvSpPr>
            <p:spPr bwMode="auto">
              <a:xfrm flipV="1">
                <a:off x="5591" y="939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22" name="Oval 14"/>
              <p:cNvSpPr>
                <a:spLocks noChangeArrowheads="1"/>
              </p:cNvSpPr>
              <p:nvPr/>
            </p:nvSpPr>
            <p:spPr bwMode="auto">
              <a:xfrm flipV="1">
                <a:off x="3503" y="141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23" name="Oval 15"/>
              <p:cNvSpPr>
                <a:spLocks noChangeArrowheads="1"/>
              </p:cNvSpPr>
              <p:nvPr/>
            </p:nvSpPr>
            <p:spPr bwMode="auto">
              <a:xfrm flipH="1" flipV="1">
                <a:off x="5398" y="189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24" name="Line 16"/>
              <p:cNvSpPr>
                <a:spLocks noChangeShapeType="1"/>
              </p:cNvSpPr>
              <p:nvPr/>
            </p:nvSpPr>
            <p:spPr bwMode="auto">
              <a:xfrm flipV="1">
                <a:off x="4367" y="1922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Oval 17"/>
              <p:cNvSpPr>
                <a:spLocks noChangeArrowheads="1"/>
              </p:cNvSpPr>
              <p:nvPr/>
            </p:nvSpPr>
            <p:spPr bwMode="auto">
              <a:xfrm flipV="1">
                <a:off x="5398" y="43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26" name="Line 18"/>
              <p:cNvSpPr>
                <a:spLocks noChangeShapeType="1"/>
              </p:cNvSpPr>
              <p:nvPr/>
            </p:nvSpPr>
            <p:spPr bwMode="auto">
              <a:xfrm>
                <a:off x="5423" y="2476"/>
                <a:ext cx="0" cy="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7" name="Line 19"/>
              <p:cNvSpPr>
                <a:spLocks noChangeShapeType="1"/>
              </p:cNvSpPr>
              <p:nvPr/>
            </p:nvSpPr>
            <p:spPr bwMode="auto">
              <a:xfrm flipV="1">
                <a:off x="5039" y="2183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8" name="Line 20"/>
              <p:cNvSpPr>
                <a:spLocks noChangeShapeType="1"/>
              </p:cNvSpPr>
              <p:nvPr/>
            </p:nvSpPr>
            <p:spPr bwMode="auto">
              <a:xfrm flipH="1" flipV="1">
                <a:off x="4703" y="2474"/>
                <a:ext cx="3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9" name="Line 21"/>
              <p:cNvSpPr>
                <a:spLocks noChangeShapeType="1"/>
              </p:cNvSpPr>
              <p:nvPr/>
            </p:nvSpPr>
            <p:spPr bwMode="auto">
              <a:xfrm flipV="1">
                <a:off x="5183" y="24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Line 22"/>
              <p:cNvSpPr>
                <a:spLocks noChangeShapeType="1"/>
              </p:cNvSpPr>
              <p:nvPr/>
            </p:nvSpPr>
            <p:spPr bwMode="auto">
              <a:xfrm flipV="1">
                <a:off x="5183" y="232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1" name="Line 23"/>
              <p:cNvSpPr>
                <a:spLocks noChangeShapeType="1"/>
              </p:cNvSpPr>
              <p:nvPr/>
            </p:nvSpPr>
            <p:spPr bwMode="auto">
              <a:xfrm flipV="1">
                <a:off x="5183" y="218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2" name="Line 24"/>
              <p:cNvSpPr>
                <a:spLocks noChangeShapeType="1"/>
              </p:cNvSpPr>
              <p:nvPr/>
            </p:nvSpPr>
            <p:spPr bwMode="auto">
              <a:xfrm flipV="1">
                <a:off x="5423" y="2595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Line 25"/>
              <p:cNvSpPr>
                <a:spLocks noChangeShapeType="1"/>
              </p:cNvSpPr>
              <p:nvPr/>
            </p:nvSpPr>
            <p:spPr bwMode="auto">
              <a:xfrm>
                <a:off x="5615" y="2329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4" name="Oval 26"/>
              <p:cNvSpPr>
                <a:spLocks noChangeArrowheads="1"/>
              </p:cNvSpPr>
              <p:nvPr/>
            </p:nvSpPr>
            <p:spPr bwMode="auto">
              <a:xfrm flipV="1">
                <a:off x="5401" y="2571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35" name="Line 27"/>
              <p:cNvSpPr>
                <a:spLocks noChangeShapeType="1"/>
              </p:cNvSpPr>
              <p:nvPr/>
            </p:nvSpPr>
            <p:spPr bwMode="auto">
              <a:xfrm>
                <a:off x="4703" y="1441"/>
                <a:ext cx="0" cy="10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6" name="Line 28"/>
              <p:cNvSpPr>
                <a:spLocks noChangeShapeType="1"/>
              </p:cNvSpPr>
              <p:nvPr/>
            </p:nvSpPr>
            <p:spPr bwMode="auto">
              <a:xfrm flipV="1">
                <a:off x="5039" y="816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Line 29"/>
              <p:cNvSpPr>
                <a:spLocks noChangeShapeType="1"/>
              </p:cNvSpPr>
              <p:nvPr/>
            </p:nvSpPr>
            <p:spPr bwMode="auto">
              <a:xfrm flipV="1">
                <a:off x="5183" y="110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8" name="Line 30"/>
              <p:cNvSpPr>
                <a:spLocks noChangeShapeType="1"/>
              </p:cNvSpPr>
              <p:nvPr/>
            </p:nvSpPr>
            <p:spPr bwMode="auto">
              <a:xfrm flipV="1">
                <a:off x="5183" y="96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9" name="Line 31"/>
              <p:cNvSpPr>
                <a:spLocks noChangeShapeType="1"/>
              </p:cNvSpPr>
              <p:nvPr/>
            </p:nvSpPr>
            <p:spPr bwMode="auto">
              <a:xfrm flipV="1">
                <a:off x="5183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0" name="Line 32"/>
              <p:cNvSpPr>
                <a:spLocks noChangeShapeType="1"/>
              </p:cNvSpPr>
              <p:nvPr/>
            </p:nvSpPr>
            <p:spPr bwMode="auto">
              <a:xfrm>
                <a:off x="5423" y="476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1" name="Line 33"/>
              <p:cNvSpPr>
                <a:spLocks noChangeShapeType="1"/>
              </p:cNvSpPr>
              <p:nvPr/>
            </p:nvSpPr>
            <p:spPr bwMode="auto">
              <a:xfrm flipV="1">
                <a:off x="5423" y="6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2" name="Oval 34"/>
              <p:cNvSpPr>
                <a:spLocks noChangeArrowheads="1"/>
              </p:cNvSpPr>
              <p:nvPr/>
            </p:nvSpPr>
            <p:spPr bwMode="auto">
              <a:xfrm flipV="1">
                <a:off x="5399" y="651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43" name="Line 35"/>
              <p:cNvSpPr>
                <a:spLocks noChangeShapeType="1"/>
              </p:cNvSpPr>
              <p:nvPr/>
            </p:nvSpPr>
            <p:spPr bwMode="auto">
              <a:xfrm flipV="1">
                <a:off x="5327" y="278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4" name="Line 36"/>
              <p:cNvSpPr>
                <a:spLocks noChangeShapeType="1"/>
              </p:cNvSpPr>
              <p:nvPr/>
            </p:nvSpPr>
            <p:spPr bwMode="auto">
              <a:xfrm flipH="1" flipV="1">
                <a:off x="3551" y="81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5" name="Oval 37"/>
              <p:cNvSpPr>
                <a:spLocks noChangeArrowheads="1"/>
              </p:cNvSpPr>
              <p:nvPr/>
            </p:nvSpPr>
            <p:spPr bwMode="auto">
              <a:xfrm flipV="1">
                <a:off x="3503" y="793"/>
                <a:ext cx="48" cy="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46" name="Oval 38"/>
              <p:cNvSpPr>
                <a:spLocks noChangeArrowheads="1"/>
              </p:cNvSpPr>
              <p:nvPr/>
            </p:nvSpPr>
            <p:spPr bwMode="auto">
              <a:xfrm flipV="1">
                <a:off x="4680" y="1419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47" name="Line 39"/>
              <p:cNvSpPr>
                <a:spLocks noChangeShapeType="1"/>
              </p:cNvSpPr>
              <p:nvPr/>
            </p:nvSpPr>
            <p:spPr bwMode="auto">
              <a:xfrm>
                <a:off x="4367" y="2451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8" name="Line 40"/>
              <p:cNvSpPr>
                <a:spLocks noChangeShapeType="1"/>
              </p:cNvSpPr>
              <p:nvPr/>
            </p:nvSpPr>
            <p:spPr bwMode="auto">
              <a:xfrm flipV="1">
                <a:off x="3983" y="2162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9" name="Line 41"/>
              <p:cNvSpPr>
                <a:spLocks noChangeShapeType="1"/>
              </p:cNvSpPr>
              <p:nvPr/>
            </p:nvSpPr>
            <p:spPr bwMode="auto">
              <a:xfrm flipH="1" flipV="1">
                <a:off x="3647" y="2453"/>
                <a:ext cx="3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0" name="Line 42"/>
              <p:cNvSpPr>
                <a:spLocks noChangeShapeType="1"/>
              </p:cNvSpPr>
              <p:nvPr/>
            </p:nvSpPr>
            <p:spPr bwMode="auto">
              <a:xfrm flipV="1">
                <a:off x="4127" y="245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1" name="Line 43"/>
              <p:cNvSpPr>
                <a:spLocks noChangeShapeType="1"/>
              </p:cNvSpPr>
              <p:nvPr/>
            </p:nvSpPr>
            <p:spPr bwMode="auto">
              <a:xfrm flipV="1">
                <a:off x="4127" y="230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2" name="Line 44"/>
              <p:cNvSpPr>
                <a:spLocks noChangeShapeType="1"/>
              </p:cNvSpPr>
              <p:nvPr/>
            </p:nvSpPr>
            <p:spPr bwMode="auto">
              <a:xfrm flipV="1">
                <a:off x="4127" y="216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3" name="Line 45"/>
              <p:cNvSpPr>
                <a:spLocks noChangeShapeType="1"/>
              </p:cNvSpPr>
              <p:nvPr/>
            </p:nvSpPr>
            <p:spPr bwMode="auto">
              <a:xfrm flipV="1">
                <a:off x="4367" y="257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4" name="Line 46"/>
              <p:cNvSpPr>
                <a:spLocks noChangeShapeType="1"/>
              </p:cNvSpPr>
              <p:nvPr/>
            </p:nvSpPr>
            <p:spPr bwMode="auto">
              <a:xfrm>
                <a:off x="4559" y="230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5" name="Oval 47"/>
              <p:cNvSpPr>
                <a:spLocks noChangeArrowheads="1"/>
              </p:cNvSpPr>
              <p:nvPr/>
            </p:nvSpPr>
            <p:spPr bwMode="auto">
              <a:xfrm flipV="1">
                <a:off x="4345" y="255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56" name="Line 48"/>
              <p:cNvSpPr>
                <a:spLocks noChangeShapeType="1"/>
              </p:cNvSpPr>
              <p:nvPr/>
            </p:nvSpPr>
            <p:spPr bwMode="auto">
              <a:xfrm flipV="1">
                <a:off x="4367" y="192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7" name="Line 49"/>
              <p:cNvSpPr>
                <a:spLocks noChangeShapeType="1"/>
              </p:cNvSpPr>
              <p:nvPr/>
            </p:nvSpPr>
            <p:spPr bwMode="auto">
              <a:xfrm>
                <a:off x="3647" y="816"/>
                <a:ext cx="0" cy="1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8" name="Oval 50"/>
              <p:cNvSpPr>
                <a:spLocks noChangeArrowheads="1"/>
              </p:cNvSpPr>
              <p:nvPr/>
            </p:nvSpPr>
            <p:spPr bwMode="auto">
              <a:xfrm flipV="1">
                <a:off x="3623" y="793"/>
                <a:ext cx="48" cy="4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59" name="Line 51"/>
              <p:cNvSpPr>
                <a:spLocks noChangeShapeType="1"/>
              </p:cNvSpPr>
              <p:nvPr/>
            </p:nvSpPr>
            <p:spPr bwMode="auto">
              <a:xfrm flipV="1">
                <a:off x="4367" y="2691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0" name="Oval 52"/>
              <p:cNvSpPr>
                <a:spLocks noChangeArrowheads="1"/>
              </p:cNvSpPr>
              <p:nvPr/>
            </p:nvSpPr>
            <p:spPr bwMode="auto">
              <a:xfrm flipV="1">
                <a:off x="5396" y="266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361" name="Line 53"/>
              <p:cNvSpPr>
                <a:spLocks noChangeShapeType="1"/>
              </p:cNvSpPr>
              <p:nvPr/>
            </p:nvSpPr>
            <p:spPr bwMode="auto">
              <a:xfrm>
                <a:off x="5184" y="76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2" name="Line 54"/>
              <p:cNvSpPr>
                <a:spLocks noChangeShapeType="1"/>
              </p:cNvSpPr>
              <p:nvPr/>
            </p:nvSpPr>
            <p:spPr bwMode="auto">
              <a:xfrm>
                <a:off x="5184" y="912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3" name="Line 55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4" name="Line 56"/>
              <p:cNvSpPr>
                <a:spLocks noChangeShapeType="1"/>
              </p:cNvSpPr>
              <p:nvPr/>
            </p:nvSpPr>
            <p:spPr bwMode="auto">
              <a:xfrm>
                <a:off x="5184" y="1392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5" name="Line 57"/>
              <p:cNvSpPr>
                <a:spLocks noChangeShapeType="1"/>
              </p:cNvSpPr>
              <p:nvPr/>
            </p:nvSpPr>
            <p:spPr bwMode="auto">
              <a:xfrm>
                <a:off x="5184" y="1536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6" name="Line 58"/>
              <p:cNvSpPr>
                <a:spLocks noChangeShapeType="1"/>
              </p:cNvSpPr>
              <p:nvPr/>
            </p:nvSpPr>
            <p:spPr bwMode="auto">
              <a:xfrm>
                <a:off x="5184" y="1680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" name="Line 59"/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" name="Line 60"/>
              <p:cNvSpPr>
                <a:spLocks noChangeShapeType="1"/>
              </p:cNvSpPr>
              <p:nvPr/>
            </p:nvSpPr>
            <p:spPr bwMode="auto">
              <a:xfrm>
                <a:off x="5184" y="2304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" name="Line 61"/>
              <p:cNvSpPr>
                <a:spLocks noChangeShapeType="1"/>
              </p:cNvSpPr>
              <p:nvPr/>
            </p:nvSpPr>
            <p:spPr bwMode="auto">
              <a:xfrm>
                <a:off x="5184" y="244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0" name="Line 62"/>
              <p:cNvSpPr>
                <a:spLocks noChangeShapeType="1"/>
              </p:cNvSpPr>
              <p:nvPr/>
            </p:nvSpPr>
            <p:spPr bwMode="auto">
              <a:xfrm flipV="1">
                <a:off x="5184" y="9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" name="Line 63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2" name="Line 64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3" name="Line 65"/>
              <p:cNvSpPr>
                <a:spLocks noChangeShapeType="1"/>
              </p:cNvSpPr>
              <p:nvPr/>
            </p:nvSpPr>
            <p:spPr bwMode="auto">
              <a:xfrm>
                <a:off x="4128" y="2400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4" name="Rectangle 66"/>
              <p:cNvSpPr>
                <a:spLocks noChangeArrowheads="1"/>
              </p:cNvSpPr>
              <p:nvPr/>
            </p:nvSpPr>
            <p:spPr bwMode="auto">
              <a:xfrm>
                <a:off x="5664" y="864"/>
                <a:ext cx="324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T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3</a:t>
                </a:r>
              </a:p>
            </p:txBody>
          </p:sp>
          <p:sp>
            <p:nvSpPr>
              <p:cNvPr id="11375" name="Rectangle 67"/>
              <p:cNvSpPr>
                <a:spLocks noChangeArrowheads="1"/>
              </p:cNvSpPr>
              <p:nvPr/>
            </p:nvSpPr>
            <p:spPr bwMode="auto">
              <a:xfrm>
                <a:off x="5616" y="1488"/>
                <a:ext cx="32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T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1</a:t>
                </a:r>
              </a:p>
            </p:txBody>
          </p:sp>
          <p:sp>
            <p:nvSpPr>
              <p:cNvPr id="11376" name="Rectangle 68"/>
              <p:cNvSpPr>
                <a:spLocks noChangeArrowheads="1"/>
              </p:cNvSpPr>
              <p:nvPr/>
            </p:nvSpPr>
            <p:spPr bwMode="auto">
              <a:xfrm>
                <a:off x="5616" y="2208"/>
                <a:ext cx="324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T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2</a:t>
                </a:r>
              </a:p>
            </p:txBody>
          </p:sp>
          <p:sp>
            <p:nvSpPr>
              <p:cNvPr id="11377" name="Rectangle 69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324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itchFamily="18" charset="0"/>
                    <a:ea typeface="仿宋_GB2312" pitchFamily="49" charset="-122"/>
                  </a:rPr>
                  <a:t>T</a:t>
                </a:r>
                <a:r>
                  <a:rPr lang="en-US" altLang="zh-CN" sz="2000" b="1" baseline="-25000">
                    <a:latin typeface="Times New Roman" pitchFamily="18" charset="0"/>
                    <a:ea typeface="仿宋_GB2312" pitchFamily="49" charset="-122"/>
                  </a:rPr>
                  <a:t>4</a:t>
                </a:r>
              </a:p>
            </p:txBody>
          </p:sp>
          <p:sp>
            <p:nvSpPr>
              <p:cNvPr id="11378" name="Rectangle 70"/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30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A</a:t>
                </a:r>
              </a:p>
            </p:txBody>
          </p:sp>
          <p:sp>
            <p:nvSpPr>
              <p:cNvPr id="11379" name="Rectangle 71"/>
              <p:cNvSpPr>
                <a:spLocks noChangeArrowheads="1"/>
              </p:cNvSpPr>
              <p:nvPr/>
            </p:nvSpPr>
            <p:spPr bwMode="auto">
              <a:xfrm>
                <a:off x="3408" y="480"/>
                <a:ext cx="287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B</a:t>
                </a:r>
              </a:p>
            </p:txBody>
          </p:sp>
          <p:sp>
            <p:nvSpPr>
              <p:cNvPr id="11380" name="Rectangle 72"/>
              <p:cNvSpPr>
                <a:spLocks noChangeArrowheads="1"/>
              </p:cNvSpPr>
              <p:nvPr/>
            </p:nvSpPr>
            <p:spPr bwMode="auto">
              <a:xfrm>
                <a:off x="5856" y="1824"/>
                <a:ext cx="30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Y</a:t>
                </a:r>
              </a:p>
            </p:txBody>
          </p:sp>
          <p:sp>
            <p:nvSpPr>
              <p:cNvPr id="11381" name="Rectangle 73"/>
              <p:cNvSpPr>
                <a:spLocks noChangeArrowheads="1"/>
              </p:cNvSpPr>
              <p:nvPr/>
            </p:nvSpPr>
            <p:spPr bwMode="auto">
              <a:xfrm>
                <a:off x="5473" y="336"/>
                <a:ext cx="516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V</a:t>
                </a:r>
                <a:r>
                  <a:rPr lang="en-US" altLang="zh-CN" b="1" baseline="-25000">
                    <a:latin typeface="Times New Roman" pitchFamily="18" charset="0"/>
                    <a:ea typeface="仿宋_GB2312" pitchFamily="49" charset="-122"/>
                  </a:rPr>
                  <a:t>DD</a:t>
                </a:r>
              </a:p>
            </p:txBody>
          </p:sp>
        </p:grpSp>
      </p:grpSp>
      <p:sp>
        <p:nvSpPr>
          <p:cNvPr id="377930" name="Text Box 74"/>
          <p:cNvSpPr txBox="1">
            <a:spLocks noChangeArrowheads="1"/>
          </p:cNvSpPr>
          <p:nvPr/>
        </p:nvSpPr>
        <p:spPr bwMode="auto">
          <a:xfrm>
            <a:off x="401638" y="2035175"/>
            <a:ext cx="416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itchFamily="2" charset="-122"/>
              </a:rPr>
              <a:t>二输入</a:t>
            </a:r>
            <a:r>
              <a:rPr lang="zh-CN" altLang="en-US" b="1">
                <a:latin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</a:rPr>
              <a:t>或非</a:t>
            </a:r>
            <a:r>
              <a:rPr lang="zh-CN" altLang="en-US" b="1">
                <a:latin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</a:rPr>
              <a:t>门电路结构如图</a:t>
            </a:r>
          </a:p>
        </p:txBody>
      </p:sp>
      <p:sp>
        <p:nvSpPr>
          <p:cNvPr id="377931" name="Rectangle 75"/>
          <p:cNvSpPr>
            <a:spLocks noChangeArrowheads="1"/>
          </p:cNvSpPr>
          <p:nvPr/>
        </p:nvSpPr>
        <p:spPr bwMode="auto">
          <a:xfrm>
            <a:off x="7164388" y="1989138"/>
            <a:ext cx="1295400" cy="2160587"/>
          </a:xfrm>
          <a:prstGeom prst="rect">
            <a:avLst/>
          </a:prstGeom>
          <a:noFill/>
          <a:ln w="5715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377932" name="Rectangle 76"/>
          <p:cNvSpPr>
            <a:spLocks noChangeArrowheads="1"/>
          </p:cNvSpPr>
          <p:nvPr/>
        </p:nvSpPr>
        <p:spPr bwMode="auto">
          <a:xfrm>
            <a:off x="5867400" y="4149725"/>
            <a:ext cx="2349500" cy="1247775"/>
          </a:xfrm>
          <a:prstGeom prst="rect">
            <a:avLst/>
          </a:prstGeom>
          <a:noFill/>
          <a:ln w="571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377933" name="Text Box 77"/>
          <p:cNvSpPr txBox="1">
            <a:spLocks noChangeArrowheads="1"/>
          </p:cNvSpPr>
          <p:nvPr/>
        </p:nvSpPr>
        <p:spPr bwMode="auto">
          <a:xfrm>
            <a:off x="506413" y="2640013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当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和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B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为低电平时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377934" name="Text Box 78"/>
          <p:cNvSpPr txBox="1">
            <a:spLocks noChangeArrowheads="1"/>
          </p:cNvSpPr>
          <p:nvPr/>
        </p:nvSpPr>
        <p:spPr bwMode="auto">
          <a:xfrm>
            <a:off x="8316913" y="42926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377935" name="Group 79"/>
          <p:cNvGrpSpPr>
            <a:grpSpLocks/>
          </p:cNvGrpSpPr>
          <p:nvPr/>
        </p:nvGrpSpPr>
        <p:grpSpPr bwMode="auto">
          <a:xfrm>
            <a:off x="3044825" y="1520825"/>
            <a:ext cx="4057650" cy="1798638"/>
            <a:chOff x="1776" y="528"/>
            <a:chExt cx="1920" cy="1008"/>
          </a:xfrm>
        </p:grpSpPr>
        <p:sp>
          <p:nvSpPr>
            <p:cNvPr id="11307" name="Line 80"/>
            <p:cNvSpPr>
              <a:spLocks noChangeShapeType="1"/>
            </p:cNvSpPr>
            <p:nvPr/>
          </p:nvSpPr>
          <p:spPr bwMode="auto">
            <a:xfrm>
              <a:off x="3072" y="1248"/>
              <a:ext cx="624" cy="288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1308" name="Group 81"/>
            <p:cNvGrpSpPr>
              <a:grpSpLocks/>
            </p:cNvGrpSpPr>
            <p:nvPr/>
          </p:nvGrpSpPr>
          <p:grpSpPr bwMode="auto">
            <a:xfrm>
              <a:off x="1776" y="528"/>
              <a:ext cx="1296" cy="672"/>
              <a:chOff x="1776" y="528"/>
              <a:chExt cx="1296" cy="672"/>
            </a:xfrm>
          </p:grpSpPr>
          <p:sp>
            <p:nvSpPr>
              <p:cNvPr id="11309" name="AutoShape 82"/>
              <p:cNvSpPr>
                <a:spLocks noChangeArrowheads="1"/>
              </p:cNvSpPr>
              <p:nvPr/>
            </p:nvSpPr>
            <p:spPr bwMode="auto">
              <a:xfrm>
                <a:off x="1776" y="528"/>
                <a:ext cx="1248" cy="672"/>
              </a:xfrm>
              <a:prstGeom prst="wedgeRoundRectCallout">
                <a:avLst>
                  <a:gd name="adj1" fmla="val 56491"/>
                  <a:gd name="adj2" fmla="val 62352"/>
                  <a:gd name="adj3" fmla="val 16667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1310" name="Text Box 83"/>
              <p:cNvSpPr txBox="1">
                <a:spLocks noChangeArrowheads="1"/>
              </p:cNvSpPr>
              <p:nvPr/>
            </p:nvSpPr>
            <p:spPr bwMode="auto">
              <a:xfrm>
                <a:off x="1776" y="652"/>
                <a:ext cx="1296" cy="46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b="1">
                    <a:latin typeface="宋体" pitchFamily="2" charset="-122"/>
                  </a:rPr>
                  <a:t>两个串联的</a:t>
                </a:r>
                <a:r>
                  <a:rPr lang="en-US" altLang="zh-CN" b="1">
                    <a:latin typeface="宋体" pitchFamily="2" charset="-122"/>
                  </a:rPr>
                  <a:t>PMOS</a:t>
                </a:r>
                <a:r>
                  <a:rPr lang="zh-CN" altLang="en-US" b="1">
                    <a:latin typeface="宋体" pitchFamily="2" charset="-122"/>
                  </a:rPr>
                  <a:t>管</a:t>
                </a:r>
                <a:r>
                  <a:rPr lang="en-US" altLang="zh-CN" b="1">
                    <a:latin typeface="宋体" pitchFamily="2" charset="-122"/>
                  </a:rPr>
                  <a:t>T</a:t>
                </a:r>
                <a:r>
                  <a:rPr lang="en-US" altLang="zh-CN" b="1" baseline="-25000">
                    <a:latin typeface="宋体" pitchFamily="2" charset="-122"/>
                  </a:rPr>
                  <a:t>1</a:t>
                </a:r>
                <a:r>
                  <a:rPr lang="zh-CN" altLang="en-US" b="1">
                    <a:latin typeface="宋体" pitchFamily="2" charset="-122"/>
                  </a:rPr>
                  <a:t>、</a:t>
                </a:r>
                <a:r>
                  <a:rPr lang="en-US" altLang="zh-CN" b="1">
                    <a:latin typeface="宋体" pitchFamily="2" charset="-122"/>
                  </a:rPr>
                  <a:t>T</a:t>
                </a:r>
                <a:r>
                  <a:rPr lang="en-US" altLang="zh-CN" b="1" baseline="-25000">
                    <a:latin typeface="宋体" pitchFamily="2" charset="-122"/>
                  </a:rPr>
                  <a:t>3</a:t>
                </a:r>
                <a:endParaRPr lang="en-US" altLang="zh-CN" b="1">
                  <a:latin typeface="宋体" pitchFamily="2" charset="-122"/>
                </a:endParaRPr>
              </a:p>
            </p:txBody>
          </p:sp>
        </p:grpSp>
      </p:grpSp>
      <p:grpSp>
        <p:nvGrpSpPr>
          <p:cNvPr id="377940" name="Group 84"/>
          <p:cNvGrpSpPr>
            <a:grpSpLocks/>
          </p:cNvGrpSpPr>
          <p:nvPr/>
        </p:nvGrpSpPr>
        <p:grpSpPr bwMode="auto">
          <a:xfrm>
            <a:off x="4787900" y="4800600"/>
            <a:ext cx="2362200" cy="2057400"/>
            <a:chOff x="3696" y="2832"/>
            <a:chExt cx="1488" cy="1296"/>
          </a:xfrm>
        </p:grpSpPr>
        <p:sp>
          <p:nvSpPr>
            <p:cNvPr id="11303" name="Line 85"/>
            <p:cNvSpPr>
              <a:spLocks noChangeShapeType="1"/>
            </p:cNvSpPr>
            <p:nvPr/>
          </p:nvSpPr>
          <p:spPr bwMode="auto">
            <a:xfrm flipV="1">
              <a:off x="3888" y="2832"/>
              <a:ext cx="480" cy="576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1304" name="Group 86"/>
            <p:cNvGrpSpPr>
              <a:grpSpLocks/>
            </p:cNvGrpSpPr>
            <p:nvPr/>
          </p:nvGrpSpPr>
          <p:grpSpPr bwMode="auto">
            <a:xfrm>
              <a:off x="3696" y="3552"/>
              <a:ext cx="1488" cy="576"/>
              <a:chOff x="3552" y="3648"/>
              <a:chExt cx="1488" cy="576"/>
            </a:xfrm>
          </p:grpSpPr>
          <p:sp>
            <p:nvSpPr>
              <p:cNvPr id="11305" name="AutoShape 87"/>
              <p:cNvSpPr>
                <a:spLocks noChangeArrowheads="1"/>
              </p:cNvSpPr>
              <p:nvPr/>
            </p:nvSpPr>
            <p:spPr bwMode="auto">
              <a:xfrm>
                <a:off x="3552" y="3648"/>
                <a:ext cx="1488" cy="576"/>
              </a:xfrm>
              <a:prstGeom prst="wedgeRoundRectCallout">
                <a:avLst>
                  <a:gd name="adj1" fmla="val -35486"/>
                  <a:gd name="adj2" fmla="val -81944"/>
                  <a:gd name="adj3" fmla="val 16667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1306" name="Text Box 88"/>
              <p:cNvSpPr txBox="1">
                <a:spLocks noChangeArrowheads="1"/>
              </p:cNvSpPr>
              <p:nvPr/>
            </p:nvSpPr>
            <p:spPr bwMode="auto">
              <a:xfrm>
                <a:off x="3744" y="3696"/>
                <a:ext cx="1152" cy="518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latin typeface="宋体" pitchFamily="2" charset="-122"/>
                  </a:rPr>
                  <a:t>两个并联的</a:t>
                </a:r>
                <a:r>
                  <a:rPr lang="en-US" altLang="zh-CN" b="1">
                    <a:latin typeface="宋体" pitchFamily="2" charset="-122"/>
                  </a:rPr>
                  <a:t>NMOS T</a:t>
                </a:r>
                <a:r>
                  <a:rPr lang="en-US" altLang="zh-CN" b="1" baseline="-25000">
                    <a:latin typeface="宋体" pitchFamily="2" charset="-122"/>
                  </a:rPr>
                  <a:t>1</a:t>
                </a:r>
                <a:r>
                  <a:rPr lang="zh-CN" altLang="en-US" b="1">
                    <a:latin typeface="宋体" pitchFamily="2" charset="-122"/>
                  </a:rPr>
                  <a:t>、</a:t>
                </a:r>
                <a:r>
                  <a:rPr lang="en-US" altLang="zh-CN" b="1">
                    <a:latin typeface="宋体" pitchFamily="2" charset="-122"/>
                  </a:rPr>
                  <a:t>T</a:t>
                </a:r>
                <a:r>
                  <a:rPr lang="en-US" altLang="zh-CN" b="1" baseline="-25000">
                    <a:latin typeface="宋体" pitchFamily="2" charset="-122"/>
                  </a:rPr>
                  <a:t>2</a:t>
                </a:r>
                <a:endParaRPr lang="en-US" altLang="zh-CN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7945" name="Group 89"/>
          <p:cNvGrpSpPr>
            <a:grpSpLocks/>
          </p:cNvGrpSpPr>
          <p:nvPr/>
        </p:nvGrpSpPr>
        <p:grpSpPr bwMode="auto">
          <a:xfrm>
            <a:off x="8204200" y="2205038"/>
            <a:ext cx="939800" cy="457200"/>
            <a:chOff x="4944" y="2832"/>
            <a:chExt cx="592" cy="288"/>
          </a:xfrm>
        </p:grpSpPr>
        <p:sp>
          <p:nvSpPr>
            <p:cNvPr id="11301" name="Line 90"/>
            <p:cNvSpPr>
              <a:spLocks noChangeShapeType="1"/>
            </p:cNvSpPr>
            <p:nvPr/>
          </p:nvSpPr>
          <p:spPr bwMode="auto">
            <a:xfrm flipH="1">
              <a:off x="4944" y="2928"/>
              <a:ext cx="288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02" name="Text Box 91"/>
            <p:cNvSpPr txBox="1">
              <a:spLocks noChangeArrowheads="1"/>
            </p:cNvSpPr>
            <p:nvPr/>
          </p:nvSpPr>
          <p:spPr bwMode="auto">
            <a:xfrm>
              <a:off x="5232" y="2832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通</a:t>
              </a:r>
            </a:p>
          </p:txBody>
        </p:sp>
      </p:grpSp>
      <p:grpSp>
        <p:nvGrpSpPr>
          <p:cNvPr id="377948" name="Group 92"/>
          <p:cNvGrpSpPr>
            <a:grpSpLocks/>
          </p:cNvGrpSpPr>
          <p:nvPr/>
        </p:nvGrpSpPr>
        <p:grpSpPr bwMode="auto">
          <a:xfrm>
            <a:off x="8086725" y="5300663"/>
            <a:ext cx="1057275" cy="601662"/>
            <a:chOff x="4967" y="3158"/>
            <a:chExt cx="666" cy="379"/>
          </a:xfrm>
        </p:grpSpPr>
        <p:sp>
          <p:nvSpPr>
            <p:cNvPr id="11299" name="Line 93"/>
            <p:cNvSpPr>
              <a:spLocks noChangeShapeType="1"/>
            </p:cNvSpPr>
            <p:nvPr/>
          </p:nvSpPr>
          <p:spPr bwMode="auto">
            <a:xfrm flipH="1" flipV="1">
              <a:off x="4967" y="3158"/>
              <a:ext cx="378" cy="235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00" name="Text Box 94"/>
            <p:cNvSpPr txBox="1">
              <a:spLocks noChangeArrowheads="1"/>
            </p:cNvSpPr>
            <p:nvPr/>
          </p:nvSpPr>
          <p:spPr bwMode="auto">
            <a:xfrm>
              <a:off x="5329" y="3249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止</a:t>
              </a:r>
            </a:p>
          </p:txBody>
        </p:sp>
      </p:grpSp>
      <p:sp>
        <p:nvSpPr>
          <p:cNvPr id="377951" name="Text Box 95"/>
          <p:cNvSpPr txBox="1">
            <a:spLocks noChangeArrowheads="1"/>
          </p:cNvSpPr>
          <p:nvPr/>
        </p:nvSpPr>
        <p:spPr bwMode="auto">
          <a:xfrm>
            <a:off x="5724525" y="29241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77952" name="Text Box 96"/>
          <p:cNvSpPr txBox="1">
            <a:spLocks noChangeArrowheads="1"/>
          </p:cNvSpPr>
          <p:nvPr/>
        </p:nvSpPr>
        <p:spPr bwMode="auto">
          <a:xfrm>
            <a:off x="539750" y="3832225"/>
            <a:ext cx="395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当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和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B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有一个或一个以上为高电平时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377953" name="Text Box 97"/>
          <p:cNvSpPr txBox="1">
            <a:spLocks noChangeArrowheads="1"/>
          </p:cNvSpPr>
          <p:nvPr/>
        </p:nvSpPr>
        <p:spPr bwMode="auto">
          <a:xfrm>
            <a:off x="717550" y="4902200"/>
            <a:ext cx="251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itchFamily="2" charset="-122"/>
              </a:rPr>
              <a:t>电路输出低电平</a:t>
            </a:r>
          </a:p>
        </p:txBody>
      </p:sp>
      <p:sp>
        <p:nvSpPr>
          <p:cNvPr id="377954" name="Text Box 98"/>
          <p:cNvSpPr txBox="1">
            <a:spLocks noChangeArrowheads="1"/>
          </p:cNvSpPr>
          <p:nvPr/>
        </p:nvSpPr>
        <p:spPr bwMode="auto">
          <a:xfrm>
            <a:off x="649288" y="3222625"/>
            <a:ext cx="216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itchFamily="2" charset="-122"/>
              </a:rPr>
              <a:t>输出高电平</a:t>
            </a:r>
          </a:p>
        </p:txBody>
      </p:sp>
      <p:sp>
        <p:nvSpPr>
          <p:cNvPr id="377955" name="Text Box 99"/>
          <p:cNvSpPr txBox="1">
            <a:spLocks noChangeArrowheads="1"/>
          </p:cNvSpPr>
          <p:nvPr/>
        </p:nvSpPr>
        <p:spPr bwMode="auto">
          <a:xfrm>
            <a:off x="252413" y="5322888"/>
            <a:ext cx="4103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Times New Roman" pitchFamily="18" charset="0"/>
                <a:sym typeface="Symbol" pitchFamily="18" charset="2"/>
              </a:rPr>
              <a:t> 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电路实现“或非”逻辑功能</a:t>
            </a:r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377956" name="Object 100"/>
          <p:cNvGraphicFramePr>
            <a:graphicFrameLocks noChangeAspect="1"/>
          </p:cNvGraphicFramePr>
          <p:nvPr/>
        </p:nvGraphicFramePr>
        <p:xfrm>
          <a:off x="971550" y="5876925"/>
          <a:ext cx="175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公式" r:id="rId3" imgW="634725" imgH="203112" progId="Equation.3">
                  <p:embed/>
                </p:oleObj>
              </mc:Choice>
              <mc:Fallback>
                <p:oleObj name="公式" r:id="rId3" imgW="634725" imgH="203112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76925"/>
                        <a:ext cx="1758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957" name="Text Box 101"/>
          <p:cNvSpPr txBox="1">
            <a:spLocks noChangeArrowheads="1"/>
          </p:cNvSpPr>
          <p:nvPr/>
        </p:nvSpPr>
        <p:spPr bwMode="auto">
          <a:xfrm>
            <a:off x="5724525" y="1844675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377958" name="Group 102"/>
          <p:cNvGrpSpPr>
            <a:grpSpLocks/>
          </p:cNvGrpSpPr>
          <p:nvPr/>
        </p:nvGrpSpPr>
        <p:grpSpPr bwMode="auto">
          <a:xfrm>
            <a:off x="8204200" y="3573463"/>
            <a:ext cx="939800" cy="457200"/>
            <a:chOff x="4944" y="2832"/>
            <a:chExt cx="592" cy="288"/>
          </a:xfrm>
        </p:grpSpPr>
        <p:sp>
          <p:nvSpPr>
            <p:cNvPr id="11297" name="Line 103"/>
            <p:cNvSpPr>
              <a:spLocks noChangeShapeType="1"/>
            </p:cNvSpPr>
            <p:nvPr/>
          </p:nvSpPr>
          <p:spPr bwMode="auto">
            <a:xfrm flipH="1">
              <a:off x="4944" y="2928"/>
              <a:ext cx="288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98" name="Text Box 104"/>
            <p:cNvSpPr txBox="1">
              <a:spLocks noChangeArrowheads="1"/>
            </p:cNvSpPr>
            <p:nvPr/>
          </p:nvSpPr>
          <p:spPr bwMode="auto">
            <a:xfrm>
              <a:off x="5232" y="2832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通</a:t>
              </a:r>
            </a:p>
          </p:txBody>
        </p:sp>
      </p:grpSp>
      <p:grpSp>
        <p:nvGrpSpPr>
          <p:cNvPr id="377961" name="Group 105"/>
          <p:cNvGrpSpPr>
            <a:grpSpLocks/>
          </p:cNvGrpSpPr>
          <p:nvPr/>
        </p:nvGrpSpPr>
        <p:grpSpPr bwMode="auto">
          <a:xfrm>
            <a:off x="6659563" y="5229225"/>
            <a:ext cx="1057275" cy="601663"/>
            <a:chOff x="4967" y="3158"/>
            <a:chExt cx="666" cy="379"/>
          </a:xfrm>
        </p:grpSpPr>
        <p:sp>
          <p:nvSpPr>
            <p:cNvPr id="11295" name="Line 106"/>
            <p:cNvSpPr>
              <a:spLocks noChangeShapeType="1"/>
            </p:cNvSpPr>
            <p:nvPr/>
          </p:nvSpPr>
          <p:spPr bwMode="auto">
            <a:xfrm flipH="1" flipV="1">
              <a:off x="4967" y="3158"/>
              <a:ext cx="378" cy="235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96" name="Text Box 107"/>
            <p:cNvSpPr txBox="1">
              <a:spLocks noChangeArrowheads="1"/>
            </p:cNvSpPr>
            <p:nvPr/>
          </p:nvSpPr>
          <p:spPr bwMode="auto">
            <a:xfrm>
              <a:off x="5329" y="3249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止</a:t>
              </a:r>
            </a:p>
          </p:txBody>
        </p:sp>
      </p:grpSp>
      <p:sp>
        <p:nvSpPr>
          <p:cNvPr id="377964" name="Text Box 108"/>
          <p:cNvSpPr txBox="1">
            <a:spLocks noChangeArrowheads="1"/>
          </p:cNvSpPr>
          <p:nvPr/>
        </p:nvSpPr>
        <p:spPr bwMode="auto">
          <a:xfrm>
            <a:off x="5724525" y="1844675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7965" name="Text Box 109"/>
          <p:cNvSpPr txBox="1">
            <a:spLocks noChangeArrowheads="1"/>
          </p:cNvSpPr>
          <p:nvPr/>
        </p:nvSpPr>
        <p:spPr bwMode="auto">
          <a:xfrm>
            <a:off x="5651500" y="2997200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99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377966" name="Group 110"/>
          <p:cNvGrpSpPr>
            <a:grpSpLocks/>
          </p:cNvGrpSpPr>
          <p:nvPr/>
        </p:nvGrpSpPr>
        <p:grpSpPr bwMode="auto">
          <a:xfrm>
            <a:off x="8199438" y="2205038"/>
            <a:ext cx="944562" cy="466725"/>
            <a:chOff x="4944" y="2109"/>
            <a:chExt cx="595" cy="294"/>
          </a:xfrm>
        </p:grpSpPr>
        <p:sp>
          <p:nvSpPr>
            <p:cNvPr id="11293" name="Line 111"/>
            <p:cNvSpPr>
              <a:spLocks noChangeShapeType="1"/>
            </p:cNvSpPr>
            <p:nvPr/>
          </p:nvSpPr>
          <p:spPr bwMode="auto">
            <a:xfrm flipH="1">
              <a:off x="4944" y="2208"/>
              <a:ext cx="288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94" name="Text Box 112"/>
            <p:cNvSpPr txBox="1">
              <a:spLocks noChangeArrowheads="1"/>
            </p:cNvSpPr>
            <p:nvPr/>
          </p:nvSpPr>
          <p:spPr bwMode="auto">
            <a:xfrm>
              <a:off x="5229" y="2109"/>
              <a:ext cx="310" cy="294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Times New Roman" pitchFamily="18" charset="0"/>
                </a:rPr>
                <a:t>止</a:t>
              </a:r>
            </a:p>
          </p:txBody>
        </p:sp>
      </p:grpSp>
      <p:grpSp>
        <p:nvGrpSpPr>
          <p:cNvPr id="377969" name="Group 113"/>
          <p:cNvGrpSpPr>
            <a:grpSpLocks/>
          </p:cNvGrpSpPr>
          <p:nvPr/>
        </p:nvGrpSpPr>
        <p:grpSpPr bwMode="auto">
          <a:xfrm>
            <a:off x="6659563" y="4652963"/>
            <a:ext cx="939800" cy="457200"/>
            <a:chOff x="4944" y="2112"/>
            <a:chExt cx="592" cy="288"/>
          </a:xfrm>
        </p:grpSpPr>
        <p:sp>
          <p:nvSpPr>
            <p:cNvPr id="11291" name="Line 114"/>
            <p:cNvSpPr>
              <a:spLocks noChangeShapeType="1"/>
            </p:cNvSpPr>
            <p:nvPr/>
          </p:nvSpPr>
          <p:spPr bwMode="auto">
            <a:xfrm flipH="1">
              <a:off x="4944" y="2208"/>
              <a:ext cx="288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92" name="Text Box 115"/>
            <p:cNvSpPr txBox="1">
              <a:spLocks noChangeArrowheads="1"/>
            </p:cNvSpPr>
            <p:nvPr/>
          </p:nvSpPr>
          <p:spPr bwMode="auto">
            <a:xfrm>
              <a:off x="5232" y="2112"/>
              <a:ext cx="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0001"/>
                  </a:solidFill>
                  <a:latin typeface="Times New Roman" pitchFamily="18" charset="0"/>
                </a:rPr>
                <a:t>通</a:t>
              </a:r>
            </a:p>
          </p:txBody>
        </p:sp>
      </p:grpSp>
      <p:sp>
        <p:nvSpPr>
          <p:cNvPr id="377972" name="Text Box 116"/>
          <p:cNvSpPr txBox="1">
            <a:spLocks noChangeArrowheads="1"/>
          </p:cNvSpPr>
          <p:nvPr/>
        </p:nvSpPr>
        <p:spPr bwMode="auto">
          <a:xfrm>
            <a:off x="8316913" y="3860800"/>
            <a:ext cx="33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CC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77973" name="Text Box 117"/>
          <p:cNvSpPr txBox="1">
            <a:spLocks noChangeArrowheads="1"/>
          </p:cNvSpPr>
          <p:nvPr/>
        </p:nvSpPr>
        <p:spPr bwMode="auto">
          <a:xfrm>
            <a:off x="896938" y="234950"/>
            <a:ext cx="7115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</a:rPr>
              <a:t>或非门逻辑功能的</a:t>
            </a:r>
            <a:r>
              <a:rPr lang="en-US" altLang="zh-CN" sz="3600" b="1">
                <a:solidFill>
                  <a:schemeClr val="folHlink"/>
                </a:solidFill>
                <a:latin typeface="Times New Roman" pitchFamily="18" charset="0"/>
              </a:rPr>
              <a:t>CMOS</a:t>
            </a:r>
            <a:r>
              <a:rPr lang="zh-CN" altLang="en-US" sz="3600" b="1">
                <a:solidFill>
                  <a:schemeClr val="folHlink"/>
                </a:solidFill>
                <a:latin typeface="Times New Roman" pitchFamily="18" charset="0"/>
              </a:rPr>
              <a:t>门电路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7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7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7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7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7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7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7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7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7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7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7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7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7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7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77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77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7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930" grpId="0" autoUpdateAnimBg="0"/>
      <p:bldP spid="377931" grpId="0" animBg="1"/>
      <p:bldP spid="377932" grpId="0" animBg="1"/>
      <p:bldP spid="377933" grpId="0" autoUpdateAnimBg="0"/>
      <p:bldP spid="377934" grpId="0" autoUpdateAnimBg="0"/>
      <p:bldP spid="377951" grpId="0" autoUpdateAnimBg="0"/>
      <p:bldP spid="377952" grpId="0" autoUpdateAnimBg="0"/>
      <p:bldP spid="377953" grpId="0" autoUpdateAnimBg="0"/>
      <p:bldP spid="377955" grpId="0" autoUpdateAnimBg="0"/>
      <p:bldP spid="377957" grpId="0" autoUpdateAnimBg="0"/>
      <p:bldP spid="377964" grpId="0" autoUpdateAnimBg="0"/>
      <p:bldP spid="377965" grpId="0" autoUpdateAnimBg="0"/>
      <p:bldP spid="377972" grpId="0" autoUpdateAnimBg="0"/>
      <p:bldP spid="377973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1449</TotalTime>
  <Words>1708</Words>
  <Application>Microsoft Macintosh PowerPoint</Application>
  <PresentationFormat>全屏显示(4:3)</PresentationFormat>
  <Paragraphs>425</Paragraphs>
  <Slides>25</Slides>
  <Notes>2</Notes>
  <HiddenSlides>8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Comic Sans MS</vt:lpstr>
      <vt:lpstr>Helvetica</vt:lpstr>
      <vt:lpstr>Symbol</vt:lpstr>
      <vt:lpstr>Tahoma</vt:lpstr>
      <vt:lpstr>Times New Roman</vt:lpstr>
      <vt:lpstr>Wingdings</vt:lpstr>
      <vt:lpstr>仿宋_GB2312</vt:lpstr>
      <vt:lpstr>宋体</vt:lpstr>
      <vt:lpstr>Arial</vt:lpstr>
      <vt:lpstr>Blends</vt:lpstr>
      <vt:lpstr>Photo Editor 照片</vt:lpstr>
      <vt:lpstr>公式</vt:lpstr>
      <vt:lpstr>Equation</vt:lpstr>
      <vt:lpstr>Bitmap Image</vt:lpstr>
      <vt:lpstr>数字系统设计   CMOS 门</vt:lpstr>
      <vt:lpstr>MOS管结构和符号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漏极开路门电路（OD门）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Transistor-level Logic Circuits (INV)</vt:lpstr>
      <vt:lpstr>Logical Values</vt:lpstr>
      <vt:lpstr>Computing with Switches</vt:lpstr>
      <vt:lpstr>Transistor-level Logic Circuits - NAND</vt:lpstr>
      <vt:lpstr>Transistor-level Logic Circuits</vt:lpstr>
      <vt:lpstr>Transistor-level Logic Circuits - NOR</vt:lpstr>
      <vt:lpstr>Transmission Gate</vt:lpstr>
      <vt:lpstr>Transistor-level Logic Circuits</vt:lpstr>
      <vt:lpstr>Transistor-level Logic Circuits - MUX</vt:lpstr>
      <vt:lpstr>Unused Inputs</vt:lpstr>
    </vt:vector>
  </TitlesOfParts>
  <Company>ZJU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LIU</dc:creator>
  <cp:lastModifiedBy>ZDMC</cp:lastModifiedBy>
  <cp:revision>482</cp:revision>
  <cp:lastPrinted>1601-01-01T00:00:00Z</cp:lastPrinted>
  <dcterms:created xsi:type="dcterms:W3CDTF">2004-11-18T01:59:03Z</dcterms:created>
  <dcterms:modified xsi:type="dcterms:W3CDTF">2019-05-13T14:33:54Z</dcterms:modified>
</cp:coreProperties>
</file>