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emf" ContentType="image/x-emf"/>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868" r:id="rId4"/>
    <p:sldId id="869" r:id="rId5"/>
    <p:sldId id="870" r:id="rId6"/>
    <p:sldId id="871" r:id="rId7"/>
    <p:sldId id="872" r:id="rId8"/>
    <p:sldId id="934" r:id="rId9"/>
    <p:sldId id="935" r:id="rId10"/>
    <p:sldId id="936" r:id="rId11"/>
    <p:sldId id="937" r:id="rId12"/>
    <p:sldId id="938" r:id="rId13"/>
    <p:sldId id="939" r:id="rId14"/>
    <p:sldId id="940" r:id="rId15"/>
    <p:sldId id="941" r:id="rId16"/>
    <p:sldId id="942" r:id="rId17"/>
    <p:sldId id="943" r:id="rId18"/>
    <p:sldId id="945" r:id="rId19"/>
    <p:sldId id="944" r:id="rId20"/>
    <p:sldId id="946" r:id="rId21"/>
    <p:sldId id="949" r:id="rId22"/>
    <p:sldId id="947" r:id="rId23"/>
    <p:sldId id="94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3398"/>
    <p:restoredTop sz="95262" autoAdjust="0"/>
  </p:normalViewPr>
  <p:slideViewPr>
    <p:cSldViewPr snapToGrid="0" showGuides="1">
      <p:cViewPr>
        <p:scale>
          <a:sx n="100" d="100"/>
          <a:sy n="100" d="100"/>
        </p:scale>
        <p:origin x="1936" y="752"/>
      </p:cViewPr>
      <p:guideLst>
        <p:guide orient="horz" pos="2137"/>
        <p:guide pos="288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75C35F-E338-4142-839B-F0801EB89723}" type="datetimeFigureOut">
              <a:rPr lang="zh-CN" altLang="en-US" smtClean="0"/>
              <a:t>2019/6/10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6BE9-E73E-44BC-958F-B65FB048C903}" type="slidenum">
              <a:rPr lang="zh-CN" altLang="en-US" smtClean="0"/>
              <a:t>‹#›</a:t>
            </a:fld>
            <a:endParaRPr lang="zh-CN" altLang="en-US"/>
          </a:p>
        </p:txBody>
      </p:sp>
    </p:spTree>
    <p:extLst>
      <p:ext uri="{BB962C8B-B14F-4D97-AF65-F5344CB8AC3E}">
        <p14:creationId xmlns:p14="http://schemas.microsoft.com/office/powerpoint/2010/main" val="277782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t>
            </a:r>
            <a:endParaRPr lang="zh-CN" altLang="en-US"/>
          </a:p>
        </p:txBody>
      </p:sp>
      <p:sp>
        <p:nvSpPr>
          <p:cNvPr id="4" name="灯片编号占位符 3"/>
          <p:cNvSpPr>
            <a:spLocks noGrp="1"/>
          </p:cNvSpPr>
          <p:nvPr>
            <p:ph type="sldNum" sz="quarter" idx="10"/>
          </p:nvPr>
        </p:nvSpPr>
        <p:spPr/>
        <p:txBody>
          <a:bodyPr/>
          <a:lstStyle/>
          <a:p>
            <a:fld id="{BF166BE9-E73E-44BC-958F-B65FB048C903}" type="slidenum">
              <a:rPr lang="zh-CN" altLang="en-US" smtClean="0"/>
              <a:t>23</a:t>
            </a:fld>
            <a:endParaRPr lang="zh-CN" altLang="en-US"/>
          </a:p>
        </p:txBody>
      </p:sp>
    </p:spTree>
    <p:extLst>
      <p:ext uri="{BB962C8B-B14F-4D97-AF65-F5344CB8AC3E}">
        <p14:creationId xmlns:p14="http://schemas.microsoft.com/office/powerpoint/2010/main" val="224423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3CAB75F-647D-FA49-9776-7965640C1B20}" type="datetime1">
              <a:rPr lang="zh-CN" altLang="en-US" smtClean="0"/>
              <a:t>2019/6/10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75257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7E07AFA-9A67-6740-9AE8-41FDF266E8BE}" type="datetime1">
              <a:rPr lang="zh-CN" altLang="en-US" smtClean="0"/>
              <a:t>2019/6/10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493630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4404911-246F-0044-BBC3-E56EF22C49D5}" type="datetime1">
              <a:rPr lang="zh-CN" altLang="en-US" smtClean="0"/>
              <a:t>2019/6/10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1030471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23727"/>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8AEAD11-A2BE-9944-971A-07CA78B10BF0}" type="datetime1">
              <a:rPr lang="zh-CN" altLang="en-US" smtClean="0"/>
              <a:t>2019/6/10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939929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07A9CFB-7FEE-AD43-826D-2531AFC13055}" type="datetime1">
              <a:rPr lang="zh-CN" altLang="en-US" smtClean="0"/>
              <a:t>2019/6/10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42988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AE16BC46-39A0-0F40-96DB-DD9E5FB32C29}" type="datetime1">
              <a:rPr lang="zh-CN" altLang="en-US" smtClean="0"/>
              <a:t>2019/6/10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1018669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A3989B6-4BCE-DA4D-8BE9-46D96B24044F}" type="datetime1">
              <a:rPr lang="zh-CN" altLang="en-US" smtClean="0"/>
              <a:t>2019/6/10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2756523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5BD83E1-A646-1A4F-94D4-8C52258CF43C}" type="datetime1">
              <a:rPr lang="zh-CN" altLang="en-US" smtClean="0"/>
              <a:t>2019/6/10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241195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DEE2C-5E75-A242-A8CC-49FE08E4C9F4}" type="datetime1">
              <a:rPr lang="zh-CN" altLang="en-US" smtClean="0"/>
              <a:t>2019/6/10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3854268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1598058-54E8-AA48-A2A0-A647ABAAEF29}" type="datetime1">
              <a:rPr lang="zh-CN" altLang="en-US" smtClean="0"/>
              <a:t>2019/6/10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4237012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E56A8568-E02C-724C-B3F9-A35853D44899}" type="datetime1">
              <a:rPr lang="zh-CN" altLang="en-US" smtClean="0"/>
              <a:t>2019/6/10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7225786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606FAE-EF08-7541-975B-20878D3D2A08}" type="datetime1">
              <a:rPr lang="zh-CN" altLang="en-US" smtClean="0"/>
              <a:t>2019/6/10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AEE39-CFF1-4D0A-8BE8-47A524184E21}" type="slidenum">
              <a:rPr lang="zh-CN" altLang="en-US" smtClean="0"/>
              <a:t>‹#›</a:t>
            </a:fld>
            <a:endParaRPr lang="zh-CN" altLang="en-US"/>
          </a:p>
        </p:txBody>
      </p:sp>
    </p:spTree>
    <p:extLst>
      <p:ext uri="{BB962C8B-B14F-4D97-AF65-F5344CB8AC3E}">
        <p14:creationId xmlns:p14="http://schemas.microsoft.com/office/powerpoint/2010/main" val="428818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 Id="rId3"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png"/><Relationship Id="rId13" Type="http://schemas.openxmlformats.org/officeDocument/2006/relationships/image" Target="../media/image12.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jpeg"/><Relationship Id="rId7" Type="http://schemas.openxmlformats.org/officeDocument/2006/relationships/image" Target="../media/image6.png"/><Relationship Id="rId8" Type="http://schemas.openxmlformats.org/officeDocument/2006/relationships/image" Target="../media/image7.jpeg"/><Relationship Id="rId9" Type="http://schemas.openxmlformats.org/officeDocument/2006/relationships/image" Target="../media/image8.png"/><Relationship Id="rId10" Type="http://schemas.openxmlformats.org/officeDocument/2006/relationships/image" Target="../media/image9.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wmf"/><Relationship Id="rId3"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4">
            <a:extLst>
              <a:ext uri="{FF2B5EF4-FFF2-40B4-BE49-F238E27FC236}">
                <a16:creationId xmlns="" xmlns:a16="http://schemas.microsoft.com/office/drawing/2014/main" id="{0F47EBFA-24D4-4158-94EF-72CDF5E41A90}"/>
              </a:ext>
            </a:extLst>
          </p:cNvPr>
          <p:cNvSpPr txBox="1">
            <a:spLocks noChangeArrowheads="1"/>
          </p:cNvSpPr>
          <p:nvPr/>
        </p:nvSpPr>
        <p:spPr bwMode="auto">
          <a:xfrm>
            <a:off x="2093913" y="3489325"/>
            <a:ext cx="4706937" cy="273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315263"/>
              </a:buClr>
              <a:buSzPct val="75000"/>
              <a:buFont typeface="Wingdings" panose="05000000000000000000" pitchFamily="2" charset="2"/>
              <a:buChar char="q"/>
              <a:defRPr sz="2400">
                <a:solidFill>
                  <a:srgbClr val="315263"/>
                </a:solidFill>
                <a:latin typeface="Arial" panose="020B0604020202020204" pitchFamily="34" charset="0"/>
              </a:defRPr>
            </a:lvl1pPr>
            <a:lvl2pPr marL="742950" indent="-285750">
              <a:spcBef>
                <a:spcPct val="20000"/>
              </a:spcBef>
              <a:buClr>
                <a:schemeClr val="tx1"/>
              </a:buClr>
              <a:buSzPct val="10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tx1"/>
              </a:buClr>
              <a:buSzPct val="100000"/>
              <a:buChar char="–"/>
              <a:defRPr sz="2400">
                <a:solidFill>
                  <a:schemeClr val="tx1"/>
                </a:solidFill>
                <a:latin typeface="Arial" panose="020B0604020202020204" pitchFamily="34" charset="0"/>
              </a:defRPr>
            </a:lvl3pPr>
            <a:lvl4pPr marL="1600200" indent="-228600">
              <a:spcBef>
                <a:spcPct val="20000"/>
              </a:spcBef>
              <a:buClr>
                <a:srgbClr val="FC9D1E"/>
              </a:buClr>
              <a:buSzPct val="65000"/>
              <a:buFont typeface="Monotype Sorts" pitchFamily="2" charset="2"/>
              <a:buChar char="l"/>
              <a:defRPr sz="1600">
                <a:solidFill>
                  <a:schemeClr val="tx1"/>
                </a:solidFill>
                <a:latin typeface="Arial" panose="020B0604020202020204" pitchFamily="34" charset="0"/>
              </a:defRPr>
            </a:lvl4pPr>
            <a:lvl5pPr marL="2057400" indent="-228600">
              <a:spcBef>
                <a:spcPct val="20000"/>
              </a:spcBef>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100000"/>
              <a:buFont typeface="Times New Roman" panose="02020603050405020304" pitchFamily="18" charset="0"/>
              <a:buChar char="»"/>
              <a:defRPr sz="1400">
                <a:solidFill>
                  <a:schemeClr val="tx1"/>
                </a:solidFill>
                <a:latin typeface="Arial" panose="020B0604020202020204" pitchFamily="34" charset="0"/>
              </a:defRPr>
            </a:lvl9pPr>
          </a:lstStyle>
          <a:p>
            <a:pPr algn="ctr">
              <a:spcBef>
                <a:spcPct val="50000"/>
              </a:spcBef>
              <a:buClrTx/>
              <a:buSzTx/>
              <a:buFontTx/>
              <a:buNone/>
            </a:pPr>
            <a:r>
              <a:rPr lang="zh-CN" altLang="en-US" sz="2800" dirty="0">
                <a:solidFill>
                  <a:srgbClr val="001E4A"/>
                </a:solidFill>
                <a:latin typeface="华文新魏" panose="02010800040101010101" pitchFamily="2" charset="-122"/>
                <a:ea typeface="华文新魏" panose="02010800040101010101" pitchFamily="2" charset="-122"/>
              </a:rPr>
              <a:t>刘鹏</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liupeng@zju.edu.cn</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College of ISEE </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Zhejiang University</a:t>
            </a:r>
          </a:p>
          <a:p>
            <a:pPr algn="ctr">
              <a:spcBef>
                <a:spcPct val="50000"/>
              </a:spcBef>
              <a:buClrTx/>
              <a:buSzTx/>
              <a:buFontTx/>
              <a:buNone/>
            </a:pPr>
            <a:r>
              <a:rPr lang="en-US" altLang="zh-CN" dirty="0">
                <a:solidFill>
                  <a:srgbClr val="001E4A"/>
                </a:solidFill>
                <a:latin typeface="Times New Roman" panose="02020603050405020304" pitchFamily="18" charset="0"/>
                <a:ea typeface="华文新魏" panose="02010800040101010101" pitchFamily="2" charset="-122"/>
              </a:rPr>
              <a:t>Source: </a:t>
            </a:r>
            <a:r>
              <a:rPr lang="zh-CN" altLang="en-US" dirty="0">
                <a:solidFill>
                  <a:srgbClr val="001E4A"/>
                </a:solidFill>
                <a:latin typeface="Times New Roman" panose="02020603050405020304" pitchFamily="18" charset="0"/>
                <a:ea typeface="华文新魏" panose="02010800040101010101" pitchFamily="2" charset="-122"/>
              </a:rPr>
              <a:t>补充讲义</a:t>
            </a:r>
          </a:p>
        </p:txBody>
      </p:sp>
      <p:sp>
        <p:nvSpPr>
          <p:cNvPr id="9" name="Rectangle 6">
            <a:extLst>
              <a:ext uri="{FF2B5EF4-FFF2-40B4-BE49-F238E27FC236}">
                <a16:creationId xmlns="" xmlns:a16="http://schemas.microsoft.com/office/drawing/2014/main" id="{D25AB946-463E-400B-A357-A931D13F5F94}"/>
              </a:ext>
            </a:extLst>
          </p:cNvPr>
          <p:cNvSpPr txBox="1">
            <a:spLocks noChangeArrowheads="1"/>
          </p:cNvSpPr>
          <p:nvPr/>
        </p:nvSpPr>
        <p:spPr bwMode="auto">
          <a:xfrm>
            <a:off x="855162" y="1616979"/>
            <a:ext cx="6551613" cy="852270"/>
          </a:xfrm>
          <a:prstGeom prst="rect">
            <a:avLst/>
          </a:prstGeom>
          <a:noFill/>
          <a:ln w="12700">
            <a:noFill/>
            <a:miter lim="800000"/>
            <a:headEnd/>
            <a:tailEnd/>
          </a:ln>
          <a:effectLst/>
        </p:spPr>
        <p:txBody>
          <a:bodyPr vert="horz" wrap="square" lIns="90488" tIns="44450" rIns="90488" bIns="44450" numCol="1" anchor="b" anchorCtr="0" compatLnSpc="1">
            <a:prstTxWarp prst="textNoShape">
              <a:avLst/>
            </a:prstTxWarp>
          </a:bodyPr>
          <a:lstStyle>
            <a:lvl1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2pPr>
            <a:lvl3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3pPr>
            <a:lvl4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4pPr>
            <a:lvl5pPr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5pPr>
            <a:lvl6pPr marL="4572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6pPr>
            <a:lvl7pPr marL="9144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7pPr>
            <a:lvl8pPr marL="13716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8pPr>
            <a:lvl9pPr marL="1828800" algn="l" rtl="0" eaLnBrk="0" fontAlgn="base" hangingPunct="0">
              <a:spcBef>
                <a:spcPct val="0"/>
              </a:spcBef>
              <a:spcAft>
                <a:spcPct val="0"/>
              </a:spcAft>
              <a:defRPr sz="2800" b="1" i="1">
                <a:solidFill>
                  <a:srgbClr val="C66B5A"/>
                </a:solidFill>
                <a:effectLst>
                  <a:outerShdw blurRad="38100" dist="38100" dir="2700000" algn="tl">
                    <a:srgbClr val="C0C0C0"/>
                  </a:outerShdw>
                </a:effectLst>
                <a:latin typeface="Arial Narrow" pitchFamily="34" charset="0"/>
              </a:defRPr>
            </a:lvl9pPr>
          </a:lstStyle>
          <a:p>
            <a:pPr defTabSz="914400">
              <a:defRPr/>
            </a:pPr>
            <a:r>
              <a:rPr lang="zh-CN" altLang="en-US" sz="3600" i="0" kern="0" dirty="0">
                <a:ea typeface="宋体" pitchFamily="2" charset="-122"/>
              </a:rPr>
              <a:t>微处理器设计</a:t>
            </a:r>
            <a:r>
              <a:rPr lang="en-US" altLang="zh-CN" sz="3600" i="0" kern="0" dirty="0">
                <a:ea typeface="宋体" pitchFamily="2" charset="-122"/>
              </a:rPr>
              <a:t>1</a:t>
            </a:r>
          </a:p>
        </p:txBody>
      </p:sp>
      <p:sp>
        <p:nvSpPr>
          <p:cNvPr id="10" name="日期占位符 9">
            <a:extLst>
              <a:ext uri="{FF2B5EF4-FFF2-40B4-BE49-F238E27FC236}">
                <a16:creationId xmlns="" xmlns:a16="http://schemas.microsoft.com/office/drawing/2014/main" id="{46EA01C0-4C3C-4E89-B57D-5048ACBCBFE3}"/>
              </a:ext>
            </a:extLst>
          </p:cNvPr>
          <p:cNvSpPr>
            <a:spLocks noGrp="1"/>
          </p:cNvSpPr>
          <p:nvPr>
            <p:ph type="dt" sz="half" idx="10"/>
          </p:nvPr>
        </p:nvSpPr>
        <p:spPr/>
        <p:txBody>
          <a:bodyPr/>
          <a:lstStyle/>
          <a:p>
            <a:fld id="{89984D8D-AE3D-1346-A2F0-ABC7BE7E4FCE}" type="datetime1">
              <a:rPr lang="zh-CN" altLang="en-US" smtClean="0"/>
              <a:t>2019/6/10</a:t>
            </a:fld>
            <a:endParaRPr lang="zh-CN" altLang="en-US"/>
          </a:p>
        </p:txBody>
      </p:sp>
      <p:sp>
        <p:nvSpPr>
          <p:cNvPr id="11" name="页脚占位符 10">
            <a:extLst>
              <a:ext uri="{FF2B5EF4-FFF2-40B4-BE49-F238E27FC236}">
                <a16:creationId xmlns="" xmlns:a16="http://schemas.microsoft.com/office/drawing/2014/main" id="{B72DC56D-4BC8-4034-984E-C81536E40B78}"/>
              </a:ext>
            </a:extLst>
          </p:cNvPr>
          <p:cNvSpPr>
            <a:spLocks noGrp="1"/>
          </p:cNvSpPr>
          <p:nvPr>
            <p:ph type="ftr" sz="quarter" idx="11"/>
          </p:nvPr>
        </p:nvSpPr>
        <p:spPr/>
        <p:txBody>
          <a:bodyPr/>
          <a:lstStyle/>
          <a:p>
            <a:endParaRPr lang="zh-CN" altLang="en-US"/>
          </a:p>
        </p:txBody>
      </p:sp>
      <p:sp>
        <p:nvSpPr>
          <p:cNvPr id="12" name="灯片编号占位符 11">
            <a:extLst>
              <a:ext uri="{FF2B5EF4-FFF2-40B4-BE49-F238E27FC236}">
                <a16:creationId xmlns="" xmlns:a16="http://schemas.microsoft.com/office/drawing/2014/main" id="{1866C283-4017-4166-AE40-66CC460BD1DE}"/>
              </a:ext>
            </a:extLst>
          </p:cNvPr>
          <p:cNvSpPr>
            <a:spLocks noGrp="1"/>
          </p:cNvSpPr>
          <p:nvPr>
            <p:ph type="sldNum" sz="quarter" idx="12"/>
          </p:nvPr>
        </p:nvSpPr>
        <p:spPr/>
        <p:txBody>
          <a:bodyPr/>
          <a:lstStyle/>
          <a:p>
            <a:fld id="{4CDAEE39-CFF1-4D0A-8BE8-47A524184E21}" type="slidenum">
              <a:rPr lang="zh-CN" altLang="en-US" smtClean="0"/>
              <a:t>1</a:t>
            </a:fld>
            <a:endParaRPr lang="zh-CN" altLang="en-US"/>
          </a:p>
        </p:txBody>
      </p:sp>
    </p:spTree>
    <p:extLst>
      <p:ext uri="{BB962C8B-B14F-4D97-AF65-F5344CB8AC3E}">
        <p14:creationId xmlns:p14="http://schemas.microsoft.com/office/powerpoint/2010/main" val="304208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 xmlns:a16="http://schemas.microsoft.com/office/drawing/2014/main" id="{22F84DA1-CF19-432B-BDCD-AD7A7FF64C55}"/>
              </a:ext>
            </a:extLst>
          </p:cNvPr>
          <p:cNvSpPr>
            <a:spLocks noGrp="1"/>
          </p:cNvSpPr>
          <p:nvPr>
            <p:ph type="title"/>
          </p:nvPr>
        </p:nvSpPr>
        <p:spPr>
          <a:xfrm>
            <a:off x="628650" y="365127"/>
            <a:ext cx="7886700" cy="877886"/>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汇编语言</a:t>
            </a:r>
          </a:p>
        </p:txBody>
      </p:sp>
      <p:sp>
        <p:nvSpPr>
          <p:cNvPr id="3" name="内容占位符 2">
            <a:extLst>
              <a:ext uri="{FF2B5EF4-FFF2-40B4-BE49-F238E27FC236}">
                <a16:creationId xmlns="" xmlns:a16="http://schemas.microsoft.com/office/drawing/2014/main" id="{57A9783B-1B59-4FC4-B2A2-0A9B2214B26E}"/>
              </a:ext>
            </a:extLst>
          </p:cNvPr>
          <p:cNvSpPr>
            <a:spLocks noGrp="1"/>
          </p:cNvSpPr>
          <p:nvPr>
            <p:ph idx="1"/>
          </p:nvPr>
        </p:nvSpPr>
        <p:spPr>
          <a:xfrm>
            <a:off x="628650" y="1478547"/>
            <a:ext cx="7886700" cy="4351338"/>
          </a:xfrm>
        </p:spPr>
        <p:txBody>
          <a:bodyPr>
            <a:normAutofit/>
          </a:bodyPr>
          <a:lstStyle/>
          <a:p>
            <a:pPr>
              <a:defRPr/>
            </a:pPr>
            <a:r>
              <a:rPr lang="zh-CN" altLang="en-US" b="1" dirty="0"/>
              <a:t>加法</a:t>
            </a:r>
            <a:endParaRPr lang="en-US" altLang="zh-CN" b="1" dirty="0"/>
          </a:p>
          <a:p>
            <a:pPr>
              <a:defRPr/>
            </a:pPr>
            <a:endParaRPr lang="en-US" altLang="zh-CN" dirty="0"/>
          </a:p>
          <a:p>
            <a:pPr marL="0" indent="0">
              <a:buNone/>
              <a:defRPr/>
            </a:pPr>
            <a:endParaRPr lang="en-US" altLang="zh-CN" dirty="0"/>
          </a:p>
          <a:p>
            <a:pPr>
              <a:defRPr/>
            </a:pPr>
            <a:r>
              <a:rPr lang="zh-CN" altLang="en-US" b="1" dirty="0"/>
              <a:t>减法</a:t>
            </a:r>
            <a:endParaRPr lang="en-US" altLang="zh-CN" dirty="0"/>
          </a:p>
          <a:p>
            <a:pPr>
              <a:defRPr/>
            </a:pPr>
            <a:endParaRPr lang="en-US" altLang="zh-CN" dirty="0"/>
          </a:p>
          <a:p>
            <a:pPr marL="0" indent="0">
              <a:buFontTx/>
              <a:buNone/>
              <a:defRPr/>
            </a:pPr>
            <a:endParaRPr lang="en-US" altLang="zh-CN" dirty="0"/>
          </a:p>
          <a:p>
            <a:pPr>
              <a:defRPr/>
            </a:pPr>
            <a:r>
              <a:rPr lang="zh-CN" altLang="en-US" b="1" dirty="0"/>
              <a:t>复杂运算</a:t>
            </a:r>
          </a:p>
        </p:txBody>
      </p:sp>
      <p:pic>
        <p:nvPicPr>
          <p:cNvPr id="31749" name="Picture 2">
            <a:extLst>
              <a:ext uri="{FF2B5EF4-FFF2-40B4-BE49-F238E27FC236}">
                <a16:creationId xmlns="" xmlns:a16="http://schemas.microsoft.com/office/drawing/2014/main" id="{8EC9767E-887E-408E-AB90-E523205AF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022" y="2029514"/>
            <a:ext cx="711041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0" name="Picture 3">
            <a:extLst>
              <a:ext uri="{FF2B5EF4-FFF2-40B4-BE49-F238E27FC236}">
                <a16:creationId xmlns="" xmlns:a16="http://schemas.microsoft.com/office/drawing/2014/main" id="{DE202327-62D2-4CDE-9531-F5588FEBE2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022" y="3654216"/>
            <a:ext cx="7083425"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51" name="Picture 4">
            <a:extLst>
              <a:ext uri="{FF2B5EF4-FFF2-40B4-BE49-F238E27FC236}">
                <a16:creationId xmlns="" xmlns:a16="http://schemas.microsoft.com/office/drawing/2014/main" id="{7D3305C7-DD15-4ABF-8A1A-165DF4B349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22" y="5137151"/>
            <a:ext cx="71247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a:extLst>
              <a:ext uri="{FF2B5EF4-FFF2-40B4-BE49-F238E27FC236}">
                <a16:creationId xmlns="" xmlns:a16="http://schemas.microsoft.com/office/drawing/2014/main" id="{0DFC4CA5-351C-4B7E-8BDB-B815BE40954D}"/>
              </a:ext>
            </a:extLst>
          </p:cNvPr>
          <p:cNvSpPr>
            <a:spLocks noGrp="1"/>
          </p:cNvSpPr>
          <p:nvPr>
            <p:ph type="dt" sz="half" idx="10"/>
          </p:nvPr>
        </p:nvSpPr>
        <p:spPr/>
        <p:txBody>
          <a:bodyPr/>
          <a:lstStyle/>
          <a:p>
            <a:fld id="{CB47A30C-21DF-FA4E-8664-9181E643167B}"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9CA100CB-1DE3-4BE8-B629-30E57C69A9F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35D983C0-265B-46BA-BBCD-6C2C7A82ADF4}"/>
              </a:ext>
            </a:extLst>
          </p:cNvPr>
          <p:cNvSpPr>
            <a:spLocks noGrp="1"/>
          </p:cNvSpPr>
          <p:nvPr>
            <p:ph type="sldNum" sz="quarter" idx="12"/>
          </p:nvPr>
        </p:nvSpPr>
        <p:spPr/>
        <p:txBody>
          <a:bodyPr/>
          <a:lstStyle/>
          <a:p>
            <a:fld id="{4CDAEE39-CFF1-4D0A-8BE8-47A524184E21}" type="slidenum">
              <a:rPr lang="zh-CN" altLang="en-US" smtClean="0"/>
              <a:t>10</a:t>
            </a:fld>
            <a:endParaRPr lang="zh-CN" altLang="en-US"/>
          </a:p>
        </p:txBody>
      </p:sp>
    </p:spTree>
    <p:extLst>
      <p:ext uri="{BB962C8B-B14F-4D97-AF65-F5344CB8AC3E}">
        <p14:creationId xmlns:p14="http://schemas.microsoft.com/office/powerpoint/2010/main" val="748999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 xmlns:a16="http://schemas.microsoft.com/office/drawing/2014/main" id="{29D9638D-7997-47FF-A18A-ECAD7DD3C229}"/>
              </a:ext>
            </a:extLst>
          </p:cNvPr>
          <p:cNvSpPr>
            <a:spLocks noGrp="1"/>
          </p:cNvSpPr>
          <p:nvPr>
            <p:ph type="title"/>
          </p:nvPr>
        </p:nvSpPr>
        <p:spPr>
          <a:xfrm>
            <a:off x="628650" y="373062"/>
            <a:ext cx="7886700" cy="1023727"/>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操作数</a:t>
            </a:r>
          </a:p>
        </p:txBody>
      </p:sp>
      <p:sp>
        <p:nvSpPr>
          <p:cNvPr id="32771" name="内容占位符 2">
            <a:extLst>
              <a:ext uri="{FF2B5EF4-FFF2-40B4-BE49-F238E27FC236}">
                <a16:creationId xmlns="" xmlns:a16="http://schemas.microsoft.com/office/drawing/2014/main" id="{F4665ABD-EB61-4DDA-A0BD-247C536AD4EA}"/>
              </a:ext>
            </a:extLst>
          </p:cNvPr>
          <p:cNvSpPr>
            <a:spLocks noGrp="1"/>
          </p:cNvSpPr>
          <p:nvPr>
            <p:ph idx="1"/>
          </p:nvPr>
        </p:nvSpPr>
        <p:spPr>
          <a:xfrm>
            <a:off x="628650" y="1700365"/>
            <a:ext cx="7886700" cy="4351338"/>
          </a:xfrm>
        </p:spPr>
        <p:txBody>
          <a:bodyPr>
            <a:normAutofit fontScale="85000" lnSpcReduction="20000"/>
          </a:bodyPr>
          <a:lstStyle/>
          <a:p>
            <a:r>
              <a:rPr lang="zh-CN" altLang="zh-CN" b="1" dirty="0"/>
              <a:t>常数（</a:t>
            </a:r>
            <a:r>
              <a:rPr lang="en-US" altLang="zh-CN" b="1" i="1" dirty="0"/>
              <a:t>Constants</a:t>
            </a:r>
            <a:r>
              <a:rPr lang="zh-CN" altLang="zh-CN" b="1" dirty="0"/>
              <a:t>）</a:t>
            </a:r>
            <a:r>
              <a:rPr lang="zh-CN" altLang="en-US" b="1" dirty="0"/>
              <a:t>和变量</a:t>
            </a:r>
            <a:endParaRPr lang="en-US" altLang="zh-CN" b="1" dirty="0"/>
          </a:p>
          <a:p>
            <a:r>
              <a:rPr lang="zh-CN" altLang="zh-CN" b="1" dirty="0"/>
              <a:t>寄存器（</a:t>
            </a:r>
            <a:r>
              <a:rPr lang="en-US" altLang="zh-CN" b="1" i="1" dirty="0"/>
              <a:t>register</a:t>
            </a:r>
            <a:r>
              <a:rPr lang="zh-CN" altLang="zh-CN" b="1" dirty="0"/>
              <a:t>）</a:t>
            </a:r>
            <a:endParaRPr lang="en-US" altLang="zh-CN" b="1" dirty="0"/>
          </a:p>
          <a:p>
            <a:pPr lvl="1"/>
            <a:r>
              <a:rPr lang="zh-CN" altLang="en-US" dirty="0"/>
              <a:t>寄存器组（</a:t>
            </a:r>
            <a:r>
              <a:rPr lang="en-US" altLang="zh-CN" dirty="0"/>
              <a:t>register set</a:t>
            </a:r>
            <a:r>
              <a:rPr lang="zh-CN" altLang="en-US" dirty="0"/>
              <a:t>）</a:t>
            </a:r>
            <a:endParaRPr lang="en-US" altLang="zh-CN" dirty="0"/>
          </a:p>
          <a:p>
            <a:pPr lvl="1"/>
            <a:r>
              <a:rPr lang="zh-CN" altLang="en-US" dirty="0"/>
              <a:t>寄存器文件（</a:t>
            </a:r>
            <a:r>
              <a:rPr lang="en-US" altLang="zh-CN" dirty="0"/>
              <a:t>register file</a:t>
            </a:r>
            <a:r>
              <a:rPr lang="zh-CN" altLang="en-US" dirty="0"/>
              <a:t>）</a:t>
            </a:r>
            <a:endParaRPr lang="en-US" altLang="zh-CN" dirty="0"/>
          </a:p>
          <a:p>
            <a:pPr lvl="1"/>
            <a:endParaRPr lang="en-US" altLang="zh-CN" dirty="0"/>
          </a:p>
          <a:p>
            <a:r>
              <a:rPr lang="zh-CN" altLang="en-US" b="1" dirty="0"/>
              <a:t>寄存器操作</a:t>
            </a:r>
            <a:endParaRPr lang="en-US" altLang="zh-CN" b="1" dirty="0"/>
          </a:p>
          <a:p>
            <a:endParaRPr lang="en-US" altLang="zh-CN" b="1" dirty="0"/>
          </a:p>
          <a:p>
            <a:endParaRPr lang="en-US" altLang="zh-CN" b="1" dirty="0"/>
          </a:p>
          <a:p>
            <a:endParaRPr lang="en-US" altLang="zh-CN" b="1" dirty="0"/>
          </a:p>
          <a:p>
            <a:pPr lvl="1"/>
            <a:r>
              <a:rPr lang="en-US" altLang="zh-CN" dirty="0"/>
              <a:t>MIPS</a:t>
            </a:r>
            <a:r>
              <a:rPr lang="zh-CN" altLang="zh-CN" dirty="0"/>
              <a:t>寄存器名称由</a:t>
            </a:r>
            <a:r>
              <a:rPr lang="en-US" altLang="zh-CN" dirty="0"/>
              <a:t>$</a:t>
            </a:r>
            <a:r>
              <a:rPr lang="zh-CN" altLang="zh-CN" dirty="0"/>
              <a:t>符号开头</a:t>
            </a:r>
            <a:r>
              <a:rPr lang="zh-CN" altLang="en-US" dirty="0"/>
              <a:t>；</a:t>
            </a:r>
            <a:endParaRPr lang="en-US" altLang="zh-CN" dirty="0"/>
          </a:p>
          <a:p>
            <a:pPr lvl="1"/>
            <a:r>
              <a:rPr lang="zh-CN" altLang="zh-CN" dirty="0"/>
              <a:t>变量</a:t>
            </a:r>
            <a:r>
              <a:rPr lang="en-US" altLang="zh-CN" dirty="0"/>
              <a:t>a</a:t>
            </a:r>
            <a:r>
              <a:rPr lang="zh-CN" altLang="zh-CN" dirty="0"/>
              <a:t>、</a:t>
            </a:r>
            <a:r>
              <a:rPr lang="en-US" altLang="zh-CN" dirty="0"/>
              <a:t>b</a:t>
            </a:r>
            <a:r>
              <a:rPr lang="zh-CN" altLang="zh-CN" dirty="0"/>
              <a:t>和</a:t>
            </a:r>
            <a:r>
              <a:rPr lang="en-US" altLang="zh-CN" dirty="0"/>
              <a:t>c</a:t>
            </a:r>
            <a:r>
              <a:rPr lang="zh-CN" altLang="zh-CN" dirty="0"/>
              <a:t>放置在</a:t>
            </a:r>
            <a:r>
              <a:rPr lang="en-US" altLang="zh-CN" dirty="0"/>
              <a:t>$S0</a:t>
            </a:r>
            <a:r>
              <a:rPr lang="zh-CN" altLang="zh-CN" dirty="0"/>
              <a:t>、</a:t>
            </a:r>
            <a:r>
              <a:rPr lang="en-US" altLang="zh-CN" dirty="0"/>
              <a:t>$S1</a:t>
            </a:r>
            <a:r>
              <a:rPr lang="zh-CN" altLang="zh-CN" dirty="0"/>
              <a:t>和</a:t>
            </a:r>
            <a:r>
              <a:rPr lang="en-US" altLang="zh-CN" dirty="0"/>
              <a:t>$S2</a:t>
            </a:r>
            <a:r>
              <a:rPr lang="zh-CN" altLang="en-US" dirty="0"/>
              <a:t>；</a:t>
            </a:r>
            <a:endParaRPr lang="en-US" altLang="zh-CN" dirty="0"/>
          </a:p>
          <a:p>
            <a:pPr lvl="1"/>
            <a:r>
              <a:rPr lang="zh-CN" altLang="zh-CN" dirty="0"/>
              <a:t>该指令将存在</a:t>
            </a:r>
            <a:r>
              <a:rPr lang="en-US" altLang="zh-CN" dirty="0"/>
              <a:t>$S1(b)</a:t>
            </a:r>
            <a:r>
              <a:rPr lang="zh-CN" altLang="zh-CN" dirty="0"/>
              <a:t>和</a:t>
            </a:r>
            <a:r>
              <a:rPr lang="en-US" altLang="zh-CN" dirty="0"/>
              <a:t>$S2(C)</a:t>
            </a:r>
            <a:r>
              <a:rPr lang="zh-CN" altLang="zh-CN" dirty="0"/>
              <a:t>的</a:t>
            </a:r>
            <a:r>
              <a:rPr lang="en-US" altLang="zh-CN" dirty="0"/>
              <a:t>32</a:t>
            </a:r>
            <a:r>
              <a:rPr lang="zh-CN" altLang="zh-CN" dirty="0"/>
              <a:t>位值相加，</a:t>
            </a:r>
            <a:r>
              <a:rPr lang="en-US" altLang="zh-CN" dirty="0"/>
              <a:t>32</a:t>
            </a:r>
            <a:r>
              <a:rPr lang="zh-CN" altLang="zh-CN" dirty="0"/>
              <a:t>位结果写入</a:t>
            </a:r>
            <a:r>
              <a:rPr lang="en-US" altLang="zh-CN" dirty="0"/>
              <a:t>$S0(a)</a:t>
            </a:r>
            <a:r>
              <a:rPr lang="zh-CN" altLang="zh-CN" dirty="0"/>
              <a:t>。</a:t>
            </a:r>
            <a:endParaRPr lang="zh-CN" altLang="en-US" b="1" dirty="0"/>
          </a:p>
        </p:txBody>
      </p:sp>
      <p:pic>
        <p:nvPicPr>
          <p:cNvPr id="32773" name="Picture 2">
            <a:extLst>
              <a:ext uri="{FF2B5EF4-FFF2-40B4-BE49-F238E27FC236}">
                <a16:creationId xmlns="" xmlns:a16="http://schemas.microsoft.com/office/drawing/2014/main" id="{94A8E5A4-0978-43B3-9C37-488B70AEC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657600"/>
            <a:ext cx="7288213"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7CD92A1A-8E98-4FB0-9146-04866B356801}"/>
              </a:ext>
            </a:extLst>
          </p:cNvPr>
          <p:cNvSpPr>
            <a:spLocks noGrp="1"/>
          </p:cNvSpPr>
          <p:nvPr>
            <p:ph type="dt" sz="half" idx="10"/>
          </p:nvPr>
        </p:nvSpPr>
        <p:spPr/>
        <p:txBody>
          <a:bodyPr/>
          <a:lstStyle/>
          <a:p>
            <a:fld id="{43BDCF66-1B63-CB49-96E6-10D678FF58CF}"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465FFB41-DD9E-46BD-A591-EB7EA8EDF3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E34C323-FF75-4323-9C54-1F2212A4E84E}"/>
              </a:ext>
            </a:extLst>
          </p:cNvPr>
          <p:cNvSpPr>
            <a:spLocks noGrp="1"/>
          </p:cNvSpPr>
          <p:nvPr>
            <p:ph type="sldNum" sz="quarter" idx="12"/>
          </p:nvPr>
        </p:nvSpPr>
        <p:spPr/>
        <p:txBody>
          <a:bodyPr/>
          <a:lstStyle/>
          <a:p>
            <a:fld id="{4CDAEE39-CFF1-4D0A-8BE8-47A524184E21}" type="slidenum">
              <a:rPr lang="zh-CN" altLang="en-US" smtClean="0"/>
              <a:t>11</a:t>
            </a:fld>
            <a:endParaRPr lang="zh-CN" altLang="en-US"/>
          </a:p>
        </p:txBody>
      </p:sp>
    </p:spTree>
    <p:extLst>
      <p:ext uri="{BB962C8B-B14F-4D97-AF65-F5344CB8AC3E}">
        <p14:creationId xmlns:p14="http://schemas.microsoft.com/office/powerpoint/2010/main" val="208502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 xmlns:a16="http://schemas.microsoft.com/office/drawing/2014/main" id="{F70EC4F7-C8DE-433E-8126-8460666CEDC5}"/>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MIPS</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寄存器组</a:t>
            </a:r>
          </a:p>
        </p:txBody>
      </p:sp>
      <p:pic>
        <p:nvPicPr>
          <p:cNvPr id="33796" name="Picture 2">
            <a:extLst>
              <a:ext uri="{FF2B5EF4-FFF2-40B4-BE49-F238E27FC236}">
                <a16:creationId xmlns="" xmlns:a16="http://schemas.microsoft.com/office/drawing/2014/main" id="{19E73AAC-38A2-4147-986B-B8277C6A8D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49071" y="1317544"/>
            <a:ext cx="6630008" cy="4861088"/>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835FBF55-486B-437D-8EC7-740D3A756798}"/>
              </a:ext>
            </a:extLst>
          </p:cNvPr>
          <p:cNvSpPr>
            <a:spLocks noGrp="1"/>
          </p:cNvSpPr>
          <p:nvPr>
            <p:ph type="dt" sz="half" idx="10"/>
          </p:nvPr>
        </p:nvSpPr>
        <p:spPr/>
        <p:txBody>
          <a:bodyPr/>
          <a:lstStyle/>
          <a:p>
            <a:fld id="{21AEE95C-B97B-E446-B2C6-554887B591BF}"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A7E8CDCF-6A12-437F-99FA-6C43501FE6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80B9241-5279-4E4E-9AE4-45B57DFE353B}"/>
              </a:ext>
            </a:extLst>
          </p:cNvPr>
          <p:cNvSpPr>
            <a:spLocks noGrp="1"/>
          </p:cNvSpPr>
          <p:nvPr>
            <p:ph type="sldNum" sz="quarter" idx="12"/>
          </p:nvPr>
        </p:nvSpPr>
        <p:spPr/>
        <p:txBody>
          <a:bodyPr/>
          <a:lstStyle/>
          <a:p>
            <a:fld id="{4CDAEE39-CFF1-4D0A-8BE8-47A524184E21}" type="slidenum">
              <a:rPr lang="zh-CN" altLang="en-US" smtClean="0"/>
              <a:t>12</a:t>
            </a:fld>
            <a:endParaRPr lang="zh-CN" altLang="en-US"/>
          </a:p>
        </p:txBody>
      </p:sp>
    </p:spTree>
    <p:extLst>
      <p:ext uri="{BB962C8B-B14F-4D97-AF65-F5344CB8AC3E}">
        <p14:creationId xmlns:p14="http://schemas.microsoft.com/office/powerpoint/2010/main" val="2986454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 xmlns:a16="http://schemas.microsoft.com/office/drawing/2014/main" id="{6F44A4CA-FC64-42E9-BB5B-5EA861E0645A}"/>
              </a:ext>
            </a:extLst>
          </p:cNvPr>
          <p:cNvSpPr>
            <a:spLocks noGrp="1"/>
          </p:cNvSpPr>
          <p:nvPr>
            <p:ph type="title"/>
          </p:nvPr>
        </p:nvSpPr>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寻址存储器指令</a:t>
            </a:r>
          </a:p>
        </p:txBody>
      </p:sp>
      <p:sp>
        <p:nvSpPr>
          <p:cNvPr id="34819" name="内容占位符 2">
            <a:extLst>
              <a:ext uri="{FF2B5EF4-FFF2-40B4-BE49-F238E27FC236}">
                <a16:creationId xmlns="" xmlns:a16="http://schemas.microsoft.com/office/drawing/2014/main" id="{44C74A09-AFDF-40A9-BE29-75F2F2B9A637}"/>
              </a:ext>
            </a:extLst>
          </p:cNvPr>
          <p:cNvSpPr>
            <a:spLocks noGrp="1"/>
          </p:cNvSpPr>
          <p:nvPr>
            <p:ph idx="1"/>
          </p:nvPr>
        </p:nvSpPr>
        <p:spPr>
          <a:xfrm>
            <a:off x="628650" y="1487423"/>
            <a:ext cx="7886700" cy="4351338"/>
          </a:xfrm>
        </p:spPr>
        <p:txBody>
          <a:bodyPr>
            <a:normAutofit fontScale="92500" lnSpcReduction="10000"/>
          </a:bodyPr>
          <a:lstStyle/>
          <a:p>
            <a:r>
              <a:rPr lang="en-US" altLang="zh-CN" i="1" dirty="0"/>
              <a:t>load word</a:t>
            </a:r>
          </a:p>
          <a:p>
            <a:endParaRPr lang="en-US" altLang="zh-CN" dirty="0"/>
          </a:p>
          <a:p>
            <a:endParaRPr lang="en-US" altLang="zh-CN" dirty="0"/>
          </a:p>
          <a:p>
            <a:endParaRPr lang="en-US" altLang="zh-CN" dirty="0"/>
          </a:p>
          <a:p>
            <a:r>
              <a:rPr lang="en-US" altLang="zh-CN" i="1" dirty="0"/>
              <a:t>store word</a:t>
            </a:r>
          </a:p>
          <a:p>
            <a:endParaRPr lang="en-US" altLang="zh-CN" i="1" dirty="0"/>
          </a:p>
          <a:p>
            <a:endParaRPr lang="en-US" altLang="zh-CN" i="1" dirty="0"/>
          </a:p>
          <a:p>
            <a:endParaRPr lang="en-US" altLang="zh-CN" i="1" dirty="0"/>
          </a:p>
          <a:p>
            <a:pPr lvl="1"/>
            <a:r>
              <a:rPr lang="en-US" altLang="zh-CN" dirty="0"/>
              <a:t>MIPS</a:t>
            </a:r>
            <a:r>
              <a:rPr lang="zh-CN" altLang="zh-CN" dirty="0"/>
              <a:t>使用字节可寻址存储器</a:t>
            </a:r>
            <a:endParaRPr lang="en-US" altLang="zh-CN" dirty="0"/>
          </a:p>
          <a:p>
            <a:pPr lvl="1"/>
            <a:r>
              <a:rPr lang="zh-CN" altLang="zh-CN" dirty="0"/>
              <a:t>存储器中的每个字节都有一个唯一的地址</a:t>
            </a:r>
            <a:endParaRPr lang="en-US" altLang="zh-CN" dirty="0"/>
          </a:p>
        </p:txBody>
      </p:sp>
      <p:pic>
        <p:nvPicPr>
          <p:cNvPr id="34821" name="Picture 2">
            <a:extLst>
              <a:ext uri="{FF2B5EF4-FFF2-40B4-BE49-F238E27FC236}">
                <a16:creationId xmlns="" xmlns:a16="http://schemas.microsoft.com/office/drawing/2014/main" id="{1E40DC3B-84EB-4B8D-8762-474BCA124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2001012"/>
            <a:ext cx="758348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2" name="Picture 3">
            <a:extLst>
              <a:ext uri="{FF2B5EF4-FFF2-40B4-BE49-F238E27FC236}">
                <a16:creationId xmlns="" xmlns:a16="http://schemas.microsoft.com/office/drawing/2014/main" id="{987203F8-D228-4F45-9DA2-5C712E391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790189"/>
            <a:ext cx="7597775"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9F8C057D-B9F1-4F85-9622-8F03F8AB7214}"/>
              </a:ext>
            </a:extLst>
          </p:cNvPr>
          <p:cNvSpPr>
            <a:spLocks noGrp="1"/>
          </p:cNvSpPr>
          <p:nvPr>
            <p:ph type="dt" sz="half" idx="10"/>
          </p:nvPr>
        </p:nvSpPr>
        <p:spPr/>
        <p:txBody>
          <a:bodyPr/>
          <a:lstStyle/>
          <a:p>
            <a:fld id="{5D368938-0987-7A49-A7B2-391085E3EC29}"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33501E9D-93A2-48E6-8794-4629DF62C1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8AFA778-FF7C-496F-9057-3C8D8E3EAF7F}"/>
              </a:ext>
            </a:extLst>
          </p:cNvPr>
          <p:cNvSpPr>
            <a:spLocks noGrp="1"/>
          </p:cNvSpPr>
          <p:nvPr>
            <p:ph type="sldNum" sz="quarter" idx="12"/>
          </p:nvPr>
        </p:nvSpPr>
        <p:spPr/>
        <p:txBody>
          <a:bodyPr/>
          <a:lstStyle/>
          <a:p>
            <a:fld id="{4CDAEE39-CFF1-4D0A-8BE8-47A524184E21}" type="slidenum">
              <a:rPr lang="zh-CN" altLang="en-US" smtClean="0"/>
              <a:t>13</a:t>
            </a:fld>
            <a:endParaRPr lang="zh-CN" altLang="en-US"/>
          </a:p>
        </p:txBody>
      </p:sp>
    </p:spTree>
    <p:extLst>
      <p:ext uri="{BB962C8B-B14F-4D97-AF65-F5344CB8AC3E}">
        <p14:creationId xmlns:p14="http://schemas.microsoft.com/office/powerpoint/2010/main" val="379057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 xmlns:a16="http://schemas.microsoft.com/office/drawing/2014/main" id="{10633890-B1DB-432C-AE90-520CF0B240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9482" y="4167375"/>
            <a:ext cx="3187034" cy="245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5843" name="标题 1">
            <a:extLst>
              <a:ext uri="{FF2B5EF4-FFF2-40B4-BE49-F238E27FC236}">
                <a16:creationId xmlns="" xmlns:a16="http://schemas.microsoft.com/office/drawing/2014/main" id="{840560F6-91FB-4892-B396-C19070814AEB}"/>
              </a:ext>
            </a:extLst>
          </p:cNvPr>
          <p:cNvSpPr>
            <a:spLocks noGrp="1"/>
          </p:cNvSpPr>
          <p:nvPr>
            <p:ph type="title"/>
          </p:nvPr>
        </p:nvSpPr>
        <p:spPr>
          <a:xfrm>
            <a:off x="528579" y="365126"/>
            <a:ext cx="7886700" cy="754472"/>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字节寻址组织方式</a:t>
            </a:r>
          </a:p>
        </p:txBody>
      </p:sp>
      <p:sp>
        <p:nvSpPr>
          <p:cNvPr id="2" name="内容占位符 2">
            <a:extLst>
              <a:ext uri="{FF2B5EF4-FFF2-40B4-BE49-F238E27FC236}">
                <a16:creationId xmlns="" xmlns:a16="http://schemas.microsoft.com/office/drawing/2014/main" id="{9669A0EA-37C1-4329-9AFC-66F103120FF7}"/>
              </a:ext>
            </a:extLst>
          </p:cNvPr>
          <p:cNvSpPr>
            <a:spLocks noGrp="1"/>
          </p:cNvSpPr>
          <p:nvPr>
            <p:ph idx="1"/>
          </p:nvPr>
        </p:nvSpPr>
        <p:spPr>
          <a:xfrm>
            <a:off x="471016" y="1307996"/>
            <a:ext cx="5644034" cy="5129213"/>
          </a:xfrm>
        </p:spPr>
        <p:txBody>
          <a:bodyPr>
            <a:normAutofit fontScale="92500" lnSpcReduction="10000"/>
          </a:bodyPr>
          <a:lstStyle/>
          <a:p>
            <a:pPr>
              <a:defRPr/>
            </a:pPr>
            <a:r>
              <a:rPr lang="en-US" altLang="zh-CN" b="1" i="1" dirty="0"/>
              <a:t>big-endian </a:t>
            </a:r>
            <a:r>
              <a:rPr lang="zh-CN" altLang="en-US" b="1" i="1" dirty="0"/>
              <a:t>或 </a:t>
            </a:r>
            <a:r>
              <a:rPr lang="en-US" altLang="zh-CN" b="1" i="1" dirty="0"/>
              <a:t>little-endian</a:t>
            </a:r>
            <a:r>
              <a:rPr lang="zh-CN" altLang="en-US" b="1" i="1" dirty="0"/>
              <a:t>方式</a:t>
            </a:r>
          </a:p>
          <a:p>
            <a:pPr lvl="1">
              <a:defRPr/>
            </a:pPr>
            <a:r>
              <a:rPr lang="en-US" altLang="zh-CN" dirty="0"/>
              <a:t>most significant byte, MSB</a:t>
            </a:r>
            <a:r>
              <a:rPr lang="zh-CN" altLang="en-US" dirty="0"/>
              <a:t>在左侧</a:t>
            </a:r>
          </a:p>
          <a:p>
            <a:pPr lvl="1">
              <a:defRPr/>
            </a:pPr>
            <a:r>
              <a:rPr lang="en-US" altLang="zh-CN" dirty="0"/>
              <a:t>least significant byte, LSB</a:t>
            </a:r>
            <a:r>
              <a:rPr lang="zh-CN" altLang="en-US" dirty="0"/>
              <a:t>于右侧</a:t>
            </a:r>
          </a:p>
          <a:p>
            <a:pPr>
              <a:defRPr/>
            </a:pPr>
            <a:r>
              <a:rPr lang="en-US" altLang="zh-CN" b="1" dirty="0"/>
              <a:t>big-endian</a:t>
            </a:r>
            <a:r>
              <a:rPr lang="zh-CN" altLang="zh-CN" b="1" dirty="0"/>
              <a:t>机器</a:t>
            </a:r>
            <a:endParaRPr lang="en-US" altLang="zh-CN" b="1" dirty="0"/>
          </a:p>
          <a:p>
            <a:pPr lvl="1">
              <a:defRPr/>
            </a:pPr>
            <a:r>
              <a:rPr lang="zh-CN" altLang="zh-CN" dirty="0"/>
              <a:t>字节的编号</a:t>
            </a:r>
            <a:r>
              <a:rPr lang="en-US" altLang="zh-CN" dirty="0"/>
              <a:t>0</a:t>
            </a:r>
            <a:r>
              <a:rPr lang="zh-CN" altLang="zh-CN" dirty="0"/>
              <a:t>从大（</a:t>
            </a:r>
            <a:r>
              <a:rPr lang="en-US" altLang="zh-CN" dirty="0"/>
              <a:t>most significant</a:t>
            </a:r>
            <a:r>
              <a:rPr lang="zh-CN" altLang="zh-CN" dirty="0"/>
              <a:t>）端开始</a:t>
            </a:r>
            <a:endParaRPr lang="en-US" altLang="zh-CN" dirty="0"/>
          </a:p>
          <a:p>
            <a:pPr lvl="1">
              <a:defRPr/>
            </a:pPr>
            <a:r>
              <a:rPr lang="en-US" altLang="zh-CN" dirty="0">
                <a:solidFill>
                  <a:schemeClr val="accent5">
                    <a:lumMod val="25000"/>
                  </a:schemeClr>
                </a:solidFill>
              </a:rPr>
              <a:t>IBM 360, Motorola 68K, </a:t>
            </a:r>
            <a:r>
              <a:rPr lang="en-US" altLang="zh-CN" b="1" i="1" u="sng" dirty="0">
                <a:solidFill>
                  <a:srgbClr val="FF0000"/>
                </a:solidFill>
              </a:rPr>
              <a:t>MIPS</a:t>
            </a:r>
            <a:r>
              <a:rPr lang="en-US" altLang="zh-CN" dirty="0">
                <a:solidFill>
                  <a:schemeClr val="accent5">
                    <a:lumMod val="25000"/>
                  </a:schemeClr>
                </a:solidFill>
              </a:rPr>
              <a:t>, SPARC</a:t>
            </a:r>
            <a:endParaRPr lang="en-US" altLang="zh-CN" dirty="0"/>
          </a:p>
          <a:p>
            <a:pPr>
              <a:defRPr/>
            </a:pPr>
            <a:r>
              <a:rPr lang="en-US" altLang="zh-CN" b="1" dirty="0"/>
              <a:t>little-endian</a:t>
            </a:r>
            <a:r>
              <a:rPr lang="zh-CN" altLang="zh-CN" b="1" dirty="0"/>
              <a:t>机器</a:t>
            </a:r>
            <a:endParaRPr lang="en-US" altLang="zh-CN" b="1" dirty="0"/>
          </a:p>
          <a:p>
            <a:pPr lvl="1">
              <a:defRPr/>
            </a:pPr>
            <a:r>
              <a:rPr lang="zh-CN" altLang="zh-CN" dirty="0"/>
              <a:t>字节编号</a:t>
            </a:r>
            <a:r>
              <a:rPr lang="en-US" altLang="zh-CN" dirty="0"/>
              <a:t>0</a:t>
            </a:r>
            <a:r>
              <a:rPr lang="zh-CN" altLang="zh-CN" dirty="0"/>
              <a:t>从小（</a:t>
            </a:r>
            <a:r>
              <a:rPr lang="en-US" altLang="zh-CN" dirty="0"/>
              <a:t>least significant</a:t>
            </a:r>
            <a:r>
              <a:rPr lang="zh-CN" altLang="zh-CN" dirty="0"/>
              <a:t>）端开始</a:t>
            </a:r>
            <a:endParaRPr lang="en-US" altLang="zh-CN" dirty="0"/>
          </a:p>
          <a:p>
            <a:pPr lvl="1">
              <a:defRPr/>
            </a:pPr>
            <a:r>
              <a:rPr lang="en-US" altLang="zh-CN" dirty="0">
                <a:solidFill>
                  <a:schemeClr val="accent5">
                    <a:lumMod val="25000"/>
                  </a:schemeClr>
                </a:solidFill>
              </a:rPr>
              <a:t>Intel </a:t>
            </a:r>
            <a:r>
              <a:rPr lang="en-US" altLang="zh-CN" b="1" i="1" u="sng" dirty="0">
                <a:solidFill>
                  <a:srgbClr val="FF0000"/>
                </a:solidFill>
              </a:rPr>
              <a:t>x86</a:t>
            </a:r>
            <a:r>
              <a:rPr lang="en-US" altLang="zh-CN" dirty="0">
                <a:solidFill>
                  <a:schemeClr val="accent5">
                    <a:lumMod val="25000"/>
                  </a:schemeClr>
                </a:solidFill>
              </a:rPr>
              <a:t>, </a:t>
            </a:r>
            <a:r>
              <a:rPr lang="en-US" altLang="zh-CN" b="1" i="1" u="sng" dirty="0">
                <a:solidFill>
                  <a:srgbClr val="FF0000"/>
                </a:solidFill>
              </a:rPr>
              <a:t>ARM</a:t>
            </a:r>
            <a:r>
              <a:rPr lang="en-US" altLang="zh-CN" dirty="0">
                <a:solidFill>
                  <a:schemeClr val="accent5">
                    <a:lumMod val="25000"/>
                  </a:schemeClr>
                </a:solidFill>
              </a:rPr>
              <a:t>, DEC </a:t>
            </a:r>
            <a:r>
              <a:rPr lang="en-US" altLang="zh-CN" dirty="0" err="1">
                <a:solidFill>
                  <a:schemeClr val="accent5">
                    <a:lumMod val="25000"/>
                  </a:schemeClr>
                </a:solidFill>
              </a:rPr>
              <a:t>Vax</a:t>
            </a:r>
            <a:r>
              <a:rPr lang="en-US" altLang="zh-CN" dirty="0">
                <a:solidFill>
                  <a:schemeClr val="accent5">
                    <a:lumMod val="25000"/>
                  </a:schemeClr>
                </a:solidFill>
              </a:rPr>
              <a:t> &amp; Alpha,…</a:t>
            </a:r>
            <a:endParaRPr lang="en-US" altLang="zh-CN" dirty="0"/>
          </a:p>
          <a:p>
            <a:pPr lvl="1">
              <a:defRPr/>
            </a:pPr>
            <a:endParaRPr lang="en-US" altLang="zh-CN" dirty="0"/>
          </a:p>
          <a:p>
            <a:pPr>
              <a:defRPr/>
            </a:pPr>
            <a:r>
              <a:rPr lang="zh-CN" altLang="zh-CN" b="1" dirty="0"/>
              <a:t>一个字有四个字节</a:t>
            </a:r>
            <a:endParaRPr lang="en-US" altLang="zh-CN" b="1" dirty="0"/>
          </a:p>
          <a:p>
            <a:pPr lvl="1">
              <a:defRPr/>
            </a:pPr>
            <a:r>
              <a:rPr lang="zh-CN" altLang="en-US" b="1" dirty="0"/>
              <a:t>字地址相同</a:t>
            </a:r>
            <a:endParaRPr lang="en-US" altLang="zh-CN" b="1" dirty="0"/>
          </a:p>
          <a:p>
            <a:pPr lvl="1">
              <a:defRPr/>
            </a:pPr>
            <a:endParaRPr lang="zh-CN" altLang="en-US" dirty="0"/>
          </a:p>
        </p:txBody>
      </p:sp>
      <p:pic>
        <p:nvPicPr>
          <p:cNvPr id="35846" name="Picture 6">
            <a:extLst>
              <a:ext uri="{FF2B5EF4-FFF2-40B4-BE49-F238E27FC236}">
                <a16:creationId xmlns="" xmlns:a16="http://schemas.microsoft.com/office/drawing/2014/main" id="{24A698A8-1737-494F-BDFA-D4728DC12C84}"/>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79605" y="2058409"/>
            <a:ext cx="38100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47" name="Picture 7">
            <a:extLst>
              <a:ext uri="{FF2B5EF4-FFF2-40B4-BE49-F238E27FC236}">
                <a16:creationId xmlns="" xmlns:a16="http://schemas.microsoft.com/office/drawing/2014/main" id="{D4E7BC73-6912-4AE0-B9EF-07266537794C}"/>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87988" y="1461509"/>
            <a:ext cx="36877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a:extLst>
              <a:ext uri="{FF2B5EF4-FFF2-40B4-BE49-F238E27FC236}">
                <a16:creationId xmlns="" xmlns:a16="http://schemas.microsoft.com/office/drawing/2014/main" id="{BC413F55-A0D4-4F82-BFCD-42599A50EC9E}"/>
              </a:ext>
            </a:extLst>
          </p:cNvPr>
          <p:cNvSpPr>
            <a:spLocks noGrp="1"/>
          </p:cNvSpPr>
          <p:nvPr>
            <p:ph type="dt" sz="half" idx="10"/>
          </p:nvPr>
        </p:nvSpPr>
        <p:spPr/>
        <p:txBody>
          <a:bodyPr/>
          <a:lstStyle/>
          <a:p>
            <a:fld id="{B5215A03-2158-E641-A466-85C08121A841}"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8E9753ED-0187-42F6-B564-9FCCACD5BB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F18C1C4-6F94-4D64-BFB6-22BAA5E1C577}"/>
              </a:ext>
            </a:extLst>
          </p:cNvPr>
          <p:cNvSpPr>
            <a:spLocks noGrp="1"/>
          </p:cNvSpPr>
          <p:nvPr>
            <p:ph type="sldNum" sz="quarter" idx="12"/>
          </p:nvPr>
        </p:nvSpPr>
        <p:spPr/>
        <p:txBody>
          <a:bodyPr/>
          <a:lstStyle/>
          <a:p>
            <a:fld id="{4CDAEE39-CFF1-4D0A-8BE8-47A524184E21}" type="slidenum">
              <a:rPr lang="zh-CN" altLang="en-US" smtClean="0"/>
              <a:t>14</a:t>
            </a:fld>
            <a:endParaRPr lang="zh-CN" altLang="en-US"/>
          </a:p>
        </p:txBody>
      </p:sp>
    </p:spTree>
    <p:extLst>
      <p:ext uri="{BB962C8B-B14F-4D97-AF65-F5344CB8AC3E}">
        <p14:creationId xmlns:p14="http://schemas.microsoft.com/office/powerpoint/2010/main" val="266308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 xmlns:a16="http://schemas.microsoft.com/office/drawing/2014/main" id="{851466D5-3DBD-4186-BCAF-960726A46A65}"/>
              </a:ext>
            </a:extLst>
          </p:cNvPr>
          <p:cNvSpPr>
            <a:spLocks noGrp="1"/>
          </p:cNvSpPr>
          <p:nvPr>
            <p:ph type="title"/>
          </p:nvPr>
        </p:nvSpPr>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立即数</a:t>
            </a:r>
          </a:p>
        </p:txBody>
      </p:sp>
      <p:sp>
        <p:nvSpPr>
          <p:cNvPr id="36867" name="内容占位符 2">
            <a:extLst>
              <a:ext uri="{FF2B5EF4-FFF2-40B4-BE49-F238E27FC236}">
                <a16:creationId xmlns="" xmlns:a16="http://schemas.microsoft.com/office/drawing/2014/main" id="{3EBC9A56-111D-447B-913F-E7D7A91EF904}"/>
              </a:ext>
            </a:extLst>
          </p:cNvPr>
          <p:cNvSpPr>
            <a:spLocks noGrp="1"/>
          </p:cNvSpPr>
          <p:nvPr>
            <p:ph idx="1"/>
          </p:nvPr>
        </p:nvSpPr>
        <p:spPr/>
        <p:txBody>
          <a:bodyPr/>
          <a:lstStyle/>
          <a:p>
            <a:r>
              <a:rPr lang="zh-CN" altLang="en-US" b="1" dirty="0"/>
              <a:t>立即数操作</a:t>
            </a:r>
            <a:endParaRPr lang="en-US" altLang="zh-CN" b="1" dirty="0"/>
          </a:p>
          <a:p>
            <a:endParaRPr lang="en-US" altLang="zh-CN" b="1" dirty="0"/>
          </a:p>
          <a:p>
            <a:endParaRPr lang="en-US" altLang="zh-CN" b="1" dirty="0"/>
          </a:p>
          <a:p>
            <a:endParaRPr lang="en-US" altLang="zh-CN" b="1" dirty="0"/>
          </a:p>
          <a:p>
            <a:pPr lvl="1"/>
            <a:r>
              <a:rPr lang="zh-CN" altLang="zh-CN" dirty="0"/>
              <a:t>立即数是一个</a:t>
            </a:r>
            <a:r>
              <a:rPr lang="en-US" altLang="zh-CN" dirty="0"/>
              <a:t>16</a:t>
            </a:r>
            <a:r>
              <a:rPr lang="zh-CN" altLang="zh-CN" dirty="0"/>
              <a:t>位二进制补码数据</a:t>
            </a:r>
            <a:endParaRPr lang="en-US" altLang="zh-CN" dirty="0"/>
          </a:p>
          <a:p>
            <a:pPr lvl="1"/>
            <a:r>
              <a:rPr lang="zh-CN" altLang="zh-CN" dirty="0"/>
              <a:t>范围是</a:t>
            </a:r>
            <a:r>
              <a:rPr lang="en-US" altLang="zh-CN" dirty="0"/>
              <a:t>[-32768</a:t>
            </a:r>
            <a:r>
              <a:rPr lang="zh-CN" altLang="zh-CN" dirty="0"/>
              <a:t>，</a:t>
            </a:r>
            <a:r>
              <a:rPr lang="en-US" altLang="zh-CN" dirty="0"/>
              <a:t>32767]</a:t>
            </a:r>
            <a:endParaRPr lang="zh-CN" altLang="en-US" b="1" dirty="0"/>
          </a:p>
        </p:txBody>
      </p:sp>
      <p:pic>
        <p:nvPicPr>
          <p:cNvPr id="36869" name="Picture 3">
            <a:extLst>
              <a:ext uri="{FF2B5EF4-FFF2-40B4-BE49-F238E27FC236}">
                <a16:creationId xmlns="" xmlns:a16="http://schemas.microsoft.com/office/drawing/2014/main" id="{8EE9F9C2-F75A-4C61-961C-6C9D991AF5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7" y="2365332"/>
            <a:ext cx="7370763"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15AE4DC5-77F5-4D16-8855-C85780DD1DBF}"/>
              </a:ext>
            </a:extLst>
          </p:cNvPr>
          <p:cNvSpPr>
            <a:spLocks noGrp="1"/>
          </p:cNvSpPr>
          <p:nvPr>
            <p:ph type="dt" sz="half" idx="10"/>
          </p:nvPr>
        </p:nvSpPr>
        <p:spPr/>
        <p:txBody>
          <a:bodyPr/>
          <a:lstStyle/>
          <a:p>
            <a:fld id="{0A6CE013-3003-4949-B177-175E46C62306}"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0FBDD132-6A7B-4CA3-8A71-9402E56BEE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E0E930D-0388-452A-9B1F-379721E82C56}"/>
              </a:ext>
            </a:extLst>
          </p:cNvPr>
          <p:cNvSpPr>
            <a:spLocks noGrp="1"/>
          </p:cNvSpPr>
          <p:nvPr>
            <p:ph type="sldNum" sz="quarter" idx="12"/>
          </p:nvPr>
        </p:nvSpPr>
        <p:spPr/>
        <p:txBody>
          <a:bodyPr/>
          <a:lstStyle/>
          <a:p>
            <a:fld id="{4CDAEE39-CFF1-4D0A-8BE8-47A524184E21}" type="slidenum">
              <a:rPr lang="zh-CN" altLang="en-US" smtClean="0"/>
              <a:t>15</a:t>
            </a:fld>
            <a:endParaRPr lang="zh-CN" altLang="en-US"/>
          </a:p>
        </p:txBody>
      </p:sp>
    </p:spTree>
    <p:extLst>
      <p:ext uri="{BB962C8B-B14F-4D97-AF65-F5344CB8AC3E}">
        <p14:creationId xmlns:p14="http://schemas.microsoft.com/office/powerpoint/2010/main" val="258181806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 xmlns:a16="http://schemas.microsoft.com/office/drawing/2014/main" id="{1B25D502-02F5-4E9A-9F10-B320036D46D2}"/>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MIPS</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指令格式</a:t>
            </a:r>
          </a:p>
        </p:txBody>
      </p:sp>
      <p:sp>
        <p:nvSpPr>
          <p:cNvPr id="37891" name="内容占位符 2">
            <a:extLst>
              <a:ext uri="{FF2B5EF4-FFF2-40B4-BE49-F238E27FC236}">
                <a16:creationId xmlns="" xmlns:a16="http://schemas.microsoft.com/office/drawing/2014/main" id="{903BD95D-7B21-4A4D-BF7D-56793F78E216}"/>
              </a:ext>
            </a:extLst>
          </p:cNvPr>
          <p:cNvSpPr>
            <a:spLocks noGrp="1"/>
          </p:cNvSpPr>
          <p:nvPr>
            <p:ph idx="1"/>
          </p:nvPr>
        </p:nvSpPr>
        <p:spPr/>
        <p:txBody>
          <a:bodyPr/>
          <a:lstStyle/>
          <a:p>
            <a:r>
              <a:rPr lang="en-US" altLang="zh-CN" b="1" dirty="0"/>
              <a:t>1</a:t>
            </a:r>
            <a:r>
              <a:rPr lang="zh-CN" altLang="en-US" b="1" dirty="0"/>
              <a:t>）</a:t>
            </a:r>
            <a:r>
              <a:rPr lang="en-US" altLang="zh-CN" b="1" dirty="0"/>
              <a:t>R</a:t>
            </a:r>
            <a:r>
              <a:rPr lang="zh-CN" altLang="zh-CN" b="1" dirty="0"/>
              <a:t>型</a:t>
            </a:r>
            <a:r>
              <a:rPr lang="en-US" altLang="zh-CN" b="1" dirty="0"/>
              <a:t>------</a:t>
            </a:r>
            <a:r>
              <a:rPr lang="zh-CN" altLang="zh-CN" b="1" dirty="0"/>
              <a:t>三个寄存器操作数格式</a:t>
            </a:r>
            <a:endParaRPr lang="en-US" altLang="zh-CN" b="1" dirty="0"/>
          </a:p>
          <a:p>
            <a:pPr lvl="1"/>
            <a:r>
              <a:rPr lang="zh-CN" altLang="zh-CN" dirty="0"/>
              <a:t>用于如</a:t>
            </a:r>
            <a:r>
              <a:rPr lang="en-US" altLang="zh-CN" i="1" dirty="0"/>
              <a:t>add</a:t>
            </a:r>
            <a:r>
              <a:rPr lang="zh-CN" altLang="zh-CN" dirty="0"/>
              <a:t>和</a:t>
            </a:r>
            <a:r>
              <a:rPr lang="en-US" altLang="zh-CN" i="1" dirty="0"/>
              <a:t>sub</a:t>
            </a:r>
            <a:r>
              <a:rPr lang="zh-CN" altLang="zh-CN" dirty="0"/>
              <a:t>指令，有三个寄存器操作数</a:t>
            </a:r>
            <a:endParaRPr lang="en-US" altLang="zh-CN" dirty="0"/>
          </a:p>
          <a:p>
            <a:r>
              <a:rPr lang="en-US" altLang="zh-CN" b="1" dirty="0"/>
              <a:t>2</a:t>
            </a:r>
            <a:r>
              <a:rPr lang="zh-CN" altLang="en-US" b="1" dirty="0"/>
              <a:t>）</a:t>
            </a:r>
            <a:r>
              <a:rPr lang="en-US" altLang="zh-CN" b="1" dirty="0"/>
              <a:t>I</a:t>
            </a:r>
            <a:r>
              <a:rPr lang="zh-CN" altLang="zh-CN" b="1" dirty="0"/>
              <a:t>型</a:t>
            </a:r>
            <a:r>
              <a:rPr lang="en-US" altLang="zh-CN" b="1" dirty="0"/>
              <a:t>--------</a:t>
            </a:r>
            <a:r>
              <a:rPr lang="zh-CN" altLang="zh-CN" b="1" dirty="0"/>
              <a:t>两个寄存器操作数格式</a:t>
            </a:r>
            <a:endParaRPr lang="en-US" altLang="zh-CN" b="1" dirty="0"/>
          </a:p>
          <a:p>
            <a:pPr lvl="1"/>
            <a:r>
              <a:rPr lang="zh-CN" altLang="zh-CN" dirty="0"/>
              <a:t>用于如</a:t>
            </a:r>
            <a:r>
              <a:rPr lang="en-US" altLang="zh-CN" i="1" dirty="0" err="1"/>
              <a:t>lw</a:t>
            </a:r>
            <a:r>
              <a:rPr lang="zh-CN" altLang="zh-CN" dirty="0"/>
              <a:t>和</a:t>
            </a:r>
            <a:r>
              <a:rPr lang="en-US" altLang="zh-CN" i="1" dirty="0" err="1"/>
              <a:t>sw</a:t>
            </a:r>
            <a:r>
              <a:rPr lang="zh-CN" altLang="zh-CN" dirty="0"/>
              <a:t>指令，具有两个寄存器操作数和一个</a:t>
            </a:r>
            <a:r>
              <a:rPr lang="en-US" altLang="zh-CN" dirty="0"/>
              <a:t>16</a:t>
            </a:r>
            <a:r>
              <a:rPr lang="zh-CN" altLang="zh-CN" dirty="0"/>
              <a:t>位立即数</a:t>
            </a:r>
            <a:endParaRPr lang="en-US" altLang="zh-CN" dirty="0"/>
          </a:p>
          <a:p>
            <a:r>
              <a:rPr lang="en-US" altLang="zh-CN" b="1" dirty="0"/>
              <a:t>3</a:t>
            </a:r>
            <a:r>
              <a:rPr lang="zh-CN" altLang="en-US" b="1" dirty="0"/>
              <a:t>）</a:t>
            </a:r>
            <a:r>
              <a:rPr lang="en-US" altLang="zh-CN" b="1" dirty="0"/>
              <a:t>J</a:t>
            </a:r>
            <a:r>
              <a:rPr lang="zh-CN" altLang="zh-CN" b="1" dirty="0"/>
              <a:t>型</a:t>
            </a:r>
            <a:r>
              <a:rPr lang="en-US" altLang="zh-CN" b="1" dirty="0"/>
              <a:t>-------</a:t>
            </a:r>
            <a:r>
              <a:rPr lang="zh-CN" altLang="zh-CN" b="1" dirty="0"/>
              <a:t>无寄存器格式</a:t>
            </a:r>
            <a:endParaRPr lang="en-US" altLang="zh-CN" b="1" dirty="0"/>
          </a:p>
          <a:p>
            <a:pPr lvl="1"/>
            <a:r>
              <a:rPr lang="zh-CN" altLang="zh-CN" dirty="0"/>
              <a:t>有一个</a:t>
            </a:r>
            <a:r>
              <a:rPr lang="en-US" altLang="zh-CN" dirty="0"/>
              <a:t>26</a:t>
            </a:r>
            <a:r>
              <a:rPr lang="zh-CN" altLang="zh-CN" dirty="0"/>
              <a:t>位的立即数，无寄存器</a:t>
            </a:r>
            <a:r>
              <a:rPr lang="en-US" altLang="zh-CN" dirty="0"/>
              <a:t> </a:t>
            </a:r>
          </a:p>
          <a:p>
            <a:pPr lvl="1"/>
            <a:endParaRPr lang="en-US" altLang="zh-CN" dirty="0"/>
          </a:p>
          <a:p>
            <a:r>
              <a:rPr lang="en-US" altLang="zh-CN" dirty="0"/>
              <a:t>MIPS</a:t>
            </a:r>
            <a:r>
              <a:rPr lang="zh-CN" altLang="en-US" dirty="0"/>
              <a:t>的</a:t>
            </a:r>
            <a:r>
              <a:rPr lang="en-US" altLang="zh-CN" dirty="0"/>
              <a:t>32</a:t>
            </a:r>
            <a:r>
              <a:rPr lang="zh-CN" altLang="en-US" dirty="0"/>
              <a:t>位指令编码</a:t>
            </a:r>
            <a:endParaRPr lang="en-US" altLang="zh-CN" dirty="0"/>
          </a:p>
          <a:p>
            <a:endParaRPr lang="zh-CN" altLang="zh-CN" dirty="0"/>
          </a:p>
          <a:p>
            <a:endParaRPr lang="zh-CN" altLang="en-US" dirty="0"/>
          </a:p>
        </p:txBody>
      </p:sp>
      <p:sp>
        <p:nvSpPr>
          <p:cNvPr id="4" name="日期占位符 3">
            <a:extLst>
              <a:ext uri="{FF2B5EF4-FFF2-40B4-BE49-F238E27FC236}">
                <a16:creationId xmlns="" xmlns:a16="http://schemas.microsoft.com/office/drawing/2014/main" id="{5EE92D50-1037-495A-98A2-6DB218D32703}"/>
              </a:ext>
            </a:extLst>
          </p:cNvPr>
          <p:cNvSpPr>
            <a:spLocks noGrp="1"/>
          </p:cNvSpPr>
          <p:nvPr>
            <p:ph type="dt" sz="half" idx="10"/>
          </p:nvPr>
        </p:nvSpPr>
        <p:spPr/>
        <p:txBody>
          <a:bodyPr/>
          <a:lstStyle/>
          <a:p>
            <a:fld id="{BB759B49-A4D1-DD49-8F50-5CBC148651F2}"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EF10CF51-CFDE-4A90-A6E1-ECB21A5AC4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A371715-71AE-4171-9984-D78AFA256B6F}"/>
              </a:ext>
            </a:extLst>
          </p:cNvPr>
          <p:cNvSpPr>
            <a:spLocks noGrp="1"/>
          </p:cNvSpPr>
          <p:nvPr>
            <p:ph type="sldNum" sz="quarter" idx="12"/>
          </p:nvPr>
        </p:nvSpPr>
        <p:spPr/>
        <p:txBody>
          <a:bodyPr/>
          <a:lstStyle/>
          <a:p>
            <a:fld id="{4CDAEE39-CFF1-4D0A-8BE8-47A524184E21}" type="slidenum">
              <a:rPr lang="zh-CN" altLang="en-US" smtClean="0"/>
              <a:t>16</a:t>
            </a:fld>
            <a:endParaRPr lang="zh-CN" altLang="en-US"/>
          </a:p>
        </p:txBody>
      </p:sp>
    </p:spTree>
    <p:extLst>
      <p:ext uri="{BB962C8B-B14F-4D97-AF65-F5344CB8AC3E}">
        <p14:creationId xmlns:p14="http://schemas.microsoft.com/office/powerpoint/2010/main" val="111542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 xmlns:a16="http://schemas.microsoft.com/office/drawing/2014/main" id="{02FA6232-D06D-49A8-A79F-05478E0422FF}"/>
              </a:ext>
            </a:extLst>
          </p:cNvPr>
          <p:cNvSpPr>
            <a:spLocks noGrp="1"/>
          </p:cNvSpPr>
          <p:nvPr>
            <p:ph type="title"/>
          </p:nvPr>
        </p:nvSpPr>
        <p:spPr/>
        <p:txBody>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机器语言</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(machine language)</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 name="内容占位符 2">
            <a:extLst>
              <a:ext uri="{FF2B5EF4-FFF2-40B4-BE49-F238E27FC236}">
                <a16:creationId xmlns="" xmlns:a16="http://schemas.microsoft.com/office/drawing/2014/main" id="{DCDAFADE-3698-4A98-9A9D-CD42F40D409B}"/>
              </a:ext>
            </a:extLst>
          </p:cNvPr>
          <p:cNvSpPr>
            <a:spLocks noGrp="1"/>
          </p:cNvSpPr>
          <p:nvPr>
            <p:ph idx="1"/>
          </p:nvPr>
        </p:nvSpPr>
        <p:spPr>
          <a:xfrm>
            <a:off x="628650" y="1712891"/>
            <a:ext cx="7886700" cy="4351338"/>
          </a:xfrm>
        </p:spPr>
        <p:txBody>
          <a:bodyPr>
            <a:normAutofit fontScale="85000" lnSpcReduction="20000"/>
          </a:bodyPr>
          <a:lstStyle/>
          <a:p>
            <a:pPr>
              <a:defRPr/>
            </a:pPr>
            <a:r>
              <a:rPr lang="en-US" altLang="zh-CN" dirty="0"/>
              <a:t>R-type Instructions</a:t>
            </a:r>
          </a:p>
          <a:p>
            <a:pPr lvl="1">
              <a:defRPr/>
            </a:pPr>
            <a:r>
              <a:rPr lang="en-US" altLang="zh-CN" dirty="0"/>
              <a:t>R</a:t>
            </a:r>
            <a:r>
              <a:rPr lang="zh-CN" altLang="zh-CN" dirty="0"/>
              <a:t>型是寄存器类型（</a:t>
            </a:r>
            <a:r>
              <a:rPr lang="en-US" altLang="zh-CN" i="1" dirty="0"/>
              <a:t>register-type</a:t>
            </a:r>
            <a:r>
              <a:rPr lang="zh-CN" altLang="zh-CN" dirty="0"/>
              <a:t>）的缩写</a:t>
            </a:r>
            <a:endParaRPr lang="en-US" altLang="zh-CN" dirty="0"/>
          </a:p>
          <a:p>
            <a:pPr>
              <a:defRPr/>
            </a:pPr>
            <a:endParaRPr lang="en-US" altLang="zh-CN" dirty="0"/>
          </a:p>
          <a:p>
            <a:pPr>
              <a:defRPr/>
            </a:pPr>
            <a:endParaRPr lang="en-US" altLang="zh-CN" dirty="0"/>
          </a:p>
          <a:p>
            <a:pPr>
              <a:defRPr/>
            </a:pPr>
            <a:endParaRPr lang="en-US" altLang="zh-CN" dirty="0"/>
          </a:p>
          <a:p>
            <a:pPr marL="0" indent="0">
              <a:buFontTx/>
              <a:buNone/>
              <a:defRPr/>
            </a:pPr>
            <a:endParaRPr lang="en-US" altLang="zh-CN" dirty="0"/>
          </a:p>
          <a:p>
            <a:pPr lvl="1">
              <a:defRPr/>
            </a:pPr>
            <a:r>
              <a:rPr lang="en-US" altLang="zh-CN" dirty="0"/>
              <a:t>32</a:t>
            </a:r>
            <a:r>
              <a:rPr lang="zh-CN" altLang="zh-CN" dirty="0"/>
              <a:t>位指令</a:t>
            </a:r>
            <a:endParaRPr lang="en-US" altLang="zh-CN" dirty="0"/>
          </a:p>
          <a:p>
            <a:pPr>
              <a:defRPr/>
            </a:pPr>
            <a:r>
              <a:rPr lang="zh-CN" altLang="zh-CN" b="1" dirty="0"/>
              <a:t>六个数字域</a:t>
            </a:r>
            <a:endParaRPr lang="en-US" altLang="zh-CN" b="1" dirty="0"/>
          </a:p>
          <a:p>
            <a:pPr lvl="2">
              <a:defRPr/>
            </a:pPr>
            <a:r>
              <a:rPr lang="en-US" altLang="zh-CN" i="1" dirty="0"/>
              <a:t>op</a:t>
            </a:r>
            <a:r>
              <a:rPr lang="zh-CN" altLang="zh-CN" i="1" dirty="0"/>
              <a:t>，</a:t>
            </a:r>
            <a:r>
              <a:rPr lang="zh-CN" altLang="zh-CN" dirty="0"/>
              <a:t>（也称为</a:t>
            </a:r>
            <a:r>
              <a:rPr lang="en-US" altLang="zh-CN" i="1" dirty="0" err="1"/>
              <a:t>opcode</a:t>
            </a:r>
            <a:r>
              <a:rPr lang="zh-CN" altLang="zh-CN" dirty="0"/>
              <a:t>或操作码）</a:t>
            </a:r>
            <a:r>
              <a:rPr lang="zh-CN" altLang="en-US" dirty="0"/>
              <a:t>，</a:t>
            </a:r>
            <a:r>
              <a:rPr lang="en-US" altLang="zh-CN" dirty="0"/>
              <a:t>R</a:t>
            </a:r>
            <a:r>
              <a:rPr lang="zh-CN" altLang="zh-CN" dirty="0"/>
              <a:t>型指令的</a:t>
            </a:r>
            <a:r>
              <a:rPr lang="en-US" altLang="zh-CN" dirty="0"/>
              <a:t>opcode</a:t>
            </a:r>
            <a:r>
              <a:rPr lang="zh-CN" altLang="zh-CN" dirty="0"/>
              <a:t>为</a:t>
            </a:r>
            <a:r>
              <a:rPr lang="en-US" altLang="zh-CN" dirty="0"/>
              <a:t>6</a:t>
            </a:r>
            <a:r>
              <a:rPr lang="zh-CN" altLang="en-US" dirty="0"/>
              <a:t>‘</a:t>
            </a:r>
            <a:r>
              <a:rPr lang="en-US" altLang="zh-CN" dirty="0"/>
              <a:t>b000000</a:t>
            </a:r>
            <a:endParaRPr lang="en-US" altLang="zh-CN" i="1" dirty="0"/>
          </a:p>
          <a:p>
            <a:pPr lvl="2">
              <a:defRPr/>
            </a:pPr>
            <a:r>
              <a:rPr lang="en-US" altLang="zh-CN" i="1" dirty="0" err="1"/>
              <a:t>rs</a:t>
            </a:r>
            <a:r>
              <a:rPr lang="zh-CN" altLang="zh-CN" i="1" dirty="0"/>
              <a:t>，</a:t>
            </a:r>
            <a:r>
              <a:rPr lang="en-US" altLang="zh-CN" i="1" dirty="0" err="1"/>
              <a:t>rt</a:t>
            </a:r>
            <a:r>
              <a:rPr lang="zh-CN" altLang="zh-CN" i="1" dirty="0"/>
              <a:t>，</a:t>
            </a:r>
            <a:r>
              <a:rPr lang="zh-CN" altLang="en-US" i="1" dirty="0"/>
              <a:t>源寄存器</a:t>
            </a:r>
            <a:endParaRPr lang="en-US" altLang="zh-CN" i="1" dirty="0"/>
          </a:p>
          <a:p>
            <a:pPr lvl="2">
              <a:defRPr/>
            </a:pPr>
            <a:r>
              <a:rPr lang="en-US" altLang="zh-CN" i="1" dirty="0" err="1"/>
              <a:t>rd</a:t>
            </a:r>
            <a:r>
              <a:rPr lang="zh-CN" altLang="zh-CN" i="1" dirty="0"/>
              <a:t>，</a:t>
            </a:r>
            <a:r>
              <a:rPr lang="zh-CN" altLang="en-US" i="1" dirty="0"/>
              <a:t>目标寄存器</a:t>
            </a:r>
            <a:endParaRPr lang="en-US" altLang="zh-CN" i="1" dirty="0"/>
          </a:p>
          <a:p>
            <a:pPr lvl="2">
              <a:defRPr/>
            </a:pPr>
            <a:r>
              <a:rPr lang="en-US" altLang="zh-CN" i="1" dirty="0" err="1"/>
              <a:t>shamt</a:t>
            </a:r>
            <a:r>
              <a:rPr lang="zh-CN" altLang="en-US" i="1" dirty="0"/>
              <a:t>，</a:t>
            </a:r>
            <a:r>
              <a:rPr lang="zh-CN" altLang="zh-CN" dirty="0"/>
              <a:t>只用于移位操作</a:t>
            </a:r>
            <a:r>
              <a:rPr lang="zh-CN" altLang="en-US" dirty="0"/>
              <a:t>，</a:t>
            </a:r>
            <a:r>
              <a:rPr lang="zh-CN" altLang="zh-CN" dirty="0"/>
              <a:t>其它</a:t>
            </a:r>
            <a:r>
              <a:rPr lang="en-US" altLang="zh-CN" dirty="0"/>
              <a:t>R</a:t>
            </a:r>
            <a:r>
              <a:rPr lang="zh-CN" altLang="zh-CN" dirty="0"/>
              <a:t>型指令，</a:t>
            </a:r>
            <a:r>
              <a:rPr lang="en-US" altLang="zh-CN" i="1" dirty="0" err="1"/>
              <a:t>shamt</a:t>
            </a:r>
            <a:r>
              <a:rPr lang="zh-CN" altLang="zh-CN" dirty="0"/>
              <a:t>为</a:t>
            </a:r>
            <a:r>
              <a:rPr lang="en-US" altLang="zh-CN" dirty="0"/>
              <a:t>5’b00000</a:t>
            </a:r>
          </a:p>
          <a:p>
            <a:pPr lvl="2">
              <a:defRPr/>
            </a:pPr>
            <a:r>
              <a:rPr lang="en-US" altLang="zh-CN" i="1" dirty="0" err="1"/>
              <a:t>funct</a:t>
            </a:r>
            <a:r>
              <a:rPr lang="zh-CN" altLang="en-US" i="1" dirty="0"/>
              <a:t>，</a:t>
            </a:r>
            <a:r>
              <a:rPr lang="zh-CN" altLang="zh-CN" dirty="0"/>
              <a:t>（也称为功能码）</a:t>
            </a:r>
            <a:r>
              <a:rPr lang="zh-CN" altLang="en-US" dirty="0"/>
              <a:t>，确定特定的</a:t>
            </a:r>
            <a:r>
              <a:rPr lang="en-US" altLang="zh-CN" dirty="0"/>
              <a:t>R</a:t>
            </a:r>
            <a:r>
              <a:rPr lang="zh-CN" altLang="en-US" dirty="0"/>
              <a:t>型操作</a:t>
            </a:r>
            <a:endParaRPr lang="en-US" altLang="zh-CN" dirty="0"/>
          </a:p>
          <a:p>
            <a:pPr lvl="1">
              <a:defRPr/>
            </a:pPr>
            <a:r>
              <a:rPr lang="zh-CN" altLang="zh-CN" dirty="0"/>
              <a:t>每个字段为</a:t>
            </a:r>
            <a:r>
              <a:rPr lang="en-US" altLang="zh-CN" dirty="0"/>
              <a:t>5</a:t>
            </a:r>
            <a:r>
              <a:rPr lang="zh-CN" altLang="en-US" dirty="0"/>
              <a:t>比特</a:t>
            </a:r>
            <a:r>
              <a:rPr lang="zh-CN" altLang="zh-CN" dirty="0"/>
              <a:t>或</a:t>
            </a:r>
            <a:r>
              <a:rPr lang="en-US" altLang="zh-CN" dirty="0"/>
              <a:t>6</a:t>
            </a:r>
            <a:r>
              <a:rPr lang="zh-CN" altLang="zh-CN" dirty="0"/>
              <a:t>比特</a:t>
            </a:r>
            <a:r>
              <a:rPr lang="zh-CN" altLang="en-US" dirty="0"/>
              <a:t>；</a:t>
            </a:r>
            <a:endParaRPr lang="en-US" altLang="zh-CN" dirty="0"/>
          </a:p>
          <a:p>
            <a:pPr>
              <a:defRPr/>
            </a:pPr>
            <a:endParaRPr lang="zh-CN" altLang="en-US" dirty="0"/>
          </a:p>
        </p:txBody>
      </p:sp>
      <p:pic>
        <p:nvPicPr>
          <p:cNvPr id="38917" name="Picture 2">
            <a:extLst>
              <a:ext uri="{FF2B5EF4-FFF2-40B4-BE49-F238E27FC236}">
                <a16:creationId xmlns="" xmlns:a16="http://schemas.microsoft.com/office/drawing/2014/main" id="{DAD5B0B6-140C-47B7-BD82-A78B810730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811" y="2333990"/>
            <a:ext cx="5831910" cy="1437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a:extLst>
              <a:ext uri="{FF2B5EF4-FFF2-40B4-BE49-F238E27FC236}">
                <a16:creationId xmlns="" xmlns:a16="http://schemas.microsoft.com/office/drawing/2014/main" id="{5213F503-00DE-4A62-9A9E-34AB71F6E26F}"/>
              </a:ext>
            </a:extLst>
          </p:cNvPr>
          <p:cNvSpPr>
            <a:spLocks noGrp="1"/>
          </p:cNvSpPr>
          <p:nvPr>
            <p:ph type="dt" sz="half" idx="10"/>
          </p:nvPr>
        </p:nvSpPr>
        <p:spPr/>
        <p:txBody>
          <a:bodyPr/>
          <a:lstStyle/>
          <a:p>
            <a:fld id="{722E352E-0E85-D44E-AEA6-5AA972D64E68}"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F875343E-524E-4112-8D2A-28F31ADB92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9F7B4F55-8FF2-46F5-B55A-124EFF460B1B}"/>
              </a:ext>
            </a:extLst>
          </p:cNvPr>
          <p:cNvSpPr>
            <a:spLocks noGrp="1"/>
          </p:cNvSpPr>
          <p:nvPr>
            <p:ph type="sldNum" sz="quarter" idx="12"/>
          </p:nvPr>
        </p:nvSpPr>
        <p:spPr/>
        <p:txBody>
          <a:bodyPr/>
          <a:lstStyle/>
          <a:p>
            <a:fld id="{4CDAEE39-CFF1-4D0A-8BE8-47A524184E21}" type="slidenum">
              <a:rPr lang="zh-CN" altLang="en-US" smtClean="0"/>
              <a:t>17</a:t>
            </a:fld>
            <a:endParaRPr lang="zh-CN" altLang="en-US"/>
          </a:p>
        </p:txBody>
      </p:sp>
    </p:spTree>
    <p:extLst>
      <p:ext uri="{BB962C8B-B14F-4D97-AF65-F5344CB8AC3E}">
        <p14:creationId xmlns:p14="http://schemas.microsoft.com/office/powerpoint/2010/main" val="2840209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 xmlns:a16="http://schemas.microsoft.com/office/drawing/2014/main" id="{CB70AD76-ABD7-4B8E-B08C-3B63232D41AF}"/>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R</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型指令机器码</a:t>
            </a:r>
          </a:p>
        </p:txBody>
      </p:sp>
      <p:sp>
        <p:nvSpPr>
          <p:cNvPr id="39939" name="内容占位符 2">
            <a:extLst>
              <a:ext uri="{FF2B5EF4-FFF2-40B4-BE49-F238E27FC236}">
                <a16:creationId xmlns="" xmlns:a16="http://schemas.microsoft.com/office/drawing/2014/main" id="{D57BE16D-F08D-4E1A-900C-FFD6A71E59DB}"/>
              </a:ext>
            </a:extLst>
          </p:cNvPr>
          <p:cNvSpPr>
            <a:spLocks noGrp="1"/>
          </p:cNvSpPr>
          <p:nvPr>
            <p:ph idx="1"/>
          </p:nvPr>
        </p:nvSpPr>
        <p:spPr/>
        <p:txBody>
          <a:bodyPr/>
          <a:lstStyle/>
          <a:p>
            <a:r>
              <a:rPr lang="en-US" altLang="zh-CN"/>
              <a:t>R</a:t>
            </a:r>
            <a:r>
              <a:rPr lang="zh-CN" altLang="en-US"/>
              <a:t>型指令</a:t>
            </a:r>
            <a:r>
              <a:rPr lang="en-US" altLang="zh-CN"/>
              <a:t>add</a:t>
            </a:r>
            <a:r>
              <a:rPr lang="zh-CN" altLang="en-US"/>
              <a:t>和</a:t>
            </a:r>
            <a:r>
              <a:rPr lang="en-US" altLang="zh-CN"/>
              <a:t>sub</a:t>
            </a:r>
            <a:r>
              <a:rPr lang="zh-CN" altLang="en-US"/>
              <a:t>的机器码</a:t>
            </a:r>
            <a:endParaRPr lang="en-US" altLang="zh-CN"/>
          </a:p>
          <a:p>
            <a:pPr lvl="1"/>
            <a:r>
              <a:rPr lang="zh-CN" altLang="zh-CN"/>
              <a:t>汇编指令</a:t>
            </a:r>
            <a:r>
              <a:rPr lang="en-US" altLang="zh-CN"/>
              <a:t>add $S0, $S1, $ S2</a:t>
            </a:r>
          </a:p>
          <a:p>
            <a:pPr lvl="1"/>
            <a:r>
              <a:rPr lang="en-US" altLang="zh-CN"/>
              <a:t>RS=$ S1</a:t>
            </a:r>
            <a:r>
              <a:rPr lang="zh-CN" altLang="zh-CN"/>
              <a:t>（</a:t>
            </a:r>
            <a:r>
              <a:rPr lang="en-US" altLang="zh-CN"/>
              <a:t>17</a:t>
            </a:r>
            <a:r>
              <a:rPr lang="zh-CN" altLang="zh-CN"/>
              <a:t>），</a:t>
            </a:r>
            <a:r>
              <a:rPr lang="zh-CN" altLang="en-US"/>
              <a:t>源数据</a:t>
            </a:r>
            <a:endParaRPr lang="en-US" altLang="zh-CN"/>
          </a:p>
          <a:p>
            <a:pPr lvl="1"/>
            <a:r>
              <a:rPr lang="en-US" altLang="zh-CN"/>
              <a:t>RT=$ S2</a:t>
            </a:r>
            <a:r>
              <a:rPr lang="zh-CN" altLang="zh-CN"/>
              <a:t>（</a:t>
            </a:r>
            <a:r>
              <a:rPr lang="en-US" altLang="zh-CN"/>
              <a:t>18</a:t>
            </a:r>
            <a:r>
              <a:rPr lang="zh-CN" altLang="zh-CN"/>
              <a:t>），</a:t>
            </a:r>
            <a:r>
              <a:rPr lang="zh-CN" altLang="en-US"/>
              <a:t>源数据</a:t>
            </a:r>
            <a:endParaRPr lang="en-US" altLang="zh-CN"/>
          </a:p>
          <a:p>
            <a:pPr lvl="1"/>
            <a:r>
              <a:rPr lang="zh-CN" altLang="zh-CN"/>
              <a:t>结果存到 </a:t>
            </a:r>
            <a:r>
              <a:rPr lang="en-US" altLang="zh-CN"/>
              <a:t>RD=$ S0</a:t>
            </a:r>
            <a:r>
              <a:rPr lang="zh-CN" altLang="zh-CN"/>
              <a:t>（</a:t>
            </a:r>
            <a:r>
              <a:rPr lang="en-US" altLang="zh-CN"/>
              <a:t>16</a:t>
            </a:r>
            <a:r>
              <a:rPr lang="zh-CN" altLang="zh-CN"/>
              <a:t>）。</a:t>
            </a:r>
            <a:endParaRPr lang="zh-CN" altLang="en-US"/>
          </a:p>
        </p:txBody>
      </p:sp>
      <p:pic>
        <p:nvPicPr>
          <p:cNvPr id="39941" name="Picture 2">
            <a:extLst>
              <a:ext uri="{FF2B5EF4-FFF2-40B4-BE49-F238E27FC236}">
                <a16:creationId xmlns="" xmlns:a16="http://schemas.microsoft.com/office/drawing/2014/main" id="{896E28B4-71DB-4C92-BF88-19B818D78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55" y="4090195"/>
            <a:ext cx="8755063" cy="14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99F79114-C6A7-4903-9ADB-7D3D712F76C4}"/>
              </a:ext>
            </a:extLst>
          </p:cNvPr>
          <p:cNvSpPr>
            <a:spLocks noGrp="1"/>
          </p:cNvSpPr>
          <p:nvPr>
            <p:ph type="dt" sz="half" idx="10"/>
          </p:nvPr>
        </p:nvSpPr>
        <p:spPr/>
        <p:txBody>
          <a:bodyPr/>
          <a:lstStyle/>
          <a:p>
            <a:fld id="{CDF0D5F4-4C58-1F40-A2D8-EBA5C0E16236}"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DD71B7FE-F380-4AE1-BD50-E6E4609E67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671F217-DF91-4F86-9152-CAF230FCA1D7}"/>
              </a:ext>
            </a:extLst>
          </p:cNvPr>
          <p:cNvSpPr>
            <a:spLocks noGrp="1"/>
          </p:cNvSpPr>
          <p:nvPr>
            <p:ph type="sldNum" sz="quarter" idx="12"/>
          </p:nvPr>
        </p:nvSpPr>
        <p:spPr/>
        <p:txBody>
          <a:bodyPr/>
          <a:lstStyle/>
          <a:p>
            <a:fld id="{4CDAEE39-CFF1-4D0A-8BE8-47A524184E21}" type="slidenum">
              <a:rPr lang="zh-CN" altLang="en-US" smtClean="0"/>
              <a:t>18</a:t>
            </a:fld>
            <a:endParaRPr lang="zh-CN" altLang="en-US"/>
          </a:p>
        </p:txBody>
      </p:sp>
    </p:spTree>
    <p:extLst>
      <p:ext uri="{BB962C8B-B14F-4D97-AF65-F5344CB8AC3E}">
        <p14:creationId xmlns:p14="http://schemas.microsoft.com/office/powerpoint/2010/main" val="2523279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 xmlns:a16="http://schemas.microsoft.com/office/drawing/2014/main" id="{222F7C12-1A6B-4754-96A8-7402E98DD2A9}"/>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I-Type Instructions</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40963" name="内容占位符 2">
            <a:extLst>
              <a:ext uri="{FF2B5EF4-FFF2-40B4-BE49-F238E27FC236}">
                <a16:creationId xmlns="" xmlns:a16="http://schemas.microsoft.com/office/drawing/2014/main" id="{297E1449-D9F4-455C-AD28-6AADBEA0C8D2}"/>
              </a:ext>
            </a:extLst>
          </p:cNvPr>
          <p:cNvSpPr>
            <a:spLocks noGrp="1"/>
          </p:cNvSpPr>
          <p:nvPr>
            <p:ph idx="1"/>
          </p:nvPr>
        </p:nvSpPr>
        <p:spPr>
          <a:xfrm>
            <a:off x="628650" y="1512475"/>
            <a:ext cx="7886700" cy="4351338"/>
          </a:xfrm>
        </p:spPr>
        <p:txBody>
          <a:bodyPr>
            <a:normAutofit fontScale="92500" lnSpcReduction="10000"/>
          </a:bodyPr>
          <a:lstStyle/>
          <a:p>
            <a:r>
              <a:rPr lang="en-US" altLang="zh-CN" dirty="0"/>
              <a:t>I</a:t>
            </a:r>
            <a:r>
              <a:rPr lang="zh-CN" altLang="en-US" dirty="0"/>
              <a:t>型是立即数类型（</a:t>
            </a:r>
            <a:r>
              <a:rPr lang="en-US" altLang="zh-CN" dirty="0"/>
              <a:t>immediate-type</a:t>
            </a:r>
            <a:r>
              <a:rPr lang="zh-CN" altLang="en-US" dirty="0"/>
              <a:t>）的缩写</a:t>
            </a:r>
            <a:endParaRPr lang="en-US" altLang="zh-CN" dirty="0"/>
          </a:p>
          <a:p>
            <a:endParaRPr lang="en-US" altLang="zh-CN" dirty="0"/>
          </a:p>
          <a:p>
            <a:endParaRPr lang="en-US" altLang="zh-CN" dirty="0"/>
          </a:p>
          <a:p>
            <a:endParaRPr lang="en-US" altLang="zh-CN" dirty="0"/>
          </a:p>
          <a:p>
            <a:endParaRPr lang="en-US" altLang="zh-CN" dirty="0"/>
          </a:p>
          <a:p>
            <a:r>
              <a:rPr lang="zh-CN" altLang="zh-CN" b="1" dirty="0"/>
              <a:t>四个字段</a:t>
            </a:r>
            <a:endParaRPr lang="en-US" altLang="zh-CN" b="1" dirty="0"/>
          </a:p>
          <a:p>
            <a:pPr lvl="1"/>
            <a:r>
              <a:rPr lang="en-US" altLang="zh-CN" dirty="0"/>
              <a:t>op</a:t>
            </a:r>
            <a:r>
              <a:rPr lang="zh-CN" altLang="zh-CN" dirty="0"/>
              <a:t>，</a:t>
            </a:r>
            <a:r>
              <a:rPr lang="zh-CN" altLang="en-US" dirty="0"/>
              <a:t>操作码</a:t>
            </a:r>
            <a:endParaRPr lang="en-US" altLang="zh-CN" dirty="0"/>
          </a:p>
          <a:p>
            <a:pPr lvl="1"/>
            <a:r>
              <a:rPr lang="en-US" altLang="zh-CN" dirty="0" err="1"/>
              <a:t>rs</a:t>
            </a:r>
            <a:r>
              <a:rPr lang="zh-CN" altLang="zh-CN" dirty="0"/>
              <a:t>，</a:t>
            </a:r>
            <a:r>
              <a:rPr lang="zh-CN" altLang="en-US" dirty="0"/>
              <a:t>源操作数</a:t>
            </a:r>
            <a:endParaRPr lang="en-US" altLang="zh-CN" dirty="0"/>
          </a:p>
          <a:p>
            <a:pPr lvl="1"/>
            <a:r>
              <a:rPr lang="en-US" altLang="zh-CN" dirty="0"/>
              <a:t>rt</a:t>
            </a:r>
            <a:r>
              <a:rPr lang="zh-CN" altLang="en-US" dirty="0"/>
              <a:t>，如</a:t>
            </a:r>
            <a:r>
              <a:rPr lang="en-US" altLang="zh-CN" dirty="0" err="1"/>
              <a:t>addi</a:t>
            </a:r>
            <a:r>
              <a:rPr lang="zh-CN" altLang="en-US" dirty="0"/>
              <a:t>和</a:t>
            </a:r>
            <a:r>
              <a:rPr lang="en-US" altLang="zh-CN" dirty="0" err="1"/>
              <a:t>lw</a:t>
            </a:r>
            <a:r>
              <a:rPr lang="zh-CN" altLang="en-US" dirty="0"/>
              <a:t>用作目标操作数，</a:t>
            </a:r>
            <a:r>
              <a:rPr lang="en-US" altLang="zh-CN" dirty="0" err="1"/>
              <a:t>sw</a:t>
            </a:r>
            <a:r>
              <a:rPr lang="zh-CN" altLang="en-US" dirty="0"/>
              <a:t>作为另一种源操作数</a:t>
            </a:r>
            <a:endParaRPr lang="en-US" altLang="zh-CN" dirty="0"/>
          </a:p>
          <a:p>
            <a:pPr lvl="1"/>
            <a:r>
              <a:rPr lang="en-US" altLang="zh-CN" dirty="0" err="1"/>
              <a:t>imm</a:t>
            </a:r>
            <a:r>
              <a:rPr lang="zh-CN" altLang="en-US" dirty="0"/>
              <a:t>，</a:t>
            </a:r>
            <a:r>
              <a:rPr lang="zh-CN" altLang="zh-CN" dirty="0"/>
              <a:t>源操作</a:t>
            </a:r>
            <a:r>
              <a:rPr lang="zh-CN" altLang="en-US" dirty="0"/>
              <a:t>立即</a:t>
            </a:r>
            <a:r>
              <a:rPr lang="zh-CN" altLang="zh-CN" dirty="0"/>
              <a:t>数</a:t>
            </a:r>
            <a:endParaRPr lang="en-US" altLang="zh-CN" dirty="0"/>
          </a:p>
          <a:p>
            <a:pPr lvl="1"/>
            <a:r>
              <a:rPr lang="en-US" altLang="zh-CN" dirty="0" err="1"/>
              <a:t>rs</a:t>
            </a:r>
            <a:r>
              <a:rPr lang="zh-CN" altLang="zh-CN" dirty="0"/>
              <a:t>和</a:t>
            </a:r>
            <a:r>
              <a:rPr lang="en-US" altLang="zh-CN" dirty="0" err="1"/>
              <a:t>imm</a:t>
            </a:r>
            <a:r>
              <a:rPr lang="zh-CN" altLang="zh-CN" dirty="0"/>
              <a:t>始终用作源操作数</a:t>
            </a:r>
            <a:endParaRPr lang="zh-CN" altLang="en-US" dirty="0"/>
          </a:p>
        </p:txBody>
      </p:sp>
      <p:pic>
        <p:nvPicPr>
          <p:cNvPr id="40965" name="Picture 3">
            <a:extLst>
              <a:ext uri="{FF2B5EF4-FFF2-40B4-BE49-F238E27FC236}">
                <a16:creationId xmlns="" xmlns:a16="http://schemas.microsoft.com/office/drawing/2014/main" id="{71E98C99-6869-430D-A217-BF1DE0DE8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447" y="2033969"/>
            <a:ext cx="6400800" cy="165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A9C7E6AC-B819-4802-B200-94542BA5B5BA}"/>
              </a:ext>
            </a:extLst>
          </p:cNvPr>
          <p:cNvSpPr>
            <a:spLocks noGrp="1"/>
          </p:cNvSpPr>
          <p:nvPr>
            <p:ph type="dt" sz="half" idx="10"/>
          </p:nvPr>
        </p:nvSpPr>
        <p:spPr/>
        <p:txBody>
          <a:bodyPr/>
          <a:lstStyle/>
          <a:p>
            <a:fld id="{541D88DF-8D1F-444F-A232-C4FA42FAEE39}"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322A1845-054E-4969-A959-1D19C97959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150F774E-62E2-4FFC-95ED-0135E396BFB7}"/>
              </a:ext>
            </a:extLst>
          </p:cNvPr>
          <p:cNvSpPr>
            <a:spLocks noGrp="1"/>
          </p:cNvSpPr>
          <p:nvPr>
            <p:ph type="sldNum" sz="quarter" idx="12"/>
          </p:nvPr>
        </p:nvSpPr>
        <p:spPr/>
        <p:txBody>
          <a:bodyPr/>
          <a:lstStyle/>
          <a:p>
            <a:fld id="{4CDAEE39-CFF1-4D0A-8BE8-47A524184E21}" type="slidenum">
              <a:rPr lang="zh-CN" altLang="en-US" smtClean="0"/>
              <a:t>19</a:t>
            </a:fld>
            <a:endParaRPr lang="zh-CN" altLang="en-US"/>
          </a:p>
        </p:txBody>
      </p:sp>
    </p:spTree>
    <p:extLst>
      <p:ext uri="{BB962C8B-B14F-4D97-AF65-F5344CB8AC3E}">
        <p14:creationId xmlns:p14="http://schemas.microsoft.com/office/powerpoint/2010/main" val="29041858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7" descr="Untitled.png">
            <a:extLst>
              <a:ext uri="{FF2B5EF4-FFF2-40B4-BE49-F238E27FC236}">
                <a16:creationId xmlns="" xmlns:a16="http://schemas.microsoft.com/office/drawing/2014/main" id="{DD86BA9B-3E75-43BF-A836-BAACF01368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51" y="1878970"/>
            <a:ext cx="1524000" cy="243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2" descr="Untitled.png">
            <a:extLst>
              <a:ext uri="{FF2B5EF4-FFF2-40B4-BE49-F238E27FC236}">
                <a16:creationId xmlns="" xmlns:a16="http://schemas.microsoft.com/office/drawing/2014/main" id="{525A0B01-96D0-4949-884D-66A57B0BFD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85168" y="3000821"/>
            <a:ext cx="27114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8" descr="Untitled.png">
            <a:extLst>
              <a:ext uri="{FF2B5EF4-FFF2-40B4-BE49-F238E27FC236}">
                <a16:creationId xmlns="" xmlns:a16="http://schemas.microsoft.com/office/drawing/2014/main" id="{EC2B0DB4-161D-4ABC-BCCF-E5260B5C363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1150" y="896938"/>
            <a:ext cx="34925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Slide Number Placeholder 5">
            <a:extLst>
              <a:ext uri="{FF2B5EF4-FFF2-40B4-BE49-F238E27FC236}">
                <a16:creationId xmlns="" xmlns:a16="http://schemas.microsoft.com/office/drawing/2014/main" id="{386CCA69-9DFD-4753-A123-57D37FDBB307}"/>
              </a:ext>
            </a:extLst>
          </p:cNvPr>
          <p:cNvSpPr txBox="1">
            <a:spLocks/>
          </p:cNvSpPr>
          <p:nvPr/>
        </p:nvSpPr>
        <p:spPr>
          <a:xfrm>
            <a:off x="6553200" y="6565900"/>
            <a:ext cx="1905000" cy="2921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457200" rtl="0" eaLnBrk="0" latinLnBrk="0" hangingPunct="0">
              <a:defRPr sz="1600" kern="1200">
                <a:solidFill>
                  <a:schemeClr val="hlink"/>
                </a:solidFill>
                <a:latin typeface="Arial" panose="020B0604020202020204" pitchFamily="34" charset="0"/>
                <a:ea typeface="宋体" panose="02010600030101010101" pitchFamily="2" charset="-122"/>
                <a:cs typeface="+mn-cs"/>
              </a:defRPr>
            </a:lvl1pPr>
            <a:lvl2pPr marL="742950" indent="-285750" algn="l" defTabSz="457200" rtl="0" eaLnBrk="0" latinLnBrk="0" hangingPunct="0">
              <a:defRPr sz="1600" kern="1200">
                <a:solidFill>
                  <a:schemeClr val="hlink"/>
                </a:solidFill>
                <a:latin typeface="Arial" panose="020B0604020202020204" pitchFamily="34" charset="0"/>
                <a:ea typeface="宋体" panose="02010600030101010101" pitchFamily="2" charset="-122"/>
                <a:cs typeface="+mn-cs"/>
              </a:defRPr>
            </a:lvl2pPr>
            <a:lvl3pPr marL="1143000" indent="-228600" algn="l" defTabSz="457200" rtl="0" eaLnBrk="0" latinLnBrk="0" hangingPunct="0">
              <a:defRPr sz="1600" kern="1200">
                <a:solidFill>
                  <a:schemeClr val="hlink"/>
                </a:solidFill>
                <a:latin typeface="Arial" panose="020B0604020202020204" pitchFamily="34" charset="0"/>
                <a:ea typeface="宋体" panose="02010600030101010101" pitchFamily="2" charset="-122"/>
                <a:cs typeface="+mn-cs"/>
              </a:defRPr>
            </a:lvl3pPr>
            <a:lvl4pPr marL="1600200" indent="-228600" algn="l" defTabSz="457200" rtl="0" eaLnBrk="0" latinLnBrk="0" hangingPunct="0">
              <a:defRPr sz="1600" kern="1200">
                <a:solidFill>
                  <a:schemeClr val="hlink"/>
                </a:solidFill>
                <a:latin typeface="Arial" panose="020B0604020202020204" pitchFamily="34" charset="0"/>
                <a:ea typeface="宋体" panose="02010600030101010101" pitchFamily="2" charset="-122"/>
                <a:cs typeface="+mn-cs"/>
              </a:defRPr>
            </a:lvl4pPr>
            <a:lvl5pPr marL="2057400" indent="-228600" algn="l" defTabSz="457200" rtl="0" eaLnBrk="0" latinLnBrk="0" hangingPunct="0">
              <a:defRPr sz="1600" kern="1200">
                <a:solidFill>
                  <a:schemeClr val="hlink"/>
                </a:solidFill>
                <a:latin typeface="Arial" panose="020B0604020202020204" pitchFamily="34" charset="0"/>
                <a:ea typeface="宋体" panose="02010600030101010101" pitchFamily="2" charset="-122"/>
                <a:cs typeface="+mn-cs"/>
              </a:defRPr>
            </a:lvl5pPr>
            <a:lvl6pPr marL="2514600" indent="-228600" algn="l" defTabSz="457200" rtl="0" eaLnBrk="0" fontAlgn="base" latinLnBrk="0" hangingPunct="0">
              <a:spcBef>
                <a:spcPct val="0"/>
              </a:spcBef>
              <a:spcAft>
                <a:spcPct val="0"/>
              </a:spcAft>
              <a:defRPr sz="1600" kern="1200">
                <a:solidFill>
                  <a:schemeClr val="hlink"/>
                </a:solidFill>
                <a:latin typeface="Arial" panose="020B0604020202020204" pitchFamily="34" charset="0"/>
                <a:ea typeface="宋体" panose="02010600030101010101" pitchFamily="2" charset="-122"/>
                <a:cs typeface="+mn-cs"/>
              </a:defRPr>
            </a:lvl6pPr>
            <a:lvl7pPr marL="2971800" indent="-228600" algn="l" defTabSz="457200" rtl="0" eaLnBrk="0" fontAlgn="base" latinLnBrk="0" hangingPunct="0">
              <a:spcBef>
                <a:spcPct val="0"/>
              </a:spcBef>
              <a:spcAft>
                <a:spcPct val="0"/>
              </a:spcAft>
              <a:defRPr sz="1600" kern="1200">
                <a:solidFill>
                  <a:schemeClr val="hlink"/>
                </a:solidFill>
                <a:latin typeface="Arial" panose="020B0604020202020204" pitchFamily="34" charset="0"/>
                <a:ea typeface="宋体" panose="02010600030101010101" pitchFamily="2" charset="-122"/>
                <a:cs typeface="+mn-cs"/>
              </a:defRPr>
            </a:lvl7pPr>
            <a:lvl8pPr marL="3429000" indent="-228600" algn="l" defTabSz="457200" rtl="0" eaLnBrk="0" fontAlgn="base" latinLnBrk="0" hangingPunct="0">
              <a:spcBef>
                <a:spcPct val="0"/>
              </a:spcBef>
              <a:spcAft>
                <a:spcPct val="0"/>
              </a:spcAft>
              <a:defRPr sz="1600" kern="1200">
                <a:solidFill>
                  <a:schemeClr val="hlink"/>
                </a:solidFill>
                <a:latin typeface="Arial" panose="020B0604020202020204" pitchFamily="34" charset="0"/>
                <a:ea typeface="宋体" panose="02010600030101010101" pitchFamily="2" charset="-122"/>
                <a:cs typeface="+mn-cs"/>
              </a:defRPr>
            </a:lvl8pPr>
            <a:lvl9pPr marL="3886200" indent="-228600" algn="l" defTabSz="457200" rtl="0" eaLnBrk="0" fontAlgn="base" latinLnBrk="0" hangingPunct="0">
              <a:spcBef>
                <a:spcPct val="0"/>
              </a:spcBef>
              <a:spcAft>
                <a:spcPct val="0"/>
              </a:spcAft>
              <a:defRPr sz="1600" kern="1200">
                <a:solidFill>
                  <a:schemeClr val="hlink"/>
                </a:solidFill>
                <a:latin typeface="Arial" panose="020B0604020202020204" pitchFamily="34" charset="0"/>
                <a:ea typeface="宋体" panose="02010600030101010101" pitchFamily="2" charset="-122"/>
                <a:cs typeface="+mn-cs"/>
              </a:defRPr>
            </a:lvl9pPr>
          </a:lstStyle>
          <a:p>
            <a:fld id="{8E309EB3-ED28-4DE8-97B2-B2D9CF821742}" type="slidenum">
              <a:rPr lang="en-US" altLang="zh-CN" sz="1400" smtClean="0">
                <a:solidFill>
                  <a:schemeClr val="accent2"/>
                </a:solidFill>
                <a:latin typeface="Times New Roman" panose="02020603050405020304" pitchFamily="18" charset="0"/>
              </a:rPr>
              <a:pPr/>
              <a:t>2</a:t>
            </a:fld>
            <a:endParaRPr lang="en-US" altLang="zh-CN" sz="1400">
              <a:solidFill>
                <a:srgbClr val="FBBA03"/>
              </a:solidFill>
              <a:latin typeface="Times New Roman" panose="02020603050405020304" pitchFamily="18" charset="0"/>
            </a:endParaRPr>
          </a:p>
        </p:txBody>
      </p:sp>
      <p:sp>
        <p:nvSpPr>
          <p:cNvPr id="12" name="Rectangle 2">
            <a:extLst>
              <a:ext uri="{FF2B5EF4-FFF2-40B4-BE49-F238E27FC236}">
                <a16:creationId xmlns="" xmlns:a16="http://schemas.microsoft.com/office/drawing/2014/main" id="{B803C4B2-5203-4AC7-B425-65D625614425}"/>
              </a:ext>
            </a:extLst>
          </p:cNvPr>
          <p:cNvSpPr txBox="1">
            <a:spLocks noChangeArrowheads="1"/>
          </p:cNvSpPr>
          <p:nvPr/>
        </p:nvSpPr>
        <p:spPr>
          <a:xfrm>
            <a:off x="0" y="160338"/>
            <a:ext cx="8728075" cy="8064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以微处理器为中心的数字系统</a:t>
            </a:r>
          </a:p>
        </p:txBody>
      </p:sp>
      <p:pic>
        <p:nvPicPr>
          <p:cNvPr id="13" name="Picture 4" descr="sim_mokei">
            <a:extLst>
              <a:ext uri="{FF2B5EF4-FFF2-40B4-BE49-F238E27FC236}">
                <a16:creationId xmlns="" xmlns:a16="http://schemas.microsoft.com/office/drawing/2014/main" id="{1629B22F-434F-4E4E-9014-BBC07285F6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8988" y="4159250"/>
            <a:ext cx="4365625"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
            <a:extLst>
              <a:ext uri="{FF2B5EF4-FFF2-40B4-BE49-F238E27FC236}">
                <a16:creationId xmlns="" xmlns:a16="http://schemas.microsoft.com/office/drawing/2014/main" id="{CF5ED0F5-C11E-4361-A57B-2936022B13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5575" y="4424363"/>
            <a:ext cx="3255963"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33" descr="Untitled.png">
            <a:extLst>
              <a:ext uri="{FF2B5EF4-FFF2-40B4-BE49-F238E27FC236}">
                <a16:creationId xmlns="" xmlns:a16="http://schemas.microsoft.com/office/drawing/2014/main" id="{2C990109-491A-4401-B7C3-C4C3D261C2A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505120" y="3342710"/>
            <a:ext cx="258286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1">
            <a:extLst>
              <a:ext uri="{FF2B5EF4-FFF2-40B4-BE49-F238E27FC236}">
                <a16:creationId xmlns="" xmlns:a16="http://schemas.microsoft.com/office/drawing/2014/main" id="{DAF75FE1-5564-4056-9006-7D84630FDB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0751" y="839788"/>
            <a:ext cx="210343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31" descr="Untitled.png">
            <a:extLst>
              <a:ext uri="{FF2B5EF4-FFF2-40B4-BE49-F238E27FC236}">
                <a16:creationId xmlns="" xmlns:a16="http://schemas.microsoft.com/office/drawing/2014/main" id="{55F55DE7-922B-4DBC-A748-50A942ED22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1631965" y="2038354"/>
            <a:ext cx="2362200" cy="143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2">
            <a:extLst>
              <a:ext uri="{FF2B5EF4-FFF2-40B4-BE49-F238E27FC236}">
                <a16:creationId xmlns="" xmlns:a16="http://schemas.microsoft.com/office/drawing/2014/main" id="{F4F4B16F-3881-4EC0-9EC7-77D7C020EB8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150" y="929765"/>
            <a:ext cx="22161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4">
            <a:extLst>
              <a:ext uri="{FF2B5EF4-FFF2-40B4-BE49-F238E27FC236}">
                <a16:creationId xmlns="" xmlns:a16="http://schemas.microsoft.com/office/drawing/2014/main" id="{22C0A523-A25D-435E-8830-7EA7C7AD325B}"/>
              </a:ext>
            </a:extLst>
          </p:cNvPr>
          <p:cNvSpPr txBox="1">
            <a:spLocks noChangeArrowheads="1"/>
          </p:cNvSpPr>
          <p:nvPr/>
        </p:nvSpPr>
        <p:spPr bwMode="auto">
          <a:xfrm>
            <a:off x="7494132" y="2427288"/>
            <a:ext cx="1593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FF00"/>
                </a:solidFill>
              </a:rPr>
              <a:t>Robots</a:t>
            </a:r>
          </a:p>
        </p:txBody>
      </p:sp>
      <p:sp>
        <p:nvSpPr>
          <p:cNvPr id="20" name="Text Box 15">
            <a:extLst>
              <a:ext uri="{FF2B5EF4-FFF2-40B4-BE49-F238E27FC236}">
                <a16:creationId xmlns="" xmlns:a16="http://schemas.microsoft.com/office/drawing/2014/main" id="{6A8DA820-F48E-45E3-94B1-724AF675C3FB}"/>
              </a:ext>
            </a:extLst>
          </p:cNvPr>
          <p:cNvSpPr txBox="1">
            <a:spLocks noChangeArrowheads="1"/>
          </p:cNvSpPr>
          <p:nvPr/>
        </p:nvSpPr>
        <p:spPr bwMode="auto">
          <a:xfrm>
            <a:off x="5334000" y="5988050"/>
            <a:ext cx="3255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a:solidFill>
                  <a:srgbClr val="B3FFD5"/>
                </a:solidFill>
              </a:rPr>
              <a:t>Supercomputers</a:t>
            </a:r>
          </a:p>
        </p:txBody>
      </p:sp>
      <p:sp>
        <p:nvSpPr>
          <p:cNvPr id="21" name="Text Box 16">
            <a:extLst>
              <a:ext uri="{FF2B5EF4-FFF2-40B4-BE49-F238E27FC236}">
                <a16:creationId xmlns="" xmlns:a16="http://schemas.microsoft.com/office/drawing/2014/main" id="{3CE1BD67-572B-43DB-9D0D-E5085FD3519F}"/>
              </a:ext>
            </a:extLst>
          </p:cNvPr>
          <p:cNvSpPr txBox="1">
            <a:spLocks noChangeArrowheads="1"/>
          </p:cNvSpPr>
          <p:nvPr/>
        </p:nvSpPr>
        <p:spPr bwMode="auto">
          <a:xfrm>
            <a:off x="1462881" y="6132839"/>
            <a:ext cx="32559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FF00"/>
                </a:solidFill>
              </a:rPr>
              <a:t>Automobiles</a:t>
            </a:r>
          </a:p>
        </p:txBody>
      </p:sp>
      <p:sp>
        <p:nvSpPr>
          <p:cNvPr id="22" name="Text Box 17">
            <a:extLst>
              <a:ext uri="{FF2B5EF4-FFF2-40B4-BE49-F238E27FC236}">
                <a16:creationId xmlns="" xmlns:a16="http://schemas.microsoft.com/office/drawing/2014/main" id="{063C4312-D1A3-422C-B74D-0C99386BDE8F}"/>
              </a:ext>
            </a:extLst>
          </p:cNvPr>
          <p:cNvSpPr txBox="1">
            <a:spLocks noChangeArrowheads="1"/>
          </p:cNvSpPr>
          <p:nvPr/>
        </p:nvSpPr>
        <p:spPr bwMode="auto">
          <a:xfrm>
            <a:off x="3226718" y="3429000"/>
            <a:ext cx="16621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FF00"/>
                </a:solidFill>
              </a:rPr>
              <a:t>Laptops</a:t>
            </a:r>
          </a:p>
        </p:txBody>
      </p:sp>
      <p:sp>
        <p:nvSpPr>
          <p:cNvPr id="23" name="Text Box 18">
            <a:extLst>
              <a:ext uri="{FF2B5EF4-FFF2-40B4-BE49-F238E27FC236}">
                <a16:creationId xmlns="" xmlns:a16="http://schemas.microsoft.com/office/drawing/2014/main" id="{B0B3A431-10E1-4A22-BCB6-65DFB6B70744}"/>
              </a:ext>
            </a:extLst>
          </p:cNvPr>
          <p:cNvSpPr txBox="1">
            <a:spLocks noChangeArrowheads="1"/>
          </p:cNvSpPr>
          <p:nvPr/>
        </p:nvSpPr>
        <p:spPr bwMode="auto">
          <a:xfrm>
            <a:off x="4815682" y="1023939"/>
            <a:ext cx="1662113"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chemeClr val="tx1"/>
                </a:solidFill>
              </a:rPr>
              <a:t>Set-top boxes</a:t>
            </a:r>
          </a:p>
        </p:txBody>
      </p:sp>
      <p:sp>
        <p:nvSpPr>
          <p:cNvPr id="24" name="Text Box 21">
            <a:extLst>
              <a:ext uri="{FF2B5EF4-FFF2-40B4-BE49-F238E27FC236}">
                <a16:creationId xmlns="" xmlns:a16="http://schemas.microsoft.com/office/drawing/2014/main" id="{67DAB993-E0C7-4BAE-95AF-2DB1B47F904E}"/>
              </a:ext>
            </a:extLst>
          </p:cNvPr>
          <p:cNvSpPr txBox="1">
            <a:spLocks noChangeArrowheads="1"/>
          </p:cNvSpPr>
          <p:nvPr/>
        </p:nvSpPr>
        <p:spPr bwMode="auto">
          <a:xfrm>
            <a:off x="2374375" y="2564769"/>
            <a:ext cx="15922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B862"/>
                </a:solidFill>
              </a:rPr>
              <a:t>Servers</a:t>
            </a:r>
          </a:p>
        </p:txBody>
      </p:sp>
      <p:sp>
        <p:nvSpPr>
          <p:cNvPr id="25" name="Text Box 23">
            <a:extLst>
              <a:ext uri="{FF2B5EF4-FFF2-40B4-BE49-F238E27FC236}">
                <a16:creationId xmlns="" xmlns:a16="http://schemas.microsoft.com/office/drawing/2014/main" id="{94DC9935-3E6B-4F1F-A2C0-EB5D8B3172EC}"/>
              </a:ext>
            </a:extLst>
          </p:cNvPr>
          <p:cNvSpPr txBox="1">
            <a:spLocks noChangeArrowheads="1"/>
          </p:cNvSpPr>
          <p:nvPr/>
        </p:nvSpPr>
        <p:spPr bwMode="auto">
          <a:xfrm>
            <a:off x="241300" y="1111773"/>
            <a:ext cx="23558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chemeClr val="bg1"/>
                </a:solidFill>
              </a:rPr>
              <a:t>Sensor Nets</a:t>
            </a:r>
          </a:p>
        </p:txBody>
      </p:sp>
      <p:sp>
        <p:nvSpPr>
          <p:cNvPr id="26" name="Text Box 25">
            <a:extLst>
              <a:ext uri="{FF2B5EF4-FFF2-40B4-BE49-F238E27FC236}">
                <a16:creationId xmlns="" xmlns:a16="http://schemas.microsoft.com/office/drawing/2014/main" id="{BB46EA20-89A3-4E6C-A33F-2A6A4158FD4E}"/>
              </a:ext>
            </a:extLst>
          </p:cNvPr>
          <p:cNvSpPr txBox="1">
            <a:spLocks noChangeArrowheads="1"/>
          </p:cNvSpPr>
          <p:nvPr/>
        </p:nvSpPr>
        <p:spPr bwMode="auto">
          <a:xfrm>
            <a:off x="7262943" y="3773553"/>
            <a:ext cx="15922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chemeClr val="bg1"/>
                </a:solidFill>
              </a:rPr>
              <a:t>Routers</a:t>
            </a:r>
          </a:p>
        </p:txBody>
      </p:sp>
      <p:pic>
        <p:nvPicPr>
          <p:cNvPr id="27" name="Picture 27" descr="iphone_2">
            <a:extLst>
              <a:ext uri="{FF2B5EF4-FFF2-40B4-BE49-F238E27FC236}">
                <a16:creationId xmlns="" xmlns:a16="http://schemas.microsoft.com/office/drawing/2014/main" id="{43A72C1F-A835-401F-B7E3-06BE615DCA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925" y="4109733"/>
            <a:ext cx="1425575" cy="271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0">
            <a:extLst>
              <a:ext uri="{FF2B5EF4-FFF2-40B4-BE49-F238E27FC236}">
                <a16:creationId xmlns="" xmlns:a16="http://schemas.microsoft.com/office/drawing/2014/main" id="{BEAFC390-612B-4D19-A9BB-E0D37BD020B5}"/>
              </a:ext>
            </a:extLst>
          </p:cNvPr>
          <p:cNvSpPr txBox="1">
            <a:spLocks noChangeArrowheads="1"/>
          </p:cNvSpPr>
          <p:nvPr/>
        </p:nvSpPr>
        <p:spPr bwMode="auto">
          <a:xfrm>
            <a:off x="-71437" y="3905968"/>
            <a:ext cx="159385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C997"/>
                </a:solidFill>
              </a:rPr>
              <a:t>Smart phones</a:t>
            </a:r>
          </a:p>
        </p:txBody>
      </p:sp>
      <p:pic>
        <p:nvPicPr>
          <p:cNvPr id="29" name="Picture 29" descr="Untitled.png">
            <a:extLst>
              <a:ext uri="{FF2B5EF4-FFF2-40B4-BE49-F238E27FC236}">
                <a16:creationId xmlns="" xmlns:a16="http://schemas.microsoft.com/office/drawing/2014/main" id="{99F34C00-4615-419D-88F9-19FE4C477402}"/>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710601" y="658694"/>
            <a:ext cx="1625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30" descr="Untitled.png">
            <a:extLst>
              <a:ext uri="{FF2B5EF4-FFF2-40B4-BE49-F238E27FC236}">
                <a16:creationId xmlns="" xmlns:a16="http://schemas.microsoft.com/office/drawing/2014/main" id="{F57BC5D6-8D8F-4B5B-8275-2C1BFCF03F7E}"/>
              </a:ext>
            </a:extLst>
          </p:cNvPr>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5163508" y="1939359"/>
            <a:ext cx="156527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22">
            <a:extLst>
              <a:ext uri="{FF2B5EF4-FFF2-40B4-BE49-F238E27FC236}">
                <a16:creationId xmlns="" xmlns:a16="http://schemas.microsoft.com/office/drawing/2014/main" id="{004F44E1-86D7-408D-BDD9-25B7E3DD397F}"/>
              </a:ext>
            </a:extLst>
          </p:cNvPr>
          <p:cNvSpPr txBox="1">
            <a:spLocks noChangeArrowheads="1"/>
          </p:cNvSpPr>
          <p:nvPr/>
        </p:nvSpPr>
        <p:spPr bwMode="auto">
          <a:xfrm>
            <a:off x="237730" y="3046880"/>
            <a:ext cx="159385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chemeClr val="tx1"/>
                </a:solidFill>
              </a:rPr>
              <a:t>Media Players</a:t>
            </a:r>
          </a:p>
        </p:txBody>
      </p:sp>
      <p:sp>
        <p:nvSpPr>
          <p:cNvPr id="32" name="Text Box 19">
            <a:extLst>
              <a:ext uri="{FF2B5EF4-FFF2-40B4-BE49-F238E27FC236}">
                <a16:creationId xmlns="" xmlns:a16="http://schemas.microsoft.com/office/drawing/2014/main" id="{B1F51E93-41C1-435B-8579-272BD362F805}"/>
              </a:ext>
            </a:extLst>
          </p:cNvPr>
          <p:cNvSpPr txBox="1">
            <a:spLocks noChangeArrowheads="1"/>
          </p:cNvSpPr>
          <p:nvPr/>
        </p:nvSpPr>
        <p:spPr bwMode="auto">
          <a:xfrm>
            <a:off x="5444145" y="2671763"/>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solidFill>
                  <a:srgbClr val="FF0000"/>
                </a:solidFill>
              </a:rPr>
              <a:t>Games</a:t>
            </a:r>
          </a:p>
        </p:txBody>
      </p:sp>
      <p:sp>
        <p:nvSpPr>
          <p:cNvPr id="33" name="Text Box 26">
            <a:extLst>
              <a:ext uri="{FF2B5EF4-FFF2-40B4-BE49-F238E27FC236}">
                <a16:creationId xmlns="" xmlns:a16="http://schemas.microsoft.com/office/drawing/2014/main" id="{2CBEC21E-E626-4151-A940-7C436F83672D}"/>
              </a:ext>
            </a:extLst>
          </p:cNvPr>
          <p:cNvSpPr txBox="1">
            <a:spLocks noChangeArrowheads="1"/>
          </p:cNvSpPr>
          <p:nvPr/>
        </p:nvSpPr>
        <p:spPr bwMode="auto">
          <a:xfrm>
            <a:off x="2597150" y="1256758"/>
            <a:ext cx="180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1165" tIns="45583" rIns="91165" bIns="45583" anchor="ctr">
            <a:spAutoFit/>
          </a:bodyPr>
          <a:lstStyle>
            <a:lvl1pPr defTabSz="820738" eaLnBrk="0" hangingPunct="0">
              <a:defRPr sz="1600">
                <a:solidFill>
                  <a:schemeClr val="hlink"/>
                </a:solidFill>
                <a:latin typeface="Arial" panose="020B0604020202020204" pitchFamily="34" charset="0"/>
                <a:ea typeface="宋体" panose="02010600030101010101" pitchFamily="2" charset="-122"/>
              </a:defRPr>
            </a:lvl1pPr>
            <a:lvl2pPr marL="742950" indent="-285750" defTabSz="820738" eaLnBrk="0" hangingPunct="0">
              <a:defRPr sz="1600">
                <a:solidFill>
                  <a:schemeClr val="hlink"/>
                </a:solidFill>
                <a:latin typeface="Arial" panose="020B0604020202020204" pitchFamily="34" charset="0"/>
                <a:ea typeface="宋体" panose="02010600030101010101" pitchFamily="2" charset="-122"/>
              </a:defRPr>
            </a:lvl2pPr>
            <a:lvl3pPr marL="1143000" indent="-228600" defTabSz="820738" eaLnBrk="0" hangingPunct="0">
              <a:defRPr sz="1600">
                <a:solidFill>
                  <a:schemeClr val="hlink"/>
                </a:solidFill>
                <a:latin typeface="Arial" panose="020B0604020202020204" pitchFamily="34" charset="0"/>
                <a:ea typeface="宋体" panose="02010600030101010101" pitchFamily="2" charset="-122"/>
              </a:defRPr>
            </a:lvl3pPr>
            <a:lvl4pPr marL="1600200" indent="-228600" defTabSz="820738" eaLnBrk="0" hangingPunct="0">
              <a:defRPr sz="1600">
                <a:solidFill>
                  <a:schemeClr val="hlink"/>
                </a:solidFill>
                <a:latin typeface="Arial" panose="020B0604020202020204" pitchFamily="34" charset="0"/>
                <a:ea typeface="宋体" panose="02010600030101010101" pitchFamily="2" charset="-122"/>
              </a:defRPr>
            </a:lvl4pPr>
            <a:lvl5pPr marL="2057400" indent="-228600" defTabSz="820738" eaLnBrk="0" hangingPunct="0">
              <a:defRPr sz="1600">
                <a:solidFill>
                  <a:schemeClr val="hlink"/>
                </a:solidFill>
                <a:latin typeface="Arial" panose="020B0604020202020204" pitchFamily="34" charset="0"/>
                <a:ea typeface="宋体" panose="02010600030101010101" pitchFamily="2" charset="-122"/>
              </a:defRPr>
            </a:lvl5pPr>
            <a:lvl6pPr marL="25146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defTabSz="820738"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a:lnSpc>
                <a:spcPct val="90000"/>
              </a:lnSpc>
              <a:spcBef>
                <a:spcPct val="50000"/>
              </a:spcBef>
              <a:buClr>
                <a:schemeClr val="tx1"/>
              </a:buClr>
              <a:buFont typeface="Wingdings" panose="05000000000000000000" pitchFamily="2" charset="2"/>
              <a:buNone/>
            </a:pPr>
            <a:r>
              <a:rPr lang="en-US" altLang="zh-CN" sz="2900" b="1" dirty="0"/>
              <a:t>Cameras</a:t>
            </a:r>
          </a:p>
        </p:txBody>
      </p:sp>
      <p:sp>
        <p:nvSpPr>
          <p:cNvPr id="34" name="日期占位符 33">
            <a:extLst>
              <a:ext uri="{FF2B5EF4-FFF2-40B4-BE49-F238E27FC236}">
                <a16:creationId xmlns="" xmlns:a16="http://schemas.microsoft.com/office/drawing/2014/main" id="{5A0BF116-5E97-4E69-BBFB-E98B1CBF88F0}"/>
              </a:ext>
            </a:extLst>
          </p:cNvPr>
          <p:cNvSpPr>
            <a:spLocks noGrp="1"/>
          </p:cNvSpPr>
          <p:nvPr>
            <p:ph type="dt" sz="half" idx="10"/>
          </p:nvPr>
        </p:nvSpPr>
        <p:spPr/>
        <p:txBody>
          <a:bodyPr/>
          <a:lstStyle/>
          <a:p>
            <a:fld id="{482FAF41-4CFE-9A42-A7C3-DCCAA4682B67}" type="datetime1">
              <a:rPr lang="zh-CN" altLang="en-US" smtClean="0"/>
              <a:t>2019/6/10</a:t>
            </a:fld>
            <a:endParaRPr lang="zh-CN" altLang="en-US"/>
          </a:p>
        </p:txBody>
      </p:sp>
      <p:sp>
        <p:nvSpPr>
          <p:cNvPr id="35" name="页脚占位符 34">
            <a:extLst>
              <a:ext uri="{FF2B5EF4-FFF2-40B4-BE49-F238E27FC236}">
                <a16:creationId xmlns="" xmlns:a16="http://schemas.microsoft.com/office/drawing/2014/main" id="{CCBCC05C-FB02-4579-95BF-760C2BCDDCC7}"/>
              </a:ext>
            </a:extLst>
          </p:cNvPr>
          <p:cNvSpPr>
            <a:spLocks noGrp="1"/>
          </p:cNvSpPr>
          <p:nvPr>
            <p:ph type="ftr" sz="quarter" idx="11"/>
          </p:nvPr>
        </p:nvSpPr>
        <p:spPr/>
        <p:txBody>
          <a:bodyPr/>
          <a:lstStyle/>
          <a:p>
            <a:endParaRPr lang="zh-CN" altLang="en-US"/>
          </a:p>
        </p:txBody>
      </p:sp>
      <p:sp>
        <p:nvSpPr>
          <p:cNvPr id="36" name="灯片编号占位符 35">
            <a:extLst>
              <a:ext uri="{FF2B5EF4-FFF2-40B4-BE49-F238E27FC236}">
                <a16:creationId xmlns="" xmlns:a16="http://schemas.microsoft.com/office/drawing/2014/main" id="{9E3CD269-9928-4D87-AE39-88808421438D}"/>
              </a:ext>
            </a:extLst>
          </p:cNvPr>
          <p:cNvSpPr>
            <a:spLocks noGrp="1"/>
          </p:cNvSpPr>
          <p:nvPr>
            <p:ph type="sldNum" sz="quarter" idx="12"/>
          </p:nvPr>
        </p:nvSpPr>
        <p:spPr/>
        <p:txBody>
          <a:bodyPr/>
          <a:lstStyle/>
          <a:p>
            <a:fld id="{4CDAEE39-CFF1-4D0A-8BE8-47A524184E21}" type="slidenum">
              <a:rPr lang="zh-CN" altLang="en-US" smtClean="0"/>
              <a:t>2</a:t>
            </a:fld>
            <a:endParaRPr lang="zh-CN" altLang="en-US"/>
          </a:p>
        </p:txBody>
      </p:sp>
    </p:spTree>
    <p:extLst>
      <p:ext uri="{BB962C8B-B14F-4D97-AF65-F5344CB8AC3E}">
        <p14:creationId xmlns:p14="http://schemas.microsoft.com/office/powerpoint/2010/main" val="69803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0"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897" decel="100000" fill="hold"/>
                                        <p:tgtEl>
                                          <p:spTgt spid="12"/>
                                        </p:tgtEl>
                                        <p:attrNameLst>
                                          <p:attrName>ppt_y</p:attrName>
                                        </p:attrNameLst>
                                      </p:cBhvr>
                                      <p:tavLst>
                                        <p:tav tm="0">
                                          <p:val>
                                            <p:strVal val="#ppt_y+1"/>
                                          </p:val>
                                        </p:tav>
                                        <p:tav tm="100000">
                                          <p:val>
                                            <p:strVal val="#ppt_y-.03"/>
                                          </p:val>
                                        </p:tav>
                                      </p:tavLst>
                                    </p:anim>
                                    <p:anim calcmode="lin" valueType="num">
                                      <p:cBhvr>
                                        <p:cTn id="10" dur="97" accel="100000" fill="hold">
                                          <p:stCondLst>
                                            <p:cond delay="897"/>
                                          </p:stCondLst>
                                        </p:cTn>
                                        <p:tgtEl>
                                          <p:spTgt spid="1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 xmlns:a16="http://schemas.microsoft.com/office/drawing/2014/main" id="{8323085F-074F-4CF3-8F82-3E841D193A9F}"/>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型指令机器码</a:t>
            </a:r>
          </a:p>
        </p:txBody>
      </p:sp>
      <p:pic>
        <p:nvPicPr>
          <p:cNvPr id="41988" name="Picture 2">
            <a:extLst>
              <a:ext uri="{FF2B5EF4-FFF2-40B4-BE49-F238E27FC236}">
                <a16:creationId xmlns="" xmlns:a16="http://schemas.microsoft.com/office/drawing/2014/main" id="{7116574F-0CEC-45EF-89E9-028284068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5160" y="1550096"/>
            <a:ext cx="8831262" cy="1981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9" name="矩形 4">
            <a:extLst>
              <a:ext uri="{FF2B5EF4-FFF2-40B4-BE49-F238E27FC236}">
                <a16:creationId xmlns="" xmlns:a16="http://schemas.microsoft.com/office/drawing/2014/main" id="{50B78E5E-09CF-4047-8BB7-E18FC91181D9}"/>
              </a:ext>
            </a:extLst>
          </p:cNvPr>
          <p:cNvSpPr>
            <a:spLocks noChangeArrowheads="1"/>
          </p:cNvSpPr>
          <p:nvPr/>
        </p:nvSpPr>
        <p:spPr bwMode="auto">
          <a:xfrm>
            <a:off x="275160" y="3759896"/>
            <a:ext cx="871954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sz="2000" dirty="0">
                <a:solidFill>
                  <a:schemeClr val="tx1"/>
                </a:solidFill>
              </a:rPr>
              <a:t>I</a:t>
            </a:r>
            <a:r>
              <a:rPr lang="zh-CN" altLang="en-US" sz="2000" dirty="0">
                <a:solidFill>
                  <a:schemeClr val="tx1"/>
                </a:solidFill>
              </a:rPr>
              <a:t>型指令有一个</a:t>
            </a:r>
            <a:r>
              <a:rPr lang="en-US" altLang="zh-CN" sz="2000" dirty="0">
                <a:solidFill>
                  <a:schemeClr val="tx1"/>
                </a:solidFill>
              </a:rPr>
              <a:t>16</a:t>
            </a:r>
            <a:r>
              <a:rPr lang="zh-CN" altLang="en-US" sz="2000" dirty="0">
                <a:solidFill>
                  <a:schemeClr val="tx1"/>
                </a:solidFill>
              </a:rPr>
              <a:t>位的立即数字段，</a:t>
            </a:r>
            <a:endParaRPr lang="en-US" altLang="zh-CN" sz="2000" dirty="0">
              <a:solidFill>
                <a:schemeClr val="tx1"/>
              </a:solidFill>
            </a:endParaRPr>
          </a:p>
          <a:p>
            <a:pPr eaLnBrk="1" hangingPunct="1"/>
            <a:r>
              <a:rPr lang="zh-CN" altLang="en-US" sz="2000" dirty="0">
                <a:solidFill>
                  <a:schemeClr val="tx1"/>
                </a:solidFill>
              </a:rPr>
              <a:t>但立即数是在</a:t>
            </a:r>
            <a:r>
              <a:rPr lang="en-US" altLang="zh-CN" sz="2000" dirty="0">
                <a:solidFill>
                  <a:schemeClr val="tx1"/>
                </a:solidFill>
              </a:rPr>
              <a:t>32</a:t>
            </a:r>
            <a:r>
              <a:rPr lang="zh-CN" altLang="en-US" sz="2000" dirty="0">
                <a:solidFill>
                  <a:schemeClr val="tx1"/>
                </a:solidFill>
              </a:rPr>
              <a:t>位操作中使用的。</a:t>
            </a:r>
            <a:endParaRPr lang="en-US" altLang="zh-CN" sz="2000" dirty="0">
              <a:solidFill>
                <a:schemeClr val="tx1"/>
              </a:solidFill>
            </a:endParaRPr>
          </a:p>
          <a:p>
            <a:pPr eaLnBrk="1" hangingPunct="1"/>
            <a:r>
              <a:rPr lang="zh-CN" altLang="en-US" sz="2000" dirty="0">
                <a:solidFill>
                  <a:schemeClr val="tx1"/>
                </a:solidFill>
              </a:rPr>
              <a:t>例如，</a:t>
            </a:r>
            <a:r>
              <a:rPr lang="en-US" altLang="zh-CN" sz="2000" dirty="0" err="1">
                <a:solidFill>
                  <a:schemeClr val="tx1"/>
                </a:solidFill>
              </a:rPr>
              <a:t>lw</a:t>
            </a:r>
            <a:r>
              <a:rPr lang="zh-CN" altLang="en-US" sz="2000" dirty="0">
                <a:solidFill>
                  <a:schemeClr val="tx1"/>
                </a:solidFill>
              </a:rPr>
              <a:t>需要在</a:t>
            </a:r>
            <a:r>
              <a:rPr lang="en-US" altLang="zh-CN" sz="2000" dirty="0">
                <a:solidFill>
                  <a:schemeClr val="tx1"/>
                </a:solidFill>
              </a:rPr>
              <a:t>32</a:t>
            </a:r>
            <a:r>
              <a:rPr lang="zh-CN" altLang="en-US" sz="2000" dirty="0">
                <a:solidFill>
                  <a:schemeClr val="tx1"/>
                </a:solidFill>
              </a:rPr>
              <a:t>位的基址寄存器加一个</a:t>
            </a:r>
            <a:r>
              <a:rPr lang="en-US" altLang="zh-CN" sz="2000" dirty="0">
                <a:solidFill>
                  <a:schemeClr val="tx1"/>
                </a:solidFill>
              </a:rPr>
              <a:t>16</a:t>
            </a:r>
            <a:r>
              <a:rPr lang="zh-CN" altLang="en-US" sz="2000" dirty="0">
                <a:solidFill>
                  <a:schemeClr val="tx1"/>
                </a:solidFill>
              </a:rPr>
              <a:t>位的偏移量。</a:t>
            </a:r>
            <a:endParaRPr lang="en-US" altLang="zh-CN" sz="2000" b="1" dirty="0">
              <a:solidFill>
                <a:schemeClr val="tx1"/>
              </a:solidFill>
            </a:endParaRPr>
          </a:p>
          <a:p>
            <a:pPr eaLnBrk="1" hangingPunct="1"/>
            <a:endParaRPr lang="en-US" altLang="zh-CN" sz="2000" b="1" dirty="0">
              <a:solidFill>
                <a:schemeClr val="tx1"/>
              </a:solidFill>
            </a:endParaRPr>
          </a:p>
          <a:p>
            <a:pPr eaLnBrk="1" hangingPunct="1"/>
            <a:r>
              <a:rPr lang="zh-CN" altLang="en-US" sz="2000" b="1" dirty="0">
                <a:solidFill>
                  <a:schemeClr val="tx1"/>
                </a:solidFill>
              </a:rPr>
              <a:t>符号扩展</a:t>
            </a:r>
            <a:endParaRPr lang="en-US" altLang="zh-CN" sz="2000" b="1" dirty="0">
              <a:solidFill>
                <a:schemeClr val="tx1"/>
              </a:solidFill>
            </a:endParaRPr>
          </a:p>
          <a:p>
            <a:pPr eaLnBrk="1" hangingPunct="1"/>
            <a:r>
              <a:rPr lang="zh-CN" altLang="en-US" sz="2000" dirty="0">
                <a:solidFill>
                  <a:schemeClr val="tx1"/>
                </a:solidFill>
              </a:rPr>
              <a:t>    如果是正的立即数，</a:t>
            </a:r>
            <a:r>
              <a:rPr lang="en-US" altLang="zh-CN" sz="2000" dirty="0">
                <a:solidFill>
                  <a:schemeClr val="tx1"/>
                </a:solidFill>
              </a:rPr>
              <a:t>16</a:t>
            </a:r>
            <a:r>
              <a:rPr lang="zh-CN" altLang="en-US" sz="2000" dirty="0">
                <a:solidFill>
                  <a:schemeClr val="tx1"/>
                </a:solidFill>
              </a:rPr>
              <a:t>位立即数扩展为</a:t>
            </a:r>
            <a:r>
              <a:rPr lang="en-US" altLang="zh-CN" sz="2000" dirty="0">
                <a:solidFill>
                  <a:schemeClr val="tx1"/>
                </a:solidFill>
              </a:rPr>
              <a:t>32</a:t>
            </a:r>
            <a:r>
              <a:rPr lang="zh-CN" altLang="en-US" sz="2000" dirty="0">
                <a:solidFill>
                  <a:schemeClr val="tx1"/>
                </a:solidFill>
              </a:rPr>
              <a:t>位，高</a:t>
            </a:r>
            <a:r>
              <a:rPr lang="en-US" altLang="zh-CN" sz="2000" dirty="0">
                <a:solidFill>
                  <a:schemeClr val="tx1"/>
                </a:solidFill>
              </a:rPr>
              <a:t>16</a:t>
            </a:r>
            <a:r>
              <a:rPr lang="zh-CN" altLang="en-US" sz="2000" dirty="0">
                <a:solidFill>
                  <a:schemeClr val="tx1"/>
                </a:solidFill>
              </a:rPr>
              <a:t>比特（</a:t>
            </a:r>
            <a:r>
              <a:rPr lang="en-US" altLang="zh-CN" sz="2000" dirty="0">
                <a:solidFill>
                  <a:schemeClr val="tx1"/>
                </a:solidFill>
              </a:rPr>
              <a:t>31-16</a:t>
            </a:r>
            <a:r>
              <a:rPr lang="zh-CN" altLang="en-US" sz="2000" dirty="0">
                <a:solidFill>
                  <a:schemeClr val="tx1"/>
                </a:solidFill>
              </a:rPr>
              <a:t>位）全为</a:t>
            </a:r>
            <a:r>
              <a:rPr lang="en-US" altLang="zh-CN" sz="2000" dirty="0">
                <a:solidFill>
                  <a:schemeClr val="tx1"/>
                </a:solidFill>
              </a:rPr>
              <a:t>0</a:t>
            </a:r>
            <a:r>
              <a:rPr lang="zh-CN" altLang="en-US" sz="2000" dirty="0">
                <a:solidFill>
                  <a:schemeClr val="tx1"/>
                </a:solidFill>
              </a:rPr>
              <a:t>；</a:t>
            </a:r>
            <a:endParaRPr lang="en-US" altLang="zh-CN" sz="2000" dirty="0">
              <a:solidFill>
                <a:schemeClr val="tx1"/>
              </a:solidFill>
            </a:endParaRPr>
          </a:p>
          <a:p>
            <a:pPr eaLnBrk="1" hangingPunct="1"/>
            <a:r>
              <a:rPr lang="zh-CN" altLang="en-US" sz="2000" dirty="0">
                <a:solidFill>
                  <a:schemeClr val="tx1"/>
                </a:solidFill>
              </a:rPr>
              <a:t>    如果是负的立即数，扩展为</a:t>
            </a:r>
            <a:r>
              <a:rPr lang="en-US" altLang="zh-CN" sz="2000" dirty="0">
                <a:solidFill>
                  <a:schemeClr val="tx1"/>
                </a:solidFill>
              </a:rPr>
              <a:t>32</a:t>
            </a:r>
            <a:r>
              <a:rPr lang="zh-CN" altLang="en-US" sz="2000" dirty="0">
                <a:solidFill>
                  <a:schemeClr val="tx1"/>
                </a:solidFill>
              </a:rPr>
              <a:t>位时高</a:t>
            </a:r>
            <a:r>
              <a:rPr lang="en-US" altLang="zh-CN" sz="2000" dirty="0">
                <a:solidFill>
                  <a:schemeClr val="tx1"/>
                </a:solidFill>
              </a:rPr>
              <a:t>16</a:t>
            </a:r>
            <a:r>
              <a:rPr lang="zh-CN" altLang="en-US" sz="2000" dirty="0">
                <a:solidFill>
                  <a:schemeClr val="tx1"/>
                </a:solidFill>
              </a:rPr>
              <a:t>比特（</a:t>
            </a:r>
            <a:r>
              <a:rPr lang="en-US" altLang="zh-CN" sz="2000" dirty="0">
                <a:solidFill>
                  <a:schemeClr val="tx1"/>
                </a:solidFill>
              </a:rPr>
              <a:t>31-16</a:t>
            </a:r>
            <a:r>
              <a:rPr lang="zh-CN" altLang="en-US" sz="2000" dirty="0">
                <a:solidFill>
                  <a:schemeClr val="tx1"/>
                </a:solidFill>
              </a:rPr>
              <a:t>位）全为</a:t>
            </a:r>
            <a:r>
              <a:rPr lang="en-US" altLang="zh-CN" sz="2000" dirty="0">
                <a:solidFill>
                  <a:schemeClr val="tx1"/>
                </a:solidFill>
              </a:rPr>
              <a:t>1</a:t>
            </a:r>
            <a:r>
              <a:rPr lang="zh-CN" altLang="en-US" sz="2000" dirty="0">
                <a:solidFill>
                  <a:schemeClr val="tx1"/>
                </a:solidFill>
              </a:rPr>
              <a:t>。</a:t>
            </a:r>
            <a:endParaRPr lang="en-US" altLang="zh-CN" sz="2000" dirty="0">
              <a:solidFill>
                <a:schemeClr val="tx1"/>
              </a:solidFill>
            </a:endParaRPr>
          </a:p>
          <a:p>
            <a:pPr eaLnBrk="1" hangingPunct="1"/>
            <a:r>
              <a:rPr lang="en-US" altLang="zh-CN" sz="2000" dirty="0">
                <a:solidFill>
                  <a:schemeClr val="tx1"/>
                </a:solidFill>
              </a:rPr>
              <a:t>    2</a:t>
            </a:r>
            <a:r>
              <a:rPr lang="zh-CN" altLang="en-US" sz="2000" dirty="0">
                <a:solidFill>
                  <a:schemeClr val="tx1"/>
                </a:solidFill>
              </a:rPr>
              <a:t>的补数符号的扩展不改变它的值。</a:t>
            </a:r>
          </a:p>
        </p:txBody>
      </p:sp>
      <p:sp>
        <p:nvSpPr>
          <p:cNvPr id="4" name="日期占位符 3">
            <a:extLst>
              <a:ext uri="{FF2B5EF4-FFF2-40B4-BE49-F238E27FC236}">
                <a16:creationId xmlns="" xmlns:a16="http://schemas.microsoft.com/office/drawing/2014/main" id="{63F66948-87C9-4969-A7C7-68B5025E8E9E}"/>
              </a:ext>
            </a:extLst>
          </p:cNvPr>
          <p:cNvSpPr>
            <a:spLocks noGrp="1"/>
          </p:cNvSpPr>
          <p:nvPr>
            <p:ph type="dt" sz="half" idx="10"/>
          </p:nvPr>
        </p:nvSpPr>
        <p:spPr/>
        <p:txBody>
          <a:bodyPr/>
          <a:lstStyle/>
          <a:p>
            <a:fld id="{96463166-C3DC-3044-B920-5D4201E41477}"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2F1F86D8-B61B-4FD5-BE67-76C24B22C04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69564E5-6B1A-48CA-B67A-3FE54F6516C4}"/>
              </a:ext>
            </a:extLst>
          </p:cNvPr>
          <p:cNvSpPr>
            <a:spLocks noGrp="1"/>
          </p:cNvSpPr>
          <p:nvPr>
            <p:ph type="sldNum" sz="quarter" idx="12"/>
          </p:nvPr>
        </p:nvSpPr>
        <p:spPr/>
        <p:txBody>
          <a:bodyPr/>
          <a:lstStyle/>
          <a:p>
            <a:fld id="{4CDAEE39-CFF1-4D0A-8BE8-47A524184E21}" type="slidenum">
              <a:rPr lang="zh-CN" altLang="en-US" smtClean="0"/>
              <a:t>20</a:t>
            </a:fld>
            <a:endParaRPr lang="zh-CN" altLang="en-US"/>
          </a:p>
        </p:txBody>
      </p:sp>
    </p:spTree>
    <p:extLst>
      <p:ext uri="{BB962C8B-B14F-4D97-AF65-F5344CB8AC3E}">
        <p14:creationId xmlns:p14="http://schemas.microsoft.com/office/powerpoint/2010/main" val="16069165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 xmlns:a16="http://schemas.microsoft.com/office/drawing/2014/main" id="{74BB31D3-1DF4-4EB0-9B07-46ED32B5F67E}"/>
              </a:ext>
            </a:extLst>
          </p:cNvPr>
          <p:cNvSpPr>
            <a:spLocks noGrp="1" noChangeArrowheads="1"/>
          </p:cNvSpPr>
          <p:nvPr>
            <p:ph type="title" idx="4294967295"/>
          </p:nvPr>
        </p:nvSpPr>
        <p:spPr/>
        <p:txBody>
          <a:bodyPr>
            <a:normAutofit/>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Signed &amp; Unsigned Number</a:t>
            </a:r>
          </a:p>
        </p:txBody>
      </p:sp>
      <p:sp>
        <p:nvSpPr>
          <p:cNvPr id="43011" name="Rectangle 3">
            <a:extLst>
              <a:ext uri="{FF2B5EF4-FFF2-40B4-BE49-F238E27FC236}">
                <a16:creationId xmlns="" xmlns:a16="http://schemas.microsoft.com/office/drawing/2014/main" id="{CD1E37D7-C460-497A-8C32-59F941FCCD49}"/>
              </a:ext>
            </a:extLst>
          </p:cNvPr>
          <p:cNvSpPr>
            <a:spLocks noGrp="1" noChangeArrowheads="1"/>
          </p:cNvSpPr>
          <p:nvPr>
            <p:ph type="body" idx="4294967295"/>
          </p:nvPr>
        </p:nvSpPr>
        <p:spPr>
          <a:xfrm>
            <a:off x="628650" y="1725417"/>
            <a:ext cx="7886700" cy="4351338"/>
          </a:xfrm>
        </p:spPr>
        <p:txBody>
          <a:bodyPr/>
          <a:lstStyle/>
          <a:p>
            <a:r>
              <a:rPr lang="en-US" altLang="zh-CN" dirty="0"/>
              <a:t>If given b[n-1:0] in a register or in memory</a:t>
            </a:r>
          </a:p>
          <a:p>
            <a:endParaRPr lang="en-US" altLang="zh-CN" dirty="0"/>
          </a:p>
          <a:p>
            <a:r>
              <a:rPr lang="en-US" altLang="zh-CN" dirty="0"/>
              <a:t>Unsigned value</a:t>
            </a:r>
          </a:p>
          <a:p>
            <a:pPr marL="0" indent="0">
              <a:buNone/>
            </a:pPr>
            <a:endParaRPr lang="en-US" altLang="zh-CN" dirty="0"/>
          </a:p>
          <a:p>
            <a:r>
              <a:rPr lang="en-US" altLang="zh-CN" dirty="0"/>
              <a:t>Signed value (2’s complement)</a:t>
            </a:r>
          </a:p>
        </p:txBody>
      </p:sp>
      <p:pic>
        <p:nvPicPr>
          <p:cNvPr id="32772" name="Picture 4">
            <a:extLst>
              <a:ext uri="{FF2B5EF4-FFF2-40B4-BE49-F238E27FC236}">
                <a16:creationId xmlns="" xmlns:a16="http://schemas.microsoft.com/office/drawing/2014/main" id="{DC123F15-D513-4656-A8C9-027B168018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918" y="2413108"/>
            <a:ext cx="2988304" cy="1210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850" name="Picture 10">
            <a:extLst>
              <a:ext uri="{FF2B5EF4-FFF2-40B4-BE49-F238E27FC236}">
                <a16:creationId xmlns="" xmlns:a16="http://schemas.microsoft.com/office/drawing/2014/main" id="{CB47DEE4-D9BA-482D-A0F7-02DF8EA2C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0326" y="4432366"/>
            <a:ext cx="4886324"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98814BE9-3130-4B45-A3B6-C61AB69B3156}"/>
              </a:ext>
            </a:extLst>
          </p:cNvPr>
          <p:cNvSpPr>
            <a:spLocks noGrp="1"/>
          </p:cNvSpPr>
          <p:nvPr>
            <p:ph type="dt" sz="half" idx="10"/>
          </p:nvPr>
        </p:nvSpPr>
        <p:spPr/>
        <p:txBody>
          <a:bodyPr/>
          <a:lstStyle/>
          <a:p>
            <a:fld id="{299D2096-1ADD-914D-A8BA-5E0F471199AE}"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9DCC0F51-0F6D-4620-83A0-C8A7BBF955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A08BBD9-4D95-41AB-B699-065357BB8A77}"/>
              </a:ext>
            </a:extLst>
          </p:cNvPr>
          <p:cNvSpPr>
            <a:spLocks noGrp="1"/>
          </p:cNvSpPr>
          <p:nvPr>
            <p:ph type="sldNum" sz="quarter" idx="12"/>
          </p:nvPr>
        </p:nvSpPr>
        <p:spPr/>
        <p:txBody>
          <a:bodyPr/>
          <a:lstStyle/>
          <a:p>
            <a:fld id="{4CDAEE39-CFF1-4D0A-8BE8-47A524184E21}" type="slidenum">
              <a:rPr lang="zh-CN" altLang="en-US" smtClean="0"/>
              <a:t>21</a:t>
            </a:fld>
            <a:endParaRPr lang="zh-CN" altLang="en-US"/>
          </a:p>
        </p:txBody>
      </p:sp>
    </p:spTree>
    <p:extLst>
      <p:ext uri="{BB962C8B-B14F-4D97-AF65-F5344CB8AC3E}">
        <p14:creationId xmlns:p14="http://schemas.microsoft.com/office/powerpoint/2010/main" val="23851453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 xmlns:a16="http://schemas.microsoft.com/office/drawing/2014/main" id="{58A06BFC-6975-49D0-824D-600A031F6222}"/>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J-type Instructions</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44035" name="内容占位符 2">
            <a:extLst>
              <a:ext uri="{FF2B5EF4-FFF2-40B4-BE49-F238E27FC236}">
                <a16:creationId xmlns="" xmlns:a16="http://schemas.microsoft.com/office/drawing/2014/main" id="{61F7F9F1-C85E-4D47-89ED-C389D35E8057}"/>
              </a:ext>
            </a:extLst>
          </p:cNvPr>
          <p:cNvSpPr>
            <a:spLocks noGrp="1"/>
          </p:cNvSpPr>
          <p:nvPr>
            <p:ph idx="1"/>
          </p:nvPr>
        </p:nvSpPr>
        <p:spPr>
          <a:xfrm>
            <a:off x="628650" y="1437319"/>
            <a:ext cx="7886700" cy="4351338"/>
          </a:xfrm>
        </p:spPr>
        <p:txBody>
          <a:bodyPr/>
          <a:lstStyle/>
          <a:p>
            <a:r>
              <a:rPr lang="en-US" altLang="zh-CN" dirty="0"/>
              <a:t>J</a:t>
            </a:r>
            <a:r>
              <a:rPr lang="zh-CN" altLang="en-US" dirty="0"/>
              <a:t>型是跳转型（</a:t>
            </a:r>
            <a:r>
              <a:rPr lang="en-US" altLang="zh-CN" dirty="0"/>
              <a:t>jump-type</a:t>
            </a:r>
            <a:r>
              <a:rPr lang="zh-CN" altLang="en-US" dirty="0"/>
              <a:t>）的缩写</a:t>
            </a:r>
            <a:endParaRPr lang="en-US" altLang="zh-CN" dirty="0"/>
          </a:p>
          <a:p>
            <a:pPr lvl="1"/>
            <a:r>
              <a:rPr lang="zh-CN" altLang="en-US" dirty="0"/>
              <a:t>此格式只用跳转指令使用。</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zh-CN" altLang="en-US" dirty="0"/>
              <a:t>用</a:t>
            </a:r>
            <a:r>
              <a:rPr lang="en-US" altLang="zh-CN" dirty="0"/>
              <a:t>26</a:t>
            </a:r>
            <a:r>
              <a:rPr lang="zh-CN" altLang="en-US" dirty="0"/>
              <a:t>位的地址操作数，</a:t>
            </a:r>
            <a:r>
              <a:rPr lang="en-US" altLang="zh-CN" dirty="0" err="1"/>
              <a:t>addr</a:t>
            </a:r>
            <a:endParaRPr lang="en-US" altLang="zh-CN" dirty="0"/>
          </a:p>
          <a:p>
            <a:pPr lvl="1"/>
            <a:r>
              <a:rPr lang="zh-CN" altLang="zh-CN" dirty="0"/>
              <a:t>用于指定一个地址</a:t>
            </a:r>
            <a:endParaRPr lang="en-US" altLang="zh-CN" dirty="0"/>
          </a:p>
          <a:p>
            <a:pPr lvl="1"/>
            <a:endParaRPr lang="en-US" altLang="zh-CN" dirty="0"/>
          </a:p>
          <a:p>
            <a:pPr lvl="1"/>
            <a:endParaRPr lang="en-US" altLang="zh-CN" dirty="0"/>
          </a:p>
          <a:p>
            <a:pPr lvl="1"/>
            <a:endParaRPr lang="zh-CN" altLang="en-US" dirty="0"/>
          </a:p>
        </p:txBody>
      </p:sp>
      <p:pic>
        <p:nvPicPr>
          <p:cNvPr id="44037" name="Picture 2">
            <a:extLst>
              <a:ext uri="{FF2B5EF4-FFF2-40B4-BE49-F238E27FC236}">
                <a16:creationId xmlns="" xmlns:a16="http://schemas.microsoft.com/office/drawing/2014/main" id="{903C961D-091C-4B43-9815-4A45BF60C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59037"/>
            <a:ext cx="731520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日期占位符 3">
            <a:extLst>
              <a:ext uri="{FF2B5EF4-FFF2-40B4-BE49-F238E27FC236}">
                <a16:creationId xmlns="" xmlns:a16="http://schemas.microsoft.com/office/drawing/2014/main" id="{B3B80500-B6C2-4FAF-ABE8-29BAFEAF854E}"/>
              </a:ext>
            </a:extLst>
          </p:cNvPr>
          <p:cNvSpPr>
            <a:spLocks noGrp="1"/>
          </p:cNvSpPr>
          <p:nvPr>
            <p:ph type="dt" sz="half" idx="10"/>
          </p:nvPr>
        </p:nvSpPr>
        <p:spPr/>
        <p:txBody>
          <a:bodyPr/>
          <a:lstStyle/>
          <a:p>
            <a:fld id="{77E35639-63D4-B44A-8490-4A9032087D1C}"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18226F73-70D1-4DD9-8869-C9EC544627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F906583-831C-48E6-8337-EBE4D6ED2DE8}"/>
              </a:ext>
            </a:extLst>
          </p:cNvPr>
          <p:cNvSpPr>
            <a:spLocks noGrp="1"/>
          </p:cNvSpPr>
          <p:nvPr>
            <p:ph type="sldNum" sz="quarter" idx="12"/>
          </p:nvPr>
        </p:nvSpPr>
        <p:spPr/>
        <p:txBody>
          <a:bodyPr/>
          <a:lstStyle/>
          <a:p>
            <a:fld id="{4CDAEE39-CFF1-4D0A-8BE8-47A524184E21}" type="slidenum">
              <a:rPr lang="zh-CN" altLang="en-US" smtClean="0"/>
              <a:t>22</a:t>
            </a:fld>
            <a:endParaRPr lang="zh-CN" altLang="en-US"/>
          </a:p>
        </p:txBody>
      </p:sp>
    </p:spTree>
    <p:extLst>
      <p:ext uri="{BB962C8B-B14F-4D97-AF65-F5344CB8AC3E}">
        <p14:creationId xmlns:p14="http://schemas.microsoft.com/office/powerpoint/2010/main" val="12862101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 xmlns:a16="http://schemas.microsoft.com/office/drawing/2014/main" id="{0FE0B365-C8B9-409A-9BED-5410394497AE}"/>
              </a:ext>
            </a:extLst>
          </p:cNvPr>
          <p:cNvSpPr>
            <a:spLocks noGrp="1"/>
          </p:cNvSpPr>
          <p:nvPr>
            <p:ph type="title"/>
          </p:nvPr>
        </p:nvSpPr>
        <p:spPr>
          <a:xfrm>
            <a:off x="628650" y="365127"/>
            <a:ext cx="7886700" cy="828674"/>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例</a:t>
            </a:r>
          </a:p>
        </p:txBody>
      </p:sp>
      <p:sp>
        <p:nvSpPr>
          <p:cNvPr id="3" name="内容占位符 2">
            <a:extLst>
              <a:ext uri="{FF2B5EF4-FFF2-40B4-BE49-F238E27FC236}">
                <a16:creationId xmlns="" xmlns:a16="http://schemas.microsoft.com/office/drawing/2014/main" id="{8C2293F6-A02E-4609-93CC-8480E3AA3617}"/>
              </a:ext>
            </a:extLst>
          </p:cNvPr>
          <p:cNvSpPr>
            <a:spLocks noGrp="1"/>
          </p:cNvSpPr>
          <p:nvPr>
            <p:ph idx="1"/>
          </p:nvPr>
        </p:nvSpPr>
        <p:spPr>
          <a:xfrm>
            <a:off x="698500" y="1193800"/>
            <a:ext cx="8140700" cy="4927600"/>
          </a:xfrm>
        </p:spPr>
        <p:txBody>
          <a:bodyPr>
            <a:normAutofit fontScale="92500" lnSpcReduction="20000"/>
          </a:bodyPr>
          <a:lstStyle/>
          <a:p>
            <a:pPr>
              <a:defRPr/>
            </a:pPr>
            <a:r>
              <a:rPr lang="zh-CN" altLang="en-US" b="1" dirty="0"/>
              <a:t>将下面的机器语言代码翻译为汇编语言</a:t>
            </a:r>
            <a:endParaRPr lang="en-US" altLang="zh-CN" dirty="0"/>
          </a:p>
          <a:p>
            <a:pPr>
              <a:defRPr/>
            </a:pPr>
            <a:r>
              <a:rPr lang="en-US" altLang="zh-CN" dirty="0"/>
              <a:t>0x2237_FFF1</a:t>
            </a:r>
            <a:endParaRPr lang="zh-CN" altLang="zh-CN" dirty="0"/>
          </a:p>
          <a:p>
            <a:pPr>
              <a:defRPr/>
            </a:pPr>
            <a:r>
              <a:rPr lang="en-US" altLang="zh-CN" dirty="0"/>
              <a:t>0x02F3_4022</a:t>
            </a:r>
          </a:p>
          <a:p>
            <a:pPr>
              <a:defRPr/>
            </a:pPr>
            <a:endParaRPr lang="en-US" altLang="zh-CN" dirty="0"/>
          </a:p>
          <a:p>
            <a:pPr>
              <a:defRPr/>
            </a:pPr>
            <a:endParaRPr lang="en-US" altLang="zh-CN" dirty="0"/>
          </a:p>
          <a:p>
            <a:pPr>
              <a:defRPr/>
            </a:pPr>
            <a:endParaRPr lang="en-US" altLang="zh-CN" dirty="0"/>
          </a:p>
          <a:p>
            <a:pPr marL="0" indent="0">
              <a:buFontTx/>
              <a:buNone/>
              <a:defRPr/>
            </a:pPr>
            <a:endParaRPr lang="en-US" altLang="zh-CN" dirty="0"/>
          </a:p>
          <a:p>
            <a:pPr lvl="1">
              <a:defRPr/>
            </a:pPr>
            <a:endParaRPr lang="en-US" altLang="zh-CN" dirty="0"/>
          </a:p>
          <a:p>
            <a:pPr lvl="1">
              <a:defRPr/>
            </a:pPr>
            <a:r>
              <a:rPr lang="zh-CN" altLang="en-US" dirty="0"/>
              <a:t>把每一条指令写成二进制，</a:t>
            </a:r>
            <a:endParaRPr lang="en-US" altLang="zh-CN" dirty="0"/>
          </a:p>
          <a:p>
            <a:pPr lvl="1">
              <a:defRPr/>
            </a:pPr>
            <a:r>
              <a:rPr lang="zh-CN" altLang="en-US" dirty="0"/>
              <a:t>在最高六位查找每个指令的</a:t>
            </a:r>
            <a:r>
              <a:rPr lang="en-US" altLang="zh-CN" dirty="0" err="1"/>
              <a:t>opcode</a:t>
            </a:r>
            <a:r>
              <a:rPr lang="zh-CN" altLang="en-US" dirty="0"/>
              <a:t>，</a:t>
            </a:r>
            <a:r>
              <a:rPr lang="en-US" altLang="zh-CN" dirty="0" err="1"/>
              <a:t>opcode</a:t>
            </a:r>
            <a:r>
              <a:rPr lang="zh-CN" altLang="en-US" dirty="0"/>
              <a:t>决定如何解释其余位。</a:t>
            </a:r>
            <a:endParaRPr lang="en-US" altLang="zh-CN" dirty="0"/>
          </a:p>
          <a:p>
            <a:pPr lvl="1">
              <a:defRPr/>
            </a:pPr>
            <a:r>
              <a:rPr lang="en-US" altLang="zh-CN" dirty="0" err="1"/>
              <a:t>opcode</a:t>
            </a:r>
            <a:r>
              <a:rPr lang="zh-CN" altLang="en-US" dirty="0"/>
              <a:t>分别为</a:t>
            </a:r>
            <a:r>
              <a:rPr lang="en-US" altLang="zh-CN" dirty="0"/>
              <a:t>6’b001000 </a:t>
            </a:r>
            <a:r>
              <a:rPr lang="zh-CN" altLang="en-US" dirty="0"/>
              <a:t>表示</a:t>
            </a:r>
            <a:r>
              <a:rPr lang="en-US" altLang="zh-CN" dirty="0" err="1"/>
              <a:t>addi</a:t>
            </a:r>
            <a:r>
              <a:rPr lang="zh-CN" altLang="en-US" dirty="0"/>
              <a:t>和</a:t>
            </a:r>
            <a:r>
              <a:rPr lang="en-US" altLang="zh-CN" dirty="0"/>
              <a:t>6’b000000 </a:t>
            </a:r>
            <a:r>
              <a:rPr lang="zh-CN" altLang="en-US" dirty="0"/>
              <a:t>表示</a:t>
            </a:r>
            <a:r>
              <a:rPr lang="en-US" altLang="zh-CN" dirty="0"/>
              <a:t>R</a:t>
            </a:r>
            <a:r>
              <a:rPr lang="zh-CN" altLang="en-US" dirty="0"/>
              <a:t>型指令，</a:t>
            </a:r>
            <a:endParaRPr lang="en-US" altLang="zh-CN" dirty="0"/>
          </a:p>
          <a:p>
            <a:pPr lvl="1">
              <a:defRPr/>
            </a:pPr>
            <a:r>
              <a:rPr lang="en-US" altLang="zh-CN" dirty="0"/>
              <a:t>R</a:t>
            </a:r>
            <a:r>
              <a:rPr lang="zh-CN" altLang="en-US" dirty="0"/>
              <a:t>型指令的</a:t>
            </a:r>
            <a:r>
              <a:rPr lang="en-US" altLang="zh-CN" dirty="0" err="1"/>
              <a:t>funct</a:t>
            </a:r>
            <a:r>
              <a:rPr lang="zh-CN" altLang="en-US" dirty="0"/>
              <a:t>字段是</a:t>
            </a:r>
            <a:r>
              <a:rPr lang="en-US" altLang="zh-CN" dirty="0"/>
              <a:t>6’b100010</a:t>
            </a:r>
            <a:r>
              <a:rPr lang="zh-CN" altLang="en-US" dirty="0"/>
              <a:t>，这表明它是一个</a:t>
            </a:r>
            <a:r>
              <a:rPr lang="en-US" altLang="zh-CN" dirty="0"/>
              <a:t>sub</a:t>
            </a:r>
            <a:r>
              <a:rPr lang="zh-CN" altLang="en-US" dirty="0"/>
              <a:t>指令。</a:t>
            </a:r>
            <a:endParaRPr lang="en-US" altLang="zh-CN" dirty="0"/>
          </a:p>
          <a:p>
            <a:pPr marL="0" indent="0">
              <a:buFontTx/>
              <a:buNone/>
              <a:defRPr/>
            </a:pPr>
            <a:endParaRPr lang="zh-CN" altLang="en-US" dirty="0"/>
          </a:p>
        </p:txBody>
      </p:sp>
      <p:pic>
        <p:nvPicPr>
          <p:cNvPr id="45061" name="Picture 2">
            <a:extLst>
              <a:ext uri="{FF2B5EF4-FFF2-40B4-BE49-F238E27FC236}">
                <a16:creationId xmlns="" xmlns:a16="http://schemas.microsoft.com/office/drawing/2014/main" id="{3559F7F2-F137-4EB2-803F-BE4D76CF9B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51970"/>
            <a:ext cx="8686800"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日期占位符 4">
            <a:extLst>
              <a:ext uri="{FF2B5EF4-FFF2-40B4-BE49-F238E27FC236}">
                <a16:creationId xmlns="" xmlns:a16="http://schemas.microsoft.com/office/drawing/2014/main" id="{BAD66EB3-C66A-4EE4-94C1-D7285BA522D5}"/>
              </a:ext>
            </a:extLst>
          </p:cNvPr>
          <p:cNvSpPr>
            <a:spLocks noGrp="1"/>
          </p:cNvSpPr>
          <p:nvPr>
            <p:ph type="dt" sz="half" idx="10"/>
          </p:nvPr>
        </p:nvSpPr>
        <p:spPr/>
        <p:txBody>
          <a:bodyPr/>
          <a:lstStyle/>
          <a:p>
            <a:fld id="{C3165377-B5F2-E74C-9025-25BE168B1C15}"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C8A42EFA-134D-4764-AB6E-D8F7FDE3D7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79171319-1B9D-4E34-9FE0-CF984C01E7FA}"/>
              </a:ext>
            </a:extLst>
          </p:cNvPr>
          <p:cNvSpPr>
            <a:spLocks noGrp="1"/>
          </p:cNvSpPr>
          <p:nvPr>
            <p:ph type="sldNum" sz="quarter" idx="12"/>
          </p:nvPr>
        </p:nvSpPr>
        <p:spPr/>
        <p:txBody>
          <a:bodyPr/>
          <a:lstStyle/>
          <a:p>
            <a:fld id="{4CDAEE39-CFF1-4D0A-8BE8-47A524184E21}" type="slidenum">
              <a:rPr lang="zh-CN" altLang="en-US" smtClean="0"/>
              <a:t>23</a:t>
            </a:fld>
            <a:endParaRPr lang="zh-CN" altLang="en-US"/>
          </a:p>
        </p:txBody>
      </p:sp>
    </p:spTree>
    <p:extLst>
      <p:ext uri="{BB962C8B-B14F-4D97-AF65-F5344CB8AC3E}">
        <p14:creationId xmlns:p14="http://schemas.microsoft.com/office/powerpoint/2010/main" val="21432302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 xmlns:a16="http://schemas.microsoft.com/office/drawing/2014/main" id="{F235741A-F0BD-4D8A-950C-97A28E20E821}"/>
              </a:ext>
            </a:extLst>
          </p:cNvPr>
          <p:cNvSpPr>
            <a:spLocks noGrp="1"/>
          </p:cNvSpPr>
          <p:nvPr>
            <p:ph type="title"/>
          </p:nvPr>
        </p:nvSpPr>
        <p:spPr>
          <a:xfrm>
            <a:off x="628650" y="365126"/>
            <a:ext cx="7886700" cy="724765"/>
          </a:xfrm>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10.1 </a:t>
            </a:r>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微处理器结构</a:t>
            </a:r>
          </a:p>
        </p:txBody>
      </p:sp>
      <p:sp>
        <p:nvSpPr>
          <p:cNvPr id="3" name="内容占位符 2">
            <a:extLst>
              <a:ext uri="{FF2B5EF4-FFF2-40B4-BE49-F238E27FC236}">
                <a16:creationId xmlns="" xmlns:a16="http://schemas.microsoft.com/office/drawing/2014/main" id="{87A3C306-E352-45CE-BDA3-2D2E180EC398}"/>
              </a:ext>
            </a:extLst>
          </p:cNvPr>
          <p:cNvSpPr>
            <a:spLocks noGrp="1"/>
          </p:cNvSpPr>
          <p:nvPr>
            <p:ph idx="1"/>
          </p:nvPr>
        </p:nvSpPr>
        <p:spPr>
          <a:xfrm>
            <a:off x="698500" y="1193800"/>
            <a:ext cx="7988300" cy="4927600"/>
          </a:xfrm>
        </p:spPr>
        <p:txBody>
          <a:bodyPr>
            <a:normAutofit fontScale="92500" lnSpcReduction="10000"/>
          </a:bodyPr>
          <a:lstStyle/>
          <a:p>
            <a:pPr>
              <a:defRPr/>
            </a:pPr>
            <a:r>
              <a:rPr lang="zh-CN" altLang="en-US" b="1" dirty="0">
                <a:latin typeface="宋体" pitchFamily="2" charset="-122"/>
                <a:ea typeface="宋体" pitchFamily="2" charset="-122"/>
              </a:rPr>
              <a:t>什么是微处理器？</a:t>
            </a:r>
            <a:endParaRPr lang="en-US" altLang="zh-CN" b="1" dirty="0">
              <a:latin typeface="宋体" pitchFamily="2" charset="-122"/>
              <a:ea typeface="宋体" pitchFamily="2" charset="-122"/>
            </a:endParaRPr>
          </a:p>
          <a:p>
            <a:pPr lvl="1">
              <a:defRPr/>
            </a:pPr>
            <a:r>
              <a:rPr lang="zh-CN" altLang="en-US" b="1" dirty="0">
                <a:solidFill>
                  <a:schemeClr val="accent5">
                    <a:lumMod val="50000"/>
                  </a:schemeClr>
                </a:solidFill>
              </a:rPr>
              <a:t>微处理器由一片或少数几片大规模集成电路组成的中央处理器。</a:t>
            </a:r>
            <a:endParaRPr lang="en-US" altLang="zh-CN" b="1" dirty="0">
              <a:solidFill>
                <a:schemeClr val="accent5">
                  <a:lumMod val="50000"/>
                </a:schemeClr>
              </a:solidFill>
            </a:endParaRPr>
          </a:p>
          <a:p>
            <a:pPr lvl="1">
              <a:defRPr/>
            </a:pPr>
            <a:r>
              <a:rPr lang="zh-CN" altLang="en-US" b="1" dirty="0">
                <a:solidFill>
                  <a:schemeClr val="accent5">
                    <a:lumMod val="50000"/>
                  </a:schemeClr>
                </a:solidFill>
              </a:rPr>
              <a:t>这些电路执行控制部件和算术逻辑部件的功能。</a:t>
            </a:r>
            <a:endParaRPr lang="en-US" altLang="zh-CN" b="1" dirty="0">
              <a:solidFill>
                <a:schemeClr val="accent5">
                  <a:lumMod val="50000"/>
                </a:schemeClr>
              </a:solidFill>
            </a:endParaRPr>
          </a:p>
          <a:p>
            <a:pPr lvl="1">
              <a:defRPr/>
            </a:pPr>
            <a:r>
              <a:rPr lang="zh-CN" altLang="en-US" b="1" dirty="0">
                <a:solidFill>
                  <a:schemeClr val="accent5">
                    <a:lumMod val="50000"/>
                  </a:schemeClr>
                </a:solidFill>
              </a:rPr>
              <a:t>微处理器能完成取指令、执行指令，以及与外界存储器和逻辑部件交换信息等操作，是微型计算机的运算控制部分。</a:t>
            </a:r>
            <a:endParaRPr lang="en-US" altLang="zh-CN" b="1" dirty="0">
              <a:solidFill>
                <a:schemeClr val="accent5">
                  <a:lumMod val="50000"/>
                </a:schemeClr>
              </a:solidFill>
            </a:endParaRPr>
          </a:p>
          <a:p>
            <a:pPr>
              <a:defRPr/>
            </a:pPr>
            <a:r>
              <a:rPr lang="zh-CN" altLang="en-US" b="1" dirty="0">
                <a:latin typeface="宋体" pitchFamily="2" charset="-122"/>
                <a:ea typeface="宋体" pitchFamily="2" charset="-122"/>
              </a:rPr>
              <a:t>微处理器的主要结构</a:t>
            </a:r>
            <a:endParaRPr lang="en-US" altLang="zh-CN" b="1" dirty="0">
              <a:latin typeface="宋体" pitchFamily="2" charset="-122"/>
              <a:ea typeface="宋体" pitchFamily="2" charset="-122"/>
            </a:endParaRPr>
          </a:p>
          <a:p>
            <a:pPr lvl="1">
              <a:defRPr/>
            </a:pPr>
            <a:r>
              <a:rPr lang="zh-CN" altLang="zh-CN" b="1" dirty="0">
                <a:solidFill>
                  <a:schemeClr val="accent5">
                    <a:lumMod val="50000"/>
                  </a:schemeClr>
                </a:solidFill>
              </a:rPr>
              <a:t>冯诺依曼结构</a:t>
            </a:r>
            <a:endParaRPr lang="en-US" altLang="zh-CN" b="1" dirty="0">
              <a:solidFill>
                <a:schemeClr val="accent5">
                  <a:lumMod val="50000"/>
                </a:schemeClr>
              </a:solidFill>
            </a:endParaRPr>
          </a:p>
          <a:p>
            <a:pPr lvl="2">
              <a:defRPr/>
            </a:pPr>
            <a:r>
              <a:rPr lang="zh-CN" altLang="zh-CN" dirty="0"/>
              <a:t>将程序存储和数据存储放在同一物理存储空间</a:t>
            </a:r>
            <a:endParaRPr lang="en-US" altLang="zh-CN" dirty="0"/>
          </a:p>
          <a:p>
            <a:pPr lvl="2">
              <a:defRPr/>
            </a:pPr>
            <a:r>
              <a:rPr lang="zh-CN" altLang="en-US" dirty="0"/>
              <a:t>相同的总线</a:t>
            </a:r>
            <a:endParaRPr lang="en-US" altLang="zh-CN" dirty="0"/>
          </a:p>
          <a:p>
            <a:pPr lvl="2">
              <a:defRPr/>
            </a:pPr>
            <a:r>
              <a:rPr lang="zh-CN" altLang="zh-CN" dirty="0"/>
              <a:t>硬件</a:t>
            </a:r>
            <a:r>
              <a:rPr lang="zh-CN" altLang="en-US" dirty="0"/>
              <a:t>简单</a:t>
            </a:r>
            <a:endParaRPr lang="en-US" altLang="zh-CN" dirty="0"/>
          </a:p>
          <a:p>
            <a:pPr lvl="1">
              <a:defRPr/>
            </a:pPr>
            <a:r>
              <a:rPr lang="zh-CN" altLang="zh-CN" b="1" dirty="0">
                <a:solidFill>
                  <a:schemeClr val="accent5">
                    <a:lumMod val="50000"/>
                  </a:schemeClr>
                </a:solidFill>
              </a:rPr>
              <a:t>哈佛结构</a:t>
            </a:r>
            <a:endParaRPr lang="en-US" altLang="zh-CN" b="1" dirty="0">
              <a:solidFill>
                <a:schemeClr val="accent5">
                  <a:lumMod val="50000"/>
                </a:schemeClr>
              </a:solidFill>
            </a:endParaRPr>
          </a:p>
          <a:p>
            <a:pPr lvl="2">
              <a:defRPr/>
            </a:pPr>
            <a:r>
              <a:rPr lang="zh-CN" altLang="en-US" dirty="0"/>
              <a:t>将程序存储和数据存储分别放在不同的物理存储空间</a:t>
            </a:r>
            <a:endParaRPr lang="en-US" altLang="zh-CN" dirty="0"/>
          </a:p>
          <a:p>
            <a:pPr lvl="2">
              <a:defRPr/>
            </a:pPr>
            <a:r>
              <a:rPr lang="zh-CN" altLang="en-US" dirty="0"/>
              <a:t>不同的总线</a:t>
            </a:r>
            <a:endParaRPr lang="en-US" altLang="zh-CN" dirty="0"/>
          </a:p>
          <a:p>
            <a:pPr lvl="2">
              <a:defRPr/>
            </a:pPr>
            <a:r>
              <a:rPr lang="zh-CN" altLang="zh-CN" dirty="0"/>
              <a:t>灵活</a:t>
            </a:r>
            <a:r>
              <a:rPr lang="zh-CN" altLang="en-US" dirty="0"/>
              <a:t>、速度快</a:t>
            </a:r>
            <a:endParaRPr lang="en-US" altLang="zh-CN" dirty="0"/>
          </a:p>
          <a:p>
            <a:pPr>
              <a:defRPr/>
            </a:pPr>
            <a:endParaRPr lang="en-US" altLang="zh-CN" b="1" dirty="0">
              <a:latin typeface="宋体" pitchFamily="2" charset="-122"/>
              <a:ea typeface="宋体" pitchFamily="2" charset="-122"/>
            </a:endParaRPr>
          </a:p>
          <a:p>
            <a:pPr>
              <a:defRPr/>
            </a:pPr>
            <a:endParaRPr lang="en-US" altLang="zh-CN" b="1" dirty="0">
              <a:latin typeface="宋体" pitchFamily="2" charset="-122"/>
              <a:ea typeface="宋体" pitchFamily="2" charset="-122"/>
            </a:endParaRPr>
          </a:p>
          <a:p>
            <a:pPr>
              <a:defRPr/>
            </a:pPr>
            <a:endParaRPr lang="zh-CN" altLang="en-US" b="1" dirty="0">
              <a:latin typeface="宋体" pitchFamily="2" charset="-122"/>
              <a:ea typeface="宋体" pitchFamily="2" charset="-122"/>
            </a:endParaRPr>
          </a:p>
        </p:txBody>
      </p:sp>
      <p:sp>
        <p:nvSpPr>
          <p:cNvPr id="5" name="日期占位符 4">
            <a:extLst>
              <a:ext uri="{FF2B5EF4-FFF2-40B4-BE49-F238E27FC236}">
                <a16:creationId xmlns="" xmlns:a16="http://schemas.microsoft.com/office/drawing/2014/main" id="{5BA1A70A-12A6-43DD-B21F-CC7E5E6293AA}"/>
              </a:ext>
            </a:extLst>
          </p:cNvPr>
          <p:cNvSpPr>
            <a:spLocks noGrp="1"/>
          </p:cNvSpPr>
          <p:nvPr>
            <p:ph type="dt" sz="half" idx="10"/>
          </p:nvPr>
        </p:nvSpPr>
        <p:spPr/>
        <p:txBody>
          <a:bodyPr/>
          <a:lstStyle/>
          <a:p>
            <a:fld id="{B21998AE-D7D5-5B4C-A646-92444BEB8C04}"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DD0F38B8-4030-41DB-A74A-0CD73DD062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FC93942-1E11-4C96-8B52-5955B3FAF2D9}"/>
              </a:ext>
            </a:extLst>
          </p:cNvPr>
          <p:cNvSpPr>
            <a:spLocks noGrp="1"/>
          </p:cNvSpPr>
          <p:nvPr>
            <p:ph type="sldNum" sz="quarter" idx="12"/>
          </p:nvPr>
        </p:nvSpPr>
        <p:spPr/>
        <p:txBody>
          <a:bodyPr/>
          <a:lstStyle/>
          <a:p>
            <a:fld id="{4CDAEE39-CFF1-4D0A-8BE8-47A524184E21}" type="slidenum">
              <a:rPr lang="zh-CN" altLang="en-US" smtClean="0"/>
              <a:t>3</a:t>
            </a:fld>
            <a:endParaRPr lang="zh-CN" altLang="en-US"/>
          </a:p>
        </p:txBody>
      </p:sp>
    </p:spTree>
    <p:extLst>
      <p:ext uri="{BB962C8B-B14F-4D97-AF65-F5344CB8AC3E}">
        <p14:creationId xmlns:p14="http://schemas.microsoft.com/office/powerpoint/2010/main" val="77204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 xmlns:a16="http://schemas.microsoft.com/office/drawing/2014/main" id="{FA9BE10D-E891-4D50-BF47-43AB9AD2F562}"/>
              </a:ext>
            </a:extLst>
          </p:cNvPr>
          <p:cNvSpPr>
            <a:spLocks noGrp="1"/>
          </p:cNvSpPr>
          <p:nvPr>
            <p:ph type="title"/>
          </p:nvPr>
        </p:nvSpPr>
        <p:spPr>
          <a:xfrm>
            <a:off x="628650" y="365127"/>
            <a:ext cx="7886700" cy="769936"/>
          </a:xfrm>
        </p:spPr>
        <p:txBody>
          <a:bodyPr/>
          <a:lstStyle/>
          <a:p>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冯诺依曼计算机模型</a:t>
            </a:r>
          </a:p>
        </p:txBody>
      </p:sp>
      <p:sp>
        <p:nvSpPr>
          <p:cNvPr id="3" name="内容占位符 2">
            <a:extLst>
              <a:ext uri="{FF2B5EF4-FFF2-40B4-BE49-F238E27FC236}">
                <a16:creationId xmlns="" xmlns:a16="http://schemas.microsoft.com/office/drawing/2014/main" id="{ED50774B-9367-4EDC-98D8-82473944978E}"/>
              </a:ext>
            </a:extLst>
          </p:cNvPr>
          <p:cNvSpPr>
            <a:spLocks noGrp="1"/>
          </p:cNvSpPr>
          <p:nvPr>
            <p:ph idx="1"/>
          </p:nvPr>
        </p:nvSpPr>
        <p:spPr>
          <a:xfrm>
            <a:off x="698500" y="1193800"/>
            <a:ext cx="7683500" cy="2235200"/>
          </a:xfrm>
        </p:spPr>
        <p:txBody>
          <a:bodyPr/>
          <a:lstStyle/>
          <a:p>
            <a:pPr>
              <a:defRPr/>
            </a:pPr>
            <a:r>
              <a:rPr lang="zh-CN" altLang="en-US" b="1" dirty="0">
                <a:latin typeface="宋体" pitchFamily="2" charset="-122"/>
                <a:ea typeface="宋体" pitchFamily="2" charset="-122"/>
              </a:rPr>
              <a:t>四个主要组成部分</a:t>
            </a:r>
            <a:endParaRPr lang="en-US" altLang="zh-CN" b="1" dirty="0">
              <a:latin typeface="宋体" pitchFamily="2" charset="-122"/>
              <a:ea typeface="宋体" pitchFamily="2" charset="-122"/>
            </a:endParaRPr>
          </a:p>
          <a:p>
            <a:pPr lvl="1">
              <a:defRPr/>
            </a:pPr>
            <a:r>
              <a:rPr lang="zh-CN" altLang="en-US" b="1" dirty="0">
                <a:solidFill>
                  <a:schemeClr val="accent5">
                    <a:lumMod val="50000"/>
                  </a:schemeClr>
                </a:solidFill>
              </a:rPr>
              <a:t>输入 </a:t>
            </a:r>
            <a:r>
              <a:rPr lang="en-US" altLang="zh-CN" b="1" dirty="0">
                <a:solidFill>
                  <a:schemeClr val="accent5">
                    <a:lumMod val="50000"/>
                  </a:schemeClr>
                </a:solidFill>
              </a:rPr>
              <a:t>INPUT</a:t>
            </a:r>
          </a:p>
          <a:p>
            <a:pPr lvl="1">
              <a:defRPr/>
            </a:pPr>
            <a:r>
              <a:rPr lang="zh-CN" altLang="en-US" b="1" dirty="0">
                <a:solidFill>
                  <a:schemeClr val="accent5">
                    <a:lumMod val="50000"/>
                  </a:schemeClr>
                </a:solidFill>
              </a:rPr>
              <a:t>输出 </a:t>
            </a:r>
            <a:r>
              <a:rPr lang="en-US" altLang="zh-CN" b="1" dirty="0">
                <a:solidFill>
                  <a:schemeClr val="accent5">
                    <a:lumMod val="50000"/>
                  </a:schemeClr>
                </a:solidFill>
              </a:rPr>
              <a:t>OUTPUT</a:t>
            </a:r>
          </a:p>
          <a:p>
            <a:pPr lvl="1">
              <a:defRPr/>
            </a:pPr>
            <a:r>
              <a:rPr lang="zh-CN" altLang="en-US" b="1" dirty="0">
                <a:solidFill>
                  <a:schemeClr val="accent5">
                    <a:lumMod val="50000"/>
                  </a:schemeClr>
                </a:solidFill>
              </a:rPr>
              <a:t>存储器 </a:t>
            </a:r>
            <a:r>
              <a:rPr lang="en-US" altLang="zh-CN" b="1" dirty="0">
                <a:solidFill>
                  <a:schemeClr val="accent5">
                    <a:lumMod val="50000"/>
                  </a:schemeClr>
                </a:solidFill>
              </a:rPr>
              <a:t>MEMORY</a:t>
            </a:r>
          </a:p>
          <a:p>
            <a:pPr lvl="1">
              <a:defRPr/>
            </a:pPr>
            <a:r>
              <a:rPr lang="zh-CN" altLang="en-US" b="1" dirty="0">
                <a:solidFill>
                  <a:schemeClr val="accent5">
                    <a:lumMod val="50000"/>
                  </a:schemeClr>
                </a:solidFill>
              </a:rPr>
              <a:t>微处理器 </a:t>
            </a:r>
            <a:r>
              <a:rPr lang="en-US" altLang="zh-CN" b="1" dirty="0">
                <a:solidFill>
                  <a:schemeClr val="accent5">
                    <a:lumMod val="50000"/>
                  </a:schemeClr>
                </a:solidFill>
              </a:rPr>
              <a:t>CPU</a:t>
            </a:r>
            <a:endParaRPr lang="zh-CN" altLang="en-US" b="1" dirty="0">
              <a:solidFill>
                <a:schemeClr val="accent5">
                  <a:lumMod val="50000"/>
                </a:schemeClr>
              </a:solidFill>
            </a:endParaRPr>
          </a:p>
        </p:txBody>
      </p:sp>
      <p:pic>
        <p:nvPicPr>
          <p:cNvPr id="44034" name="图片 1">
            <a:extLst>
              <a:ext uri="{FF2B5EF4-FFF2-40B4-BE49-F238E27FC236}">
                <a16:creationId xmlns="" xmlns:a16="http://schemas.microsoft.com/office/drawing/2014/main" id="{50F62371-9B0E-4C0B-8A8A-A5B64CE52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8429" y="3286324"/>
            <a:ext cx="6613316" cy="266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6" name="矩形 4">
            <a:extLst>
              <a:ext uri="{FF2B5EF4-FFF2-40B4-BE49-F238E27FC236}">
                <a16:creationId xmlns="" xmlns:a16="http://schemas.microsoft.com/office/drawing/2014/main" id="{777ED889-80E8-4C55-B39C-3CF1ABA65E8E}"/>
              </a:ext>
            </a:extLst>
          </p:cNvPr>
          <p:cNvSpPr>
            <a:spLocks noChangeArrowheads="1"/>
          </p:cNvSpPr>
          <p:nvPr/>
        </p:nvSpPr>
        <p:spPr bwMode="auto">
          <a:xfrm>
            <a:off x="3551958" y="5986898"/>
            <a:ext cx="2032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b="1" dirty="0">
                <a:solidFill>
                  <a:schemeClr val="tx1"/>
                </a:solidFill>
              </a:rPr>
              <a:t>冯诺依曼计算机模型</a:t>
            </a:r>
          </a:p>
        </p:txBody>
      </p:sp>
      <p:sp>
        <p:nvSpPr>
          <p:cNvPr id="5" name="日期占位符 4">
            <a:extLst>
              <a:ext uri="{FF2B5EF4-FFF2-40B4-BE49-F238E27FC236}">
                <a16:creationId xmlns="" xmlns:a16="http://schemas.microsoft.com/office/drawing/2014/main" id="{97685F60-EEB8-47B9-90E4-EFF3158E2035}"/>
              </a:ext>
            </a:extLst>
          </p:cNvPr>
          <p:cNvSpPr>
            <a:spLocks noGrp="1"/>
          </p:cNvSpPr>
          <p:nvPr>
            <p:ph type="dt" sz="half" idx="10"/>
          </p:nvPr>
        </p:nvSpPr>
        <p:spPr/>
        <p:txBody>
          <a:bodyPr/>
          <a:lstStyle/>
          <a:p>
            <a:fld id="{BB8B56AD-780E-7441-8DE9-1AE22DCBE372}"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7833C0D3-CE91-4EBB-BC2D-3D72C79EA833}"/>
              </a:ext>
            </a:extLst>
          </p:cNvPr>
          <p:cNvSpPr>
            <a:spLocks noGrp="1"/>
          </p:cNvSpPr>
          <p:nvPr>
            <p:ph type="ftr" sz="quarter" idx="11"/>
          </p:nvPr>
        </p:nvSpPr>
        <p:spPr>
          <a:xfrm>
            <a:off x="3028950" y="6356351"/>
            <a:ext cx="3086100" cy="365125"/>
          </a:xfrm>
        </p:spPr>
        <p:txBody>
          <a:bodyPr/>
          <a:lstStyle/>
          <a:p>
            <a:endParaRPr lang="zh-CN" altLang="en-US" dirty="0"/>
          </a:p>
        </p:txBody>
      </p:sp>
      <p:sp>
        <p:nvSpPr>
          <p:cNvPr id="7" name="灯片编号占位符 6">
            <a:extLst>
              <a:ext uri="{FF2B5EF4-FFF2-40B4-BE49-F238E27FC236}">
                <a16:creationId xmlns="" xmlns:a16="http://schemas.microsoft.com/office/drawing/2014/main" id="{6A719B3B-81BC-4494-959C-A1CA88237E53}"/>
              </a:ext>
            </a:extLst>
          </p:cNvPr>
          <p:cNvSpPr>
            <a:spLocks noGrp="1"/>
          </p:cNvSpPr>
          <p:nvPr>
            <p:ph type="sldNum" sz="quarter" idx="12"/>
          </p:nvPr>
        </p:nvSpPr>
        <p:spPr/>
        <p:txBody>
          <a:bodyPr/>
          <a:lstStyle/>
          <a:p>
            <a:fld id="{4CDAEE39-CFF1-4D0A-8BE8-47A524184E21}" type="slidenum">
              <a:rPr lang="zh-CN" altLang="en-US" smtClean="0"/>
              <a:t>4</a:t>
            </a:fld>
            <a:endParaRPr lang="zh-CN" altLang="en-US"/>
          </a:p>
        </p:txBody>
      </p:sp>
    </p:spTree>
    <p:extLst>
      <p:ext uri="{BB962C8B-B14F-4D97-AF65-F5344CB8AC3E}">
        <p14:creationId xmlns:p14="http://schemas.microsoft.com/office/powerpoint/2010/main" val="2027377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 xmlns:a16="http://schemas.microsoft.com/office/drawing/2014/main" id="{28371337-3410-41BE-A1FA-D8395B4CCD3A}"/>
              </a:ext>
            </a:extLst>
          </p:cNvPr>
          <p:cNvSpPr>
            <a:spLocks noGrp="1"/>
          </p:cNvSpPr>
          <p:nvPr>
            <p:ph type="title"/>
          </p:nvPr>
        </p:nvSpPr>
        <p:spPr>
          <a:xfrm>
            <a:off x="628650" y="260616"/>
            <a:ext cx="7292975" cy="679982"/>
          </a:xfrm>
        </p:spPr>
        <p:txBody>
          <a:bodyPr>
            <a:no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微处理器内部结构</a:t>
            </a:r>
          </a:p>
        </p:txBody>
      </p:sp>
      <p:sp>
        <p:nvSpPr>
          <p:cNvPr id="3" name="内容占位符 2">
            <a:extLst>
              <a:ext uri="{FF2B5EF4-FFF2-40B4-BE49-F238E27FC236}">
                <a16:creationId xmlns="" xmlns:a16="http://schemas.microsoft.com/office/drawing/2014/main" id="{17256FA6-A56B-4A98-926B-2D97170B1C01}"/>
              </a:ext>
            </a:extLst>
          </p:cNvPr>
          <p:cNvSpPr>
            <a:spLocks noGrp="1"/>
          </p:cNvSpPr>
          <p:nvPr>
            <p:ph idx="1"/>
          </p:nvPr>
        </p:nvSpPr>
        <p:spPr>
          <a:xfrm>
            <a:off x="540905" y="1010182"/>
            <a:ext cx="7974445" cy="5207000"/>
          </a:xfrm>
        </p:spPr>
        <p:txBody>
          <a:bodyPr/>
          <a:lstStyle/>
          <a:p>
            <a:pPr>
              <a:defRPr/>
            </a:pPr>
            <a:r>
              <a:rPr lang="zh-CN" altLang="en-US" b="1" dirty="0">
                <a:latin typeface="宋体" pitchFamily="2" charset="-122"/>
                <a:ea typeface="宋体" pitchFamily="2" charset="-122"/>
              </a:rPr>
              <a:t>微处理器的两个主要部分：</a:t>
            </a:r>
            <a:endParaRPr lang="en-US" altLang="zh-CN" b="1" dirty="0">
              <a:latin typeface="宋体" pitchFamily="2" charset="-122"/>
              <a:ea typeface="宋体" pitchFamily="2" charset="-122"/>
            </a:endParaRPr>
          </a:p>
          <a:p>
            <a:pPr lvl="1">
              <a:defRPr/>
            </a:pPr>
            <a:r>
              <a:rPr lang="zh-CN" altLang="en-US" b="1" dirty="0">
                <a:solidFill>
                  <a:schemeClr val="accent5">
                    <a:lumMod val="50000"/>
                  </a:schemeClr>
                </a:solidFill>
              </a:rPr>
              <a:t>控制单元</a:t>
            </a:r>
            <a:endParaRPr lang="en-US" altLang="zh-CN" b="1" dirty="0">
              <a:solidFill>
                <a:schemeClr val="accent5">
                  <a:lumMod val="50000"/>
                </a:schemeClr>
              </a:solidFill>
            </a:endParaRPr>
          </a:p>
          <a:p>
            <a:pPr lvl="2">
              <a:defRPr/>
            </a:pPr>
            <a:r>
              <a:rPr lang="zh-CN" altLang="en-US" b="1" dirty="0"/>
              <a:t>用于控制数据通路的所有操作，实现微处理器运算的正确性</a:t>
            </a:r>
            <a:endParaRPr lang="en-US" altLang="zh-CN" b="1" dirty="0"/>
          </a:p>
          <a:p>
            <a:pPr lvl="1">
              <a:defRPr/>
            </a:pPr>
            <a:r>
              <a:rPr lang="zh-CN" altLang="en-US" b="1" dirty="0">
                <a:solidFill>
                  <a:schemeClr val="accent5">
                    <a:lumMod val="50000"/>
                  </a:schemeClr>
                </a:solidFill>
              </a:rPr>
              <a:t>数据通路</a:t>
            </a:r>
            <a:endParaRPr lang="en-US" altLang="zh-CN" b="1" dirty="0">
              <a:solidFill>
                <a:schemeClr val="accent5">
                  <a:lumMod val="50000"/>
                </a:schemeClr>
              </a:solidFill>
            </a:endParaRPr>
          </a:p>
          <a:p>
            <a:pPr lvl="2">
              <a:defRPr/>
            </a:pPr>
            <a:r>
              <a:rPr lang="zh-CN" altLang="en-US" b="1" dirty="0"/>
              <a:t>主要包括运算单元</a:t>
            </a:r>
            <a:r>
              <a:rPr lang="en-US" altLang="zh-CN" b="1" dirty="0"/>
              <a:t>ALU</a:t>
            </a:r>
            <a:r>
              <a:rPr lang="zh-CN" altLang="en-US" b="1" dirty="0"/>
              <a:t>、存储单元（寄存器）及其相互连接</a:t>
            </a:r>
          </a:p>
        </p:txBody>
      </p:sp>
      <p:pic>
        <p:nvPicPr>
          <p:cNvPr id="26629" name="图片 2">
            <a:extLst>
              <a:ext uri="{FF2B5EF4-FFF2-40B4-BE49-F238E27FC236}">
                <a16:creationId xmlns="" xmlns:a16="http://schemas.microsoft.com/office/drawing/2014/main" id="{9EF24E3C-57FE-43A1-8D40-FAFF0D6F629F}"/>
              </a:ext>
            </a:extLst>
          </p:cNvPr>
          <p:cNvPicPr>
            <a:picLocks noChangeAspect="1" noChangeArrowheads="1"/>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1892299" y="2991810"/>
            <a:ext cx="5271656" cy="3394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矩形 4">
            <a:extLst>
              <a:ext uri="{FF2B5EF4-FFF2-40B4-BE49-F238E27FC236}">
                <a16:creationId xmlns="" xmlns:a16="http://schemas.microsoft.com/office/drawing/2014/main" id="{CBE51F21-40AD-4359-9780-969C7726DABF}"/>
              </a:ext>
            </a:extLst>
          </p:cNvPr>
          <p:cNvSpPr>
            <a:spLocks noChangeArrowheads="1"/>
          </p:cNvSpPr>
          <p:nvPr/>
        </p:nvSpPr>
        <p:spPr bwMode="auto">
          <a:xfrm>
            <a:off x="3659187" y="6356351"/>
            <a:ext cx="1825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b="1" dirty="0">
                <a:solidFill>
                  <a:schemeClr val="tx1"/>
                </a:solidFill>
              </a:rPr>
              <a:t>微处理器内部结构</a:t>
            </a:r>
          </a:p>
        </p:txBody>
      </p:sp>
      <p:sp>
        <p:nvSpPr>
          <p:cNvPr id="5" name="日期占位符 4">
            <a:extLst>
              <a:ext uri="{FF2B5EF4-FFF2-40B4-BE49-F238E27FC236}">
                <a16:creationId xmlns="" xmlns:a16="http://schemas.microsoft.com/office/drawing/2014/main" id="{5A10EAD8-C798-45DE-A368-A00EEBC9DC38}"/>
              </a:ext>
            </a:extLst>
          </p:cNvPr>
          <p:cNvSpPr>
            <a:spLocks noGrp="1"/>
          </p:cNvSpPr>
          <p:nvPr>
            <p:ph type="dt" sz="half" idx="10"/>
          </p:nvPr>
        </p:nvSpPr>
        <p:spPr/>
        <p:txBody>
          <a:bodyPr/>
          <a:lstStyle/>
          <a:p>
            <a:fld id="{E63D606C-B0E6-1D43-A10A-0BFC87EE9084}" type="datetime1">
              <a:rPr lang="zh-CN" altLang="en-US" smtClean="0"/>
              <a:t>2019/6/10</a:t>
            </a:fld>
            <a:endParaRPr lang="zh-CN" altLang="en-US"/>
          </a:p>
        </p:txBody>
      </p:sp>
      <p:sp>
        <p:nvSpPr>
          <p:cNvPr id="7" name="灯片编号占位符 6">
            <a:extLst>
              <a:ext uri="{FF2B5EF4-FFF2-40B4-BE49-F238E27FC236}">
                <a16:creationId xmlns="" xmlns:a16="http://schemas.microsoft.com/office/drawing/2014/main" id="{F7DDD7A1-CC14-4CC2-A419-8B8907530716}"/>
              </a:ext>
            </a:extLst>
          </p:cNvPr>
          <p:cNvSpPr>
            <a:spLocks noGrp="1"/>
          </p:cNvSpPr>
          <p:nvPr>
            <p:ph type="sldNum" sz="quarter" idx="12"/>
          </p:nvPr>
        </p:nvSpPr>
        <p:spPr/>
        <p:txBody>
          <a:bodyPr/>
          <a:lstStyle/>
          <a:p>
            <a:fld id="{4CDAEE39-CFF1-4D0A-8BE8-47A524184E21}" type="slidenum">
              <a:rPr lang="zh-CN" altLang="en-US" smtClean="0"/>
              <a:t>5</a:t>
            </a:fld>
            <a:endParaRPr lang="zh-CN" altLang="en-US"/>
          </a:p>
        </p:txBody>
      </p:sp>
      <p:sp>
        <p:nvSpPr>
          <p:cNvPr id="2" name="页脚占位符 1"/>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5837907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 xmlns:a16="http://schemas.microsoft.com/office/drawing/2014/main" id="{F0A93961-6A1B-4FAD-A088-32F12427D1F0}"/>
              </a:ext>
            </a:extLst>
          </p:cNvPr>
          <p:cNvSpPr>
            <a:spLocks noGrp="1"/>
          </p:cNvSpPr>
          <p:nvPr>
            <p:ph type="title"/>
          </p:nvPr>
        </p:nvSpPr>
        <p:spPr>
          <a:xfrm>
            <a:off x="698500" y="246196"/>
            <a:ext cx="7886700" cy="723762"/>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指令集</a:t>
            </a:r>
          </a:p>
        </p:txBody>
      </p:sp>
      <p:sp>
        <p:nvSpPr>
          <p:cNvPr id="27651" name="内容占位符 2">
            <a:extLst>
              <a:ext uri="{FF2B5EF4-FFF2-40B4-BE49-F238E27FC236}">
                <a16:creationId xmlns="" xmlns:a16="http://schemas.microsoft.com/office/drawing/2014/main" id="{C2ED1A6E-26BC-4B49-B8DD-25D87605E9C4}"/>
              </a:ext>
            </a:extLst>
          </p:cNvPr>
          <p:cNvSpPr>
            <a:spLocks noGrp="1"/>
          </p:cNvSpPr>
          <p:nvPr>
            <p:ph idx="1"/>
          </p:nvPr>
        </p:nvSpPr>
        <p:spPr>
          <a:xfrm>
            <a:off x="698500" y="1091060"/>
            <a:ext cx="8022436" cy="963909"/>
          </a:xfrm>
        </p:spPr>
        <p:txBody>
          <a:bodyPr>
            <a:normAutofit lnSpcReduction="10000"/>
          </a:bodyPr>
          <a:lstStyle/>
          <a:p>
            <a:r>
              <a:rPr lang="zh-CN" altLang="en-US" b="1" dirty="0">
                <a:latin typeface="宋体" panose="02010600030101010101" pitchFamily="2" charset="-122"/>
                <a:ea typeface="宋体" panose="02010600030101010101" pitchFamily="2" charset="-122"/>
              </a:rPr>
              <a:t>专门执行一些指令集的微处理器</a:t>
            </a:r>
            <a:endParaRPr lang="en-US" altLang="zh-CN" b="1" dirty="0">
              <a:latin typeface="宋体" panose="02010600030101010101" pitchFamily="2" charset="-122"/>
              <a:ea typeface="宋体" panose="02010600030101010101" pitchFamily="2" charset="-122"/>
            </a:endParaRPr>
          </a:p>
          <a:p>
            <a:r>
              <a:rPr lang="zh-CN" altLang="zh-CN" b="1" dirty="0">
                <a:latin typeface="宋体" panose="02010600030101010101" pitchFamily="2" charset="-122"/>
                <a:ea typeface="宋体" panose="02010600030101010101" pitchFamily="2" charset="-122"/>
              </a:rPr>
              <a:t>利用指令集编写不同的程序完成不同的处理任务</a:t>
            </a:r>
            <a:endParaRPr lang="zh-CN" altLang="en-US" b="1" dirty="0">
              <a:latin typeface="宋体" panose="02010600030101010101" pitchFamily="2" charset="-122"/>
              <a:ea typeface="宋体" panose="02010600030101010101" pitchFamily="2" charset="-122"/>
            </a:endParaRPr>
          </a:p>
        </p:txBody>
      </p:sp>
      <p:pic>
        <p:nvPicPr>
          <p:cNvPr id="46082" name="图片 72">
            <a:extLst>
              <a:ext uri="{FF2B5EF4-FFF2-40B4-BE49-F238E27FC236}">
                <a16:creationId xmlns="" xmlns:a16="http://schemas.microsoft.com/office/drawing/2014/main" id="{2F2918C2-E944-4776-A175-C9AFB529B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2103596"/>
            <a:ext cx="7074766" cy="3627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矩形 4">
            <a:extLst>
              <a:ext uri="{FF2B5EF4-FFF2-40B4-BE49-F238E27FC236}">
                <a16:creationId xmlns="" xmlns:a16="http://schemas.microsoft.com/office/drawing/2014/main" id="{BD03E5B9-2A1D-4A06-B243-E56046D5A43E}"/>
              </a:ext>
            </a:extLst>
          </p:cNvPr>
          <p:cNvSpPr>
            <a:spLocks noChangeArrowheads="1"/>
          </p:cNvSpPr>
          <p:nvPr/>
        </p:nvSpPr>
        <p:spPr bwMode="auto">
          <a:xfrm>
            <a:off x="4842163" y="5730874"/>
            <a:ext cx="18256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b="1" dirty="0">
                <a:solidFill>
                  <a:schemeClr val="tx1"/>
                </a:solidFill>
              </a:rPr>
              <a:t>微处理器整体结构</a:t>
            </a:r>
          </a:p>
        </p:txBody>
      </p:sp>
      <p:sp>
        <p:nvSpPr>
          <p:cNvPr id="27655" name="矩形 5">
            <a:extLst>
              <a:ext uri="{FF2B5EF4-FFF2-40B4-BE49-F238E27FC236}">
                <a16:creationId xmlns="" xmlns:a16="http://schemas.microsoft.com/office/drawing/2014/main" id="{591934A7-55E4-44A0-AB17-11A617A0B5D3}"/>
              </a:ext>
            </a:extLst>
          </p:cNvPr>
          <p:cNvSpPr>
            <a:spLocks noChangeArrowheads="1"/>
          </p:cNvSpPr>
          <p:nvPr/>
        </p:nvSpPr>
        <p:spPr bwMode="auto">
          <a:xfrm>
            <a:off x="-2" y="2633790"/>
            <a:ext cx="2030412" cy="339725"/>
          </a:xfrm>
          <a:prstGeom prst="rect">
            <a:avLst/>
          </a:prstGeom>
          <a:solidFill>
            <a:schemeClr val="accent5">
              <a:lumMod val="20000"/>
              <a:lumOff val="80000"/>
            </a:schemeClr>
          </a:solidFill>
          <a:ln w="9525">
            <a:noFill/>
            <a:miter lim="800000"/>
            <a:headEnd/>
            <a:tailEnd/>
          </a:ln>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需要多少条指令集？</a:t>
            </a:r>
          </a:p>
        </p:txBody>
      </p:sp>
      <p:sp>
        <p:nvSpPr>
          <p:cNvPr id="27656" name="矩形 6">
            <a:extLst>
              <a:ext uri="{FF2B5EF4-FFF2-40B4-BE49-F238E27FC236}">
                <a16:creationId xmlns="" xmlns:a16="http://schemas.microsoft.com/office/drawing/2014/main" id="{5E6BA30E-F56A-404F-9116-742AE6EE6774}"/>
              </a:ext>
            </a:extLst>
          </p:cNvPr>
          <p:cNvSpPr>
            <a:spLocks noChangeArrowheads="1"/>
          </p:cNvSpPr>
          <p:nvPr/>
        </p:nvSpPr>
        <p:spPr bwMode="auto">
          <a:xfrm>
            <a:off x="-1" y="3259293"/>
            <a:ext cx="2030411" cy="338137"/>
          </a:xfrm>
          <a:prstGeom prst="rect">
            <a:avLst/>
          </a:prstGeom>
          <a:solidFill>
            <a:schemeClr val="accent5">
              <a:lumMod val="20000"/>
              <a:lumOff val="80000"/>
            </a:schemeClr>
          </a:solidFill>
          <a:ln w="9525">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每条指令是什么？</a:t>
            </a:r>
          </a:p>
        </p:txBody>
      </p:sp>
      <p:sp>
        <p:nvSpPr>
          <p:cNvPr id="27657" name="矩形 7">
            <a:extLst>
              <a:ext uri="{FF2B5EF4-FFF2-40B4-BE49-F238E27FC236}">
                <a16:creationId xmlns="" xmlns:a16="http://schemas.microsoft.com/office/drawing/2014/main" id="{BAECDB0E-9056-49BD-81B8-8A903C410A6F}"/>
              </a:ext>
            </a:extLst>
          </p:cNvPr>
          <p:cNvSpPr>
            <a:spLocks noChangeArrowheads="1"/>
          </p:cNvSpPr>
          <p:nvPr/>
        </p:nvSpPr>
        <p:spPr bwMode="auto">
          <a:xfrm>
            <a:off x="0" y="3806403"/>
            <a:ext cx="2030412" cy="585788"/>
          </a:xfrm>
          <a:prstGeom prst="rect">
            <a:avLst/>
          </a:prstGeom>
          <a:solidFill>
            <a:schemeClr val="accent5">
              <a:lumMod val="20000"/>
              <a:lumOff val="80000"/>
            </a:schemeClr>
          </a:solidFill>
          <a:ln w="6350">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每条指令的操作码（</a:t>
            </a:r>
            <a:r>
              <a:rPr lang="en-US" altLang="zh-CN" dirty="0"/>
              <a:t>opcode</a:t>
            </a:r>
            <a:r>
              <a:rPr lang="zh-CN" altLang="en-US" dirty="0"/>
              <a:t>）是什么？</a:t>
            </a:r>
          </a:p>
        </p:txBody>
      </p:sp>
      <p:sp>
        <p:nvSpPr>
          <p:cNvPr id="27658" name="矩形 8">
            <a:extLst>
              <a:ext uri="{FF2B5EF4-FFF2-40B4-BE49-F238E27FC236}">
                <a16:creationId xmlns="" xmlns:a16="http://schemas.microsoft.com/office/drawing/2014/main" id="{6A520978-FDD0-4716-BCD3-9B1E6DBBECC3}"/>
              </a:ext>
            </a:extLst>
          </p:cNvPr>
          <p:cNvSpPr>
            <a:spLocks noChangeArrowheads="1"/>
          </p:cNvSpPr>
          <p:nvPr/>
        </p:nvSpPr>
        <p:spPr bwMode="auto">
          <a:xfrm>
            <a:off x="14288" y="4585924"/>
            <a:ext cx="2030412" cy="584200"/>
          </a:xfrm>
          <a:prstGeom prst="rect">
            <a:avLst/>
          </a:prstGeom>
          <a:solidFill>
            <a:schemeClr val="accent5">
              <a:lumMod val="20000"/>
              <a:lumOff val="80000"/>
            </a:schemeClr>
          </a:solidFill>
          <a:ln w="6350">
            <a:noFill/>
            <a:miter lim="800000"/>
            <a:headEnd/>
            <a:tailEnd/>
          </a:ln>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指令编码使用多少位宽的数据？</a:t>
            </a:r>
          </a:p>
        </p:txBody>
      </p:sp>
      <p:sp>
        <p:nvSpPr>
          <p:cNvPr id="27659" name="矩形 9">
            <a:extLst>
              <a:ext uri="{FF2B5EF4-FFF2-40B4-BE49-F238E27FC236}">
                <a16:creationId xmlns="" xmlns:a16="http://schemas.microsoft.com/office/drawing/2014/main" id="{95E212C8-3BC5-4E77-96FB-45BF3CD3AE1D}"/>
              </a:ext>
            </a:extLst>
          </p:cNvPr>
          <p:cNvSpPr>
            <a:spLocks noChangeArrowheads="1"/>
          </p:cNvSpPr>
          <p:nvPr/>
        </p:nvSpPr>
        <p:spPr bwMode="auto">
          <a:xfrm>
            <a:off x="0" y="5806418"/>
            <a:ext cx="3960812" cy="584200"/>
          </a:xfrm>
          <a:prstGeom prst="rect">
            <a:avLst/>
          </a:prstGeom>
          <a:solidFill>
            <a:schemeClr val="accent4">
              <a:lumMod val="40000"/>
              <a:lumOff val="60000"/>
            </a:schemeClr>
          </a:solidFill>
          <a:ln>
            <a:noFill/>
          </a:ln>
        </p:spPr>
        <p:txBody>
          <a:bodyPr>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zh-CN" altLang="en-US" dirty="0"/>
              <a:t>程序指针（</a:t>
            </a:r>
            <a:r>
              <a:rPr lang="en-US" altLang="zh-CN" dirty="0"/>
              <a:t>Program Counter, PC</a:t>
            </a:r>
            <a:r>
              <a:rPr lang="zh-CN" altLang="en-US" dirty="0"/>
              <a:t>）寄存器</a:t>
            </a:r>
            <a:endParaRPr lang="en-US" altLang="zh-CN" dirty="0"/>
          </a:p>
          <a:p>
            <a:pPr eaLnBrk="1" hangingPunct="1"/>
            <a:r>
              <a:rPr lang="zh-CN" altLang="en-US" dirty="0"/>
              <a:t>指令寄存器（</a:t>
            </a:r>
            <a:r>
              <a:rPr lang="en-US" altLang="zh-CN" dirty="0"/>
              <a:t>Instruction Register, IR</a:t>
            </a:r>
            <a:r>
              <a:rPr lang="zh-CN" altLang="en-US" dirty="0"/>
              <a:t>）</a:t>
            </a:r>
          </a:p>
        </p:txBody>
      </p:sp>
      <p:sp>
        <p:nvSpPr>
          <p:cNvPr id="27660" name="矩形 10">
            <a:extLst>
              <a:ext uri="{FF2B5EF4-FFF2-40B4-BE49-F238E27FC236}">
                <a16:creationId xmlns="" xmlns:a16="http://schemas.microsoft.com/office/drawing/2014/main" id="{8F923BD4-7241-41EC-A329-48890911252D}"/>
              </a:ext>
            </a:extLst>
          </p:cNvPr>
          <p:cNvSpPr>
            <a:spLocks noChangeArrowheads="1"/>
          </p:cNvSpPr>
          <p:nvPr/>
        </p:nvSpPr>
        <p:spPr bwMode="auto">
          <a:xfrm>
            <a:off x="7935845" y="5806418"/>
            <a:ext cx="785091"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dirty="0"/>
              <a:t>RISC</a:t>
            </a:r>
          </a:p>
          <a:p>
            <a:pPr eaLnBrk="1" hangingPunct="1"/>
            <a:r>
              <a:rPr lang="en-US" altLang="zh-CN" dirty="0"/>
              <a:t>CISC</a:t>
            </a:r>
            <a:endParaRPr lang="zh-CN" altLang="en-US" dirty="0"/>
          </a:p>
        </p:txBody>
      </p:sp>
      <p:sp>
        <p:nvSpPr>
          <p:cNvPr id="4" name="日期占位符 3">
            <a:extLst>
              <a:ext uri="{FF2B5EF4-FFF2-40B4-BE49-F238E27FC236}">
                <a16:creationId xmlns="" xmlns:a16="http://schemas.microsoft.com/office/drawing/2014/main" id="{D02A1B23-DDCB-4B2E-8EA2-864EEBC0E067}"/>
              </a:ext>
            </a:extLst>
          </p:cNvPr>
          <p:cNvSpPr>
            <a:spLocks noGrp="1"/>
          </p:cNvSpPr>
          <p:nvPr>
            <p:ph type="dt" sz="half" idx="10"/>
          </p:nvPr>
        </p:nvSpPr>
        <p:spPr/>
        <p:txBody>
          <a:bodyPr/>
          <a:lstStyle/>
          <a:p>
            <a:fld id="{8D800065-AD0E-F941-93AD-79344607E8BA}"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777DA58A-68E6-4CFC-91D2-5C9071FD1B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2948187-6D5D-46C8-A652-8166226E8D23}"/>
              </a:ext>
            </a:extLst>
          </p:cNvPr>
          <p:cNvSpPr>
            <a:spLocks noGrp="1"/>
          </p:cNvSpPr>
          <p:nvPr>
            <p:ph type="sldNum" sz="quarter" idx="12"/>
          </p:nvPr>
        </p:nvSpPr>
        <p:spPr/>
        <p:txBody>
          <a:bodyPr/>
          <a:lstStyle/>
          <a:p>
            <a:fld id="{4CDAEE39-CFF1-4D0A-8BE8-47A524184E21}" type="slidenum">
              <a:rPr lang="zh-CN" altLang="en-US" smtClean="0"/>
              <a:t>6</a:t>
            </a:fld>
            <a:endParaRPr lang="zh-CN" altLang="en-US"/>
          </a:p>
        </p:txBody>
      </p:sp>
    </p:spTree>
    <p:extLst>
      <p:ext uri="{BB962C8B-B14F-4D97-AF65-F5344CB8AC3E}">
        <p14:creationId xmlns:p14="http://schemas.microsoft.com/office/powerpoint/2010/main" val="22587007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 xmlns:a16="http://schemas.microsoft.com/office/drawing/2014/main" id="{D7EAFF5F-2366-4658-ABF5-1FC2822AC645}"/>
              </a:ext>
            </a:extLst>
          </p:cNvPr>
          <p:cNvSpPr>
            <a:spLocks noGrp="1"/>
          </p:cNvSpPr>
          <p:nvPr>
            <p:ph type="title"/>
          </p:nvPr>
        </p:nvSpPr>
        <p:spPr>
          <a:xfrm>
            <a:off x="628650" y="365127"/>
            <a:ext cx="7886700" cy="737163"/>
          </a:xfrm>
        </p:spPr>
        <p:txBody>
          <a:bodyPr>
            <a:normAutofit/>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宋体" panose="02010600030101010101" pitchFamily="2" charset="-122"/>
                <a:ea typeface="宋体" panose="02010600030101010101" pitchFamily="2" charset="-122"/>
              </a:rPr>
              <a:t>微处理器的三个执行步骤</a:t>
            </a:r>
          </a:p>
        </p:txBody>
      </p:sp>
      <p:sp>
        <p:nvSpPr>
          <p:cNvPr id="3" name="内容占位符 2">
            <a:extLst>
              <a:ext uri="{FF2B5EF4-FFF2-40B4-BE49-F238E27FC236}">
                <a16:creationId xmlns="" xmlns:a16="http://schemas.microsoft.com/office/drawing/2014/main" id="{5135CED6-8051-4871-8525-4A30218F1BAD}"/>
              </a:ext>
            </a:extLst>
          </p:cNvPr>
          <p:cNvSpPr>
            <a:spLocks noGrp="1"/>
          </p:cNvSpPr>
          <p:nvPr>
            <p:ph idx="1"/>
          </p:nvPr>
        </p:nvSpPr>
        <p:spPr>
          <a:xfrm>
            <a:off x="698500" y="1193800"/>
            <a:ext cx="8064500" cy="4927600"/>
          </a:xfrm>
        </p:spPr>
        <p:txBody>
          <a:bodyPr>
            <a:normAutofit fontScale="85000" lnSpcReduction="10000"/>
          </a:bodyPr>
          <a:lstStyle/>
          <a:p>
            <a:pPr>
              <a:defRPr/>
            </a:pPr>
            <a:r>
              <a:rPr lang="zh-CN" altLang="en-US" b="1" dirty="0">
                <a:latin typeface="宋体" pitchFamily="2" charset="-122"/>
                <a:ea typeface="宋体" pitchFamily="2" charset="-122"/>
              </a:rPr>
              <a:t>指令周期</a:t>
            </a:r>
            <a:endParaRPr lang="en-US" altLang="zh-CN" b="1" dirty="0">
              <a:latin typeface="宋体" pitchFamily="2" charset="-122"/>
              <a:ea typeface="宋体" pitchFamily="2" charset="-122"/>
            </a:endParaRPr>
          </a:p>
          <a:p>
            <a:pPr lvl="1">
              <a:defRPr/>
            </a:pPr>
            <a:r>
              <a:rPr lang="zh-CN" altLang="en-US" b="1" dirty="0">
                <a:solidFill>
                  <a:schemeClr val="accent5">
                    <a:lumMod val="50000"/>
                  </a:schemeClr>
                </a:solidFill>
              </a:rPr>
              <a:t>（</a:t>
            </a:r>
            <a:r>
              <a:rPr lang="en-US" altLang="zh-CN" b="1" dirty="0">
                <a:solidFill>
                  <a:schemeClr val="accent5">
                    <a:lumMod val="50000"/>
                  </a:schemeClr>
                </a:solidFill>
              </a:rPr>
              <a:t>1</a:t>
            </a:r>
            <a:r>
              <a:rPr lang="zh-CN" altLang="en-US" b="1" dirty="0">
                <a:solidFill>
                  <a:schemeClr val="accent5">
                    <a:lumMod val="50000"/>
                  </a:schemeClr>
                </a:solidFill>
              </a:rPr>
              <a:t>）取指</a:t>
            </a:r>
            <a:endParaRPr lang="en-US" altLang="zh-CN" b="1" dirty="0">
              <a:solidFill>
                <a:schemeClr val="accent5">
                  <a:lumMod val="50000"/>
                </a:schemeClr>
              </a:solidFill>
            </a:endParaRPr>
          </a:p>
          <a:p>
            <a:pPr lvl="2">
              <a:defRPr/>
            </a:pPr>
            <a:r>
              <a:rPr lang="zh-CN" altLang="en-US" dirty="0"/>
              <a:t>即从程序存储器中把</a:t>
            </a:r>
            <a:r>
              <a:rPr lang="en-US" altLang="zh-CN" dirty="0"/>
              <a:t>PC</a:t>
            </a:r>
            <a:r>
              <a:rPr lang="zh-CN" altLang="en-US" dirty="0"/>
              <a:t>所指向的指令取出，</a:t>
            </a:r>
            <a:r>
              <a:rPr lang="zh-CN" altLang="zh-CN" dirty="0"/>
              <a:t>拷贝到</a:t>
            </a:r>
            <a:r>
              <a:rPr lang="en-US" altLang="zh-CN" dirty="0"/>
              <a:t>IR </a:t>
            </a:r>
          </a:p>
          <a:p>
            <a:pPr lvl="2">
              <a:defRPr/>
            </a:pPr>
            <a:r>
              <a:rPr lang="en-US" altLang="zh-CN" dirty="0"/>
              <a:t>PC+1</a:t>
            </a:r>
            <a:r>
              <a:rPr lang="zh-CN" altLang="zh-CN" dirty="0"/>
              <a:t>指向下一条指令的地址</a:t>
            </a:r>
            <a:endParaRPr lang="en-US" altLang="zh-CN" dirty="0"/>
          </a:p>
          <a:p>
            <a:pPr lvl="1">
              <a:defRPr/>
            </a:pPr>
            <a:r>
              <a:rPr lang="zh-CN" altLang="en-US" b="1" dirty="0">
                <a:solidFill>
                  <a:schemeClr val="accent5">
                    <a:lumMod val="50000"/>
                  </a:schemeClr>
                </a:solidFill>
              </a:rPr>
              <a:t>（</a:t>
            </a:r>
            <a:r>
              <a:rPr lang="en-US" altLang="zh-CN" b="1" dirty="0">
                <a:solidFill>
                  <a:schemeClr val="accent5">
                    <a:lumMod val="50000"/>
                  </a:schemeClr>
                </a:solidFill>
              </a:rPr>
              <a:t>2</a:t>
            </a:r>
            <a:r>
              <a:rPr lang="zh-CN" altLang="en-US" b="1" dirty="0">
                <a:solidFill>
                  <a:schemeClr val="accent5">
                    <a:lumMod val="50000"/>
                  </a:schemeClr>
                </a:solidFill>
              </a:rPr>
              <a:t>）译指</a:t>
            </a:r>
            <a:endParaRPr lang="en-US" altLang="zh-CN" b="1" dirty="0">
              <a:solidFill>
                <a:schemeClr val="accent5">
                  <a:lumMod val="50000"/>
                </a:schemeClr>
              </a:solidFill>
            </a:endParaRPr>
          </a:p>
          <a:p>
            <a:pPr lvl="2">
              <a:defRPr/>
            </a:pPr>
            <a:r>
              <a:rPr lang="zh-CN" altLang="en-US" dirty="0"/>
              <a:t>从</a:t>
            </a:r>
            <a:r>
              <a:rPr lang="en-US" altLang="zh-CN" dirty="0"/>
              <a:t>IR</a:t>
            </a:r>
            <a:r>
              <a:rPr lang="zh-CN" altLang="en-US" dirty="0"/>
              <a:t>中提取出操作码，对指令所要做的操作进行翻译</a:t>
            </a:r>
            <a:endParaRPr lang="en-US" altLang="zh-CN" dirty="0"/>
          </a:p>
          <a:p>
            <a:pPr lvl="2">
              <a:defRPr/>
            </a:pPr>
            <a:r>
              <a:rPr lang="zh-CN" altLang="zh-CN" dirty="0"/>
              <a:t>决定当前执行那一条指令，跳转到那一个对应的状态去</a:t>
            </a:r>
            <a:endParaRPr lang="en-US" altLang="zh-CN" dirty="0"/>
          </a:p>
          <a:p>
            <a:pPr lvl="1">
              <a:defRPr/>
            </a:pPr>
            <a:r>
              <a:rPr lang="zh-CN" altLang="en-US" b="1" dirty="0">
                <a:solidFill>
                  <a:schemeClr val="accent5">
                    <a:lumMod val="50000"/>
                  </a:schemeClr>
                </a:solidFill>
              </a:rPr>
              <a:t>（</a:t>
            </a:r>
            <a:r>
              <a:rPr lang="en-US" altLang="zh-CN" b="1" dirty="0">
                <a:solidFill>
                  <a:schemeClr val="accent5">
                    <a:lumMod val="50000"/>
                  </a:schemeClr>
                </a:solidFill>
              </a:rPr>
              <a:t>3</a:t>
            </a:r>
            <a:r>
              <a:rPr lang="zh-CN" altLang="en-US" b="1" dirty="0">
                <a:solidFill>
                  <a:schemeClr val="accent5">
                    <a:lumMod val="50000"/>
                  </a:schemeClr>
                </a:solidFill>
              </a:rPr>
              <a:t>）执行指令</a:t>
            </a:r>
            <a:endParaRPr lang="en-US" altLang="zh-CN" b="1" dirty="0">
              <a:solidFill>
                <a:schemeClr val="accent5">
                  <a:lumMod val="50000"/>
                </a:schemeClr>
              </a:solidFill>
            </a:endParaRPr>
          </a:p>
          <a:p>
            <a:pPr lvl="1">
              <a:defRPr/>
            </a:pPr>
            <a:r>
              <a:rPr lang="zh-CN" altLang="en-US" dirty="0"/>
              <a:t>每一步将在有限状态机的一个状态被执行</a:t>
            </a:r>
            <a:endParaRPr lang="en-US" altLang="zh-CN" dirty="0"/>
          </a:p>
          <a:p>
            <a:pPr lvl="1">
              <a:defRPr/>
            </a:pPr>
            <a:r>
              <a:rPr lang="zh-CN" altLang="zh-CN" dirty="0"/>
              <a:t>每个指令通常在一个时钟周期内执行</a:t>
            </a:r>
            <a:endParaRPr lang="en-US" altLang="zh-CN" dirty="0"/>
          </a:p>
          <a:p>
            <a:pPr lvl="1">
              <a:defRPr/>
            </a:pPr>
            <a:r>
              <a:rPr lang="zh-CN" altLang="zh-CN" dirty="0">
                <a:solidFill>
                  <a:schemeClr val="accent5">
                    <a:lumMod val="50000"/>
                  </a:schemeClr>
                </a:solidFill>
              </a:rPr>
              <a:t>有些情况下一些存储器操作的指令可能需要两个甚至更长的时钟周期，这种情况下就需要更多的状态来实现正确的时序。</a:t>
            </a:r>
            <a:endParaRPr lang="en-US" altLang="zh-CN" dirty="0">
              <a:solidFill>
                <a:schemeClr val="accent5">
                  <a:lumMod val="50000"/>
                </a:schemeClr>
              </a:solidFill>
            </a:endParaRPr>
          </a:p>
          <a:p>
            <a:pPr lvl="1">
              <a:defRPr/>
            </a:pPr>
            <a:endParaRPr lang="en-US" altLang="zh-CN" dirty="0">
              <a:solidFill>
                <a:schemeClr val="accent5">
                  <a:lumMod val="50000"/>
                </a:schemeClr>
              </a:solidFill>
            </a:endParaRPr>
          </a:p>
          <a:p>
            <a:pPr>
              <a:defRPr/>
            </a:pPr>
            <a:r>
              <a:rPr lang="zh-CN" altLang="zh-CN" dirty="0">
                <a:solidFill>
                  <a:srgbClr val="C00000"/>
                </a:solidFill>
                <a:latin typeface="华文新魏" pitchFamily="2" charset="-122"/>
                <a:ea typeface="华文新魏" pitchFamily="2" charset="-122"/>
              </a:rPr>
              <a:t>一般而言，程序的指令都是存储在外部寄存器中的，所以除了</a:t>
            </a:r>
            <a:r>
              <a:rPr lang="en-US" altLang="zh-CN" dirty="0">
                <a:solidFill>
                  <a:srgbClr val="C00000"/>
                </a:solidFill>
                <a:latin typeface="华文新魏" pitchFamily="2" charset="-122"/>
                <a:ea typeface="华文新魏" pitchFamily="2" charset="-122"/>
              </a:rPr>
              <a:t>CPU</a:t>
            </a:r>
            <a:r>
              <a:rPr lang="zh-CN" altLang="zh-CN" dirty="0">
                <a:solidFill>
                  <a:srgbClr val="C00000"/>
                </a:solidFill>
                <a:latin typeface="华文新魏" pitchFamily="2" charset="-122"/>
                <a:ea typeface="华文新魏" pitchFamily="2" charset="-122"/>
              </a:rPr>
              <a:t>外，微处理器一般还需要外部存储器以及连接外部存储器与</a:t>
            </a:r>
            <a:r>
              <a:rPr lang="en-US" altLang="zh-CN" dirty="0">
                <a:solidFill>
                  <a:srgbClr val="C00000"/>
                </a:solidFill>
                <a:latin typeface="华文新魏" pitchFamily="2" charset="-122"/>
                <a:ea typeface="华文新魏" pitchFamily="2" charset="-122"/>
              </a:rPr>
              <a:t>CPU</a:t>
            </a:r>
            <a:r>
              <a:rPr lang="zh-CN" altLang="zh-CN" dirty="0">
                <a:solidFill>
                  <a:srgbClr val="C00000"/>
                </a:solidFill>
                <a:latin typeface="华文新魏" pitchFamily="2" charset="-122"/>
                <a:ea typeface="华文新魏" pitchFamily="2" charset="-122"/>
              </a:rPr>
              <a:t>的地址以及数据总线。</a:t>
            </a:r>
            <a:endParaRPr lang="zh-CN" altLang="en-US" dirty="0">
              <a:solidFill>
                <a:srgbClr val="C00000"/>
              </a:solidFill>
              <a:latin typeface="华文新魏" pitchFamily="2" charset="-122"/>
              <a:ea typeface="华文新魏" pitchFamily="2" charset="-122"/>
            </a:endParaRPr>
          </a:p>
        </p:txBody>
      </p:sp>
      <p:sp>
        <p:nvSpPr>
          <p:cNvPr id="5" name="日期占位符 4">
            <a:extLst>
              <a:ext uri="{FF2B5EF4-FFF2-40B4-BE49-F238E27FC236}">
                <a16:creationId xmlns="" xmlns:a16="http://schemas.microsoft.com/office/drawing/2014/main" id="{9A09F96C-8062-45F8-85DF-E1C9AA69D382}"/>
              </a:ext>
            </a:extLst>
          </p:cNvPr>
          <p:cNvSpPr>
            <a:spLocks noGrp="1"/>
          </p:cNvSpPr>
          <p:nvPr>
            <p:ph type="dt" sz="half" idx="10"/>
          </p:nvPr>
        </p:nvSpPr>
        <p:spPr/>
        <p:txBody>
          <a:bodyPr/>
          <a:lstStyle/>
          <a:p>
            <a:fld id="{06CD9A13-6A23-A544-8A0B-056556150B88}" type="datetime1">
              <a:rPr lang="zh-CN" altLang="en-US" smtClean="0"/>
              <a:t>2019/6/10</a:t>
            </a:fld>
            <a:endParaRPr lang="zh-CN" altLang="en-US"/>
          </a:p>
        </p:txBody>
      </p:sp>
      <p:sp>
        <p:nvSpPr>
          <p:cNvPr id="6" name="页脚占位符 5">
            <a:extLst>
              <a:ext uri="{FF2B5EF4-FFF2-40B4-BE49-F238E27FC236}">
                <a16:creationId xmlns="" xmlns:a16="http://schemas.microsoft.com/office/drawing/2014/main" id="{02D8C1B2-7C0D-4DFB-8DA9-3E5B9F7BB8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AC584ADE-3640-4029-B7EB-6730E7BC2399}"/>
              </a:ext>
            </a:extLst>
          </p:cNvPr>
          <p:cNvSpPr>
            <a:spLocks noGrp="1"/>
          </p:cNvSpPr>
          <p:nvPr>
            <p:ph type="sldNum" sz="quarter" idx="12"/>
          </p:nvPr>
        </p:nvSpPr>
        <p:spPr/>
        <p:txBody>
          <a:bodyPr/>
          <a:lstStyle/>
          <a:p>
            <a:fld id="{4CDAEE39-CFF1-4D0A-8BE8-47A524184E21}" type="slidenum">
              <a:rPr lang="zh-CN" altLang="en-US" smtClean="0"/>
              <a:t>7</a:t>
            </a:fld>
            <a:endParaRPr lang="zh-CN" altLang="en-US"/>
          </a:p>
        </p:txBody>
      </p:sp>
    </p:spTree>
    <p:extLst>
      <p:ext uri="{BB962C8B-B14F-4D97-AF65-F5344CB8AC3E}">
        <p14:creationId xmlns:p14="http://schemas.microsoft.com/office/powerpoint/2010/main" val="38902465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 xmlns:a16="http://schemas.microsoft.com/office/drawing/2014/main" id="{D69130BB-54A9-44F7-956F-BBA48C87F1BA}"/>
              </a:ext>
            </a:extLst>
          </p:cNvPr>
          <p:cNvSpPr>
            <a:spLocks noGrp="1"/>
          </p:cNvSpPr>
          <p:nvPr>
            <p:ph type="title"/>
          </p:nvPr>
        </p:nvSpPr>
        <p:spPr/>
        <p:txBody>
          <a:bodyPr/>
          <a:lstStyle/>
          <a:p>
            <a:pPr algn="just"/>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10.2 </a:t>
            </a:r>
            <a:r>
              <a:rPr lang="zh-CN"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微处理器指令集</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 ISA</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29699" name="内容占位符 2">
            <a:extLst>
              <a:ext uri="{FF2B5EF4-FFF2-40B4-BE49-F238E27FC236}">
                <a16:creationId xmlns="" xmlns:a16="http://schemas.microsoft.com/office/drawing/2014/main" id="{FA95C2FE-326B-4465-890B-82131EA5F062}"/>
              </a:ext>
            </a:extLst>
          </p:cNvPr>
          <p:cNvSpPr>
            <a:spLocks noGrp="1"/>
          </p:cNvSpPr>
          <p:nvPr>
            <p:ph idx="1"/>
          </p:nvPr>
        </p:nvSpPr>
        <p:spPr>
          <a:xfrm>
            <a:off x="628650" y="1502353"/>
            <a:ext cx="7886700" cy="4351338"/>
          </a:xfrm>
        </p:spPr>
        <p:txBody>
          <a:bodyPr>
            <a:normAutofit fontScale="85000" lnSpcReduction="20000"/>
          </a:bodyPr>
          <a:lstStyle/>
          <a:p>
            <a:r>
              <a:rPr lang="zh-CN" altLang="en-US" b="1" dirty="0"/>
              <a:t>指令</a:t>
            </a:r>
            <a:r>
              <a:rPr lang="zh-CN" altLang="en-US" dirty="0"/>
              <a:t>（</a:t>
            </a:r>
            <a:r>
              <a:rPr lang="en-US" altLang="zh-CN" dirty="0"/>
              <a:t>Instruction</a:t>
            </a:r>
            <a:r>
              <a:rPr lang="zh-CN" altLang="en-US" dirty="0"/>
              <a:t>）</a:t>
            </a:r>
            <a:endParaRPr lang="en-US" altLang="zh-CN" dirty="0"/>
          </a:p>
          <a:p>
            <a:pPr lvl="1"/>
            <a:r>
              <a:rPr lang="zh-CN" altLang="en-US" dirty="0"/>
              <a:t>计算机语言里的单词</a:t>
            </a:r>
            <a:endParaRPr lang="en-US" altLang="zh-CN" dirty="0"/>
          </a:p>
          <a:p>
            <a:r>
              <a:rPr lang="zh-CN" altLang="en-US" b="1" dirty="0"/>
              <a:t>指令集</a:t>
            </a:r>
            <a:r>
              <a:rPr lang="zh-CN" altLang="en-US" dirty="0"/>
              <a:t>（</a:t>
            </a:r>
            <a:r>
              <a:rPr lang="en-US" altLang="zh-CN" dirty="0"/>
              <a:t>Instruction Set Architecture</a:t>
            </a:r>
            <a:r>
              <a:rPr lang="zh-CN" altLang="en-US" dirty="0"/>
              <a:t>）</a:t>
            </a:r>
            <a:endParaRPr lang="en-US" altLang="zh-CN" dirty="0"/>
          </a:p>
          <a:p>
            <a:pPr lvl="1"/>
            <a:r>
              <a:rPr lang="zh-CN" altLang="en-US" dirty="0"/>
              <a:t>计算机的词汇</a:t>
            </a:r>
            <a:endParaRPr lang="en-US" altLang="zh-CN" dirty="0"/>
          </a:p>
          <a:p>
            <a:r>
              <a:rPr lang="zh-CN" altLang="zh-CN" dirty="0"/>
              <a:t>指令需指明要执行的</a:t>
            </a:r>
            <a:r>
              <a:rPr lang="zh-CN" altLang="zh-CN" b="1" dirty="0"/>
              <a:t>操作</a:t>
            </a:r>
            <a:r>
              <a:rPr lang="zh-CN" altLang="zh-CN" dirty="0"/>
              <a:t>和要使用的</a:t>
            </a:r>
            <a:r>
              <a:rPr lang="zh-CN" altLang="zh-CN" b="1" dirty="0"/>
              <a:t>操作数</a:t>
            </a:r>
            <a:endParaRPr lang="en-US" altLang="zh-CN" b="1" dirty="0"/>
          </a:p>
          <a:p>
            <a:endParaRPr lang="en-US" altLang="zh-CN" b="1" dirty="0"/>
          </a:p>
          <a:p>
            <a:r>
              <a:rPr lang="zh-CN" altLang="zh-CN" b="1" dirty="0"/>
              <a:t>机器语言</a:t>
            </a:r>
            <a:r>
              <a:rPr lang="zh-CN" altLang="zh-CN" dirty="0"/>
              <a:t>（</a:t>
            </a:r>
            <a:r>
              <a:rPr lang="en-US" altLang="zh-CN" i="1" dirty="0"/>
              <a:t>Machine Language</a:t>
            </a:r>
            <a:r>
              <a:rPr lang="zh-CN" altLang="zh-CN" dirty="0"/>
              <a:t>）</a:t>
            </a:r>
            <a:endParaRPr lang="en-US" altLang="zh-CN" dirty="0"/>
          </a:p>
          <a:p>
            <a:pPr lvl="1"/>
            <a:r>
              <a:rPr lang="zh-CN" altLang="zh-CN" dirty="0"/>
              <a:t>指令编码为二进制数格式</a:t>
            </a:r>
            <a:endParaRPr lang="en-US" altLang="zh-CN" dirty="0"/>
          </a:p>
          <a:p>
            <a:r>
              <a:rPr lang="zh-CN" altLang="zh-CN" b="1" dirty="0"/>
              <a:t>汇编语言</a:t>
            </a:r>
            <a:r>
              <a:rPr lang="zh-CN" altLang="zh-CN" dirty="0"/>
              <a:t>（</a:t>
            </a:r>
            <a:r>
              <a:rPr lang="en-US" altLang="zh-CN" i="1" dirty="0"/>
              <a:t>Assembly Language</a:t>
            </a:r>
            <a:r>
              <a:rPr lang="zh-CN" altLang="zh-CN" dirty="0"/>
              <a:t>）</a:t>
            </a:r>
            <a:endParaRPr lang="en-US" altLang="zh-CN" dirty="0"/>
          </a:p>
          <a:p>
            <a:pPr lvl="1"/>
            <a:r>
              <a:rPr lang="zh-CN" altLang="zh-CN" dirty="0"/>
              <a:t>符号格式表示各种指令</a:t>
            </a:r>
            <a:endParaRPr lang="en-US" altLang="zh-CN" dirty="0"/>
          </a:p>
          <a:p>
            <a:pPr lvl="1"/>
            <a:endParaRPr lang="en-US" altLang="zh-CN" b="1" dirty="0"/>
          </a:p>
          <a:p>
            <a:r>
              <a:rPr lang="zh-CN" altLang="en-US" b="1" dirty="0"/>
              <a:t>基本指令</a:t>
            </a:r>
            <a:endParaRPr lang="en-US" altLang="zh-CN" b="1" dirty="0"/>
          </a:p>
          <a:p>
            <a:pPr lvl="1"/>
            <a:r>
              <a:rPr lang="zh-CN" altLang="en-US" b="1" dirty="0"/>
              <a:t>加、减和跳转指令</a:t>
            </a:r>
          </a:p>
        </p:txBody>
      </p:sp>
      <p:sp>
        <p:nvSpPr>
          <p:cNvPr id="4" name="日期占位符 3">
            <a:extLst>
              <a:ext uri="{FF2B5EF4-FFF2-40B4-BE49-F238E27FC236}">
                <a16:creationId xmlns="" xmlns:a16="http://schemas.microsoft.com/office/drawing/2014/main" id="{A938AFDD-48FC-48EF-AC8C-B9BE131CE606}"/>
              </a:ext>
            </a:extLst>
          </p:cNvPr>
          <p:cNvSpPr>
            <a:spLocks noGrp="1"/>
          </p:cNvSpPr>
          <p:nvPr>
            <p:ph type="dt" sz="half" idx="10"/>
          </p:nvPr>
        </p:nvSpPr>
        <p:spPr/>
        <p:txBody>
          <a:bodyPr/>
          <a:lstStyle/>
          <a:p>
            <a:fld id="{76F9BE77-2B0D-734C-9906-250F5ED12E61}"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026B0A51-660C-46C5-BFB0-0D3909784C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B3AE78D-D4EB-4420-878D-53F1DA7DFFB5}"/>
              </a:ext>
            </a:extLst>
          </p:cNvPr>
          <p:cNvSpPr>
            <a:spLocks noGrp="1"/>
          </p:cNvSpPr>
          <p:nvPr>
            <p:ph type="sldNum" sz="quarter" idx="12"/>
          </p:nvPr>
        </p:nvSpPr>
        <p:spPr/>
        <p:txBody>
          <a:bodyPr/>
          <a:lstStyle/>
          <a:p>
            <a:fld id="{4CDAEE39-CFF1-4D0A-8BE8-47A524184E21}" type="slidenum">
              <a:rPr lang="zh-CN" altLang="en-US" smtClean="0"/>
              <a:t>8</a:t>
            </a:fld>
            <a:endParaRPr lang="zh-CN" altLang="en-US"/>
          </a:p>
        </p:txBody>
      </p:sp>
    </p:spTree>
    <p:extLst>
      <p:ext uri="{BB962C8B-B14F-4D97-AF65-F5344CB8AC3E}">
        <p14:creationId xmlns:p14="http://schemas.microsoft.com/office/powerpoint/2010/main" val="728410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 xmlns:a16="http://schemas.microsoft.com/office/drawing/2014/main" id="{79FA7D72-91AE-4F97-89E3-4F1D44E54556}"/>
              </a:ext>
            </a:extLst>
          </p:cNvPr>
          <p:cNvSpPr>
            <a:spLocks noGrp="1"/>
          </p:cNvSpPr>
          <p:nvPr>
            <p:ph type="title"/>
          </p:nvPr>
        </p:nvSpPr>
        <p:spPr>
          <a:xfrm>
            <a:off x="628650" y="365126"/>
            <a:ext cx="4700732" cy="660543"/>
          </a:xfrm>
        </p:spPr>
        <p:txBody>
          <a:bodyPr>
            <a:normAutofit fontScale="90000"/>
          </a:bodyPr>
          <a:lstStyle/>
          <a:p>
            <a:pPr algn="just"/>
            <a:r>
              <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处理器指令架构</a:t>
            </a:r>
            <a:r>
              <a:rPr lang="en-US" altLang="zh-CN"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rPr>
              <a:t>ISA</a:t>
            </a:r>
            <a:endParaRPr lang="zh-CN" altLang="en-US"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endParaRPr>
          </a:p>
        </p:txBody>
      </p:sp>
      <p:sp>
        <p:nvSpPr>
          <p:cNvPr id="30723" name="内容占位符 2">
            <a:extLst>
              <a:ext uri="{FF2B5EF4-FFF2-40B4-BE49-F238E27FC236}">
                <a16:creationId xmlns="" xmlns:a16="http://schemas.microsoft.com/office/drawing/2014/main" id="{165A85BF-A9F0-48E4-92CA-845D0DC20A4E}"/>
              </a:ext>
            </a:extLst>
          </p:cNvPr>
          <p:cNvSpPr>
            <a:spLocks noGrp="1"/>
          </p:cNvSpPr>
          <p:nvPr>
            <p:ph idx="1"/>
          </p:nvPr>
        </p:nvSpPr>
        <p:spPr>
          <a:xfrm>
            <a:off x="698500" y="1193800"/>
            <a:ext cx="8140700" cy="4927600"/>
          </a:xfrm>
        </p:spPr>
        <p:txBody>
          <a:bodyPr>
            <a:normAutofit lnSpcReduction="10000"/>
          </a:bodyPr>
          <a:lstStyle/>
          <a:p>
            <a:pPr>
              <a:defRPr/>
            </a:pPr>
            <a:r>
              <a:rPr lang="en-US" altLang="zh-CN" dirty="0"/>
              <a:t>MIPS</a:t>
            </a:r>
            <a:r>
              <a:rPr lang="zh-CN" altLang="en-US" dirty="0"/>
              <a:t>四个原则</a:t>
            </a:r>
            <a:endParaRPr lang="en-US" altLang="zh-CN" dirty="0"/>
          </a:p>
          <a:p>
            <a:pPr lvl="1">
              <a:defRPr/>
            </a:pPr>
            <a:r>
              <a:rPr lang="zh-CN" altLang="en-US" dirty="0"/>
              <a:t>（</a:t>
            </a:r>
            <a:r>
              <a:rPr lang="en-US" altLang="zh-CN" dirty="0"/>
              <a:t>1</a:t>
            </a:r>
            <a:r>
              <a:rPr lang="zh-CN" altLang="en-US" dirty="0"/>
              <a:t>）简洁规整</a:t>
            </a:r>
            <a:endParaRPr lang="en-US" altLang="zh-CN" dirty="0"/>
          </a:p>
          <a:p>
            <a:pPr lvl="1">
              <a:defRPr/>
            </a:pPr>
            <a:r>
              <a:rPr lang="zh-CN" altLang="en-US" dirty="0"/>
              <a:t>（</a:t>
            </a:r>
            <a:r>
              <a:rPr lang="en-US" altLang="zh-CN" dirty="0"/>
              <a:t>2</a:t>
            </a:r>
            <a:r>
              <a:rPr lang="zh-CN" altLang="en-US" dirty="0"/>
              <a:t>）加快经常性事件的速度</a:t>
            </a:r>
            <a:endParaRPr lang="en-US" altLang="zh-CN" dirty="0"/>
          </a:p>
          <a:p>
            <a:pPr lvl="1">
              <a:defRPr/>
            </a:pPr>
            <a:r>
              <a:rPr lang="zh-CN" altLang="en-US" dirty="0"/>
              <a:t>（</a:t>
            </a:r>
            <a:r>
              <a:rPr lang="en-US" altLang="zh-CN" dirty="0"/>
              <a:t>3</a:t>
            </a:r>
            <a:r>
              <a:rPr lang="zh-CN" altLang="en-US" dirty="0"/>
              <a:t>）较小的速度更快</a:t>
            </a:r>
            <a:endParaRPr lang="en-US" altLang="zh-CN" dirty="0"/>
          </a:p>
          <a:p>
            <a:pPr lvl="1">
              <a:defRPr/>
            </a:pPr>
            <a:r>
              <a:rPr lang="zh-CN" altLang="en-US" dirty="0"/>
              <a:t>（</a:t>
            </a:r>
            <a:r>
              <a:rPr lang="en-US" altLang="zh-CN" dirty="0"/>
              <a:t>4</a:t>
            </a:r>
            <a:r>
              <a:rPr lang="zh-CN" altLang="en-US" dirty="0"/>
              <a:t>）好的设计要求良好的妥协</a:t>
            </a:r>
            <a:endParaRPr lang="en-US" altLang="zh-CN" dirty="0"/>
          </a:p>
          <a:p>
            <a:pPr>
              <a:defRPr/>
            </a:pPr>
            <a:r>
              <a:rPr lang="en-US" altLang="zh-CN" dirty="0"/>
              <a:t>MIPS, Intel IA32 (x86), Sun SPARC, PowerPC, IBM 390, Intel IA64, ARM</a:t>
            </a:r>
          </a:p>
          <a:p>
            <a:pPr lvl="1">
              <a:defRPr/>
            </a:pPr>
            <a:r>
              <a:rPr lang="en-US" altLang="zh-CN" dirty="0">
                <a:solidFill>
                  <a:schemeClr val="accent5">
                    <a:lumMod val="25000"/>
                  </a:schemeClr>
                </a:solidFill>
              </a:rPr>
              <a:t>These are all ISAs</a:t>
            </a:r>
            <a:endParaRPr lang="en-US" altLang="zh-CN" dirty="0"/>
          </a:p>
          <a:p>
            <a:pPr>
              <a:defRPr/>
            </a:pPr>
            <a:r>
              <a:rPr lang="en-US" altLang="zh-CN" dirty="0"/>
              <a:t>RISC(Reduced Instruction Set Computer) </a:t>
            </a:r>
          </a:p>
          <a:p>
            <a:pPr lvl="1">
              <a:defRPr/>
            </a:pPr>
            <a:r>
              <a:rPr lang="en-US" altLang="zh-CN" dirty="0"/>
              <a:t>fixed instruction length</a:t>
            </a:r>
          </a:p>
          <a:p>
            <a:pPr lvl="1">
              <a:defRPr/>
            </a:pPr>
            <a:r>
              <a:rPr lang="en-US" altLang="zh-CN" dirty="0"/>
              <a:t>few instruction formats</a:t>
            </a:r>
          </a:p>
          <a:p>
            <a:pPr lvl="1">
              <a:defRPr/>
            </a:pPr>
            <a:r>
              <a:rPr lang="en-US" altLang="zh-CN" dirty="0"/>
              <a:t>load/store architecture</a:t>
            </a:r>
          </a:p>
        </p:txBody>
      </p:sp>
      <p:pic>
        <p:nvPicPr>
          <p:cNvPr id="30725" name="Picture 5">
            <a:extLst>
              <a:ext uri="{FF2B5EF4-FFF2-40B4-BE49-F238E27FC236}">
                <a16:creationId xmlns="" xmlns:a16="http://schemas.microsoft.com/office/drawing/2014/main" id="{B5A93E91-617F-4995-8A57-B3E2062FC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5798" y="0"/>
            <a:ext cx="3828040" cy="1825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6" name="矩形 1">
            <a:extLst>
              <a:ext uri="{FF2B5EF4-FFF2-40B4-BE49-F238E27FC236}">
                <a16:creationId xmlns="" xmlns:a16="http://schemas.microsoft.com/office/drawing/2014/main" id="{C8F078BA-CEC7-43F2-8B9F-3640ED0739AE}"/>
              </a:ext>
            </a:extLst>
          </p:cNvPr>
          <p:cNvSpPr>
            <a:spLocks noChangeArrowheads="1"/>
          </p:cNvSpPr>
          <p:nvPr/>
        </p:nvSpPr>
        <p:spPr bwMode="auto">
          <a:xfrm>
            <a:off x="5579089" y="1829428"/>
            <a:ext cx="3534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algn="ctr" eaLnBrk="1" hangingPunct="1"/>
            <a:r>
              <a:rPr lang="en-US" altLang="zh-CN" sz="1200" dirty="0"/>
              <a:t>MIPS Founded by J. Hennessy</a:t>
            </a:r>
          </a:p>
          <a:p>
            <a:pPr eaLnBrk="1" hangingPunct="1"/>
            <a:r>
              <a:rPr lang="en-US" altLang="zh-CN" sz="1200" dirty="0"/>
              <a:t> (the 10th president of Stanford University, 1984)</a:t>
            </a:r>
          </a:p>
        </p:txBody>
      </p:sp>
      <p:sp>
        <p:nvSpPr>
          <p:cNvPr id="30727" name="矩形 2">
            <a:extLst>
              <a:ext uri="{FF2B5EF4-FFF2-40B4-BE49-F238E27FC236}">
                <a16:creationId xmlns="" xmlns:a16="http://schemas.microsoft.com/office/drawing/2014/main" id="{B89F49C6-E51F-4937-A822-74CB6CC949C0}"/>
              </a:ext>
            </a:extLst>
          </p:cNvPr>
          <p:cNvSpPr>
            <a:spLocks noChangeArrowheads="1"/>
          </p:cNvSpPr>
          <p:nvPr/>
        </p:nvSpPr>
        <p:spPr bwMode="auto">
          <a:xfrm>
            <a:off x="3976254" y="6570995"/>
            <a:ext cx="53276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hlink"/>
                </a:solidFill>
                <a:latin typeface="Arial" panose="020B0604020202020204" pitchFamily="34" charset="0"/>
                <a:ea typeface="宋体" panose="02010600030101010101" pitchFamily="2" charset="-122"/>
              </a:defRPr>
            </a:lvl1pPr>
            <a:lvl2pPr marL="742950" indent="-285750" eaLnBrk="0" hangingPunct="0">
              <a:defRPr sz="1600">
                <a:solidFill>
                  <a:schemeClr val="hlink"/>
                </a:solidFill>
                <a:latin typeface="Arial" panose="020B0604020202020204" pitchFamily="34" charset="0"/>
                <a:ea typeface="宋体" panose="02010600030101010101" pitchFamily="2" charset="-122"/>
              </a:defRPr>
            </a:lvl2pPr>
            <a:lvl3pPr marL="1143000" indent="-228600" eaLnBrk="0" hangingPunct="0">
              <a:defRPr sz="1600">
                <a:solidFill>
                  <a:schemeClr val="hlink"/>
                </a:solidFill>
                <a:latin typeface="Arial" panose="020B0604020202020204" pitchFamily="34" charset="0"/>
                <a:ea typeface="宋体" panose="02010600030101010101" pitchFamily="2" charset="-122"/>
              </a:defRPr>
            </a:lvl3pPr>
            <a:lvl4pPr marL="1600200" indent="-228600" eaLnBrk="0" hangingPunct="0">
              <a:defRPr sz="1600">
                <a:solidFill>
                  <a:schemeClr val="hlink"/>
                </a:solidFill>
                <a:latin typeface="Arial" panose="020B0604020202020204" pitchFamily="34" charset="0"/>
                <a:ea typeface="宋体" panose="02010600030101010101" pitchFamily="2" charset="-122"/>
              </a:defRPr>
            </a:lvl4pPr>
            <a:lvl5pPr marL="2057400" indent="-228600" eaLnBrk="0" hangingPunct="0">
              <a:defRPr sz="1600">
                <a:solidFill>
                  <a:schemeClr val="hlink"/>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hlink"/>
                </a:solidFill>
                <a:latin typeface="Arial" panose="020B0604020202020204" pitchFamily="34" charset="0"/>
                <a:ea typeface="宋体" panose="02010600030101010101" pitchFamily="2" charset="-122"/>
              </a:defRPr>
            </a:lvl9pPr>
          </a:lstStyle>
          <a:p>
            <a:pPr eaLnBrk="1" hangingPunct="1"/>
            <a:r>
              <a:rPr lang="en-US" altLang="zh-CN" dirty="0"/>
              <a:t>MIPS</a:t>
            </a:r>
            <a:r>
              <a:rPr lang="zh-CN" altLang="en-US" dirty="0"/>
              <a:t>：</a:t>
            </a:r>
            <a:r>
              <a:rPr lang="en-US" altLang="zh-CN" dirty="0"/>
              <a:t>Microprocessor without interlocked piped stages </a:t>
            </a:r>
            <a:endParaRPr lang="zh-CN" altLang="en-US" dirty="0"/>
          </a:p>
        </p:txBody>
      </p:sp>
      <p:sp>
        <p:nvSpPr>
          <p:cNvPr id="8" name="矩形 7">
            <a:extLst>
              <a:ext uri="{FF2B5EF4-FFF2-40B4-BE49-F238E27FC236}">
                <a16:creationId xmlns="" xmlns:a16="http://schemas.microsoft.com/office/drawing/2014/main" id="{3FC13B32-4CED-4954-B0EB-80CBCBA5B5B7}"/>
              </a:ext>
            </a:extLst>
          </p:cNvPr>
          <p:cNvSpPr/>
          <p:nvPr/>
        </p:nvSpPr>
        <p:spPr>
          <a:xfrm>
            <a:off x="152400" y="5662613"/>
            <a:ext cx="8961438" cy="830262"/>
          </a:xfrm>
          <a:prstGeom prst="rect">
            <a:avLst/>
          </a:prstGeom>
          <a:solidFill>
            <a:schemeClr val="accent5">
              <a:lumMod val="75000"/>
            </a:schemeClr>
          </a:solidFill>
        </p:spPr>
        <p:txBody>
          <a:bodyPr>
            <a:spAutoFit/>
          </a:bodyPr>
          <a:lstStyle/>
          <a:p>
            <a:pPr>
              <a:defRPr/>
            </a:pPr>
            <a:r>
              <a:rPr lang="zh-CN" altLang="en-US" dirty="0">
                <a:solidFill>
                  <a:schemeClr val="bg1"/>
                </a:solidFill>
              </a:rPr>
              <a:t>设计</a:t>
            </a:r>
            <a:r>
              <a:rPr lang="en-US" altLang="zh-CN" dirty="0">
                <a:solidFill>
                  <a:schemeClr val="bg1"/>
                </a:solidFill>
              </a:rPr>
              <a:t>ARM</a:t>
            </a:r>
            <a:r>
              <a:rPr lang="zh-CN" altLang="en-US" dirty="0">
                <a:solidFill>
                  <a:schemeClr val="bg1"/>
                </a:solidFill>
              </a:rPr>
              <a:t>的原始想法完全来自于上述</a:t>
            </a:r>
            <a:r>
              <a:rPr lang="en-US" altLang="zh-CN" dirty="0">
                <a:solidFill>
                  <a:schemeClr val="bg1"/>
                </a:solidFill>
              </a:rPr>
              <a:t>MIPS</a:t>
            </a:r>
            <a:r>
              <a:rPr lang="zh-CN" altLang="en-US" dirty="0">
                <a:solidFill>
                  <a:schemeClr val="bg1"/>
                </a:solidFill>
              </a:rPr>
              <a:t>研究小组后来发表的论文，两位优秀并敏感的英国工程师</a:t>
            </a:r>
            <a:r>
              <a:rPr lang="en-US" altLang="zh-CN" dirty="0">
                <a:solidFill>
                  <a:schemeClr val="bg1"/>
                </a:solidFill>
              </a:rPr>
              <a:t>Sophie Wilson</a:t>
            </a:r>
            <a:r>
              <a:rPr lang="zh-CN" altLang="en-US" dirty="0">
                <a:solidFill>
                  <a:schemeClr val="bg1"/>
                </a:solidFill>
              </a:rPr>
              <a:t>和</a:t>
            </a:r>
            <a:r>
              <a:rPr lang="en-US" altLang="zh-CN" dirty="0">
                <a:solidFill>
                  <a:schemeClr val="bg1"/>
                </a:solidFill>
              </a:rPr>
              <a:t>Steve </a:t>
            </a:r>
            <a:r>
              <a:rPr lang="en-US" altLang="zh-CN" dirty="0" err="1">
                <a:solidFill>
                  <a:schemeClr val="bg1"/>
                </a:solidFill>
              </a:rPr>
              <a:t>Furber</a:t>
            </a:r>
            <a:r>
              <a:rPr lang="zh-CN" altLang="en-US" dirty="0">
                <a:solidFill>
                  <a:schemeClr val="bg1"/>
                </a:solidFill>
              </a:rPr>
              <a:t>看到论文后专门跑到美国去参观实习了一把，回去后说服当时他们的公司老板开始设计</a:t>
            </a:r>
            <a:r>
              <a:rPr lang="en-US" altLang="zh-CN" dirty="0">
                <a:solidFill>
                  <a:schemeClr val="bg1"/>
                </a:solidFill>
              </a:rPr>
              <a:t>ARM1</a:t>
            </a:r>
            <a:r>
              <a:rPr lang="zh-CN" altLang="en-US" dirty="0">
                <a:solidFill>
                  <a:schemeClr val="bg1"/>
                </a:solidFill>
              </a:rPr>
              <a:t>，这个</a:t>
            </a:r>
            <a:r>
              <a:rPr lang="en-US" altLang="zh-CN" dirty="0">
                <a:solidFill>
                  <a:schemeClr val="bg1"/>
                </a:solidFill>
              </a:rPr>
              <a:t>ARM1</a:t>
            </a:r>
            <a:r>
              <a:rPr lang="zh-CN" altLang="en-US" dirty="0">
                <a:solidFill>
                  <a:schemeClr val="bg1"/>
                </a:solidFill>
              </a:rPr>
              <a:t>从</a:t>
            </a:r>
            <a:r>
              <a:rPr lang="en-US" altLang="zh-CN" dirty="0">
                <a:solidFill>
                  <a:schemeClr val="bg1"/>
                </a:solidFill>
              </a:rPr>
              <a:t>1983</a:t>
            </a:r>
            <a:r>
              <a:rPr lang="zh-CN" altLang="en-US" dirty="0">
                <a:solidFill>
                  <a:schemeClr val="bg1"/>
                </a:solidFill>
              </a:rPr>
              <a:t>年</a:t>
            </a:r>
            <a:r>
              <a:rPr lang="en-US" altLang="zh-CN" dirty="0">
                <a:solidFill>
                  <a:schemeClr val="bg1"/>
                </a:solidFill>
              </a:rPr>
              <a:t>10</a:t>
            </a:r>
            <a:r>
              <a:rPr lang="zh-CN" altLang="en-US" dirty="0">
                <a:solidFill>
                  <a:schemeClr val="bg1"/>
                </a:solidFill>
              </a:rPr>
              <a:t>月份项目启动，</a:t>
            </a:r>
            <a:r>
              <a:rPr lang="en-US" altLang="zh-CN" dirty="0">
                <a:solidFill>
                  <a:schemeClr val="bg1"/>
                </a:solidFill>
              </a:rPr>
              <a:t>1</a:t>
            </a:r>
            <a:r>
              <a:rPr lang="zh-CN" altLang="en-US" dirty="0">
                <a:solidFill>
                  <a:schemeClr val="bg1"/>
                </a:solidFill>
              </a:rPr>
              <a:t>年半后流片成功。</a:t>
            </a:r>
          </a:p>
        </p:txBody>
      </p:sp>
      <p:sp>
        <p:nvSpPr>
          <p:cNvPr id="4" name="日期占位符 3">
            <a:extLst>
              <a:ext uri="{FF2B5EF4-FFF2-40B4-BE49-F238E27FC236}">
                <a16:creationId xmlns="" xmlns:a16="http://schemas.microsoft.com/office/drawing/2014/main" id="{7EE6F062-2621-4A5A-855C-340843D440E1}"/>
              </a:ext>
            </a:extLst>
          </p:cNvPr>
          <p:cNvSpPr>
            <a:spLocks noGrp="1"/>
          </p:cNvSpPr>
          <p:nvPr>
            <p:ph type="dt" sz="half" idx="10"/>
          </p:nvPr>
        </p:nvSpPr>
        <p:spPr/>
        <p:txBody>
          <a:bodyPr/>
          <a:lstStyle/>
          <a:p>
            <a:fld id="{95C79533-A700-C44D-826B-982519DAC836}" type="datetime1">
              <a:rPr lang="zh-CN" altLang="en-US" smtClean="0"/>
              <a:t>2019/6/10</a:t>
            </a:fld>
            <a:endParaRPr lang="zh-CN" altLang="en-US"/>
          </a:p>
        </p:txBody>
      </p:sp>
      <p:sp>
        <p:nvSpPr>
          <p:cNvPr id="5" name="页脚占位符 4">
            <a:extLst>
              <a:ext uri="{FF2B5EF4-FFF2-40B4-BE49-F238E27FC236}">
                <a16:creationId xmlns="" xmlns:a16="http://schemas.microsoft.com/office/drawing/2014/main" id="{2A52CE02-F4B3-4303-830E-4B746709CD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0182D56-B97A-4491-B425-EB95C144C2BD}"/>
              </a:ext>
            </a:extLst>
          </p:cNvPr>
          <p:cNvSpPr>
            <a:spLocks noGrp="1"/>
          </p:cNvSpPr>
          <p:nvPr>
            <p:ph type="sldNum" sz="quarter" idx="12"/>
          </p:nvPr>
        </p:nvSpPr>
        <p:spPr/>
        <p:txBody>
          <a:bodyPr/>
          <a:lstStyle/>
          <a:p>
            <a:fld id="{4CDAEE39-CFF1-4D0A-8BE8-47A524184E21}" type="slidenum">
              <a:rPr lang="zh-CN" altLang="en-US" smtClean="0"/>
              <a:t>9</a:t>
            </a:fld>
            <a:endParaRPr lang="zh-CN" altLang="en-US"/>
          </a:p>
        </p:txBody>
      </p:sp>
    </p:spTree>
    <p:extLst>
      <p:ext uri="{BB962C8B-B14F-4D97-AF65-F5344CB8AC3E}">
        <p14:creationId xmlns:p14="http://schemas.microsoft.com/office/powerpoint/2010/main" val="557814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1431</TotalTime>
  <Words>1506</Words>
  <Application>Microsoft Macintosh PowerPoint</Application>
  <PresentationFormat>On-screen Show (4:3)</PresentationFormat>
  <Paragraphs>288</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Calibri</vt:lpstr>
      <vt:lpstr>Calibri Light</vt:lpstr>
      <vt:lpstr>Times New Roman</vt:lpstr>
      <vt:lpstr>Wingdings</vt:lpstr>
      <vt:lpstr>华文新魏</vt:lpstr>
      <vt:lpstr>宋体</vt:lpstr>
      <vt:lpstr>等线</vt:lpstr>
      <vt:lpstr>等线 Light</vt:lpstr>
      <vt:lpstr>Arial</vt:lpstr>
      <vt:lpstr>Office 主题​​</vt:lpstr>
      <vt:lpstr>PowerPoint Presentation</vt:lpstr>
      <vt:lpstr>PowerPoint Presentation</vt:lpstr>
      <vt:lpstr>10.1 微处理器结构</vt:lpstr>
      <vt:lpstr>冯诺依曼计算机模型</vt:lpstr>
      <vt:lpstr>微处理器内部结构</vt:lpstr>
      <vt:lpstr>指令集</vt:lpstr>
      <vt:lpstr>微处理器的三个执行步骤</vt:lpstr>
      <vt:lpstr>10.2 微处理器指令集 ISA</vt:lpstr>
      <vt:lpstr>处理器指令架构ISA</vt:lpstr>
      <vt:lpstr>汇编语言</vt:lpstr>
      <vt:lpstr>操作数</vt:lpstr>
      <vt:lpstr>MIPS寄存器组</vt:lpstr>
      <vt:lpstr>寻址存储器指令</vt:lpstr>
      <vt:lpstr>字节寻址组织方式</vt:lpstr>
      <vt:lpstr>立即数</vt:lpstr>
      <vt:lpstr>MIPS指令格式</vt:lpstr>
      <vt:lpstr>机器语言(machine language)</vt:lpstr>
      <vt:lpstr>R型指令机器码</vt:lpstr>
      <vt:lpstr>I-Type Instructions</vt:lpstr>
      <vt:lpstr>I 型指令机器码</vt:lpstr>
      <vt:lpstr>Signed &amp; Unsigned Number</vt:lpstr>
      <vt:lpstr>J-type Instructions</vt:lpstr>
      <vt:lpstr>例</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ding qingyuan</dc:creator>
  <cp:lastModifiedBy>Microsoft Office User</cp:lastModifiedBy>
  <cp:revision>45</cp:revision>
  <dcterms:created xsi:type="dcterms:W3CDTF">2018-06-04T12:50:31Z</dcterms:created>
  <dcterms:modified xsi:type="dcterms:W3CDTF">2019-06-10T12:10:19Z</dcterms:modified>
</cp:coreProperties>
</file>