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943" r:id="rId3"/>
    <p:sldId id="944" r:id="rId4"/>
    <p:sldId id="945" r:id="rId5"/>
    <p:sldId id="946" r:id="rId6"/>
    <p:sldId id="947" r:id="rId7"/>
    <p:sldId id="948" r:id="rId8"/>
    <p:sldId id="949" r:id="rId9"/>
    <p:sldId id="950" r:id="rId10"/>
    <p:sldId id="951" r:id="rId11"/>
    <p:sldId id="952" r:id="rId12"/>
    <p:sldId id="953" r:id="rId13"/>
    <p:sldId id="954" r:id="rId14"/>
    <p:sldId id="955" r:id="rId15"/>
    <p:sldId id="956" r:id="rId16"/>
    <p:sldId id="957" r:id="rId17"/>
    <p:sldId id="958" r:id="rId18"/>
    <p:sldId id="959" r:id="rId19"/>
    <p:sldId id="960" r:id="rId20"/>
    <p:sldId id="961" r:id="rId21"/>
    <p:sldId id="962" r:id="rId22"/>
    <p:sldId id="963" r:id="rId23"/>
    <p:sldId id="964" r:id="rId24"/>
    <p:sldId id="965" r:id="rId25"/>
    <p:sldId id="966" r:id="rId26"/>
    <p:sldId id="967" r:id="rId27"/>
    <p:sldId id="968" r:id="rId28"/>
    <p:sldId id="970" r:id="rId29"/>
    <p:sldId id="972" r:id="rId30"/>
    <p:sldId id="973" r:id="rId31"/>
    <p:sldId id="974" r:id="rId32"/>
    <p:sldId id="975" r:id="rId33"/>
    <p:sldId id="976" r:id="rId34"/>
    <p:sldId id="971" r:id="rId35"/>
    <p:sldId id="978" r:id="rId36"/>
    <p:sldId id="979" r:id="rId37"/>
    <p:sldId id="980" r:id="rId38"/>
    <p:sldId id="981" r:id="rId39"/>
    <p:sldId id="982" r:id="rId40"/>
    <p:sldId id="983" r:id="rId41"/>
    <p:sldId id="984" r:id="rId42"/>
    <p:sldId id="985" r:id="rId43"/>
    <p:sldId id="986" r:id="rId44"/>
    <p:sldId id="987" r:id="rId45"/>
    <p:sldId id="988" r:id="rId46"/>
    <p:sldId id="989" r:id="rId47"/>
    <p:sldId id="990" r:id="rId48"/>
    <p:sldId id="993" r:id="rId49"/>
    <p:sldId id="991" r:id="rId50"/>
    <p:sldId id="992"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81" autoAdjust="0"/>
  </p:normalViewPr>
  <p:slideViewPr>
    <p:cSldViewPr snapToGrid="0" showGuides="1">
      <p:cViewPr varScale="1">
        <p:scale>
          <a:sx n="91" d="100"/>
          <a:sy n="91" d="100"/>
        </p:scale>
        <p:origin x="-1824" y="-108"/>
      </p:cViewPr>
      <p:guideLst>
        <p:guide orient="horz" pos="21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AF868-2045-41B8-B0C2-041C35A83C1B}" type="datetimeFigureOut">
              <a:rPr lang="zh-CN" altLang="en-US" smtClean="0"/>
              <a:t>2018/6/12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F71E2-17DB-4E29-9152-98508D0FBAF1}" type="slidenum">
              <a:rPr lang="zh-CN" altLang="en-US" smtClean="0"/>
              <a:t>‹#›</a:t>
            </a:fld>
            <a:endParaRPr lang="zh-CN" altLang="en-US"/>
          </a:p>
        </p:txBody>
      </p:sp>
    </p:spTree>
    <p:extLst>
      <p:ext uri="{BB962C8B-B14F-4D97-AF65-F5344CB8AC3E}">
        <p14:creationId xmlns:p14="http://schemas.microsoft.com/office/powerpoint/2010/main" val="41067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程序计数器（</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）提供程序 </a:t>
            </a:r>
            <a:r>
              <a:rPr lang="en-US" altLang="zh-CN" sz="1200" b="0" i="0" kern="1200" dirty="0">
                <a:solidFill>
                  <a:schemeClr val="tx1"/>
                </a:solidFill>
                <a:effectLst/>
                <a:latin typeface="+mn-lt"/>
                <a:ea typeface="+mn-ea"/>
                <a:cs typeface="+mn-cs"/>
              </a:rPr>
              <a:t>ROM </a:t>
            </a:r>
            <a:r>
              <a:rPr lang="zh-CN" altLang="en-US" sz="1200" b="0" i="0" kern="1200" dirty="0">
                <a:solidFill>
                  <a:schemeClr val="tx1"/>
                </a:solidFill>
                <a:effectLst/>
                <a:latin typeface="+mn-lt"/>
                <a:ea typeface="+mn-ea"/>
                <a:cs typeface="+mn-cs"/>
              </a:rPr>
              <a:t>的地址。程序字节与其他状态位相结合，为微码 </a:t>
            </a:r>
            <a:r>
              <a:rPr lang="en-US" altLang="zh-CN" sz="1200" b="0" i="0" kern="1200" dirty="0">
                <a:solidFill>
                  <a:schemeClr val="tx1"/>
                </a:solidFill>
                <a:effectLst/>
                <a:latin typeface="+mn-lt"/>
                <a:ea typeface="+mn-ea"/>
                <a:cs typeface="+mn-cs"/>
              </a:rPr>
              <a:t>ROM </a:t>
            </a:r>
            <a:r>
              <a:rPr lang="zh-CN" altLang="en-US" sz="1200" b="0" i="0" kern="1200" dirty="0">
                <a:solidFill>
                  <a:schemeClr val="tx1"/>
                </a:solidFill>
                <a:effectLst/>
                <a:latin typeface="+mn-lt"/>
                <a:ea typeface="+mn-ea"/>
                <a:cs typeface="+mn-cs"/>
              </a:rPr>
              <a:t>提供地址。这些 </a:t>
            </a:r>
            <a:r>
              <a:rPr lang="en-US" altLang="zh-CN" sz="1200" b="0" i="0" kern="1200" dirty="0">
                <a:solidFill>
                  <a:schemeClr val="tx1"/>
                </a:solidFill>
                <a:effectLst/>
                <a:latin typeface="+mn-lt"/>
                <a:ea typeface="+mn-ea"/>
                <a:cs typeface="+mn-cs"/>
              </a:rPr>
              <a:t>ROM </a:t>
            </a:r>
            <a:r>
              <a:rPr lang="zh-CN" altLang="en-US" sz="1200" b="0" i="0" kern="1200" dirty="0">
                <a:solidFill>
                  <a:schemeClr val="tx1"/>
                </a:solidFill>
                <a:effectLst/>
                <a:latin typeface="+mn-lt"/>
                <a:ea typeface="+mn-ea"/>
                <a:cs typeface="+mn-cs"/>
              </a:rPr>
              <a:t>在适当的时间生成内部控制信号，用于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中其他芯片所需的置数（</a:t>
            </a:r>
            <a:r>
              <a:rPr lang="en-US" altLang="zh-CN" sz="1200" b="0" i="0" kern="1200" dirty="0">
                <a:solidFill>
                  <a:schemeClr val="tx1"/>
                </a:solidFill>
                <a:effectLst/>
                <a:latin typeface="+mn-lt"/>
                <a:ea typeface="+mn-ea"/>
                <a:cs typeface="+mn-cs"/>
              </a:rPr>
              <a:t>load</a:t>
            </a:r>
            <a:r>
              <a:rPr lang="zh-CN" altLang="en-US" sz="1200" b="0" i="0" kern="1200" dirty="0">
                <a:solidFill>
                  <a:schemeClr val="tx1"/>
                </a:solidFill>
                <a:effectLst/>
                <a:latin typeface="+mn-lt"/>
                <a:ea typeface="+mn-ea"/>
                <a:cs typeface="+mn-cs"/>
              </a:rPr>
              <a:t>）、使能（</a:t>
            </a:r>
            <a:r>
              <a:rPr lang="en-US" altLang="zh-CN" sz="1200" b="0" i="0" kern="1200" dirty="0">
                <a:solidFill>
                  <a:schemeClr val="tx1"/>
                </a:solidFill>
                <a:effectLst/>
                <a:latin typeface="+mn-lt"/>
                <a:ea typeface="+mn-ea"/>
                <a:cs typeface="+mn-cs"/>
              </a:rPr>
              <a:t>enable</a:t>
            </a:r>
            <a:r>
              <a:rPr lang="zh-CN" altLang="en-US" sz="1200" b="0" i="0" kern="1200" dirty="0">
                <a:solidFill>
                  <a:schemeClr val="tx1"/>
                </a:solidFill>
                <a:effectLst/>
                <a:latin typeface="+mn-lt"/>
                <a:ea typeface="+mn-ea"/>
                <a:cs typeface="+mn-cs"/>
              </a:rPr>
              <a:t>）和递增（</a:t>
            </a:r>
            <a:r>
              <a:rPr lang="en-US" altLang="zh-CN" sz="1200" b="0" i="0" kern="1200" dirty="0">
                <a:solidFill>
                  <a:schemeClr val="tx1"/>
                </a:solidFill>
                <a:effectLst/>
                <a:latin typeface="+mn-lt"/>
                <a:ea typeface="+mn-ea"/>
                <a:cs typeface="+mn-cs"/>
              </a:rPr>
              <a:t>increment</a:t>
            </a:r>
            <a:r>
              <a:rPr lang="zh-CN" altLang="en-US" sz="1200" b="0" i="0" kern="1200" dirty="0">
                <a:solidFill>
                  <a:schemeClr val="tx1"/>
                </a:solidFill>
                <a:effectLst/>
                <a:latin typeface="+mn-lt"/>
                <a:ea typeface="+mn-ea"/>
                <a:cs typeface="+mn-cs"/>
              </a:rPr>
              <a:t>）。每个 </a:t>
            </a:r>
            <a:r>
              <a:rPr lang="en-US" altLang="zh-CN" sz="1200" b="0" i="0" kern="1200" dirty="0">
                <a:solidFill>
                  <a:schemeClr val="tx1"/>
                </a:solidFill>
                <a:effectLst/>
                <a:latin typeface="+mn-lt"/>
                <a:ea typeface="+mn-ea"/>
                <a:cs typeface="+mn-cs"/>
              </a:rPr>
              <a:t>ROM </a:t>
            </a:r>
            <a:r>
              <a:rPr lang="zh-CN" altLang="en-US" sz="1200" b="0" i="0" kern="1200" dirty="0">
                <a:solidFill>
                  <a:schemeClr val="tx1"/>
                </a:solidFill>
                <a:effectLst/>
                <a:latin typeface="+mn-lt"/>
                <a:ea typeface="+mn-ea"/>
                <a:cs typeface="+mn-cs"/>
              </a:rPr>
              <a:t>输出 </a:t>
            </a:r>
            <a:r>
              <a:rPr lang="en-US" altLang="zh-CN" sz="1200" b="0" i="0" kern="1200" dirty="0">
                <a:solidFill>
                  <a:schemeClr val="tx1"/>
                </a:solidFill>
                <a:effectLst/>
                <a:latin typeface="+mn-lt"/>
                <a:ea typeface="+mn-ea"/>
                <a:cs typeface="+mn-cs"/>
              </a:rPr>
              <a:t>16 </a:t>
            </a:r>
            <a:r>
              <a:rPr lang="zh-CN" altLang="en-US" sz="1200" b="0" i="0" kern="1200" dirty="0">
                <a:solidFill>
                  <a:schemeClr val="tx1"/>
                </a:solidFill>
                <a:effectLst/>
                <a:latin typeface="+mn-lt"/>
                <a:ea typeface="+mn-ea"/>
                <a:cs typeface="+mn-cs"/>
              </a:rPr>
              <a:t>个总控制信号中的 </a:t>
            </a:r>
            <a:r>
              <a:rPr lang="en-US" altLang="zh-CN" sz="1200" b="0" i="0" kern="1200" dirty="0">
                <a:solidFill>
                  <a:schemeClr val="tx1"/>
                </a:solidFill>
                <a:effectLst/>
                <a:latin typeface="+mn-lt"/>
                <a:ea typeface="+mn-ea"/>
                <a:cs typeface="+mn-cs"/>
              </a:rPr>
              <a:t>8 </a:t>
            </a:r>
            <a:r>
              <a:rPr lang="zh-CN" altLang="en-US" sz="1200" b="0" i="0" kern="1200" dirty="0">
                <a:solidFill>
                  <a:schemeClr val="tx1"/>
                </a:solidFill>
                <a:effectLst/>
                <a:latin typeface="+mn-lt"/>
                <a:ea typeface="+mn-ea"/>
                <a:cs typeface="+mn-cs"/>
              </a:rPr>
              <a:t>个。程序字节（</a:t>
            </a:r>
            <a:r>
              <a:rPr lang="en-US" altLang="zh-CN" sz="1200" b="0" i="0" kern="1200" dirty="0">
                <a:solidFill>
                  <a:schemeClr val="tx1"/>
                </a:solidFill>
                <a:effectLst/>
                <a:latin typeface="+mn-lt"/>
                <a:ea typeface="+mn-ea"/>
                <a:cs typeface="+mn-cs"/>
              </a:rPr>
              <a:t>program byte</a:t>
            </a:r>
            <a:r>
              <a:rPr lang="zh-CN" altLang="en-US" sz="1200" b="0" i="0" kern="1200" dirty="0">
                <a:solidFill>
                  <a:schemeClr val="tx1"/>
                </a:solidFill>
                <a:effectLst/>
                <a:latin typeface="+mn-lt"/>
                <a:ea typeface="+mn-ea"/>
                <a:cs typeface="+mn-cs"/>
              </a:rPr>
              <a:t>）也用于构造 </a:t>
            </a:r>
            <a:r>
              <a:rPr lang="en-US" altLang="zh-CN" sz="1200" b="0" i="0" kern="1200" dirty="0">
                <a:solidFill>
                  <a:schemeClr val="tx1"/>
                </a:solidFill>
                <a:effectLst/>
                <a:latin typeface="+mn-lt"/>
                <a:ea typeface="+mn-ea"/>
                <a:cs typeface="+mn-cs"/>
              </a:rPr>
              <a:t>RAM </a:t>
            </a:r>
            <a:r>
              <a:rPr lang="zh-CN" altLang="en-US" sz="1200" b="0" i="0" kern="1200" dirty="0">
                <a:solidFill>
                  <a:schemeClr val="tx1"/>
                </a:solidFill>
                <a:effectLst/>
                <a:latin typeface="+mn-lt"/>
                <a:ea typeface="+mn-ea"/>
                <a:cs typeface="+mn-cs"/>
              </a:rPr>
              <a:t>和跳转（</a:t>
            </a:r>
            <a:r>
              <a:rPr lang="en-US" altLang="zh-CN" sz="1200" b="0" i="0" kern="1200" dirty="0">
                <a:solidFill>
                  <a:schemeClr val="tx1"/>
                </a:solidFill>
                <a:effectLst/>
                <a:latin typeface="+mn-lt"/>
                <a:ea typeface="+mn-ea"/>
                <a:cs typeface="+mn-cs"/>
              </a:rPr>
              <a:t>jump</a:t>
            </a:r>
            <a:r>
              <a:rPr lang="zh-CN" altLang="en-US" sz="1200" b="0" i="0" kern="1200" dirty="0">
                <a:solidFill>
                  <a:schemeClr val="tx1"/>
                </a:solidFill>
                <a:effectLst/>
                <a:latin typeface="+mn-lt"/>
                <a:ea typeface="+mn-ea"/>
                <a:cs typeface="+mn-cs"/>
              </a:rPr>
              <a:t>）目标的地址，以及将立即数放在数据总线上。</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7E8F71E2-17DB-4E29-9152-98508D0FBAF1}" type="slidenum">
              <a:rPr lang="zh-CN" altLang="en-US" smtClean="0"/>
              <a:t>35</a:t>
            </a:fld>
            <a:endParaRPr lang="zh-CN" altLang="en-US"/>
          </a:p>
        </p:txBody>
      </p:sp>
    </p:spTree>
    <p:extLst>
      <p:ext uri="{BB962C8B-B14F-4D97-AF65-F5344CB8AC3E}">
        <p14:creationId xmlns:p14="http://schemas.microsoft.com/office/powerpoint/2010/main" val="1952045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除了 </a:t>
            </a:r>
            <a:r>
              <a:rPr lang="en-US" altLang="zh-CN" sz="1200" b="0" i="0" kern="1200" dirty="0">
                <a:solidFill>
                  <a:schemeClr val="tx1"/>
                </a:solidFill>
                <a:effectLst/>
                <a:latin typeface="+mn-lt"/>
                <a:ea typeface="+mn-ea"/>
                <a:cs typeface="+mn-cs"/>
              </a:rPr>
              <a:t>RAM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ROM </a:t>
            </a:r>
            <a:r>
              <a:rPr lang="zh-CN" altLang="en-US" sz="1200" b="0" i="0" kern="1200" dirty="0">
                <a:solidFill>
                  <a:schemeClr val="tx1"/>
                </a:solidFill>
                <a:effectLst/>
                <a:latin typeface="+mn-lt"/>
                <a:ea typeface="+mn-ea"/>
                <a:cs typeface="+mn-cs"/>
              </a:rPr>
              <a:t>之外，所有芯片都是常见的 </a:t>
            </a:r>
            <a:r>
              <a:rPr lang="en-US" altLang="zh-CN" sz="1200" b="0" i="0" kern="1200" dirty="0">
                <a:solidFill>
                  <a:schemeClr val="tx1"/>
                </a:solidFill>
                <a:effectLst/>
                <a:latin typeface="+mn-lt"/>
                <a:ea typeface="+mn-ea"/>
                <a:cs typeface="+mn-cs"/>
              </a:rPr>
              <a:t>7400 </a:t>
            </a:r>
            <a:r>
              <a:rPr lang="zh-CN" altLang="en-US" sz="1200" b="0" i="0" kern="1200" dirty="0">
                <a:solidFill>
                  <a:schemeClr val="tx1"/>
                </a:solidFill>
                <a:effectLst/>
                <a:latin typeface="+mn-lt"/>
                <a:ea typeface="+mn-ea"/>
                <a:cs typeface="+mn-cs"/>
              </a:rPr>
              <a:t>系列的器件。大部分使用了</a:t>
            </a:r>
            <a:r>
              <a:rPr lang="en-US" altLang="zh-CN" sz="1200" b="0" i="0" kern="1200" dirty="0">
                <a:solidFill>
                  <a:schemeClr val="tx1"/>
                </a:solidFill>
                <a:effectLst/>
                <a:latin typeface="+mn-lt"/>
                <a:ea typeface="+mn-ea"/>
                <a:cs typeface="+mn-cs"/>
              </a:rPr>
              <a:t>7400HCT </a:t>
            </a:r>
            <a:r>
              <a:rPr lang="zh-CN" altLang="en-US" sz="1200" b="0" i="0" kern="1200" dirty="0">
                <a:solidFill>
                  <a:schemeClr val="tx1"/>
                </a:solidFill>
                <a:effectLst/>
                <a:latin typeface="+mn-lt"/>
                <a:ea typeface="+mn-ea"/>
                <a:cs typeface="+mn-cs"/>
              </a:rPr>
              <a:t>逻辑系列的器件，这样可以提供与常规 </a:t>
            </a:r>
            <a:r>
              <a:rPr lang="en-US" altLang="zh-CN" sz="1200" b="0" i="0" kern="1200" dirty="0">
                <a:solidFill>
                  <a:schemeClr val="tx1"/>
                </a:solidFill>
                <a:effectLst/>
                <a:latin typeface="+mn-lt"/>
                <a:ea typeface="+mn-ea"/>
                <a:cs typeface="+mn-cs"/>
              </a:rPr>
              <a:t>7400LS </a:t>
            </a:r>
            <a:r>
              <a:rPr lang="zh-CN" altLang="en-US" sz="1200" b="0" i="0" kern="1200" dirty="0">
                <a:solidFill>
                  <a:schemeClr val="tx1"/>
                </a:solidFill>
                <a:effectLst/>
                <a:latin typeface="+mn-lt"/>
                <a:ea typeface="+mn-ea"/>
                <a:cs typeface="+mn-cs"/>
              </a:rPr>
              <a:t>系列器件类似的速度，而功耗更低。</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7E8F71E2-17DB-4E29-9152-98508D0FBAF1}" type="slidenum">
              <a:rPr lang="zh-CN" altLang="en-US" smtClean="0"/>
              <a:t>36</a:t>
            </a:fld>
            <a:endParaRPr lang="zh-CN" altLang="en-US"/>
          </a:p>
        </p:txBody>
      </p:sp>
    </p:spTree>
    <p:extLst>
      <p:ext uri="{BB962C8B-B14F-4D97-AF65-F5344CB8AC3E}">
        <p14:creationId xmlns:p14="http://schemas.microsoft.com/office/powerpoint/2010/main" val="3001062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CLK </a:t>
            </a:r>
            <a:r>
              <a:rPr lang="zh-CN" altLang="en-US" sz="1200" b="0" i="0" kern="1200" dirty="0">
                <a:solidFill>
                  <a:schemeClr val="tx1"/>
                </a:solidFill>
                <a:effectLst/>
                <a:latin typeface="+mn-lt"/>
                <a:ea typeface="+mn-ea"/>
                <a:cs typeface="+mn-cs"/>
              </a:rPr>
              <a:t>信号与</a:t>
            </a:r>
            <a:r>
              <a:rPr lang="en-US" altLang="zh-CN" sz="1200" b="0" i="0" kern="1200" dirty="0">
                <a:solidFill>
                  <a:schemeClr val="tx1"/>
                </a:solidFill>
                <a:effectLst/>
                <a:latin typeface="+mn-lt"/>
                <a:ea typeface="+mn-ea"/>
                <a:cs typeface="+mn-cs"/>
              </a:rPr>
              <a:t>/CSRAM </a:t>
            </a:r>
            <a:r>
              <a:rPr lang="zh-CN" altLang="en-US" sz="1200" b="0" i="0" kern="1200" dirty="0">
                <a:solidFill>
                  <a:schemeClr val="tx1"/>
                </a:solidFill>
                <a:effectLst/>
                <a:latin typeface="+mn-lt"/>
                <a:ea typeface="+mn-ea"/>
                <a:cs typeface="+mn-cs"/>
              </a:rPr>
              <a:t>控制信号相或，输出连接到 </a:t>
            </a:r>
            <a:r>
              <a:rPr lang="en-US" altLang="zh-CN" sz="1200" b="0" i="0" kern="1200" dirty="0">
                <a:solidFill>
                  <a:schemeClr val="tx1"/>
                </a:solidFill>
                <a:effectLst/>
                <a:latin typeface="+mn-lt"/>
                <a:ea typeface="+mn-ea"/>
                <a:cs typeface="+mn-cs"/>
              </a:rPr>
              <a:t>RAM </a:t>
            </a:r>
            <a:r>
              <a:rPr lang="zh-CN" altLang="en-US" sz="1200" b="0" i="0" kern="1200" dirty="0">
                <a:solidFill>
                  <a:schemeClr val="tx1"/>
                </a:solidFill>
                <a:effectLst/>
                <a:latin typeface="+mn-lt"/>
                <a:ea typeface="+mn-ea"/>
                <a:cs typeface="+mn-cs"/>
              </a:rPr>
              <a:t>的芯片选择输入端</a:t>
            </a:r>
            <a:r>
              <a:rPr lang="en-US" altLang="zh-CN" sz="1200" b="0" i="0" kern="1200" dirty="0">
                <a:solidFill>
                  <a:schemeClr val="tx1"/>
                </a:solidFill>
                <a:effectLst/>
                <a:latin typeface="+mn-lt"/>
                <a:ea typeface="+mn-ea"/>
                <a:cs typeface="+mn-cs"/>
              </a:rPr>
              <a:t>/CS</a:t>
            </a:r>
            <a:r>
              <a:rPr lang="zh-CN" altLang="en-US" sz="1200" b="0" i="0" kern="1200" dirty="0">
                <a:solidFill>
                  <a:schemeClr val="tx1"/>
                </a:solidFill>
                <a:effectLst/>
                <a:latin typeface="+mn-lt"/>
                <a:ea typeface="+mn-ea"/>
                <a:cs typeface="+mn-cs"/>
              </a:rPr>
              <a:t>。这意味着 </a:t>
            </a:r>
            <a:r>
              <a:rPr lang="en-US" altLang="zh-CN" sz="1200" b="0" i="0" kern="1200" dirty="0">
                <a:solidFill>
                  <a:schemeClr val="tx1"/>
                </a:solidFill>
                <a:effectLst/>
                <a:latin typeface="+mn-lt"/>
                <a:ea typeface="+mn-ea"/>
                <a:cs typeface="+mn-cs"/>
              </a:rPr>
              <a:t>RAM </a:t>
            </a:r>
            <a:r>
              <a:rPr lang="zh-CN" altLang="en-US" sz="1200" b="0" i="0" kern="1200" dirty="0">
                <a:solidFill>
                  <a:schemeClr val="tx1"/>
                </a:solidFill>
                <a:effectLst/>
                <a:latin typeface="+mn-lt"/>
                <a:ea typeface="+mn-ea"/>
                <a:cs typeface="+mn-cs"/>
              </a:rPr>
              <a:t>将只在每个时钟周期的后半部分使能，而且只有在微码专门使能它时才被使能。这是当写使能信号</a:t>
            </a:r>
            <a:r>
              <a:rPr lang="en-US" altLang="zh-CN" sz="1200" b="0" i="0" kern="1200" dirty="0">
                <a:solidFill>
                  <a:schemeClr val="tx1"/>
                </a:solidFill>
                <a:effectLst/>
                <a:latin typeface="+mn-lt"/>
                <a:ea typeface="+mn-ea"/>
                <a:cs typeface="+mn-cs"/>
              </a:rPr>
              <a:t>/WE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RAM </a:t>
            </a:r>
            <a:r>
              <a:rPr lang="zh-CN" altLang="en-US" sz="1200" b="0" i="0" kern="1200" dirty="0">
                <a:solidFill>
                  <a:schemeClr val="tx1"/>
                </a:solidFill>
                <a:effectLst/>
                <a:latin typeface="+mn-lt"/>
                <a:ea typeface="+mn-ea"/>
                <a:cs typeface="+mn-cs"/>
              </a:rPr>
              <a:t>地址可能尚未有效时，在时钟周期的上半部分防止错误写入 </a:t>
            </a:r>
            <a:r>
              <a:rPr lang="en-US" altLang="zh-CN" sz="1200" b="0" i="0" kern="1200" dirty="0">
                <a:solidFill>
                  <a:schemeClr val="tx1"/>
                </a:solidFill>
                <a:effectLst/>
                <a:latin typeface="+mn-lt"/>
                <a:ea typeface="+mn-ea"/>
                <a:cs typeface="+mn-cs"/>
              </a:rPr>
              <a:t>RAM </a:t>
            </a:r>
            <a:r>
              <a:rPr lang="zh-CN" altLang="en-US" sz="1200" b="0" i="0" kern="1200" dirty="0">
                <a:solidFill>
                  <a:schemeClr val="tx1"/>
                </a:solidFill>
                <a:effectLst/>
                <a:latin typeface="+mn-lt"/>
                <a:ea typeface="+mn-ea"/>
                <a:cs typeface="+mn-cs"/>
              </a:rPr>
              <a:t>的简单方法。</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7E8F71E2-17DB-4E29-9152-98508D0FBAF1}" type="slidenum">
              <a:rPr lang="zh-CN" altLang="en-US" smtClean="0"/>
              <a:t>42</a:t>
            </a:fld>
            <a:endParaRPr lang="zh-CN" altLang="en-US"/>
          </a:p>
        </p:txBody>
      </p:sp>
    </p:spTree>
    <p:extLst>
      <p:ext uri="{BB962C8B-B14F-4D97-AF65-F5344CB8AC3E}">
        <p14:creationId xmlns:p14="http://schemas.microsoft.com/office/powerpoint/2010/main" val="2423540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8F71E2-17DB-4E29-9152-98508D0FBAF1}" type="slidenum">
              <a:rPr lang="zh-CN" altLang="en-US" smtClean="0"/>
              <a:t>43</a:t>
            </a:fld>
            <a:endParaRPr lang="zh-CN" altLang="en-US"/>
          </a:p>
        </p:txBody>
      </p:sp>
    </p:spTree>
    <p:extLst>
      <p:ext uri="{BB962C8B-B14F-4D97-AF65-F5344CB8AC3E}">
        <p14:creationId xmlns:p14="http://schemas.microsoft.com/office/powerpoint/2010/main" val="4222045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从理论上讲，从不同逻辑家族或不同制造商生产的 </a:t>
            </a:r>
            <a:r>
              <a:rPr lang="en-US" altLang="zh-CN" sz="1200" b="0" i="0" kern="1200" dirty="0">
                <a:solidFill>
                  <a:schemeClr val="tx1"/>
                </a:solidFill>
                <a:effectLst/>
                <a:latin typeface="+mn-lt"/>
                <a:ea typeface="+mn-ea"/>
                <a:cs typeface="+mn-cs"/>
              </a:rPr>
              <a:t>74LS181 </a:t>
            </a:r>
            <a:r>
              <a:rPr lang="zh-CN" altLang="en-US" sz="1200" b="0" i="0" kern="1200" dirty="0">
                <a:solidFill>
                  <a:schemeClr val="tx1"/>
                </a:solidFill>
                <a:effectLst/>
                <a:latin typeface="+mn-lt"/>
                <a:ea typeface="+mn-ea"/>
                <a:cs typeface="+mn-cs"/>
              </a:rPr>
              <a:t>可能具有不同的内部逻辑，微码为基础的修复可能不起作用。如果在构建一个 </a:t>
            </a:r>
            <a:r>
              <a:rPr lang="en-US" altLang="zh-CN" sz="1200" b="0" i="0" kern="1200" dirty="0">
                <a:solidFill>
                  <a:schemeClr val="tx1"/>
                </a:solidFill>
                <a:effectLst/>
                <a:latin typeface="+mn-lt"/>
                <a:ea typeface="+mn-ea"/>
                <a:cs typeface="+mn-cs"/>
              </a:rPr>
              <a:t>Nibbler </a:t>
            </a:r>
            <a:r>
              <a:rPr lang="zh-CN" altLang="en-US" sz="1200" b="0" i="0" kern="1200" dirty="0">
                <a:solidFill>
                  <a:schemeClr val="tx1"/>
                </a:solidFill>
                <a:effectLst/>
                <a:latin typeface="+mn-lt"/>
                <a:ea typeface="+mn-ea"/>
                <a:cs typeface="+mn-cs"/>
              </a:rPr>
              <a:t>克隆版并碰到这个问题，在数据总线和</a:t>
            </a:r>
            <a:r>
              <a:rPr lang="en-US" altLang="zh-CN" sz="1200" b="0" i="0" kern="1200" dirty="0">
                <a:solidFill>
                  <a:schemeClr val="tx1"/>
                </a:solidFill>
                <a:effectLst/>
                <a:latin typeface="+mn-lt"/>
                <a:ea typeface="+mn-ea"/>
                <a:cs typeface="+mn-cs"/>
              </a:rPr>
              <a:t>ALU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B </a:t>
            </a:r>
            <a:r>
              <a:rPr lang="zh-CN" altLang="en-US" sz="1200" b="0" i="0" kern="1200" dirty="0">
                <a:solidFill>
                  <a:schemeClr val="tx1"/>
                </a:solidFill>
                <a:effectLst/>
                <a:latin typeface="+mn-lt"/>
                <a:ea typeface="+mn-ea"/>
                <a:cs typeface="+mn-cs"/>
              </a:rPr>
              <a:t>输入之间可以放置一个像 </a:t>
            </a:r>
            <a:r>
              <a:rPr lang="en-US" altLang="zh-CN" sz="1200" b="0" i="0" kern="1200" dirty="0">
                <a:solidFill>
                  <a:schemeClr val="tx1"/>
                </a:solidFill>
                <a:effectLst/>
                <a:latin typeface="+mn-lt"/>
                <a:ea typeface="+mn-ea"/>
                <a:cs typeface="+mn-cs"/>
              </a:rPr>
              <a:t>74HCT7541 </a:t>
            </a:r>
            <a:r>
              <a:rPr lang="zh-CN" altLang="en-US" sz="1200" b="0" i="0" kern="1200" dirty="0">
                <a:solidFill>
                  <a:schemeClr val="tx1"/>
                </a:solidFill>
                <a:effectLst/>
                <a:latin typeface="+mn-lt"/>
                <a:ea typeface="+mn-ea"/>
                <a:cs typeface="+mn-cs"/>
              </a:rPr>
              <a:t>的施密特触发缓冲器。</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7E8F71E2-17DB-4E29-9152-98508D0FBAF1}" type="slidenum">
              <a:rPr lang="zh-CN" altLang="en-US" smtClean="0"/>
              <a:t>45</a:t>
            </a:fld>
            <a:endParaRPr lang="zh-CN" altLang="en-US"/>
          </a:p>
        </p:txBody>
      </p:sp>
    </p:spTree>
    <p:extLst>
      <p:ext uri="{BB962C8B-B14F-4D97-AF65-F5344CB8AC3E}">
        <p14:creationId xmlns:p14="http://schemas.microsoft.com/office/powerpoint/2010/main" val="2239687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1" kern="1200" dirty="0">
                <a:solidFill>
                  <a:schemeClr val="tx1"/>
                </a:solidFill>
                <a:effectLst/>
                <a:latin typeface="+mn-lt"/>
                <a:ea typeface="+mn-ea"/>
                <a:cs typeface="+mn-cs"/>
              </a:rPr>
              <a:t>ADDI </a:t>
            </a:r>
            <a:r>
              <a:rPr lang="en-US" altLang="zh-CN" dirty="0"/>
              <a:t/>
            </a:r>
            <a:br>
              <a:rPr lang="en-US" altLang="zh-CN" dirty="0"/>
            </a:br>
            <a:r>
              <a:rPr lang="en-US" altLang="zh-CN" sz="1200" b="1" i="1" kern="1200" dirty="0">
                <a:solidFill>
                  <a:schemeClr val="tx1"/>
                </a:solidFill>
                <a:effectLst/>
                <a:latin typeface="+mn-lt"/>
                <a:ea typeface="+mn-ea"/>
                <a:cs typeface="+mn-cs"/>
              </a:rPr>
              <a:t>JZ</a:t>
            </a:r>
            <a:r>
              <a:rPr lang="zh-CN" altLang="en-US" sz="1200" b="0" i="0" kern="1200" dirty="0">
                <a:solidFill>
                  <a:schemeClr val="tx1"/>
                </a:solidFill>
                <a:effectLst/>
                <a:latin typeface="+mn-lt"/>
                <a:ea typeface="+mn-ea"/>
                <a:cs typeface="+mn-cs"/>
              </a:rPr>
              <a:t>（零则跳转） </a:t>
            </a:r>
            <a:r>
              <a:rPr lang="zh-CN" altLang="en-US" dirty="0"/>
              <a:t/>
            </a:r>
            <a:br>
              <a:rPr lang="zh-CN" altLang="en-US" dirty="0"/>
            </a:br>
            <a:r>
              <a:rPr lang="zh-CN" altLang="en-US" sz="1200" b="0" i="0" kern="1200" dirty="0">
                <a:solidFill>
                  <a:schemeClr val="tx1"/>
                </a:solidFill>
                <a:effectLst/>
                <a:latin typeface="+mn-lt"/>
                <a:ea typeface="+mn-ea"/>
                <a:cs typeface="+mn-cs"/>
              </a:rPr>
              <a:t>注意一些 </a:t>
            </a:r>
            <a:r>
              <a:rPr lang="en-US" altLang="zh-CN" sz="1200" b="0" i="0" kern="1200" dirty="0">
                <a:solidFill>
                  <a:schemeClr val="tx1"/>
                </a:solidFill>
                <a:effectLst/>
                <a:latin typeface="+mn-lt"/>
                <a:ea typeface="+mn-ea"/>
                <a:cs typeface="+mn-cs"/>
              </a:rPr>
              <a:t>ALU </a:t>
            </a:r>
            <a:r>
              <a:rPr lang="zh-CN" altLang="en-US" sz="1200" b="0" i="0" kern="1200" dirty="0">
                <a:solidFill>
                  <a:schemeClr val="tx1"/>
                </a:solidFill>
                <a:effectLst/>
                <a:latin typeface="+mn-lt"/>
                <a:ea typeface="+mn-ea"/>
                <a:cs typeface="+mn-cs"/>
              </a:rPr>
              <a:t>控制信号与某些指令无关，并且以灰色显示，并标记为“</a:t>
            </a:r>
            <a:r>
              <a:rPr lang="en-US" altLang="zh-CN" sz="1200" b="0" i="0" kern="1200" dirty="0">
                <a:solidFill>
                  <a:schemeClr val="tx1"/>
                </a:solidFill>
                <a:effectLst/>
                <a:latin typeface="+mn-lt"/>
                <a:ea typeface="+mn-ea"/>
                <a:cs typeface="+mn-cs"/>
              </a:rPr>
              <a:t>dc</a:t>
            </a:r>
            <a:r>
              <a:rPr lang="zh-CN" altLang="en-US" sz="1200" b="0" i="0" kern="1200" dirty="0">
                <a:solidFill>
                  <a:schemeClr val="tx1"/>
                </a:solidFill>
                <a:effectLst/>
                <a:latin typeface="+mn-lt"/>
                <a:ea typeface="+mn-ea"/>
                <a:cs typeface="+mn-cs"/>
              </a:rPr>
              <a:t>”，表示不用关心（</a:t>
            </a:r>
            <a:r>
              <a:rPr lang="en-US" altLang="zh-CN" sz="1200" b="0" i="0" kern="1200" dirty="0">
                <a:solidFill>
                  <a:schemeClr val="tx1"/>
                </a:solidFill>
                <a:effectLst/>
                <a:latin typeface="+mn-lt"/>
                <a:ea typeface="+mn-ea"/>
                <a:cs typeface="+mn-cs"/>
              </a:rPr>
              <a:t>don’t care</a:t>
            </a:r>
            <a:r>
              <a:rPr lang="zh-CN" altLang="en-US" sz="1200" b="0" i="0" kern="1200" dirty="0">
                <a:solidFill>
                  <a:schemeClr val="tx1"/>
                </a:solidFill>
                <a:effectLst/>
                <a:latin typeface="+mn-lt"/>
                <a:ea typeface="+mn-ea"/>
                <a:cs typeface="+mn-cs"/>
              </a:rPr>
              <a:t>）。</a:t>
            </a:r>
            <a:r>
              <a:rPr lang="zh-CN" altLang="en-US" dirty="0"/>
              <a:t> </a:t>
            </a:r>
            <a:br>
              <a:rPr lang="zh-CN" altLang="en-US" dirty="0"/>
            </a:br>
            <a:endParaRPr lang="zh-CN" altLang="en-US" dirty="0"/>
          </a:p>
        </p:txBody>
      </p:sp>
      <p:sp>
        <p:nvSpPr>
          <p:cNvPr id="4" name="灯片编号占位符 3"/>
          <p:cNvSpPr>
            <a:spLocks noGrp="1"/>
          </p:cNvSpPr>
          <p:nvPr>
            <p:ph type="sldNum" sz="quarter" idx="10"/>
          </p:nvPr>
        </p:nvSpPr>
        <p:spPr/>
        <p:txBody>
          <a:bodyPr/>
          <a:lstStyle/>
          <a:p>
            <a:fld id="{7E8F71E2-17DB-4E29-9152-98508D0FBAF1}" type="slidenum">
              <a:rPr lang="zh-CN" altLang="en-US" smtClean="0"/>
              <a:t>46</a:t>
            </a:fld>
            <a:endParaRPr lang="zh-CN" altLang="en-US"/>
          </a:p>
        </p:txBody>
      </p:sp>
    </p:spTree>
    <p:extLst>
      <p:ext uri="{BB962C8B-B14F-4D97-AF65-F5344CB8AC3E}">
        <p14:creationId xmlns:p14="http://schemas.microsoft.com/office/powerpoint/2010/main" val="251562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AA1D8FB-0BCA-4FE1-BF3A-5E5EE06A778A}" type="datetime1">
              <a:rPr lang="zh-CN" altLang="en-US" smtClean="0"/>
              <a:t>2018/6/12</a:t>
            </a:fld>
            <a:endParaRPr lang="zh-CN" altLang="en-US"/>
          </a:p>
        </p:txBody>
      </p:sp>
      <p:sp>
        <p:nvSpPr>
          <p:cNvPr id="5" name="Footer Placeholder 4"/>
          <p:cNvSpPr>
            <a:spLocks noGrp="1"/>
          </p:cNvSpPr>
          <p:nvPr>
            <p:ph type="ftr" sz="quarter" idx="11"/>
          </p:nvPr>
        </p:nvSpPr>
        <p:spPr/>
        <p:txBody>
          <a:bodyPr/>
          <a:lstStyle/>
          <a:p>
            <a:r>
              <a:rPr lang="en-US" altLang="zh-CN"/>
              <a:t>Spring  2018 ZDMC – Lec. #24</a:t>
            </a:r>
            <a:endParaRPr lang="zh-CN" altLang="en-US"/>
          </a:p>
        </p:txBody>
      </p:sp>
      <p:sp>
        <p:nvSpPr>
          <p:cNvPr id="6" name="Slide Number Placeholder 5"/>
          <p:cNvSpPr>
            <a:spLocks noGrp="1"/>
          </p:cNvSpPr>
          <p:nvPr>
            <p:ph type="sldNum" sz="quarter" idx="12"/>
          </p:nvPr>
        </p:nvSpPr>
        <p:spPr/>
        <p:txBody>
          <a:bodyPr/>
          <a:lstStyle/>
          <a:p>
            <a:fld id="{CE662F2D-F56F-4C35-B8AD-C1D480E5A84E}" type="slidenum">
              <a:rPr lang="zh-CN" altLang="en-US" smtClean="0"/>
              <a:t>‹#›</a:t>
            </a:fld>
            <a:endParaRPr lang="zh-CN" altLang="en-US"/>
          </a:p>
        </p:txBody>
      </p:sp>
    </p:spTree>
    <p:extLst>
      <p:ext uri="{BB962C8B-B14F-4D97-AF65-F5344CB8AC3E}">
        <p14:creationId xmlns:p14="http://schemas.microsoft.com/office/powerpoint/2010/main" val="341675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124A867-300B-4BA7-9225-CA9BC8E918DC}" type="datetime1">
              <a:rPr lang="zh-CN" altLang="en-US" smtClean="0"/>
              <a:t>2018/6/12</a:t>
            </a:fld>
            <a:endParaRPr lang="zh-CN" altLang="en-US"/>
          </a:p>
        </p:txBody>
      </p:sp>
      <p:sp>
        <p:nvSpPr>
          <p:cNvPr id="5" name="Footer Placeholder 4"/>
          <p:cNvSpPr>
            <a:spLocks noGrp="1"/>
          </p:cNvSpPr>
          <p:nvPr>
            <p:ph type="ftr" sz="quarter" idx="11"/>
          </p:nvPr>
        </p:nvSpPr>
        <p:spPr/>
        <p:txBody>
          <a:bodyPr/>
          <a:lstStyle/>
          <a:p>
            <a:r>
              <a:rPr lang="en-US" altLang="zh-CN"/>
              <a:t>Spring  2018 ZDMC – Lec. #24</a:t>
            </a:r>
            <a:endParaRPr lang="zh-CN" altLang="en-US"/>
          </a:p>
        </p:txBody>
      </p:sp>
      <p:sp>
        <p:nvSpPr>
          <p:cNvPr id="6" name="Slide Number Placeholder 5"/>
          <p:cNvSpPr>
            <a:spLocks noGrp="1"/>
          </p:cNvSpPr>
          <p:nvPr>
            <p:ph type="sldNum" sz="quarter" idx="12"/>
          </p:nvPr>
        </p:nvSpPr>
        <p:spPr/>
        <p:txBody>
          <a:bodyPr/>
          <a:lstStyle/>
          <a:p>
            <a:fld id="{CE662F2D-F56F-4C35-B8AD-C1D480E5A84E}" type="slidenum">
              <a:rPr lang="zh-CN" altLang="en-US" smtClean="0"/>
              <a:t>‹#›</a:t>
            </a:fld>
            <a:endParaRPr lang="zh-CN" altLang="en-US"/>
          </a:p>
        </p:txBody>
      </p:sp>
    </p:spTree>
    <p:extLst>
      <p:ext uri="{BB962C8B-B14F-4D97-AF65-F5344CB8AC3E}">
        <p14:creationId xmlns:p14="http://schemas.microsoft.com/office/powerpoint/2010/main" val="432062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3DE2491-E23A-449B-9A73-774A94E16353}" type="datetime1">
              <a:rPr lang="zh-CN" altLang="en-US" smtClean="0"/>
              <a:t>2018/6/12</a:t>
            </a:fld>
            <a:endParaRPr lang="zh-CN" altLang="en-US"/>
          </a:p>
        </p:txBody>
      </p:sp>
      <p:sp>
        <p:nvSpPr>
          <p:cNvPr id="5" name="Footer Placeholder 4"/>
          <p:cNvSpPr>
            <a:spLocks noGrp="1"/>
          </p:cNvSpPr>
          <p:nvPr>
            <p:ph type="ftr" sz="quarter" idx="11"/>
          </p:nvPr>
        </p:nvSpPr>
        <p:spPr/>
        <p:txBody>
          <a:bodyPr/>
          <a:lstStyle/>
          <a:p>
            <a:r>
              <a:rPr lang="en-US" altLang="zh-CN"/>
              <a:t>Spring  2018 ZDMC – Lec. #24</a:t>
            </a:r>
            <a:endParaRPr lang="zh-CN" altLang="en-US"/>
          </a:p>
        </p:txBody>
      </p:sp>
      <p:sp>
        <p:nvSpPr>
          <p:cNvPr id="6" name="Slide Number Placeholder 5"/>
          <p:cNvSpPr>
            <a:spLocks noGrp="1"/>
          </p:cNvSpPr>
          <p:nvPr>
            <p:ph type="sldNum" sz="quarter" idx="12"/>
          </p:nvPr>
        </p:nvSpPr>
        <p:spPr/>
        <p:txBody>
          <a:bodyPr/>
          <a:lstStyle/>
          <a:p>
            <a:fld id="{CE662F2D-F56F-4C35-B8AD-C1D480E5A84E}" type="slidenum">
              <a:rPr lang="zh-CN" altLang="en-US" smtClean="0"/>
              <a:t>‹#›</a:t>
            </a:fld>
            <a:endParaRPr lang="zh-CN" altLang="en-US"/>
          </a:p>
        </p:txBody>
      </p:sp>
    </p:spTree>
    <p:extLst>
      <p:ext uri="{BB962C8B-B14F-4D97-AF65-F5344CB8AC3E}">
        <p14:creationId xmlns:p14="http://schemas.microsoft.com/office/powerpoint/2010/main" val="8839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Footer Placeholder 4"/>
          <p:cNvSpPr>
            <a:spLocks noGrp="1"/>
          </p:cNvSpPr>
          <p:nvPr>
            <p:ph type="ftr" sz="quarter" idx="11"/>
          </p:nvPr>
        </p:nvSpPr>
        <p:spPr/>
        <p:txBody>
          <a:bodyPr/>
          <a:lstStyle/>
          <a:p>
            <a:r>
              <a:rPr lang="en-US" altLang="zh-CN"/>
              <a:t>Spring  2018 ZDMC – Lec. #24</a:t>
            </a:r>
            <a:endParaRPr lang="zh-CN" altLang="en-US"/>
          </a:p>
        </p:txBody>
      </p:sp>
      <p:sp>
        <p:nvSpPr>
          <p:cNvPr id="6" name="Slide Number Placeholder 5"/>
          <p:cNvSpPr>
            <a:spLocks noGrp="1"/>
          </p:cNvSpPr>
          <p:nvPr>
            <p:ph type="sldNum" sz="quarter" idx="12"/>
          </p:nvPr>
        </p:nvSpPr>
        <p:spPr/>
        <p:txBody>
          <a:bodyPr/>
          <a:lstStyle/>
          <a:p>
            <a:fld id="{CE662F2D-F56F-4C35-B8AD-C1D480E5A84E}" type="slidenum">
              <a:rPr lang="zh-CN" altLang="en-US" smtClean="0"/>
              <a:t>‹#›</a:t>
            </a:fld>
            <a:endParaRPr lang="zh-CN" altLang="en-US"/>
          </a:p>
        </p:txBody>
      </p:sp>
    </p:spTree>
    <p:extLst>
      <p:ext uri="{BB962C8B-B14F-4D97-AF65-F5344CB8AC3E}">
        <p14:creationId xmlns:p14="http://schemas.microsoft.com/office/powerpoint/2010/main" val="93541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48079FA-E860-44AC-BC92-C3AADFAC2EDC}" type="datetime1">
              <a:rPr lang="zh-CN" altLang="en-US" smtClean="0"/>
              <a:t>2018/6/12</a:t>
            </a:fld>
            <a:endParaRPr lang="zh-CN" altLang="en-US"/>
          </a:p>
        </p:txBody>
      </p:sp>
      <p:sp>
        <p:nvSpPr>
          <p:cNvPr id="5" name="Footer Placeholder 4"/>
          <p:cNvSpPr>
            <a:spLocks noGrp="1"/>
          </p:cNvSpPr>
          <p:nvPr>
            <p:ph type="ftr" sz="quarter" idx="11"/>
          </p:nvPr>
        </p:nvSpPr>
        <p:spPr/>
        <p:txBody>
          <a:bodyPr/>
          <a:lstStyle/>
          <a:p>
            <a:r>
              <a:rPr lang="en-US" altLang="zh-CN"/>
              <a:t>Spring  2018 ZDMC – Lec. #24</a:t>
            </a:r>
            <a:endParaRPr lang="zh-CN" altLang="en-US"/>
          </a:p>
        </p:txBody>
      </p:sp>
      <p:sp>
        <p:nvSpPr>
          <p:cNvPr id="6" name="Slide Number Placeholder 5"/>
          <p:cNvSpPr>
            <a:spLocks noGrp="1"/>
          </p:cNvSpPr>
          <p:nvPr>
            <p:ph type="sldNum" sz="quarter" idx="12"/>
          </p:nvPr>
        </p:nvSpPr>
        <p:spPr/>
        <p:txBody>
          <a:bodyPr/>
          <a:lstStyle/>
          <a:p>
            <a:fld id="{CE662F2D-F56F-4C35-B8AD-C1D480E5A84E}" type="slidenum">
              <a:rPr lang="zh-CN" altLang="en-US" smtClean="0"/>
              <a:t>‹#›</a:t>
            </a:fld>
            <a:endParaRPr lang="zh-CN" altLang="en-US"/>
          </a:p>
        </p:txBody>
      </p:sp>
    </p:spTree>
    <p:extLst>
      <p:ext uri="{BB962C8B-B14F-4D97-AF65-F5344CB8AC3E}">
        <p14:creationId xmlns:p14="http://schemas.microsoft.com/office/powerpoint/2010/main" val="115896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04D9A6C-CF0A-4B9A-8008-9DB42830E61A}" type="datetime1">
              <a:rPr lang="zh-CN" altLang="en-US" smtClean="0"/>
              <a:t>2018/6/12</a:t>
            </a:fld>
            <a:endParaRPr lang="zh-CN" altLang="en-US"/>
          </a:p>
        </p:txBody>
      </p:sp>
      <p:sp>
        <p:nvSpPr>
          <p:cNvPr id="6" name="Footer Placeholder 5"/>
          <p:cNvSpPr>
            <a:spLocks noGrp="1"/>
          </p:cNvSpPr>
          <p:nvPr>
            <p:ph type="ftr" sz="quarter" idx="11"/>
          </p:nvPr>
        </p:nvSpPr>
        <p:spPr/>
        <p:txBody>
          <a:bodyPr/>
          <a:lstStyle/>
          <a:p>
            <a:r>
              <a:rPr lang="en-US" altLang="zh-CN"/>
              <a:t>Spring  2018 ZDMC – Lec. #24</a:t>
            </a:r>
            <a:endParaRPr lang="zh-CN" altLang="en-US"/>
          </a:p>
        </p:txBody>
      </p:sp>
      <p:sp>
        <p:nvSpPr>
          <p:cNvPr id="7" name="Slide Number Placeholder 6"/>
          <p:cNvSpPr>
            <a:spLocks noGrp="1"/>
          </p:cNvSpPr>
          <p:nvPr>
            <p:ph type="sldNum" sz="quarter" idx="12"/>
          </p:nvPr>
        </p:nvSpPr>
        <p:spPr/>
        <p:txBody>
          <a:bodyPr/>
          <a:lstStyle/>
          <a:p>
            <a:fld id="{CE662F2D-F56F-4C35-B8AD-C1D480E5A84E}" type="slidenum">
              <a:rPr lang="zh-CN" altLang="en-US" smtClean="0"/>
              <a:t>‹#›</a:t>
            </a:fld>
            <a:endParaRPr lang="zh-CN" altLang="en-US"/>
          </a:p>
        </p:txBody>
      </p:sp>
    </p:spTree>
    <p:extLst>
      <p:ext uri="{BB962C8B-B14F-4D97-AF65-F5344CB8AC3E}">
        <p14:creationId xmlns:p14="http://schemas.microsoft.com/office/powerpoint/2010/main" val="133725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46FBA4D-93ED-47A1-9F81-1BE3DB47F951}" type="datetime1">
              <a:rPr lang="zh-CN" altLang="en-US" smtClean="0"/>
              <a:t>2018/6/12</a:t>
            </a:fld>
            <a:endParaRPr lang="zh-CN" altLang="en-US"/>
          </a:p>
        </p:txBody>
      </p:sp>
      <p:sp>
        <p:nvSpPr>
          <p:cNvPr id="8" name="Footer Placeholder 7"/>
          <p:cNvSpPr>
            <a:spLocks noGrp="1"/>
          </p:cNvSpPr>
          <p:nvPr>
            <p:ph type="ftr" sz="quarter" idx="11"/>
          </p:nvPr>
        </p:nvSpPr>
        <p:spPr/>
        <p:txBody>
          <a:bodyPr/>
          <a:lstStyle/>
          <a:p>
            <a:r>
              <a:rPr lang="en-US" altLang="zh-CN"/>
              <a:t>Spring  2018 ZDMC – Lec. #24</a:t>
            </a:r>
            <a:endParaRPr lang="zh-CN" altLang="en-US"/>
          </a:p>
        </p:txBody>
      </p:sp>
      <p:sp>
        <p:nvSpPr>
          <p:cNvPr id="9" name="Slide Number Placeholder 8"/>
          <p:cNvSpPr>
            <a:spLocks noGrp="1"/>
          </p:cNvSpPr>
          <p:nvPr>
            <p:ph type="sldNum" sz="quarter" idx="12"/>
          </p:nvPr>
        </p:nvSpPr>
        <p:spPr/>
        <p:txBody>
          <a:bodyPr/>
          <a:lstStyle/>
          <a:p>
            <a:fld id="{CE662F2D-F56F-4C35-B8AD-C1D480E5A84E}" type="slidenum">
              <a:rPr lang="zh-CN" altLang="en-US" smtClean="0"/>
              <a:t>‹#›</a:t>
            </a:fld>
            <a:endParaRPr lang="zh-CN" altLang="en-US"/>
          </a:p>
        </p:txBody>
      </p:sp>
    </p:spTree>
    <p:extLst>
      <p:ext uri="{BB962C8B-B14F-4D97-AF65-F5344CB8AC3E}">
        <p14:creationId xmlns:p14="http://schemas.microsoft.com/office/powerpoint/2010/main" val="220900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57A30D8-A35E-4E66-AFB4-79C1C6D8803F}" type="datetime1">
              <a:rPr lang="zh-CN" altLang="en-US" smtClean="0"/>
              <a:t>2018/6/12</a:t>
            </a:fld>
            <a:endParaRPr lang="zh-CN" altLang="en-US"/>
          </a:p>
        </p:txBody>
      </p:sp>
      <p:sp>
        <p:nvSpPr>
          <p:cNvPr id="4" name="Footer Placeholder 3"/>
          <p:cNvSpPr>
            <a:spLocks noGrp="1"/>
          </p:cNvSpPr>
          <p:nvPr>
            <p:ph type="ftr" sz="quarter" idx="11"/>
          </p:nvPr>
        </p:nvSpPr>
        <p:spPr/>
        <p:txBody>
          <a:bodyPr/>
          <a:lstStyle/>
          <a:p>
            <a:r>
              <a:rPr lang="en-US" altLang="zh-CN"/>
              <a:t>Spring  2018 ZDMC – Lec. #24</a:t>
            </a:r>
            <a:endParaRPr lang="zh-CN" altLang="en-US"/>
          </a:p>
        </p:txBody>
      </p:sp>
      <p:sp>
        <p:nvSpPr>
          <p:cNvPr id="5" name="Slide Number Placeholder 4"/>
          <p:cNvSpPr>
            <a:spLocks noGrp="1"/>
          </p:cNvSpPr>
          <p:nvPr>
            <p:ph type="sldNum" sz="quarter" idx="12"/>
          </p:nvPr>
        </p:nvSpPr>
        <p:spPr/>
        <p:txBody>
          <a:bodyPr/>
          <a:lstStyle/>
          <a:p>
            <a:fld id="{CE662F2D-F56F-4C35-B8AD-C1D480E5A84E}" type="slidenum">
              <a:rPr lang="zh-CN" altLang="en-US" smtClean="0"/>
              <a:t>‹#›</a:t>
            </a:fld>
            <a:endParaRPr lang="zh-CN" altLang="en-US"/>
          </a:p>
        </p:txBody>
      </p:sp>
    </p:spTree>
    <p:extLst>
      <p:ext uri="{BB962C8B-B14F-4D97-AF65-F5344CB8AC3E}">
        <p14:creationId xmlns:p14="http://schemas.microsoft.com/office/powerpoint/2010/main" val="3649611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64491-EF50-4415-99DD-6E3E7B4BF2A4}" type="datetime1">
              <a:rPr lang="zh-CN" altLang="en-US" smtClean="0"/>
              <a:t>2018/6/12</a:t>
            </a:fld>
            <a:endParaRPr lang="zh-CN" altLang="en-US"/>
          </a:p>
        </p:txBody>
      </p:sp>
      <p:sp>
        <p:nvSpPr>
          <p:cNvPr id="3" name="Footer Placeholder 2"/>
          <p:cNvSpPr>
            <a:spLocks noGrp="1"/>
          </p:cNvSpPr>
          <p:nvPr>
            <p:ph type="ftr" sz="quarter" idx="11"/>
          </p:nvPr>
        </p:nvSpPr>
        <p:spPr/>
        <p:txBody>
          <a:bodyPr/>
          <a:lstStyle/>
          <a:p>
            <a:r>
              <a:rPr lang="en-US" altLang="zh-CN"/>
              <a:t>Spring  2018 ZDMC – Lec. #24</a:t>
            </a:r>
            <a:endParaRPr lang="zh-CN" altLang="en-US"/>
          </a:p>
        </p:txBody>
      </p:sp>
      <p:sp>
        <p:nvSpPr>
          <p:cNvPr id="4" name="Slide Number Placeholder 3"/>
          <p:cNvSpPr>
            <a:spLocks noGrp="1"/>
          </p:cNvSpPr>
          <p:nvPr>
            <p:ph type="sldNum" sz="quarter" idx="12"/>
          </p:nvPr>
        </p:nvSpPr>
        <p:spPr/>
        <p:txBody>
          <a:bodyPr/>
          <a:lstStyle/>
          <a:p>
            <a:fld id="{CE662F2D-F56F-4C35-B8AD-C1D480E5A84E}" type="slidenum">
              <a:rPr lang="zh-CN" altLang="en-US" smtClean="0"/>
              <a:t>‹#›</a:t>
            </a:fld>
            <a:endParaRPr lang="zh-CN" altLang="en-US"/>
          </a:p>
        </p:txBody>
      </p:sp>
    </p:spTree>
    <p:extLst>
      <p:ext uri="{BB962C8B-B14F-4D97-AF65-F5344CB8AC3E}">
        <p14:creationId xmlns:p14="http://schemas.microsoft.com/office/powerpoint/2010/main" val="295075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DBDDE77-AD4E-4041-A13A-6348E58E52AD}" type="datetime1">
              <a:rPr lang="zh-CN" altLang="en-US" smtClean="0"/>
              <a:t>2018/6/12</a:t>
            </a:fld>
            <a:endParaRPr lang="zh-CN" altLang="en-US"/>
          </a:p>
        </p:txBody>
      </p:sp>
      <p:sp>
        <p:nvSpPr>
          <p:cNvPr id="6" name="Footer Placeholder 5"/>
          <p:cNvSpPr>
            <a:spLocks noGrp="1"/>
          </p:cNvSpPr>
          <p:nvPr>
            <p:ph type="ftr" sz="quarter" idx="11"/>
          </p:nvPr>
        </p:nvSpPr>
        <p:spPr/>
        <p:txBody>
          <a:bodyPr/>
          <a:lstStyle/>
          <a:p>
            <a:r>
              <a:rPr lang="en-US" altLang="zh-CN"/>
              <a:t>Spring  2018 ZDMC – Lec. #24</a:t>
            </a:r>
            <a:endParaRPr lang="zh-CN" altLang="en-US"/>
          </a:p>
        </p:txBody>
      </p:sp>
      <p:sp>
        <p:nvSpPr>
          <p:cNvPr id="7" name="Slide Number Placeholder 6"/>
          <p:cNvSpPr>
            <a:spLocks noGrp="1"/>
          </p:cNvSpPr>
          <p:nvPr>
            <p:ph type="sldNum" sz="quarter" idx="12"/>
          </p:nvPr>
        </p:nvSpPr>
        <p:spPr/>
        <p:txBody>
          <a:bodyPr/>
          <a:lstStyle/>
          <a:p>
            <a:fld id="{CE662F2D-F56F-4C35-B8AD-C1D480E5A84E}" type="slidenum">
              <a:rPr lang="zh-CN" altLang="en-US" smtClean="0"/>
              <a:t>‹#›</a:t>
            </a:fld>
            <a:endParaRPr lang="zh-CN" altLang="en-US"/>
          </a:p>
        </p:txBody>
      </p:sp>
    </p:spTree>
    <p:extLst>
      <p:ext uri="{BB962C8B-B14F-4D97-AF65-F5344CB8AC3E}">
        <p14:creationId xmlns:p14="http://schemas.microsoft.com/office/powerpoint/2010/main" val="2793817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1496029-1C66-4F14-8DD3-7852CCB2D458}" type="datetime1">
              <a:rPr lang="zh-CN" altLang="en-US" smtClean="0"/>
              <a:t>2018/6/12</a:t>
            </a:fld>
            <a:endParaRPr lang="zh-CN" altLang="en-US"/>
          </a:p>
        </p:txBody>
      </p:sp>
      <p:sp>
        <p:nvSpPr>
          <p:cNvPr id="6" name="Footer Placeholder 5"/>
          <p:cNvSpPr>
            <a:spLocks noGrp="1"/>
          </p:cNvSpPr>
          <p:nvPr>
            <p:ph type="ftr" sz="quarter" idx="11"/>
          </p:nvPr>
        </p:nvSpPr>
        <p:spPr/>
        <p:txBody>
          <a:bodyPr/>
          <a:lstStyle/>
          <a:p>
            <a:r>
              <a:rPr lang="en-US" altLang="zh-CN"/>
              <a:t>Spring  2018 ZDMC – Lec. #24</a:t>
            </a:r>
            <a:endParaRPr lang="zh-CN" altLang="en-US"/>
          </a:p>
        </p:txBody>
      </p:sp>
      <p:sp>
        <p:nvSpPr>
          <p:cNvPr id="7" name="Slide Number Placeholder 6"/>
          <p:cNvSpPr>
            <a:spLocks noGrp="1"/>
          </p:cNvSpPr>
          <p:nvPr>
            <p:ph type="sldNum" sz="quarter" idx="12"/>
          </p:nvPr>
        </p:nvSpPr>
        <p:spPr/>
        <p:txBody>
          <a:bodyPr/>
          <a:lstStyle/>
          <a:p>
            <a:fld id="{CE662F2D-F56F-4C35-B8AD-C1D480E5A84E}" type="slidenum">
              <a:rPr lang="zh-CN" altLang="en-US" smtClean="0"/>
              <a:t>‹#›</a:t>
            </a:fld>
            <a:endParaRPr lang="zh-CN" altLang="en-US"/>
          </a:p>
        </p:txBody>
      </p:sp>
    </p:spTree>
    <p:extLst>
      <p:ext uri="{BB962C8B-B14F-4D97-AF65-F5344CB8AC3E}">
        <p14:creationId xmlns:p14="http://schemas.microsoft.com/office/powerpoint/2010/main" val="180495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2BF2E-C979-4FE6-8589-76198B9FB95A}" type="datetime1">
              <a:rPr lang="zh-CN" altLang="en-US" smtClean="0"/>
              <a:t>2018/6/12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Spring  2018 ZDMC – Lec. #24</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62F2D-F56F-4C35-B8AD-C1D480E5A84E}" type="slidenum">
              <a:rPr lang="zh-CN" altLang="en-US" smtClean="0"/>
              <a:t>‹#›</a:t>
            </a:fld>
            <a:endParaRPr lang="zh-CN" altLang="en-US"/>
          </a:p>
        </p:txBody>
      </p:sp>
    </p:spTree>
    <p:extLst>
      <p:ext uri="{BB962C8B-B14F-4D97-AF65-F5344CB8AC3E}">
        <p14:creationId xmlns:p14="http://schemas.microsoft.com/office/powerpoint/2010/main" val="3279807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xmlns="" id="{40609C5A-73B8-4A30-B995-9CC46807B56D}"/>
              </a:ext>
            </a:extLst>
          </p:cNvPr>
          <p:cNvSpPr txBox="1">
            <a:spLocks noChangeArrowheads="1"/>
          </p:cNvSpPr>
          <p:nvPr/>
        </p:nvSpPr>
        <p:spPr bwMode="auto">
          <a:xfrm>
            <a:off x="2093913" y="3489325"/>
            <a:ext cx="4706937"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315263"/>
              </a:buClr>
              <a:buSzPct val="75000"/>
              <a:buFont typeface="Wingdings" panose="05000000000000000000"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lgn="ctr">
              <a:spcBef>
                <a:spcPct val="50000"/>
              </a:spcBef>
              <a:buClrTx/>
              <a:buSzTx/>
              <a:buFontTx/>
              <a:buNone/>
            </a:pPr>
            <a:r>
              <a:rPr lang="zh-CN" altLang="en-US" sz="2800" dirty="0">
                <a:solidFill>
                  <a:srgbClr val="001E4A"/>
                </a:solidFill>
                <a:latin typeface="华文新魏" panose="02010800040101010101" pitchFamily="2" charset="-122"/>
                <a:ea typeface="华文新魏" panose="02010800040101010101" pitchFamily="2" charset="-122"/>
              </a:rPr>
              <a:t>刘鹏</a:t>
            </a:r>
          </a:p>
          <a:p>
            <a:pPr algn="ctr">
              <a:spcBef>
                <a:spcPct val="50000"/>
              </a:spcBef>
              <a:buClrTx/>
              <a:buSzTx/>
              <a:buFontTx/>
              <a:buNone/>
            </a:pPr>
            <a:r>
              <a:rPr lang="en-US" altLang="zh-CN" dirty="0">
                <a:solidFill>
                  <a:srgbClr val="001E4A"/>
                </a:solidFill>
                <a:latin typeface="Times New Roman" panose="02020603050405020304" pitchFamily="18" charset="0"/>
                <a:ea typeface="华文新魏" panose="02010800040101010101" pitchFamily="2" charset="-122"/>
              </a:rPr>
              <a:t>liupeng@zju.edu.cn</a:t>
            </a:r>
          </a:p>
          <a:p>
            <a:pPr algn="ctr">
              <a:spcBef>
                <a:spcPct val="50000"/>
              </a:spcBef>
              <a:buClrTx/>
              <a:buSzTx/>
              <a:buFontTx/>
              <a:buNone/>
            </a:pPr>
            <a:r>
              <a:rPr lang="en-US" altLang="zh-CN" dirty="0">
                <a:solidFill>
                  <a:srgbClr val="001E4A"/>
                </a:solidFill>
                <a:latin typeface="Times New Roman" panose="02020603050405020304" pitchFamily="18" charset="0"/>
                <a:ea typeface="华文新魏" panose="02010800040101010101" pitchFamily="2" charset="-122"/>
              </a:rPr>
              <a:t>College of ISEE </a:t>
            </a:r>
          </a:p>
          <a:p>
            <a:pPr algn="ctr">
              <a:spcBef>
                <a:spcPct val="50000"/>
              </a:spcBef>
              <a:buClrTx/>
              <a:buSzTx/>
              <a:buFontTx/>
              <a:buNone/>
            </a:pPr>
            <a:r>
              <a:rPr lang="en-US" altLang="zh-CN" dirty="0">
                <a:solidFill>
                  <a:srgbClr val="001E4A"/>
                </a:solidFill>
                <a:latin typeface="Times New Roman" panose="02020603050405020304" pitchFamily="18" charset="0"/>
                <a:ea typeface="华文新魏" panose="02010800040101010101" pitchFamily="2" charset="-122"/>
              </a:rPr>
              <a:t>Zhejiang University</a:t>
            </a:r>
          </a:p>
          <a:p>
            <a:pPr algn="ctr">
              <a:spcBef>
                <a:spcPct val="50000"/>
              </a:spcBef>
              <a:buClrTx/>
              <a:buSzTx/>
              <a:buFontTx/>
              <a:buNone/>
            </a:pPr>
            <a:r>
              <a:rPr lang="en-US" altLang="zh-CN" dirty="0">
                <a:solidFill>
                  <a:srgbClr val="001E4A"/>
                </a:solidFill>
                <a:latin typeface="Times New Roman" panose="02020603050405020304" pitchFamily="18" charset="0"/>
                <a:ea typeface="华文新魏" panose="02010800040101010101" pitchFamily="2" charset="-122"/>
              </a:rPr>
              <a:t>Source: </a:t>
            </a:r>
            <a:r>
              <a:rPr lang="zh-CN" altLang="en-US" dirty="0">
                <a:solidFill>
                  <a:srgbClr val="001E4A"/>
                </a:solidFill>
                <a:latin typeface="Times New Roman" panose="02020603050405020304" pitchFamily="18" charset="0"/>
                <a:ea typeface="华文新魏" panose="02010800040101010101" pitchFamily="2" charset="-122"/>
              </a:rPr>
              <a:t>补充讲义</a:t>
            </a:r>
          </a:p>
        </p:txBody>
      </p:sp>
      <p:sp>
        <p:nvSpPr>
          <p:cNvPr id="5" name="Rectangle 6">
            <a:extLst>
              <a:ext uri="{FF2B5EF4-FFF2-40B4-BE49-F238E27FC236}">
                <a16:creationId xmlns:a16="http://schemas.microsoft.com/office/drawing/2014/main" xmlns="" id="{FD07E336-9797-4428-A57F-024B29A7F911}"/>
              </a:ext>
            </a:extLst>
          </p:cNvPr>
          <p:cNvSpPr txBox="1">
            <a:spLocks noChangeArrowheads="1"/>
          </p:cNvSpPr>
          <p:nvPr/>
        </p:nvSpPr>
        <p:spPr bwMode="auto">
          <a:xfrm>
            <a:off x="855162" y="1616979"/>
            <a:ext cx="6551613" cy="852270"/>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2pPr>
            <a:lvl3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3pPr>
            <a:lvl4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4pPr>
            <a:lvl5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5pPr>
            <a:lvl6pPr marL="4572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6pPr>
            <a:lvl7pPr marL="9144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7pPr>
            <a:lvl8pPr marL="13716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8pPr>
            <a:lvl9pPr marL="18288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9pPr>
          </a:lstStyle>
          <a:p>
            <a:pPr defTabSz="914400">
              <a:defRPr/>
            </a:pPr>
            <a:r>
              <a:rPr lang="zh-CN" altLang="en-US" sz="3600" i="0" kern="0" dirty="0">
                <a:ea typeface="宋体" pitchFamily="2" charset="-122"/>
              </a:rPr>
              <a:t>微处理器设计</a:t>
            </a:r>
            <a:r>
              <a:rPr lang="en-US" altLang="zh-CN" sz="3600" i="0" kern="0" dirty="0">
                <a:ea typeface="宋体" pitchFamily="2" charset="-122"/>
              </a:rPr>
              <a:t>2</a:t>
            </a:r>
          </a:p>
        </p:txBody>
      </p:sp>
      <p:sp>
        <p:nvSpPr>
          <p:cNvPr id="6" name="日期占位符 5">
            <a:extLst>
              <a:ext uri="{FF2B5EF4-FFF2-40B4-BE49-F238E27FC236}">
                <a16:creationId xmlns:a16="http://schemas.microsoft.com/office/drawing/2014/main" xmlns="" id="{85258913-5F6B-4317-82E5-8284D09C7932}"/>
              </a:ext>
            </a:extLst>
          </p:cNvPr>
          <p:cNvSpPr>
            <a:spLocks noGrp="1"/>
          </p:cNvSpPr>
          <p:nvPr>
            <p:ph type="dt" sz="half" idx="10"/>
          </p:nvPr>
        </p:nvSpPr>
        <p:spPr/>
        <p:txBody>
          <a:bodyPr/>
          <a:lstStyle/>
          <a:p>
            <a:fld id="{F20FBB24-1A86-4DAB-9F37-70DCBBF759E7}" type="datetime1">
              <a:rPr lang="zh-CN" altLang="en-US" smtClean="0"/>
              <a:t>2018/6/12</a:t>
            </a:fld>
            <a:endParaRPr lang="zh-CN" altLang="en-US"/>
          </a:p>
        </p:txBody>
      </p:sp>
      <p:sp>
        <p:nvSpPr>
          <p:cNvPr id="7" name="页脚占位符 6">
            <a:extLst>
              <a:ext uri="{FF2B5EF4-FFF2-40B4-BE49-F238E27FC236}">
                <a16:creationId xmlns:a16="http://schemas.microsoft.com/office/drawing/2014/main" xmlns="" id="{CF09A051-5576-418F-B828-4E875B1C6A9A}"/>
              </a:ext>
            </a:extLst>
          </p:cNvPr>
          <p:cNvSpPr>
            <a:spLocks noGrp="1"/>
          </p:cNvSpPr>
          <p:nvPr>
            <p:ph type="ftr" sz="quarter" idx="11"/>
          </p:nvPr>
        </p:nvSpPr>
        <p:spPr/>
        <p:txBody>
          <a:bodyPr/>
          <a:lstStyle/>
          <a:p>
            <a:r>
              <a:rPr lang="en-US" altLang="zh-CN"/>
              <a:t>Spring  2018 ZDMC – Lec. #24</a:t>
            </a:r>
            <a:endParaRPr lang="zh-CN" altLang="en-US"/>
          </a:p>
        </p:txBody>
      </p:sp>
      <p:sp>
        <p:nvSpPr>
          <p:cNvPr id="8" name="灯片编号占位符 7">
            <a:extLst>
              <a:ext uri="{FF2B5EF4-FFF2-40B4-BE49-F238E27FC236}">
                <a16:creationId xmlns:a16="http://schemas.microsoft.com/office/drawing/2014/main" xmlns="" id="{31345193-D7A8-4BFD-A4FF-A1B36FEDE3DF}"/>
              </a:ext>
            </a:extLst>
          </p:cNvPr>
          <p:cNvSpPr>
            <a:spLocks noGrp="1"/>
          </p:cNvSpPr>
          <p:nvPr>
            <p:ph type="sldNum" sz="quarter" idx="12"/>
          </p:nvPr>
        </p:nvSpPr>
        <p:spPr/>
        <p:txBody>
          <a:bodyPr/>
          <a:lstStyle/>
          <a:p>
            <a:fld id="{CE662F2D-F56F-4C35-B8AD-C1D480E5A84E}" type="slidenum">
              <a:rPr lang="zh-CN" altLang="en-US" smtClean="0"/>
              <a:t>1</a:t>
            </a:fld>
            <a:endParaRPr lang="zh-CN" altLang="en-US"/>
          </a:p>
        </p:txBody>
      </p:sp>
    </p:spTree>
    <p:extLst>
      <p:ext uri="{BB962C8B-B14F-4D97-AF65-F5344CB8AC3E}">
        <p14:creationId xmlns:p14="http://schemas.microsoft.com/office/powerpoint/2010/main" val="2190166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xmlns="" id="{4C57A583-A523-4E5B-B9C1-735BFAF32E15}"/>
              </a:ext>
            </a:extLst>
          </p:cNvPr>
          <p:cNvSpPr>
            <a:spLocks noGrp="1"/>
          </p:cNvSpPr>
          <p:nvPr>
            <p:ph type="title"/>
          </p:nvPr>
        </p:nvSpPr>
        <p:spPr>
          <a:xfrm>
            <a:off x="628650" y="365126"/>
            <a:ext cx="7886700" cy="812321"/>
          </a:xfrm>
        </p:spPr>
        <p:txBody>
          <a:bodyPr>
            <a:norm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控制单元</a:t>
            </a:r>
          </a:p>
        </p:txBody>
      </p:sp>
      <p:sp>
        <p:nvSpPr>
          <p:cNvPr id="56323" name="内容占位符 2">
            <a:extLst>
              <a:ext uri="{FF2B5EF4-FFF2-40B4-BE49-F238E27FC236}">
                <a16:creationId xmlns:a16="http://schemas.microsoft.com/office/drawing/2014/main" xmlns="" id="{FE038D86-145F-40FE-BFA4-E5473E9A85F5}"/>
              </a:ext>
            </a:extLst>
          </p:cNvPr>
          <p:cNvSpPr>
            <a:spLocks noGrp="1"/>
          </p:cNvSpPr>
          <p:nvPr>
            <p:ph idx="1"/>
          </p:nvPr>
        </p:nvSpPr>
        <p:spPr>
          <a:xfrm>
            <a:off x="628650" y="1253331"/>
            <a:ext cx="7886700" cy="4351338"/>
          </a:xfrm>
        </p:spPr>
        <p:txBody>
          <a:bodyPr/>
          <a:lstStyle/>
          <a:p>
            <a:r>
              <a:rPr lang="zh-CN" altLang="en-US" dirty="0"/>
              <a:t>完整控制电路</a:t>
            </a:r>
          </a:p>
        </p:txBody>
      </p:sp>
      <p:pic>
        <p:nvPicPr>
          <p:cNvPr id="56324" name="Picture 2">
            <a:extLst>
              <a:ext uri="{FF2B5EF4-FFF2-40B4-BE49-F238E27FC236}">
                <a16:creationId xmlns:a16="http://schemas.microsoft.com/office/drawing/2014/main" xmlns="" id="{A6AFC9E2-84F5-4C63-89FB-86950F0BF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56828"/>
            <a:ext cx="7315200"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a:extLst>
              <a:ext uri="{FF2B5EF4-FFF2-40B4-BE49-F238E27FC236}">
                <a16:creationId xmlns:a16="http://schemas.microsoft.com/office/drawing/2014/main" xmlns="" id="{5774DE91-AEA5-49B6-85FA-3053388C5961}"/>
              </a:ext>
            </a:extLst>
          </p:cNvPr>
          <p:cNvSpPr>
            <a:spLocks noGrp="1"/>
          </p:cNvSpPr>
          <p:nvPr>
            <p:ph type="dt" sz="half" idx="10"/>
          </p:nvPr>
        </p:nvSpPr>
        <p:spPr/>
        <p:txBody>
          <a:bodyPr/>
          <a:lstStyle/>
          <a:p>
            <a:fld id="{EF5E4D0B-FDBB-4FAD-AED2-91A3F0142D89}"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DDBE8E13-6ACB-45DF-BE81-730D6F0D206C}"/>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DE9D5449-B680-41FD-B007-94276AEDB861}"/>
              </a:ext>
            </a:extLst>
          </p:cNvPr>
          <p:cNvSpPr>
            <a:spLocks noGrp="1"/>
          </p:cNvSpPr>
          <p:nvPr>
            <p:ph type="sldNum" sz="quarter" idx="12"/>
          </p:nvPr>
        </p:nvSpPr>
        <p:spPr/>
        <p:txBody>
          <a:bodyPr/>
          <a:lstStyle/>
          <a:p>
            <a:fld id="{CE662F2D-F56F-4C35-B8AD-C1D480E5A84E}" type="slidenum">
              <a:rPr lang="zh-CN" altLang="en-US" smtClean="0"/>
              <a:t>10</a:t>
            </a:fld>
            <a:endParaRPr lang="zh-CN" altLang="en-US"/>
          </a:p>
        </p:txBody>
      </p:sp>
    </p:spTree>
    <p:extLst>
      <p:ext uri="{BB962C8B-B14F-4D97-AF65-F5344CB8AC3E}">
        <p14:creationId xmlns:p14="http://schemas.microsoft.com/office/powerpoint/2010/main" val="761724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xmlns="" id="{CC4DA2B6-49DD-48A8-AB3D-610C790259BD}"/>
              </a:ext>
            </a:extLst>
          </p:cNvPr>
          <p:cNvSpPr>
            <a:spLocks noGrp="1"/>
          </p:cNvSpPr>
          <p:nvPr>
            <p:ph type="title"/>
          </p:nvPr>
        </p:nvSpPr>
        <p:spPr>
          <a:xfrm>
            <a:off x="628650" y="365127"/>
            <a:ext cx="7886700" cy="701674"/>
          </a:xfrm>
        </p:spPr>
        <p:txBody>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完整电路</a:t>
            </a:r>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57347" name="内容占位符 2">
            <a:extLst>
              <a:ext uri="{FF2B5EF4-FFF2-40B4-BE49-F238E27FC236}">
                <a16:creationId xmlns:a16="http://schemas.microsoft.com/office/drawing/2014/main" xmlns="" id="{07A94C55-BFE3-476B-89E2-FD9B63894A1B}"/>
              </a:ext>
            </a:extLst>
          </p:cNvPr>
          <p:cNvSpPr>
            <a:spLocks noGrp="1"/>
          </p:cNvSpPr>
          <p:nvPr>
            <p:ph idx="1"/>
          </p:nvPr>
        </p:nvSpPr>
        <p:spPr>
          <a:xfrm>
            <a:off x="628650" y="1204587"/>
            <a:ext cx="7683500" cy="5054600"/>
          </a:xfrm>
        </p:spPr>
        <p:txBody>
          <a:bodyPr/>
          <a:lstStyle/>
          <a:p>
            <a:r>
              <a:rPr lang="zh-CN" altLang="en-US" dirty="0"/>
              <a:t>数据通路电路与控制单元电路信号连接</a:t>
            </a:r>
          </a:p>
        </p:txBody>
      </p:sp>
      <p:pic>
        <p:nvPicPr>
          <p:cNvPr id="57348" name="Picture 2">
            <a:extLst>
              <a:ext uri="{FF2B5EF4-FFF2-40B4-BE49-F238E27FC236}">
                <a16:creationId xmlns:a16="http://schemas.microsoft.com/office/drawing/2014/main" xmlns="" id="{D9F79DF0-80FA-41D8-A435-39CC91B1CE6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 y="1560513"/>
            <a:ext cx="8459788"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a:extLst>
              <a:ext uri="{FF2B5EF4-FFF2-40B4-BE49-F238E27FC236}">
                <a16:creationId xmlns:a16="http://schemas.microsoft.com/office/drawing/2014/main" xmlns="" id="{F98E0483-3974-462F-94E8-5013E4DAF5D9}"/>
              </a:ext>
            </a:extLst>
          </p:cNvPr>
          <p:cNvSpPr>
            <a:spLocks noGrp="1"/>
          </p:cNvSpPr>
          <p:nvPr>
            <p:ph type="dt" sz="half" idx="10"/>
          </p:nvPr>
        </p:nvSpPr>
        <p:spPr/>
        <p:txBody>
          <a:bodyPr/>
          <a:lstStyle/>
          <a:p>
            <a:fld id="{79BF2873-9BD6-4C98-A0E7-D1FF6F660978}"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FF8F16F6-80BF-4727-B2D5-2F7B98335015}"/>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FC5B050B-C4B4-447C-A6A5-A8D00920A175}"/>
              </a:ext>
            </a:extLst>
          </p:cNvPr>
          <p:cNvSpPr>
            <a:spLocks noGrp="1"/>
          </p:cNvSpPr>
          <p:nvPr>
            <p:ph type="sldNum" sz="quarter" idx="12"/>
          </p:nvPr>
        </p:nvSpPr>
        <p:spPr/>
        <p:txBody>
          <a:bodyPr/>
          <a:lstStyle/>
          <a:p>
            <a:fld id="{CE662F2D-F56F-4C35-B8AD-C1D480E5A84E}" type="slidenum">
              <a:rPr lang="zh-CN" altLang="en-US" smtClean="0"/>
              <a:t>11</a:t>
            </a:fld>
            <a:endParaRPr lang="zh-CN" altLang="en-US"/>
          </a:p>
        </p:txBody>
      </p:sp>
    </p:spTree>
    <p:extLst>
      <p:ext uri="{BB962C8B-B14F-4D97-AF65-F5344CB8AC3E}">
        <p14:creationId xmlns:p14="http://schemas.microsoft.com/office/powerpoint/2010/main" val="2879034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xmlns="" id="{8399F811-1F6C-4130-8129-3C8A75DA738A}"/>
              </a:ext>
            </a:extLst>
          </p:cNvPr>
          <p:cNvSpPr>
            <a:spLocks noGrp="1"/>
          </p:cNvSpPr>
          <p:nvPr>
            <p:ph type="title"/>
          </p:nvPr>
        </p:nvSpPr>
        <p:spPr>
          <a:xfrm>
            <a:off x="685800" y="330200"/>
            <a:ext cx="7292975" cy="355600"/>
          </a:xfrm>
        </p:spPr>
        <p:txBody>
          <a:bodyPr>
            <a:normAutofit fontScale="90000"/>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示例汇编程序</a:t>
            </a:r>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58371" name="内容占位符 2">
            <a:extLst>
              <a:ext uri="{FF2B5EF4-FFF2-40B4-BE49-F238E27FC236}">
                <a16:creationId xmlns:a16="http://schemas.microsoft.com/office/drawing/2014/main" xmlns="" id="{11065C44-F3E5-4D33-B116-BFFDC29471AE}"/>
              </a:ext>
            </a:extLst>
          </p:cNvPr>
          <p:cNvSpPr>
            <a:spLocks noGrp="1"/>
          </p:cNvSpPr>
          <p:nvPr>
            <p:ph idx="1"/>
          </p:nvPr>
        </p:nvSpPr>
        <p:spPr>
          <a:xfrm>
            <a:off x="698500" y="838200"/>
            <a:ext cx="7683500" cy="5283200"/>
          </a:xfrm>
        </p:spPr>
        <p:txBody>
          <a:bodyPr/>
          <a:lstStyle/>
          <a:p>
            <a:r>
              <a:rPr lang="zh-CN" altLang="en-US" dirty="0"/>
              <a:t>测试程序</a:t>
            </a:r>
            <a:endParaRPr lang="en-US" altLang="zh-CN" dirty="0"/>
          </a:p>
          <a:p>
            <a:pPr lvl="1"/>
            <a:r>
              <a:rPr lang="zh-CN" altLang="zh-CN" dirty="0"/>
              <a:t>输入一个数据，将此数据进行递减直至</a:t>
            </a:r>
            <a:r>
              <a:rPr lang="en-US" altLang="zh-CN" dirty="0"/>
              <a:t>0</a:t>
            </a:r>
            <a:r>
              <a:rPr lang="zh-CN" altLang="en-US" dirty="0"/>
              <a:t>。</a:t>
            </a:r>
            <a:endParaRPr lang="en-US" altLang="zh-CN" dirty="0"/>
          </a:p>
          <a:p>
            <a:pPr lvl="1"/>
            <a:endParaRPr lang="en-US" altLang="zh-CN" dirty="0"/>
          </a:p>
          <a:p>
            <a:pPr lvl="1"/>
            <a:endParaRPr lang="en-US" altLang="zh-CN" dirty="0"/>
          </a:p>
          <a:p>
            <a:pPr marL="457200" lvl="1" indent="0">
              <a:buNone/>
            </a:pPr>
            <a:endParaRPr lang="en-US" altLang="zh-CN" dirty="0"/>
          </a:p>
          <a:p>
            <a:r>
              <a:rPr lang="zh-CN" altLang="zh-CN" dirty="0"/>
              <a:t>手工编译</a:t>
            </a:r>
            <a:endParaRPr lang="zh-CN" altLang="en-US" dirty="0"/>
          </a:p>
        </p:txBody>
      </p:sp>
      <p:pic>
        <p:nvPicPr>
          <p:cNvPr id="58372" name="Picture 2">
            <a:extLst>
              <a:ext uri="{FF2B5EF4-FFF2-40B4-BE49-F238E27FC236}">
                <a16:creationId xmlns:a16="http://schemas.microsoft.com/office/drawing/2014/main" xmlns="" id="{AE989434-D81C-4441-AF9A-BEE36D6E77C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2738" y="1633537"/>
            <a:ext cx="884713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3" name="Picture 3">
            <a:extLst>
              <a:ext uri="{FF2B5EF4-FFF2-40B4-BE49-F238E27FC236}">
                <a16:creationId xmlns:a16="http://schemas.microsoft.com/office/drawing/2014/main" xmlns="" id="{ED1E7073-CC7F-47ED-97F0-E935F2F25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3461446"/>
            <a:ext cx="8651875"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74" name="矩形 4">
            <a:extLst>
              <a:ext uri="{FF2B5EF4-FFF2-40B4-BE49-F238E27FC236}">
                <a16:creationId xmlns:a16="http://schemas.microsoft.com/office/drawing/2014/main" xmlns="" id="{C76DE21D-C621-4935-BC2F-E81CB77424BC}"/>
              </a:ext>
            </a:extLst>
          </p:cNvPr>
          <p:cNvSpPr>
            <a:spLocks noChangeArrowheads="1"/>
          </p:cNvSpPr>
          <p:nvPr/>
        </p:nvSpPr>
        <p:spPr bwMode="auto">
          <a:xfrm>
            <a:off x="152400" y="5474396"/>
            <a:ext cx="8991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eaLnBrk="1" hangingPunct="1"/>
            <a:r>
              <a:rPr lang="zh-CN" altLang="en-US" dirty="0"/>
              <a:t>指令</a:t>
            </a:r>
            <a:r>
              <a:rPr lang="en-US" altLang="zh-CN" dirty="0"/>
              <a:t>JNZ</a:t>
            </a:r>
            <a:r>
              <a:rPr lang="zh-CN" altLang="en-US" dirty="0"/>
              <a:t>，最右边</a:t>
            </a:r>
            <a:r>
              <a:rPr lang="en-US" altLang="zh-CN" dirty="0"/>
              <a:t>4</a:t>
            </a:r>
            <a:r>
              <a:rPr lang="zh-CN" altLang="en-US" dirty="0"/>
              <a:t>位表示当检测条件为真时程序跳转的地址。</a:t>
            </a:r>
            <a:endParaRPr lang="en-US" altLang="zh-CN" dirty="0"/>
          </a:p>
          <a:p>
            <a:pPr algn="ctr" eaLnBrk="1" hangingPunct="1"/>
            <a:r>
              <a:rPr lang="zh-CN" altLang="en-US" dirty="0"/>
              <a:t>假设第一个指令</a:t>
            </a:r>
            <a:r>
              <a:rPr lang="en-US" altLang="zh-CN" dirty="0"/>
              <a:t>IN A</a:t>
            </a:r>
            <a:r>
              <a:rPr lang="zh-CN" altLang="en-US" dirty="0"/>
              <a:t>存储在程序存储器的地址为</a:t>
            </a:r>
            <a:r>
              <a:rPr lang="en-US" altLang="zh-CN" dirty="0"/>
              <a:t>0000</a:t>
            </a:r>
            <a:r>
              <a:rPr lang="zh-CN" altLang="en-US" dirty="0"/>
              <a:t>，</a:t>
            </a:r>
            <a:endParaRPr lang="en-US" altLang="zh-CN" dirty="0"/>
          </a:p>
          <a:p>
            <a:pPr algn="ctr" eaLnBrk="1" hangingPunct="1"/>
            <a:r>
              <a:rPr lang="zh-CN" altLang="en-US" dirty="0"/>
              <a:t>指令</a:t>
            </a:r>
            <a:r>
              <a:rPr lang="en-US" altLang="zh-CN" dirty="0"/>
              <a:t>JNZ</a:t>
            </a:r>
            <a:r>
              <a:rPr lang="zh-CN" altLang="en-US" dirty="0"/>
              <a:t>将跳转到第二个指令</a:t>
            </a:r>
            <a:r>
              <a:rPr lang="en-US" altLang="zh-CN" dirty="0"/>
              <a:t>OUT A</a:t>
            </a:r>
            <a:r>
              <a:rPr lang="zh-CN" altLang="en-US" dirty="0"/>
              <a:t>（在程序存储器中的地址是</a:t>
            </a:r>
            <a:r>
              <a:rPr lang="en-US" altLang="zh-CN" dirty="0"/>
              <a:t>0001</a:t>
            </a:r>
            <a:r>
              <a:rPr lang="zh-CN" altLang="en-US" dirty="0"/>
              <a:t>）</a:t>
            </a:r>
            <a:endParaRPr lang="en-US" altLang="zh-CN" dirty="0"/>
          </a:p>
          <a:p>
            <a:pPr algn="ctr" eaLnBrk="1" hangingPunct="1"/>
            <a:r>
              <a:rPr lang="en-US" altLang="zh-CN" dirty="0"/>
              <a:t>JNZ</a:t>
            </a:r>
            <a:r>
              <a:rPr lang="zh-CN" altLang="en-US" dirty="0"/>
              <a:t>指令的最后四位操作数被设置为</a:t>
            </a:r>
            <a:r>
              <a:rPr lang="en-US" altLang="zh-CN" dirty="0"/>
              <a:t>0001</a:t>
            </a:r>
            <a:r>
              <a:rPr lang="zh-CN" altLang="en-US" dirty="0"/>
              <a:t>。</a:t>
            </a:r>
            <a:endParaRPr lang="en-US" altLang="zh-CN" dirty="0"/>
          </a:p>
          <a:p>
            <a:pPr algn="ctr" eaLnBrk="1" hangingPunct="1"/>
            <a:r>
              <a:rPr lang="zh-CN" altLang="en-US" dirty="0"/>
              <a:t>由于指令</a:t>
            </a:r>
            <a:r>
              <a:rPr lang="en-US" altLang="zh-CN" dirty="0"/>
              <a:t>JNZ</a:t>
            </a:r>
            <a:r>
              <a:rPr lang="zh-CN" altLang="en-US" dirty="0"/>
              <a:t>的操作码为</a:t>
            </a:r>
            <a:r>
              <a:rPr lang="en-US" altLang="zh-CN" dirty="0"/>
              <a:t>110</a:t>
            </a:r>
            <a:r>
              <a:rPr lang="zh-CN" altLang="en-US" dirty="0"/>
              <a:t>，所以综合起来指令</a:t>
            </a:r>
            <a:r>
              <a:rPr lang="en-US" altLang="zh-CN" dirty="0"/>
              <a:t>JNZ</a:t>
            </a:r>
            <a:r>
              <a:rPr lang="zh-CN" altLang="en-US" dirty="0"/>
              <a:t>完整的编码是</a:t>
            </a:r>
            <a:r>
              <a:rPr lang="en-US" altLang="zh-CN" dirty="0"/>
              <a:t>11000001</a:t>
            </a:r>
            <a:r>
              <a:rPr lang="zh-CN" altLang="en-US" dirty="0"/>
              <a:t>。</a:t>
            </a:r>
          </a:p>
        </p:txBody>
      </p:sp>
      <p:pic>
        <p:nvPicPr>
          <p:cNvPr id="58375" name="Picture 4">
            <a:extLst>
              <a:ext uri="{FF2B5EF4-FFF2-40B4-BE49-F238E27FC236}">
                <a16:creationId xmlns:a16="http://schemas.microsoft.com/office/drawing/2014/main" xmlns="" id="{8D8EA71A-CDA5-4CFA-8223-31125B609BB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3388" y="3289997"/>
            <a:ext cx="480218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76" name="矩形 5">
            <a:extLst>
              <a:ext uri="{FF2B5EF4-FFF2-40B4-BE49-F238E27FC236}">
                <a16:creationId xmlns:a16="http://schemas.microsoft.com/office/drawing/2014/main" xmlns="" id="{F765C318-ECDD-41CC-A5BA-122C13807E5C}"/>
              </a:ext>
            </a:extLst>
          </p:cNvPr>
          <p:cNvSpPr>
            <a:spLocks noChangeArrowheads="1"/>
          </p:cNvSpPr>
          <p:nvPr/>
        </p:nvSpPr>
        <p:spPr bwMode="auto">
          <a:xfrm>
            <a:off x="5867400" y="457200"/>
            <a:ext cx="3178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a:t>程序必须在数据通路和微处理器实现之前，加载到存储器中去</a:t>
            </a:r>
          </a:p>
        </p:txBody>
      </p:sp>
      <p:sp>
        <p:nvSpPr>
          <p:cNvPr id="2" name="日期占位符 1">
            <a:extLst>
              <a:ext uri="{FF2B5EF4-FFF2-40B4-BE49-F238E27FC236}">
                <a16:creationId xmlns:a16="http://schemas.microsoft.com/office/drawing/2014/main" xmlns="" id="{9DF80C69-038F-47A1-BB66-5A1F2F9235CD}"/>
              </a:ext>
            </a:extLst>
          </p:cNvPr>
          <p:cNvSpPr>
            <a:spLocks noGrp="1"/>
          </p:cNvSpPr>
          <p:nvPr>
            <p:ph type="dt" sz="half" idx="10"/>
          </p:nvPr>
        </p:nvSpPr>
        <p:spPr/>
        <p:txBody>
          <a:bodyPr/>
          <a:lstStyle/>
          <a:p>
            <a:fld id="{DC04D089-8EB4-4B68-A3C0-EE71A612C4EC}" type="datetime1">
              <a:rPr lang="zh-CN" altLang="en-US" smtClean="0"/>
              <a:t>2018/6/12</a:t>
            </a:fld>
            <a:endParaRPr lang="zh-CN" altLang="en-US"/>
          </a:p>
        </p:txBody>
      </p:sp>
      <p:sp>
        <p:nvSpPr>
          <p:cNvPr id="4" name="灯片编号占位符 3">
            <a:extLst>
              <a:ext uri="{FF2B5EF4-FFF2-40B4-BE49-F238E27FC236}">
                <a16:creationId xmlns:a16="http://schemas.microsoft.com/office/drawing/2014/main" xmlns="" id="{D12F93EE-692F-4FA1-8D7B-7CE933259045}"/>
              </a:ext>
            </a:extLst>
          </p:cNvPr>
          <p:cNvSpPr>
            <a:spLocks noGrp="1"/>
          </p:cNvSpPr>
          <p:nvPr>
            <p:ph type="sldNum" sz="quarter" idx="12"/>
          </p:nvPr>
        </p:nvSpPr>
        <p:spPr/>
        <p:txBody>
          <a:bodyPr/>
          <a:lstStyle/>
          <a:p>
            <a:fld id="{CE662F2D-F56F-4C35-B8AD-C1D480E5A84E}" type="slidenum">
              <a:rPr lang="zh-CN" altLang="en-US" smtClean="0"/>
              <a:t>12</a:t>
            </a:fld>
            <a:endParaRPr lang="zh-CN" altLang="en-US"/>
          </a:p>
        </p:txBody>
      </p:sp>
    </p:spTree>
    <p:extLst>
      <p:ext uri="{BB962C8B-B14F-4D97-AF65-F5344CB8AC3E}">
        <p14:creationId xmlns:p14="http://schemas.microsoft.com/office/powerpoint/2010/main" val="3316178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xmlns="" id="{D3C1C5EE-38FA-49F8-87C2-48988B1CB96E}"/>
              </a:ext>
            </a:extLst>
          </p:cNvPr>
          <p:cNvSpPr>
            <a:spLocks noGrp="1"/>
          </p:cNvSpPr>
          <p:nvPr>
            <p:ph type="title"/>
          </p:nvPr>
        </p:nvSpPr>
        <p:spPr>
          <a:xfrm>
            <a:off x="468160" y="375084"/>
            <a:ext cx="7886700" cy="824846"/>
          </a:xfrm>
        </p:spPr>
        <p:txBody>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硬件电路实现</a:t>
            </a:r>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59395" name="内容占位符 2">
            <a:extLst>
              <a:ext uri="{FF2B5EF4-FFF2-40B4-BE49-F238E27FC236}">
                <a16:creationId xmlns:a16="http://schemas.microsoft.com/office/drawing/2014/main" xmlns="" id="{23FCA0DD-80B1-4547-AD6A-A26D07B9C1A9}"/>
              </a:ext>
            </a:extLst>
          </p:cNvPr>
          <p:cNvSpPr>
            <a:spLocks noGrp="1"/>
          </p:cNvSpPr>
          <p:nvPr>
            <p:ph idx="1"/>
          </p:nvPr>
        </p:nvSpPr>
        <p:spPr>
          <a:xfrm>
            <a:off x="357014" y="1306732"/>
            <a:ext cx="8715766" cy="4351338"/>
          </a:xfrm>
        </p:spPr>
        <p:txBody>
          <a:bodyPr/>
          <a:lstStyle/>
          <a:p>
            <a:r>
              <a:rPr lang="zh-CN" altLang="en-US" dirty="0"/>
              <a:t>完整的计算机</a:t>
            </a:r>
            <a:endParaRPr lang="en-US" altLang="zh-CN" dirty="0"/>
          </a:p>
          <a:p>
            <a:pPr lvl="1"/>
            <a:r>
              <a:rPr lang="zh-CN" altLang="zh-CN" dirty="0"/>
              <a:t>微处理器，存储器、输入和输出设备。</a:t>
            </a:r>
            <a:endParaRPr lang="en-US" altLang="zh-CN" dirty="0"/>
          </a:p>
          <a:p>
            <a:pPr lvl="1"/>
            <a:r>
              <a:rPr lang="zh-CN" altLang="zh-CN" dirty="0"/>
              <a:t>八个拨码开关作为输入设备，</a:t>
            </a:r>
            <a:r>
              <a:rPr lang="en-US" altLang="zh-CN" dirty="0"/>
              <a:t>2</a:t>
            </a:r>
            <a:r>
              <a:rPr lang="zh-CN" altLang="zh-CN" dirty="0"/>
              <a:t>个七段数码管作为输出设备。</a:t>
            </a:r>
            <a:endParaRPr lang="en-US" altLang="zh-CN" dirty="0"/>
          </a:p>
          <a:p>
            <a:pPr lvl="1"/>
            <a:r>
              <a:rPr lang="zh-CN" altLang="zh-CN" dirty="0"/>
              <a:t>一个</a:t>
            </a:r>
            <a:r>
              <a:rPr lang="en-US" altLang="zh-CN" dirty="0"/>
              <a:t>LED</a:t>
            </a:r>
            <a:r>
              <a:rPr lang="zh-CN" altLang="zh-CN" dirty="0"/>
              <a:t>来显示是否已经</a:t>
            </a:r>
            <a:r>
              <a:rPr lang="zh-CN" altLang="en-US" dirty="0"/>
              <a:t>结束</a:t>
            </a:r>
            <a:r>
              <a:rPr lang="zh-CN" altLang="zh-CN" dirty="0"/>
              <a:t>工作，一个按钮作为复位按钮。</a:t>
            </a:r>
            <a:endParaRPr lang="en-US" altLang="zh-CN" dirty="0"/>
          </a:p>
          <a:p>
            <a:pPr lvl="1"/>
            <a:r>
              <a:rPr lang="zh-CN" altLang="zh-CN" dirty="0"/>
              <a:t>较高频率（如</a:t>
            </a:r>
            <a:r>
              <a:rPr lang="en-US" altLang="zh-CN" dirty="0"/>
              <a:t>25MHz</a:t>
            </a:r>
            <a:r>
              <a:rPr lang="zh-CN" altLang="zh-CN" dirty="0"/>
              <a:t>）的时钟分频后变成</a:t>
            </a:r>
            <a:r>
              <a:rPr lang="en-US" altLang="zh-CN" dirty="0"/>
              <a:t>4Hz</a:t>
            </a:r>
            <a:r>
              <a:rPr lang="zh-CN" altLang="en-US" dirty="0"/>
              <a:t>，</a:t>
            </a:r>
            <a:r>
              <a:rPr lang="zh-CN" altLang="zh-CN" dirty="0"/>
              <a:t>作为微处理器的时钟</a:t>
            </a:r>
            <a:r>
              <a:rPr lang="zh-CN" altLang="en-US" dirty="0"/>
              <a:t>。</a:t>
            </a:r>
            <a:endParaRPr lang="en-US" altLang="zh-CN" dirty="0"/>
          </a:p>
        </p:txBody>
      </p:sp>
      <p:pic>
        <p:nvPicPr>
          <p:cNvPr id="59396" name="Picture 2">
            <a:extLst>
              <a:ext uri="{FF2B5EF4-FFF2-40B4-BE49-F238E27FC236}">
                <a16:creationId xmlns:a16="http://schemas.microsoft.com/office/drawing/2014/main" xmlns="" id="{D1C857BD-BCF0-4BAF-939B-B51ED44F9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842" y="3765551"/>
            <a:ext cx="8516938"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a:extLst>
              <a:ext uri="{FF2B5EF4-FFF2-40B4-BE49-F238E27FC236}">
                <a16:creationId xmlns:a16="http://schemas.microsoft.com/office/drawing/2014/main" xmlns="" id="{AFABBDC7-A262-4C4F-8930-E2BA0A6EF3E0}"/>
              </a:ext>
            </a:extLst>
          </p:cNvPr>
          <p:cNvSpPr>
            <a:spLocks noGrp="1"/>
          </p:cNvSpPr>
          <p:nvPr>
            <p:ph type="dt" sz="half" idx="10"/>
          </p:nvPr>
        </p:nvSpPr>
        <p:spPr/>
        <p:txBody>
          <a:bodyPr/>
          <a:lstStyle/>
          <a:p>
            <a:fld id="{581A2BF1-A28B-45D1-B061-5083E86FED82}"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A635F42B-E9E8-4E21-BB7E-9597293DC0F0}"/>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B4F1A08F-3C3A-4962-995E-02EF338907C7}"/>
              </a:ext>
            </a:extLst>
          </p:cNvPr>
          <p:cNvSpPr>
            <a:spLocks noGrp="1"/>
          </p:cNvSpPr>
          <p:nvPr>
            <p:ph type="sldNum" sz="quarter" idx="12"/>
          </p:nvPr>
        </p:nvSpPr>
        <p:spPr/>
        <p:txBody>
          <a:bodyPr/>
          <a:lstStyle/>
          <a:p>
            <a:fld id="{CE662F2D-F56F-4C35-B8AD-C1D480E5A84E}" type="slidenum">
              <a:rPr lang="zh-CN" altLang="en-US" smtClean="0"/>
              <a:t>13</a:t>
            </a:fld>
            <a:endParaRPr lang="zh-CN" altLang="en-US"/>
          </a:p>
        </p:txBody>
      </p:sp>
    </p:spTree>
    <p:extLst>
      <p:ext uri="{BB962C8B-B14F-4D97-AF65-F5344CB8AC3E}">
        <p14:creationId xmlns:p14="http://schemas.microsoft.com/office/powerpoint/2010/main" val="3664153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xmlns="" id="{84601282-6FB8-4C70-91A6-D7D417B8A52D}"/>
              </a:ext>
            </a:extLst>
          </p:cNvPr>
          <p:cNvSpPr>
            <a:spLocks noGrp="1"/>
          </p:cNvSpPr>
          <p:nvPr>
            <p:ph type="title"/>
          </p:nvPr>
        </p:nvSpPr>
        <p:spPr>
          <a:xfrm>
            <a:off x="628650" y="365127"/>
            <a:ext cx="7886700" cy="968374"/>
          </a:xfrm>
        </p:spPr>
        <p:txBody>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指令集扩展</a:t>
            </a:r>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---EC-2</a:t>
            </a:r>
            <a:r>
              <a:rPr lang="zh-CN"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微处理器</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60419" name="内容占位符 2">
            <a:extLst>
              <a:ext uri="{FF2B5EF4-FFF2-40B4-BE49-F238E27FC236}">
                <a16:creationId xmlns:a16="http://schemas.microsoft.com/office/drawing/2014/main" xmlns="" id="{AAD9EE75-E206-4004-9040-95948B00E371}"/>
              </a:ext>
            </a:extLst>
          </p:cNvPr>
          <p:cNvSpPr>
            <a:spLocks noGrp="1"/>
          </p:cNvSpPr>
          <p:nvPr>
            <p:ph idx="1"/>
          </p:nvPr>
        </p:nvSpPr>
        <p:spPr>
          <a:xfrm>
            <a:off x="628650" y="1333501"/>
            <a:ext cx="7886700" cy="4351338"/>
          </a:xfrm>
        </p:spPr>
        <p:txBody>
          <a:bodyPr/>
          <a:lstStyle/>
          <a:p>
            <a:r>
              <a:rPr lang="zh-CN" altLang="en-US" dirty="0"/>
              <a:t>指令集</a:t>
            </a:r>
            <a:r>
              <a:rPr lang="en-US" altLang="zh-CN" dirty="0"/>
              <a:t>-2</a:t>
            </a:r>
          </a:p>
          <a:p>
            <a:pPr lvl="1"/>
            <a:r>
              <a:rPr lang="en-US" altLang="zh-CN" dirty="0"/>
              <a:t>8</a:t>
            </a:r>
            <a:r>
              <a:rPr lang="zh-CN" altLang="zh-CN" dirty="0"/>
              <a:t>个指令</a:t>
            </a:r>
            <a:r>
              <a:rPr lang="zh-CN" altLang="en-US" dirty="0"/>
              <a:t>，</a:t>
            </a:r>
            <a:r>
              <a:rPr lang="zh-CN" altLang="zh-CN" dirty="0"/>
              <a:t>仍是</a:t>
            </a:r>
            <a:r>
              <a:rPr lang="en-US" altLang="zh-CN" dirty="0"/>
              <a:t>8</a:t>
            </a:r>
            <a:r>
              <a:rPr lang="zh-CN" altLang="zh-CN" dirty="0"/>
              <a:t>位</a:t>
            </a:r>
            <a:endParaRPr lang="zh-CN" altLang="en-US" dirty="0"/>
          </a:p>
        </p:txBody>
      </p:sp>
      <p:pic>
        <p:nvPicPr>
          <p:cNvPr id="60420" name="Picture 2">
            <a:extLst>
              <a:ext uri="{FF2B5EF4-FFF2-40B4-BE49-F238E27FC236}">
                <a16:creationId xmlns:a16="http://schemas.microsoft.com/office/drawing/2014/main" xmlns="" id="{820F3A3B-183C-4ABA-89DA-531A26ABF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 y="2194143"/>
            <a:ext cx="9232900" cy="370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a:extLst>
              <a:ext uri="{FF2B5EF4-FFF2-40B4-BE49-F238E27FC236}">
                <a16:creationId xmlns:a16="http://schemas.microsoft.com/office/drawing/2014/main" xmlns="" id="{C5BE48AB-6C32-448C-8EFF-74B57AFEFB41}"/>
              </a:ext>
            </a:extLst>
          </p:cNvPr>
          <p:cNvSpPr>
            <a:spLocks noGrp="1"/>
          </p:cNvSpPr>
          <p:nvPr>
            <p:ph type="dt" sz="half" idx="10"/>
          </p:nvPr>
        </p:nvSpPr>
        <p:spPr/>
        <p:txBody>
          <a:bodyPr/>
          <a:lstStyle/>
          <a:p>
            <a:fld id="{F18CCEDF-10DD-41BD-BF84-92B9088AD361}"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9B78CBFF-BD6E-4025-9D01-F088AAFE121F}"/>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A47D7FD2-B718-4A05-8D29-146FBE983E0B}"/>
              </a:ext>
            </a:extLst>
          </p:cNvPr>
          <p:cNvSpPr>
            <a:spLocks noGrp="1"/>
          </p:cNvSpPr>
          <p:nvPr>
            <p:ph type="sldNum" sz="quarter" idx="12"/>
          </p:nvPr>
        </p:nvSpPr>
        <p:spPr/>
        <p:txBody>
          <a:bodyPr/>
          <a:lstStyle/>
          <a:p>
            <a:fld id="{CE662F2D-F56F-4C35-B8AD-C1D480E5A84E}" type="slidenum">
              <a:rPr lang="zh-CN" altLang="en-US" smtClean="0"/>
              <a:t>14</a:t>
            </a:fld>
            <a:endParaRPr lang="zh-CN" altLang="en-US"/>
          </a:p>
        </p:txBody>
      </p:sp>
    </p:spTree>
    <p:extLst>
      <p:ext uri="{BB962C8B-B14F-4D97-AF65-F5344CB8AC3E}">
        <p14:creationId xmlns:p14="http://schemas.microsoft.com/office/powerpoint/2010/main" val="2789721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xmlns="" id="{E1A1DFEE-67C4-4ABD-80F9-2F0F3108DA17}"/>
              </a:ext>
            </a:extLst>
          </p:cNvPr>
          <p:cNvSpPr>
            <a:spLocks noGrp="1"/>
          </p:cNvSpPr>
          <p:nvPr>
            <p:ph type="title"/>
          </p:nvPr>
        </p:nvSpPr>
        <p:spPr>
          <a:xfrm>
            <a:off x="628650" y="136524"/>
            <a:ext cx="7292975" cy="687888"/>
          </a:xfrm>
        </p:spPr>
        <p:txBody>
          <a:bodyPr>
            <a:no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指令</a:t>
            </a:r>
          </a:p>
        </p:txBody>
      </p:sp>
      <p:sp>
        <p:nvSpPr>
          <p:cNvPr id="61443" name="内容占位符 2">
            <a:extLst>
              <a:ext uri="{FF2B5EF4-FFF2-40B4-BE49-F238E27FC236}">
                <a16:creationId xmlns:a16="http://schemas.microsoft.com/office/drawing/2014/main" xmlns="" id="{A929FE0D-E33F-45CA-9A2E-4DB96ACA6865}"/>
              </a:ext>
            </a:extLst>
          </p:cNvPr>
          <p:cNvSpPr>
            <a:spLocks noGrp="1"/>
          </p:cNvSpPr>
          <p:nvPr>
            <p:ph idx="1"/>
          </p:nvPr>
        </p:nvSpPr>
        <p:spPr>
          <a:xfrm>
            <a:off x="425450" y="920751"/>
            <a:ext cx="8293100" cy="5435600"/>
          </a:xfrm>
        </p:spPr>
        <p:txBody>
          <a:bodyPr>
            <a:normAutofit fontScale="85000" lnSpcReduction="20000"/>
          </a:bodyPr>
          <a:lstStyle/>
          <a:p>
            <a:r>
              <a:rPr lang="en-US" altLang="zh-CN" dirty="0"/>
              <a:t>LOAD</a:t>
            </a:r>
            <a:r>
              <a:rPr lang="zh-CN" altLang="en-US" dirty="0"/>
              <a:t>指令</a:t>
            </a:r>
            <a:endParaRPr lang="en-US" altLang="zh-CN" dirty="0"/>
          </a:p>
          <a:p>
            <a:pPr lvl="1"/>
            <a:r>
              <a:rPr lang="zh-CN" altLang="en-US" dirty="0"/>
              <a:t>把存储器特定地址中的内容赋给累加器</a:t>
            </a:r>
            <a:r>
              <a:rPr lang="en-US" altLang="zh-CN" dirty="0"/>
              <a:t>A</a:t>
            </a:r>
            <a:r>
              <a:rPr lang="zh-CN" altLang="en-US" dirty="0"/>
              <a:t>，</a:t>
            </a:r>
            <a:endParaRPr lang="en-US" altLang="zh-CN" dirty="0"/>
          </a:p>
          <a:p>
            <a:pPr lvl="1"/>
            <a:r>
              <a:rPr lang="zh-CN" altLang="en-US" dirty="0"/>
              <a:t>地址是由指令的低</a:t>
            </a:r>
            <a:r>
              <a:rPr lang="en-US" altLang="zh-CN" dirty="0"/>
              <a:t>5</a:t>
            </a:r>
            <a:r>
              <a:rPr lang="zh-CN" altLang="en-US" dirty="0"/>
              <a:t>位表示。</a:t>
            </a:r>
            <a:endParaRPr lang="en-US" altLang="zh-CN" dirty="0"/>
          </a:p>
          <a:p>
            <a:r>
              <a:rPr lang="en-US" altLang="zh-CN" dirty="0"/>
              <a:t>STORE</a:t>
            </a:r>
            <a:r>
              <a:rPr lang="zh-CN" altLang="en-US" dirty="0"/>
              <a:t>指令</a:t>
            </a:r>
            <a:endParaRPr lang="en-US" altLang="zh-CN" dirty="0"/>
          </a:p>
          <a:p>
            <a:pPr lvl="1"/>
            <a:r>
              <a:rPr lang="zh-CN" altLang="en-US" dirty="0"/>
              <a:t>把</a:t>
            </a:r>
            <a:r>
              <a:rPr lang="en-US" altLang="zh-CN" dirty="0"/>
              <a:t>A</a:t>
            </a:r>
            <a:r>
              <a:rPr lang="zh-CN" altLang="en-US" dirty="0"/>
              <a:t>中存储的内容赋给存储器特定地址单元。</a:t>
            </a:r>
            <a:endParaRPr lang="en-US" altLang="zh-CN" dirty="0"/>
          </a:p>
          <a:p>
            <a:r>
              <a:rPr lang="en-US" altLang="zh-CN" dirty="0"/>
              <a:t>ADD</a:t>
            </a:r>
            <a:r>
              <a:rPr lang="zh-CN" altLang="en-US" dirty="0"/>
              <a:t>和</a:t>
            </a:r>
            <a:r>
              <a:rPr lang="en-US" altLang="zh-CN" dirty="0"/>
              <a:t>SUB</a:t>
            </a:r>
            <a:r>
              <a:rPr lang="zh-CN" altLang="en-US" dirty="0"/>
              <a:t>指令</a:t>
            </a:r>
            <a:endParaRPr lang="en-US" altLang="zh-CN" dirty="0"/>
          </a:p>
          <a:p>
            <a:pPr lvl="1"/>
            <a:r>
              <a:rPr lang="zh-CN" altLang="en-US" dirty="0"/>
              <a:t>分别表示把</a:t>
            </a:r>
            <a:r>
              <a:rPr lang="en-US" altLang="zh-CN" dirty="0"/>
              <a:t>A</a:t>
            </a:r>
            <a:r>
              <a:rPr lang="zh-CN" altLang="en-US" dirty="0"/>
              <a:t>的内容和存储器特定地址的内容相加、相减，</a:t>
            </a:r>
            <a:endParaRPr lang="en-US" altLang="zh-CN" dirty="0"/>
          </a:p>
          <a:p>
            <a:pPr lvl="1"/>
            <a:r>
              <a:rPr lang="zh-CN" altLang="en-US" dirty="0"/>
              <a:t>并把其结果再赋给</a:t>
            </a:r>
            <a:r>
              <a:rPr lang="en-US" altLang="zh-CN" dirty="0"/>
              <a:t>A</a:t>
            </a:r>
            <a:r>
              <a:rPr lang="zh-CN" altLang="en-US" dirty="0"/>
              <a:t>。</a:t>
            </a:r>
            <a:endParaRPr lang="en-US" altLang="zh-CN" dirty="0"/>
          </a:p>
          <a:p>
            <a:r>
              <a:rPr lang="en-US" altLang="zh-CN" dirty="0"/>
              <a:t>IN</a:t>
            </a:r>
            <a:r>
              <a:rPr lang="zh-CN" altLang="en-US" dirty="0"/>
              <a:t>指令</a:t>
            </a:r>
            <a:endParaRPr lang="en-US" altLang="zh-CN" dirty="0"/>
          </a:p>
          <a:p>
            <a:pPr lvl="1"/>
            <a:r>
              <a:rPr lang="zh-CN" altLang="en-US" dirty="0"/>
              <a:t>输入一个值并存入</a:t>
            </a:r>
            <a:r>
              <a:rPr lang="en-US" altLang="zh-CN" dirty="0"/>
              <a:t>A</a:t>
            </a:r>
            <a:r>
              <a:rPr lang="zh-CN" altLang="en-US" dirty="0"/>
              <a:t>。</a:t>
            </a:r>
            <a:endParaRPr lang="en-US" altLang="zh-CN" dirty="0"/>
          </a:p>
          <a:p>
            <a:r>
              <a:rPr lang="en-US" altLang="zh-CN" dirty="0"/>
              <a:t>JZ</a:t>
            </a:r>
            <a:r>
              <a:rPr lang="zh-CN" altLang="en-US" dirty="0"/>
              <a:t>指令</a:t>
            </a:r>
            <a:endParaRPr lang="en-US" altLang="zh-CN" dirty="0"/>
          </a:p>
          <a:p>
            <a:pPr lvl="1"/>
            <a:r>
              <a:rPr lang="zh-CN" altLang="en-US" dirty="0"/>
              <a:t>如果</a:t>
            </a:r>
            <a:r>
              <a:rPr lang="en-US" altLang="zh-CN" dirty="0"/>
              <a:t>A=0</a:t>
            </a:r>
            <a:r>
              <a:rPr lang="zh-CN" altLang="en-US" dirty="0"/>
              <a:t>则把特定地址赋给</a:t>
            </a:r>
            <a:r>
              <a:rPr lang="en-US" altLang="zh-CN" dirty="0"/>
              <a:t>PC</a:t>
            </a:r>
            <a:r>
              <a:rPr lang="zh-CN" altLang="en-US" dirty="0"/>
              <a:t>。把新地址赋给</a:t>
            </a:r>
            <a:r>
              <a:rPr lang="en-US" altLang="zh-CN" dirty="0"/>
              <a:t>PC</a:t>
            </a:r>
            <a:r>
              <a:rPr lang="zh-CN" altLang="en-US" dirty="0"/>
              <a:t>会导致微处理器跳转到存储器这个新地址继续执行程序。</a:t>
            </a:r>
            <a:endParaRPr lang="en-US" altLang="zh-CN" dirty="0"/>
          </a:p>
          <a:p>
            <a:r>
              <a:rPr lang="en-US" altLang="zh-CN" dirty="0"/>
              <a:t>JPOS</a:t>
            </a:r>
          </a:p>
          <a:p>
            <a:pPr lvl="1"/>
            <a:r>
              <a:rPr lang="zh-CN" altLang="en-US" dirty="0"/>
              <a:t>表示如果</a:t>
            </a:r>
            <a:r>
              <a:rPr lang="en-US" altLang="zh-CN" dirty="0"/>
              <a:t>A</a:t>
            </a:r>
            <a:r>
              <a:rPr lang="zh-CN" altLang="en-US" dirty="0"/>
              <a:t>是正数则把</a:t>
            </a:r>
            <a:r>
              <a:rPr lang="en-US" altLang="zh-CN" dirty="0"/>
              <a:t>A</a:t>
            </a:r>
            <a:r>
              <a:rPr lang="zh-CN" altLang="en-US" dirty="0"/>
              <a:t>中的内容作为特定地址赋给</a:t>
            </a:r>
            <a:r>
              <a:rPr lang="en-US" altLang="zh-CN" dirty="0"/>
              <a:t>PC</a:t>
            </a:r>
            <a:r>
              <a:rPr lang="zh-CN" altLang="en-US" dirty="0"/>
              <a:t>。</a:t>
            </a:r>
            <a:endParaRPr lang="en-US" altLang="zh-CN" dirty="0"/>
          </a:p>
          <a:p>
            <a:pPr lvl="1"/>
            <a:r>
              <a:rPr lang="zh-CN" altLang="en-US" dirty="0"/>
              <a:t>因为</a:t>
            </a:r>
            <a:r>
              <a:rPr lang="en-US" altLang="zh-CN" dirty="0"/>
              <a:t>A</a:t>
            </a:r>
            <a:r>
              <a:rPr lang="zh-CN" altLang="en-US" dirty="0"/>
              <a:t>是用补码表示，所以如果</a:t>
            </a:r>
            <a:r>
              <a:rPr lang="en-US" altLang="zh-CN" dirty="0"/>
              <a:t>A</a:t>
            </a:r>
            <a:r>
              <a:rPr lang="zh-CN" altLang="en-US" dirty="0"/>
              <a:t>的最高位为</a:t>
            </a:r>
            <a:r>
              <a:rPr lang="en-US" altLang="zh-CN" dirty="0"/>
              <a:t>0</a:t>
            </a:r>
            <a:r>
              <a:rPr lang="zh-CN" altLang="en-US" dirty="0"/>
              <a:t>时，则</a:t>
            </a:r>
            <a:r>
              <a:rPr lang="en-US" altLang="zh-CN" dirty="0"/>
              <a:t>A</a:t>
            </a:r>
            <a:r>
              <a:rPr lang="zh-CN" altLang="en-US" dirty="0"/>
              <a:t>是正数。</a:t>
            </a:r>
            <a:endParaRPr lang="en-US" altLang="zh-CN" dirty="0"/>
          </a:p>
          <a:p>
            <a:r>
              <a:rPr lang="en-US" altLang="zh-CN" dirty="0"/>
              <a:t>HALT</a:t>
            </a:r>
            <a:r>
              <a:rPr lang="zh-CN" altLang="en-US" dirty="0"/>
              <a:t>指令使得微处理器停止运行。</a:t>
            </a:r>
          </a:p>
        </p:txBody>
      </p:sp>
      <p:sp>
        <p:nvSpPr>
          <p:cNvPr id="2" name="日期占位符 1">
            <a:extLst>
              <a:ext uri="{FF2B5EF4-FFF2-40B4-BE49-F238E27FC236}">
                <a16:creationId xmlns:a16="http://schemas.microsoft.com/office/drawing/2014/main" xmlns="" id="{371DA3D8-CEF6-4CFC-9C3B-009E448B231B}"/>
              </a:ext>
            </a:extLst>
          </p:cNvPr>
          <p:cNvSpPr>
            <a:spLocks noGrp="1"/>
          </p:cNvSpPr>
          <p:nvPr>
            <p:ph type="dt" sz="half" idx="10"/>
          </p:nvPr>
        </p:nvSpPr>
        <p:spPr/>
        <p:txBody>
          <a:bodyPr/>
          <a:lstStyle/>
          <a:p>
            <a:fld id="{CED5180D-CB60-47C9-9EBE-6FD43D1C7E6D}"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132DB02F-8F25-4719-A887-01486143CDF2}"/>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AB301133-6DD4-4414-9ED6-438719B22A46}"/>
              </a:ext>
            </a:extLst>
          </p:cNvPr>
          <p:cNvSpPr>
            <a:spLocks noGrp="1"/>
          </p:cNvSpPr>
          <p:nvPr>
            <p:ph type="sldNum" sz="quarter" idx="12"/>
          </p:nvPr>
        </p:nvSpPr>
        <p:spPr/>
        <p:txBody>
          <a:bodyPr/>
          <a:lstStyle/>
          <a:p>
            <a:fld id="{CE662F2D-F56F-4C35-B8AD-C1D480E5A84E}" type="slidenum">
              <a:rPr lang="zh-CN" altLang="en-US" smtClean="0"/>
              <a:t>15</a:t>
            </a:fld>
            <a:endParaRPr lang="zh-CN" altLang="en-US"/>
          </a:p>
        </p:txBody>
      </p:sp>
    </p:spTree>
    <p:extLst>
      <p:ext uri="{BB962C8B-B14F-4D97-AF65-F5344CB8AC3E}">
        <p14:creationId xmlns:p14="http://schemas.microsoft.com/office/powerpoint/2010/main" val="2295006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a:extLst>
              <a:ext uri="{FF2B5EF4-FFF2-40B4-BE49-F238E27FC236}">
                <a16:creationId xmlns:a16="http://schemas.microsoft.com/office/drawing/2014/main" xmlns="" id="{1A5A5CB3-FF14-4C69-B7BF-FA9F42BF5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1385887"/>
            <a:ext cx="7486650"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467" name="标题 1">
            <a:extLst>
              <a:ext uri="{FF2B5EF4-FFF2-40B4-BE49-F238E27FC236}">
                <a16:creationId xmlns:a16="http://schemas.microsoft.com/office/drawing/2014/main" xmlns="" id="{72FAB374-E223-4DB3-B253-BC4AFC51A725}"/>
              </a:ext>
            </a:extLst>
          </p:cNvPr>
          <p:cNvSpPr>
            <a:spLocks noGrp="1"/>
          </p:cNvSpPr>
          <p:nvPr>
            <p:ph type="title"/>
          </p:nvPr>
        </p:nvSpPr>
        <p:spPr>
          <a:xfrm>
            <a:off x="628650" y="315022"/>
            <a:ext cx="7886700" cy="590549"/>
          </a:xfrm>
        </p:spPr>
        <p:txBody>
          <a:bodyPr>
            <a:normAutofit fontScale="90000"/>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数据通路</a:t>
            </a:r>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62468" name="内容占位符 2">
            <a:extLst>
              <a:ext uri="{FF2B5EF4-FFF2-40B4-BE49-F238E27FC236}">
                <a16:creationId xmlns:a16="http://schemas.microsoft.com/office/drawing/2014/main" xmlns="" id="{114451ED-8F94-46F1-A6DB-A7B98AC07140}"/>
              </a:ext>
            </a:extLst>
          </p:cNvPr>
          <p:cNvSpPr>
            <a:spLocks noGrp="1"/>
          </p:cNvSpPr>
          <p:nvPr>
            <p:ph idx="1"/>
          </p:nvPr>
        </p:nvSpPr>
        <p:spPr>
          <a:xfrm>
            <a:off x="698500" y="914400"/>
            <a:ext cx="7683500" cy="5207000"/>
          </a:xfrm>
        </p:spPr>
        <p:txBody>
          <a:bodyPr/>
          <a:lstStyle/>
          <a:p>
            <a:r>
              <a:rPr lang="zh-CN" altLang="en-US" dirty="0"/>
              <a:t>执行指令周期操作和实现所有指令操作</a:t>
            </a:r>
          </a:p>
        </p:txBody>
      </p:sp>
      <p:sp>
        <p:nvSpPr>
          <p:cNvPr id="62469" name="矩形 4">
            <a:extLst>
              <a:ext uri="{FF2B5EF4-FFF2-40B4-BE49-F238E27FC236}">
                <a16:creationId xmlns:a16="http://schemas.microsoft.com/office/drawing/2014/main" xmlns="" id="{BFB928D8-6D4D-4662-965E-F7F393F5335C}"/>
              </a:ext>
            </a:extLst>
          </p:cNvPr>
          <p:cNvSpPr>
            <a:spLocks noChangeArrowheads="1"/>
          </p:cNvSpPr>
          <p:nvPr/>
        </p:nvSpPr>
        <p:spPr bwMode="auto">
          <a:xfrm>
            <a:off x="0" y="1828800"/>
            <a:ext cx="1828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en-US" altLang="zh-CN" dirty="0"/>
              <a:t>PC</a:t>
            </a:r>
            <a:r>
              <a:rPr lang="zh-CN" altLang="en-US" dirty="0"/>
              <a:t>和递增单元的位宽：需要有</a:t>
            </a:r>
            <a:r>
              <a:rPr lang="en-US" altLang="zh-CN" dirty="0"/>
              <a:t>32</a:t>
            </a:r>
            <a:r>
              <a:rPr lang="zh-CN" altLang="en-US" dirty="0"/>
              <a:t>个位置的存储器，因此地址、</a:t>
            </a:r>
            <a:r>
              <a:rPr lang="en-US" altLang="zh-CN" dirty="0"/>
              <a:t>PC</a:t>
            </a:r>
            <a:r>
              <a:rPr lang="zh-CN" altLang="en-US" dirty="0"/>
              <a:t>和递增单元的位宽均为为</a:t>
            </a:r>
            <a:r>
              <a:rPr lang="en-US" altLang="zh-CN" dirty="0"/>
              <a:t>5</a:t>
            </a:r>
            <a:r>
              <a:rPr lang="zh-CN" altLang="en-US" dirty="0"/>
              <a:t>比特。</a:t>
            </a:r>
          </a:p>
        </p:txBody>
      </p:sp>
      <p:sp>
        <p:nvSpPr>
          <p:cNvPr id="62470" name="矩形 5">
            <a:extLst>
              <a:ext uri="{FF2B5EF4-FFF2-40B4-BE49-F238E27FC236}">
                <a16:creationId xmlns:a16="http://schemas.microsoft.com/office/drawing/2014/main" xmlns="" id="{BF1F4AAE-55D0-4AF2-9C95-87E44A26A3D4}"/>
              </a:ext>
            </a:extLst>
          </p:cNvPr>
          <p:cNvSpPr>
            <a:spLocks noChangeArrowheads="1"/>
          </p:cNvSpPr>
          <p:nvPr/>
        </p:nvSpPr>
        <p:spPr bwMode="auto">
          <a:xfrm>
            <a:off x="-51148" y="3789711"/>
            <a:ext cx="1905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dirty="0"/>
              <a:t>在</a:t>
            </a:r>
            <a:r>
              <a:rPr lang="en-US" altLang="zh-CN" dirty="0"/>
              <a:t>PC</a:t>
            </a:r>
            <a:r>
              <a:rPr lang="zh-CN" altLang="en-US" dirty="0"/>
              <a:t>的输出和存储器地址的输入之间的加入了一个</a:t>
            </a:r>
            <a:r>
              <a:rPr lang="en-US" altLang="zh-CN" dirty="0"/>
              <a:t>2</a:t>
            </a:r>
            <a:r>
              <a:rPr lang="zh-CN" altLang="en-US" dirty="0"/>
              <a:t>选</a:t>
            </a:r>
            <a:r>
              <a:rPr lang="en-US" altLang="zh-CN" dirty="0"/>
              <a:t>1</a:t>
            </a:r>
            <a:r>
              <a:rPr lang="zh-CN" altLang="en-US" dirty="0"/>
              <a:t>多路选择器。多路选择器的一个输入来自于</a:t>
            </a:r>
            <a:r>
              <a:rPr lang="en-US" altLang="zh-CN" dirty="0"/>
              <a:t>PC</a:t>
            </a:r>
            <a:r>
              <a:rPr lang="zh-CN" altLang="en-US" dirty="0"/>
              <a:t>，另一个输入则来自</a:t>
            </a:r>
            <a:r>
              <a:rPr lang="en-US" altLang="zh-CN" dirty="0"/>
              <a:t>IR</a:t>
            </a:r>
            <a:r>
              <a:rPr lang="zh-CN" altLang="en-US" dirty="0"/>
              <a:t>的低四位，</a:t>
            </a:r>
            <a:r>
              <a:rPr lang="en-US" altLang="zh-CN" dirty="0"/>
              <a:t>IR4-0</a:t>
            </a:r>
            <a:r>
              <a:rPr lang="zh-CN" altLang="en-US" dirty="0"/>
              <a:t>。</a:t>
            </a:r>
          </a:p>
        </p:txBody>
      </p:sp>
      <p:sp>
        <p:nvSpPr>
          <p:cNvPr id="2" name="日期占位符 1">
            <a:extLst>
              <a:ext uri="{FF2B5EF4-FFF2-40B4-BE49-F238E27FC236}">
                <a16:creationId xmlns:a16="http://schemas.microsoft.com/office/drawing/2014/main" xmlns="" id="{CB4FD5B9-206B-4908-9FA8-587D3290CB40}"/>
              </a:ext>
            </a:extLst>
          </p:cNvPr>
          <p:cNvSpPr>
            <a:spLocks noGrp="1"/>
          </p:cNvSpPr>
          <p:nvPr>
            <p:ph type="dt" sz="half" idx="10"/>
          </p:nvPr>
        </p:nvSpPr>
        <p:spPr/>
        <p:txBody>
          <a:bodyPr/>
          <a:lstStyle/>
          <a:p>
            <a:fld id="{2347F930-7F6C-428E-8B6D-490596475364}" type="datetime1">
              <a:rPr lang="zh-CN" altLang="en-US" smtClean="0"/>
              <a:t>2018/6/12</a:t>
            </a:fld>
            <a:endParaRPr lang="zh-CN" altLang="en-US"/>
          </a:p>
        </p:txBody>
      </p:sp>
      <p:sp>
        <p:nvSpPr>
          <p:cNvPr id="4" name="灯片编号占位符 3">
            <a:extLst>
              <a:ext uri="{FF2B5EF4-FFF2-40B4-BE49-F238E27FC236}">
                <a16:creationId xmlns:a16="http://schemas.microsoft.com/office/drawing/2014/main" xmlns="" id="{0621FFA9-F7D9-4F05-BB30-6B556A9D260E}"/>
              </a:ext>
            </a:extLst>
          </p:cNvPr>
          <p:cNvSpPr>
            <a:spLocks noGrp="1"/>
          </p:cNvSpPr>
          <p:nvPr>
            <p:ph type="sldNum" sz="quarter" idx="12"/>
          </p:nvPr>
        </p:nvSpPr>
        <p:spPr/>
        <p:txBody>
          <a:bodyPr/>
          <a:lstStyle/>
          <a:p>
            <a:fld id="{CE662F2D-F56F-4C35-B8AD-C1D480E5A84E}" type="slidenum">
              <a:rPr lang="zh-CN" altLang="en-US" smtClean="0"/>
              <a:t>16</a:t>
            </a:fld>
            <a:endParaRPr lang="zh-CN" altLang="en-US"/>
          </a:p>
        </p:txBody>
      </p:sp>
    </p:spTree>
    <p:extLst>
      <p:ext uri="{BB962C8B-B14F-4D97-AF65-F5344CB8AC3E}">
        <p14:creationId xmlns:p14="http://schemas.microsoft.com/office/powerpoint/2010/main" val="4231345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xmlns="" id="{C712A578-F0B4-4BE9-B43C-7BBD03992BF5}"/>
              </a:ext>
            </a:extLst>
          </p:cNvPr>
          <p:cNvSpPr>
            <a:spLocks noGrp="1"/>
          </p:cNvSpPr>
          <p:nvPr>
            <p:ph type="title"/>
          </p:nvPr>
        </p:nvSpPr>
        <p:spPr/>
        <p:txBody>
          <a:bodyPr>
            <a:norm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操作数</a:t>
            </a:r>
          </a:p>
        </p:txBody>
      </p:sp>
      <p:sp>
        <p:nvSpPr>
          <p:cNvPr id="63491" name="内容占位符 2">
            <a:extLst>
              <a:ext uri="{FF2B5EF4-FFF2-40B4-BE49-F238E27FC236}">
                <a16:creationId xmlns:a16="http://schemas.microsoft.com/office/drawing/2014/main" xmlns="" id="{8B06D096-E9C1-4A3C-A026-113FC11346B8}"/>
              </a:ext>
            </a:extLst>
          </p:cNvPr>
          <p:cNvSpPr>
            <a:spLocks noGrp="1"/>
          </p:cNvSpPr>
          <p:nvPr>
            <p:ph idx="1"/>
          </p:nvPr>
        </p:nvSpPr>
        <p:spPr/>
        <p:txBody>
          <a:bodyPr>
            <a:normAutofit fontScale="70000" lnSpcReduction="20000"/>
          </a:bodyPr>
          <a:lstStyle/>
          <a:p>
            <a:r>
              <a:rPr lang="zh-CN" altLang="en-US"/>
              <a:t>指令：</a:t>
            </a:r>
            <a:r>
              <a:rPr lang="en-US" altLang="zh-CN"/>
              <a:t>LOAD</a:t>
            </a:r>
            <a:r>
              <a:rPr lang="zh-CN" altLang="en-US"/>
              <a:t>、</a:t>
            </a:r>
            <a:r>
              <a:rPr lang="en-US" altLang="zh-CN"/>
              <a:t>STORE</a:t>
            </a:r>
            <a:r>
              <a:rPr lang="zh-CN" altLang="en-US"/>
              <a:t>、</a:t>
            </a:r>
            <a:r>
              <a:rPr lang="en-US" altLang="zh-CN"/>
              <a:t>ADD</a:t>
            </a:r>
            <a:r>
              <a:rPr lang="zh-CN" altLang="en-US"/>
              <a:t>、</a:t>
            </a:r>
            <a:r>
              <a:rPr lang="en-US" altLang="zh-CN"/>
              <a:t>SUB</a:t>
            </a:r>
          </a:p>
          <a:p>
            <a:pPr lvl="1"/>
            <a:r>
              <a:rPr lang="zh-CN" altLang="zh-CN"/>
              <a:t>多路选择器的一个输入来自于</a:t>
            </a:r>
            <a:r>
              <a:rPr lang="en-US" altLang="zh-CN"/>
              <a:t>PC</a:t>
            </a:r>
            <a:r>
              <a:rPr lang="zh-CN" altLang="zh-CN"/>
              <a:t>，</a:t>
            </a:r>
            <a:endParaRPr lang="en-US" altLang="zh-CN"/>
          </a:p>
          <a:p>
            <a:pPr lvl="1"/>
            <a:r>
              <a:rPr lang="zh-CN" altLang="zh-CN"/>
              <a:t>另一个输入则来自</a:t>
            </a:r>
            <a:r>
              <a:rPr lang="en-US" altLang="zh-CN"/>
              <a:t>IR</a:t>
            </a:r>
            <a:r>
              <a:rPr lang="zh-CN" altLang="zh-CN"/>
              <a:t>的低</a:t>
            </a:r>
            <a:r>
              <a:rPr lang="en-US" altLang="zh-CN"/>
              <a:t>5</a:t>
            </a:r>
            <a:r>
              <a:rPr lang="zh-CN" altLang="zh-CN"/>
              <a:t>位，</a:t>
            </a:r>
            <a:r>
              <a:rPr lang="en-US" altLang="zh-CN"/>
              <a:t>IR</a:t>
            </a:r>
            <a:r>
              <a:rPr lang="en-US" altLang="zh-CN" baseline="-25000"/>
              <a:t>4-0</a:t>
            </a:r>
            <a:r>
              <a:rPr lang="zh-CN" altLang="zh-CN"/>
              <a:t>。</a:t>
            </a:r>
            <a:r>
              <a:rPr lang="en-US" altLang="zh-CN"/>
              <a:t> </a:t>
            </a:r>
            <a:r>
              <a:rPr lang="zh-CN" altLang="en-US"/>
              <a:t>用地址作为操作数。</a:t>
            </a:r>
            <a:endParaRPr lang="en-US" altLang="zh-CN"/>
          </a:p>
          <a:p>
            <a:pPr lvl="1"/>
            <a:r>
              <a:rPr lang="zh-CN" altLang="en-US"/>
              <a:t>它们的存储器地址是由</a:t>
            </a:r>
            <a:r>
              <a:rPr lang="en-US" altLang="zh-CN"/>
              <a:t>IR</a:t>
            </a:r>
            <a:r>
              <a:rPr lang="zh-CN" altLang="en-US"/>
              <a:t>的低五位给定的。</a:t>
            </a:r>
            <a:endParaRPr lang="en-US" altLang="zh-CN"/>
          </a:p>
          <a:p>
            <a:pPr lvl="1"/>
            <a:r>
              <a:rPr lang="en-US" altLang="zh-CN"/>
              <a:t>2</a:t>
            </a:r>
            <a:r>
              <a:rPr lang="zh-CN" altLang="en-US"/>
              <a:t>选</a:t>
            </a:r>
            <a:r>
              <a:rPr lang="en-US" altLang="zh-CN"/>
              <a:t>1</a:t>
            </a:r>
            <a:r>
              <a:rPr lang="zh-CN" altLang="en-US"/>
              <a:t>多路选择器的选通信号是</a:t>
            </a:r>
            <a:r>
              <a:rPr lang="en-US" altLang="zh-CN"/>
              <a:t>Meminst</a:t>
            </a:r>
            <a:r>
              <a:rPr lang="zh-CN" altLang="en-US"/>
              <a:t>。</a:t>
            </a:r>
            <a:endParaRPr lang="en-US" altLang="zh-CN"/>
          </a:p>
          <a:p>
            <a:r>
              <a:rPr lang="zh-CN" altLang="zh-CN"/>
              <a:t>存储器</a:t>
            </a:r>
            <a:endParaRPr lang="en-US" altLang="zh-CN"/>
          </a:p>
          <a:p>
            <a:pPr lvl="1"/>
            <a:r>
              <a:rPr lang="zh-CN" altLang="zh-CN"/>
              <a:t>大小增加到</a:t>
            </a:r>
            <a:r>
              <a:rPr lang="en-US" altLang="zh-CN"/>
              <a:t>32</a:t>
            </a:r>
            <a:r>
              <a:rPr lang="zh-CN" altLang="zh-CN"/>
              <a:t>个位置，因此需要</a:t>
            </a:r>
            <a:r>
              <a:rPr lang="en-US" altLang="zh-CN"/>
              <a:t>5</a:t>
            </a:r>
            <a:r>
              <a:rPr lang="zh-CN" altLang="zh-CN"/>
              <a:t>比特位宽</a:t>
            </a:r>
            <a:endParaRPr lang="en-US" altLang="zh-CN"/>
          </a:p>
          <a:p>
            <a:pPr lvl="1"/>
            <a:r>
              <a:rPr lang="en-US" altLang="zh-CN"/>
              <a:t>LOAD &amp; STORE</a:t>
            </a:r>
            <a:r>
              <a:rPr lang="zh-CN" altLang="zh-CN"/>
              <a:t>指令</a:t>
            </a:r>
            <a:r>
              <a:rPr lang="zh-CN" altLang="en-US"/>
              <a:t>：</a:t>
            </a:r>
            <a:r>
              <a:rPr lang="zh-CN" altLang="zh-CN"/>
              <a:t>为了把数据从存储器中读出，也能把</a:t>
            </a:r>
            <a:r>
              <a:rPr lang="en-US" altLang="zh-CN"/>
              <a:t>A</a:t>
            </a:r>
            <a:r>
              <a:rPr lang="zh-CN" altLang="zh-CN"/>
              <a:t>的值赋给特定地址存储器，需要用一个</a:t>
            </a:r>
            <a:r>
              <a:rPr lang="en-US" altLang="zh-CN"/>
              <a:t>RAM</a:t>
            </a:r>
            <a:r>
              <a:rPr lang="zh-CN" altLang="zh-CN"/>
              <a:t>来代替之前的</a:t>
            </a:r>
            <a:r>
              <a:rPr lang="en-US" altLang="zh-CN"/>
              <a:t>ROM</a:t>
            </a:r>
            <a:r>
              <a:rPr lang="zh-CN" altLang="zh-CN"/>
              <a:t>。</a:t>
            </a:r>
            <a:endParaRPr lang="en-US" altLang="zh-CN"/>
          </a:p>
          <a:p>
            <a:pPr lvl="1"/>
            <a:r>
              <a:rPr lang="zh-CN" altLang="zh-CN"/>
              <a:t>为了实现</a:t>
            </a:r>
            <a:r>
              <a:rPr lang="en-US" altLang="zh-CN"/>
              <a:t>STORE</a:t>
            </a:r>
            <a:r>
              <a:rPr lang="zh-CN" altLang="zh-CN"/>
              <a:t>操作，把</a:t>
            </a:r>
            <a:r>
              <a:rPr lang="en-US" altLang="zh-CN"/>
              <a:t>A</a:t>
            </a:r>
            <a:r>
              <a:rPr lang="zh-CN" altLang="zh-CN"/>
              <a:t>的输出与存储器的数据输入</a:t>
            </a:r>
            <a:r>
              <a:rPr lang="en-US" altLang="zh-CN"/>
              <a:t>D</a:t>
            </a:r>
            <a:r>
              <a:rPr lang="en-US" altLang="zh-CN" baseline="-25000"/>
              <a:t>7-0</a:t>
            </a:r>
            <a:r>
              <a:rPr lang="zh-CN" altLang="zh-CN"/>
              <a:t>相连。</a:t>
            </a:r>
            <a:endParaRPr lang="en-US" altLang="zh-CN"/>
          </a:p>
          <a:p>
            <a:pPr lvl="1"/>
            <a:r>
              <a:rPr lang="zh-CN" altLang="zh-CN"/>
              <a:t>当信号</a:t>
            </a:r>
            <a:r>
              <a:rPr lang="en-US" altLang="zh-CN"/>
              <a:t>MemWr</a:t>
            </a:r>
            <a:r>
              <a:rPr lang="zh-CN" altLang="zh-CN"/>
              <a:t>有效时，则把</a:t>
            </a:r>
            <a:r>
              <a:rPr lang="en-US" altLang="zh-CN"/>
              <a:t>A</a:t>
            </a:r>
            <a:r>
              <a:rPr lang="zh-CN" altLang="zh-CN"/>
              <a:t>的值写入内存的指令地址。</a:t>
            </a:r>
            <a:endParaRPr lang="en-US" altLang="zh-CN"/>
          </a:p>
          <a:p>
            <a:pPr lvl="1"/>
            <a:r>
              <a:rPr lang="zh-CN" altLang="zh-CN"/>
              <a:t>存储器的输出</a:t>
            </a:r>
            <a:r>
              <a:rPr lang="en-US" altLang="zh-CN"/>
              <a:t>Q</a:t>
            </a:r>
            <a:r>
              <a:rPr lang="en-US" altLang="zh-CN" baseline="-25000"/>
              <a:t>7-0</a:t>
            </a:r>
            <a:r>
              <a:rPr lang="zh-CN" altLang="en-US"/>
              <a:t>与累加器</a:t>
            </a:r>
            <a:r>
              <a:rPr lang="en-US" altLang="zh-CN"/>
              <a:t>A</a:t>
            </a:r>
            <a:r>
              <a:rPr lang="zh-CN" altLang="en-US"/>
              <a:t>的相连是为了执行</a:t>
            </a:r>
            <a:r>
              <a:rPr lang="en-US" altLang="zh-CN"/>
              <a:t>LOAD</a:t>
            </a:r>
            <a:r>
              <a:rPr lang="zh-CN" altLang="en-US"/>
              <a:t>的指令，</a:t>
            </a:r>
            <a:endParaRPr lang="en-US" altLang="zh-CN"/>
          </a:p>
          <a:p>
            <a:pPr lvl="1"/>
            <a:r>
              <a:rPr lang="zh-CN" altLang="en-US"/>
              <a:t>通过</a:t>
            </a:r>
            <a:r>
              <a:rPr lang="en-US" altLang="zh-CN"/>
              <a:t>4</a:t>
            </a:r>
            <a:r>
              <a:rPr lang="zh-CN" altLang="en-US"/>
              <a:t>选</a:t>
            </a:r>
            <a:r>
              <a:rPr lang="en-US" altLang="zh-CN"/>
              <a:t>1</a:t>
            </a:r>
            <a:r>
              <a:rPr lang="zh-CN" altLang="en-US"/>
              <a:t>多路选择器</a:t>
            </a:r>
            <a:endParaRPr lang="en-US" altLang="zh-CN"/>
          </a:p>
          <a:p>
            <a:r>
              <a:rPr lang="zh-CN" altLang="zh-CN"/>
              <a:t>加</a:t>
            </a:r>
            <a:r>
              <a:rPr lang="en-US" altLang="zh-CN"/>
              <a:t>-</a:t>
            </a:r>
            <a:r>
              <a:rPr lang="zh-CN" altLang="zh-CN"/>
              <a:t>减单元</a:t>
            </a:r>
            <a:endParaRPr lang="en-US" altLang="zh-CN"/>
          </a:p>
          <a:p>
            <a:pPr lvl="1"/>
            <a:r>
              <a:rPr lang="zh-CN" altLang="zh-CN"/>
              <a:t>为了执行</a:t>
            </a:r>
            <a:r>
              <a:rPr lang="en-US" altLang="zh-CN"/>
              <a:t>ADD</a:t>
            </a:r>
            <a:r>
              <a:rPr lang="zh-CN" altLang="zh-CN"/>
              <a:t>和</a:t>
            </a:r>
            <a:r>
              <a:rPr lang="en-US" altLang="zh-CN"/>
              <a:t>SUB</a:t>
            </a:r>
            <a:r>
              <a:rPr lang="zh-CN" altLang="zh-CN"/>
              <a:t>指令</a:t>
            </a:r>
            <a:endParaRPr lang="en-US" altLang="zh-CN"/>
          </a:p>
          <a:p>
            <a:pPr lvl="1"/>
            <a:r>
              <a:rPr lang="zh-CN" altLang="zh-CN"/>
              <a:t>多路选择器的选通信号为</a:t>
            </a:r>
            <a:r>
              <a:rPr lang="en-US" altLang="zh-CN"/>
              <a:t>Asel</a:t>
            </a:r>
            <a:r>
              <a:rPr lang="en-US" altLang="zh-CN" baseline="-25000"/>
              <a:t>1-0</a:t>
            </a:r>
            <a:r>
              <a:rPr lang="zh-CN" altLang="zh-CN"/>
              <a:t>，第四个多路选择端没有使用</a:t>
            </a:r>
            <a:endParaRPr lang="zh-CN" altLang="en-US"/>
          </a:p>
        </p:txBody>
      </p:sp>
      <p:sp>
        <p:nvSpPr>
          <p:cNvPr id="2" name="日期占位符 1">
            <a:extLst>
              <a:ext uri="{FF2B5EF4-FFF2-40B4-BE49-F238E27FC236}">
                <a16:creationId xmlns:a16="http://schemas.microsoft.com/office/drawing/2014/main" xmlns="" id="{5223F617-A865-403A-984B-97ABC3893275}"/>
              </a:ext>
            </a:extLst>
          </p:cNvPr>
          <p:cNvSpPr>
            <a:spLocks noGrp="1"/>
          </p:cNvSpPr>
          <p:nvPr>
            <p:ph type="dt" sz="half" idx="10"/>
          </p:nvPr>
        </p:nvSpPr>
        <p:spPr/>
        <p:txBody>
          <a:bodyPr/>
          <a:lstStyle/>
          <a:p>
            <a:fld id="{1D10A378-48A1-485E-821B-0B1A3CF51CE4}"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E1A70AED-58AF-48C7-A94C-4F09C9597C78}"/>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A37FF195-D4B9-4454-8E09-7AF26ED9841F}"/>
              </a:ext>
            </a:extLst>
          </p:cNvPr>
          <p:cNvSpPr>
            <a:spLocks noGrp="1"/>
          </p:cNvSpPr>
          <p:nvPr>
            <p:ph type="sldNum" sz="quarter" idx="12"/>
          </p:nvPr>
        </p:nvSpPr>
        <p:spPr/>
        <p:txBody>
          <a:bodyPr/>
          <a:lstStyle/>
          <a:p>
            <a:fld id="{CE662F2D-F56F-4C35-B8AD-C1D480E5A84E}" type="slidenum">
              <a:rPr lang="zh-CN" altLang="en-US" smtClean="0"/>
              <a:t>17</a:t>
            </a:fld>
            <a:endParaRPr lang="zh-CN" altLang="en-US"/>
          </a:p>
        </p:txBody>
      </p:sp>
    </p:spTree>
    <p:extLst>
      <p:ext uri="{BB962C8B-B14F-4D97-AF65-F5344CB8AC3E}">
        <p14:creationId xmlns:p14="http://schemas.microsoft.com/office/powerpoint/2010/main" val="1402073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xmlns="" id="{7CC8DB4A-0A23-4F3B-B3B4-7B69BEBF53C7}"/>
              </a:ext>
            </a:extLst>
          </p:cNvPr>
          <p:cNvSpPr>
            <a:spLocks noGrp="1"/>
          </p:cNvSpPr>
          <p:nvPr>
            <p:ph type="title"/>
          </p:nvPr>
        </p:nvSpPr>
        <p:spPr/>
        <p:txBody>
          <a:bodyPr>
            <a:norm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反馈信号</a:t>
            </a:r>
          </a:p>
        </p:txBody>
      </p:sp>
      <p:sp>
        <p:nvSpPr>
          <p:cNvPr id="64515" name="内容占位符 2">
            <a:extLst>
              <a:ext uri="{FF2B5EF4-FFF2-40B4-BE49-F238E27FC236}">
                <a16:creationId xmlns:a16="http://schemas.microsoft.com/office/drawing/2014/main" xmlns="" id="{61E8A747-B655-4F56-93C1-BAAE330D4F25}"/>
              </a:ext>
            </a:extLst>
          </p:cNvPr>
          <p:cNvSpPr>
            <a:spLocks noGrp="1"/>
          </p:cNvSpPr>
          <p:nvPr>
            <p:ph idx="1"/>
          </p:nvPr>
        </p:nvSpPr>
        <p:spPr/>
        <p:txBody>
          <a:bodyPr>
            <a:normAutofit lnSpcReduction="10000"/>
          </a:bodyPr>
          <a:lstStyle/>
          <a:p>
            <a:r>
              <a:rPr lang="zh-CN" altLang="en-US"/>
              <a:t>两个条件跳转指令</a:t>
            </a:r>
            <a:r>
              <a:rPr lang="en-US" altLang="zh-CN"/>
              <a:t>JZ</a:t>
            </a:r>
            <a:r>
              <a:rPr lang="zh-CN" altLang="en-US"/>
              <a:t>和</a:t>
            </a:r>
            <a:r>
              <a:rPr lang="en-US" altLang="zh-CN"/>
              <a:t>JPOS</a:t>
            </a:r>
          </a:p>
          <a:p>
            <a:pPr lvl="1"/>
            <a:r>
              <a:rPr lang="zh-CN" altLang="en-US"/>
              <a:t>数据通路提供给状态机两个反馈信号，</a:t>
            </a:r>
            <a:r>
              <a:rPr lang="en-US" altLang="zh-CN"/>
              <a:t>Aeq0</a:t>
            </a:r>
            <a:r>
              <a:rPr lang="zh-CN" altLang="en-US"/>
              <a:t>和</a:t>
            </a:r>
            <a:r>
              <a:rPr lang="en-US" altLang="zh-CN"/>
              <a:t>Apos</a:t>
            </a:r>
            <a:r>
              <a:rPr lang="zh-CN" altLang="en-US"/>
              <a:t>。</a:t>
            </a:r>
            <a:endParaRPr lang="en-US" altLang="zh-CN"/>
          </a:p>
          <a:p>
            <a:pPr lvl="1"/>
            <a:r>
              <a:rPr lang="zh-CN" altLang="en-US"/>
              <a:t>如果</a:t>
            </a:r>
            <a:r>
              <a:rPr lang="en-US" altLang="zh-CN"/>
              <a:t>A</a:t>
            </a:r>
            <a:r>
              <a:rPr lang="zh-CN" altLang="en-US"/>
              <a:t>的值是</a:t>
            </a:r>
            <a:r>
              <a:rPr lang="en-US" altLang="zh-CN"/>
              <a:t>0</a:t>
            </a:r>
            <a:r>
              <a:rPr lang="zh-CN" altLang="en-US"/>
              <a:t>，则</a:t>
            </a:r>
            <a:r>
              <a:rPr lang="en-US" altLang="zh-CN"/>
              <a:t>Aeq</a:t>
            </a:r>
            <a:r>
              <a:rPr lang="zh-CN" altLang="en-US"/>
              <a:t>信号输出为</a:t>
            </a:r>
            <a:r>
              <a:rPr lang="en-US" altLang="zh-CN"/>
              <a:t>1</a:t>
            </a:r>
            <a:r>
              <a:rPr lang="zh-CN" altLang="en-US"/>
              <a:t>，故只需一个</a:t>
            </a:r>
            <a:r>
              <a:rPr lang="en-US" altLang="zh-CN"/>
              <a:t>8</a:t>
            </a:r>
            <a:r>
              <a:rPr lang="zh-CN" altLang="en-US"/>
              <a:t>输入</a:t>
            </a:r>
            <a:r>
              <a:rPr lang="en-US" altLang="zh-CN"/>
              <a:t>NOR</a:t>
            </a:r>
            <a:r>
              <a:rPr lang="zh-CN" altLang="en-US"/>
              <a:t>门。</a:t>
            </a:r>
            <a:endParaRPr lang="en-US" altLang="zh-CN"/>
          </a:p>
          <a:p>
            <a:pPr lvl="1"/>
            <a:r>
              <a:rPr lang="zh-CN" altLang="en-US"/>
              <a:t>如果</a:t>
            </a:r>
            <a:r>
              <a:rPr lang="en-US" altLang="zh-CN"/>
              <a:t>A</a:t>
            </a:r>
            <a:r>
              <a:rPr lang="zh-CN" altLang="en-US"/>
              <a:t>的值是正数，则</a:t>
            </a:r>
            <a:r>
              <a:rPr lang="en-US" altLang="zh-CN"/>
              <a:t>Apos</a:t>
            </a:r>
            <a:r>
              <a:rPr lang="zh-CN" altLang="en-US"/>
              <a:t>为</a:t>
            </a:r>
            <a:r>
              <a:rPr lang="en-US" altLang="zh-CN"/>
              <a:t>1</a:t>
            </a:r>
            <a:r>
              <a:rPr lang="zh-CN" altLang="en-US"/>
              <a:t>，因为</a:t>
            </a:r>
            <a:r>
              <a:rPr lang="en-US" altLang="zh-CN"/>
              <a:t>A</a:t>
            </a:r>
            <a:r>
              <a:rPr lang="zh-CN" altLang="en-US"/>
              <a:t>是补码表示，首位为</a:t>
            </a:r>
            <a:r>
              <a:rPr lang="en-US" altLang="zh-CN"/>
              <a:t>0</a:t>
            </a:r>
            <a:r>
              <a:rPr lang="zh-CN" altLang="en-US"/>
              <a:t>表示正数，首位为</a:t>
            </a:r>
            <a:r>
              <a:rPr lang="en-US" altLang="zh-CN"/>
              <a:t>1</a:t>
            </a:r>
            <a:r>
              <a:rPr lang="zh-CN" altLang="en-US"/>
              <a:t>表示负数，所以</a:t>
            </a:r>
            <a:r>
              <a:rPr lang="en-US" altLang="zh-CN"/>
              <a:t>Apos</a:t>
            </a:r>
            <a:r>
              <a:rPr lang="zh-CN" altLang="en-US"/>
              <a:t>只须等于</a:t>
            </a:r>
            <a:r>
              <a:rPr lang="en-US" altLang="zh-CN"/>
              <a:t>A7</a:t>
            </a:r>
            <a:r>
              <a:rPr lang="zh-CN" altLang="en-US"/>
              <a:t>的取反信号。</a:t>
            </a:r>
            <a:endParaRPr lang="en-US" altLang="zh-CN"/>
          </a:p>
          <a:p>
            <a:r>
              <a:rPr lang="zh-CN" altLang="zh-CN"/>
              <a:t>数据通路有八个控制信号</a:t>
            </a:r>
            <a:endParaRPr lang="en-US" altLang="zh-CN"/>
          </a:p>
          <a:p>
            <a:pPr lvl="1"/>
            <a:r>
              <a:rPr lang="en-US" altLang="zh-CN"/>
              <a:t>IRload, JMPmux, PCload, Meminst, MemWr, Asel1-0, Aload </a:t>
            </a:r>
            <a:r>
              <a:rPr lang="zh-CN" altLang="zh-CN"/>
              <a:t>和</a:t>
            </a:r>
            <a:r>
              <a:rPr lang="en-US" altLang="zh-CN"/>
              <a:t>Sub</a:t>
            </a:r>
          </a:p>
          <a:p>
            <a:r>
              <a:rPr lang="zh-CN" altLang="zh-CN"/>
              <a:t>数据通路提供</a:t>
            </a:r>
            <a:r>
              <a:rPr lang="en-US" altLang="zh-CN"/>
              <a:t>2</a:t>
            </a:r>
            <a:r>
              <a:rPr lang="zh-CN" altLang="zh-CN"/>
              <a:t>个反馈信号</a:t>
            </a:r>
            <a:endParaRPr lang="en-US" altLang="zh-CN"/>
          </a:p>
          <a:p>
            <a:pPr lvl="1"/>
            <a:r>
              <a:rPr lang="en-US" altLang="zh-CN"/>
              <a:t>Aeq0 </a:t>
            </a:r>
            <a:r>
              <a:rPr lang="zh-CN" altLang="zh-CN"/>
              <a:t>和 </a:t>
            </a:r>
            <a:r>
              <a:rPr lang="en-US" altLang="zh-CN"/>
              <a:t>Apos</a:t>
            </a:r>
            <a:r>
              <a:rPr lang="zh-CN" altLang="zh-CN"/>
              <a:t>。 </a:t>
            </a:r>
            <a:endParaRPr lang="zh-CN" altLang="en-US"/>
          </a:p>
        </p:txBody>
      </p:sp>
      <p:sp>
        <p:nvSpPr>
          <p:cNvPr id="2" name="日期占位符 1">
            <a:extLst>
              <a:ext uri="{FF2B5EF4-FFF2-40B4-BE49-F238E27FC236}">
                <a16:creationId xmlns:a16="http://schemas.microsoft.com/office/drawing/2014/main" xmlns="" id="{2921CBB3-16A2-4EAD-8312-F69B27744EF5}"/>
              </a:ext>
            </a:extLst>
          </p:cNvPr>
          <p:cNvSpPr>
            <a:spLocks noGrp="1"/>
          </p:cNvSpPr>
          <p:nvPr>
            <p:ph type="dt" sz="half" idx="10"/>
          </p:nvPr>
        </p:nvSpPr>
        <p:spPr/>
        <p:txBody>
          <a:bodyPr/>
          <a:lstStyle/>
          <a:p>
            <a:fld id="{C8AC9E46-4683-4881-98CF-15B5A0DDDE8D}"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4D57DFA6-F201-46D7-8D57-19391DFD4BB9}"/>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DB9983AB-5B1F-4296-BC53-0FA2D41AD988}"/>
              </a:ext>
            </a:extLst>
          </p:cNvPr>
          <p:cNvSpPr>
            <a:spLocks noGrp="1"/>
          </p:cNvSpPr>
          <p:nvPr>
            <p:ph type="sldNum" sz="quarter" idx="12"/>
          </p:nvPr>
        </p:nvSpPr>
        <p:spPr/>
        <p:txBody>
          <a:bodyPr/>
          <a:lstStyle/>
          <a:p>
            <a:fld id="{CE662F2D-F56F-4C35-B8AD-C1D480E5A84E}" type="slidenum">
              <a:rPr lang="zh-CN" altLang="en-US" smtClean="0"/>
              <a:t>18</a:t>
            </a:fld>
            <a:endParaRPr lang="zh-CN" altLang="en-US"/>
          </a:p>
        </p:txBody>
      </p:sp>
    </p:spTree>
    <p:extLst>
      <p:ext uri="{BB962C8B-B14F-4D97-AF65-F5344CB8AC3E}">
        <p14:creationId xmlns:p14="http://schemas.microsoft.com/office/powerpoint/2010/main" val="3553593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xmlns="" id="{33F23174-8A46-4642-970A-57E80A7C8306}"/>
              </a:ext>
            </a:extLst>
          </p:cNvPr>
          <p:cNvSpPr>
            <a:spLocks noGrp="1"/>
          </p:cNvSpPr>
          <p:nvPr>
            <p:ph type="title"/>
          </p:nvPr>
        </p:nvSpPr>
        <p:spPr>
          <a:xfrm>
            <a:off x="628650" y="365127"/>
            <a:ext cx="7886700" cy="779462"/>
          </a:xfrm>
        </p:spPr>
        <p:txBody>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控制单元</a:t>
            </a:r>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65539" name="内容占位符 2">
            <a:extLst>
              <a:ext uri="{FF2B5EF4-FFF2-40B4-BE49-F238E27FC236}">
                <a16:creationId xmlns:a16="http://schemas.microsoft.com/office/drawing/2014/main" xmlns="" id="{0B4ABFAA-1E96-4FCC-9689-842C222DCD4E}"/>
              </a:ext>
            </a:extLst>
          </p:cNvPr>
          <p:cNvSpPr>
            <a:spLocks noGrp="1"/>
          </p:cNvSpPr>
          <p:nvPr>
            <p:ph idx="1"/>
          </p:nvPr>
        </p:nvSpPr>
        <p:spPr>
          <a:xfrm>
            <a:off x="628650" y="1165225"/>
            <a:ext cx="7886700" cy="4351338"/>
          </a:xfrm>
        </p:spPr>
        <p:txBody>
          <a:bodyPr/>
          <a:lstStyle/>
          <a:p>
            <a:r>
              <a:rPr lang="zh-CN" altLang="en-US" dirty="0"/>
              <a:t>状态图</a:t>
            </a:r>
            <a:endParaRPr lang="en-US" altLang="zh-CN" dirty="0"/>
          </a:p>
          <a:p>
            <a:pPr lvl="1"/>
            <a:r>
              <a:rPr lang="en-US" altLang="zh-CN" dirty="0"/>
              <a:t>EC-2</a:t>
            </a:r>
            <a:r>
              <a:rPr lang="zh-CN" altLang="zh-CN" dirty="0"/>
              <a:t>的</a:t>
            </a:r>
            <a:r>
              <a:rPr lang="en-US" altLang="zh-CN" dirty="0"/>
              <a:t>DECODE</a:t>
            </a:r>
            <a:r>
              <a:rPr lang="zh-CN" altLang="zh-CN" dirty="0"/>
              <a:t>状态需要通过分支到</a:t>
            </a:r>
            <a:r>
              <a:rPr lang="en-US" altLang="zh-CN" dirty="0"/>
              <a:t>8</a:t>
            </a:r>
            <a:r>
              <a:rPr lang="zh-CN" altLang="zh-CN" dirty="0"/>
              <a:t>个不同的状态以便执行对应的</a:t>
            </a:r>
            <a:r>
              <a:rPr lang="en-US" altLang="zh-CN" dirty="0"/>
              <a:t>8</a:t>
            </a:r>
            <a:r>
              <a:rPr lang="zh-CN" altLang="zh-CN" dirty="0"/>
              <a:t>个指令来解码</a:t>
            </a:r>
            <a:r>
              <a:rPr lang="en-US" altLang="zh-CN" dirty="0"/>
              <a:t>8</a:t>
            </a:r>
            <a:r>
              <a:rPr lang="zh-CN" altLang="zh-CN" dirty="0"/>
              <a:t>位指令编码</a:t>
            </a:r>
            <a:endParaRPr lang="zh-CN" altLang="en-US" dirty="0"/>
          </a:p>
        </p:txBody>
      </p:sp>
      <p:pic>
        <p:nvPicPr>
          <p:cNvPr id="65540" name="Picture 2">
            <a:extLst>
              <a:ext uri="{FF2B5EF4-FFF2-40B4-BE49-F238E27FC236}">
                <a16:creationId xmlns:a16="http://schemas.microsoft.com/office/drawing/2014/main" xmlns="" id="{A5AA9F88-7274-4AA5-B65F-DA9D593D1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563" y="2286000"/>
            <a:ext cx="764063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1" name="矩形 4">
            <a:extLst>
              <a:ext uri="{FF2B5EF4-FFF2-40B4-BE49-F238E27FC236}">
                <a16:creationId xmlns:a16="http://schemas.microsoft.com/office/drawing/2014/main" xmlns="" id="{E0B0E656-5DA4-4727-B5A5-369904D0EBA7}"/>
              </a:ext>
            </a:extLst>
          </p:cNvPr>
          <p:cNvSpPr>
            <a:spLocks noChangeArrowheads="1"/>
          </p:cNvSpPr>
          <p:nvPr/>
        </p:nvSpPr>
        <p:spPr bwMode="auto">
          <a:xfrm>
            <a:off x="136742" y="2521059"/>
            <a:ext cx="433504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en-US" altLang="zh-CN" dirty="0"/>
              <a:t>EC-2</a:t>
            </a:r>
            <a:r>
              <a:rPr lang="zh-CN" altLang="en-US" dirty="0"/>
              <a:t>三个指令</a:t>
            </a:r>
            <a:r>
              <a:rPr lang="en-US" altLang="zh-CN" dirty="0"/>
              <a:t>LOAD</a:t>
            </a:r>
            <a:r>
              <a:rPr lang="zh-CN" altLang="en-US" dirty="0"/>
              <a:t>、</a:t>
            </a:r>
            <a:r>
              <a:rPr lang="en-US" altLang="zh-CN" dirty="0"/>
              <a:t>ADD</a:t>
            </a:r>
            <a:r>
              <a:rPr lang="zh-CN" altLang="en-US" dirty="0"/>
              <a:t>和</a:t>
            </a:r>
            <a:r>
              <a:rPr lang="en-US" altLang="zh-CN" dirty="0"/>
              <a:t>SUB</a:t>
            </a:r>
            <a:r>
              <a:rPr lang="zh-CN" altLang="en-US" dirty="0"/>
              <a:t>需要涉及存储器访问问题。只有解码指令之后，控制单元才知道存储器哪个特定地址是需要被读取的。</a:t>
            </a:r>
            <a:endParaRPr lang="en-US" altLang="zh-CN" dirty="0"/>
          </a:p>
          <a:p>
            <a:pPr eaLnBrk="1" hangingPunct="1"/>
            <a:endParaRPr lang="en-US" altLang="zh-CN" dirty="0"/>
          </a:p>
          <a:p>
            <a:pPr eaLnBrk="1" hangingPunct="1"/>
            <a:r>
              <a:rPr lang="zh-CN" altLang="zh-CN" dirty="0"/>
              <a:t>在我们的设计中，使用</a:t>
            </a:r>
            <a:r>
              <a:rPr lang="en-US" altLang="zh-CN" dirty="0"/>
              <a:t>DECODE</a:t>
            </a:r>
            <a:r>
              <a:rPr lang="zh-CN" altLang="zh-CN" dirty="0"/>
              <a:t>状态执行完成存储器特定地址读取的操作</a:t>
            </a:r>
            <a:r>
              <a:rPr lang="zh-CN" altLang="en-US" dirty="0"/>
              <a:t>；</a:t>
            </a:r>
            <a:r>
              <a:rPr lang="zh-CN" altLang="zh-CN" dirty="0"/>
              <a:t>这样，当控制单元到达执行状态时，存储器已经准备好了数据。</a:t>
            </a:r>
            <a:endParaRPr lang="zh-CN" altLang="en-US" dirty="0"/>
          </a:p>
        </p:txBody>
      </p:sp>
      <p:sp>
        <p:nvSpPr>
          <p:cNvPr id="65542" name="矩形 5">
            <a:extLst>
              <a:ext uri="{FF2B5EF4-FFF2-40B4-BE49-F238E27FC236}">
                <a16:creationId xmlns:a16="http://schemas.microsoft.com/office/drawing/2014/main" xmlns="" id="{30899671-2117-4BAD-B9BF-2948E1A292FA}"/>
              </a:ext>
            </a:extLst>
          </p:cNvPr>
          <p:cNvSpPr>
            <a:spLocks noChangeArrowheads="1"/>
          </p:cNvSpPr>
          <p:nvPr/>
        </p:nvSpPr>
        <p:spPr bwMode="auto">
          <a:xfrm>
            <a:off x="5562600" y="3124200"/>
            <a:ext cx="2743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a:t>在此设计中，是因为它通过设置</a:t>
            </a:r>
            <a:r>
              <a:rPr lang="en-US" altLang="zh-CN"/>
              <a:t>DECODE</a:t>
            </a:r>
            <a:r>
              <a:rPr lang="zh-CN" altLang="en-US"/>
              <a:t>状态的</a:t>
            </a:r>
            <a:r>
              <a:rPr lang="en-US" altLang="zh-CN"/>
              <a:t>Meminst</a:t>
            </a:r>
            <a:r>
              <a:rPr lang="zh-CN" altLang="en-US"/>
              <a:t>信号有效，使得存储器读取操作执行，不冲突</a:t>
            </a:r>
          </a:p>
        </p:txBody>
      </p:sp>
      <p:sp>
        <p:nvSpPr>
          <p:cNvPr id="2" name="日期占位符 1">
            <a:extLst>
              <a:ext uri="{FF2B5EF4-FFF2-40B4-BE49-F238E27FC236}">
                <a16:creationId xmlns:a16="http://schemas.microsoft.com/office/drawing/2014/main" xmlns="" id="{81F80160-3E3D-4916-B933-92F3946A3BC3}"/>
              </a:ext>
            </a:extLst>
          </p:cNvPr>
          <p:cNvSpPr>
            <a:spLocks noGrp="1"/>
          </p:cNvSpPr>
          <p:nvPr>
            <p:ph type="dt" sz="half" idx="10"/>
          </p:nvPr>
        </p:nvSpPr>
        <p:spPr/>
        <p:txBody>
          <a:bodyPr/>
          <a:lstStyle/>
          <a:p>
            <a:fld id="{131D29BD-E0AF-4E8D-BB00-20C5393BC607}"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A321D737-0171-431C-90BC-D2D818CF6C27}"/>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FBCCCB66-C154-4F80-B16C-92BA97A25D5F}"/>
              </a:ext>
            </a:extLst>
          </p:cNvPr>
          <p:cNvSpPr>
            <a:spLocks noGrp="1"/>
          </p:cNvSpPr>
          <p:nvPr>
            <p:ph type="sldNum" sz="quarter" idx="12"/>
          </p:nvPr>
        </p:nvSpPr>
        <p:spPr/>
        <p:txBody>
          <a:bodyPr/>
          <a:lstStyle/>
          <a:p>
            <a:fld id="{CE662F2D-F56F-4C35-B8AD-C1D480E5A84E}" type="slidenum">
              <a:rPr lang="zh-CN" altLang="en-US" smtClean="0"/>
              <a:t>19</a:t>
            </a:fld>
            <a:endParaRPr lang="zh-CN" altLang="en-US"/>
          </a:p>
        </p:txBody>
      </p:sp>
    </p:spTree>
    <p:extLst>
      <p:ext uri="{BB962C8B-B14F-4D97-AF65-F5344CB8AC3E}">
        <p14:creationId xmlns:p14="http://schemas.microsoft.com/office/powerpoint/2010/main" val="4196105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xmlns="" id="{9A1EAED8-5948-4C3C-AC99-7D1C0FA9DFC0}"/>
              </a:ext>
            </a:extLst>
          </p:cNvPr>
          <p:cNvSpPr>
            <a:spLocks noGrp="1"/>
          </p:cNvSpPr>
          <p:nvPr>
            <p:ph type="title"/>
          </p:nvPr>
        </p:nvSpPr>
        <p:spPr>
          <a:xfrm>
            <a:off x="628650" y="365127"/>
            <a:ext cx="7886700" cy="611903"/>
          </a:xfrm>
        </p:spPr>
        <p:txBody>
          <a:bodyPr>
            <a:normAutofit fontScale="90000"/>
          </a:bodyPr>
          <a:lstStyle/>
          <a:p>
            <a:pPr algn="just"/>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10.3 </a:t>
            </a: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微处理器设计示例</a:t>
            </a:r>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EC-1</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48131" name="内容占位符 2">
            <a:extLst>
              <a:ext uri="{FF2B5EF4-FFF2-40B4-BE49-F238E27FC236}">
                <a16:creationId xmlns:a16="http://schemas.microsoft.com/office/drawing/2014/main" xmlns="" id="{DBC397CB-59BF-4C42-8EA5-95673B62D00E}"/>
              </a:ext>
            </a:extLst>
          </p:cNvPr>
          <p:cNvSpPr>
            <a:spLocks noGrp="1"/>
          </p:cNvSpPr>
          <p:nvPr>
            <p:ph idx="1"/>
          </p:nvPr>
        </p:nvSpPr>
        <p:spPr>
          <a:xfrm>
            <a:off x="688975" y="1002082"/>
            <a:ext cx="7683500" cy="1640910"/>
          </a:xfrm>
        </p:spPr>
        <p:txBody>
          <a:bodyPr/>
          <a:lstStyle/>
          <a:p>
            <a:r>
              <a:rPr lang="zh-CN" altLang="zh-CN" b="1" dirty="0"/>
              <a:t>指令集</a:t>
            </a:r>
            <a:r>
              <a:rPr lang="en-US" altLang="zh-CN" b="1" dirty="0"/>
              <a:t>-1</a:t>
            </a:r>
          </a:p>
          <a:p>
            <a:pPr lvl="1"/>
            <a:r>
              <a:rPr lang="zh-CN" altLang="zh-CN" dirty="0"/>
              <a:t>五个</a:t>
            </a:r>
            <a:r>
              <a:rPr lang="en-US" altLang="zh-CN" dirty="0"/>
              <a:t>8bits</a:t>
            </a:r>
            <a:r>
              <a:rPr lang="zh-CN" altLang="zh-CN" dirty="0"/>
              <a:t>指令</a:t>
            </a:r>
            <a:endParaRPr lang="en-US" altLang="zh-CN" dirty="0"/>
          </a:p>
          <a:p>
            <a:pPr lvl="1"/>
            <a:r>
              <a:rPr lang="en-US" altLang="zh-CN" dirty="0"/>
              <a:t>Opcode=3bits, 000</a:t>
            </a:r>
            <a:r>
              <a:rPr lang="zh-CN" altLang="zh-CN" dirty="0"/>
              <a:t>，</a:t>
            </a:r>
            <a:r>
              <a:rPr lang="en-US" altLang="zh-CN" dirty="0"/>
              <a:t>001</a:t>
            </a:r>
            <a:r>
              <a:rPr lang="zh-CN" altLang="zh-CN" dirty="0"/>
              <a:t>和</a:t>
            </a:r>
            <a:r>
              <a:rPr lang="en-US" altLang="zh-CN" dirty="0"/>
              <a:t>010</a:t>
            </a:r>
            <a:r>
              <a:rPr lang="zh-CN" altLang="zh-CN" dirty="0"/>
              <a:t>三个编码没有定义</a:t>
            </a:r>
            <a:r>
              <a:rPr lang="en-US" altLang="zh-CN" dirty="0"/>
              <a:t>, </a:t>
            </a:r>
            <a:r>
              <a:rPr lang="en-US" altLang="zh-CN" dirty="0" err="1"/>
              <a:t>nop</a:t>
            </a:r>
            <a:endParaRPr lang="zh-CN" altLang="en-US" dirty="0"/>
          </a:p>
        </p:txBody>
      </p:sp>
      <p:pic>
        <p:nvPicPr>
          <p:cNvPr id="48132" name="Picture 2">
            <a:extLst>
              <a:ext uri="{FF2B5EF4-FFF2-40B4-BE49-F238E27FC236}">
                <a16:creationId xmlns:a16="http://schemas.microsoft.com/office/drawing/2014/main" xmlns="" id="{9FD5283B-DFB9-4883-9BB4-A48FD0D46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295" y="2280417"/>
            <a:ext cx="8101231" cy="2572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3" name="矩形 4">
            <a:extLst>
              <a:ext uri="{FF2B5EF4-FFF2-40B4-BE49-F238E27FC236}">
                <a16:creationId xmlns:a16="http://schemas.microsoft.com/office/drawing/2014/main" xmlns="" id="{F0BD752D-6374-4508-8F34-838BDD7C7DCB}"/>
              </a:ext>
            </a:extLst>
          </p:cNvPr>
          <p:cNvSpPr>
            <a:spLocks noChangeArrowheads="1"/>
          </p:cNvSpPr>
          <p:nvPr/>
        </p:nvSpPr>
        <p:spPr bwMode="auto">
          <a:xfrm>
            <a:off x="146942" y="4907746"/>
            <a:ext cx="88677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en-US" altLang="zh-CN" dirty="0"/>
              <a:t>1) </a:t>
            </a:r>
            <a:r>
              <a:rPr lang="zh-CN" altLang="en-US" dirty="0"/>
              <a:t>指令</a:t>
            </a:r>
            <a:r>
              <a:rPr lang="en-US" altLang="zh-CN" dirty="0"/>
              <a:t>IN A</a:t>
            </a:r>
            <a:r>
              <a:rPr lang="zh-CN" altLang="en-US" dirty="0"/>
              <a:t>输入一个</a:t>
            </a:r>
            <a:r>
              <a:rPr lang="en-US" altLang="zh-CN" dirty="0"/>
              <a:t>8</a:t>
            </a:r>
            <a:r>
              <a:rPr lang="zh-CN" altLang="en-US" dirty="0"/>
              <a:t>比特的数值，并存储到累加器</a:t>
            </a:r>
            <a:r>
              <a:rPr lang="en-US" altLang="zh-CN" dirty="0"/>
              <a:t>A</a:t>
            </a:r>
            <a:r>
              <a:rPr lang="zh-CN" altLang="en-US" dirty="0"/>
              <a:t>中</a:t>
            </a:r>
            <a:r>
              <a:rPr lang="en-US" altLang="zh-CN" dirty="0"/>
              <a:t>;</a:t>
            </a:r>
          </a:p>
          <a:p>
            <a:pPr eaLnBrk="1" hangingPunct="1"/>
            <a:r>
              <a:rPr lang="en-US" altLang="zh-CN" dirty="0"/>
              <a:t>2) </a:t>
            </a:r>
            <a:r>
              <a:rPr lang="zh-CN" altLang="en-US" dirty="0"/>
              <a:t>指令</a:t>
            </a:r>
            <a:r>
              <a:rPr lang="en-US" altLang="zh-CN" dirty="0"/>
              <a:t>OUT A</a:t>
            </a:r>
            <a:r>
              <a:rPr lang="zh-CN" altLang="en-US" dirty="0"/>
              <a:t>将累加器</a:t>
            </a:r>
            <a:r>
              <a:rPr lang="en-US" altLang="zh-CN" dirty="0"/>
              <a:t>A</a:t>
            </a:r>
            <a:r>
              <a:rPr lang="zh-CN" altLang="en-US" dirty="0"/>
              <a:t>中的数值拷贝到输出端口</a:t>
            </a:r>
            <a:r>
              <a:rPr lang="en-US" altLang="zh-CN" dirty="0"/>
              <a:t>;</a:t>
            </a:r>
          </a:p>
          <a:p>
            <a:pPr eaLnBrk="1" hangingPunct="1"/>
            <a:r>
              <a:rPr lang="en-US" altLang="zh-CN" dirty="0"/>
              <a:t>3) </a:t>
            </a:r>
            <a:r>
              <a:rPr lang="zh-CN" altLang="en-US" dirty="0"/>
              <a:t>指令</a:t>
            </a:r>
            <a:r>
              <a:rPr lang="en-US" altLang="zh-CN" dirty="0"/>
              <a:t>DEC A</a:t>
            </a:r>
            <a:r>
              <a:rPr lang="zh-CN" altLang="en-US" dirty="0"/>
              <a:t>把累加器</a:t>
            </a:r>
            <a:r>
              <a:rPr lang="en-US" altLang="zh-CN" dirty="0"/>
              <a:t>A</a:t>
            </a:r>
            <a:r>
              <a:rPr lang="zh-CN" altLang="en-US" dirty="0"/>
              <a:t>中的数值减</a:t>
            </a:r>
            <a:r>
              <a:rPr lang="en-US" altLang="zh-CN" dirty="0"/>
              <a:t>1</a:t>
            </a:r>
            <a:r>
              <a:rPr lang="zh-CN" altLang="en-US" dirty="0"/>
              <a:t>后再存入到累加器</a:t>
            </a:r>
            <a:r>
              <a:rPr lang="en-US" altLang="zh-CN" dirty="0"/>
              <a:t>A</a:t>
            </a:r>
            <a:r>
              <a:rPr lang="zh-CN" altLang="en-US" dirty="0"/>
              <a:t>中</a:t>
            </a:r>
            <a:r>
              <a:rPr lang="en-US" altLang="zh-CN" dirty="0"/>
              <a:t>;</a:t>
            </a:r>
          </a:p>
          <a:p>
            <a:pPr eaLnBrk="1" hangingPunct="1"/>
            <a:r>
              <a:rPr lang="en-US" altLang="zh-CN" dirty="0"/>
              <a:t>4) </a:t>
            </a:r>
            <a:r>
              <a:rPr lang="zh-CN" altLang="en-US" dirty="0"/>
              <a:t>指令</a:t>
            </a:r>
            <a:r>
              <a:rPr lang="en-US" altLang="zh-CN" dirty="0"/>
              <a:t>JNZ</a:t>
            </a:r>
            <a:r>
              <a:rPr lang="zh-CN" altLang="en-US" dirty="0"/>
              <a:t>（</a:t>
            </a:r>
            <a:r>
              <a:rPr lang="en-US" altLang="zh-CN" dirty="0"/>
              <a:t>Jump Not Zero</a:t>
            </a:r>
            <a:r>
              <a:rPr lang="zh-CN" altLang="en-US" dirty="0"/>
              <a:t>）测试</a:t>
            </a:r>
            <a:r>
              <a:rPr lang="en-US" altLang="zh-CN" dirty="0"/>
              <a:t>A</a:t>
            </a:r>
            <a:r>
              <a:rPr lang="zh-CN" altLang="en-US" dirty="0"/>
              <a:t>中的数值是否为</a:t>
            </a:r>
            <a:r>
              <a:rPr lang="en-US" altLang="zh-CN" dirty="0"/>
              <a:t>0</a:t>
            </a:r>
            <a:r>
              <a:rPr lang="zh-CN" altLang="en-US" dirty="0"/>
              <a:t>，假如为</a:t>
            </a:r>
            <a:r>
              <a:rPr lang="en-US" altLang="zh-CN" dirty="0"/>
              <a:t>0</a:t>
            </a:r>
            <a:r>
              <a:rPr lang="zh-CN" altLang="en-US" dirty="0"/>
              <a:t>，这个指令什么也不做，假如不为</a:t>
            </a:r>
            <a:r>
              <a:rPr lang="en-US" altLang="zh-CN" dirty="0"/>
              <a:t>0</a:t>
            </a:r>
            <a:r>
              <a:rPr lang="zh-CN" altLang="en-US" dirty="0"/>
              <a:t>，则将指令中的后四位，即</a:t>
            </a:r>
            <a:r>
              <a:rPr lang="en-US" altLang="zh-CN" dirty="0" err="1"/>
              <a:t>aaaa</a:t>
            </a:r>
            <a:r>
              <a:rPr lang="zh-CN" altLang="en-US" dirty="0"/>
              <a:t>（表示跳转地址）加载到寄存器</a:t>
            </a:r>
            <a:r>
              <a:rPr lang="en-US" altLang="zh-CN" dirty="0"/>
              <a:t>PC</a:t>
            </a:r>
            <a:r>
              <a:rPr lang="zh-CN" altLang="en-US" dirty="0"/>
              <a:t>中</a:t>
            </a:r>
            <a:r>
              <a:rPr lang="en-US" altLang="zh-CN" dirty="0"/>
              <a:t>;</a:t>
            </a:r>
          </a:p>
          <a:p>
            <a:pPr eaLnBrk="1" hangingPunct="1"/>
            <a:r>
              <a:rPr lang="en-US" altLang="zh-CN" dirty="0"/>
              <a:t>5) </a:t>
            </a:r>
            <a:r>
              <a:rPr lang="zh-CN" altLang="en-US" dirty="0"/>
              <a:t>指令</a:t>
            </a:r>
            <a:r>
              <a:rPr lang="en-US" altLang="zh-CN" dirty="0"/>
              <a:t>HALT</a:t>
            </a:r>
            <a:r>
              <a:rPr lang="zh-CN" altLang="en-US" dirty="0"/>
              <a:t>通过使</a:t>
            </a:r>
            <a:r>
              <a:rPr lang="en-US" altLang="zh-CN" dirty="0"/>
              <a:t>CPU</a:t>
            </a:r>
            <a:r>
              <a:rPr lang="zh-CN" altLang="en-US" dirty="0"/>
              <a:t>停止在</a:t>
            </a:r>
            <a:r>
              <a:rPr lang="en-US" altLang="zh-CN" dirty="0"/>
              <a:t>halt</a:t>
            </a:r>
            <a:r>
              <a:rPr lang="zh-CN" altLang="en-US" dirty="0"/>
              <a:t>状态从而停止微处理器的运行，直到系统复位跳出</a:t>
            </a:r>
            <a:r>
              <a:rPr lang="en-US" altLang="zh-CN" dirty="0"/>
              <a:t>halt</a:t>
            </a:r>
            <a:r>
              <a:rPr lang="zh-CN" altLang="en-US" dirty="0"/>
              <a:t>状态。</a:t>
            </a:r>
          </a:p>
        </p:txBody>
      </p:sp>
      <p:sp>
        <p:nvSpPr>
          <p:cNvPr id="2" name="日期占位符 1">
            <a:extLst>
              <a:ext uri="{FF2B5EF4-FFF2-40B4-BE49-F238E27FC236}">
                <a16:creationId xmlns:a16="http://schemas.microsoft.com/office/drawing/2014/main" xmlns="" id="{2620E973-A6F9-49E6-932F-6C32965F893A}"/>
              </a:ext>
            </a:extLst>
          </p:cNvPr>
          <p:cNvSpPr>
            <a:spLocks noGrp="1"/>
          </p:cNvSpPr>
          <p:nvPr>
            <p:ph type="dt" sz="half" idx="10"/>
          </p:nvPr>
        </p:nvSpPr>
        <p:spPr/>
        <p:txBody>
          <a:bodyPr/>
          <a:lstStyle/>
          <a:p>
            <a:fld id="{5D876241-F2D9-4D48-85CB-5F9A33504580}"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01D7E8C7-304E-4DCB-B226-B06C1571BD76}"/>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6087CFB9-6D3F-456E-B1EC-647DC96032A0}"/>
              </a:ext>
            </a:extLst>
          </p:cNvPr>
          <p:cNvSpPr>
            <a:spLocks noGrp="1"/>
          </p:cNvSpPr>
          <p:nvPr>
            <p:ph type="sldNum" sz="quarter" idx="12"/>
          </p:nvPr>
        </p:nvSpPr>
        <p:spPr/>
        <p:txBody>
          <a:bodyPr/>
          <a:lstStyle/>
          <a:p>
            <a:fld id="{CE662F2D-F56F-4C35-B8AD-C1D480E5A84E}" type="slidenum">
              <a:rPr lang="zh-CN" altLang="en-US" smtClean="0"/>
              <a:t>2</a:t>
            </a:fld>
            <a:endParaRPr lang="zh-CN" altLang="en-US"/>
          </a:p>
        </p:txBody>
      </p:sp>
    </p:spTree>
    <p:extLst>
      <p:ext uri="{BB962C8B-B14F-4D97-AF65-F5344CB8AC3E}">
        <p14:creationId xmlns:p14="http://schemas.microsoft.com/office/powerpoint/2010/main" val="2162347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xmlns="" id="{E70150A1-7A23-4351-A2EC-DCE0743042DD}"/>
              </a:ext>
            </a:extLst>
          </p:cNvPr>
          <p:cNvSpPr>
            <a:spLocks noGrp="1"/>
          </p:cNvSpPr>
          <p:nvPr>
            <p:ph type="title"/>
          </p:nvPr>
        </p:nvSpPr>
        <p:spPr>
          <a:xfrm>
            <a:off x="685800" y="330200"/>
            <a:ext cx="7292975" cy="431800"/>
          </a:xfrm>
        </p:spPr>
        <p:txBody>
          <a:bodyPr>
            <a:no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控制信号</a:t>
            </a:r>
          </a:p>
        </p:txBody>
      </p:sp>
      <p:sp>
        <p:nvSpPr>
          <p:cNvPr id="66563" name="内容占位符 2">
            <a:extLst>
              <a:ext uri="{FF2B5EF4-FFF2-40B4-BE49-F238E27FC236}">
                <a16:creationId xmlns:a16="http://schemas.microsoft.com/office/drawing/2014/main" xmlns="" id="{948BC5D9-0DA0-4778-860F-0AEA4001D8EB}"/>
              </a:ext>
            </a:extLst>
          </p:cNvPr>
          <p:cNvSpPr>
            <a:spLocks noGrp="1"/>
          </p:cNvSpPr>
          <p:nvPr>
            <p:ph idx="1"/>
          </p:nvPr>
        </p:nvSpPr>
        <p:spPr>
          <a:xfrm>
            <a:off x="774699" y="1002777"/>
            <a:ext cx="7843207" cy="5247711"/>
          </a:xfrm>
        </p:spPr>
        <p:txBody>
          <a:bodyPr>
            <a:normAutofit fontScale="77500" lnSpcReduction="20000"/>
          </a:bodyPr>
          <a:lstStyle/>
          <a:p>
            <a:r>
              <a:rPr lang="zh-CN" altLang="en-US" dirty="0"/>
              <a:t>控制信号设置</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LOAD A</a:t>
            </a:r>
            <a:r>
              <a:rPr lang="zh-CN" altLang="zh-CN" dirty="0"/>
              <a:t>指令</a:t>
            </a:r>
            <a:endParaRPr lang="en-US" altLang="zh-CN" dirty="0"/>
          </a:p>
          <a:p>
            <a:pPr lvl="1"/>
            <a:r>
              <a:rPr lang="en-US" altLang="zh-CN" dirty="0"/>
              <a:t>Asel1</a:t>
            </a:r>
            <a:r>
              <a:rPr lang="zh-CN" altLang="zh-CN" dirty="0"/>
              <a:t>信号需要置</a:t>
            </a:r>
            <a:r>
              <a:rPr lang="en-US" altLang="zh-CN" dirty="0"/>
              <a:t>1</a:t>
            </a:r>
            <a:r>
              <a:rPr lang="zh-CN" altLang="en-US" dirty="0"/>
              <a:t>，</a:t>
            </a:r>
            <a:r>
              <a:rPr lang="zh-CN" altLang="zh-CN" dirty="0"/>
              <a:t>而</a:t>
            </a:r>
            <a:r>
              <a:rPr lang="en-US" altLang="zh-CN" dirty="0"/>
              <a:t>Asel</a:t>
            </a:r>
            <a:r>
              <a:rPr lang="en-US" altLang="zh-CN" baseline="-25000" dirty="0"/>
              <a:t>0</a:t>
            </a:r>
            <a:r>
              <a:rPr lang="zh-CN" altLang="zh-CN" dirty="0"/>
              <a:t>需要置</a:t>
            </a:r>
            <a:r>
              <a:rPr lang="en-US" altLang="zh-CN" dirty="0"/>
              <a:t>0</a:t>
            </a:r>
            <a:r>
              <a:rPr lang="zh-CN" altLang="zh-CN" dirty="0"/>
              <a:t>，为了多路选择器输入端口</a:t>
            </a:r>
            <a:r>
              <a:rPr lang="en-US" altLang="zh-CN" dirty="0"/>
              <a:t>2</a:t>
            </a:r>
            <a:r>
              <a:rPr lang="zh-CN" altLang="zh-CN" dirty="0"/>
              <a:t>使得存储器输出能到达</a:t>
            </a:r>
            <a:r>
              <a:rPr lang="en-US" altLang="zh-CN" dirty="0"/>
              <a:t>A</a:t>
            </a:r>
            <a:r>
              <a:rPr lang="zh-CN" altLang="zh-CN" dirty="0"/>
              <a:t>的输入。而</a:t>
            </a:r>
            <a:r>
              <a:rPr lang="en-US" altLang="zh-CN" dirty="0"/>
              <a:t>A</a:t>
            </a:r>
            <a:r>
              <a:rPr lang="zh-CN" altLang="zh-CN" dirty="0"/>
              <a:t>的实际加载是通过使</a:t>
            </a:r>
            <a:r>
              <a:rPr lang="en-US" altLang="zh-CN" dirty="0" err="1"/>
              <a:t>Aload</a:t>
            </a:r>
            <a:r>
              <a:rPr lang="zh-CN" altLang="zh-CN" dirty="0"/>
              <a:t>信号置</a:t>
            </a:r>
            <a:r>
              <a:rPr lang="en-US" altLang="zh-CN" dirty="0"/>
              <a:t>1</a:t>
            </a:r>
            <a:r>
              <a:rPr lang="zh-CN" altLang="zh-CN" dirty="0"/>
              <a:t>实现的。</a:t>
            </a:r>
            <a:endParaRPr lang="en-US" altLang="zh-CN" dirty="0"/>
          </a:p>
          <a:p>
            <a:r>
              <a:rPr lang="zh-CN" altLang="zh-CN" dirty="0"/>
              <a:t>执行</a:t>
            </a:r>
            <a:r>
              <a:rPr lang="en-US" altLang="zh-CN" dirty="0"/>
              <a:t>STORE A</a:t>
            </a:r>
            <a:r>
              <a:rPr lang="zh-CN" altLang="zh-CN" dirty="0"/>
              <a:t>指令</a:t>
            </a:r>
            <a:endParaRPr lang="en-US" altLang="zh-CN" dirty="0"/>
          </a:p>
          <a:p>
            <a:pPr lvl="1"/>
            <a:r>
              <a:rPr lang="zh-CN" altLang="zh-CN" dirty="0"/>
              <a:t>需要通过使</a:t>
            </a:r>
            <a:r>
              <a:rPr lang="en-US" altLang="zh-CN" dirty="0" err="1"/>
              <a:t>Meminst</a:t>
            </a:r>
            <a:r>
              <a:rPr lang="zh-CN" altLang="zh-CN" dirty="0"/>
              <a:t>置</a:t>
            </a:r>
            <a:r>
              <a:rPr lang="en-US" altLang="zh-CN" dirty="0"/>
              <a:t>1</a:t>
            </a:r>
            <a:r>
              <a:rPr lang="zh-CN" altLang="zh-CN" dirty="0"/>
              <a:t>使得存储器地址来自于</a:t>
            </a:r>
            <a:r>
              <a:rPr lang="en-US" altLang="zh-CN" dirty="0"/>
              <a:t>IR</a:t>
            </a:r>
            <a:r>
              <a:rPr lang="zh-CN" altLang="zh-CN" dirty="0"/>
              <a:t>，当</a:t>
            </a:r>
            <a:r>
              <a:rPr lang="en-US" altLang="zh-CN" dirty="0" err="1"/>
              <a:t>MemWr</a:t>
            </a:r>
            <a:r>
              <a:rPr lang="zh-CN" altLang="zh-CN" dirty="0"/>
              <a:t>置</a:t>
            </a:r>
            <a:r>
              <a:rPr lang="en-US" altLang="zh-CN" dirty="0"/>
              <a:t>1</a:t>
            </a:r>
            <a:r>
              <a:rPr lang="zh-CN" altLang="zh-CN" dirty="0"/>
              <a:t>时，则将写入存储器。</a:t>
            </a:r>
            <a:endParaRPr lang="zh-CN" altLang="en-US" dirty="0"/>
          </a:p>
        </p:txBody>
      </p:sp>
      <p:pic>
        <p:nvPicPr>
          <p:cNvPr id="66564" name="Picture 2">
            <a:extLst>
              <a:ext uri="{FF2B5EF4-FFF2-40B4-BE49-F238E27FC236}">
                <a16:creationId xmlns:a16="http://schemas.microsoft.com/office/drawing/2014/main" xmlns="" id="{22FB1896-3BDD-4F27-A3DB-EFBD8C493AC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04900" y="1364751"/>
            <a:ext cx="6934200" cy="298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5" name="矩形 4">
            <a:extLst>
              <a:ext uri="{FF2B5EF4-FFF2-40B4-BE49-F238E27FC236}">
                <a16:creationId xmlns:a16="http://schemas.microsoft.com/office/drawing/2014/main" xmlns="" id="{46069166-FC8D-4976-BE89-3E413EEFBB4A}"/>
              </a:ext>
            </a:extLst>
          </p:cNvPr>
          <p:cNvSpPr>
            <a:spLocks noChangeArrowheads="1"/>
          </p:cNvSpPr>
          <p:nvPr/>
        </p:nvSpPr>
        <p:spPr bwMode="auto">
          <a:xfrm>
            <a:off x="5270326" y="253782"/>
            <a:ext cx="36893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dirty="0"/>
              <a:t>在跳转到</a:t>
            </a:r>
            <a:r>
              <a:rPr lang="en-US" altLang="zh-CN" dirty="0"/>
              <a:t>START</a:t>
            </a:r>
            <a:r>
              <a:rPr lang="zh-CN" altLang="en-US" dirty="0"/>
              <a:t>状态前，状态表的</a:t>
            </a:r>
            <a:r>
              <a:rPr lang="en-US" altLang="zh-CN" dirty="0"/>
              <a:t>INPUT</a:t>
            </a:r>
            <a:r>
              <a:rPr lang="zh-CN" altLang="en-US" dirty="0"/>
              <a:t>状态将等待</a:t>
            </a:r>
            <a:r>
              <a:rPr lang="en-US" altLang="zh-CN" dirty="0"/>
              <a:t>ENTER</a:t>
            </a:r>
            <a:r>
              <a:rPr lang="zh-CN" altLang="en-US" dirty="0"/>
              <a:t>键信号。</a:t>
            </a:r>
            <a:r>
              <a:rPr lang="zh-CN" altLang="zh-CN" dirty="0"/>
              <a:t>需要一个电路产生只持续一个时钟长度的有效按键信号</a:t>
            </a:r>
            <a:endParaRPr lang="zh-CN" altLang="en-US" dirty="0"/>
          </a:p>
        </p:txBody>
      </p:sp>
      <p:sp>
        <p:nvSpPr>
          <p:cNvPr id="2" name="日期占位符 1">
            <a:extLst>
              <a:ext uri="{FF2B5EF4-FFF2-40B4-BE49-F238E27FC236}">
                <a16:creationId xmlns:a16="http://schemas.microsoft.com/office/drawing/2014/main" xmlns="" id="{989B4FE7-1D65-4338-8E28-D2893BEB572B}"/>
              </a:ext>
            </a:extLst>
          </p:cNvPr>
          <p:cNvSpPr>
            <a:spLocks noGrp="1"/>
          </p:cNvSpPr>
          <p:nvPr>
            <p:ph type="dt" sz="half" idx="10"/>
          </p:nvPr>
        </p:nvSpPr>
        <p:spPr/>
        <p:txBody>
          <a:bodyPr/>
          <a:lstStyle/>
          <a:p>
            <a:fld id="{7EA67493-BEA8-41E1-A461-CC4C9E98D6E7}"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03D1F8DC-F71E-42A1-A737-9981B1AE9890}"/>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2C81D4A2-513A-45AD-972F-C2DF1B1671DA}"/>
              </a:ext>
            </a:extLst>
          </p:cNvPr>
          <p:cNvSpPr>
            <a:spLocks noGrp="1"/>
          </p:cNvSpPr>
          <p:nvPr>
            <p:ph type="sldNum" sz="quarter" idx="12"/>
          </p:nvPr>
        </p:nvSpPr>
        <p:spPr/>
        <p:txBody>
          <a:bodyPr/>
          <a:lstStyle/>
          <a:p>
            <a:fld id="{CE662F2D-F56F-4C35-B8AD-C1D480E5A84E}" type="slidenum">
              <a:rPr lang="zh-CN" altLang="en-US" smtClean="0"/>
              <a:t>20</a:t>
            </a:fld>
            <a:endParaRPr lang="zh-CN" altLang="en-US"/>
          </a:p>
        </p:txBody>
      </p:sp>
    </p:spTree>
    <p:extLst>
      <p:ext uri="{BB962C8B-B14F-4D97-AF65-F5344CB8AC3E}">
        <p14:creationId xmlns:p14="http://schemas.microsoft.com/office/powerpoint/2010/main" val="2232904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xmlns="" id="{C2298A65-EFBC-4E34-A069-C52E0E7E6DBF}"/>
              </a:ext>
            </a:extLst>
          </p:cNvPr>
          <p:cNvSpPr>
            <a:spLocks noGrp="1"/>
          </p:cNvSpPr>
          <p:nvPr>
            <p:ph type="title"/>
          </p:nvPr>
        </p:nvSpPr>
        <p:spPr>
          <a:xfrm>
            <a:off x="628650" y="365127"/>
            <a:ext cx="7886700" cy="746124"/>
          </a:xfrm>
        </p:spPr>
        <p:txBody>
          <a:bodyPr>
            <a:norm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状态转换</a:t>
            </a:r>
          </a:p>
        </p:txBody>
      </p:sp>
      <p:sp>
        <p:nvSpPr>
          <p:cNvPr id="67587" name="内容占位符 2">
            <a:extLst>
              <a:ext uri="{FF2B5EF4-FFF2-40B4-BE49-F238E27FC236}">
                <a16:creationId xmlns:a16="http://schemas.microsoft.com/office/drawing/2014/main" xmlns="" id="{08F2EB01-7F2B-4676-A0CD-086B3371D473}"/>
              </a:ext>
            </a:extLst>
          </p:cNvPr>
          <p:cNvSpPr>
            <a:spLocks noGrp="1"/>
          </p:cNvSpPr>
          <p:nvPr>
            <p:ph idx="1"/>
          </p:nvPr>
        </p:nvSpPr>
        <p:spPr>
          <a:xfrm>
            <a:off x="628650" y="1158081"/>
            <a:ext cx="7886700" cy="4351338"/>
          </a:xfrm>
        </p:spPr>
        <p:txBody>
          <a:bodyPr/>
          <a:lstStyle/>
          <a:p>
            <a:r>
              <a:rPr lang="zh-CN" altLang="en-US" dirty="0"/>
              <a:t>次态表和激励方程</a:t>
            </a:r>
          </a:p>
        </p:txBody>
      </p:sp>
      <p:pic>
        <p:nvPicPr>
          <p:cNvPr id="67588" name="Picture 2">
            <a:extLst>
              <a:ext uri="{FF2B5EF4-FFF2-40B4-BE49-F238E27FC236}">
                <a16:creationId xmlns:a16="http://schemas.microsoft.com/office/drawing/2014/main" xmlns="" id="{6FFE29E4-881D-4CFF-875A-0C24C8105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12900"/>
            <a:ext cx="6486525" cy="344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89" name="Picture 3">
            <a:extLst>
              <a:ext uri="{FF2B5EF4-FFF2-40B4-BE49-F238E27FC236}">
                <a16:creationId xmlns:a16="http://schemas.microsoft.com/office/drawing/2014/main" xmlns="" id="{08D07AEB-72A9-43E8-B11D-5BB79096C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313" y="5054600"/>
            <a:ext cx="6523037" cy="1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a:extLst>
              <a:ext uri="{FF2B5EF4-FFF2-40B4-BE49-F238E27FC236}">
                <a16:creationId xmlns:a16="http://schemas.microsoft.com/office/drawing/2014/main" xmlns="" id="{E2DE5F31-7190-4F9B-B24B-48705C677B1A}"/>
              </a:ext>
            </a:extLst>
          </p:cNvPr>
          <p:cNvSpPr>
            <a:spLocks noGrp="1"/>
          </p:cNvSpPr>
          <p:nvPr>
            <p:ph type="dt" sz="half" idx="10"/>
          </p:nvPr>
        </p:nvSpPr>
        <p:spPr/>
        <p:txBody>
          <a:bodyPr/>
          <a:lstStyle/>
          <a:p>
            <a:fld id="{53C063E6-9B17-49D3-9CB3-19572CC9C1BA}"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4C0EBC33-CFFB-4480-8FB7-6C0B9F33C7BF}"/>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17496BDC-A612-4302-992A-BC120979BFE6}"/>
              </a:ext>
            </a:extLst>
          </p:cNvPr>
          <p:cNvSpPr>
            <a:spLocks noGrp="1"/>
          </p:cNvSpPr>
          <p:nvPr>
            <p:ph type="sldNum" sz="quarter" idx="12"/>
          </p:nvPr>
        </p:nvSpPr>
        <p:spPr/>
        <p:txBody>
          <a:bodyPr/>
          <a:lstStyle/>
          <a:p>
            <a:fld id="{CE662F2D-F56F-4C35-B8AD-C1D480E5A84E}" type="slidenum">
              <a:rPr lang="zh-CN" altLang="en-US" smtClean="0"/>
              <a:t>21</a:t>
            </a:fld>
            <a:endParaRPr lang="zh-CN" altLang="en-US"/>
          </a:p>
        </p:txBody>
      </p:sp>
    </p:spTree>
    <p:extLst>
      <p:ext uri="{BB962C8B-B14F-4D97-AF65-F5344CB8AC3E}">
        <p14:creationId xmlns:p14="http://schemas.microsoft.com/office/powerpoint/2010/main" val="3779911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xmlns="" id="{8990A8D6-8D65-4E5F-B25C-BB9514601124}"/>
              </a:ext>
            </a:extLst>
          </p:cNvPr>
          <p:cNvSpPr>
            <a:spLocks noGrp="1"/>
          </p:cNvSpPr>
          <p:nvPr>
            <p:ph type="title"/>
          </p:nvPr>
        </p:nvSpPr>
        <p:spPr/>
        <p:txBody>
          <a:bodyPr>
            <a:norm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控制信号</a:t>
            </a:r>
          </a:p>
        </p:txBody>
      </p:sp>
      <p:sp>
        <p:nvSpPr>
          <p:cNvPr id="68611" name="内容占位符 2">
            <a:extLst>
              <a:ext uri="{FF2B5EF4-FFF2-40B4-BE49-F238E27FC236}">
                <a16:creationId xmlns:a16="http://schemas.microsoft.com/office/drawing/2014/main" xmlns="" id="{48F613C3-B040-4FBB-B821-0DF9521D08F1}"/>
              </a:ext>
            </a:extLst>
          </p:cNvPr>
          <p:cNvSpPr>
            <a:spLocks noGrp="1"/>
          </p:cNvSpPr>
          <p:nvPr>
            <p:ph idx="1"/>
          </p:nvPr>
        </p:nvSpPr>
        <p:spPr>
          <a:xfrm>
            <a:off x="750888" y="1578278"/>
            <a:ext cx="7683500" cy="4568521"/>
          </a:xfrm>
        </p:spPr>
        <p:txBody>
          <a:bodyPr/>
          <a:lstStyle/>
          <a:p>
            <a:r>
              <a:rPr lang="zh-CN" altLang="en-US" dirty="0"/>
              <a:t>输出方程</a:t>
            </a:r>
          </a:p>
        </p:txBody>
      </p:sp>
      <p:pic>
        <p:nvPicPr>
          <p:cNvPr id="68612" name="Picture 2">
            <a:extLst>
              <a:ext uri="{FF2B5EF4-FFF2-40B4-BE49-F238E27FC236}">
                <a16:creationId xmlns:a16="http://schemas.microsoft.com/office/drawing/2014/main" xmlns="" id="{FE8202CC-7308-4D20-9F1D-2BA9D69DD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2" y="2387600"/>
            <a:ext cx="89312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a:extLst>
              <a:ext uri="{FF2B5EF4-FFF2-40B4-BE49-F238E27FC236}">
                <a16:creationId xmlns:a16="http://schemas.microsoft.com/office/drawing/2014/main" xmlns="" id="{BBA50303-0D8F-4628-B7BB-460A951165EB}"/>
              </a:ext>
            </a:extLst>
          </p:cNvPr>
          <p:cNvSpPr>
            <a:spLocks noGrp="1"/>
          </p:cNvSpPr>
          <p:nvPr>
            <p:ph type="dt" sz="half" idx="10"/>
          </p:nvPr>
        </p:nvSpPr>
        <p:spPr/>
        <p:txBody>
          <a:bodyPr/>
          <a:lstStyle/>
          <a:p>
            <a:fld id="{C7225F22-75D2-4759-B7B9-3836433919E2}"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ACA4DE9B-8577-46E8-9611-B016F10F53B4}"/>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0BBE80AF-F91A-4932-9837-4B5F41E4A14B}"/>
              </a:ext>
            </a:extLst>
          </p:cNvPr>
          <p:cNvSpPr>
            <a:spLocks noGrp="1"/>
          </p:cNvSpPr>
          <p:nvPr>
            <p:ph type="sldNum" sz="quarter" idx="12"/>
          </p:nvPr>
        </p:nvSpPr>
        <p:spPr/>
        <p:txBody>
          <a:bodyPr/>
          <a:lstStyle/>
          <a:p>
            <a:fld id="{CE662F2D-F56F-4C35-B8AD-C1D480E5A84E}" type="slidenum">
              <a:rPr lang="zh-CN" altLang="en-US" smtClean="0"/>
              <a:t>22</a:t>
            </a:fld>
            <a:endParaRPr lang="zh-CN" altLang="en-US"/>
          </a:p>
        </p:txBody>
      </p:sp>
    </p:spTree>
    <p:extLst>
      <p:ext uri="{BB962C8B-B14F-4D97-AF65-F5344CB8AC3E}">
        <p14:creationId xmlns:p14="http://schemas.microsoft.com/office/powerpoint/2010/main" val="3647565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a:extLst>
              <a:ext uri="{FF2B5EF4-FFF2-40B4-BE49-F238E27FC236}">
                <a16:creationId xmlns:a16="http://schemas.microsoft.com/office/drawing/2014/main" xmlns="" id="{6A22D2F7-B07E-4580-94FA-4AAEDB98A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912" y="1038225"/>
            <a:ext cx="7939088" cy="581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5" name="标题 1">
            <a:extLst>
              <a:ext uri="{FF2B5EF4-FFF2-40B4-BE49-F238E27FC236}">
                <a16:creationId xmlns:a16="http://schemas.microsoft.com/office/drawing/2014/main" xmlns="" id="{C7D6EC79-64FD-4973-8E3D-23E5C7FE8802}"/>
              </a:ext>
            </a:extLst>
          </p:cNvPr>
          <p:cNvSpPr>
            <a:spLocks noGrp="1"/>
          </p:cNvSpPr>
          <p:nvPr>
            <p:ph type="title"/>
          </p:nvPr>
        </p:nvSpPr>
        <p:spPr>
          <a:xfrm>
            <a:off x="628650" y="365127"/>
            <a:ext cx="7886700" cy="822324"/>
          </a:xfrm>
        </p:spPr>
        <p:txBody>
          <a:bodyPr>
            <a:norm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控制单元</a:t>
            </a:r>
          </a:p>
        </p:txBody>
      </p:sp>
      <p:sp>
        <p:nvSpPr>
          <p:cNvPr id="69636" name="内容占位符 2">
            <a:extLst>
              <a:ext uri="{FF2B5EF4-FFF2-40B4-BE49-F238E27FC236}">
                <a16:creationId xmlns:a16="http://schemas.microsoft.com/office/drawing/2014/main" xmlns="" id="{22118670-0764-4461-BAA2-5DEF83A6D8D7}"/>
              </a:ext>
            </a:extLst>
          </p:cNvPr>
          <p:cNvSpPr>
            <a:spLocks noGrp="1"/>
          </p:cNvSpPr>
          <p:nvPr>
            <p:ph idx="1"/>
          </p:nvPr>
        </p:nvSpPr>
        <p:spPr>
          <a:xfrm>
            <a:off x="628650" y="1468437"/>
            <a:ext cx="7886700" cy="4351338"/>
          </a:xfrm>
        </p:spPr>
        <p:txBody>
          <a:bodyPr/>
          <a:lstStyle/>
          <a:p>
            <a:r>
              <a:rPr lang="zh-CN" altLang="en-US" dirty="0"/>
              <a:t>电路图</a:t>
            </a:r>
          </a:p>
        </p:txBody>
      </p:sp>
      <p:sp>
        <p:nvSpPr>
          <p:cNvPr id="2" name="日期占位符 1">
            <a:extLst>
              <a:ext uri="{FF2B5EF4-FFF2-40B4-BE49-F238E27FC236}">
                <a16:creationId xmlns:a16="http://schemas.microsoft.com/office/drawing/2014/main" xmlns="" id="{7F7009E3-D7E9-4291-A397-C5FA879D6D3F}"/>
              </a:ext>
            </a:extLst>
          </p:cNvPr>
          <p:cNvSpPr>
            <a:spLocks noGrp="1"/>
          </p:cNvSpPr>
          <p:nvPr>
            <p:ph type="dt" sz="half" idx="10"/>
          </p:nvPr>
        </p:nvSpPr>
        <p:spPr/>
        <p:txBody>
          <a:bodyPr/>
          <a:lstStyle/>
          <a:p>
            <a:fld id="{D2E9551F-C7DC-4179-B947-1898EA0FC95E}"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2849B9DF-D356-47B6-BFF5-8BF568458F63}"/>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B4A9D388-BBA5-45E9-8D5F-7D2219822234}"/>
              </a:ext>
            </a:extLst>
          </p:cNvPr>
          <p:cNvSpPr>
            <a:spLocks noGrp="1"/>
          </p:cNvSpPr>
          <p:nvPr>
            <p:ph type="sldNum" sz="quarter" idx="12"/>
          </p:nvPr>
        </p:nvSpPr>
        <p:spPr/>
        <p:txBody>
          <a:bodyPr/>
          <a:lstStyle/>
          <a:p>
            <a:fld id="{CE662F2D-F56F-4C35-B8AD-C1D480E5A84E}" type="slidenum">
              <a:rPr lang="zh-CN" altLang="en-US" smtClean="0"/>
              <a:t>23</a:t>
            </a:fld>
            <a:endParaRPr lang="zh-CN" altLang="en-US"/>
          </a:p>
        </p:txBody>
      </p:sp>
    </p:spTree>
    <p:extLst>
      <p:ext uri="{BB962C8B-B14F-4D97-AF65-F5344CB8AC3E}">
        <p14:creationId xmlns:p14="http://schemas.microsoft.com/office/powerpoint/2010/main" val="3963914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xmlns="" id="{6363AFE9-84AF-476B-8842-CA023031CBDC}"/>
              </a:ext>
            </a:extLst>
          </p:cNvPr>
          <p:cNvSpPr>
            <a:spLocks noGrp="1"/>
          </p:cNvSpPr>
          <p:nvPr>
            <p:ph type="title"/>
          </p:nvPr>
        </p:nvSpPr>
        <p:spPr>
          <a:xfrm>
            <a:off x="628650" y="365126"/>
            <a:ext cx="7886700" cy="750887"/>
          </a:xfrm>
        </p:spPr>
        <p:txBody>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完整电路</a:t>
            </a:r>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70659" name="内容占位符 2">
            <a:extLst>
              <a:ext uri="{FF2B5EF4-FFF2-40B4-BE49-F238E27FC236}">
                <a16:creationId xmlns:a16="http://schemas.microsoft.com/office/drawing/2014/main" xmlns="" id="{C5297AE9-52A8-42B0-8092-AF438A3F5B43}"/>
              </a:ext>
            </a:extLst>
          </p:cNvPr>
          <p:cNvSpPr>
            <a:spLocks noGrp="1"/>
          </p:cNvSpPr>
          <p:nvPr>
            <p:ph idx="1"/>
          </p:nvPr>
        </p:nvSpPr>
        <p:spPr>
          <a:xfrm>
            <a:off x="628650" y="1253331"/>
            <a:ext cx="7886700" cy="4351338"/>
          </a:xfrm>
        </p:spPr>
        <p:txBody>
          <a:bodyPr/>
          <a:lstStyle/>
          <a:p>
            <a:r>
              <a:rPr lang="zh-CN" altLang="en-US" dirty="0"/>
              <a:t>连接数据通路、控制电路和状态信号</a:t>
            </a:r>
          </a:p>
        </p:txBody>
      </p:sp>
      <p:pic>
        <p:nvPicPr>
          <p:cNvPr id="70660" name="Picture 2">
            <a:extLst>
              <a:ext uri="{FF2B5EF4-FFF2-40B4-BE49-F238E27FC236}">
                <a16:creationId xmlns:a16="http://schemas.microsoft.com/office/drawing/2014/main" xmlns="" id="{E0835714-8699-4A95-8576-CEEBCA273E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515" y="1647825"/>
            <a:ext cx="69342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a:extLst>
              <a:ext uri="{FF2B5EF4-FFF2-40B4-BE49-F238E27FC236}">
                <a16:creationId xmlns:a16="http://schemas.microsoft.com/office/drawing/2014/main" xmlns="" id="{F9DE2C9B-B1C4-426C-9662-BDAEFDE23CFB}"/>
              </a:ext>
            </a:extLst>
          </p:cNvPr>
          <p:cNvSpPr>
            <a:spLocks noGrp="1"/>
          </p:cNvSpPr>
          <p:nvPr>
            <p:ph type="dt" sz="half" idx="10"/>
          </p:nvPr>
        </p:nvSpPr>
        <p:spPr/>
        <p:txBody>
          <a:bodyPr/>
          <a:lstStyle/>
          <a:p>
            <a:fld id="{DDDF3030-5025-411F-A96C-A86B929FF5AE}"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62707866-2177-44D1-9812-F19561FEC0FE}"/>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FA7109F9-4F37-4C23-AA3E-35D4D81378F3}"/>
              </a:ext>
            </a:extLst>
          </p:cNvPr>
          <p:cNvSpPr>
            <a:spLocks noGrp="1"/>
          </p:cNvSpPr>
          <p:nvPr>
            <p:ph type="sldNum" sz="quarter" idx="12"/>
          </p:nvPr>
        </p:nvSpPr>
        <p:spPr/>
        <p:txBody>
          <a:bodyPr/>
          <a:lstStyle/>
          <a:p>
            <a:fld id="{CE662F2D-F56F-4C35-B8AD-C1D480E5A84E}" type="slidenum">
              <a:rPr lang="zh-CN" altLang="en-US" smtClean="0"/>
              <a:t>24</a:t>
            </a:fld>
            <a:endParaRPr lang="zh-CN" altLang="en-US"/>
          </a:p>
        </p:txBody>
      </p:sp>
    </p:spTree>
    <p:extLst>
      <p:ext uri="{BB962C8B-B14F-4D97-AF65-F5344CB8AC3E}">
        <p14:creationId xmlns:p14="http://schemas.microsoft.com/office/powerpoint/2010/main" val="888717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xmlns="" id="{CF0D6309-9274-4B8A-A706-5D1715E7D1BA}"/>
              </a:ext>
            </a:extLst>
          </p:cNvPr>
          <p:cNvSpPr>
            <a:spLocks noGrp="1"/>
          </p:cNvSpPr>
          <p:nvPr>
            <p:ph type="title"/>
          </p:nvPr>
        </p:nvSpPr>
        <p:spPr>
          <a:xfrm>
            <a:off x="628650" y="365127"/>
            <a:ext cx="7886700" cy="616156"/>
          </a:xfrm>
        </p:spPr>
        <p:txBody>
          <a:bodyPr>
            <a:normAutofit fontScale="90000"/>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示例程序</a:t>
            </a:r>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71683" name="内容占位符 2">
            <a:extLst>
              <a:ext uri="{FF2B5EF4-FFF2-40B4-BE49-F238E27FC236}">
                <a16:creationId xmlns:a16="http://schemas.microsoft.com/office/drawing/2014/main" xmlns="" id="{D4B24225-DC19-4EBD-8047-36839DEE7C60}"/>
              </a:ext>
            </a:extLst>
          </p:cNvPr>
          <p:cNvSpPr>
            <a:spLocks noGrp="1"/>
          </p:cNvSpPr>
          <p:nvPr>
            <p:ph idx="1"/>
          </p:nvPr>
        </p:nvSpPr>
        <p:spPr>
          <a:xfrm>
            <a:off x="628650" y="1056586"/>
            <a:ext cx="7886700" cy="4351338"/>
          </a:xfrm>
        </p:spPr>
        <p:txBody>
          <a:bodyPr>
            <a:normAutofit/>
          </a:bodyPr>
          <a:lstStyle/>
          <a:p>
            <a:r>
              <a:rPr lang="zh-CN" altLang="en-US" sz="2400" dirty="0"/>
              <a:t>用文件</a:t>
            </a:r>
            <a:r>
              <a:rPr lang="en-US" altLang="zh-CN" sz="2400" dirty="0"/>
              <a:t>PROGRAM.MIF</a:t>
            </a:r>
            <a:r>
              <a:rPr lang="zh-CN" altLang="en-US" sz="2400" dirty="0"/>
              <a:t>的内容进行初始化</a:t>
            </a:r>
            <a:endParaRPr lang="en-US" altLang="zh-CN" sz="2400" dirty="0"/>
          </a:p>
          <a:p>
            <a:pPr lvl="1"/>
            <a:r>
              <a:rPr lang="zh-CN" altLang="zh-CN" sz="2000" dirty="0"/>
              <a:t>文件包含</a:t>
            </a:r>
            <a:r>
              <a:rPr lang="en-US" altLang="zh-CN" sz="2000" dirty="0"/>
              <a:t>3</a:t>
            </a:r>
            <a:r>
              <a:rPr lang="zh-CN" altLang="zh-CN" sz="2000" dirty="0"/>
              <a:t>个程序：</a:t>
            </a:r>
            <a:endParaRPr lang="en-US" altLang="zh-CN" sz="2000" dirty="0"/>
          </a:p>
          <a:p>
            <a:pPr lvl="1"/>
            <a:r>
              <a:rPr lang="en-US" altLang="zh-CN" sz="2000" dirty="0"/>
              <a:t>GCD</a:t>
            </a:r>
            <a:r>
              <a:rPr lang="zh-CN" altLang="zh-CN" sz="2000" dirty="0"/>
              <a:t>为计算两个输入的最大公约数的程序；</a:t>
            </a:r>
            <a:endParaRPr lang="en-US" altLang="zh-CN" sz="2000" dirty="0"/>
          </a:p>
          <a:p>
            <a:pPr lvl="1"/>
            <a:r>
              <a:rPr lang="en-US" altLang="zh-CN" sz="2000" dirty="0"/>
              <a:t>SUM</a:t>
            </a:r>
            <a:r>
              <a:rPr lang="zh-CN" altLang="zh-CN" sz="2000" dirty="0"/>
              <a:t>计算</a:t>
            </a:r>
            <a:r>
              <a:rPr lang="en-US" altLang="zh-CN" sz="2000" dirty="0"/>
              <a:t>1</a:t>
            </a:r>
            <a:r>
              <a:rPr lang="zh-CN" altLang="zh-CN" sz="2000" dirty="0"/>
              <a:t>至</a:t>
            </a:r>
            <a:r>
              <a:rPr lang="en-US" altLang="zh-CN" sz="2000" dirty="0"/>
              <a:t>n</a:t>
            </a:r>
            <a:r>
              <a:rPr lang="zh-CN" altLang="zh-CN" sz="2000" dirty="0"/>
              <a:t>之间所有数的和的程序；</a:t>
            </a:r>
            <a:endParaRPr lang="en-US" altLang="zh-CN" sz="2000" dirty="0"/>
          </a:p>
          <a:p>
            <a:pPr lvl="1"/>
            <a:r>
              <a:rPr lang="en-US" altLang="zh-CN" sz="2000" dirty="0"/>
              <a:t>COUNT</a:t>
            </a:r>
            <a:r>
              <a:rPr lang="zh-CN" altLang="zh-CN" sz="2000" dirty="0"/>
              <a:t>展示把输入</a:t>
            </a:r>
            <a:r>
              <a:rPr lang="en-US" altLang="zh-CN" sz="2000" dirty="0"/>
              <a:t>n</a:t>
            </a:r>
            <a:r>
              <a:rPr lang="zh-CN" altLang="zh-CN" sz="2000" dirty="0"/>
              <a:t>减至</a:t>
            </a:r>
            <a:r>
              <a:rPr lang="en-US" altLang="zh-CN" sz="2000" dirty="0"/>
              <a:t>0</a:t>
            </a:r>
            <a:r>
              <a:rPr lang="zh-CN" altLang="zh-CN" sz="2000" dirty="0"/>
              <a:t>的程序。</a:t>
            </a:r>
          </a:p>
          <a:p>
            <a:pPr lvl="1"/>
            <a:endParaRPr lang="zh-CN" altLang="en-US" sz="2000" dirty="0"/>
          </a:p>
        </p:txBody>
      </p:sp>
      <p:pic>
        <p:nvPicPr>
          <p:cNvPr id="71684" name="Picture 2">
            <a:extLst>
              <a:ext uri="{FF2B5EF4-FFF2-40B4-BE49-F238E27FC236}">
                <a16:creationId xmlns:a16="http://schemas.microsoft.com/office/drawing/2014/main" xmlns="" id="{076D1DB4-2410-46FC-A973-7370F3F68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53086"/>
            <a:ext cx="7772400" cy="366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a:extLst>
              <a:ext uri="{FF2B5EF4-FFF2-40B4-BE49-F238E27FC236}">
                <a16:creationId xmlns:a16="http://schemas.microsoft.com/office/drawing/2014/main" xmlns="" id="{AD208D8B-7417-420D-A996-646F42B15080}"/>
              </a:ext>
            </a:extLst>
          </p:cNvPr>
          <p:cNvSpPr>
            <a:spLocks noGrp="1"/>
          </p:cNvSpPr>
          <p:nvPr>
            <p:ph type="dt" sz="half" idx="10"/>
          </p:nvPr>
        </p:nvSpPr>
        <p:spPr/>
        <p:txBody>
          <a:bodyPr/>
          <a:lstStyle/>
          <a:p>
            <a:fld id="{B072DBB9-F381-4DE6-8B1E-786048890AB0}"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D5D239C3-6138-4361-B70A-7F36BF6FA805}"/>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DA8DAFE2-3220-40B9-9C8C-B7B52B919CA5}"/>
              </a:ext>
            </a:extLst>
          </p:cNvPr>
          <p:cNvSpPr>
            <a:spLocks noGrp="1"/>
          </p:cNvSpPr>
          <p:nvPr>
            <p:ph type="sldNum" sz="quarter" idx="12"/>
          </p:nvPr>
        </p:nvSpPr>
        <p:spPr/>
        <p:txBody>
          <a:bodyPr/>
          <a:lstStyle/>
          <a:p>
            <a:fld id="{CE662F2D-F56F-4C35-B8AD-C1D480E5A84E}" type="slidenum">
              <a:rPr lang="zh-CN" altLang="en-US" smtClean="0"/>
              <a:t>25</a:t>
            </a:fld>
            <a:endParaRPr lang="zh-CN" altLang="en-US"/>
          </a:p>
        </p:txBody>
      </p:sp>
    </p:spTree>
    <p:extLst>
      <p:ext uri="{BB962C8B-B14F-4D97-AF65-F5344CB8AC3E}">
        <p14:creationId xmlns:p14="http://schemas.microsoft.com/office/powerpoint/2010/main" val="1147745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2">
            <a:extLst>
              <a:ext uri="{FF2B5EF4-FFF2-40B4-BE49-F238E27FC236}">
                <a16:creationId xmlns:a16="http://schemas.microsoft.com/office/drawing/2014/main" xmlns="" id="{F30B371E-360E-49E5-B075-283D168D0F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084763" cy="688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09" name="Picture 3">
            <a:extLst>
              <a:ext uri="{FF2B5EF4-FFF2-40B4-BE49-F238E27FC236}">
                <a16:creationId xmlns:a16="http://schemas.microsoft.com/office/drawing/2014/main" xmlns="" id="{11B735EA-E580-44AB-8F20-3FADD2C81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463" y="1908175"/>
            <a:ext cx="5189537"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a:extLst>
              <a:ext uri="{FF2B5EF4-FFF2-40B4-BE49-F238E27FC236}">
                <a16:creationId xmlns:a16="http://schemas.microsoft.com/office/drawing/2014/main" xmlns="" id="{A6B8D66F-1E71-451F-A7A9-BF7CD920AD38}"/>
              </a:ext>
            </a:extLst>
          </p:cNvPr>
          <p:cNvSpPr>
            <a:spLocks noGrp="1"/>
          </p:cNvSpPr>
          <p:nvPr>
            <p:ph type="dt" sz="half" idx="10"/>
          </p:nvPr>
        </p:nvSpPr>
        <p:spPr/>
        <p:txBody>
          <a:bodyPr/>
          <a:lstStyle/>
          <a:p>
            <a:fld id="{9BED2793-798C-427A-AD8C-4D39C5B8824E}"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E928CABE-B011-4F53-B95F-C1DF880C2EAF}"/>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180A5FE7-B27F-4263-A796-A5F64BF19F3F}"/>
              </a:ext>
            </a:extLst>
          </p:cNvPr>
          <p:cNvSpPr>
            <a:spLocks noGrp="1"/>
          </p:cNvSpPr>
          <p:nvPr>
            <p:ph type="sldNum" sz="quarter" idx="12"/>
          </p:nvPr>
        </p:nvSpPr>
        <p:spPr/>
        <p:txBody>
          <a:bodyPr/>
          <a:lstStyle/>
          <a:p>
            <a:fld id="{CE662F2D-F56F-4C35-B8AD-C1D480E5A84E}" type="slidenum">
              <a:rPr lang="zh-CN" altLang="en-US" smtClean="0"/>
              <a:t>26</a:t>
            </a:fld>
            <a:endParaRPr lang="zh-CN" altLang="en-US"/>
          </a:p>
        </p:txBody>
      </p:sp>
    </p:spTree>
    <p:extLst>
      <p:ext uri="{BB962C8B-B14F-4D97-AF65-F5344CB8AC3E}">
        <p14:creationId xmlns:p14="http://schemas.microsoft.com/office/powerpoint/2010/main" val="2043641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xmlns="" id="{7338251E-4897-4EBB-8A40-8B079B2126BC}"/>
              </a:ext>
            </a:extLst>
          </p:cNvPr>
          <p:cNvSpPr>
            <a:spLocks noGrp="1"/>
          </p:cNvSpPr>
          <p:nvPr>
            <p:ph type="title"/>
          </p:nvPr>
        </p:nvSpPr>
        <p:spPr/>
        <p:txBody>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硬件实现</a:t>
            </a:r>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73731" name="内容占位符 2">
            <a:extLst>
              <a:ext uri="{FF2B5EF4-FFF2-40B4-BE49-F238E27FC236}">
                <a16:creationId xmlns:a16="http://schemas.microsoft.com/office/drawing/2014/main" xmlns="" id="{366A1F54-2574-431D-9146-215C7B95F729}"/>
              </a:ext>
            </a:extLst>
          </p:cNvPr>
          <p:cNvSpPr>
            <a:spLocks noGrp="1"/>
          </p:cNvSpPr>
          <p:nvPr>
            <p:ph idx="1"/>
          </p:nvPr>
        </p:nvSpPr>
        <p:spPr/>
        <p:txBody>
          <a:bodyPr/>
          <a:lstStyle/>
          <a:p>
            <a:r>
              <a:rPr lang="en-US" altLang="zh-CN"/>
              <a:t>EC-2</a:t>
            </a:r>
            <a:r>
              <a:rPr lang="zh-CN" altLang="en-US"/>
              <a:t>微处理器的输入输出设备之间的接口</a:t>
            </a:r>
          </a:p>
        </p:txBody>
      </p:sp>
      <p:sp>
        <p:nvSpPr>
          <p:cNvPr id="73732" name="矩形 4">
            <a:extLst>
              <a:ext uri="{FF2B5EF4-FFF2-40B4-BE49-F238E27FC236}">
                <a16:creationId xmlns:a16="http://schemas.microsoft.com/office/drawing/2014/main" xmlns="" id="{66CC0CF7-6A89-4675-AF51-2F8F62A45CA9}"/>
              </a:ext>
            </a:extLst>
          </p:cNvPr>
          <p:cNvSpPr>
            <a:spLocks noChangeArrowheads="1"/>
          </p:cNvSpPr>
          <p:nvPr/>
        </p:nvSpPr>
        <p:spPr bwMode="auto">
          <a:xfrm>
            <a:off x="304800" y="4876800"/>
            <a:ext cx="8305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eaLnBrk="1" hangingPunct="1"/>
            <a:r>
              <a:rPr lang="zh-CN" altLang="en-US"/>
              <a:t>输入由</a:t>
            </a:r>
            <a:r>
              <a:rPr lang="en-US" altLang="zh-CN"/>
              <a:t>8</a:t>
            </a:r>
            <a:r>
              <a:rPr lang="zh-CN" altLang="en-US"/>
              <a:t>个</a:t>
            </a:r>
            <a:r>
              <a:rPr lang="en-US" altLang="zh-CN"/>
              <a:t>DIP</a:t>
            </a:r>
            <a:r>
              <a:rPr lang="zh-CN" altLang="en-US"/>
              <a:t>开关组成，输出是</a:t>
            </a:r>
            <a:r>
              <a:rPr lang="en-US" altLang="zh-CN"/>
              <a:t>2</a:t>
            </a:r>
            <a:r>
              <a:rPr lang="zh-CN" altLang="en-US"/>
              <a:t>个七段数码管显示。</a:t>
            </a:r>
            <a:endParaRPr lang="en-US" altLang="zh-CN"/>
          </a:p>
          <a:p>
            <a:pPr algn="ctr" eaLnBrk="1" hangingPunct="1"/>
            <a:r>
              <a:rPr lang="zh-CN" altLang="en-US"/>
              <a:t>使用一个</a:t>
            </a:r>
            <a:r>
              <a:rPr lang="en-US" altLang="zh-CN"/>
              <a:t>LED</a:t>
            </a:r>
            <a:r>
              <a:rPr lang="zh-CN" altLang="en-US"/>
              <a:t>来显示我们的微处理器是否已经停止工作，使用一个按钮作为复位按钮。</a:t>
            </a:r>
            <a:endParaRPr lang="en-US" altLang="zh-CN"/>
          </a:p>
          <a:p>
            <a:pPr algn="ctr" eaLnBrk="1" hangingPunct="1"/>
            <a:r>
              <a:rPr lang="zh-CN" altLang="en-US"/>
              <a:t>当</a:t>
            </a:r>
            <a:r>
              <a:rPr lang="en-US" altLang="zh-CN"/>
              <a:t>Enter</a:t>
            </a:r>
            <a:r>
              <a:rPr lang="zh-CN" altLang="en-US"/>
              <a:t>开关每次被按压时，一个单触发电路用来产生一个时钟周期的脉冲。</a:t>
            </a:r>
            <a:endParaRPr lang="en-US" altLang="zh-CN"/>
          </a:p>
          <a:p>
            <a:pPr algn="ctr" eaLnBrk="1" hangingPunct="1"/>
            <a:r>
              <a:rPr lang="zh-CN" altLang="en-US"/>
              <a:t>将系统输入的时钟进行分频可以看到一些中间结果的显示。</a:t>
            </a:r>
          </a:p>
        </p:txBody>
      </p:sp>
      <p:pic>
        <p:nvPicPr>
          <p:cNvPr id="73733" name="Picture 2">
            <a:extLst>
              <a:ext uri="{FF2B5EF4-FFF2-40B4-BE49-F238E27FC236}">
                <a16:creationId xmlns:a16="http://schemas.microsoft.com/office/drawing/2014/main" xmlns="" id="{85157077-FA30-48B3-BEDF-538F156AF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832485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a:extLst>
              <a:ext uri="{FF2B5EF4-FFF2-40B4-BE49-F238E27FC236}">
                <a16:creationId xmlns:a16="http://schemas.microsoft.com/office/drawing/2014/main" xmlns="" id="{FE5C2AE5-8A9F-4BD4-AD4A-9F914724EE4F}"/>
              </a:ext>
            </a:extLst>
          </p:cNvPr>
          <p:cNvSpPr>
            <a:spLocks noGrp="1"/>
          </p:cNvSpPr>
          <p:nvPr>
            <p:ph type="dt" sz="half" idx="10"/>
          </p:nvPr>
        </p:nvSpPr>
        <p:spPr/>
        <p:txBody>
          <a:bodyPr/>
          <a:lstStyle/>
          <a:p>
            <a:fld id="{12A55F10-F591-4B83-994C-5364021C9AB7}"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BDB36D80-BBFE-41DD-AED3-F7A1F3A13A47}"/>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3F7EF1FD-D2C9-4635-BFC3-5E78F009EB2C}"/>
              </a:ext>
            </a:extLst>
          </p:cNvPr>
          <p:cNvSpPr>
            <a:spLocks noGrp="1"/>
          </p:cNvSpPr>
          <p:nvPr>
            <p:ph type="sldNum" sz="quarter" idx="12"/>
          </p:nvPr>
        </p:nvSpPr>
        <p:spPr/>
        <p:txBody>
          <a:bodyPr/>
          <a:lstStyle/>
          <a:p>
            <a:fld id="{CE662F2D-F56F-4C35-B8AD-C1D480E5A84E}" type="slidenum">
              <a:rPr lang="zh-CN" altLang="en-US" smtClean="0"/>
              <a:t>27</a:t>
            </a:fld>
            <a:endParaRPr lang="zh-CN" altLang="en-US"/>
          </a:p>
        </p:txBody>
      </p:sp>
    </p:spTree>
    <p:extLst>
      <p:ext uri="{BB962C8B-B14F-4D97-AF65-F5344CB8AC3E}">
        <p14:creationId xmlns:p14="http://schemas.microsoft.com/office/powerpoint/2010/main" val="3061510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DA4F4BC-C37E-4D83-BD37-F26B5BE340D9}"/>
              </a:ext>
            </a:extLst>
          </p:cNvPr>
          <p:cNvSpPr>
            <a:spLocks noGrp="1"/>
          </p:cNvSpPr>
          <p:nvPr>
            <p:ph type="title"/>
          </p:nvPr>
        </p:nvSpPr>
        <p:spPr/>
        <p:txBody>
          <a:bodyPr/>
          <a:lstStyle/>
          <a:p>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10.5 </a:t>
            </a: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微码型微处理器设计</a:t>
            </a:r>
            <a:endParaRPr lang="zh-CN" altLang="en-US" dirty="0"/>
          </a:p>
        </p:txBody>
      </p:sp>
      <p:sp>
        <p:nvSpPr>
          <p:cNvPr id="3" name="内容占位符 2">
            <a:extLst>
              <a:ext uri="{FF2B5EF4-FFF2-40B4-BE49-F238E27FC236}">
                <a16:creationId xmlns:a16="http://schemas.microsoft.com/office/drawing/2014/main" xmlns="" id="{461B7413-856F-4712-A8F7-906E0A854C5B}"/>
              </a:ext>
            </a:extLst>
          </p:cNvPr>
          <p:cNvSpPr>
            <a:spLocks noGrp="1"/>
          </p:cNvSpPr>
          <p:nvPr>
            <p:ph idx="1"/>
          </p:nvPr>
        </p:nvSpPr>
        <p:spPr/>
        <p:txBody>
          <a:bodyPr/>
          <a:lstStyle/>
          <a:p>
            <a:r>
              <a:rPr lang="en-US" altLang="zh-CN" dirty="0"/>
              <a:t>CPU</a:t>
            </a:r>
            <a:r>
              <a:rPr lang="zh-CN" altLang="en-US" dirty="0"/>
              <a:t>主要包括运算器和控制器两个部分，由总线连接在一起</a:t>
            </a:r>
            <a:endParaRPr lang="en-US" altLang="zh-CN" dirty="0"/>
          </a:p>
          <a:p>
            <a:r>
              <a:rPr lang="en-US" altLang="zh-CN" dirty="0"/>
              <a:t>CPU</a:t>
            </a:r>
            <a:r>
              <a:rPr lang="zh-CN" altLang="en-US" dirty="0"/>
              <a:t>内部信号种类</a:t>
            </a:r>
            <a:endParaRPr lang="en-US" altLang="zh-CN" dirty="0"/>
          </a:p>
          <a:p>
            <a:pPr lvl="1"/>
            <a:r>
              <a:rPr lang="zh-CN" altLang="en-US" dirty="0"/>
              <a:t>数据信号</a:t>
            </a:r>
            <a:endParaRPr lang="en-US" altLang="zh-CN" dirty="0"/>
          </a:p>
          <a:p>
            <a:pPr lvl="1"/>
            <a:r>
              <a:rPr lang="zh-CN" altLang="en-US" dirty="0"/>
              <a:t>地址信号</a:t>
            </a:r>
            <a:endParaRPr lang="en-US" altLang="zh-CN" dirty="0"/>
          </a:p>
          <a:p>
            <a:pPr lvl="1"/>
            <a:r>
              <a:rPr lang="zh-CN" altLang="en-US" dirty="0"/>
              <a:t>控制信号</a:t>
            </a:r>
          </a:p>
        </p:txBody>
      </p:sp>
      <p:sp>
        <p:nvSpPr>
          <p:cNvPr id="4" name="日期占位符 3">
            <a:extLst>
              <a:ext uri="{FF2B5EF4-FFF2-40B4-BE49-F238E27FC236}">
                <a16:creationId xmlns:a16="http://schemas.microsoft.com/office/drawing/2014/main" xmlns="" id="{77368705-CAE3-4B36-B2C9-0C2B2E37D544}"/>
              </a:ext>
            </a:extLst>
          </p:cNvPr>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页脚占位符 4">
            <a:extLst>
              <a:ext uri="{FF2B5EF4-FFF2-40B4-BE49-F238E27FC236}">
                <a16:creationId xmlns:a16="http://schemas.microsoft.com/office/drawing/2014/main" xmlns="" id="{E2371A47-0938-4CFE-8E0D-E73B758F0269}"/>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56ACE23B-878B-4524-9152-7033428D421A}"/>
              </a:ext>
            </a:extLst>
          </p:cNvPr>
          <p:cNvSpPr>
            <a:spLocks noGrp="1"/>
          </p:cNvSpPr>
          <p:nvPr>
            <p:ph type="sldNum" sz="quarter" idx="12"/>
          </p:nvPr>
        </p:nvSpPr>
        <p:spPr/>
        <p:txBody>
          <a:bodyPr/>
          <a:lstStyle/>
          <a:p>
            <a:fld id="{CE662F2D-F56F-4C35-B8AD-C1D480E5A84E}" type="slidenum">
              <a:rPr lang="zh-CN" altLang="en-US" smtClean="0"/>
              <a:t>28</a:t>
            </a:fld>
            <a:endParaRPr lang="zh-CN" altLang="en-US"/>
          </a:p>
        </p:txBody>
      </p:sp>
    </p:spTree>
    <p:extLst>
      <p:ext uri="{BB962C8B-B14F-4D97-AF65-F5344CB8AC3E}">
        <p14:creationId xmlns:p14="http://schemas.microsoft.com/office/powerpoint/2010/main" val="2404582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2D6F04A-8503-45DB-B8E4-24404B91259F}"/>
              </a:ext>
            </a:extLst>
          </p:cNvPr>
          <p:cNvSpPr>
            <a:spLocks noGrp="1"/>
          </p:cNvSpPr>
          <p:nvPr>
            <p:ph type="title"/>
          </p:nvPr>
        </p:nvSpPr>
        <p:spPr/>
        <p:txBody>
          <a:bodyPr/>
          <a:lstStyle/>
          <a:p>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总线设计 </a:t>
            </a:r>
          </a:p>
        </p:txBody>
      </p:sp>
      <p:sp>
        <p:nvSpPr>
          <p:cNvPr id="3" name="内容占位符 2">
            <a:extLst>
              <a:ext uri="{FF2B5EF4-FFF2-40B4-BE49-F238E27FC236}">
                <a16:creationId xmlns:a16="http://schemas.microsoft.com/office/drawing/2014/main" xmlns="" id="{5953CCF5-1532-47B0-A45D-58EA7424CB12}"/>
              </a:ext>
            </a:extLst>
          </p:cNvPr>
          <p:cNvSpPr>
            <a:spLocks noGrp="1"/>
          </p:cNvSpPr>
          <p:nvPr>
            <p:ph idx="1"/>
          </p:nvPr>
        </p:nvSpPr>
        <p:spPr>
          <a:xfrm>
            <a:off x="628649" y="1712891"/>
            <a:ext cx="8001783" cy="4174342"/>
          </a:xfrm>
        </p:spPr>
        <p:txBody>
          <a:bodyPr>
            <a:normAutofit/>
          </a:bodyPr>
          <a:lstStyle/>
          <a:p>
            <a:r>
              <a:rPr lang="zh-CN" altLang="en-US" dirty="0"/>
              <a:t>数据总线和地址总线</a:t>
            </a:r>
            <a:endParaRPr lang="en-US" altLang="zh-CN" dirty="0"/>
          </a:p>
          <a:p>
            <a:pPr lvl="1"/>
            <a:r>
              <a:rPr lang="zh-CN" altLang="en-US" dirty="0"/>
              <a:t>处理 </a:t>
            </a:r>
            <a:r>
              <a:rPr lang="en-US" altLang="zh-CN" dirty="0"/>
              <a:t>8 </a:t>
            </a:r>
            <a:r>
              <a:rPr lang="zh-CN" altLang="en-US" dirty="0"/>
              <a:t>位数据的 </a:t>
            </a:r>
            <a:r>
              <a:rPr lang="en-US" altLang="zh-CN" dirty="0"/>
              <a:t>CPU</a:t>
            </a:r>
            <a:r>
              <a:rPr lang="zh-CN" altLang="en-US" dirty="0"/>
              <a:t>，至少有 </a:t>
            </a:r>
            <a:r>
              <a:rPr lang="en-US" altLang="zh-CN" dirty="0"/>
              <a:t>8 </a:t>
            </a:r>
            <a:r>
              <a:rPr lang="zh-CN" altLang="en-US" dirty="0"/>
              <a:t>位的数据总线</a:t>
            </a:r>
            <a:endParaRPr lang="en-US" altLang="zh-CN" dirty="0"/>
          </a:p>
          <a:p>
            <a:pPr lvl="1"/>
            <a:r>
              <a:rPr lang="en-US" altLang="zh-CN" dirty="0"/>
              <a:t>12 </a:t>
            </a:r>
            <a:r>
              <a:rPr lang="zh-CN" altLang="en-US" dirty="0"/>
              <a:t>位的地址总线，一共可访问 </a:t>
            </a:r>
            <a:r>
              <a:rPr lang="en-US" altLang="zh-CN" dirty="0"/>
              <a:t>4KB </a:t>
            </a:r>
            <a:r>
              <a:rPr lang="zh-CN" altLang="en-US" dirty="0"/>
              <a:t>代码和数据 </a:t>
            </a:r>
            <a:endParaRPr lang="en-US" altLang="zh-CN" dirty="0"/>
          </a:p>
          <a:p>
            <a:pPr lvl="1"/>
            <a:r>
              <a:rPr lang="zh-CN" altLang="en-US" dirty="0"/>
              <a:t>每一个连接在总线上的部件需要用一组三态缓冲器来控制其是否向总线输出数据</a:t>
            </a:r>
            <a:endParaRPr lang="en-US" altLang="zh-CN" dirty="0"/>
          </a:p>
          <a:p>
            <a:pPr lvl="1"/>
            <a:r>
              <a:rPr lang="zh-CN" altLang="en-US" dirty="0"/>
              <a:t>每个部件所需的三态缓冲个数和这个部件的位数对应</a:t>
            </a:r>
            <a:endParaRPr lang="en-US" altLang="zh-CN" dirty="0"/>
          </a:p>
          <a:p>
            <a:endParaRPr lang="en-US" altLang="zh-CN" dirty="0"/>
          </a:p>
          <a:p>
            <a:r>
              <a:rPr lang="en-US" altLang="zh-CN" dirty="0"/>
              <a:t>IO</a:t>
            </a:r>
            <a:r>
              <a:rPr lang="zh-CN" altLang="en-US" dirty="0"/>
              <a:t>接口部分</a:t>
            </a:r>
            <a:endParaRPr lang="en-US" altLang="zh-CN" dirty="0"/>
          </a:p>
          <a:p>
            <a:pPr lvl="1"/>
            <a:r>
              <a:rPr lang="zh-CN" altLang="en-US" dirty="0"/>
              <a:t>对每一个 </a:t>
            </a:r>
            <a:r>
              <a:rPr lang="en-US" altLang="zh-CN" dirty="0"/>
              <a:t>IO </a:t>
            </a:r>
            <a:r>
              <a:rPr lang="zh-CN" altLang="en-US" dirty="0"/>
              <a:t>通道直接采用一个带三态缓冲控制的 </a:t>
            </a:r>
            <a:r>
              <a:rPr lang="en-US" altLang="zh-CN" dirty="0"/>
              <a:t>8 </a:t>
            </a:r>
            <a:r>
              <a:rPr lang="zh-CN" altLang="en-US" dirty="0"/>
              <a:t>位寄存器连接到数据总线上</a:t>
            </a:r>
          </a:p>
        </p:txBody>
      </p:sp>
      <p:sp>
        <p:nvSpPr>
          <p:cNvPr id="4" name="日期占位符 3">
            <a:extLst>
              <a:ext uri="{FF2B5EF4-FFF2-40B4-BE49-F238E27FC236}">
                <a16:creationId xmlns:a16="http://schemas.microsoft.com/office/drawing/2014/main" xmlns="" id="{E3650328-E14B-445F-9B65-6B35DAC0997F}"/>
              </a:ext>
            </a:extLst>
          </p:cNvPr>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页脚占位符 4">
            <a:extLst>
              <a:ext uri="{FF2B5EF4-FFF2-40B4-BE49-F238E27FC236}">
                <a16:creationId xmlns:a16="http://schemas.microsoft.com/office/drawing/2014/main" xmlns="" id="{F5C1B995-31E5-43AA-B07D-24BFBB59B007}"/>
              </a:ext>
            </a:extLst>
          </p:cNvPr>
          <p:cNvSpPr>
            <a:spLocks noGrp="1"/>
          </p:cNvSpPr>
          <p:nvPr>
            <p:ph type="ftr" sz="quarter" idx="11"/>
          </p:nvPr>
        </p:nvSpPr>
        <p:spPr/>
        <p:txBody>
          <a:bodyPr/>
          <a:lstStyle/>
          <a:p>
            <a:r>
              <a:rPr lang="en-US" altLang="zh-CN" dirty="0"/>
              <a:t>Spring  2018 ZDMC – </a:t>
            </a:r>
            <a:r>
              <a:rPr lang="en-US" altLang="zh-CN" dirty="0" err="1"/>
              <a:t>Lec</a:t>
            </a:r>
            <a:r>
              <a:rPr lang="en-US" altLang="zh-CN" dirty="0"/>
              <a:t>. #24</a:t>
            </a:r>
            <a:endParaRPr lang="zh-CN" altLang="en-US" dirty="0"/>
          </a:p>
        </p:txBody>
      </p:sp>
      <p:sp>
        <p:nvSpPr>
          <p:cNvPr id="6" name="灯片编号占位符 5">
            <a:extLst>
              <a:ext uri="{FF2B5EF4-FFF2-40B4-BE49-F238E27FC236}">
                <a16:creationId xmlns:a16="http://schemas.microsoft.com/office/drawing/2014/main" xmlns="" id="{B56FD0A5-4CF2-44E7-86A1-5A91E21B6E2B}"/>
              </a:ext>
            </a:extLst>
          </p:cNvPr>
          <p:cNvSpPr>
            <a:spLocks noGrp="1"/>
          </p:cNvSpPr>
          <p:nvPr>
            <p:ph type="sldNum" sz="quarter" idx="12"/>
          </p:nvPr>
        </p:nvSpPr>
        <p:spPr/>
        <p:txBody>
          <a:bodyPr/>
          <a:lstStyle/>
          <a:p>
            <a:fld id="{CE662F2D-F56F-4C35-B8AD-C1D480E5A84E}" type="slidenum">
              <a:rPr lang="zh-CN" altLang="en-US" smtClean="0"/>
              <a:t>29</a:t>
            </a:fld>
            <a:endParaRPr lang="zh-CN" altLang="en-US"/>
          </a:p>
        </p:txBody>
      </p:sp>
    </p:spTree>
    <p:extLst>
      <p:ext uri="{BB962C8B-B14F-4D97-AF65-F5344CB8AC3E}">
        <p14:creationId xmlns:p14="http://schemas.microsoft.com/office/powerpoint/2010/main" val="1005713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xmlns="" id="{AF9928F6-B753-487D-8C02-A47BD6D18978}"/>
              </a:ext>
            </a:extLst>
          </p:cNvPr>
          <p:cNvSpPr>
            <a:spLocks noGrp="1"/>
          </p:cNvSpPr>
          <p:nvPr>
            <p:ph type="title"/>
          </p:nvPr>
        </p:nvSpPr>
        <p:spPr>
          <a:xfrm>
            <a:off x="685800" y="330200"/>
            <a:ext cx="7292975" cy="355600"/>
          </a:xfrm>
        </p:spPr>
        <p:txBody>
          <a:bodyPr>
            <a:normAutofit fontScale="90000"/>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数据通路</a:t>
            </a:r>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49155" name="内容占位符 2">
            <a:extLst>
              <a:ext uri="{FF2B5EF4-FFF2-40B4-BE49-F238E27FC236}">
                <a16:creationId xmlns:a16="http://schemas.microsoft.com/office/drawing/2014/main" xmlns="" id="{49680978-6A6D-42E9-BB32-910125AEC683}"/>
              </a:ext>
            </a:extLst>
          </p:cNvPr>
          <p:cNvSpPr>
            <a:spLocks noGrp="1"/>
          </p:cNvSpPr>
          <p:nvPr>
            <p:ph idx="1"/>
          </p:nvPr>
        </p:nvSpPr>
        <p:spPr>
          <a:xfrm>
            <a:off x="698500" y="926926"/>
            <a:ext cx="7683500" cy="5194474"/>
          </a:xfrm>
        </p:spPr>
        <p:txBody>
          <a:bodyPr/>
          <a:lstStyle/>
          <a:p>
            <a:r>
              <a:rPr lang="zh-CN" altLang="en-US" b="1" dirty="0"/>
              <a:t>指令集中操作的数据通路</a:t>
            </a:r>
            <a:endParaRPr lang="en-US" altLang="zh-CN" b="1" dirty="0"/>
          </a:p>
          <a:p>
            <a:pPr lvl="1"/>
            <a:r>
              <a:rPr lang="zh-CN" altLang="zh-CN" dirty="0"/>
              <a:t>（</a:t>
            </a:r>
            <a:r>
              <a:rPr lang="en-US" altLang="zh-CN" dirty="0"/>
              <a:t>1</a:t>
            </a:r>
            <a:r>
              <a:rPr lang="zh-CN" altLang="zh-CN" dirty="0"/>
              <a:t>）执行指令周期中的取指操作，并递增</a:t>
            </a:r>
            <a:r>
              <a:rPr lang="en-US" altLang="zh-CN" dirty="0"/>
              <a:t>PC</a:t>
            </a:r>
            <a:r>
              <a:rPr lang="zh-CN" altLang="zh-CN" dirty="0"/>
              <a:t>值或者加载新的</a:t>
            </a:r>
            <a:r>
              <a:rPr lang="en-US" altLang="zh-CN" dirty="0"/>
              <a:t>PC</a:t>
            </a:r>
            <a:r>
              <a:rPr lang="zh-CN" altLang="zh-CN" dirty="0"/>
              <a:t>值；</a:t>
            </a:r>
            <a:endParaRPr lang="en-US" altLang="zh-CN" dirty="0"/>
          </a:p>
          <a:p>
            <a:pPr lvl="1"/>
            <a:r>
              <a:rPr lang="zh-CN" altLang="zh-CN" dirty="0"/>
              <a:t>（</a:t>
            </a:r>
            <a:r>
              <a:rPr lang="en-US" altLang="zh-CN" dirty="0"/>
              <a:t>2</a:t>
            </a:r>
            <a:r>
              <a:rPr lang="zh-CN" altLang="zh-CN" dirty="0"/>
              <a:t>）存储器；</a:t>
            </a:r>
            <a:endParaRPr lang="en-US" altLang="zh-CN" dirty="0"/>
          </a:p>
          <a:p>
            <a:pPr lvl="1"/>
            <a:r>
              <a:rPr lang="zh-CN" altLang="zh-CN" dirty="0"/>
              <a:t>（</a:t>
            </a:r>
            <a:r>
              <a:rPr lang="en-US" altLang="zh-CN" dirty="0"/>
              <a:t>3</a:t>
            </a:r>
            <a:r>
              <a:rPr lang="zh-CN" altLang="zh-CN" dirty="0"/>
              <a:t>）实现指令集中所有指令的操作。</a:t>
            </a:r>
            <a:endParaRPr lang="zh-CN" altLang="en-US" dirty="0"/>
          </a:p>
        </p:txBody>
      </p:sp>
      <p:pic>
        <p:nvPicPr>
          <p:cNvPr id="49156" name="Picture 2">
            <a:extLst>
              <a:ext uri="{FF2B5EF4-FFF2-40B4-BE49-F238E27FC236}">
                <a16:creationId xmlns:a16="http://schemas.microsoft.com/office/drawing/2014/main" xmlns="" id="{DAE95204-6EC3-415F-8CEE-94420F4A4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839153"/>
            <a:ext cx="5662448" cy="3602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7" name="矩形 4">
            <a:extLst>
              <a:ext uri="{FF2B5EF4-FFF2-40B4-BE49-F238E27FC236}">
                <a16:creationId xmlns:a16="http://schemas.microsoft.com/office/drawing/2014/main" xmlns="" id="{90D9AC57-0805-46CA-9B19-5437ED14BC76}"/>
              </a:ext>
            </a:extLst>
          </p:cNvPr>
          <p:cNvSpPr>
            <a:spLocks noChangeArrowheads="1"/>
          </p:cNvSpPr>
          <p:nvPr/>
        </p:nvSpPr>
        <p:spPr bwMode="auto">
          <a:xfrm>
            <a:off x="5848350" y="4581394"/>
            <a:ext cx="1219200" cy="685800"/>
          </a:xfrm>
          <a:prstGeom prst="rect">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spcBef>
                <a:spcPct val="50000"/>
              </a:spcBef>
            </a:pPr>
            <a:endParaRPr lang="zh-CN" altLang="en-US">
              <a:solidFill>
                <a:schemeClr val="tx2"/>
              </a:solidFill>
            </a:endParaRPr>
          </a:p>
        </p:txBody>
      </p:sp>
      <p:sp>
        <p:nvSpPr>
          <p:cNvPr id="2" name="日期占位符 1">
            <a:extLst>
              <a:ext uri="{FF2B5EF4-FFF2-40B4-BE49-F238E27FC236}">
                <a16:creationId xmlns:a16="http://schemas.microsoft.com/office/drawing/2014/main" xmlns="" id="{34CE4088-5C14-499F-A1C2-E563E4F07DF9}"/>
              </a:ext>
            </a:extLst>
          </p:cNvPr>
          <p:cNvSpPr>
            <a:spLocks noGrp="1"/>
          </p:cNvSpPr>
          <p:nvPr>
            <p:ph type="dt" sz="half" idx="10"/>
          </p:nvPr>
        </p:nvSpPr>
        <p:spPr/>
        <p:txBody>
          <a:bodyPr/>
          <a:lstStyle/>
          <a:p>
            <a:fld id="{DFB67D86-AB5A-4F73-867A-5E2A9DBFC1EB}"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6424AFC9-5F43-4ECE-A3DC-14078296304B}"/>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998DC750-BAB7-4B9D-B92C-DE02E146C1B7}"/>
              </a:ext>
            </a:extLst>
          </p:cNvPr>
          <p:cNvSpPr>
            <a:spLocks noGrp="1"/>
          </p:cNvSpPr>
          <p:nvPr>
            <p:ph type="sldNum" sz="quarter" idx="12"/>
          </p:nvPr>
        </p:nvSpPr>
        <p:spPr/>
        <p:txBody>
          <a:bodyPr/>
          <a:lstStyle/>
          <a:p>
            <a:fld id="{CE662F2D-F56F-4C35-B8AD-C1D480E5A84E}" type="slidenum">
              <a:rPr lang="zh-CN" altLang="en-US" smtClean="0"/>
              <a:t>3</a:t>
            </a:fld>
            <a:endParaRPr lang="zh-CN" altLang="en-US"/>
          </a:p>
        </p:txBody>
      </p:sp>
    </p:spTree>
    <p:extLst>
      <p:ext uri="{BB962C8B-B14F-4D97-AF65-F5344CB8AC3E}">
        <p14:creationId xmlns:p14="http://schemas.microsoft.com/office/powerpoint/2010/main" val="4176983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3A24027-767C-4BA9-B2CF-84BDE0376535}"/>
              </a:ext>
            </a:extLst>
          </p:cNvPr>
          <p:cNvSpPr>
            <a:spLocks noGrp="1"/>
          </p:cNvSpPr>
          <p:nvPr>
            <p:ph type="title"/>
          </p:nvPr>
        </p:nvSpPr>
        <p:spPr/>
        <p:txBody>
          <a:bodyPr/>
          <a:lstStyle/>
          <a:p>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寄存器设计 </a:t>
            </a:r>
          </a:p>
        </p:txBody>
      </p:sp>
      <p:sp>
        <p:nvSpPr>
          <p:cNvPr id="3" name="内容占位符 2">
            <a:extLst>
              <a:ext uri="{FF2B5EF4-FFF2-40B4-BE49-F238E27FC236}">
                <a16:creationId xmlns:a16="http://schemas.microsoft.com/office/drawing/2014/main" xmlns="" id="{3A5B53DC-A20F-4FAC-BB38-4B249B4F4D86}"/>
              </a:ext>
            </a:extLst>
          </p:cNvPr>
          <p:cNvSpPr>
            <a:spLocks noGrp="1"/>
          </p:cNvSpPr>
          <p:nvPr>
            <p:ph idx="1"/>
          </p:nvPr>
        </p:nvSpPr>
        <p:spPr>
          <a:xfrm>
            <a:off x="628650" y="1788047"/>
            <a:ext cx="7989258" cy="4351338"/>
          </a:xfrm>
        </p:spPr>
        <p:txBody>
          <a:bodyPr>
            <a:normAutofit/>
          </a:bodyPr>
          <a:lstStyle/>
          <a:p>
            <a:r>
              <a:rPr lang="en-US" altLang="zh-CN" dirty="0"/>
              <a:t>A </a:t>
            </a:r>
            <a:r>
              <a:rPr lang="zh-CN" altLang="en-US" dirty="0"/>
              <a:t>寄存器，即累加器 </a:t>
            </a:r>
            <a:r>
              <a:rPr lang="en-US" altLang="zh-CN" dirty="0"/>
              <a:t>Accumulator</a:t>
            </a:r>
          </a:p>
          <a:p>
            <a:pPr lvl="1"/>
            <a:r>
              <a:rPr lang="en-US" altLang="zh-CN" dirty="0"/>
              <a:t>ALU </a:t>
            </a:r>
            <a:r>
              <a:rPr lang="zh-CN" altLang="en-US" dirty="0"/>
              <a:t>数据来源 之一，保存</a:t>
            </a:r>
            <a:r>
              <a:rPr lang="en-US" altLang="zh-CN" dirty="0"/>
              <a:t>ALU</a:t>
            </a:r>
            <a:r>
              <a:rPr lang="zh-CN" altLang="en-US" dirty="0"/>
              <a:t>计算结果</a:t>
            </a:r>
            <a:r>
              <a:rPr lang="en-US" altLang="zh-CN" dirty="0"/>
              <a:t> </a:t>
            </a:r>
          </a:p>
          <a:p>
            <a:r>
              <a:rPr lang="en-US" altLang="zh-CN" dirty="0"/>
              <a:t>T </a:t>
            </a:r>
            <a:r>
              <a:rPr lang="zh-CN" altLang="en-US" dirty="0"/>
              <a:t>寄存器，即临时寄存器</a:t>
            </a:r>
            <a:r>
              <a:rPr lang="en-US" altLang="zh-CN" dirty="0"/>
              <a:t>(Temporary Instruction) </a:t>
            </a:r>
          </a:p>
          <a:p>
            <a:pPr lvl="1"/>
            <a:r>
              <a:rPr lang="en-US" altLang="zh-CN" dirty="0"/>
              <a:t>ALU </a:t>
            </a:r>
            <a:r>
              <a:rPr lang="zh-CN" altLang="en-US" dirty="0"/>
              <a:t>数据来源 之一，也是</a:t>
            </a:r>
            <a:r>
              <a:rPr lang="en-US" altLang="zh-CN" dirty="0"/>
              <a:t>MD </a:t>
            </a:r>
            <a:r>
              <a:rPr lang="zh-CN" altLang="en-US" dirty="0"/>
              <a:t>寄存器</a:t>
            </a:r>
            <a:r>
              <a:rPr lang="en-US" altLang="zh-CN" dirty="0"/>
              <a:t>(Memory Data) </a:t>
            </a:r>
          </a:p>
          <a:p>
            <a:r>
              <a:rPr lang="en-US" altLang="zh-CN" dirty="0"/>
              <a:t>B </a:t>
            </a:r>
            <a:r>
              <a:rPr lang="zh-CN" altLang="en-US" dirty="0"/>
              <a:t>寄存器，通用寄存器</a:t>
            </a:r>
            <a:r>
              <a:rPr lang="en-US" altLang="zh-CN" dirty="0"/>
              <a:t>(General-Purpose Register) </a:t>
            </a:r>
          </a:p>
          <a:p>
            <a:pPr lvl="1"/>
            <a:r>
              <a:rPr lang="zh-CN" altLang="en-US" dirty="0"/>
              <a:t>用户可任意使用 </a:t>
            </a:r>
            <a:endParaRPr lang="en-US" altLang="zh-CN" dirty="0"/>
          </a:p>
          <a:p>
            <a:r>
              <a:rPr lang="en-US" altLang="zh-CN" dirty="0"/>
              <a:t>IR </a:t>
            </a:r>
            <a:r>
              <a:rPr lang="zh-CN" altLang="en-US" dirty="0"/>
              <a:t>寄存器，即指令寄存器</a:t>
            </a:r>
            <a:r>
              <a:rPr lang="en-US" altLang="zh-CN" dirty="0"/>
              <a:t>(Instruction Register) </a:t>
            </a:r>
          </a:p>
          <a:p>
            <a:r>
              <a:rPr lang="en-US" altLang="zh-CN" dirty="0"/>
              <a:t>PC </a:t>
            </a:r>
            <a:r>
              <a:rPr lang="zh-CN" altLang="en-US" dirty="0"/>
              <a:t>寄存器，即程序计数器</a:t>
            </a:r>
            <a:r>
              <a:rPr lang="en-US" altLang="zh-CN" dirty="0"/>
              <a:t>(Program Counter) </a:t>
            </a:r>
          </a:p>
          <a:p>
            <a:r>
              <a:rPr lang="en-US" altLang="zh-CN" dirty="0"/>
              <a:t>MA </a:t>
            </a:r>
            <a:r>
              <a:rPr lang="zh-CN" altLang="en-US" dirty="0"/>
              <a:t>寄存器，即内存地址寄存器</a:t>
            </a:r>
            <a:r>
              <a:rPr lang="en-US" altLang="zh-CN" dirty="0"/>
              <a:t>(Memory Address) </a:t>
            </a:r>
          </a:p>
        </p:txBody>
      </p:sp>
      <p:sp>
        <p:nvSpPr>
          <p:cNvPr id="4" name="日期占位符 3">
            <a:extLst>
              <a:ext uri="{FF2B5EF4-FFF2-40B4-BE49-F238E27FC236}">
                <a16:creationId xmlns:a16="http://schemas.microsoft.com/office/drawing/2014/main" xmlns="" id="{A570599E-94C6-49C0-B3C3-5FEAA9334C5F}"/>
              </a:ext>
            </a:extLst>
          </p:cNvPr>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页脚占位符 4">
            <a:extLst>
              <a:ext uri="{FF2B5EF4-FFF2-40B4-BE49-F238E27FC236}">
                <a16:creationId xmlns:a16="http://schemas.microsoft.com/office/drawing/2014/main" xmlns="" id="{B955C7C2-A3C8-41BF-A07C-C3EB8C665513}"/>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A2B0EA85-0DE5-407E-B1B9-C04945528BE3}"/>
              </a:ext>
            </a:extLst>
          </p:cNvPr>
          <p:cNvSpPr>
            <a:spLocks noGrp="1"/>
          </p:cNvSpPr>
          <p:nvPr>
            <p:ph type="sldNum" sz="quarter" idx="12"/>
          </p:nvPr>
        </p:nvSpPr>
        <p:spPr/>
        <p:txBody>
          <a:bodyPr/>
          <a:lstStyle/>
          <a:p>
            <a:fld id="{CE662F2D-F56F-4C35-B8AD-C1D480E5A84E}" type="slidenum">
              <a:rPr lang="zh-CN" altLang="en-US" smtClean="0"/>
              <a:t>30</a:t>
            </a:fld>
            <a:endParaRPr lang="zh-CN" altLang="en-US"/>
          </a:p>
        </p:txBody>
      </p:sp>
    </p:spTree>
    <p:extLst>
      <p:ext uri="{BB962C8B-B14F-4D97-AF65-F5344CB8AC3E}">
        <p14:creationId xmlns:p14="http://schemas.microsoft.com/office/powerpoint/2010/main" val="2441751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5D16EBF-A861-46F6-8FC1-69C51E7C0FB6}"/>
              </a:ext>
            </a:extLst>
          </p:cNvPr>
          <p:cNvSpPr>
            <a:spLocks noGrp="1"/>
          </p:cNvSpPr>
          <p:nvPr>
            <p:ph type="title"/>
          </p:nvPr>
        </p:nvSpPr>
        <p:spPr/>
        <p:txBody>
          <a:bodyPr/>
          <a:lstStyle/>
          <a:p>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ALU </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3" name="内容占位符 2">
            <a:extLst>
              <a:ext uri="{FF2B5EF4-FFF2-40B4-BE49-F238E27FC236}">
                <a16:creationId xmlns:a16="http://schemas.microsoft.com/office/drawing/2014/main" xmlns="" id="{DBC54600-BC68-441E-A702-654FFB202ED9}"/>
              </a:ext>
            </a:extLst>
          </p:cNvPr>
          <p:cNvSpPr>
            <a:spLocks noGrp="1"/>
          </p:cNvSpPr>
          <p:nvPr>
            <p:ph idx="1"/>
          </p:nvPr>
        </p:nvSpPr>
        <p:spPr/>
        <p:txBody>
          <a:bodyPr/>
          <a:lstStyle/>
          <a:p>
            <a:r>
              <a:rPr lang="zh-CN" altLang="en-US" dirty="0"/>
              <a:t>组合电路 ，完成 </a:t>
            </a:r>
            <a:r>
              <a:rPr lang="en-US" altLang="zh-CN" dirty="0"/>
              <a:t>CPU </a:t>
            </a:r>
            <a:r>
              <a:rPr lang="zh-CN" altLang="en-US" dirty="0"/>
              <a:t>内的算术和逻辑运算 </a:t>
            </a:r>
            <a:endParaRPr lang="en-US" altLang="zh-CN" dirty="0"/>
          </a:p>
          <a:p>
            <a:r>
              <a:rPr lang="zh-CN" altLang="en-US" dirty="0"/>
              <a:t>算术运算主要包括：加、减、乘、除</a:t>
            </a:r>
            <a:endParaRPr lang="en-US" altLang="zh-CN" dirty="0"/>
          </a:p>
          <a:p>
            <a:r>
              <a:rPr lang="zh-CN" altLang="en-US" dirty="0"/>
              <a:t>逻辑运算主要包括：与、或、非、异或等 </a:t>
            </a:r>
            <a:endParaRPr lang="en-US" altLang="zh-CN" dirty="0"/>
          </a:p>
          <a:p>
            <a:r>
              <a:rPr lang="zh-CN" altLang="en-US" dirty="0"/>
              <a:t>指令数有限的情况下无需实现所有的算术和逻辑运算</a:t>
            </a:r>
            <a:endParaRPr lang="en-US" altLang="zh-CN" dirty="0"/>
          </a:p>
          <a:p>
            <a:pPr lvl="1"/>
            <a:r>
              <a:rPr lang="zh-CN" altLang="en-US" dirty="0"/>
              <a:t>减法、乘法</a:t>
            </a:r>
            <a:r>
              <a:rPr lang="zh-CN" altLang="en-US" dirty="0">
                <a:latin typeface="Times New Roman" panose="02020603050405020304" pitchFamily="18" charset="0"/>
                <a:cs typeface="Times New Roman" panose="02020603050405020304" pitchFamily="18" charset="0"/>
              </a:rPr>
              <a:t>→加法</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与、非→其他逻辑运算</a:t>
            </a:r>
            <a:r>
              <a:rPr lang="zh-CN" altLang="en-US" dirty="0"/>
              <a:t/>
            </a:r>
            <a:br>
              <a:rPr lang="zh-CN" altLang="en-US" dirty="0"/>
            </a:br>
            <a:endParaRPr lang="zh-CN" altLang="en-US" dirty="0"/>
          </a:p>
        </p:txBody>
      </p:sp>
      <p:sp>
        <p:nvSpPr>
          <p:cNvPr id="4" name="日期占位符 3">
            <a:extLst>
              <a:ext uri="{FF2B5EF4-FFF2-40B4-BE49-F238E27FC236}">
                <a16:creationId xmlns:a16="http://schemas.microsoft.com/office/drawing/2014/main" xmlns="" id="{CD29423C-147B-4503-A902-F7EF1AFCC48E}"/>
              </a:ext>
            </a:extLst>
          </p:cNvPr>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页脚占位符 4">
            <a:extLst>
              <a:ext uri="{FF2B5EF4-FFF2-40B4-BE49-F238E27FC236}">
                <a16:creationId xmlns:a16="http://schemas.microsoft.com/office/drawing/2014/main" xmlns="" id="{10B9ED96-9593-4BE4-9427-F2ED9BD25957}"/>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09200C9A-A0D4-490C-BB21-A0B76A15F5BC}"/>
              </a:ext>
            </a:extLst>
          </p:cNvPr>
          <p:cNvSpPr>
            <a:spLocks noGrp="1"/>
          </p:cNvSpPr>
          <p:nvPr>
            <p:ph type="sldNum" sz="quarter" idx="12"/>
          </p:nvPr>
        </p:nvSpPr>
        <p:spPr/>
        <p:txBody>
          <a:bodyPr/>
          <a:lstStyle/>
          <a:p>
            <a:fld id="{CE662F2D-F56F-4C35-B8AD-C1D480E5A84E}" type="slidenum">
              <a:rPr lang="zh-CN" altLang="en-US" smtClean="0"/>
              <a:t>31</a:t>
            </a:fld>
            <a:endParaRPr lang="zh-CN" altLang="en-US"/>
          </a:p>
        </p:txBody>
      </p:sp>
    </p:spTree>
    <p:extLst>
      <p:ext uri="{BB962C8B-B14F-4D97-AF65-F5344CB8AC3E}">
        <p14:creationId xmlns:p14="http://schemas.microsoft.com/office/powerpoint/2010/main" val="3185668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B6E2C53-E763-4718-B91A-750EAD348DB4}"/>
              </a:ext>
            </a:extLst>
          </p:cNvPr>
          <p:cNvSpPr>
            <a:spLocks noGrp="1"/>
          </p:cNvSpPr>
          <p:nvPr>
            <p:ph type="title"/>
          </p:nvPr>
        </p:nvSpPr>
        <p:spPr/>
        <p:txBody>
          <a:bodyPr/>
          <a:lstStyle/>
          <a:p>
            <a:r>
              <a:rPr lang="zh-CN" altLang="en-US" b="1">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控制器 </a:t>
            </a:r>
            <a:r>
              <a:rPr lang="en-US" altLang="zh-CN" b="1" smtClean="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Control Unit </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3" name="内容占位符 2">
            <a:extLst>
              <a:ext uri="{FF2B5EF4-FFF2-40B4-BE49-F238E27FC236}">
                <a16:creationId xmlns:a16="http://schemas.microsoft.com/office/drawing/2014/main" xmlns="" id="{12BA24E2-2141-4647-8AD6-D0B24CAEE055}"/>
              </a:ext>
            </a:extLst>
          </p:cNvPr>
          <p:cNvSpPr>
            <a:spLocks noGrp="1"/>
          </p:cNvSpPr>
          <p:nvPr>
            <p:ph idx="1"/>
          </p:nvPr>
        </p:nvSpPr>
        <p:spPr/>
        <p:txBody>
          <a:bodyPr/>
          <a:lstStyle/>
          <a:p>
            <a:r>
              <a:rPr lang="zh-CN" altLang="en-US" dirty="0"/>
              <a:t>时序电路 ， </a:t>
            </a:r>
            <a:r>
              <a:rPr lang="en-US" altLang="zh-CN" dirty="0"/>
              <a:t>CPU </a:t>
            </a:r>
            <a:r>
              <a:rPr lang="zh-CN" altLang="en-US" dirty="0"/>
              <a:t>设计中的最后一个环节 </a:t>
            </a:r>
            <a:endParaRPr lang="en-US" altLang="zh-CN" dirty="0"/>
          </a:p>
          <a:p>
            <a:r>
              <a:rPr lang="zh-CN" altLang="en-US" dirty="0"/>
              <a:t>实现方式</a:t>
            </a:r>
            <a:endParaRPr lang="en-US" altLang="zh-CN" dirty="0"/>
          </a:p>
          <a:p>
            <a:pPr lvl="1"/>
            <a:r>
              <a:rPr lang="zh-CN" altLang="en-US" dirty="0"/>
              <a:t>（</a:t>
            </a:r>
            <a:r>
              <a:rPr lang="en-US" altLang="zh-CN" dirty="0"/>
              <a:t>1</a:t>
            </a:r>
            <a:r>
              <a:rPr lang="zh-CN" altLang="en-US" dirty="0"/>
              <a:t>）微代码（</a:t>
            </a:r>
            <a:r>
              <a:rPr lang="en-US" altLang="zh-CN" dirty="0"/>
              <a:t>Micro Code</a:t>
            </a:r>
            <a:r>
              <a:rPr lang="zh-CN" altLang="en-US" dirty="0"/>
              <a:t>）方式 </a:t>
            </a:r>
            <a:endParaRPr lang="en-US" altLang="zh-CN" dirty="0"/>
          </a:p>
          <a:p>
            <a:pPr lvl="2"/>
            <a:r>
              <a:rPr lang="zh-CN" altLang="en-US" dirty="0"/>
              <a:t>优点：灵活，定制能力强 </a:t>
            </a:r>
            <a:endParaRPr lang="en-US" altLang="zh-CN" dirty="0"/>
          </a:p>
          <a:p>
            <a:pPr lvl="2"/>
            <a:r>
              <a:rPr lang="zh-CN" altLang="en-US" dirty="0"/>
              <a:t>缺点：速度相对较慢 ，访问</a:t>
            </a:r>
            <a:r>
              <a:rPr lang="en-US" altLang="zh-CN" dirty="0"/>
              <a:t>ROM</a:t>
            </a:r>
            <a:r>
              <a:rPr lang="zh-CN" altLang="en-US" dirty="0"/>
              <a:t>比直接运行门电路慢</a:t>
            </a:r>
            <a:endParaRPr lang="en-US" altLang="zh-CN" dirty="0"/>
          </a:p>
          <a:p>
            <a:pPr lvl="1"/>
            <a:r>
              <a:rPr lang="zh-CN" altLang="en-US" dirty="0"/>
              <a:t>（</a:t>
            </a:r>
            <a:r>
              <a:rPr lang="en-US" altLang="zh-CN" dirty="0"/>
              <a:t>2</a:t>
            </a:r>
            <a:r>
              <a:rPr lang="zh-CN" altLang="en-US" dirty="0"/>
              <a:t>）硬布线（</a:t>
            </a:r>
            <a:r>
              <a:rPr lang="en-US" altLang="zh-CN" dirty="0"/>
              <a:t>Hard Wired</a:t>
            </a:r>
            <a:r>
              <a:rPr lang="zh-CN" altLang="en-US" dirty="0"/>
              <a:t>）方式 </a:t>
            </a:r>
            <a:endParaRPr lang="en-US" altLang="zh-CN" dirty="0"/>
          </a:p>
          <a:p>
            <a:pPr lvl="2"/>
            <a:r>
              <a:rPr lang="zh-CN" altLang="en-US" dirty="0"/>
              <a:t>优点：速度快，因为无需访问 </a:t>
            </a:r>
            <a:r>
              <a:rPr lang="en-US" altLang="zh-CN" dirty="0"/>
              <a:t>ROM</a:t>
            </a:r>
            <a:r>
              <a:rPr lang="zh-CN" altLang="en-US" dirty="0"/>
              <a:t> </a:t>
            </a:r>
            <a:endParaRPr lang="en-US" altLang="zh-CN" dirty="0"/>
          </a:p>
          <a:p>
            <a:pPr lvl="2"/>
            <a:r>
              <a:rPr lang="zh-CN" altLang="en-US" dirty="0"/>
              <a:t>缺点：门电路比较复杂 </a:t>
            </a:r>
            <a:endParaRPr lang="en-US" altLang="zh-CN" dirty="0"/>
          </a:p>
          <a:p>
            <a:endParaRPr lang="en-US" altLang="zh-CN" dirty="0"/>
          </a:p>
        </p:txBody>
      </p:sp>
      <p:sp>
        <p:nvSpPr>
          <p:cNvPr id="4" name="日期占位符 3">
            <a:extLst>
              <a:ext uri="{FF2B5EF4-FFF2-40B4-BE49-F238E27FC236}">
                <a16:creationId xmlns:a16="http://schemas.microsoft.com/office/drawing/2014/main" xmlns="" id="{D40091E5-7426-496D-B89E-A3F44C166FEE}"/>
              </a:ext>
            </a:extLst>
          </p:cNvPr>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页脚占位符 4">
            <a:extLst>
              <a:ext uri="{FF2B5EF4-FFF2-40B4-BE49-F238E27FC236}">
                <a16:creationId xmlns:a16="http://schemas.microsoft.com/office/drawing/2014/main" xmlns="" id="{8A040288-3CFD-4CED-A677-D45E18577D50}"/>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9E41DCB2-C9DE-4B67-90F6-9F11D208A6A4}"/>
              </a:ext>
            </a:extLst>
          </p:cNvPr>
          <p:cNvSpPr>
            <a:spLocks noGrp="1"/>
          </p:cNvSpPr>
          <p:nvPr>
            <p:ph type="sldNum" sz="quarter" idx="12"/>
          </p:nvPr>
        </p:nvSpPr>
        <p:spPr/>
        <p:txBody>
          <a:bodyPr/>
          <a:lstStyle/>
          <a:p>
            <a:fld id="{CE662F2D-F56F-4C35-B8AD-C1D480E5A84E}" type="slidenum">
              <a:rPr lang="zh-CN" altLang="en-US" smtClean="0"/>
              <a:t>32</a:t>
            </a:fld>
            <a:endParaRPr lang="zh-CN" altLang="en-US" dirty="0"/>
          </a:p>
        </p:txBody>
      </p:sp>
      <p:sp>
        <p:nvSpPr>
          <p:cNvPr id="7" name="矩形 6">
            <a:extLst>
              <a:ext uri="{FF2B5EF4-FFF2-40B4-BE49-F238E27FC236}">
                <a16:creationId xmlns:a16="http://schemas.microsoft.com/office/drawing/2014/main" xmlns="" id="{2A5BEAB6-9262-4EE9-AC9B-7DFE556D0844}"/>
              </a:ext>
            </a:extLst>
          </p:cNvPr>
          <p:cNvSpPr/>
          <p:nvPr/>
        </p:nvSpPr>
        <p:spPr>
          <a:xfrm>
            <a:off x="6043025" y="2757617"/>
            <a:ext cx="2887249" cy="369332"/>
          </a:xfrm>
          <a:prstGeom prst="rect">
            <a:avLst/>
          </a:prstGeom>
        </p:spPr>
        <p:txBody>
          <a:bodyPr wrap="square">
            <a:spAutoFit/>
          </a:bodyPr>
          <a:lstStyle/>
          <a:p>
            <a:r>
              <a:rPr lang="en-US" altLang="zh-CN">
                <a:solidFill>
                  <a:srgbClr val="000000"/>
                </a:solidFill>
                <a:latin typeface="Times New Roman" panose="02020603050405020304" pitchFamily="18" charset="0"/>
              </a:rPr>
              <a:t>70</a:t>
            </a:r>
            <a:r>
              <a:rPr lang="zh-CN" altLang="en-US">
                <a:solidFill>
                  <a:srgbClr val="000000"/>
                </a:solidFill>
                <a:latin typeface="宋体" panose="02010600030101010101" pitchFamily="2" charset="-122"/>
                <a:ea typeface="宋体" panose="02010600030101010101" pitchFamily="2" charset="-122"/>
              </a:rPr>
              <a:t>， </a:t>
            </a:r>
            <a:r>
              <a:rPr lang="en-US" altLang="zh-CN">
                <a:solidFill>
                  <a:srgbClr val="000000"/>
                </a:solidFill>
                <a:latin typeface="Times New Roman" panose="02020603050405020304" pitchFamily="18" charset="0"/>
              </a:rPr>
              <a:t>80</a:t>
            </a:r>
            <a:r>
              <a:rPr lang="zh-CN" altLang="en-US">
                <a:solidFill>
                  <a:srgbClr val="000000"/>
                </a:solidFill>
                <a:latin typeface="宋体" panose="02010600030101010101" pitchFamily="2" charset="-122"/>
                <a:ea typeface="宋体" panose="02010600030101010101" pitchFamily="2" charset="-122"/>
              </a:rPr>
              <a:t>， </a:t>
            </a:r>
            <a:r>
              <a:rPr lang="en-US" altLang="zh-CN">
                <a:solidFill>
                  <a:srgbClr val="000000"/>
                </a:solidFill>
                <a:latin typeface="Times New Roman" panose="02020603050405020304" pitchFamily="18" charset="0"/>
              </a:rPr>
              <a:t>90 </a:t>
            </a:r>
            <a:r>
              <a:rPr lang="zh-CN" altLang="en-US">
                <a:solidFill>
                  <a:srgbClr val="000000"/>
                </a:solidFill>
                <a:latin typeface="宋体" panose="02010600030101010101" pitchFamily="2" charset="-122"/>
                <a:ea typeface="宋体" panose="02010600030101010101" pitchFamily="2" charset="-122"/>
              </a:rPr>
              <a:t>年代的 </a:t>
            </a:r>
            <a:r>
              <a:rPr lang="en-US" altLang="zh-CN">
                <a:solidFill>
                  <a:srgbClr val="000000"/>
                </a:solidFill>
                <a:latin typeface="Times New Roman" panose="02020603050405020304" pitchFamily="18" charset="0"/>
              </a:rPr>
              <a:t>CPU</a:t>
            </a:r>
            <a:r>
              <a:rPr lang="en-US" altLang="zh-CN"/>
              <a:t> </a:t>
            </a:r>
            <a:endParaRPr lang="zh-CN" altLang="en-US" dirty="0"/>
          </a:p>
        </p:txBody>
      </p:sp>
      <p:sp>
        <p:nvSpPr>
          <p:cNvPr id="8" name="矩形 7">
            <a:extLst>
              <a:ext uri="{FF2B5EF4-FFF2-40B4-BE49-F238E27FC236}">
                <a16:creationId xmlns:a16="http://schemas.microsoft.com/office/drawing/2014/main" xmlns="" id="{0C615801-CF87-426D-8D14-EB48848F088B}"/>
              </a:ext>
            </a:extLst>
          </p:cNvPr>
          <p:cNvSpPr/>
          <p:nvPr/>
        </p:nvSpPr>
        <p:spPr>
          <a:xfrm>
            <a:off x="6043025" y="3874275"/>
            <a:ext cx="3175348" cy="369332"/>
          </a:xfrm>
          <a:prstGeom prst="rect">
            <a:avLst/>
          </a:prstGeom>
        </p:spPr>
        <p:txBody>
          <a:bodyPr wrap="square">
            <a:spAutoFit/>
          </a:bodyPr>
          <a:lstStyle/>
          <a:p>
            <a:r>
              <a:rPr lang="en-US" altLang="zh-CN" dirty="0">
                <a:solidFill>
                  <a:srgbClr val="000000"/>
                </a:solidFill>
                <a:latin typeface="Times New Roman" panose="02020603050405020304" pitchFamily="18" charset="0"/>
              </a:rPr>
              <a:t>90 </a:t>
            </a:r>
            <a:r>
              <a:rPr lang="zh-CN" altLang="en-US" dirty="0">
                <a:solidFill>
                  <a:srgbClr val="000000"/>
                </a:solidFill>
                <a:latin typeface="宋体" panose="02010600030101010101" pitchFamily="2" charset="-122"/>
                <a:ea typeface="宋体" panose="02010600030101010101" pitchFamily="2" charset="-122"/>
              </a:rPr>
              <a:t>年代以后的 </a:t>
            </a:r>
            <a:r>
              <a:rPr lang="en-US" altLang="zh-CN" dirty="0">
                <a:solidFill>
                  <a:srgbClr val="000000"/>
                </a:solidFill>
                <a:latin typeface="Times New Roman" panose="02020603050405020304" pitchFamily="18" charset="0"/>
              </a:rPr>
              <a:t>RISC </a:t>
            </a:r>
            <a:r>
              <a:rPr lang="zh-CN" altLang="en-US" dirty="0">
                <a:solidFill>
                  <a:srgbClr val="000000"/>
                </a:solidFill>
                <a:latin typeface="宋体" panose="02010600030101010101" pitchFamily="2" charset="-122"/>
                <a:ea typeface="宋体" panose="02010600030101010101" pitchFamily="2" charset="-122"/>
              </a:rPr>
              <a:t>型 </a:t>
            </a:r>
            <a:r>
              <a:rPr lang="en-US" altLang="zh-CN" dirty="0">
                <a:solidFill>
                  <a:srgbClr val="000000"/>
                </a:solidFill>
                <a:latin typeface="Times New Roman" panose="02020603050405020304" pitchFamily="18" charset="0"/>
              </a:rPr>
              <a:t>CPU</a:t>
            </a:r>
            <a:r>
              <a:rPr lang="en-US" altLang="zh-CN" dirty="0"/>
              <a:t> </a:t>
            </a:r>
            <a:endParaRPr lang="zh-CN" altLang="en-US" dirty="0"/>
          </a:p>
        </p:txBody>
      </p:sp>
    </p:spTree>
    <p:extLst>
      <p:ext uri="{BB962C8B-B14F-4D97-AF65-F5344CB8AC3E}">
        <p14:creationId xmlns:p14="http://schemas.microsoft.com/office/powerpoint/2010/main" val="2598819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2A98687-97DE-4F50-A0DA-FE7175664849}"/>
              </a:ext>
            </a:extLst>
          </p:cNvPr>
          <p:cNvSpPr>
            <a:spLocks noGrp="1"/>
          </p:cNvSpPr>
          <p:nvPr>
            <p:ph type="title"/>
          </p:nvPr>
        </p:nvSpPr>
        <p:spPr/>
        <p:txBody>
          <a:bodyPr/>
          <a:lstStyle/>
          <a:p>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I/O &amp;</a:t>
            </a: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存储器部分设计 </a:t>
            </a:r>
          </a:p>
        </p:txBody>
      </p:sp>
      <p:sp>
        <p:nvSpPr>
          <p:cNvPr id="3" name="内容占位符 2">
            <a:extLst>
              <a:ext uri="{FF2B5EF4-FFF2-40B4-BE49-F238E27FC236}">
                <a16:creationId xmlns:a16="http://schemas.microsoft.com/office/drawing/2014/main" xmlns="" id="{66C9F2DC-4C9D-405D-911D-7B354F617B5C}"/>
              </a:ext>
            </a:extLst>
          </p:cNvPr>
          <p:cNvSpPr>
            <a:spLocks noGrp="1"/>
          </p:cNvSpPr>
          <p:nvPr>
            <p:ph idx="1"/>
          </p:nvPr>
        </p:nvSpPr>
        <p:spPr>
          <a:xfrm>
            <a:off x="628650" y="1847851"/>
            <a:ext cx="7886700" cy="3889070"/>
          </a:xfrm>
        </p:spPr>
        <p:txBody>
          <a:bodyPr/>
          <a:lstStyle/>
          <a:p>
            <a:r>
              <a:rPr lang="en-US" altLang="zh-CN" dirty="0"/>
              <a:t>I/O</a:t>
            </a:r>
            <a:r>
              <a:rPr lang="zh-CN" altLang="en-US" dirty="0"/>
              <a:t>，即输入输出（</a:t>
            </a:r>
            <a:r>
              <a:rPr lang="en-US" altLang="zh-CN" dirty="0" err="1"/>
              <a:t>Input/Output</a:t>
            </a:r>
            <a:r>
              <a:rPr lang="zh-CN" altLang="en-US" dirty="0"/>
              <a:t>）功能 </a:t>
            </a:r>
            <a:endParaRPr lang="en-US" altLang="zh-CN" dirty="0"/>
          </a:p>
          <a:p>
            <a:pPr lvl="1"/>
            <a:r>
              <a:rPr lang="zh-CN" altLang="en-US" dirty="0"/>
              <a:t>设计宗旨：尽可能简单可行 </a:t>
            </a:r>
            <a:endParaRPr lang="en-US" altLang="zh-CN" dirty="0"/>
          </a:p>
          <a:p>
            <a:endParaRPr lang="en-US" altLang="zh-CN" dirty="0"/>
          </a:p>
          <a:p>
            <a:r>
              <a:rPr lang="zh-CN" altLang="en-US" dirty="0"/>
              <a:t>存储器部分 </a:t>
            </a:r>
            <a:endParaRPr lang="en-US" altLang="zh-CN" dirty="0"/>
          </a:p>
          <a:p>
            <a:pPr lvl="1"/>
            <a:r>
              <a:rPr lang="zh-CN" altLang="en-US" dirty="0"/>
              <a:t>直接使用 </a:t>
            </a:r>
            <a:r>
              <a:rPr lang="en-US" altLang="zh-CN" dirty="0"/>
              <a:t>RAM </a:t>
            </a:r>
            <a:r>
              <a:rPr lang="zh-CN" altLang="en-US" dirty="0"/>
              <a:t>和 </a:t>
            </a:r>
            <a:r>
              <a:rPr lang="en-US" altLang="zh-CN" dirty="0"/>
              <a:t>ROM </a:t>
            </a:r>
            <a:r>
              <a:rPr lang="zh-CN" altLang="en-US" dirty="0"/>
              <a:t>芯片 </a:t>
            </a:r>
            <a:endParaRPr lang="en-US" altLang="zh-CN" dirty="0"/>
          </a:p>
          <a:p>
            <a:pPr lvl="1"/>
            <a:r>
              <a:rPr lang="zh-CN" altLang="en-US" dirty="0"/>
              <a:t>需要考虑</a:t>
            </a:r>
            <a:r>
              <a:rPr lang="zh-CN" altLang="en-US"/>
              <a:t>存储</a:t>
            </a:r>
            <a:r>
              <a:rPr lang="zh-CN" altLang="en-US" smtClean="0"/>
              <a:t>架构</a:t>
            </a:r>
            <a:endParaRPr lang="en-US" altLang="zh-CN" dirty="0"/>
          </a:p>
          <a:p>
            <a:pPr marL="914400" lvl="2" indent="0">
              <a:buNone/>
            </a:pPr>
            <a:r>
              <a:rPr lang="zh-CN" altLang="en-US" dirty="0"/>
              <a:t/>
            </a:r>
            <a:br>
              <a:rPr lang="zh-CN" altLang="en-US" dirty="0"/>
            </a:br>
            <a:endParaRPr lang="zh-CN" altLang="en-US" dirty="0"/>
          </a:p>
        </p:txBody>
      </p:sp>
      <p:sp>
        <p:nvSpPr>
          <p:cNvPr id="4" name="日期占位符 3">
            <a:extLst>
              <a:ext uri="{FF2B5EF4-FFF2-40B4-BE49-F238E27FC236}">
                <a16:creationId xmlns:a16="http://schemas.microsoft.com/office/drawing/2014/main" xmlns="" id="{84046D31-1B5E-4FF6-A338-7FAC6F404174}"/>
              </a:ext>
            </a:extLst>
          </p:cNvPr>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页脚占位符 4">
            <a:extLst>
              <a:ext uri="{FF2B5EF4-FFF2-40B4-BE49-F238E27FC236}">
                <a16:creationId xmlns:a16="http://schemas.microsoft.com/office/drawing/2014/main" xmlns="" id="{230672FF-F9CF-47D9-B3B0-9676C73C6658}"/>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6EE4B32C-5064-4099-8212-76901BFF6547}"/>
              </a:ext>
            </a:extLst>
          </p:cNvPr>
          <p:cNvSpPr>
            <a:spLocks noGrp="1"/>
          </p:cNvSpPr>
          <p:nvPr>
            <p:ph type="sldNum" sz="quarter" idx="12"/>
          </p:nvPr>
        </p:nvSpPr>
        <p:spPr/>
        <p:txBody>
          <a:bodyPr/>
          <a:lstStyle/>
          <a:p>
            <a:fld id="{CE662F2D-F56F-4C35-B8AD-C1D480E5A84E}" type="slidenum">
              <a:rPr lang="zh-CN" altLang="en-US" smtClean="0"/>
              <a:t>33</a:t>
            </a:fld>
            <a:endParaRPr lang="zh-CN" altLang="en-US"/>
          </a:p>
        </p:txBody>
      </p:sp>
    </p:spTree>
    <p:extLst>
      <p:ext uri="{BB962C8B-B14F-4D97-AF65-F5344CB8AC3E}">
        <p14:creationId xmlns:p14="http://schemas.microsoft.com/office/powerpoint/2010/main" val="1206778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665E48-3B74-4248-B2EC-45AC67F9B460}"/>
              </a:ext>
            </a:extLst>
          </p:cNvPr>
          <p:cNvSpPr>
            <a:spLocks noGrp="1"/>
          </p:cNvSpPr>
          <p:nvPr>
            <p:ph type="title"/>
          </p:nvPr>
        </p:nvSpPr>
        <p:spPr>
          <a:xfrm>
            <a:off x="628650" y="340075"/>
            <a:ext cx="7886700" cy="749690"/>
          </a:xfrm>
        </p:spPr>
        <p:txBody>
          <a:bodyPr/>
          <a:lstStyle/>
          <a:p>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Nibbler 4 Bit CPU </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3" name="内容占位符 2">
            <a:extLst>
              <a:ext uri="{FF2B5EF4-FFF2-40B4-BE49-F238E27FC236}">
                <a16:creationId xmlns:a16="http://schemas.microsoft.com/office/drawing/2014/main" xmlns="" id="{91000F73-E464-417C-B1C0-93BE52EF9D3A}"/>
              </a:ext>
            </a:extLst>
          </p:cNvPr>
          <p:cNvSpPr>
            <a:spLocks noGrp="1"/>
          </p:cNvSpPr>
          <p:nvPr>
            <p:ph idx="1"/>
          </p:nvPr>
        </p:nvSpPr>
        <p:spPr>
          <a:xfrm>
            <a:off x="566020" y="1014608"/>
            <a:ext cx="7886700" cy="5103749"/>
          </a:xfrm>
        </p:spPr>
        <p:txBody>
          <a:bodyPr>
            <a:normAutofit fontScale="85000" lnSpcReduction="20000"/>
          </a:bodyPr>
          <a:lstStyle/>
          <a:p>
            <a:pPr>
              <a:lnSpc>
                <a:spcPct val="120000"/>
              </a:lnSpc>
            </a:pPr>
            <a:r>
              <a:rPr lang="en-US" altLang="zh-CN" dirty="0"/>
              <a:t>Nibbler </a:t>
            </a:r>
            <a:r>
              <a:rPr lang="zh-CN" altLang="en-US" dirty="0"/>
              <a:t>是一个 </a:t>
            </a:r>
            <a:r>
              <a:rPr lang="en-US" altLang="zh-CN" dirty="0"/>
              <a:t>4 </a:t>
            </a:r>
            <a:r>
              <a:rPr lang="zh-CN" altLang="en-US" dirty="0"/>
              <a:t>位的 </a:t>
            </a:r>
            <a:r>
              <a:rPr lang="en-US" altLang="zh-CN" dirty="0"/>
              <a:t>CPU</a:t>
            </a:r>
            <a:r>
              <a:rPr lang="zh-CN" altLang="en-US" dirty="0"/>
              <a:t>，用标准 </a:t>
            </a:r>
            <a:r>
              <a:rPr lang="en-US" altLang="zh-CN" dirty="0"/>
              <a:t>7400 </a:t>
            </a:r>
            <a:r>
              <a:rPr lang="zh-CN" altLang="en-US" dirty="0"/>
              <a:t>系列逻辑芯片组建，包括计数器、寄存器、缓冲器和门电路等 ，控制器实现采用的是微代码方式 。</a:t>
            </a:r>
            <a:endParaRPr lang="en-US" altLang="zh-CN" dirty="0"/>
          </a:p>
          <a:p>
            <a:r>
              <a:rPr lang="zh-CN" altLang="en-US" dirty="0"/>
              <a:t>规格</a:t>
            </a:r>
            <a:endParaRPr lang="en-US" altLang="zh-CN" dirty="0"/>
          </a:p>
          <a:p>
            <a:pPr lvl="1"/>
            <a:r>
              <a:rPr lang="en-US" altLang="zh-CN" dirty="0"/>
              <a:t>4 </a:t>
            </a:r>
            <a:r>
              <a:rPr lang="zh-CN" altLang="en-US" dirty="0"/>
              <a:t>位定制 </a:t>
            </a:r>
            <a:r>
              <a:rPr lang="en-US" altLang="zh-CN" dirty="0"/>
              <a:t>CPU</a:t>
            </a:r>
          </a:p>
          <a:p>
            <a:pPr lvl="1"/>
            <a:r>
              <a:rPr lang="en-US" altLang="zh-CN" dirty="0"/>
              <a:t>12 </a:t>
            </a:r>
            <a:r>
              <a:rPr lang="zh-CN" altLang="en-US" dirty="0"/>
              <a:t>位寻址， </a:t>
            </a:r>
            <a:r>
              <a:rPr lang="en-US" altLang="zh-CN" dirty="0"/>
              <a:t>4K </a:t>
            </a:r>
            <a:r>
              <a:rPr lang="zh-CN" altLang="en-US" dirty="0"/>
              <a:t>地址空间大小</a:t>
            </a:r>
            <a:endParaRPr lang="en-US" altLang="zh-CN" dirty="0"/>
          </a:p>
          <a:p>
            <a:pPr lvl="1"/>
            <a:r>
              <a:rPr lang="zh-CN" altLang="en-US" dirty="0"/>
              <a:t>哈佛体系结构</a:t>
            </a:r>
            <a:r>
              <a:rPr lang="en-US" altLang="zh-CN" dirty="0"/>
              <a:t>—</a:t>
            </a:r>
            <a:r>
              <a:rPr lang="zh-CN" altLang="en-US" dirty="0"/>
              <a:t>独立的程序和数据存储空间</a:t>
            </a:r>
            <a:endParaRPr lang="en-US" altLang="zh-CN" dirty="0"/>
          </a:p>
          <a:p>
            <a:pPr lvl="1"/>
            <a:r>
              <a:rPr lang="en-US" altLang="zh-CN" dirty="0"/>
              <a:t>2.46 MHz </a:t>
            </a:r>
            <a:r>
              <a:rPr lang="zh-CN" altLang="en-US" dirty="0"/>
              <a:t>时钟速度，每条指令 </a:t>
            </a:r>
            <a:r>
              <a:rPr lang="en-US" altLang="zh-CN" dirty="0"/>
              <a:t>2 </a:t>
            </a:r>
            <a:r>
              <a:rPr lang="zh-CN" altLang="en-US" dirty="0"/>
              <a:t>个时钟</a:t>
            </a:r>
            <a:r>
              <a:rPr lang="en-US" altLang="zh-CN" dirty="0"/>
              <a:t>=123 </a:t>
            </a:r>
            <a:r>
              <a:rPr lang="zh-CN" altLang="en-US" dirty="0"/>
              <a:t>万个指令</a:t>
            </a:r>
            <a:r>
              <a:rPr lang="en-US" altLang="zh-CN" dirty="0"/>
              <a:t>/</a:t>
            </a:r>
            <a:r>
              <a:rPr lang="zh-CN" altLang="en-US" dirty="0"/>
              <a:t>秒</a:t>
            </a:r>
            <a:endParaRPr lang="en-US" altLang="zh-CN" dirty="0"/>
          </a:p>
          <a:p>
            <a:pPr lvl="1"/>
            <a:r>
              <a:rPr lang="zh-CN" altLang="en-US" dirty="0"/>
              <a:t>在 </a:t>
            </a:r>
            <a:r>
              <a:rPr lang="en-US" altLang="zh-CN" dirty="0"/>
              <a:t>CPU </a:t>
            </a:r>
            <a:r>
              <a:rPr lang="zh-CN" altLang="en-US" dirty="0"/>
              <a:t>数据和控制通道中使用 </a:t>
            </a:r>
            <a:r>
              <a:rPr lang="en-US" altLang="zh-CN" dirty="0"/>
              <a:t>13 </a:t>
            </a:r>
            <a:r>
              <a:rPr lang="zh-CN" altLang="en-US" dirty="0"/>
              <a:t>个 </a:t>
            </a:r>
            <a:r>
              <a:rPr lang="en-US" altLang="zh-CN" dirty="0"/>
              <a:t>7400 </a:t>
            </a:r>
            <a:r>
              <a:rPr lang="zh-CN" altLang="en-US" dirty="0"/>
              <a:t>系列芯片</a:t>
            </a:r>
            <a:endParaRPr lang="en-US" altLang="zh-CN" dirty="0"/>
          </a:p>
          <a:p>
            <a:pPr lvl="1"/>
            <a:r>
              <a:rPr lang="en-US" altLang="zh-CN" dirty="0"/>
              <a:t>2 </a:t>
            </a:r>
            <a:r>
              <a:rPr lang="zh-CN" altLang="en-US" dirty="0"/>
              <a:t>个 </a:t>
            </a:r>
            <a:r>
              <a:rPr lang="en-US" altLang="zh-CN" dirty="0"/>
              <a:t>28C16 EEPROMS </a:t>
            </a:r>
            <a:r>
              <a:rPr lang="zh-CN" altLang="en-US" dirty="0"/>
              <a:t>用于存储产生内部控制信号的微代码</a:t>
            </a:r>
            <a:endParaRPr lang="en-US" altLang="zh-CN" dirty="0"/>
          </a:p>
          <a:p>
            <a:pPr lvl="1"/>
            <a:r>
              <a:rPr lang="en-US" altLang="zh-CN" dirty="0"/>
              <a:t>4K x 4 SRAM (CY7C168A)</a:t>
            </a:r>
          </a:p>
          <a:p>
            <a:pPr lvl="1"/>
            <a:r>
              <a:rPr lang="en-US" altLang="zh-CN" dirty="0"/>
              <a:t>28C64 EEPROM </a:t>
            </a:r>
            <a:r>
              <a:rPr lang="zh-CN" altLang="en-US" dirty="0"/>
              <a:t>存储程序</a:t>
            </a:r>
            <a:endParaRPr lang="en-US" altLang="zh-CN" dirty="0"/>
          </a:p>
          <a:p>
            <a:pPr lvl="1"/>
            <a:r>
              <a:rPr lang="en-US" altLang="zh-CN" dirty="0"/>
              <a:t>4 </a:t>
            </a:r>
            <a:r>
              <a:rPr lang="zh-CN" altLang="en-US" dirty="0"/>
              <a:t>个按键输入</a:t>
            </a:r>
            <a:endParaRPr lang="en-US" altLang="zh-CN" dirty="0"/>
          </a:p>
          <a:p>
            <a:pPr lvl="1"/>
            <a:r>
              <a:rPr lang="en-US" altLang="zh-CN" dirty="0"/>
              <a:t>16 x 2 </a:t>
            </a:r>
            <a:r>
              <a:rPr lang="zh-CN" altLang="en-US" dirty="0"/>
              <a:t>字符 </a:t>
            </a:r>
            <a:r>
              <a:rPr lang="en-US" altLang="zh-CN" dirty="0"/>
              <a:t>LCD </a:t>
            </a:r>
            <a:r>
              <a:rPr lang="zh-CN" altLang="en-US" dirty="0"/>
              <a:t>显示器</a:t>
            </a:r>
            <a:endParaRPr lang="en-US" altLang="zh-CN" dirty="0"/>
          </a:p>
          <a:p>
            <a:pPr lvl="1"/>
            <a:r>
              <a:rPr lang="en-US" altLang="zh-CN" dirty="0"/>
              <a:t>1 </a:t>
            </a:r>
            <a:r>
              <a:rPr lang="zh-CN" altLang="en-US" dirty="0"/>
              <a:t>个音频扬声器</a:t>
            </a:r>
            <a:endParaRPr lang="en-US" altLang="zh-CN" dirty="0"/>
          </a:p>
          <a:p>
            <a:pPr lvl="1"/>
            <a:r>
              <a:rPr lang="en-US" altLang="zh-CN" dirty="0"/>
              <a:t>5V </a:t>
            </a:r>
            <a:r>
              <a:rPr lang="zh-CN" altLang="en-US" dirty="0"/>
              <a:t>电源，大约 </a:t>
            </a:r>
            <a:r>
              <a:rPr lang="en-US" altLang="zh-CN" dirty="0"/>
              <a:t>100 mA </a:t>
            </a:r>
            <a:r>
              <a:rPr lang="zh-CN" altLang="en-US" dirty="0"/>
              <a:t>电流 </a:t>
            </a:r>
          </a:p>
        </p:txBody>
      </p:sp>
      <p:sp>
        <p:nvSpPr>
          <p:cNvPr id="4" name="日期占位符 3">
            <a:extLst>
              <a:ext uri="{FF2B5EF4-FFF2-40B4-BE49-F238E27FC236}">
                <a16:creationId xmlns:a16="http://schemas.microsoft.com/office/drawing/2014/main" xmlns="" id="{3BA6AD72-BCF3-41FC-9184-C4241A150B45}"/>
              </a:ext>
            </a:extLst>
          </p:cNvPr>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页脚占位符 4">
            <a:extLst>
              <a:ext uri="{FF2B5EF4-FFF2-40B4-BE49-F238E27FC236}">
                <a16:creationId xmlns:a16="http://schemas.microsoft.com/office/drawing/2014/main" xmlns="" id="{09300953-7D4A-4634-9726-2A8BA5E783C8}"/>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55708CF9-B9F3-45C0-B636-54FB762D1732}"/>
              </a:ext>
            </a:extLst>
          </p:cNvPr>
          <p:cNvSpPr>
            <a:spLocks noGrp="1"/>
          </p:cNvSpPr>
          <p:nvPr>
            <p:ph type="sldNum" sz="quarter" idx="12"/>
          </p:nvPr>
        </p:nvSpPr>
        <p:spPr/>
        <p:txBody>
          <a:bodyPr/>
          <a:lstStyle/>
          <a:p>
            <a:fld id="{CE662F2D-F56F-4C35-B8AD-C1D480E5A84E}" type="slidenum">
              <a:rPr lang="zh-CN" altLang="en-US" smtClean="0"/>
              <a:t>34</a:t>
            </a:fld>
            <a:endParaRPr lang="zh-CN" altLang="en-US"/>
          </a:p>
        </p:txBody>
      </p:sp>
      <p:pic>
        <p:nvPicPr>
          <p:cNvPr id="8" name="图片 7">
            <a:extLst>
              <a:ext uri="{FF2B5EF4-FFF2-40B4-BE49-F238E27FC236}">
                <a16:creationId xmlns:a16="http://schemas.microsoft.com/office/drawing/2014/main" xmlns="" id="{5216E3DA-DC81-4580-8820-B8022BEAD0A1}"/>
              </a:ext>
            </a:extLst>
          </p:cNvPr>
          <p:cNvPicPr>
            <a:picLocks noChangeAspect="1"/>
          </p:cNvPicPr>
          <p:nvPr/>
        </p:nvPicPr>
        <p:blipFill>
          <a:blip r:embed="rId2"/>
          <a:stretch>
            <a:fillRect/>
          </a:stretch>
        </p:blipFill>
        <p:spPr>
          <a:xfrm>
            <a:off x="5949993" y="4275552"/>
            <a:ext cx="3073314" cy="2517338"/>
          </a:xfrm>
          <a:prstGeom prst="rect">
            <a:avLst/>
          </a:prstGeom>
        </p:spPr>
      </p:pic>
    </p:spTree>
    <p:extLst>
      <p:ext uri="{BB962C8B-B14F-4D97-AF65-F5344CB8AC3E}">
        <p14:creationId xmlns:p14="http://schemas.microsoft.com/office/powerpoint/2010/main" val="788410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CAD86B-057B-45B7-9664-8BB8735F14B2}"/>
              </a:ext>
            </a:extLst>
          </p:cNvPr>
          <p:cNvSpPr>
            <a:spLocks noGrp="1"/>
          </p:cNvSpPr>
          <p:nvPr>
            <p:ph type="title"/>
          </p:nvPr>
        </p:nvSpPr>
        <p:spPr>
          <a:xfrm>
            <a:off x="327990" y="368825"/>
            <a:ext cx="7886700" cy="909659"/>
          </a:xfrm>
        </p:spPr>
        <p:txBody>
          <a:bodyPr/>
          <a:lstStyle/>
          <a:p>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Architecture </a:t>
            </a: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体系结构 </a:t>
            </a:r>
          </a:p>
        </p:txBody>
      </p:sp>
      <p:sp>
        <p:nvSpPr>
          <p:cNvPr id="3" name="内容占位符 2">
            <a:extLst>
              <a:ext uri="{FF2B5EF4-FFF2-40B4-BE49-F238E27FC236}">
                <a16:creationId xmlns:a16="http://schemas.microsoft.com/office/drawing/2014/main" xmlns="" id="{7652AC58-4157-4A7B-9396-15D0CCCA8F04}"/>
              </a:ext>
            </a:extLst>
          </p:cNvPr>
          <p:cNvSpPr>
            <a:spLocks noGrp="1"/>
          </p:cNvSpPr>
          <p:nvPr>
            <p:ph idx="1"/>
          </p:nvPr>
        </p:nvSpPr>
        <p:spPr>
          <a:xfrm>
            <a:off x="273971" y="1454173"/>
            <a:ext cx="3417221" cy="5147736"/>
          </a:xfrm>
        </p:spPr>
        <p:txBody>
          <a:bodyPr>
            <a:normAutofit fontScale="92500" lnSpcReduction="10000"/>
          </a:bodyPr>
          <a:lstStyle/>
          <a:p>
            <a:r>
              <a:rPr lang="zh-CN" altLang="en-US" dirty="0"/>
              <a:t>哈佛架构</a:t>
            </a:r>
            <a:endParaRPr lang="en-US" altLang="zh-CN" dirty="0"/>
          </a:p>
          <a:p>
            <a:pPr lvl="1"/>
            <a:r>
              <a:rPr lang="zh-CN" altLang="en-US" dirty="0"/>
              <a:t>数据总线 </a:t>
            </a:r>
            <a:r>
              <a:rPr lang="en-US" altLang="zh-CN" dirty="0"/>
              <a:t>4 </a:t>
            </a:r>
            <a:r>
              <a:rPr lang="zh-CN" altLang="en-US" dirty="0"/>
              <a:t>位宽</a:t>
            </a:r>
            <a:endParaRPr lang="en-US" altLang="zh-CN" dirty="0"/>
          </a:p>
          <a:p>
            <a:pPr lvl="1"/>
            <a:r>
              <a:rPr lang="zh-CN" altLang="en-US" dirty="0"/>
              <a:t>程序总线 </a:t>
            </a:r>
            <a:r>
              <a:rPr lang="en-US" altLang="zh-CN" dirty="0"/>
              <a:t>8 </a:t>
            </a:r>
            <a:r>
              <a:rPr lang="zh-CN" altLang="en-US" dirty="0"/>
              <a:t>位宽 </a:t>
            </a:r>
            <a:endParaRPr lang="en-US" altLang="zh-CN" dirty="0"/>
          </a:p>
          <a:p>
            <a:pPr lvl="2"/>
            <a:r>
              <a:rPr lang="en-US" altLang="zh-CN" dirty="0"/>
              <a:t>4 </a:t>
            </a:r>
            <a:r>
              <a:rPr lang="zh-CN" altLang="en-US" dirty="0"/>
              <a:t>位的指令操作码</a:t>
            </a:r>
            <a:endParaRPr lang="en-US" altLang="zh-CN" dirty="0"/>
          </a:p>
          <a:p>
            <a:pPr lvl="2"/>
            <a:r>
              <a:rPr lang="en-US" altLang="zh-CN" dirty="0"/>
              <a:t>4 </a:t>
            </a:r>
            <a:r>
              <a:rPr lang="zh-CN" altLang="en-US" dirty="0"/>
              <a:t>位的直接操作数或目标地址的高位</a:t>
            </a:r>
            <a:endParaRPr lang="en-US" altLang="zh-CN" dirty="0"/>
          </a:p>
          <a:p>
            <a:r>
              <a:rPr lang="en-US" altLang="zh-CN" dirty="0"/>
              <a:t>load-store </a:t>
            </a:r>
            <a:r>
              <a:rPr lang="zh-CN" altLang="en-US" dirty="0"/>
              <a:t>设计 </a:t>
            </a:r>
            <a:endParaRPr lang="en-US" altLang="zh-CN" dirty="0"/>
          </a:p>
          <a:p>
            <a:pPr lvl="1"/>
            <a:r>
              <a:rPr lang="zh-CN" altLang="en-US" dirty="0"/>
              <a:t>数据可以在“</a:t>
            </a:r>
            <a:r>
              <a:rPr lang="en-US" altLang="zh-CN" dirty="0"/>
              <a:t>A”</a:t>
            </a:r>
            <a:r>
              <a:rPr lang="zh-CN" altLang="en-US" dirty="0"/>
              <a:t>和 </a:t>
            </a:r>
            <a:r>
              <a:rPr lang="en-US" altLang="zh-CN" dirty="0"/>
              <a:t>RAM </a:t>
            </a:r>
            <a:r>
              <a:rPr lang="zh-CN" altLang="en-US" dirty="0"/>
              <a:t>中的内存位置之间移动 </a:t>
            </a:r>
            <a:endParaRPr lang="en-US" altLang="zh-CN" dirty="0"/>
          </a:p>
          <a:p>
            <a:r>
              <a:rPr lang="zh-CN" altLang="en-US" dirty="0"/>
              <a:t>程序和数据地址都为 </a:t>
            </a:r>
            <a:r>
              <a:rPr lang="en-US" altLang="zh-CN" dirty="0"/>
              <a:t>12 </a:t>
            </a:r>
            <a:r>
              <a:rPr lang="zh-CN" altLang="en-US" dirty="0"/>
              <a:t>位宽 </a:t>
            </a:r>
            <a:endParaRPr lang="en-US" altLang="zh-CN" dirty="0"/>
          </a:p>
          <a:p>
            <a:r>
              <a:rPr lang="zh-CN" altLang="en-US" dirty="0"/>
              <a:t>支持多达 </a:t>
            </a:r>
            <a:r>
              <a:rPr lang="en-US" altLang="zh-CN" dirty="0"/>
              <a:t>32 </a:t>
            </a:r>
            <a:r>
              <a:rPr lang="zh-CN" altLang="en-US" dirty="0"/>
              <a:t>个不同的 </a:t>
            </a:r>
            <a:r>
              <a:rPr lang="en-US" altLang="zh-CN" dirty="0"/>
              <a:t>I/O </a:t>
            </a:r>
            <a:r>
              <a:rPr lang="zh-CN" altLang="en-US" dirty="0"/>
              <a:t>设备 </a:t>
            </a:r>
          </a:p>
        </p:txBody>
      </p:sp>
      <p:sp>
        <p:nvSpPr>
          <p:cNvPr id="4" name="日期占位符 3">
            <a:extLst>
              <a:ext uri="{FF2B5EF4-FFF2-40B4-BE49-F238E27FC236}">
                <a16:creationId xmlns:a16="http://schemas.microsoft.com/office/drawing/2014/main" xmlns="" id="{8F723C00-5052-49C6-9046-38A6B4003D39}"/>
              </a:ext>
            </a:extLst>
          </p:cNvPr>
          <p:cNvSpPr>
            <a:spLocks noGrp="1"/>
          </p:cNvSpPr>
          <p:nvPr>
            <p:ph type="dt" sz="half" idx="10"/>
          </p:nvPr>
        </p:nvSpPr>
        <p:spPr/>
        <p:txBody>
          <a:bodyPr/>
          <a:lstStyle/>
          <a:p>
            <a:fld id="{7A32C1A0-FA48-4496-9132-46555EA0CE1A}" type="datetime1">
              <a:rPr lang="zh-CN" altLang="en-US" smtClean="0"/>
              <a:t>2018/6/12</a:t>
            </a:fld>
            <a:endParaRPr lang="zh-CN" altLang="en-US" dirty="0"/>
          </a:p>
        </p:txBody>
      </p:sp>
      <p:sp>
        <p:nvSpPr>
          <p:cNvPr id="5" name="页脚占位符 4">
            <a:extLst>
              <a:ext uri="{FF2B5EF4-FFF2-40B4-BE49-F238E27FC236}">
                <a16:creationId xmlns:a16="http://schemas.microsoft.com/office/drawing/2014/main" xmlns="" id="{2AB712F3-BAE4-4D08-A0B1-122ABF8EE8C5}"/>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78E6969A-D546-4F91-B089-50EB82F6DBCD}"/>
              </a:ext>
            </a:extLst>
          </p:cNvPr>
          <p:cNvSpPr>
            <a:spLocks noGrp="1"/>
          </p:cNvSpPr>
          <p:nvPr>
            <p:ph type="sldNum" sz="quarter" idx="12"/>
          </p:nvPr>
        </p:nvSpPr>
        <p:spPr/>
        <p:txBody>
          <a:bodyPr/>
          <a:lstStyle/>
          <a:p>
            <a:fld id="{CE662F2D-F56F-4C35-B8AD-C1D480E5A84E}" type="slidenum">
              <a:rPr lang="zh-CN" altLang="en-US" smtClean="0"/>
              <a:t>35</a:t>
            </a:fld>
            <a:endParaRPr lang="zh-CN" altLang="en-US"/>
          </a:p>
        </p:txBody>
      </p:sp>
      <p:pic>
        <p:nvPicPr>
          <p:cNvPr id="7" name="图片 6">
            <a:extLst>
              <a:ext uri="{FF2B5EF4-FFF2-40B4-BE49-F238E27FC236}">
                <a16:creationId xmlns:a16="http://schemas.microsoft.com/office/drawing/2014/main" xmlns="" id="{939F4E69-DD08-4CA5-A05F-CC565276C13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691193" y="1341439"/>
            <a:ext cx="5340926" cy="5317082"/>
          </a:xfrm>
          <a:prstGeom prst="rect">
            <a:avLst/>
          </a:prstGeom>
        </p:spPr>
      </p:pic>
    </p:spTree>
    <p:extLst>
      <p:ext uri="{BB962C8B-B14F-4D97-AF65-F5344CB8AC3E}">
        <p14:creationId xmlns:p14="http://schemas.microsoft.com/office/powerpoint/2010/main" val="850853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xmlns="" id="{F6C23943-E28D-4B07-AAA8-56310A12888F}"/>
              </a:ext>
            </a:extLst>
          </p:cNvPr>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页脚占位符 4">
            <a:extLst>
              <a:ext uri="{FF2B5EF4-FFF2-40B4-BE49-F238E27FC236}">
                <a16:creationId xmlns:a16="http://schemas.microsoft.com/office/drawing/2014/main" xmlns="" id="{6CC2EE3E-1B22-4A2A-8AA7-7DAA69B54C31}"/>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0DB3824D-8FFF-410F-BBB2-ED7D1CF68FA3}"/>
              </a:ext>
            </a:extLst>
          </p:cNvPr>
          <p:cNvSpPr>
            <a:spLocks noGrp="1"/>
          </p:cNvSpPr>
          <p:nvPr>
            <p:ph type="sldNum" sz="quarter" idx="12"/>
          </p:nvPr>
        </p:nvSpPr>
        <p:spPr/>
        <p:txBody>
          <a:bodyPr/>
          <a:lstStyle/>
          <a:p>
            <a:fld id="{CE662F2D-F56F-4C35-B8AD-C1D480E5A84E}" type="slidenum">
              <a:rPr lang="zh-CN" altLang="en-US" smtClean="0"/>
              <a:t>36</a:t>
            </a:fld>
            <a:endParaRPr lang="zh-CN" altLang="en-US"/>
          </a:p>
        </p:txBody>
      </p:sp>
      <p:pic>
        <p:nvPicPr>
          <p:cNvPr id="7" name="图片 6">
            <a:extLst>
              <a:ext uri="{FF2B5EF4-FFF2-40B4-BE49-F238E27FC236}">
                <a16:creationId xmlns:a16="http://schemas.microsoft.com/office/drawing/2014/main" xmlns="" id="{A72926C6-EDF2-48C6-86ED-F1DD29F44D0A}"/>
              </a:ext>
            </a:extLst>
          </p:cNvPr>
          <p:cNvPicPr>
            <a:picLocks noChangeAspect="1"/>
          </p:cNvPicPr>
          <p:nvPr/>
        </p:nvPicPr>
        <p:blipFill>
          <a:blip r:embed="rId3"/>
          <a:stretch>
            <a:fillRect/>
          </a:stretch>
        </p:blipFill>
        <p:spPr>
          <a:xfrm>
            <a:off x="1449544" y="0"/>
            <a:ext cx="7556670" cy="6858000"/>
          </a:xfrm>
          <a:prstGeom prst="rect">
            <a:avLst/>
          </a:prstGeom>
        </p:spPr>
      </p:pic>
      <p:sp>
        <p:nvSpPr>
          <p:cNvPr id="2" name="标题 1">
            <a:extLst>
              <a:ext uri="{FF2B5EF4-FFF2-40B4-BE49-F238E27FC236}">
                <a16:creationId xmlns:a16="http://schemas.microsoft.com/office/drawing/2014/main" xmlns="" id="{111F8562-18F4-4B98-9896-097FCEF276BD}"/>
              </a:ext>
            </a:extLst>
          </p:cNvPr>
          <p:cNvSpPr>
            <a:spLocks noGrp="1"/>
          </p:cNvSpPr>
          <p:nvPr>
            <p:ph type="title"/>
          </p:nvPr>
        </p:nvSpPr>
        <p:spPr>
          <a:xfrm>
            <a:off x="366606" y="402704"/>
            <a:ext cx="958680" cy="4351338"/>
          </a:xfrm>
        </p:spPr>
        <p:txBody>
          <a:bodyPr vert="eaVert">
            <a:normAutofit/>
          </a:bodyPr>
          <a:lstStyle/>
          <a:p>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Schematic </a:t>
            </a: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原理图 </a:t>
            </a:r>
          </a:p>
        </p:txBody>
      </p:sp>
    </p:spTree>
    <p:extLst>
      <p:ext uri="{BB962C8B-B14F-4D97-AF65-F5344CB8AC3E}">
        <p14:creationId xmlns:p14="http://schemas.microsoft.com/office/powerpoint/2010/main" val="2626422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2E8A4E3-F123-4111-B442-7107F5E027EC}"/>
              </a:ext>
            </a:extLst>
          </p:cNvPr>
          <p:cNvSpPr>
            <a:spLocks noGrp="1"/>
          </p:cNvSpPr>
          <p:nvPr>
            <p:ph type="title"/>
          </p:nvPr>
        </p:nvSpPr>
        <p:spPr>
          <a:xfrm>
            <a:off x="504497" y="375636"/>
            <a:ext cx="8252591" cy="1325563"/>
          </a:xfrm>
        </p:spPr>
        <p:txBody>
          <a:bodyPr/>
          <a:lstStyle/>
          <a:p>
            <a:r>
              <a:rPr lang="zh-CN" altLang="en-US" b="1" smtClean="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局限性 </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3" name="内容占位符 2">
            <a:extLst>
              <a:ext uri="{FF2B5EF4-FFF2-40B4-BE49-F238E27FC236}">
                <a16:creationId xmlns:a16="http://schemas.microsoft.com/office/drawing/2014/main" xmlns="" id="{E9AFDBCF-B1A9-47FF-8D3F-9C30B06955F2}"/>
              </a:ext>
            </a:extLst>
          </p:cNvPr>
          <p:cNvSpPr>
            <a:spLocks noGrp="1"/>
          </p:cNvSpPr>
          <p:nvPr>
            <p:ph idx="1"/>
          </p:nvPr>
        </p:nvSpPr>
        <p:spPr/>
        <p:txBody>
          <a:bodyPr/>
          <a:lstStyle/>
          <a:p>
            <a:r>
              <a:rPr lang="zh-CN" altLang="en-US" dirty="0"/>
              <a:t>没有地址译码器 </a:t>
            </a:r>
            <a:endParaRPr lang="en-US" altLang="zh-CN" dirty="0"/>
          </a:p>
          <a:p>
            <a:r>
              <a:rPr lang="zh-CN" altLang="en-US" dirty="0"/>
              <a:t>程序 </a:t>
            </a:r>
            <a:r>
              <a:rPr lang="en-US" altLang="zh-CN" dirty="0"/>
              <a:t>ROM </a:t>
            </a:r>
            <a:r>
              <a:rPr lang="zh-CN" altLang="en-US" dirty="0"/>
              <a:t>占用了所有的程序地址空间，</a:t>
            </a:r>
            <a:r>
              <a:rPr lang="en-US" altLang="zh-CN" dirty="0"/>
              <a:t>RAM</a:t>
            </a:r>
            <a:br>
              <a:rPr lang="en-US" altLang="zh-CN" dirty="0"/>
            </a:br>
            <a:r>
              <a:rPr lang="zh-CN" altLang="en-US" dirty="0"/>
              <a:t>占用了所有的数据地址空间 </a:t>
            </a:r>
            <a:endParaRPr lang="en-US" altLang="zh-CN" dirty="0"/>
          </a:p>
          <a:p>
            <a:r>
              <a:rPr lang="en-US" altLang="zh-CN" dirty="0"/>
              <a:t>I/O </a:t>
            </a:r>
            <a:r>
              <a:rPr lang="zh-CN" altLang="en-US" dirty="0"/>
              <a:t>外围设备不是内存映射的 </a:t>
            </a:r>
            <a:endParaRPr lang="en-US" altLang="zh-CN" dirty="0"/>
          </a:p>
          <a:p>
            <a:r>
              <a:rPr lang="zh-CN" altLang="en-US" dirty="0"/>
              <a:t>没有地址寄存器 </a:t>
            </a:r>
            <a:endParaRPr lang="en-US" altLang="zh-CN" dirty="0"/>
          </a:p>
          <a:p>
            <a:pPr lvl="1"/>
            <a:r>
              <a:rPr lang="zh-CN" altLang="en-US" dirty="0"/>
              <a:t>不支持任何形式的间接寻址</a:t>
            </a:r>
            <a:endParaRPr lang="en-US" altLang="zh-CN" dirty="0"/>
          </a:p>
          <a:p>
            <a:pPr lvl="1"/>
            <a:r>
              <a:rPr lang="zh-CN" altLang="en-US" dirty="0"/>
              <a:t>不支持硬件控制的堆栈 </a:t>
            </a:r>
            <a:br>
              <a:rPr lang="zh-CN" altLang="en-US" dirty="0"/>
            </a:br>
            <a:endParaRPr lang="zh-CN" altLang="en-US" dirty="0"/>
          </a:p>
        </p:txBody>
      </p:sp>
      <p:sp>
        <p:nvSpPr>
          <p:cNvPr id="4" name="日期占位符 3">
            <a:extLst>
              <a:ext uri="{FF2B5EF4-FFF2-40B4-BE49-F238E27FC236}">
                <a16:creationId xmlns:a16="http://schemas.microsoft.com/office/drawing/2014/main" xmlns="" id="{BBAF3E55-1C8B-4539-BFFA-449EADE2BE60}"/>
              </a:ext>
            </a:extLst>
          </p:cNvPr>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页脚占位符 4">
            <a:extLst>
              <a:ext uri="{FF2B5EF4-FFF2-40B4-BE49-F238E27FC236}">
                <a16:creationId xmlns:a16="http://schemas.microsoft.com/office/drawing/2014/main" xmlns="" id="{8C74561B-B21D-452D-9D38-3B94B77FFF91}"/>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2D28F2F4-E205-4DD9-B30A-3863510491ED}"/>
              </a:ext>
            </a:extLst>
          </p:cNvPr>
          <p:cNvSpPr>
            <a:spLocks noGrp="1"/>
          </p:cNvSpPr>
          <p:nvPr>
            <p:ph type="sldNum" sz="quarter" idx="12"/>
          </p:nvPr>
        </p:nvSpPr>
        <p:spPr/>
        <p:txBody>
          <a:bodyPr/>
          <a:lstStyle/>
          <a:p>
            <a:fld id="{CE662F2D-F56F-4C35-B8AD-C1D480E5A84E}" type="slidenum">
              <a:rPr lang="zh-CN" altLang="en-US" smtClean="0"/>
              <a:t>37</a:t>
            </a:fld>
            <a:endParaRPr lang="zh-CN" altLang="en-US"/>
          </a:p>
        </p:txBody>
      </p:sp>
    </p:spTree>
    <p:extLst>
      <p:ext uri="{BB962C8B-B14F-4D97-AF65-F5344CB8AC3E}">
        <p14:creationId xmlns:p14="http://schemas.microsoft.com/office/powerpoint/2010/main" val="414716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E0241C5-1961-4B4F-A312-BEFFAA0F2968}"/>
              </a:ext>
            </a:extLst>
          </p:cNvPr>
          <p:cNvSpPr>
            <a:spLocks noGrp="1"/>
          </p:cNvSpPr>
          <p:nvPr>
            <p:ph type="title"/>
          </p:nvPr>
        </p:nvSpPr>
        <p:spPr/>
        <p:txBody>
          <a:bodyPr/>
          <a:lstStyle/>
          <a:p>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Program Data </a:t>
            </a: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程序数据 </a:t>
            </a:r>
          </a:p>
        </p:txBody>
      </p:sp>
      <p:sp>
        <p:nvSpPr>
          <p:cNvPr id="3" name="内容占位符 2">
            <a:extLst>
              <a:ext uri="{FF2B5EF4-FFF2-40B4-BE49-F238E27FC236}">
                <a16:creationId xmlns:a16="http://schemas.microsoft.com/office/drawing/2014/main" xmlns="" id="{55074FFB-E0A1-4094-B69A-E881B0A22D40}"/>
              </a:ext>
            </a:extLst>
          </p:cNvPr>
          <p:cNvSpPr>
            <a:spLocks noGrp="1"/>
          </p:cNvSpPr>
          <p:nvPr>
            <p:ph idx="1"/>
          </p:nvPr>
        </p:nvSpPr>
        <p:spPr/>
        <p:txBody>
          <a:bodyPr/>
          <a:lstStyle/>
          <a:p>
            <a:r>
              <a:rPr lang="zh-CN" altLang="en-US" dirty="0"/>
              <a:t>原理图上中间右边是程序 </a:t>
            </a:r>
            <a:r>
              <a:rPr lang="en-US" altLang="zh-CN" dirty="0"/>
              <a:t>ROM </a:t>
            </a:r>
            <a:r>
              <a:rPr lang="zh-CN" altLang="en-US" dirty="0"/>
              <a:t>（</a:t>
            </a:r>
            <a:r>
              <a:rPr lang="en-US" altLang="zh-CN" dirty="0"/>
              <a:t>28C64</a:t>
            </a:r>
            <a:r>
              <a:rPr lang="zh-CN" altLang="en-US" dirty="0"/>
              <a:t>）</a:t>
            </a:r>
            <a:endParaRPr lang="en-US" altLang="zh-CN" dirty="0"/>
          </a:p>
          <a:p>
            <a:pPr lvl="1"/>
            <a:r>
              <a:rPr lang="en-US" altLang="zh-CN" dirty="0"/>
              <a:t>8KX8 </a:t>
            </a:r>
            <a:r>
              <a:rPr lang="zh-CN" altLang="en-US" dirty="0"/>
              <a:t>的 </a:t>
            </a:r>
            <a:r>
              <a:rPr lang="en-US" altLang="zh-CN" dirty="0"/>
              <a:t>EEPROM </a:t>
            </a:r>
          </a:p>
          <a:p>
            <a:pPr lvl="1"/>
            <a:r>
              <a:rPr lang="zh-CN" altLang="en-US" dirty="0"/>
              <a:t>地址线的 </a:t>
            </a:r>
            <a:r>
              <a:rPr lang="en-US" altLang="zh-CN" dirty="0"/>
              <a:t>A12 </a:t>
            </a:r>
            <a:r>
              <a:rPr lang="zh-CN" altLang="en-US" dirty="0"/>
              <a:t>输入脚未使用 </a:t>
            </a:r>
            <a:endParaRPr lang="en-US" altLang="zh-CN" dirty="0"/>
          </a:p>
          <a:p>
            <a:pPr lvl="1"/>
            <a:r>
              <a:rPr lang="zh-CN" altLang="en-US" dirty="0"/>
              <a:t>程序存储器 </a:t>
            </a:r>
            <a:r>
              <a:rPr lang="en-US" altLang="zh-CN" dirty="0"/>
              <a:t>ROM</a:t>
            </a:r>
            <a:r>
              <a:rPr lang="zh-CN" altLang="en-US" dirty="0"/>
              <a:t>所有 </a:t>
            </a:r>
            <a:r>
              <a:rPr lang="en-US" altLang="zh-CN" dirty="0"/>
              <a:t>8 </a:t>
            </a:r>
            <a:r>
              <a:rPr lang="zh-CN" altLang="en-US" dirty="0"/>
              <a:t>个 </a:t>
            </a:r>
            <a:r>
              <a:rPr lang="en-US" altLang="zh-CN" dirty="0"/>
              <a:t>I/O </a:t>
            </a:r>
            <a:r>
              <a:rPr lang="zh-CN" altLang="en-US" dirty="0"/>
              <a:t>线都被使用 </a:t>
            </a:r>
            <a:r>
              <a:rPr lang="en-US" altLang="zh-CN" dirty="0"/>
              <a:t> </a:t>
            </a:r>
          </a:p>
          <a:p>
            <a:r>
              <a:rPr lang="zh-CN" altLang="en-US" dirty="0"/>
              <a:t>当前正在执行的程序指令的地址存储在程序计数器（</a:t>
            </a:r>
            <a:r>
              <a:rPr lang="en-US" altLang="zh-CN" dirty="0"/>
              <a:t>PC</a:t>
            </a:r>
            <a:r>
              <a:rPr lang="zh-CN" altLang="en-US" dirty="0"/>
              <a:t>）中 </a:t>
            </a:r>
            <a:endParaRPr lang="en-US" altLang="zh-CN" dirty="0"/>
          </a:p>
          <a:p>
            <a:pPr lvl="1"/>
            <a:r>
              <a:rPr lang="en-US" altLang="zh-CN" dirty="0"/>
              <a:t>3 </a:t>
            </a:r>
            <a:r>
              <a:rPr lang="zh-CN" altLang="en-US" dirty="0"/>
              <a:t>个 </a:t>
            </a:r>
            <a:r>
              <a:rPr lang="en-US" altLang="zh-CN" dirty="0"/>
              <a:t>4 </a:t>
            </a:r>
            <a:r>
              <a:rPr lang="zh-CN" altLang="en-US" dirty="0"/>
              <a:t>位计数器 </a:t>
            </a:r>
            <a:r>
              <a:rPr lang="en-US" altLang="zh-CN" dirty="0"/>
              <a:t>74HCT163</a:t>
            </a:r>
            <a:r>
              <a:rPr lang="zh-CN" altLang="en-US" dirty="0"/>
              <a:t>串接在一起构成 </a:t>
            </a:r>
            <a:r>
              <a:rPr lang="en-US" altLang="zh-CN" dirty="0"/>
              <a:t>12 </a:t>
            </a:r>
            <a:r>
              <a:rPr lang="zh-CN" altLang="en-US" dirty="0"/>
              <a:t>位的逻辑寄存器 </a:t>
            </a:r>
            <a:br>
              <a:rPr lang="zh-CN" altLang="en-US" dirty="0"/>
            </a:br>
            <a:r>
              <a:rPr lang="en-US" altLang="zh-CN" dirty="0"/>
              <a:t> </a:t>
            </a:r>
            <a:endParaRPr lang="zh-CN" altLang="en-US" dirty="0"/>
          </a:p>
        </p:txBody>
      </p:sp>
      <p:sp>
        <p:nvSpPr>
          <p:cNvPr id="4" name="日期占位符 3">
            <a:extLst>
              <a:ext uri="{FF2B5EF4-FFF2-40B4-BE49-F238E27FC236}">
                <a16:creationId xmlns:a16="http://schemas.microsoft.com/office/drawing/2014/main" xmlns="" id="{E6F8778C-C4DE-430C-A26A-EDCCBD76EAE9}"/>
              </a:ext>
            </a:extLst>
          </p:cNvPr>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页脚占位符 4">
            <a:extLst>
              <a:ext uri="{FF2B5EF4-FFF2-40B4-BE49-F238E27FC236}">
                <a16:creationId xmlns:a16="http://schemas.microsoft.com/office/drawing/2014/main" xmlns="" id="{7C754F7D-0A84-4B72-BE41-CBCAE77D999E}"/>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72E69A70-03F7-4144-B089-7C8CAF003D8B}"/>
              </a:ext>
            </a:extLst>
          </p:cNvPr>
          <p:cNvSpPr>
            <a:spLocks noGrp="1"/>
          </p:cNvSpPr>
          <p:nvPr>
            <p:ph type="sldNum" sz="quarter" idx="12"/>
          </p:nvPr>
        </p:nvSpPr>
        <p:spPr/>
        <p:txBody>
          <a:bodyPr/>
          <a:lstStyle/>
          <a:p>
            <a:fld id="{CE662F2D-F56F-4C35-B8AD-C1D480E5A84E}" type="slidenum">
              <a:rPr lang="zh-CN" altLang="en-US" smtClean="0"/>
              <a:t>38</a:t>
            </a:fld>
            <a:endParaRPr lang="zh-CN" altLang="en-US"/>
          </a:p>
        </p:txBody>
      </p:sp>
    </p:spTree>
    <p:extLst>
      <p:ext uri="{BB962C8B-B14F-4D97-AF65-F5344CB8AC3E}">
        <p14:creationId xmlns:p14="http://schemas.microsoft.com/office/powerpoint/2010/main" val="2203072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017900F-0407-4E92-BE8B-EC55213C0824}"/>
              </a:ext>
            </a:extLst>
          </p:cNvPr>
          <p:cNvSpPr>
            <a:spLocks noGrp="1"/>
          </p:cNvSpPr>
          <p:nvPr>
            <p:ph type="title"/>
          </p:nvPr>
        </p:nvSpPr>
        <p:spPr/>
        <p:txBody>
          <a:bodyPr>
            <a:normAutofit/>
          </a:bodyPr>
          <a:lstStyle/>
          <a:p>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Control and Microcode </a:t>
            </a:r>
            <a:b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b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控制与微码 </a:t>
            </a:r>
          </a:p>
        </p:txBody>
      </p:sp>
      <p:sp>
        <p:nvSpPr>
          <p:cNvPr id="3" name="内容占位符 2">
            <a:extLst>
              <a:ext uri="{FF2B5EF4-FFF2-40B4-BE49-F238E27FC236}">
                <a16:creationId xmlns:a16="http://schemas.microsoft.com/office/drawing/2014/main" xmlns="" id="{EFC4BDC5-A51D-41EA-9D10-955F9BE158A9}"/>
              </a:ext>
            </a:extLst>
          </p:cNvPr>
          <p:cNvSpPr>
            <a:spLocks noGrp="1"/>
          </p:cNvSpPr>
          <p:nvPr>
            <p:ph idx="1"/>
          </p:nvPr>
        </p:nvSpPr>
        <p:spPr>
          <a:xfrm>
            <a:off x="628650" y="1816274"/>
            <a:ext cx="7886700" cy="4676599"/>
          </a:xfrm>
        </p:spPr>
        <p:txBody>
          <a:bodyPr>
            <a:normAutofit fontScale="92500" lnSpcReduction="10000"/>
          </a:bodyPr>
          <a:lstStyle/>
          <a:p>
            <a:r>
              <a:rPr lang="zh-CN" altLang="en-US" dirty="0"/>
              <a:t>原理图的左上方</a:t>
            </a:r>
            <a:endParaRPr lang="en-US" altLang="zh-CN" dirty="0"/>
          </a:p>
          <a:p>
            <a:pPr lvl="1"/>
            <a:r>
              <a:rPr lang="en-US" altLang="zh-CN" dirty="0"/>
              <a:t>8 </a:t>
            </a:r>
            <a:r>
              <a:rPr lang="zh-CN" altLang="en-US" dirty="0"/>
              <a:t>位寄存器 </a:t>
            </a:r>
            <a:r>
              <a:rPr lang="en-US" altLang="zh-CN" dirty="0"/>
              <a:t>74HCT377 </a:t>
            </a:r>
            <a:r>
              <a:rPr lang="zh-CN" altLang="en-US" dirty="0"/>
              <a:t>：取指寄存器（</a:t>
            </a:r>
            <a:r>
              <a:rPr lang="en-US" altLang="zh-CN" dirty="0"/>
              <a:t>Fetch</a:t>
            </a:r>
            <a:r>
              <a:rPr lang="zh-CN" altLang="en-US" dirty="0"/>
              <a:t>）</a:t>
            </a:r>
            <a:endParaRPr lang="en-US" altLang="zh-CN" dirty="0"/>
          </a:p>
          <a:p>
            <a:pPr lvl="2"/>
            <a:r>
              <a:rPr lang="zh-CN" altLang="en-US" dirty="0"/>
              <a:t>高 </a:t>
            </a:r>
            <a:r>
              <a:rPr lang="en-US" altLang="zh-CN" dirty="0"/>
              <a:t>4 </a:t>
            </a:r>
            <a:r>
              <a:rPr lang="zh-CN" altLang="en-US" dirty="0"/>
              <a:t>位保存当前指令的操作码</a:t>
            </a:r>
            <a:endParaRPr lang="en-US" altLang="zh-CN" dirty="0"/>
          </a:p>
          <a:p>
            <a:pPr lvl="2"/>
            <a:r>
              <a:rPr lang="zh-CN" altLang="en-US" dirty="0"/>
              <a:t>低 </a:t>
            </a:r>
            <a:r>
              <a:rPr lang="en-US" altLang="zh-CN" dirty="0"/>
              <a:t>4 </a:t>
            </a:r>
            <a:r>
              <a:rPr lang="zh-CN" altLang="en-US" dirty="0"/>
              <a:t>位保存指令或地址的数据 </a:t>
            </a:r>
            <a:endParaRPr lang="en-US" altLang="zh-CN" dirty="0"/>
          </a:p>
          <a:p>
            <a:pPr lvl="1"/>
            <a:r>
              <a:rPr lang="en-US" altLang="zh-CN" dirty="0"/>
              <a:t>4 </a:t>
            </a:r>
            <a:r>
              <a:rPr lang="zh-CN" altLang="en-US" dirty="0"/>
              <a:t>位标志寄存器 </a:t>
            </a:r>
            <a:r>
              <a:rPr lang="en-US" altLang="zh-CN" dirty="0"/>
              <a:t>74HCT173</a:t>
            </a:r>
          </a:p>
          <a:p>
            <a:pPr lvl="2"/>
            <a:r>
              <a:rPr lang="zh-CN" altLang="en-US" dirty="0"/>
              <a:t>存储</a:t>
            </a:r>
            <a:r>
              <a:rPr lang="en-US" altLang="zh-CN" dirty="0"/>
              <a:t>ALU </a:t>
            </a:r>
            <a:r>
              <a:rPr lang="zh-CN" altLang="en-US" dirty="0"/>
              <a:t>标志（</a:t>
            </a:r>
            <a:r>
              <a:rPr lang="en-US" altLang="zh-CN" dirty="0"/>
              <a:t>Flags</a:t>
            </a:r>
            <a:r>
              <a:rPr lang="zh-CN" altLang="en-US" dirty="0"/>
              <a:t>）</a:t>
            </a:r>
            <a:r>
              <a:rPr lang="en-US" altLang="zh-CN" dirty="0"/>
              <a:t> </a:t>
            </a:r>
            <a:r>
              <a:rPr lang="zh-CN" altLang="en-US" dirty="0"/>
              <a:t>：进位（</a:t>
            </a:r>
            <a:r>
              <a:rPr lang="en-US" altLang="zh-CN" dirty="0"/>
              <a:t>carry</a:t>
            </a:r>
            <a:r>
              <a:rPr lang="zh-CN" altLang="en-US" dirty="0"/>
              <a:t>）、零（</a:t>
            </a:r>
            <a:r>
              <a:rPr lang="en-US" altLang="zh-CN" dirty="0"/>
              <a:t>zero</a:t>
            </a:r>
            <a:r>
              <a:rPr lang="zh-CN" altLang="en-US" dirty="0"/>
              <a:t>）</a:t>
            </a:r>
            <a:endParaRPr lang="en-US" altLang="zh-CN" dirty="0"/>
          </a:p>
          <a:p>
            <a:pPr lvl="1"/>
            <a:r>
              <a:rPr lang="zh-CN" altLang="en-US" dirty="0"/>
              <a:t>双 </a:t>
            </a:r>
            <a:r>
              <a:rPr lang="en-US" altLang="zh-CN" dirty="0"/>
              <a:t>D </a:t>
            </a:r>
            <a:r>
              <a:rPr lang="zh-CN" altLang="en-US" dirty="0"/>
              <a:t>触发器 </a:t>
            </a:r>
            <a:r>
              <a:rPr lang="en-US" altLang="zh-CN" dirty="0"/>
              <a:t>74HCT74 </a:t>
            </a:r>
          </a:p>
          <a:p>
            <a:pPr lvl="2"/>
            <a:r>
              <a:rPr lang="zh-CN" altLang="en-US" dirty="0"/>
              <a:t>同步复位信号 </a:t>
            </a:r>
            <a:endParaRPr lang="en-US" altLang="zh-CN" dirty="0"/>
          </a:p>
          <a:p>
            <a:pPr lvl="2"/>
            <a:r>
              <a:rPr lang="zh-CN" altLang="en-US" dirty="0"/>
              <a:t>相位比特 </a:t>
            </a:r>
            <a:endParaRPr lang="en-US" altLang="zh-CN" dirty="0"/>
          </a:p>
          <a:p>
            <a:r>
              <a:rPr lang="zh-CN" altLang="en-US" dirty="0"/>
              <a:t>指令操作码、 </a:t>
            </a:r>
            <a:r>
              <a:rPr lang="en-US" altLang="zh-CN" dirty="0"/>
              <a:t>ALU </a:t>
            </a:r>
            <a:r>
              <a:rPr lang="zh-CN" altLang="en-US" dirty="0"/>
              <a:t>标志和相位组合形成两个微码 </a:t>
            </a:r>
            <a:r>
              <a:rPr lang="en-US" altLang="zh-CN" dirty="0"/>
              <a:t>ROM</a:t>
            </a:r>
            <a:r>
              <a:rPr lang="zh-CN" altLang="en-US" dirty="0"/>
              <a:t>（</a:t>
            </a:r>
            <a:r>
              <a:rPr lang="en-US" altLang="zh-CN" dirty="0"/>
              <a:t>28C16</a:t>
            </a:r>
            <a:r>
              <a:rPr lang="zh-CN" altLang="en-US" dirty="0"/>
              <a:t>）的 </a:t>
            </a:r>
            <a:r>
              <a:rPr lang="en-US" altLang="zh-CN" dirty="0"/>
              <a:t>7 </a:t>
            </a:r>
            <a:r>
              <a:rPr lang="zh-CN" altLang="en-US" dirty="0"/>
              <a:t>位地址 </a:t>
            </a:r>
            <a:endParaRPr lang="en-US" altLang="zh-CN" dirty="0"/>
          </a:p>
          <a:p>
            <a:r>
              <a:rPr lang="zh-CN" altLang="en-US" dirty="0"/>
              <a:t>两个 </a:t>
            </a:r>
            <a:r>
              <a:rPr lang="en-US" altLang="zh-CN" dirty="0"/>
              <a:t>ROM </a:t>
            </a:r>
            <a:r>
              <a:rPr lang="zh-CN" altLang="en-US" dirty="0"/>
              <a:t>的输出构成了协调所有其它芯片行为所需的 </a:t>
            </a:r>
            <a:r>
              <a:rPr lang="en-US" altLang="zh-CN" dirty="0"/>
              <a:t>16 </a:t>
            </a:r>
            <a:r>
              <a:rPr lang="zh-CN" altLang="en-US" dirty="0"/>
              <a:t>个控制信号 </a:t>
            </a:r>
          </a:p>
        </p:txBody>
      </p:sp>
      <p:sp>
        <p:nvSpPr>
          <p:cNvPr id="4" name="日期占位符 3">
            <a:extLst>
              <a:ext uri="{FF2B5EF4-FFF2-40B4-BE49-F238E27FC236}">
                <a16:creationId xmlns:a16="http://schemas.microsoft.com/office/drawing/2014/main" xmlns="" id="{6855E62D-3360-433D-A976-A1D6914723AA}"/>
              </a:ext>
            </a:extLst>
          </p:cNvPr>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页脚占位符 4">
            <a:extLst>
              <a:ext uri="{FF2B5EF4-FFF2-40B4-BE49-F238E27FC236}">
                <a16:creationId xmlns:a16="http://schemas.microsoft.com/office/drawing/2014/main" xmlns="" id="{12B146B4-02AD-4FFF-9330-09796AC0EA0A}"/>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69EEAF76-F42F-43DE-BBA8-480D3E3E4850}"/>
              </a:ext>
            </a:extLst>
          </p:cNvPr>
          <p:cNvSpPr>
            <a:spLocks noGrp="1"/>
          </p:cNvSpPr>
          <p:nvPr>
            <p:ph type="sldNum" sz="quarter" idx="12"/>
          </p:nvPr>
        </p:nvSpPr>
        <p:spPr/>
        <p:txBody>
          <a:bodyPr/>
          <a:lstStyle/>
          <a:p>
            <a:fld id="{CE662F2D-F56F-4C35-B8AD-C1D480E5A84E}" type="slidenum">
              <a:rPr lang="zh-CN" altLang="en-US" smtClean="0"/>
              <a:t>39</a:t>
            </a:fld>
            <a:endParaRPr lang="zh-CN" altLang="en-US"/>
          </a:p>
        </p:txBody>
      </p:sp>
    </p:spTree>
    <p:extLst>
      <p:ext uri="{BB962C8B-B14F-4D97-AF65-F5344CB8AC3E}">
        <p14:creationId xmlns:p14="http://schemas.microsoft.com/office/powerpoint/2010/main" val="477561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xmlns="" id="{D3901736-F2A7-4430-BD99-246889866EBE}"/>
              </a:ext>
            </a:extLst>
          </p:cNvPr>
          <p:cNvSpPr>
            <a:spLocks noGrp="1"/>
          </p:cNvSpPr>
          <p:nvPr>
            <p:ph type="title"/>
          </p:nvPr>
        </p:nvSpPr>
        <p:spPr>
          <a:xfrm>
            <a:off x="628650" y="365127"/>
            <a:ext cx="7886700" cy="774742"/>
          </a:xfrm>
        </p:spPr>
        <p:txBody>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数据通路</a:t>
            </a:r>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50179" name="内容占位符 2">
            <a:extLst>
              <a:ext uri="{FF2B5EF4-FFF2-40B4-BE49-F238E27FC236}">
                <a16:creationId xmlns:a16="http://schemas.microsoft.com/office/drawing/2014/main" xmlns="" id="{EDE1D011-9F49-44A2-843F-D864D0A6FD81}"/>
              </a:ext>
            </a:extLst>
          </p:cNvPr>
          <p:cNvSpPr>
            <a:spLocks noGrp="1"/>
          </p:cNvSpPr>
          <p:nvPr>
            <p:ph idx="1"/>
          </p:nvPr>
        </p:nvSpPr>
        <p:spPr>
          <a:xfrm>
            <a:off x="698500" y="1231378"/>
            <a:ext cx="8064500" cy="4927600"/>
          </a:xfrm>
        </p:spPr>
        <p:txBody>
          <a:bodyPr>
            <a:normAutofit fontScale="70000" lnSpcReduction="20000"/>
          </a:bodyPr>
          <a:lstStyle/>
          <a:p>
            <a:r>
              <a:rPr lang="zh-CN" altLang="en-US" dirty="0"/>
              <a:t>一个</a:t>
            </a:r>
            <a:r>
              <a:rPr lang="en-US" altLang="zh-CN" dirty="0"/>
              <a:t>PC</a:t>
            </a:r>
            <a:r>
              <a:rPr lang="zh-CN" altLang="en-US" dirty="0"/>
              <a:t>寄存器，</a:t>
            </a:r>
            <a:r>
              <a:rPr lang="en-US" altLang="zh-CN" dirty="0"/>
              <a:t>4</a:t>
            </a:r>
            <a:r>
              <a:rPr lang="zh-CN" altLang="zh-CN" dirty="0"/>
              <a:t>比特</a:t>
            </a:r>
            <a:r>
              <a:rPr lang="zh-CN" altLang="en-US" dirty="0"/>
              <a:t>，</a:t>
            </a:r>
            <a:r>
              <a:rPr lang="en-US" altLang="zh-CN" dirty="0"/>
              <a:t>+</a:t>
            </a:r>
            <a:r>
              <a:rPr lang="zh-CN" altLang="zh-CN" dirty="0"/>
              <a:t>递增单元</a:t>
            </a:r>
            <a:endParaRPr lang="en-US" altLang="zh-CN" dirty="0"/>
          </a:p>
          <a:p>
            <a:r>
              <a:rPr lang="zh-CN" altLang="en-US" dirty="0"/>
              <a:t>一个</a:t>
            </a:r>
            <a:r>
              <a:rPr lang="en-US" altLang="zh-CN" dirty="0"/>
              <a:t>IR</a:t>
            </a:r>
            <a:r>
              <a:rPr lang="zh-CN" altLang="en-US" dirty="0"/>
              <a:t>寄存器，</a:t>
            </a:r>
            <a:r>
              <a:rPr lang="en-US" altLang="zh-CN" dirty="0"/>
              <a:t>8</a:t>
            </a:r>
            <a:r>
              <a:rPr lang="zh-CN" altLang="zh-CN" dirty="0"/>
              <a:t>比特</a:t>
            </a:r>
            <a:endParaRPr lang="en-US" altLang="zh-CN" dirty="0"/>
          </a:p>
          <a:p>
            <a:r>
              <a:rPr lang="zh-CN" altLang="zh-CN" dirty="0"/>
              <a:t>一个具有</a:t>
            </a:r>
            <a:r>
              <a:rPr lang="en-US" altLang="zh-CN" dirty="0"/>
              <a:t>16</a:t>
            </a:r>
            <a:r>
              <a:rPr lang="zh-CN" altLang="zh-CN" dirty="0"/>
              <a:t>个存储单元的</a:t>
            </a:r>
            <a:r>
              <a:rPr lang="en-US" altLang="zh-CN" dirty="0"/>
              <a:t>8</a:t>
            </a:r>
            <a:r>
              <a:rPr lang="zh-CN" altLang="en-US" dirty="0"/>
              <a:t>位</a:t>
            </a:r>
            <a:r>
              <a:rPr lang="zh-CN" altLang="zh-CN" dirty="0"/>
              <a:t>程序存储器</a:t>
            </a:r>
            <a:endParaRPr lang="en-US" altLang="zh-CN" dirty="0"/>
          </a:p>
          <a:p>
            <a:r>
              <a:rPr lang="zh-CN" altLang="zh-CN" dirty="0"/>
              <a:t>一个</a:t>
            </a:r>
            <a:r>
              <a:rPr lang="en-US" altLang="zh-CN" dirty="0"/>
              <a:t>8</a:t>
            </a:r>
            <a:r>
              <a:rPr lang="zh-CN" altLang="zh-CN" dirty="0"/>
              <a:t>比特的</a:t>
            </a:r>
            <a:r>
              <a:rPr lang="zh-CN" altLang="zh-CN" dirty="0">
                <a:solidFill>
                  <a:srgbClr val="FF0000"/>
                </a:solidFill>
              </a:rPr>
              <a:t>累加器</a:t>
            </a:r>
            <a:r>
              <a:rPr lang="en-US" altLang="zh-CN" dirty="0">
                <a:solidFill>
                  <a:srgbClr val="FF0000"/>
                </a:solidFill>
              </a:rPr>
              <a:t>A</a:t>
            </a:r>
            <a:r>
              <a:rPr lang="zh-CN" altLang="en-US" dirty="0"/>
              <a:t>，</a:t>
            </a:r>
            <a:r>
              <a:rPr lang="en-US" altLang="zh-CN" dirty="0"/>
              <a:t>+</a:t>
            </a:r>
            <a:r>
              <a:rPr lang="zh-CN" altLang="zh-CN" dirty="0"/>
              <a:t>递减单元</a:t>
            </a:r>
            <a:endParaRPr lang="en-US" altLang="zh-CN" dirty="0"/>
          </a:p>
          <a:p>
            <a:endParaRPr lang="en-US" altLang="zh-CN" dirty="0"/>
          </a:p>
          <a:p>
            <a:pPr>
              <a:lnSpc>
                <a:spcPct val="120000"/>
              </a:lnSpc>
            </a:pPr>
            <a:r>
              <a:rPr lang="zh-CN" altLang="zh-CN" dirty="0"/>
              <a:t>指令</a:t>
            </a:r>
            <a:r>
              <a:rPr lang="en-US" altLang="zh-CN" dirty="0"/>
              <a:t>IN A</a:t>
            </a:r>
            <a:r>
              <a:rPr lang="zh-CN" altLang="zh-CN" dirty="0"/>
              <a:t>，累加器</a:t>
            </a:r>
            <a:r>
              <a:rPr lang="en-US" altLang="zh-CN" dirty="0"/>
              <a:t>A</a:t>
            </a:r>
            <a:r>
              <a:rPr lang="zh-CN" altLang="zh-CN" dirty="0"/>
              <a:t>的输入来自于</a:t>
            </a:r>
            <a:r>
              <a:rPr lang="zh-CN" altLang="zh-CN"/>
              <a:t>数据输入</a:t>
            </a:r>
            <a:r>
              <a:rPr lang="zh-CN" altLang="zh-CN" smtClean="0"/>
              <a:t>端口</a:t>
            </a:r>
            <a:endParaRPr lang="en-US" altLang="zh-CN" dirty="0"/>
          </a:p>
          <a:p>
            <a:pPr>
              <a:lnSpc>
                <a:spcPct val="120000"/>
              </a:lnSpc>
            </a:pPr>
            <a:r>
              <a:rPr lang="zh-CN" altLang="zh-CN" dirty="0"/>
              <a:t>指令</a:t>
            </a:r>
            <a:r>
              <a:rPr lang="en-US" altLang="zh-CN" dirty="0"/>
              <a:t>DEC A</a:t>
            </a:r>
            <a:r>
              <a:rPr lang="zh-CN" altLang="zh-CN" dirty="0"/>
              <a:t>，累加器</a:t>
            </a:r>
            <a:r>
              <a:rPr lang="en-US" altLang="zh-CN" dirty="0"/>
              <a:t>A</a:t>
            </a:r>
            <a:r>
              <a:rPr lang="zh-CN" altLang="zh-CN" dirty="0"/>
              <a:t>的输入来自于递减</a:t>
            </a:r>
            <a:r>
              <a:rPr lang="zh-CN" altLang="zh-CN"/>
              <a:t>单元的</a:t>
            </a:r>
            <a:r>
              <a:rPr lang="zh-CN" altLang="zh-CN" smtClean="0"/>
              <a:t>输出</a:t>
            </a:r>
            <a:endParaRPr lang="en-US" altLang="zh-CN" dirty="0"/>
          </a:p>
          <a:p>
            <a:pPr>
              <a:lnSpc>
                <a:spcPct val="120000"/>
              </a:lnSpc>
            </a:pPr>
            <a:r>
              <a:rPr lang="zh-CN" altLang="zh-CN" dirty="0"/>
              <a:t>指令</a:t>
            </a:r>
            <a:r>
              <a:rPr lang="en-US" altLang="zh-CN" dirty="0"/>
              <a:t>OUT A</a:t>
            </a:r>
            <a:r>
              <a:rPr lang="zh-CN" altLang="en-US" dirty="0"/>
              <a:t>，</a:t>
            </a:r>
            <a:r>
              <a:rPr lang="zh-CN" altLang="zh-CN" dirty="0"/>
              <a:t>无需特别的数据通路的操作</a:t>
            </a:r>
            <a:r>
              <a:rPr lang="zh-CN" altLang="en-US" dirty="0"/>
              <a:t>，</a:t>
            </a:r>
            <a:r>
              <a:rPr lang="zh-CN" altLang="zh-CN" dirty="0"/>
              <a:t>累加器的输出直接连接到数据</a:t>
            </a:r>
            <a:r>
              <a:rPr lang="zh-CN" altLang="zh-CN"/>
              <a:t>输出</a:t>
            </a:r>
            <a:r>
              <a:rPr lang="zh-CN" altLang="zh-CN" smtClean="0"/>
              <a:t>端口</a:t>
            </a:r>
            <a:endParaRPr lang="en-US" altLang="zh-CN" dirty="0"/>
          </a:p>
          <a:p>
            <a:pPr>
              <a:lnSpc>
                <a:spcPct val="120000"/>
              </a:lnSpc>
            </a:pPr>
            <a:r>
              <a:rPr lang="zh-CN" altLang="zh-CN" dirty="0"/>
              <a:t>指令</a:t>
            </a:r>
            <a:r>
              <a:rPr lang="en-US" altLang="zh-CN" dirty="0"/>
              <a:t>JNZ A</a:t>
            </a:r>
            <a:r>
              <a:rPr lang="zh-CN" altLang="en-US" dirty="0"/>
              <a:t>，</a:t>
            </a:r>
            <a:r>
              <a:rPr lang="zh-CN" altLang="zh-CN" dirty="0"/>
              <a:t>需要一个</a:t>
            </a:r>
            <a:r>
              <a:rPr lang="en-US" altLang="zh-CN" dirty="0"/>
              <a:t>8</a:t>
            </a:r>
            <a:r>
              <a:rPr lang="zh-CN" altLang="zh-CN" dirty="0"/>
              <a:t>比特的</a:t>
            </a:r>
            <a:r>
              <a:rPr lang="en-US" altLang="zh-CN" dirty="0"/>
              <a:t>OR</a:t>
            </a:r>
            <a:r>
              <a:rPr lang="zh-CN" altLang="zh-CN" dirty="0"/>
              <a:t>门连接到累加器的所有输出上，来测试条件</a:t>
            </a:r>
            <a:r>
              <a:rPr lang="en-US" altLang="zh-CN" dirty="0"/>
              <a:t>A</a:t>
            </a:r>
            <a:r>
              <a:rPr lang="zh-CN" altLang="zh-CN" dirty="0"/>
              <a:t>是否不等于</a:t>
            </a:r>
            <a:r>
              <a:rPr lang="en-US" altLang="zh-CN" dirty="0"/>
              <a:t>0</a:t>
            </a:r>
            <a:r>
              <a:rPr lang="zh-CN" altLang="zh-CN" dirty="0"/>
              <a:t>。</a:t>
            </a:r>
            <a:r>
              <a:rPr lang="en-US" altLang="zh-CN" dirty="0"/>
              <a:t>IR</a:t>
            </a:r>
            <a:r>
              <a:rPr lang="zh-CN" altLang="zh-CN" dirty="0"/>
              <a:t>寄存器的低</a:t>
            </a:r>
            <a:r>
              <a:rPr lang="en-US" altLang="zh-CN" dirty="0"/>
              <a:t>4</a:t>
            </a:r>
            <a:r>
              <a:rPr lang="zh-CN" altLang="zh-CN" dirty="0"/>
              <a:t>位数据加载到</a:t>
            </a:r>
            <a:r>
              <a:rPr lang="en-US" altLang="zh-CN" dirty="0"/>
              <a:t>PC</a:t>
            </a:r>
            <a:r>
              <a:rPr lang="zh-CN" altLang="zh-CN"/>
              <a:t>寄存器</a:t>
            </a:r>
            <a:r>
              <a:rPr lang="zh-CN" altLang="zh-CN" smtClean="0"/>
              <a:t>中</a:t>
            </a:r>
            <a:endParaRPr lang="en-US" altLang="zh-CN" dirty="0"/>
          </a:p>
          <a:p>
            <a:r>
              <a:rPr lang="zh-CN" altLang="zh-CN" dirty="0"/>
              <a:t>指令</a:t>
            </a:r>
            <a:r>
              <a:rPr lang="en-US" altLang="zh-CN" dirty="0"/>
              <a:t>HALT</a:t>
            </a:r>
            <a:r>
              <a:rPr lang="zh-CN" altLang="en-US" dirty="0"/>
              <a:t>，</a:t>
            </a:r>
            <a:r>
              <a:rPr lang="zh-CN" altLang="zh-CN" dirty="0"/>
              <a:t>不需要任何额外</a:t>
            </a:r>
            <a:r>
              <a:rPr lang="zh-CN" altLang="zh-CN"/>
              <a:t>的</a:t>
            </a:r>
            <a:r>
              <a:rPr lang="zh-CN" altLang="zh-CN" smtClean="0"/>
              <a:t>操作</a:t>
            </a:r>
            <a:endParaRPr lang="en-US" altLang="zh-CN" dirty="0"/>
          </a:p>
        </p:txBody>
      </p:sp>
      <p:sp>
        <p:nvSpPr>
          <p:cNvPr id="2" name="日期占位符 1">
            <a:extLst>
              <a:ext uri="{FF2B5EF4-FFF2-40B4-BE49-F238E27FC236}">
                <a16:creationId xmlns:a16="http://schemas.microsoft.com/office/drawing/2014/main" xmlns="" id="{5121ED69-691A-43ED-9786-282391F29A18}"/>
              </a:ext>
            </a:extLst>
          </p:cNvPr>
          <p:cNvSpPr>
            <a:spLocks noGrp="1"/>
          </p:cNvSpPr>
          <p:nvPr>
            <p:ph type="dt" sz="half" idx="10"/>
          </p:nvPr>
        </p:nvSpPr>
        <p:spPr/>
        <p:txBody>
          <a:bodyPr/>
          <a:lstStyle/>
          <a:p>
            <a:fld id="{816D08CA-3A62-47A5-810A-5AF870D68CA9}"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96F03475-BB5E-4435-9D2E-C77713778AFF}"/>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4778BC0D-9EEE-4B6D-B546-77085EB1B70A}"/>
              </a:ext>
            </a:extLst>
          </p:cNvPr>
          <p:cNvSpPr>
            <a:spLocks noGrp="1"/>
          </p:cNvSpPr>
          <p:nvPr>
            <p:ph type="sldNum" sz="quarter" idx="12"/>
          </p:nvPr>
        </p:nvSpPr>
        <p:spPr/>
        <p:txBody>
          <a:bodyPr/>
          <a:lstStyle/>
          <a:p>
            <a:fld id="{CE662F2D-F56F-4C35-B8AD-C1D480E5A84E}" type="slidenum">
              <a:rPr lang="zh-CN" altLang="en-US" smtClean="0"/>
              <a:t>4</a:t>
            </a:fld>
            <a:endParaRPr lang="zh-CN" altLang="en-US"/>
          </a:p>
        </p:txBody>
      </p:sp>
    </p:spTree>
    <p:extLst>
      <p:ext uri="{BB962C8B-B14F-4D97-AF65-F5344CB8AC3E}">
        <p14:creationId xmlns:p14="http://schemas.microsoft.com/office/powerpoint/2010/main" val="31576527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374A1CE-402B-447A-B420-357E3DC507EB}"/>
              </a:ext>
            </a:extLst>
          </p:cNvPr>
          <p:cNvSpPr>
            <a:spLocks noGrp="1"/>
          </p:cNvSpPr>
          <p:nvPr>
            <p:ph type="title"/>
          </p:nvPr>
        </p:nvSpPr>
        <p:spPr/>
        <p:txBody>
          <a:bodyPr/>
          <a:lstStyle/>
          <a:p>
            <a:r>
              <a:rPr lang="en-US" altLang="zh-CN" b="1">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ALU </a:t>
            </a:r>
            <a:r>
              <a:rPr lang="zh-CN" altLang="en-US" b="1" smtClean="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数据通道 </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3" name="内容占位符 2">
            <a:extLst>
              <a:ext uri="{FF2B5EF4-FFF2-40B4-BE49-F238E27FC236}">
                <a16:creationId xmlns:a16="http://schemas.microsoft.com/office/drawing/2014/main" xmlns="" id="{C6BB809D-084D-4076-8206-B409BCE91734}"/>
              </a:ext>
            </a:extLst>
          </p:cNvPr>
          <p:cNvSpPr>
            <a:spLocks noGrp="1"/>
          </p:cNvSpPr>
          <p:nvPr>
            <p:ph idx="1"/>
          </p:nvPr>
        </p:nvSpPr>
        <p:spPr/>
        <p:txBody>
          <a:bodyPr/>
          <a:lstStyle/>
          <a:p>
            <a:r>
              <a:rPr lang="zh-CN" altLang="en-US" dirty="0"/>
              <a:t>原理图的左下方</a:t>
            </a:r>
            <a:endParaRPr lang="en-US" altLang="zh-CN" dirty="0"/>
          </a:p>
          <a:p>
            <a:r>
              <a:rPr lang="en-US" altLang="zh-CN" dirty="0"/>
              <a:t>ALU</a:t>
            </a:r>
            <a:r>
              <a:rPr lang="zh-CN" altLang="en-US" dirty="0"/>
              <a:t>：</a:t>
            </a:r>
            <a:r>
              <a:rPr lang="en-US" altLang="zh-CN" dirty="0"/>
              <a:t>74LS181</a:t>
            </a:r>
          </a:p>
          <a:p>
            <a:pPr lvl="1"/>
            <a:r>
              <a:rPr lang="zh-CN" altLang="en-US" dirty="0"/>
              <a:t>对其两个输入执行任一常见得算术或逻辑运算 </a:t>
            </a:r>
            <a:endParaRPr lang="en-US" altLang="zh-CN" dirty="0"/>
          </a:p>
          <a:p>
            <a:r>
              <a:rPr lang="zh-CN" altLang="en-US" dirty="0"/>
              <a:t>累加器寄存器“</a:t>
            </a:r>
            <a:r>
              <a:rPr lang="en-US" altLang="zh-CN" dirty="0"/>
              <a:t>A”</a:t>
            </a:r>
            <a:r>
              <a:rPr lang="zh-CN" altLang="en-US" dirty="0"/>
              <a:t>：</a:t>
            </a:r>
            <a:r>
              <a:rPr lang="en-US" altLang="zh-CN" dirty="0"/>
              <a:t>74HCT173 </a:t>
            </a:r>
          </a:p>
          <a:p>
            <a:pPr lvl="1"/>
            <a:r>
              <a:rPr lang="zh-CN" altLang="en-US" dirty="0"/>
              <a:t>存储</a:t>
            </a:r>
            <a:r>
              <a:rPr lang="en-US" altLang="zh-CN" dirty="0"/>
              <a:t>ALU </a:t>
            </a:r>
            <a:r>
              <a:rPr lang="zh-CN" altLang="en-US" dirty="0"/>
              <a:t>的计算结果 </a:t>
            </a:r>
          </a:p>
        </p:txBody>
      </p:sp>
      <p:sp>
        <p:nvSpPr>
          <p:cNvPr id="4" name="日期占位符 3">
            <a:extLst>
              <a:ext uri="{FF2B5EF4-FFF2-40B4-BE49-F238E27FC236}">
                <a16:creationId xmlns:a16="http://schemas.microsoft.com/office/drawing/2014/main" xmlns="" id="{F95941BF-D3D0-4F92-9D1C-E23E468E682B}"/>
              </a:ext>
            </a:extLst>
          </p:cNvPr>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页脚占位符 4">
            <a:extLst>
              <a:ext uri="{FF2B5EF4-FFF2-40B4-BE49-F238E27FC236}">
                <a16:creationId xmlns:a16="http://schemas.microsoft.com/office/drawing/2014/main" xmlns="" id="{B56B2CB3-4EAF-4390-912C-3BE2210460D4}"/>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2B48EA23-4420-411F-B007-6237264CE30A}"/>
              </a:ext>
            </a:extLst>
          </p:cNvPr>
          <p:cNvSpPr>
            <a:spLocks noGrp="1"/>
          </p:cNvSpPr>
          <p:nvPr>
            <p:ph type="sldNum" sz="quarter" idx="12"/>
          </p:nvPr>
        </p:nvSpPr>
        <p:spPr/>
        <p:txBody>
          <a:bodyPr/>
          <a:lstStyle/>
          <a:p>
            <a:fld id="{CE662F2D-F56F-4C35-B8AD-C1D480E5A84E}" type="slidenum">
              <a:rPr lang="zh-CN" altLang="en-US" smtClean="0"/>
              <a:t>40</a:t>
            </a:fld>
            <a:endParaRPr lang="zh-CN" altLang="en-US"/>
          </a:p>
        </p:txBody>
      </p:sp>
      <p:pic>
        <p:nvPicPr>
          <p:cNvPr id="7" name="图片 6">
            <a:extLst>
              <a:ext uri="{FF2B5EF4-FFF2-40B4-BE49-F238E27FC236}">
                <a16:creationId xmlns:a16="http://schemas.microsoft.com/office/drawing/2014/main" xmlns="" id="{48DEC9B2-B6DE-461D-8FC4-21BE1977F14A}"/>
              </a:ext>
            </a:extLst>
          </p:cNvPr>
          <p:cNvPicPr>
            <a:picLocks noChangeAspect="1"/>
          </p:cNvPicPr>
          <p:nvPr/>
        </p:nvPicPr>
        <p:blipFill>
          <a:blip r:embed="rId2"/>
          <a:stretch>
            <a:fillRect/>
          </a:stretch>
        </p:blipFill>
        <p:spPr>
          <a:xfrm>
            <a:off x="5960040" y="3429000"/>
            <a:ext cx="2555310" cy="3099496"/>
          </a:xfrm>
          <a:prstGeom prst="rect">
            <a:avLst/>
          </a:prstGeom>
        </p:spPr>
      </p:pic>
    </p:spTree>
    <p:extLst>
      <p:ext uri="{BB962C8B-B14F-4D97-AF65-F5344CB8AC3E}">
        <p14:creationId xmlns:p14="http://schemas.microsoft.com/office/powerpoint/2010/main" val="1021038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BAFB704-9A61-4B41-852F-A23F0B9D62A4}"/>
              </a:ext>
            </a:extLst>
          </p:cNvPr>
          <p:cNvSpPr>
            <a:spLocks noGrp="1"/>
          </p:cNvSpPr>
          <p:nvPr>
            <p:ph type="title"/>
          </p:nvPr>
        </p:nvSpPr>
        <p:spPr>
          <a:xfrm>
            <a:off x="628650" y="365126"/>
            <a:ext cx="7886700" cy="1075367"/>
          </a:xfrm>
        </p:spPr>
        <p:txBody>
          <a:bodyPr>
            <a:normAutofit fontScale="90000"/>
          </a:bodyPr>
          <a:lstStyle/>
          <a:p>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Carry-In and Carry Flag</a:t>
            </a:r>
            <a:b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b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进位输入和进位标志 </a:t>
            </a:r>
          </a:p>
        </p:txBody>
      </p:sp>
      <p:sp>
        <p:nvSpPr>
          <p:cNvPr id="3" name="内容占位符 2">
            <a:extLst>
              <a:ext uri="{FF2B5EF4-FFF2-40B4-BE49-F238E27FC236}">
                <a16:creationId xmlns:a16="http://schemas.microsoft.com/office/drawing/2014/main" xmlns="" id="{14A7588E-16DC-4C57-938A-7A1086C6C9FC}"/>
              </a:ext>
            </a:extLst>
          </p:cNvPr>
          <p:cNvSpPr>
            <a:spLocks noGrp="1"/>
          </p:cNvSpPr>
          <p:nvPr>
            <p:ph idx="1"/>
          </p:nvPr>
        </p:nvSpPr>
        <p:spPr>
          <a:xfrm>
            <a:off x="628650" y="1716066"/>
            <a:ext cx="7886700" cy="4460897"/>
          </a:xfrm>
        </p:spPr>
        <p:txBody>
          <a:bodyPr/>
          <a:lstStyle/>
          <a:p>
            <a:r>
              <a:rPr lang="en-US" altLang="zh-CN" dirty="0"/>
              <a:t>ALU </a:t>
            </a:r>
            <a:r>
              <a:rPr lang="zh-CN" altLang="en-US" dirty="0"/>
              <a:t>的进位输入（</a:t>
            </a:r>
            <a:r>
              <a:rPr lang="en-US" altLang="zh-CN" dirty="0"/>
              <a:t>carry-in bit</a:t>
            </a:r>
            <a:r>
              <a:rPr lang="zh-CN" altLang="en-US" dirty="0"/>
              <a:t>）是微码提供的控制信号 </a:t>
            </a:r>
            <a:endParaRPr lang="en-US" altLang="zh-CN" dirty="0"/>
          </a:p>
          <a:p>
            <a:r>
              <a:rPr lang="zh-CN" altLang="en-US" dirty="0"/>
              <a:t>进位标志不会反馈到 </a:t>
            </a:r>
            <a:r>
              <a:rPr lang="en-US" altLang="zh-CN" dirty="0"/>
              <a:t>ALU </a:t>
            </a:r>
            <a:r>
              <a:rPr lang="zh-CN" altLang="en-US" dirty="0"/>
              <a:t>中，影响后面的计算 </a:t>
            </a:r>
            <a:endParaRPr lang="en-US" altLang="zh-CN" dirty="0"/>
          </a:p>
          <a:p>
            <a:r>
              <a:rPr lang="zh-CN" altLang="en-US" dirty="0"/>
              <a:t>如果进位标志确实连接到 </a:t>
            </a:r>
            <a:r>
              <a:rPr lang="en-US" altLang="zh-CN" dirty="0"/>
              <a:t>ALU </a:t>
            </a:r>
            <a:r>
              <a:rPr lang="zh-CN" altLang="en-US" dirty="0"/>
              <a:t>的进位输入比特，那么程序在执行任何单半字节相加之前都需要清除它，这比多个半字节相加更为常见。 </a:t>
            </a:r>
            <a:br>
              <a:rPr lang="zh-CN" altLang="en-US" dirty="0"/>
            </a:br>
            <a:r>
              <a:rPr lang="zh-CN" altLang="en-US" dirty="0"/>
              <a:t/>
            </a:r>
            <a:br>
              <a:rPr lang="zh-CN" altLang="en-US" dirty="0"/>
            </a:br>
            <a:r>
              <a:rPr lang="zh-CN" altLang="en-US" dirty="0"/>
              <a:t/>
            </a:r>
            <a:br>
              <a:rPr lang="zh-CN" altLang="en-US" dirty="0"/>
            </a:br>
            <a:endParaRPr lang="zh-CN" altLang="en-US" dirty="0"/>
          </a:p>
        </p:txBody>
      </p:sp>
      <p:sp>
        <p:nvSpPr>
          <p:cNvPr id="4" name="日期占位符 3">
            <a:extLst>
              <a:ext uri="{FF2B5EF4-FFF2-40B4-BE49-F238E27FC236}">
                <a16:creationId xmlns:a16="http://schemas.microsoft.com/office/drawing/2014/main" xmlns="" id="{E4CF5DE3-DD86-428E-B0B3-5AE9D94F8DD7}"/>
              </a:ext>
            </a:extLst>
          </p:cNvPr>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页脚占位符 4">
            <a:extLst>
              <a:ext uri="{FF2B5EF4-FFF2-40B4-BE49-F238E27FC236}">
                <a16:creationId xmlns:a16="http://schemas.microsoft.com/office/drawing/2014/main" xmlns="" id="{6A6CF8EF-59AA-4C8B-B94F-20FE13756DF7}"/>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7CAB2877-BCB4-4CE8-B6C3-11F3AA4928C8}"/>
              </a:ext>
            </a:extLst>
          </p:cNvPr>
          <p:cNvSpPr>
            <a:spLocks noGrp="1"/>
          </p:cNvSpPr>
          <p:nvPr>
            <p:ph type="sldNum" sz="quarter" idx="12"/>
          </p:nvPr>
        </p:nvSpPr>
        <p:spPr/>
        <p:txBody>
          <a:bodyPr/>
          <a:lstStyle/>
          <a:p>
            <a:fld id="{CE662F2D-F56F-4C35-B8AD-C1D480E5A84E}" type="slidenum">
              <a:rPr lang="zh-CN" altLang="en-US" smtClean="0"/>
              <a:t>41</a:t>
            </a:fld>
            <a:endParaRPr lang="zh-CN" altLang="en-US"/>
          </a:p>
        </p:txBody>
      </p:sp>
    </p:spTree>
    <p:extLst>
      <p:ext uri="{BB962C8B-B14F-4D97-AF65-F5344CB8AC3E}">
        <p14:creationId xmlns:p14="http://schemas.microsoft.com/office/powerpoint/2010/main" val="3028855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5EA05DB-10CC-49AC-8DBE-A8FC42FC7ED2}"/>
              </a:ext>
            </a:extLst>
          </p:cNvPr>
          <p:cNvSpPr>
            <a:spLocks noGrp="1"/>
          </p:cNvSpPr>
          <p:nvPr>
            <p:ph type="title"/>
          </p:nvPr>
        </p:nvSpPr>
        <p:spPr/>
        <p:txBody>
          <a:bodyPr/>
          <a:lstStyle/>
          <a:p>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RAM </a:t>
            </a: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随机存取存储器 </a:t>
            </a:r>
          </a:p>
        </p:txBody>
      </p:sp>
      <p:sp>
        <p:nvSpPr>
          <p:cNvPr id="3" name="内容占位符 2">
            <a:extLst>
              <a:ext uri="{FF2B5EF4-FFF2-40B4-BE49-F238E27FC236}">
                <a16:creationId xmlns:a16="http://schemas.microsoft.com/office/drawing/2014/main" xmlns="" id="{E58DC7CE-34EC-40D8-8E12-615E5553770C}"/>
              </a:ext>
            </a:extLst>
          </p:cNvPr>
          <p:cNvSpPr>
            <a:spLocks noGrp="1"/>
          </p:cNvSpPr>
          <p:nvPr>
            <p:ph idx="1"/>
          </p:nvPr>
        </p:nvSpPr>
        <p:spPr/>
        <p:txBody>
          <a:bodyPr/>
          <a:lstStyle/>
          <a:p>
            <a:r>
              <a:rPr lang="zh-CN" altLang="en-US" dirty="0"/>
              <a:t>原理图的底部中间 </a:t>
            </a:r>
            <a:endParaRPr lang="en-US" altLang="zh-CN" dirty="0"/>
          </a:p>
          <a:p>
            <a:r>
              <a:rPr lang="en-US" altLang="zh-CN" dirty="0"/>
              <a:t>RAM </a:t>
            </a:r>
            <a:r>
              <a:rPr lang="zh-CN" altLang="en-US" dirty="0"/>
              <a:t>芯片 </a:t>
            </a:r>
            <a:r>
              <a:rPr lang="en-US" altLang="zh-CN" dirty="0"/>
              <a:t>CY7C168A </a:t>
            </a:r>
          </a:p>
          <a:p>
            <a:pPr lvl="1"/>
            <a:r>
              <a:rPr lang="en-US" altLang="zh-CN" dirty="0"/>
              <a:t>4Kx4 SRAM </a:t>
            </a:r>
          </a:p>
          <a:p>
            <a:r>
              <a:rPr lang="en-US" altLang="zh-CN" dirty="0"/>
              <a:t>I/O </a:t>
            </a:r>
            <a:r>
              <a:rPr lang="zh-CN" altLang="en-US" dirty="0"/>
              <a:t>线连接到数据总线，地址来自取指寄存器（</a:t>
            </a:r>
            <a:r>
              <a:rPr lang="en-US" altLang="zh-CN" dirty="0"/>
              <a:t>Fetch</a:t>
            </a:r>
            <a:r>
              <a:rPr lang="zh-CN" altLang="en-US" dirty="0"/>
              <a:t>）的操作数（作为高 </a:t>
            </a:r>
            <a:r>
              <a:rPr lang="en-US" altLang="zh-CN" dirty="0"/>
              <a:t>4 </a:t>
            </a:r>
            <a:r>
              <a:rPr lang="zh-CN" altLang="en-US" dirty="0"/>
              <a:t>位）和程序 </a:t>
            </a:r>
            <a:r>
              <a:rPr lang="en-US" altLang="zh-CN" dirty="0"/>
              <a:t>ROM </a:t>
            </a:r>
            <a:r>
              <a:rPr lang="zh-CN" altLang="en-US" dirty="0"/>
              <a:t>字节（低 </a:t>
            </a:r>
            <a:r>
              <a:rPr lang="en-US" altLang="zh-CN" dirty="0"/>
              <a:t>8 </a:t>
            </a:r>
            <a:r>
              <a:rPr lang="zh-CN" altLang="en-US" dirty="0"/>
              <a:t>位） </a:t>
            </a:r>
            <a:endParaRPr lang="en-US" altLang="zh-CN" dirty="0"/>
          </a:p>
          <a:p>
            <a:r>
              <a:rPr lang="en-US" altLang="zh-CN" dirty="0"/>
              <a:t>CLK </a:t>
            </a:r>
            <a:r>
              <a:rPr lang="zh-CN" altLang="en-US" dirty="0"/>
              <a:t>信号与</a:t>
            </a:r>
            <a:r>
              <a:rPr lang="en-US" altLang="zh-CN" dirty="0"/>
              <a:t>/CSRAM </a:t>
            </a:r>
            <a:r>
              <a:rPr lang="zh-CN" altLang="en-US" dirty="0"/>
              <a:t>控制信号相或，输出连接到 </a:t>
            </a:r>
            <a:r>
              <a:rPr lang="en-US" altLang="zh-CN" dirty="0"/>
              <a:t>RAM </a:t>
            </a:r>
            <a:r>
              <a:rPr lang="zh-CN" altLang="en-US" dirty="0"/>
              <a:t>的芯片选择输入端</a:t>
            </a:r>
            <a:r>
              <a:rPr lang="en-US" altLang="zh-CN" dirty="0"/>
              <a:t>/CS</a:t>
            </a:r>
            <a:endParaRPr lang="zh-CN" altLang="en-US" dirty="0"/>
          </a:p>
        </p:txBody>
      </p:sp>
      <p:sp>
        <p:nvSpPr>
          <p:cNvPr id="4" name="日期占位符 3">
            <a:extLst>
              <a:ext uri="{FF2B5EF4-FFF2-40B4-BE49-F238E27FC236}">
                <a16:creationId xmlns:a16="http://schemas.microsoft.com/office/drawing/2014/main" xmlns="" id="{0223D056-3DE2-4FDC-BD35-6C17E9542F59}"/>
              </a:ext>
            </a:extLst>
          </p:cNvPr>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页脚占位符 4">
            <a:extLst>
              <a:ext uri="{FF2B5EF4-FFF2-40B4-BE49-F238E27FC236}">
                <a16:creationId xmlns:a16="http://schemas.microsoft.com/office/drawing/2014/main" xmlns="" id="{05D14B14-8A0F-4756-A499-EA34D71A212C}"/>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60837FBD-2F8A-4D9E-8513-D452B81778A5}"/>
              </a:ext>
            </a:extLst>
          </p:cNvPr>
          <p:cNvSpPr>
            <a:spLocks noGrp="1"/>
          </p:cNvSpPr>
          <p:nvPr>
            <p:ph type="sldNum" sz="quarter" idx="12"/>
          </p:nvPr>
        </p:nvSpPr>
        <p:spPr/>
        <p:txBody>
          <a:bodyPr/>
          <a:lstStyle/>
          <a:p>
            <a:fld id="{CE662F2D-F56F-4C35-B8AD-C1D480E5A84E}" type="slidenum">
              <a:rPr lang="zh-CN" altLang="en-US" smtClean="0"/>
              <a:t>42</a:t>
            </a:fld>
            <a:endParaRPr lang="zh-CN" altLang="en-US"/>
          </a:p>
        </p:txBody>
      </p:sp>
      <p:pic>
        <p:nvPicPr>
          <p:cNvPr id="7" name="图片 6">
            <a:extLst>
              <a:ext uri="{FF2B5EF4-FFF2-40B4-BE49-F238E27FC236}">
                <a16:creationId xmlns:a16="http://schemas.microsoft.com/office/drawing/2014/main" xmlns="" id="{CF62F292-7C7E-4E31-A6DC-586E27C38A89}"/>
              </a:ext>
            </a:extLst>
          </p:cNvPr>
          <p:cNvPicPr>
            <a:picLocks noChangeAspect="1"/>
          </p:cNvPicPr>
          <p:nvPr/>
        </p:nvPicPr>
        <p:blipFill>
          <a:blip r:embed="rId3"/>
          <a:stretch>
            <a:fillRect/>
          </a:stretch>
        </p:blipFill>
        <p:spPr>
          <a:xfrm>
            <a:off x="6457950" y="1435835"/>
            <a:ext cx="1857375" cy="1666875"/>
          </a:xfrm>
          <a:prstGeom prst="rect">
            <a:avLst/>
          </a:prstGeom>
        </p:spPr>
      </p:pic>
    </p:spTree>
    <p:extLst>
      <p:ext uri="{BB962C8B-B14F-4D97-AF65-F5344CB8AC3E}">
        <p14:creationId xmlns:p14="http://schemas.microsoft.com/office/powerpoint/2010/main" val="1981827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24E5DB4-F649-4D67-8466-5F3B9A9BAB9B}"/>
              </a:ext>
            </a:extLst>
          </p:cNvPr>
          <p:cNvSpPr>
            <a:spLocks noGrp="1"/>
          </p:cNvSpPr>
          <p:nvPr>
            <p:ph type="title"/>
          </p:nvPr>
        </p:nvSpPr>
        <p:spPr/>
        <p:txBody>
          <a:bodyPr/>
          <a:lstStyle/>
          <a:p>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IN and OUT Ports</a:t>
            </a:r>
            <a:b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b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输入输出端口 </a:t>
            </a:r>
          </a:p>
        </p:txBody>
      </p:sp>
      <p:sp>
        <p:nvSpPr>
          <p:cNvPr id="3" name="内容占位符 2">
            <a:extLst>
              <a:ext uri="{FF2B5EF4-FFF2-40B4-BE49-F238E27FC236}">
                <a16:creationId xmlns:a16="http://schemas.microsoft.com/office/drawing/2014/main" xmlns="" id="{9207EAA6-B2E2-4062-BA32-BDD060A4070F}"/>
              </a:ext>
            </a:extLst>
          </p:cNvPr>
          <p:cNvSpPr>
            <a:spLocks noGrp="1"/>
          </p:cNvSpPr>
          <p:nvPr>
            <p:ph idx="1"/>
          </p:nvPr>
        </p:nvSpPr>
        <p:spPr>
          <a:xfrm>
            <a:off x="628650" y="1825625"/>
            <a:ext cx="8039362" cy="4530726"/>
          </a:xfrm>
        </p:spPr>
        <p:txBody>
          <a:bodyPr>
            <a:normAutofit fontScale="92500" lnSpcReduction="10000"/>
          </a:bodyPr>
          <a:lstStyle/>
          <a:p>
            <a:r>
              <a:rPr lang="zh-CN" altLang="en-US" dirty="0"/>
              <a:t>原理图的右下方 </a:t>
            </a:r>
            <a:endParaRPr lang="en-US" altLang="zh-CN" dirty="0"/>
          </a:p>
          <a:p>
            <a:r>
              <a:rPr lang="en-US" altLang="zh-CN" dirty="0"/>
              <a:t>IN0 </a:t>
            </a:r>
            <a:r>
              <a:rPr lang="zh-CN" altLang="en-US" dirty="0"/>
              <a:t>： </a:t>
            </a:r>
            <a:r>
              <a:rPr lang="en-US" altLang="zh-CN" dirty="0"/>
              <a:t>4 </a:t>
            </a:r>
            <a:r>
              <a:rPr lang="zh-CN" altLang="en-US" dirty="0"/>
              <a:t>位总线驱动器 </a:t>
            </a:r>
            <a:r>
              <a:rPr lang="en-US" altLang="zh-CN" dirty="0"/>
              <a:t>74HCT125</a:t>
            </a:r>
            <a:r>
              <a:rPr lang="zh-CN" altLang="en-US" dirty="0"/>
              <a:t> </a:t>
            </a:r>
            <a:endParaRPr lang="en-US" altLang="zh-CN" dirty="0"/>
          </a:p>
          <a:p>
            <a:pPr lvl="1"/>
            <a:r>
              <a:rPr lang="zh-CN" altLang="en-US" dirty="0"/>
              <a:t>输出有上拉电阻的四个按键的状态 </a:t>
            </a:r>
            <a:endParaRPr lang="en-US" altLang="zh-CN" dirty="0"/>
          </a:p>
          <a:p>
            <a:r>
              <a:rPr lang="en-US" altLang="zh-CN" dirty="0"/>
              <a:t>OUT </a:t>
            </a:r>
            <a:r>
              <a:rPr lang="zh-CN" altLang="en-US" dirty="0"/>
              <a:t>： </a:t>
            </a:r>
            <a:r>
              <a:rPr lang="en-US" altLang="zh-CN" dirty="0"/>
              <a:t>4 </a:t>
            </a:r>
            <a:r>
              <a:rPr lang="zh-CN" altLang="en-US" dirty="0"/>
              <a:t>位寄存器 </a:t>
            </a:r>
            <a:r>
              <a:rPr lang="en-US" altLang="zh-CN" dirty="0"/>
              <a:t>74HCT173 </a:t>
            </a:r>
          </a:p>
          <a:p>
            <a:pPr lvl="1"/>
            <a:r>
              <a:rPr lang="en-US" altLang="zh-CN" dirty="0"/>
              <a:t>OUT1 </a:t>
            </a:r>
            <a:r>
              <a:rPr lang="zh-CN" altLang="en-US" dirty="0"/>
              <a:t>连接到 </a:t>
            </a:r>
            <a:r>
              <a:rPr lang="en-US" altLang="zh-CN" dirty="0"/>
              <a:t>16×2 </a:t>
            </a:r>
            <a:r>
              <a:rPr lang="zh-CN" altLang="en-US" dirty="0"/>
              <a:t>字符的 </a:t>
            </a:r>
            <a:r>
              <a:rPr lang="en-US" altLang="zh-CN" dirty="0"/>
              <a:t>LCD</a:t>
            </a:r>
            <a:r>
              <a:rPr lang="zh-CN" altLang="en-US" dirty="0"/>
              <a:t>显示器的数据总线 </a:t>
            </a:r>
            <a:r>
              <a:rPr lang="en-US" altLang="zh-CN" dirty="0" err="1"/>
              <a:t>databus</a:t>
            </a:r>
            <a:r>
              <a:rPr lang="en-US" altLang="zh-CN" dirty="0"/>
              <a:t>[4..7] </a:t>
            </a:r>
          </a:p>
          <a:p>
            <a:pPr lvl="1"/>
            <a:r>
              <a:rPr lang="en-US" altLang="zh-CN" dirty="0"/>
              <a:t>OUT0 </a:t>
            </a:r>
            <a:r>
              <a:rPr lang="zh-CN" altLang="en-US" dirty="0"/>
              <a:t>将两条线连接到 </a:t>
            </a:r>
            <a:r>
              <a:rPr lang="en-US" altLang="zh-CN" dirty="0"/>
              <a:t>LCD</a:t>
            </a:r>
            <a:r>
              <a:rPr lang="zh-CN" altLang="en-US" dirty="0"/>
              <a:t>，用于控制 </a:t>
            </a:r>
            <a:r>
              <a:rPr lang="en-US" altLang="zh-CN" dirty="0"/>
              <a:t>LCD </a:t>
            </a:r>
            <a:r>
              <a:rPr lang="zh-CN" altLang="en-US" dirty="0"/>
              <a:t>数据传输所需的 </a:t>
            </a:r>
            <a:r>
              <a:rPr lang="en-US" altLang="zh-CN" dirty="0"/>
              <a:t>RS </a:t>
            </a:r>
            <a:r>
              <a:rPr lang="zh-CN" altLang="en-US" dirty="0"/>
              <a:t>和 </a:t>
            </a:r>
            <a:r>
              <a:rPr lang="en-US" altLang="zh-CN" dirty="0"/>
              <a:t>E </a:t>
            </a:r>
            <a:r>
              <a:rPr lang="zh-CN" altLang="en-US" dirty="0"/>
              <a:t>信号 </a:t>
            </a:r>
            <a:endParaRPr lang="en-US" altLang="zh-CN" dirty="0"/>
          </a:p>
          <a:p>
            <a:pPr lvl="1"/>
            <a:r>
              <a:rPr lang="en-US" altLang="zh-CN" dirty="0"/>
              <a:t>OUT0 </a:t>
            </a:r>
            <a:r>
              <a:rPr lang="zh-CN" altLang="en-US" dirty="0"/>
              <a:t>的另外两条线，一条连接到 </a:t>
            </a:r>
            <a:r>
              <a:rPr lang="en-US" altLang="zh-CN" dirty="0"/>
              <a:t>LED </a:t>
            </a:r>
            <a:r>
              <a:rPr lang="zh-CN" altLang="en-US" dirty="0"/>
              <a:t>上，另一条连接到一个扬声器</a:t>
            </a:r>
            <a:endParaRPr lang="en-US" altLang="zh-CN" dirty="0"/>
          </a:p>
          <a:p>
            <a:r>
              <a:rPr lang="en-US" altLang="zh-CN" dirty="0"/>
              <a:t>74HCT173 </a:t>
            </a:r>
            <a:r>
              <a:rPr lang="zh-CN" altLang="en-US" dirty="0"/>
              <a:t>有两个置数使能输入</a:t>
            </a:r>
            <a:r>
              <a:rPr lang="en-US" altLang="zh-CN" dirty="0"/>
              <a:t>/G1 </a:t>
            </a:r>
            <a:r>
              <a:rPr lang="zh-CN" altLang="en-US" dirty="0"/>
              <a:t>和</a:t>
            </a:r>
            <a:r>
              <a:rPr lang="en-US" altLang="zh-CN" dirty="0"/>
              <a:t>/G2</a:t>
            </a:r>
            <a:r>
              <a:rPr lang="zh-CN" altLang="en-US" dirty="0"/>
              <a:t>，并且两者必须都是低才能将数据加载到芯片。 </a:t>
            </a:r>
          </a:p>
        </p:txBody>
      </p:sp>
      <p:sp>
        <p:nvSpPr>
          <p:cNvPr id="4" name="日期占位符 3">
            <a:extLst>
              <a:ext uri="{FF2B5EF4-FFF2-40B4-BE49-F238E27FC236}">
                <a16:creationId xmlns:a16="http://schemas.microsoft.com/office/drawing/2014/main" xmlns="" id="{F237AC0E-EFCE-4ABA-AEBE-CD758CB941DB}"/>
              </a:ext>
            </a:extLst>
          </p:cNvPr>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页脚占位符 4">
            <a:extLst>
              <a:ext uri="{FF2B5EF4-FFF2-40B4-BE49-F238E27FC236}">
                <a16:creationId xmlns:a16="http://schemas.microsoft.com/office/drawing/2014/main" xmlns="" id="{DB1B2A92-45F3-4E93-B3BB-D46CE70C630A}"/>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A84EDB95-2F93-43AF-99A1-95542691250F}"/>
              </a:ext>
            </a:extLst>
          </p:cNvPr>
          <p:cNvSpPr>
            <a:spLocks noGrp="1"/>
          </p:cNvSpPr>
          <p:nvPr>
            <p:ph type="sldNum" sz="quarter" idx="12"/>
          </p:nvPr>
        </p:nvSpPr>
        <p:spPr/>
        <p:txBody>
          <a:bodyPr/>
          <a:lstStyle/>
          <a:p>
            <a:fld id="{CE662F2D-F56F-4C35-B8AD-C1D480E5A84E}" type="slidenum">
              <a:rPr lang="zh-CN" altLang="en-US" smtClean="0"/>
              <a:t>43</a:t>
            </a:fld>
            <a:endParaRPr lang="zh-CN" altLang="en-US"/>
          </a:p>
        </p:txBody>
      </p:sp>
    </p:spTree>
    <p:extLst>
      <p:ext uri="{BB962C8B-B14F-4D97-AF65-F5344CB8AC3E}">
        <p14:creationId xmlns:p14="http://schemas.microsoft.com/office/powerpoint/2010/main" val="33264786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8B0448D-4E6C-42FE-ADFC-E3AB46857F34}"/>
              </a:ext>
            </a:extLst>
          </p:cNvPr>
          <p:cNvSpPr>
            <a:spLocks noGrp="1"/>
          </p:cNvSpPr>
          <p:nvPr>
            <p:ph type="title"/>
          </p:nvPr>
        </p:nvSpPr>
        <p:spPr/>
        <p:txBody>
          <a:bodyPr/>
          <a:lstStyle/>
          <a:p>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Bus Drivers </a:t>
            </a: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总线驱动 </a:t>
            </a:r>
          </a:p>
        </p:txBody>
      </p:sp>
      <p:sp>
        <p:nvSpPr>
          <p:cNvPr id="3" name="内容占位符 2">
            <a:extLst>
              <a:ext uri="{FF2B5EF4-FFF2-40B4-BE49-F238E27FC236}">
                <a16:creationId xmlns:a16="http://schemas.microsoft.com/office/drawing/2014/main" xmlns="" id="{00F9E681-249B-42FC-BC17-D2CCBAC2144D}"/>
              </a:ext>
            </a:extLst>
          </p:cNvPr>
          <p:cNvSpPr>
            <a:spLocks noGrp="1"/>
          </p:cNvSpPr>
          <p:nvPr>
            <p:ph idx="1"/>
          </p:nvPr>
        </p:nvSpPr>
        <p:spPr/>
        <p:txBody>
          <a:bodyPr/>
          <a:lstStyle/>
          <a:p>
            <a:r>
              <a:rPr lang="zh-CN" altLang="en-US" dirty="0"/>
              <a:t>原理图中心底部 </a:t>
            </a:r>
            <a:endParaRPr lang="en-US" altLang="zh-CN" dirty="0"/>
          </a:p>
          <a:p>
            <a:r>
              <a:rPr lang="en-US" altLang="zh-CN" dirty="0"/>
              <a:t>8 </a:t>
            </a:r>
            <a:r>
              <a:rPr lang="zh-CN" altLang="en-US" dirty="0"/>
              <a:t>位驱动 </a:t>
            </a:r>
            <a:r>
              <a:rPr lang="en-US" altLang="zh-CN" dirty="0"/>
              <a:t>74HCT244 </a:t>
            </a:r>
          </a:p>
          <a:p>
            <a:pPr lvl="1"/>
            <a:r>
              <a:rPr lang="zh-CN" altLang="en-US" dirty="0"/>
              <a:t>一半用于将 </a:t>
            </a:r>
            <a:r>
              <a:rPr lang="en-US" altLang="zh-CN" dirty="0"/>
              <a:t>ALU </a:t>
            </a:r>
            <a:r>
              <a:rPr lang="zh-CN" altLang="en-US" dirty="0"/>
              <a:t>结果驱动到数据总线上</a:t>
            </a:r>
            <a:endParaRPr lang="en-US" altLang="zh-CN" dirty="0"/>
          </a:p>
          <a:p>
            <a:pPr lvl="1"/>
            <a:r>
              <a:rPr lang="zh-CN" altLang="en-US" dirty="0"/>
              <a:t>另一半用于将操作数从取指寄存器驱动到数据总线上 </a:t>
            </a:r>
          </a:p>
        </p:txBody>
      </p:sp>
      <p:sp>
        <p:nvSpPr>
          <p:cNvPr id="4" name="日期占位符 3">
            <a:extLst>
              <a:ext uri="{FF2B5EF4-FFF2-40B4-BE49-F238E27FC236}">
                <a16:creationId xmlns:a16="http://schemas.microsoft.com/office/drawing/2014/main" xmlns="" id="{AA3A97D7-C486-498E-AAEF-363607580F24}"/>
              </a:ext>
            </a:extLst>
          </p:cNvPr>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页脚占位符 4">
            <a:extLst>
              <a:ext uri="{FF2B5EF4-FFF2-40B4-BE49-F238E27FC236}">
                <a16:creationId xmlns:a16="http://schemas.microsoft.com/office/drawing/2014/main" xmlns="" id="{AE379C4E-A603-4222-9AA2-74BA3FEDF15B}"/>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9CA158D2-A6B9-4A87-B229-604129D05924}"/>
              </a:ext>
            </a:extLst>
          </p:cNvPr>
          <p:cNvSpPr>
            <a:spLocks noGrp="1"/>
          </p:cNvSpPr>
          <p:nvPr>
            <p:ph type="sldNum" sz="quarter" idx="12"/>
          </p:nvPr>
        </p:nvSpPr>
        <p:spPr/>
        <p:txBody>
          <a:bodyPr/>
          <a:lstStyle/>
          <a:p>
            <a:fld id="{CE662F2D-F56F-4C35-B8AD-C1D480E5A84E}" type="slidenum">
              <a:rPr lang="zh-CN" altLang="en-US" smtClean="0"/>
              <a:t>44</a:t>
            </a:fld>
            <a:endParaRPr lang="zh-CN" altLang="en-US"/>
          </a:p>
        </p:txBody>
      </p:sp>
      <p:pic>
        <p:nvPicPr>
          <p:cNvPr id="7" name="图片 6">
            <a:extLst>
              <a:ext uri="{FF2B5EF4-FFF2-40B4-BE49-F238E27FC236}">
                <a16:creationId xmlns:a16="http://schemas.microsoft.com/office/drawing/2014/main" xmlns="" id="{F33B64FB-F5AB-4326-B2E3-24DEBA61FEA9}"/>
              </a:ext>
            </a:extLst>
          </p:cNvPr>
          <p:cNvPicPr>
            <a:picLocks noChangeAspect="1"/>
          </p:cNvPicPr>
          <p:nvPr/>
        </p:nvPicPr>
        <p:blipFill>
          <a:blip r:embed="rId2"/>
          <a:stretch>
            <a:fillRect/>
          </a:stretch>
        </p:blipFill>
        <p:spPr>
          <a:xfrm>
            <a:off x="3633090" y="3730626"/>
            <a:ext cx="4219575" cy="2990850"/>
          </a:xfrm>
          <a:prstGeom prst="rect">
            <a:avLst/>
          </a:prstGeom>
        </p:spPr>
      </p:pic>
    </p:spTree>
    <p:extLst>
      <p:ext uri="{BB962C8B-B14F-4D97-AF65-F5344CB8AC3E}">
        <p14:creationId xmlns:p14="http://schemas.microsoft.com/office/powerpoint/2010/main" val="31906077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2ED9781-5803-45A4-BD91-4193E1531484}"/>
              </a:ext>
            </a:extLst>
          </p:cNvPr>
          <p:cNvSpPr>
            <a:spLocks noGrp="1"/>
          </p:cNvSpPr>
          <p:nvPr>
            <p:ph type="title"/>
          </p:nvPr>
        </p:nvSpPr>
        <p:spPr>
          <a:xfrm>
            <a:off x="628650" y="365126"/>
            <a:ext cx="7886700" cy="1125471"/>
          </a:xfrm>
        </p:spPr>
        <p:txBody>
          <a:bodyPr>
            <a:normAutofit fontScale="90000"/>
          </a:bodyPr>
          <a:lstStyle/>
          <a:p>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Combinatorial Feedback Loops</a:t>
            </a:r>
            <a:b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b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组合反馈环路 </a:t>
            </a:r>
          </a:p>
        </p:txBody>
      </p:sp>
      <p:sp>
        <p:nvSpPr>
          <p:cNvPr id="3" name="内容占位符 2">
            <a:extLst>
              <a:ext uri="{FF2B5EF4-FFF2-40B4-BE49-F238E27FC236}">
                <a16:creationId xmlns:a16="http://schemas.microsoft.com/office/drawing/2014/main" xmlns="" id="{AA409CFC-90E0-4AFE-8DFF-A5C6F81483AB}"/>
              </a:ext>
            </a:extLst>
          </p:cNvPr>
          <p:cNvSpPr>
            <a:spLocks noGrp="1"/>
          </p:cNvSpPr>
          <p:nvPr>
            <p:ph idx="1"/>
          </p:nvPr>
        </p:nvSpPr>
        <p:spPr>
          <a:xfrm>
            <a:off x="628650" y="1640910"/>
            <a:ext cx="7886700" cy="4536053"/>
          </a:xfrm>
        </p:spPr>
        <p:txBody>
          <a:bodyPr/>
          <a:lstStyle/>
          <a:p>
            <a:r>
              <a:rPr lang="en-US" altLang="zh-CN" dirty="0"/>
              <a:t>ALU </a:t>
            </a:r>
            <a:r>
              <a:rPr lang="zh-CN" altLang="en-US" dirty="0"/>
              <a:t>输出有一个组合反馈环路，通过总线驱动器 </a:t>
            </a:r>
            <a:r>
              <a:rPr lang="en-US" altLang="zh-CN" dirty="0"/>
              <a:t>B</a:t>
            </a:r>
            <a:r>
              <a:rPr lang="zh-CN" altLang="en-US" dirty="0"/>
              <a:t>，返回到 </a:t>
            </a:r>
            <a:r>
              <a:rPr lang="en-US" altLang="zh-CN" dirty="0"/>
              <a:t>ALU </a:t>
            </a:r>
            <a:r>
              <a:rPr lang="zh-CN" altLang="en-US" dirty="0"/>
              <a:t>的 </a:t>
            </a:r>
            <a:r>
              <a:rPr lang="en-US" altLang="zh-CN" dirty="0"/>
              <a:t>B </a:t>
            </a:r>
            <a:r>
              <a:rPr lang="zh-CN" altLang="en-US" dirty="0"/>
              <a:t>输入端 </a:t>
            </a:r>
            <a:endParaRPr lang="en-US" altLang="zh-CN" dirty="0"/>
          </a:p>
          <a:p>
            <a:pPr lvl="1"/>
            <a:r>
              <a:rPr lang="zh-CN" altLang="en-US" dirty="0"/>
              <a:t>如果 </a:t>
            </a:r>
            <a:r>
              <a:rPr lang="en-US" altLang="zh-CN" dirty="0"/>
              <a:t>ALU </a:t>
            </a:r>
            <a:r>
              <a:rPr lang="zh-CN" altLang="en-US" dirty="0"/>
              <a:t>功能被设置为类似 </a:t>
            </a:r>
            <a:r>
              <a:rPr lang="en-US" altLang="zh-CN" dirty="0"/>
              <a:t>A+B</a:t>
            </a:r>
            <a:r>
              <a:rPr lang="zh-CN" altLang="en-US" dirty="0"/>
              <a:t>，而总线驱动 </a:t>
            </a:r>
            <a:r>
              <a:rPr lang="en-US" altLang="zh-CN" dirty="0"/>
              <a:t>B </a:t>
            </a:r>
            <a:r>
              <a:rPr lang="zh-CN" altLang="en-US" dirty="0"/>
              <a:t>使能，那么会产生反馈问题 </a:t>
            </a:r>
            <a:endParaRPr lang="en-US" altLang="zh-CN" dirty="0"/>
          </a:p>
          <a:p>
            <a:pPr lvl="1"/>
            <a:r>
              <a:rPr lang="en-US" altLang="zh-CN" dirty="0"/>
              <a:t>ALU </a:t>
            </a:r>
            <a:r>
              <a:rPr lang="zh-CN" altLang="en-US" dirty="0"/>
              <a:t>功能被设置为 </a:t>
            </a:r>
            <a:r>
              <a:rPr lang="en-US" altLang="zh-CN" dirty="0"/>
              <a:t>A</a:t>
            </a:r>
            <a:r>
              <a:rPr lang="zh-CN" altLang="en-US" dirty="0"/>
              <a:t>，也可以创建反馈环路，只是输入 </a:t>
            </a:r>
            <a:r>
              <a:rPr lang="en-US" altLang="zh-CN" dirty="0"/>
              <a:t>B </a:t>
            </a:r>
            <a:r>
              <a:rPr lang="zh-CN" altLang="en-US" dirty="0"/>
              <a:t>上的值是逻辑无关的 </a:t>
            </a:r>
            <a:endParaRPr lang="en-US" altLang="zh-CN" dirty="0"/>
          </a:p>
          <a:p>
            <a:r>
              <a:rPr lang="zh-CN" altLang="en-US" dirty="0"/>
              <a:t>反馈环路问题可在微码中修复 </a:t>
            </a:r>
            <a:endParaRPr lang="en-US" altLang="zh-CN" dirty="0"/>
          </a:p>
          <a:p>
            <a:pPr lvl="1"/>
            <a:r>
              <a:rPr lang="zh-CN" altLang="en-US" dirty="0"/>
              <a:t>使用 </a:t>
            </a:r>
            <a:r>
              <a:rPr lang="en-US" altLang="zh-CN" dirty="0"/>
              <a:t>0000 </a:t>
            </a:r>
            <a:r>
              <a:rPr lang="zh-CN" altLang="en-US" dirty="0"/>
              <a:t>输出替代原来的 </a:t>
            </a:r>
            <a:r>
              <a:rPr lang="en-US" altLang="zh-CN" dirty="0"/>
              <a:t>ALU </a:t>
            </a:r>
            <a:r>
              <a:rPr lang="zh-CN" altLang="en-US" dirty="0"/>
              <a:t>功能选择 </a:t>
            </a:r>
            <a:r>
              <a:rPr lang="en-US" altLang="zh-CN" dirty="0"/>
              <a:t>1111 </a:t>
            </a:r>
            <a:endParaRPr lang="zh-CN" altLang="en-US" dirty="0"/>
          </a:p>
        </p:txBody>
      </p:sp>
      <p:sp>
        <p:nvSpPr>
          <p:cNvPr id="4" name="日期占位符 3">
            <a:extLst>
              <a:ext uri="{FF2B5EF4-FFF2-40B4-BE49-F238E27FC236}">
                <a16:creationId xmlns:a16="http://schemas.microsoft.com/office/drawing/2014/main" xmlns="" id="{D6DE6D52-4BEE-452F-B892-4BAFFFF0AE94}"/>
              </a:ext>
            </a:extLst>
          </p:cNvPr>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页脚占位符 4">
            <a:extLst>
              <a:ext uri="{FF2B5EF4-FFF2-40B4-BE49-F238E27FC236}">
                <a16:creationId xmlns:a16="http://schemas.microsoft.com/office/drawing/2014/main" xmlns="" id="{2F5048BA-F46C-48BC-A30D-59BEBDAC3EB3}"/>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C9FE6D96-F31C-4914-B266-B7B5B0706A3F}"/>
              </a:ext>
            </a:extLst>
          </p:cNvPr>
          <p:cNvSpPr>
            <a:spLocks noGrp="1"/>
          </p:cNvSpPr>
          <p:nvPr>
            <p:ph type="sldNum" sz="quarter" idx="12"/>
          </p:nvPr>
        </p:nvSpPr>
        <p:spPr/>
        <p:txBody>
          <a:bodyPr/>
          <a:lstStyle/>
          <a:p>
            <a:fld id="{CE662F2D-F56F-4C35-B8AD-C1D480E5A84E}" type="slidenum">
              <a:rPr lang="zh-CN" altLang="en-US" smtClean="0"/>
              <a:t>45</a:t>
            </a:fld>
            <a:endParaRPr lang="zh-CN" altLang="en-US"/>
          </a:p>
        </p:txBody>
      </p:sp>
      <p:sp>
        <p:nvSpPr>
          <p:cNvPr id="7" name="矩形 6">
            <a:extLst>
              <a:ext uri="{FF2B5EF4-FFF2-40B4-BE49-F238E27FC236}">
                <a16:creationId xmlns:a16="http://schemas.microsoft.com/office/drawing/2014/main" xmlns="" id="{EA50EE0D-A8F7-40DB-B631-E9BB8281AF81}"/>
              </a:ext>
            </a:extLst>
          </p:cNvPr>
          <p:cNvSpPr/>
          <p:nvPr/>
        </p:nvSpPr>
        <p:spPr>
          <a:xfrm>
            <a:off x="5645324" y="4893924"/>
            <a:ext cx="3360890" cy="646331"/>
          </a:xfrm>
          <a:prstGeom prst="rect">
            <a:avLst/>
          </a:prstGeom>
        </p:spPr>
        <p:txBody>
          <a:bodyPr wrap="square">
            <a:spAutoFit/>
          </a:bodyPr>
          <a:lstStyle/>
          <a:p>
            <a:r>
              <a:rPr lang="zh-CN" altLang="en-US" dirty="0">
                <a:solidFill>
                  <a:srgbClr val="000000"/>
                </a:solidFill>
                <a:latin typeface="宋体" panose="02010600030101010101" pitchFamily="2" charset="-122"/>
                <a:ea typeface="宋体" panose="02010600030101010101" pitchFamily="2" charset="-122"/>
              </a:rPr>
              <a:t>根据芯片数据手册中获取的 </a:t>
            </a:r>
            <a:r>
              <a:rPr lang="en-US" altLang="zh-CN" dirty="0">
                <a:solidFill>
                  <a:srgbClr val="000000"/>
                </a:solidFill>
                <a:latin typeface="Times New Roman" panose="02020603050405020304" pitchFamily="18" charset="0"/>
              </a:rPr>
              <a:t>SN74LS181 </a:t>
            </a:r>
            <a:r>
              <a:rPr lang="zh-CN" altLang="en-US" dirty="0">
                <a:solidFill>
                  <a:srgbClr val="000000"/>
                </a:solidFill>
                <a:latin typeface="宋体" panose="02010600030101010101" pitchFamily="2" charset="-122"/>
                <a:ea typeface="宋体" panose="02010600030101010101" pitchFamily="2" charset="-122"/>
              </a:rPr>
              <a:t>的内部逻辑的知识</a:t>
            </a:r>
            <a:r>
              <a:rPr lang="zh-CN" altLang="en-US" dirty="0"/>
              <a:t> </a:t>
            </a:r>
          </a:p>
        </p:txBody>
      </p:sp>
      <p:pic>
        <p:nvPicPr>
          <p:cNvPr id="8" name="图片 7">
            <a:extLst>
              <a:ext uri="{FF2B5EF4-FFF2-40B4-BE49-F238E27FC236}">
                <a16:creationId xmlns:a16="http://schemas.microsoft.com/office/drawing/2014/main" xmlns="" id="{7B3837F7-E908-492F-9EA2-5C260C6C2CC2}"/>
              </a:ext>
            </a:extLst>
          </p:cNvPr>
          <p:cNvPicPr>
            <a:picLocks noChangeAspect="1"/>
          </p:cNvPicPr>
          <p:nvPr/>
        </p:nvPicPr>
        <p:blipFill>
          <a:blip r:embed="rId3"/>
          <a:stretch>
            <a:fillRect/>
          </a:stretch>
        </p:blipFill>
        <p:spPr>
          <a:xfrm rot="5400000">
            <a:off x="1654800" y="4710151"/>
            <a:ext cx="1725866" cy="2093412"/>
          </a:xfrm>
          <a:prstGeom prst="rect">
            <a:avLst/>
          </a:prstGeom>
        </p:spPr>
      </p:pic>
    </p:spTree>
    <p:extLst>
      <p:ext uri="{BB962C8B-B14F-4D97-AF65-F5344CB8AC3E}">
        <p14:creationId xmlns:p14="http://schemas.microsoft.com/office/powerpoint/2010/main" val="3185973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9E66172-2A83-4B5F-A067-9C4BDD96079B}"/>
              </a:ext>
            </a:extLst>
          </p:cNvPr>
          <p:cNvSpPr>
            <a:spLocks noGrp="1"/>
          </p:cNvSpPr>
          <p:nvPr>
            <p:ph type="title"/>
          </p:nvPr>
        </p:nvSpPr>
        <p:spPr>
          <a:xfrm>
            <a:off x="628650" y="89554"/>
            <a:ext cx="7886700" cy="1112945"/>
          </a:xfrm>
        </p:spPr>
        <p:txBody>
          <a:bodyPr>
            <a:noAutofit/>
          </a:bodyPr>
          <a:lstStyle/>
          <a:p>
            <a:r>
              <a:rPr lang="en-US" altLang="zh-CN" sz="36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Microcode and Instruction Set</a:t>
            </a:r>
            <a:br>
              <a:rPr lang="en-US" altLang="zh-CN" sz="36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br>
            <a:r>
              <a:rPr lang="zh-CN" altLang="en-US" sz="36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微码和指令集 </a:t>
            </a:r>
          </a:p>
        </p:txBody>
      </p:sp>
      <p:sp>
        <p:nvSpPr>
          <p:cNvPr id="3" name="内容占位符 2">
            <a:extLst>
              <a:ext uri="{FF2B5EF4-FFF2-40B4-BE49-F238E27FC236}">
                <a16:creationId xmlns:a16="http://schemas.microsoft.com/office/drawing/2014/main" xmlns="" id="{A86BADA4-C7D3-4508-B6D5-B477AEA42FBA}"/>
              </a:ext>
            </a:extLst>
          </p:cNvPr>
          <p:cNvSpPr>
            <a:spLocks noGrp="1"/>
          </p:cNvSpPr>
          <p:nvPr>
            <p:ph idx="1"/>
          </p:nvPr>
        </p:nvSpPr>
        <p:spPr>
          <a:xfrm>
            <a:off x="628650" y="1253331"/>
            <a:ext cx="7886700" cy="4351338"/>
          </a:xfrm>
        </p:spPr>
        <p:txBody>
          <a:bodyPr>
            <a:normAutofit/>
          </a:bodyPr>
          <a:lstStyle/>
          <a:p>
            <a:r>
              <a:rPr lang="en-US" altLang="zh-CN" sz="2400" dirty="0"/>
              <a:t>CPU </a:t>
            </a:r>
            <a:r>
              <a:rPr lang="zh-CN" altLang="en-US" sz="2400" dirty="0"/>
              <a:t>指令的两种类型：立即数、可寻址</a:t>
            </a:r>
            <a:endParaRPr lang="en-US" altLang="zh-CN" sz="2400" dirty="0"/>
          </a:p>
          <a:p>
            <a:r>
              <a:rPr lang="zh-CN" altLang="en-US" sz="2400" dirty="0"/>
              <a:t>指令编码 </a:t>
            </a:r>
            <a:endParaRPr lang="en-US" altLang="zh-CN" sz="2400" dirty="0"/>
          </a:p>
          <a:p>
            <a:endParaRPr lang="en-US" altLang="zh-CN" sz="2400" dirty="0"/>
          </a:p>
          <a:p>
            <a:endParaRPr lang="en-US" altLang="zh-CN" sz="2400" dirty="0"/>
          </a:p>
          <a:p>
            <a:r>
              <a:rPr lang="en-US" altLang="zh-CN" sz="2400" b="1" dirty="0"/>
              <a:t>Nibbler </a:t>
            </a:r>
            <a:r>
              <a:rPr lang="zh-CN" altLang="en-US" sz="2400" dirty="0"/>
              <a:t>指令集和微码 </a:t>
            </a:r>
          </a:p>
        </p:txBody>
      </p:sp>
      <p:sp>
        <p:nvSpPr>
          <p:cNvPr id="4" name="日期占位符 3">
            <a:extLst>
              <a:ext uri="{FF2B5EF4-FFF2-40B4-BE49-F238E27FC236}">
                <a16:creationId xmlns:a16="http://schemas.microsoft.com/office/drawing/2014/main" xmlns="" id="{FF52AC8D-119D-41D9-BD3E-3E31EC5E3B7B}"/>
              </a:ext>
            </a:extLst>
          </p:cNvPr>
          <p:cNvSpPr>
            <a:spLocks noGrp="1"/>
          </p:cNvSpPr>
          <p:nvPr>
            <p:ph type="dt" sz="half" idx="10"/>
          </p:nvPr>
        </p:nvSpPr>
        <p:spPr/>
        <p:txBody>
          <a:bodyPr/>
          <a:lstStyle/>
          <a:p>
            <a:fld id="{7A32C1A0-FA48-4496-9132-46555EA0CE1A}" type="datetime1">
              <a:rPr lang="zh-CN" altLang="en-US" smtClean="0"/>
              <a:t>2018/6/12</a:t>
            </a:fld>
            <a:endParaRPr lang="zh-CN" altLang="en-US" dirty="0"/>
          </a:p>
        </p:txBody>
      </p:sp>
      <p:sp>
        <p:nvSpPr>
          <p:cNvPr id="5" name="页脚占位符 4">
            <a:extLst>
              <a:ext uri="{FF2B5EF4-FFF2-40B4-BE49-F238E27FC236}">
                <a16:creationId xmlns:a16="http://schemas.microsoft.com/office/drawing/2014/main" xmlns="" id="{D2D9F24F-5DA7-4F95-8DE9-D4CD633B72BF}"/>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D3EB4AC0-2EF0-4672-AD3D-6426624C2FB9}"/>
              </a:ext>
            </a:extLst>
          </p:cNvPr>
          <p:cNvSpPr>
            <a:spLocks noGrp="1"/>
          </p:cNvSpPr>
          <p:nvPr>
            <p:ph type="sldNum" sz="quarter" idx="12"/>
          </p:nvPr>
        </p:nvSpPr>
        <p:spPr/>
        <p:txBody>
          <a:bodyPr/>
          <a:lstStyle/>
          <a:p>
            <a:fld id="{CE662F2D-F56F-4C35-B8AD-C1D480E5A84E}" type="slidenum">
              <a:rPr lang="zh-CN" altLang="en-US" smtClean="0"/>
              <a:t>46</a:t>
            </a:fld>
            <a:endParaRPr lang="zh-CN" altLang="en-US"/>
          </a:p>
        </p:txBody>
      </p:sp>
      <p:pic>
        <p:nvPicPr>
          <p:cNvPr id="7" name="图片 6">
            <a:extLst>
              <a:ext uri="{FF2B5EF4-FFF2-40B4-BE49-F238E27FC236}">
                <a16:creationId xmlns:a16="http://schemas.microsoft.com/office/drawing/2014/main" xmlns="" id="{121C0C8F-EB97-4317-8E65-BE9699FC7A96}"/>
              </a:ext>
            </a:extLst>
          </p:cNvPr>
          <p:cNvPicPr>
            <a:picLocks noChangeAspect="1"/>
          </p:cNvPicPr>
          <p:nvPr/>
        </p:nvPicPr>
        <p:blipFill>
          <a:blip r:embed="rId3"/>
          <a:stretch>
            <a:fillRect/>
          </a:stretch>
        </p:blipFill>
        <p:spPr>
          <a:xfrm>
            <a:off x="890587" y="2208755"/>
            <a:ext cx="7362825" cy="762000"/>
          </a:xfrm>
          <a:prstGeom prst="rect">
            <a:avLst/>
          </a:prstGeom>
        </p:spPr>
      </p:pic>
      <p:pic>
        <p:nvPicPr>
          <p:cNvPr id="8" name="图片 7">
            <a:extLst>
              <a:ext uri="{FF2B5EF4-FFF2-40B4-BE49-F238E27FC236}">
                <a16:creationId xmlns:a16="http://schemas.microsoft.com/office/drawing/2014/main" xmlns="" id="{55035A6C-CC7A-4FA6-A06C-5F75E407EE70}"/>
              </a:ext>
            </a:extLst>
          </p:cNvPr>
          <p:cNvPicPr>
            <a:picLocks noChangeAspect="1"/>
          </p:cNvPicPr>
          <p:nvPr/>
        </p:nvPicPr>
        <p:blipFill>
          <a:blip r:embed="rId4"/>
          <a:stretch>
            <a:fillRect/>
          </a:stretch>
        </p:blipFill>
        <p:spPr>
          <a:xfrm>
            <a:off x="711896" y="3539471"/>
            <a:ext cx="7753350" cy="3228975"/>
          </a:xfrm>
          <a:prstGeom prst="rect">
            <a:avLst/>
          </a:prstGeom>
        </p:spPr>
      </p:pic>
    </p:spTree>
    <p:extLst>
      <p:ext uri="{BB962C8B-B14F-4D97-AF65-F5344CB8AC3E}">
        <p14:creationId xmlns:p14="http://schemas.microsoft.com/office/powerpoint/2010/main" val="40040867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F02B930-4EB4-4B81-92B0-469BE0B0EE2C}"/>
              </a:ext>
            </a:extLst>
          </p:cNvPr>
          <p:cNvSpPr>
            <a:spLocks noGrp="1"/>
          </p:cNvSpPr>
          <p:nvPr>
            <p:ph type="title"/>
          </p:nvPr>
        </p:nvSpPr>
        <p:spPr/>
        <p:txBody>
          <a:bodyPr/>
          <a:lstStyle/>
          <a:p>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Instruction Set </a:t>
            </a: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指令集 </a:t>
            </a:r>
          </a:p>
        </p:txBody>
      </p:sp>
      <p:sp>
        <p:nvSpPr>
          <p:cNvPr id="3" name="内容占位符 2">
            <a:extLst>
              <a:ext uri="{FF2B5EF4-FFF2-40B4-BE49-F238E27FC236}">
                <a16:creationId xmlns:a16="http://schemas.microsoft.com/office/drawing/2014/main" xmlns="" id="{5E6577AE-61B9-4A92-9641-519B60AAD938}"/>
              </a:ext>
            </a:extLst>
          </p:cNvPr>
          <p:cNvSpPr>
            <a:spLocks noGrp="1"/>
          </p:cNvSpPr>
          <p:nvPr>
            <p:ph idx="1"/>
          </p:nvPr>
        </p:nvSpPr>
        <p:spPr>
          <a:xfrm>
            <a:off x="628650" y="1553227"/>
            <a:ext cx="7886700" cy="4623736"/>
          </a:xfrm>
        </p:spPr>
        <p:txBody>
          <a:bodyPr>
            <a:normAutofit fontScale="92500" lnSpcReduction="10000"/>
          </a:bodyPr>
          <a:lstStyle/>
          <a:p>
            <a:r>
              <a:rPr lang="en-US" altLang="zh-CN" dirty="0"/>
              <a:t>4 </a:t>
            </a:r>
            <a:r>
              <a:rPr lang="zh-CN" altLang="en-US" dirty="0"/>
              <a:t>位指令操作码，最多有 </a:t>
            </a:r>
            <a:r>
              <a:rPr lang="en-US" altLang="zh-CN" dirty="0"/>
              <a:t>16 </a:t>
            </a:r>
            <a:r>
              <a:rPr lang="zh-CN" altLang="en-US" dirty="0"/>
              <a:t>个不同的指令 </a:t>
            </a:r>
            <a:endParaRPr lang="en-US" altLang="zh-CN" dirty="0"/>
          </a:p>
          <a:p>
            <a:r>
              <a:rPr lang="zh-CN" altLang="en-US" dirty="0"/>
              <a:t>跳转指令：</a:t>
            </a:r>
            <a:r>
              <a:rPr lang="en-US" altLang="zh-CN" dirty="0"/>
              <a:t>JMP</a:t>
            </a:r>
            <a:r>
              <a:rPr lang="zh-CN" altLang="en-US" dirty="0"/>
              <a:t>、</a:t>
            </a:r>
            <a:r>
              <a:rPr lang="en-US" altLang="zh-CN" dirty="0"/>
              <a:t>JC</a:t>
            </a:r>
            <a:r>
              <a:rPr lang="zh-CN" altLang="en-US" dirty="0"/>
              <a:t>、</a:t>
            </a:r>
            <a:r>
              <a:rPr lang="en-US" altLang="zh-CN" dirty="0"/>
              <a:t>JNC</a:t>
            </a:r>
            <a:r>
              <a:rPr lang="zh-CN" altLang="en-US" dirty="0"/>
              <a:t>、</a:t>
            </a:r>
            <a:r>
              <a:rPr lang="en-US" altLang="zh-CN" dirty="0"/>
              <a:t>JZ</a:t>
            </a:r>
            <a:r>
              <a:rPr lang="zh-CN" altLang="en-US" dirty="0"/>
              <a:t>、</a:t>
            </a:r>
            <a:r>
              <a:rPr lang="en-US" altLang="zh-CN" dirty="0"/>
              <a:t>JNZ</a:t>
            </a:r>
          </a:p>
          <a:p>
            <a:r>
              <a:rPr lang="en-US" altLang="zh-CN" dirty="0"/>
              <a:t>LD</a:t>
            </a:r>
            <a:r>
              <a:rPr lang="zh-CN" altLang="en-US" dirty="0"/>
              <a:t>、</a:t>
            </a:r>
            <a:r>
              <a:rPr lang="en-US" altLang="zh-CN" dirty="0"/>
              <a:t>ST</a:t>
            </a:r>
          </a:p>
          <a:p>
            <a:pPr lvl="1"/>
            <a:r>
              <a:rPr lang="zh-CN" altLang="en-US" dirty="0"/>
              <a:t>从数据空间（</a:t>
            </a:r>
            <a:r>
              <a:rPr lang="en-US" altLang="zh-CN" dirty="0"/>
              <a:t>RAM</a:t>
            </a:r>
            <a:r>
              <a:rPr lang="zh-CN" altLang="en-US" dirty="0"/>
              <a:t>）加载一个半字节到累加器，或从累加器存储一个半字节到数据空间 </a:t>
            </a:r>
            <a:endParaRPr lang="en-US" altLang="zh-CN" dirty="0"/>
          </a:p>
          <a:p>
            <a:r>
              <a:rPr lang="en-US" altLang="zh-CN" dirty="0"/>
              <a:t>LIT</a:t>
            </a:r>
          </a:p>
          <a:p>
            <a:pPr lvl="1"/>
            <a:r>
              <a:rPr lang="zh-CN" altLang="en-US" dirty="0"/>
              <a:t>加载一个立即数半字节值到累加器 </a:t>
            </a:r>
            <a:endParaRPr lang="en-US" altLang="zh-CN" dirty="0"/>
          </a:p>
          <a:p>
            <a:r>
              <a:rPr lang="en-US" altLang="zh-CN" dirty="0"/>
              <a:t>OUT</a:t>
            </a:r>
          </a:p>
          <a:p>
            <a:pPr lvl="1"/>
            <a:r>
              <a:rPr lang="zh-CN" altLang="en-US" dirty="0"/>
              <a:t>从累加器中存储半字节到 </a:t>
            </a:r>
            <a:r>
              <a:rPr lang="en-US" altLang="zh-CN" dirty="0"/>
              <a:t>16 </a:t>
            </a:r>
            <a:r>
              <a:rPr lang="zh-CN" altLang="en-US" dirty="0"/>
              <a:t>个输出端口中的一个 </a:t>
            </a:r>
            <a:endParaRPr lang="en-US" altLang="zh-CN" dirty="0"/>
          </a:p>
          <a:p>
            <a:r>
              <a:rPr lang="en-US" altLang="zh-CN" dirty="0"/>
              <a:t>IN</a:t>
            </a:r>
          </a:p>
          <a:p>
            <a:pPr lvl="1"/>
            <a:r>
              <a:rPr lang="zh-CN" altLang="en-US" dirty="0"/>
              <a:t>从 </a:t>
            </a:r>
            <a:r>
              <a:rPr lang="en-US" altLang="zh-CN" dirty="0"/>
              <a:t>16 </a:t>
            </a:r>
            <a:r>
              <a:rPr lang="zh-CN" altLang="en-US" dirty="0"/>
              <a:t>个输入端口中加载半字节到累加器中 </a:t>
            </a:r>
          </a:p>
        </p:txBody>
      </p:sp>
      <p:sp>
        <p:nvSpPr>
          <p:cNvPr id="4" name="日期占位符 3">
            <a:extLst>
              <a:ext uri="{FF2B5EF4-FFF2-40B4-BE49-F238E27FC236}">
                <a16:creationId xmlns:a16="http://schemas.microsoft.com/office/drawing/2014/main" xmlns="" id="{C56B1F94-D5CD-4CE6-B56D-9C3A069153C9}"/>
              </a:ext>
            </a:extLst>
          </p:cNvPr>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页脚占位符 4">
            <a:extLst>
              <a:ext uri="{FF2B5EF4-FFF2-40B4-BE49-F238E27FC236}">
                <a16:creationId xmlns:a16="http://schemas.microsoft.com/office/drawing/2014/main" xmlns="" id="{770415F2-AB9D-41C9-943D-326A64884E93}"/>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B8B14047-CD6D-4DCA-9830-4A34BF6E5148}"/>
              </a:ext>
            </a:extLst>
          </p:cNvPr>
          <p:cNvSpPr>
            <a:spLocks noGrp="1"/>
          </p:cNvSpPr>
          <p:nvPr>
            <p:ph type="sldNum" sz="quarter" idx="12"/>
          </p:nvPr>
        </p:nvSpPr>
        <p:spPr/>
        <p:txBody>
          <a:bodyPr/>
          <a:lstStyle/>
          <a:p>
            <a:fld id="{CE662F2D-F56F-4C35-B8AD-C1D480E5A84E}" type="slidenum">
              <a:rPr lang="zh-CN" altLang="en-US" smtClean="0"/>
              <a:t>47</a:t>
            </a:fld>
            <a:endParaRPr lang="zh-CN" altLang="en-US"/>
          </a:p>
        </p:txBody>
      </p:sp>
    </p:spTree>
    <p:extLst>
      <p:ext uri="{BB962C8B-B14F-4D97-AF65-F5344CB8AC3E}">
        <p14:creationId xmlns:p14="http://schemas.microsoft.com/office/powerpoint/2010/main" val="2983374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F02B930-4EB4-4B81-92B0-469BE0B0EE2C}"/>
              </a:ext>
            </a:extLst>
          </p:cNvPr>
          <p:cNvSpPr>
            <a:spLocks noGrp="1"/>
          </p:cNvSpPr>
          <p:nvPr>
            <p:ph type="title"/>
          </p:nvPr>
        </p:nvSpPr>
        <p:spPr/>
        <p:txBody>
          <a:bodyPr/>
          <a:lstStyle/>
          <a:p>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Instruction Set </a:t>
            </a: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指令集 </a:t>
            </a:r>
          </a:p>
        </p:txBody>
      </p:sp>
      <p:sp>
        <p:nvSpPr>
          <p:cNvPr id="3" name="内容占位符 2">
            <a:extLst>
              <a:ext uri="{FF2B5EF4-FFF2-40B4-BE49-F238E27FC236}">
                <a16:creationId xmlns:a16="http://schemas.microsoft.com/office/drawing/2014/main" xmlns="" id="{5E6577AE-61B9-4A92-9641-519B60AAD938}"/>
              </a:ext>
            </a:extLst>
          </p:cNvPr>
          <p:cNvSpPr>
            <a:spLocks noGrp="1"/>
          </p:cNvSpPr>
          <p:nvPr>
            <p:ph idx="1"/>
          </p:nvPr>
        </p:nvSpPr>
        <p:spPr>
          <a:xfrm>
            <a:off x="628650" y="1553227"/>
            <a:ext cx="7886700" cy="4803124"/>
          </a:xfrm>
        </p:spPr>
        <p:txBody>
          <a:bodyPr>
            <a:normAutofit fontScale="92500" lnSpcReduction="10000"/>
          </a:bodyPr>
          <a:lstStyle/>
          <a:p>
            <a:r>
              <a:rPr lang="en-US" altLang="zh-CN" dirty="0"/>
              <a:t>ADDI</a:t>
            </a:r>
          </a:p>
          <a:p>
            <a:pPr lvl="1"/>
            <a:r>
              <a:rPr lang="zh-CN" altLang="en-US" dirty="0"/>
              <a:t>加半字节立即数值到累加器中 </a:t>
            </a:r>
            <a:endParaRPr lang="en-US" altLang="zh-CN" dirty="0"/>
          </a:p>
          <a:p>
            <a:r>
              <a:rPr lang="en-US" altLang="zh-CN" dirty="0"/>
              <a:t>ADDM</a:t>
            </a:r>
          </a:p>
          <a:p>
            <a:pPr lvl="1"/>
            <a:r>
              <a:rPr lang="zh-CN" altLang="en-US" dirty="0"/>
              <a:t>将数据空间中的半字节加到累加器中 </a:t>
            </a:r>
            <a:endParaRPr lang="en-US" altLang="zh-CN" dirty="0"/>
          </a:p>
          <a:p>
            <a:r>
              <a:rPr lang="en-US" altLang="zh-CN" dirty="0"/>
              <a:t>CMPI</a:t>
            </a:r>
          </a:p>
          <a:p>
            <a:pPr lvl="1"/>
            <a:r>
              <a:rPr lang="zh-CN" altLang="en-US" dirty="0"/>
              <a:t>将一半字节立即数与累加器进行比较 </a:t>
            </a:r>
            <a:endParaRPr lang="en-US" altLang="zh-CN" dirty="0"/>
          </a:p>
          <a:p>
            <a:r>
              <a:rPr lang="en-US" altLang="zh-CN" dirty="0"/>
              <a:t>CMPM</a:t>
            </a:r>
          </a:p>
          <a:p>
            <a:pPr lvl="1"/>
            <a:r>
              <a:rPr lang="zh-CN" altLang="en-US" dirty="0"/>
              <a:t>将数据空间中的半字节与累加器进行比较 </a:t>
            </a:r>
            <a:endParaRPr lang="en-US" altLang="zh-CN" dirty="0"/>
          </a:p>
          <a:p>
            <a:r>
              <a:rPr lang="en-US" altLang="zh-CN" dirty="0"/>
              <a:t>NORI</a:t>
            </a:r>
          </a:p>
          <a:p>
            <a:pPr lvl="1"/>
            <a:r>
              <a:rPr lang="zh-CN" altLang="en-US" dirty="0"/>
              <a:t>执行与立即数的 </a:t>
            </a:r>
            <a:r>
              <a:rPr lang="en-US" altLang="zh-CN" dirty="0"/>
              <a:t>NOR </a:t>
            </a:r>
          </a:p>
          <a:p>
            <a:r>
              <a:rPr lang="en-US" altLang="zh-CN" dirty="0"/>
              <a:t>NORM</a:t>
            </a:r>
          </a:p>
          <a:p>
            <a:pPr lvl="1"/>
            <a:r>
              <a:rPr lang="zh-CN" altLang="en-US" dirty="0"/>
              <a:t>执行与数据空间值的 </a:t>
            </a:r>
            <a:r>
              <a:rPr lang="en-US" altLang="zh-CN" dirty="0"/>
              <a:t>NOR </a:t>
            </a:r>
          </a:p>
        </p:txBody>
      </p:sp>
      <p:sp>
        <p:nvSpPr>
          <p:cNvPr id="4" name="日期占位符 3">
            <a:extLst>
              <a:ext uri="{FF2B5EF4-FFF2-40B4-BE49-F238E27FC236}">
                <a16:creationId xmlns:a16="http://schemas.microsoft.com/office/drawing/2014/main" xmlns="" id="{C56B1F94-D5CD-4CE6-B56D-9C3A069153C9}"/>
              </a:ext>
            </a:extLst>
          </p:cNvPr>
          <p:cNvSpPr>
            <a:spLocks noGrp="1"/>
          </p:cNvSpPr>
          <p:nvPr>
            <p:ph type="dt" sz="half" idx="10"/>
          </p:nvPr>
        </p:nvSpPr>
        <p:spPr/>
        <p:txBody>
          <a:bodyPr/>
          <a:lstStyle/>
          <a:p>
            <a:fld id="{7A32C1A0-FA48-4496-9132-46555EA0CE1A}" type="datetime1">
              <a:rPr lang="zh-CN" altLang="en-US" smtClean="0"/>
              <a:t>2018/6/12</a:t>
            </a:fld>
            <a:endParaRPr lang="zh-CN" altLang="en-US" dirty="0"/>
          </a:p>
        </p:txBody>
      </p:sp>
      <p:sp>
        <p:nvSpPr>
          <p:cNvPr id="5" name="页脚占位符 4">
            <a:extLst>
              <a:ext uri="{FF2B5EF4-FFF2-40B4-BE49-F238E27FC236}">
                <a16:creationId xmlns:a16="http://schemas.microsoft.com/office/drawing/2014/main" xmlns="" id="{770415F2-AB9D-41C9-943D-326A64884E93}"/>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B8B14047-CD6D-4DCA-9830-4A34BF6E5148}"/>
              </a:ext>
            </a:extLst>
          </p:cNvPr>
          <p:cNvSpPr>
            <a:spLocks noGrp="1"/>
          </p:cNvSpPr>
          <p:nvPr>
            <p:ph type="sldNum" sz="quarter" idx="12"/>
          </p:nvPr>
        </p:nvSpPr>
        <p:spPr/>
        <p:txBody>
          <a:bodyPr/>
          <a:lstStyle/>
          <a:p>
            <a:fld id="{CE662F2D-F56F-4C35-B8AD-C1D480E5A84E}" type="slidenum">
              <a:rPr lang="zh-CN" altLang="en-US" smtClean="0"/>
              <a:t>48</a:t>
            </a:fld>
            <a:endParaRPr lang="zh-CN" altLang="en-US"/>
          </a:p>
        </p:txBody>
      </p:sp>
    </p:spTree>
    <p:extLst>
      <p:ext uri="{BB962C8B-B14F-4D97-AF65-F5344CB8AC3E}">
        <p14:creationId xmlns:p14="http://schemas.microsoft.com/office/powerpoint/2010/main" val="12324606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FD1FC3F-C869-44D7-8576-94444C02439A}"/>
              </a:ext>
            </a:extLst>
          </p:cNvPr>
          <p:cNvSpPr>
            <a:spLocks noGrp="1"/>
          </p:cNvSpPr>
          <p:nvPr>
            <p:ph type="title"/>
          </p:nvPr>
        </p:nvSpPr>
        <p:spPr/>
        <p:txBody>
          <a:bodyPr/>
          <a:lstStyle/>
          <a:p>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Synthetic Instructions </a:t>
            </a: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合成指令 </a:t>
            </a:r>
          </a:p>
        </p:txBody>
      </p:sp>
      <p:sp>
        <p:nvSpPr>
          <p:cNvPr id="3" name="内容占位符 2">
            <a:extLst>
              <a:ext uri="{FF2B5EF4-FFF2-40B4-BE49-F238E27FC236}">
                <a16:creationId xmlns:a16="http://schemas.microsoft.com/office/drawing/2014/main" xmlns="" id="{72DB782C-20C5-4CDF-922A-6884E9862BF1}"/>
              </a:ext>
            </a:extLst>
          </p:cNvPr>
          <p:cNvSpPr>
            <a:spLocks noGrp="1"/>
          </p:cNvSpPr>
          <p:nvPr>
            <p:ph idx="1"/>
          </p:nvPr>
        </p:nvSpPr>
        <p:spPr>
          <a:xfrm>
            <a:off x="628649" y="1825625"/>
            <a:ext cx="8227252" cy="4351338"/>
          </a:xfrm>
        </p:spPr>
        <p:txBody>
          <a:bodyPr>
            <a:normAutofit/>
          </a:bodyPr>
          <a:lstStyle/>
          <a:p>
            <a:r>
              <a:rPr lang="zh-CN" altLang="en-US" dirty="0"/>
              <a:t>那些不包括在表里的指令可以根据现有指令合成</a:t>
            </a:r>
            <a:endParaRPr lang="en-US" altLang="zh-CN" dirty="0"/>
          </a:p>
          <a:p>
            <a:pPr lvl="1"/>
            <a:r>
              <a:rPr lang="en-US" altLang="zh-CN" b="1" dirty="0"/>
              <a:t>NOT</a:t>
            </a:r>
            <a:r>
              <a:rPr lang="en-US" altLang="zh-CN" dirty="0"/>
              <a:t>: NORI #0</a:t>
            </a:r>
            <a:br>
              <a:rPr lang="en-US" altLang="zh-CN" dirty="0"/>
            </a:br>
            <a:r>
              <a:rPr lang="en-US" altLang="zh-CN" b="1" dirty="0"/>
              <a:t>ORI x</a:t>
            </a:r>
            <a:r>
              <a:rPr lang="en-US" altLang="zh-CN" dirty="0"/>
              <a:t>: NORI x; NORI #0</a:t>
            </a:r>
            <a:br>
              <a:rPr lang="en-US" altLang="zh-CN" dirty="0"/>
            </a:br>
            <a:r>
              <a:rPr lang="en-US" altLang="zh-CN" b="1" dirty="0"/>
              <a:t>ORM x</a:t>
            </a:r>
            <a:r>
              <a:rPr lang="en-US" altLang="zh-CN" dirty="0"/>
              <a:t>: NORM x; NORI #0 </a:t>
            </a:r>
            <a:br>
              <a:rPr lang="en-US" altLang="zh-CN" dirty="0"/>
            </a:br>
            <a:r>
              <a:rPr lang="it-IT" altLang="zh-CN" b="1" dirty="0"/>
              <a:t>ANDI x</a:t>
            </a:r>
            <a:r>
              <a:rPr lang="it-IT" altLang="zh-CN" dirty="0"/>
              <a:t>: NORI #0; NORI ~x</a:t>
            </a:r>
            <a:br>
              <a:rPr lang="it-IT" altLang="zh-CN" dirty="0"/>
            </a:br>
            <a:r>
              <a:rPr lang="it-IT" altLang="zh-CN" b="1" dirty="0"/>
              <a:t>SUBI</a:t>
            </a:r>
            <a:r>
              <a:rPr lang="it-IT" altLang="zh-CN" dirty="0"/>
              <a:t>: ADDI (~x+1) </a:t>
            </a:r>
          </a:p>
          <a:p>
            <a:r>
              <a:rPr lang="zh-CN" altLang="en-US" dirty="0"/>
              <a:t>无法合成的通用指令是 </a:t>
            </a:r>
            <a:r>
              <a:rPr lang="en-US" altLang="zh-CN" b="1" i="1" dirty="0"/>
              <a:t>ANDM </a:t>
            </a:r>
            <a:r>
              <a:rPr lang="zh-CN" altLang="en-US" dirty="0"/>
              <a:t>和 </a:t>
            </a:r>
            <a:r>
              <a:rPr lang="en-US" altLang="zh-CN" b="1" i="1" dirty="0"/>
              <a:t>SUBM</a:t>
            </a:r>
            <a:r>
              <a:rPr lang="en-US" altLang="zh-CN" dirty="0"/>
              <a:t> </a:t>
            </a:r>
          </a:p>
          <a:p>
            <a:pPr lvl="1"/>
            <a:r>
              <a:rPr lang="zh-CN" altLang="en-US" dirty="0"/>
              <a:t>数据空间中的专用位置可以用于保存数据空间值的补码 </a:t>
            </a:r>
            <a:endParaRPr lang="en-US" altLang="zh-CN" dirty="0"/>
          </a:p>
          <a:p>
            <a:r>
              <a:rPr lang="zh-CN" altLang="en-US" dirty="0"/>
              <a:t>在许多情况下， 通过一些思考可以完全消除对这些合成指令的需要 </a:t>
            </a:r>
          </a:p>
        </p:txBody>
      </p:sp>
      <p:sp>
        <p:nvSpPr>
          <p:cNvPr id="4" name="日期占位符 3">
            <a:extLst>
              <a:ext uri="{FF2B5EF4-FFF2-40B4-BE49-F238E27FC236}">
                <a16:creationId xmlns:a16="http://schemas.microsoft.com/office/drawing/2014/main" xmlns="" id="{D882F44C-E654-4639-8FD2-66F353DC8FCF}"/>
              </a:ext>
            </a:extLst>
          </p:cNvPr>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页脚占位符 4">
            <a:extLst>
              <a:ext uri="{FF2B5EF4-FFF2-40B4-BE49-F238E27FC236}">
                <a16:creationId xmlns:a16="http://schemas.microsoft.com/office/drawing/2014/main" xmlns="" id="{F0D3687A-1082-4E69-9D77-2B0AE5EF8F2B}"/>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4635E14E-C139-4151-A88C-A7FC75544893}"/>
              </a:ext>
            </a:extLst>
          </p:cNvPr>
          <p:cNvSpPr>
            <a:spLocks noGrp="1"/>
          </p:cNvSpPr>
          <p:nvPr>
            <p:ph type="sldNum" sz="quarter" idx="12"/>
          </p:nvPr>
        </p:nvSpPr>
        <p:spPr/>
        <p:txBody>
          <a:bodyPr/>
          <a:lstStyle/>
          <a:p>
            <a:fld id="{CE662F2D-F56F-4C35-B8AD-C1D480E5A84E}" type="slidenum">
              <a:rPr lang="zh-CN" altLang="en-US" smtClean="0"/>
              <a:t>49</a:t>
            </a:fld>
            <a:endParaRPr lang="zh-CN" altLang="en-US"/>
          </a:p>
        </p:txBody>
      </p:sp>
    </p:spTree>
    <p:extLst>
      <p:ext uri="{BB962C8B-B14F-4D97-AF65-F5344CB8AC3E}">
        <p14:creationId xmlns:p14="http://schemas.microsoft.com/office/powerpoint/2010/main" val="2903288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xmlns="" id="{61242AD9-2DB0-4991-AF44-9D84364FF583}"/>
              </a:ext>
            </a:extLst>
          </p:cNvPr>
          <p:cNvSpPr>
            <a:spLocks noGrp="1"/>
          </p:cNvSpPr>
          <p:nvPr>
            <p:ph type="title"/>
          </p:nvPr>
        </p:nvSpPr>
        <p:spPr>
          <a:xfrm>
            <a:off x="628650" y="365126"/>
            <a:ext cx="7886700" cy="862425"/>
          </a:xfrm>
        </p:spPr>
        <p:txBody>
          <a:bodyPr>
            <a:norm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控制信号</a:t>
            </a:r>
          </a:p>
        </p:txBody>
      </p:sp>
      <p:sp>
        <p:nvSpPr>
          <p:cNvPr id="51203" name="内容占位符 2">
            <a:extLst>
              <a:ext uri="{FF2B5EF4-FFF2-40B4-BE49-F238E27FC236}">
                <a16:creationId xmlns:a16="http://schemas.microsoft.com/office/drawing/2014/main" xmlns="" id="{2592C792-6455-4DF4-8527-696D469B862C}"/>
              </a:ext>
            </a:extLst>
          </p:cNvPr>
          <p:cNvSpPr>
            <a:spLocks noGrp="1"/>
          </p:cNvSpPr>
          <p:nvPr>
            <p:ph idx="1"/>
          </p:nvPr>
        </p:nvSpPr>
        <p:spPr>
          <a:xfrm>
            <a:off x="501650" y="1253331"/>
            <a:ext cx="7886700" cy="4351338"/>
          </a:xfrm>
        </p:spPr>
        <p:txBody>
          <a:bodyPr/>
          <a:lstStyle/>
          <a:p>
            <a:r>
              <a:rPr lang="zh-CN" altLang="en-US" dirty="0"/>
              <a:t>数据通路中的控制字主要有</a:t>
            </a:r>
            <a:r>
              <a:rPr lang="en-US" altLang="zh-CN" dirty="0"/>
              <a:t>5</a:t>
            </a:r>
            <a:r>
              <a:rPr lang="zh-CN" altLang="en-US" dirty="0"/>
              <a:t>个</a:t>
            </a:r>
            <a:endParaRPr lang="en-US" altLang="zh-CN" dirty="0"/>
          </a:p>
          <a:p>
            <a:pPr lvl="1"/>
            <a:r>
              <a:rPr lang="zh-CN" altLang="en-US" dirty="0"/>
              <a:t>即</a:t>
            </a:r>
            <a:r>
              <a:rPr lang="en-US" altLang="zh-CN" dirty="0" err="1"/>
              <a:t>IRload</a:t>
            </a:r>
            <a:r>
              <a:rPr lang="zh-CN" altLang="en-US" dirty="0"/>
              <a:t>，</a:t>
            </a:r>
            <a:r>
              <a:rPr lang="en-US" altLang="zh-CN" dirty="0" err="1"/>
              <a:t>PCload</a:t>
            </a:r>
            <a:r>
              <a:rPr lang="zh-CN" altLang="en-US" dirty="0"/>
              <a:t>，</a:t>
            </a:r>
            <a:r>
              <a:rPr lang="en-US" altLang="zh-CN" dirty="0" err="1"/>
              <a:t>INmux</a:t>
            </a:r>
            <a:r>
              <a:rPr lang="zh-CN" altLang="en-US" dirty="0"/>
              <a:t>，</a:t>
            </a:r>
            <a:r>
              <a:rPr lang="en-US" altLang="zh-CN" dirty="0" err="1"/>
              <a:t>Aload</a:t>
            </a:r>
            <a:r>
              <a:rPr lang="zh-CN" altLang="en-US" dirty="0"/>
              <a:t>和</a:t>
            </a:r>
            <a:r>
              <a:rPr lang="en-US" altLang="zh-CN" dirty="0" err="1"/>
              <a:t>JNZmux</a:t>
            </a:r>
            <a:r>
              <a:rPr lang="zh-CN" altLang="en-US" dirty="0"/>
              <a:t>。</a:t>
            </a:r>
            <a:endParaRPr lang="en-US" altLang="zh-CN" dirty="0"/>
          </a:p>
          <a:p>
            <a:r>
              <a:rPr lang="zh-CN" altLang="en-US" dirty="0"/>
              <a:t>给控制单元提供一个状态反馈信号</a:t>
            </a:r>
            <a:endParaRPr lang="en-US" altLang="zh-CN" dirty="0"/>
          </a:p>
          <a:p>
            <a:pPr lvl="1"/>
            <a:r>
              <a:rPr lang="en-US" altLang="zh-CN" dirty="0"/>
              <a:t>Aneq0</a:t>
            </a:r>
            <a:endParaRPr lang="zh-CN" altLang="en-US" dirty="0"/>
          </a:p>
        </p:txBody>
      </p:sp>
      <p:pic>
        <p:nvPicPr>
          <p:cNvPr id="51204" name="Picture 2">
            <a:extLst>
              <a:ext uri="{FF2B5EF4-FFF2-40B4-BE49-F238E27FC236}">
                <a16:creationId xmlns:a16="http://schemas.microsoft.com/office/drawing/2014/main" xmlns="" id="{428EC9CF-6D65-4F4A-9C03-B64ABBBE1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081" y="2667000"/>
            <a:ext cx="5752381" cy="3660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5" name="矩形 5">
            <a:extLst>
              <a:ext uri="{FF2B5EF4-FFF2-40B4-BE49-F238E27FC236}">
                <a16:creationId xmlns:a16="http://schemas.microsoft.com/office/drawing/2014/main" xmlns="" id="{FADE73D8-D718-4F04-98D3-9C9DF8A0A57D}"/>
              </a:ext>
            </a:extLst>
          </p:cNvPr>
          <p:cNvSpPr>
            <a:spLocks noChangeArrowheads="1"/>
          </p:cNvSpPr>
          <p:nvPr/>
        </p:nvSpPr>
        <p:spPr bwMode="auto">
          <a:xfrm>
            <a:off x="479706" y="3709877"/>
            <a:ext cx="23653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smtClean="0"/>
              <a:t>为了</a:t>
            </a:r>
            <a:r>
              <a:rPr lang="zh-CN" altLang="en-US" dirty="0"/>
              <a:t>保持设计的</a:t>
            </a:r>
            <a:r>
              <a:rPr lang="zh-CN" altLang="en-US"/>
              <a:t>简洁</a:t>
            </a:r>
            <a:r>
              <a:rPr lang="zh-CN" altLang="en-US" smtClean="0"/>
              <a:t>，程序存储器设计</a:t>
            </a:r>
            <a:r>
              <a:rPr lang="zh-CN" altLang="en-US" dirty="0"/>
              <a:t>在</a:t>
            </a:r>
            <a:r>
              <a:rPr lang="zh-CN" altLang="en-US"/>
              <a:t>数据</a:t>
            </a:r>
            <a:r>
              <a:rPr lang="zh-CN" altLang="en-US" smtClean="0"/>
              <a:t>通路</a:t>
            </a:r>
            <a:endParaRPr lang="zh-CN" altLang="en-US" dirty="0"/>
          </a:p>
        </p:txBody>
      </p:sp>
      <p:sp>
        <p:nvSpPr>
          <p:cNvPr id="2" name="日期占位符 1">
            <a:extLst>
              <a:ext uri="{FF2B5EF4-FFF2-40B4-BE49-F238E27FC236}">
                <a16:creationId xmlns:a16="http://schemas.microsoft.com/office/drawing/2014/main" xmlns="" id="{BA468AC1-19D5-4A42-8AD2-872C6EA3B70B}"/>
              </a:ext>
            </a:extLst>
          </p:cNvPr>
          <p:cNvSpPr>
            <a:spLocks noGrp="1"/>
          </p:cNvSpPr>
          <p:nvPr>
            <p:ph type="dt" sz="half" idx="10"/>
          </p:nvPr>
        </p:nvSpPr>
        <p:spPr/>
        <p:txBody>
          <a:bodyPr/>
          <a:lstStyle/>
          <a:p>
            <a:fld id="{CAF72226-A4D8-43CF-9871-8F299E981546}"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D5F22499-C58E-4BAA-AB78-4A929737F0AB}"/>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A48B242B-4075-49FF-9B0F-6BEFF08040AE}"/>
              </a:ext>
            </a:extLst>
          </p:cNvPr>
          <p:cNvSpPr>
            <a:spLocks noGrp="1"/>
          </p:cNvSpPr>
          <p:nvPr>
            <p:ph type="sldNum" sz="quarter" idx="12"/>
          </p:nvPr>
        </p:nvSpPr>
        <p:spPr/>
        <p:txBody>
          <a:bodyPr/>
          <a:lstStyle/>
          <a:p>
            <a:fld id="{CE662F2D-F56F-4C35-B8AD-C1D480E5A84E}" type="slidenum">
              <a:rPr lang="zh-CN" altLang="en-US" smtClean="0"/>
              <a:t>5</a:t>
            </a:fld>
            <a:endParaRPr lang="zh-CN" altLang="en-US"/>
          </a:p>
        </p:txBody>
      </p:sp>
    </p:spTree>
    <p:extLst>
      <p:ext uri="{BB962C8B-B14F-4D97-AF65-F5344CB8AC3E}">
        <p14:creationId xmlns:p14="http://schemas.microsoft.com/office/powerpoint/2010/main" val="6042105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9F674F3-09BA-4CDF-A87C-59976376DB26}"/>
              </a:ext>
            </a:extLst>
          </p:cNvPr>
          <p:cNvSpPr>
            <a:spLocks noGrp="1"/>
          </p:cNvSpPr>
          <p:nvPr>
            <p:ph type="title"/>
          </p:nvPr>
        </p:nvSpPr>
        <p:spPr>
          <a:xfrm>
            <a:off x="628650" y="365126"/>
            <a:ext cx="7886700" cy="862425"/>
          </a:xfrm>
        </p:spPr>
        <p:txBody>
          <a:bodyPr/>
          <a:lstStyle/>
          <a:p>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Software Tools </a:t>
            </a: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软件工具 </a:t>
            </a:r>
          </a:p>
        </p:txBody>
      </p:sp>
      <p:sp>
        <p:nvSpPr>
          <p:cNvPr id="3" name="内容占位符 2">
            <a:extLst>
              <a:ext uri="{FF2B5EF4-FFF2-40B4-BE49-F238E27FC236}">
                <a16:creationId xmlns:a16="http://schemas.microsoft.com/office/drawing/2014/main" xmlns="" id="{C1334CA9-1FAF-48DE-BD99-F9D32AA08F35}"/>
              </a:ext>
            </a:extLst>
          </p:cNvPr>
          <p:cNvSpPr>
            <a:spLocks noGrp="1"/>
          </p:cNvSpPr>
          <p:nvPr>
            <p:ph idx="1"/>
          </p:nvPr>
        </p:nvSpPr>
        <p:spPr>
          <a:xfrm>
            <a:off x="628650" y="1287007"/>
            <a:ext cx="7886700" cy="4351338"/>
          </a:xfrm>
        </p:spPr>
        <p:txBody>
          <a:bodyPr/>
          <a:lstStyle/>
          <a:p>
            <a:r>
              <a:rPr lang="en-US" altLang="zh-CN" b="1" dirty="0"/>
              <a:t>Microcode Builder </a:t>
            </a:r>
            <a:r>
              <a:rPr lang="zh-CN" altLang="en-US" dirty="0"/>
              <a:t>微代码生成器</a:t>
            </a:r>
            <a:endParaRPr lang="en-US" altLang="zh-CN" dirty="0"/>
          </a:p>
          <a:p>
            <a:pPr lvl="1"/>
            <a:r>
              <a:rPr lang="zh-CN" altLang="en-US" dirty="0"/>
              <a:t>为两个微代码 </a:t>
            </a:r>
            <a:r>
              <a:rPr lang="en-US" altLang="zh-CN" dirty="0"/>
              <a:t>ROM </a:t>
            </a:r>
            <a:r>
              <a:rPr lang="zh-CN" altLang="en-US" dirty="0"/>
              <a:t>的内容生成两个二进制文件  </a:t>
            </a:r>
            <a:endParaRPr lang="en-US" altLang="zh-CN" dirty="0"/>
          </a:p>
          <a:p>
            <a:r>
              <a:rPr lang="en-US" altLang="zh-CN" b="1" dirty="0"/>
              <a:t>Assembler </a:t>
            </a:r>
            <a:r>
              <a:rPr lang="zh-CN" altLang="en-US" dirty="0"/>
              <a:t>汇编器 </a:t>
            </a:r>
            <a:endParaRPr lang="en-US" altLang="zh-CN" dirty="0"/>
          </a:p>
          <a:p>
            <a:pPr lvl="1"/>
            <a:r>
              <a:rPr lang="zh-CN" altLang="en-US" dirty="0"/>
              <a:t>使用符号命名指令名称和分支标记 </a:t>
            </a:r>
            <a:endParaRPr lang="en-US" altLang="zh-CN" dirty="0"/>
          </a:p>
          <a:p>
            <a:r>
              <a:rPr lang="en-US" altLang="zh-CN" b="1" dirty="0"/>
              <a:t>Simulator </a:t>
            </a:r>
            <a:r>
              <a:rPr lang="zh-CN" altLang="en-US" dirty="0"/>
              <a:t>仿真器 </a:t>
            </a:r>
            <a:endParaRPr lang="en-US" altLang="zh-CN" dirty="0"/>
          </a:p>
          <a:p>
            <a:pPr lvl="1"/>
            <a:r>
              <a:rPr lang="zh-CN" altLang="en-US" dirty="0"/>
              <a:t>基于 </a:t>
            </a:r>
            <a:r>
              <a:rPr lang="en-US" altLang="zh-CN" dirty="0"/>
              <a:t>GUI </a:t>
            </a:r>
            <a:r>
              <a:rPr lang="zh-CN" altLang="en-US" dirty="0"/>
              <a:t>图形的工具模拟 </a:t>
            </a:r>
            <a:r>
              <a:rPr lang="en-US" altLang="zh-CN" dirty="0"/>
              <a:t>CPU </a:t>
            </a:r>
            <a:r>
              <a:rPr lang="zh-CN" altLang="en-US" dirty="0"/>
              <a:t>的数据和控制路径 </a:t>
            </a:r>
          </a:p>
        </p:txBody>
      </p:sp>
      <p:sp>
        <p:nvSpPr>
          <p:cNvPr id="4" name="日期占位符 3">
            <a:extLst>
              <a:ext uri="{FF2B5EF4-FFF2-40B4-BE49-F238E27FC236}">
                <a16:creationId xmlns:a16="http://schemas.microsoft.com/office/drawing/2014/main" xmlns="" id="{F072EE07-D61C-4188-BF65-E0056F89D470}"/>
              </a:ext>
            </a:extLst>
          </p:cNvPr>
          <p:cNvSpPr>
            <a:spLocks noGrp="1"/>
          </p:cNvSpPr>
          <p:nvPr>
            <p:ph type="dt" sz="half" idx="10"/>
          </p:nvPr>
        </p:nvSpPr>
        <p:spPr/>
        <p:txBody>
          <a:bodyPr/>
          <a:lstStyle/>
          <a:p>
            <a:fld id="{7A32C1A0-FA48-4496-9132-46555EA0CE1A}" type="datetime1">
              <a:rPr lang="zh-CN" altLang="en-US" smtClean="0"/>
              <a:t>2018/6/12</a:t>
            </a:fld>
            <a:endParaRPr lang="zh-CN" altLang="en-US"/>
          </a:p>
        </p:txBody>
      </p:sp>
      <p:sp>
        <p:nvSpPr>
          <p:cNvPr id="5" name="页脚占位符 4">
            <a:extLst>
              <a:ext uri="{FF2B5EF4-FFF2-40B4-BE49-F238E27FC236}">
                <a16:creationId xmlns:a16="http://schemas.microsoft.com/office/drawing/2014/main" xmlns="" id="{FAC292D1-CE77-4F98-A68E-1F29650C8A93}"/>
              </a:ext>
            </a:extLst>
          </p:cNvPr>
          <p:cNvSpPr>
            <a:spLocks noGrp="1"/>
          </p:cNvSpPr>
          <p:nvPr>
            <p:ph type="ftr" sz="quarter" idx="11"/>
          </p:nvPr>
        </p:nvSpPr>
        <p:spPr/>
        <p:txBody>
          <a:bodyPr/>
          <a:lstStyle/>
          <a:p>
            <a:r>
              <a:rPr lang="en-US" altLang="zh-CN"/>
              <a:t>Spring  2018 ZDMC – Lec. #24</a:t>
            </a:r>
            <a:endParaRPr lang="zh-CN" altLang="en-US"/>
          </a:p>
        </p:txBody>
      </p:sp>
      <p:sp>
        <p:nvSpPr>
          <p:cNvPr id="6" name="灯片编号占位符 5">
            <a:extLst>
              <a:ext uri="{FF2B5EF4-FFF2-40B4-BE49-F238E27FC236}">
                <a16:creationId xmlns:a16="http://schemas.microsoft.com/office/drawing/2014/main" xmlns="" id="{22A747B5-F6E0-4A7B-90D7-95374459FF4E}"/>
              </a:ext>
            </a:extLst>
          </p:cNvPr>
          <p:cNvSpPr>
            <a:spLocks noGrp="1"/>
          </p:cNvSpPr>
          <p:nvPr>
            <p:ph type="sldNum" sz="quarter" idx="12"/>
          </p:nvPr>
        </p:nvSpPr>
        <p:spPr/>
        <p:txBody>
          <a:bodyPr/>
          <a:lstStyle/>
          <a:p>
            <a:fld id="{CE662F2D-F56F-4C35-B8AD-C1D480E5A84E}" type="slidenum">
              <a:rPr lang="zh-CN" altLang="en-US" smtClean="0"/>
              <a:t>50</a:t>
            </a:fld>
            <a:endParaRPr lang="zh-CN" altLang="en-US"/>
          </a:p>
        </p:txBody>
      </p:sp>
      <p:pic>
        <p:nvPicPr>
          <p:cNvPr id="7" name="图片 6">
            <a:extLst>
              <a:ext uri="{FF2B5EF4-FFF2-40B4-BE49-F238E27FC236}">
                <a16:creationId xmlns:a16="http://schemas.microsoft.com/office/drawing/2014/main" xmlns="" id="{D49725CB-84BB-431F-8963-C0C6412E157C}"/>
              </a:ext>
            </a:extLst>
          </p:cNvPr>
          <p:cNvPicPr>
            <a:picLocks noChangeAspect="1"/>
          </p:cNvPicPr>
          <p:nvPr/>
        </p:nvPicPr>
        <p:blipFill>
          <a:blip r:embed="rId2"/>
          <a:stretch>
            <a:fillRect/>
          </a:stretch>
        </p:blipFill>
        <p:spPr>
          <a:xfrm>
            <a:off x="4471795" y="3912116"/>
            <a:ext cx="4639326" cy="2945884"/>
          </a:xfrm>
          <a:prstGeom prst="rect">
            <a:avLst/>
          </a:prstGeom>
        </p:spPr>
      </p:pic>
    </p:spTree>
    <p:extLst>
      <p:ext uri="{BB962C8B-B14F-4D97-AF65-F5344CB8AC3E}">
        <p14:creationId xmlns:p14="http://schemas.microsoft.com/office/powerpoint/2010/main" val="394245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图片 6">
            <a:extLst>
              <a:ext uri="{FF2B5EF4-FFF2-40B4-BE49-F238E27FC236}">
                <a16:creationId xmlns:a16="http://schemas.microsoft.com/office/drawing/2014/main" xmlns="" id="{95AC0974-6842-40A7-BBC3-B8A34DB4E7B6}"/>
              </a:ext>
            </a:extLst>
          </p:cNvPr>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3587750" y="1912938"/>
            <a:ext cx="5457957" cy="457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标题 1">
            <a:extLst>
              <a:ext uri="{FF2B5EF4-FFF2-40B4-BE49-F238E27FC236}">
                <a16:creationId xmlns:a16="http://schemas.microsoft.com/office/drawing/2014/main" xmlns="" id="{7BE85897-D085-4430-98E6-5F3EBF218DE9}"/>
              </a:ext>
            </a:extLst>
          </p:cNvPr>
          <p:cNvSpPr>
            <a:spLocks noGrp="1"/>
          </p:cNvSpPr>
          <p:nvPr>
            <p:ph type="title"/>
          </p:nvPr>
        </p:nvSpPr>
        <p:spPr>
          <a:xfrm>
            <a:off x="628650" y="365127"/>
            <a:ext cx="7886700" cy="788986"/>
          </a:xfrm>
        </p:spPr>
        <p:txBody>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控制单元</a:t>
            </a:r>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52228" name="内容占位符 2">
            <a:extLst>
              <a:ext uri="{FF2B5EF4-FFF2-40B4-BE49-F238E27FC236}">
                <a16:creationId xmlns:a16="http://schemas.microsoft.com/office/drawing/2014/main" xmlns="" id="{5507ADD7-A62D-492D-AE9F-CF00ECC60C74}"/>
              </a:ext>
            </a:extLst>
          </p:cNvPr>
          <p:cNvSpPr>
            <a:spLocks noGrp="1"/>
          </p:cNvSpPr>
          <p:nvPr>
            <p:ph idx="1"/>
          </p:nvPr>
        </p:nvSpPr>
        <p:spPr>
          <a:xfrm>
            <a:off x="228600" y="1193800"/>
            <a:ext cx="5410200" cy="4927600"/>
          </a:xfrm>
        </p:spPr>
        <p:txBody>
          <a:bodyPr>
            <a:normAutofit/>
          </a:bodyPr>
          <a:lstStyle/>
          <a:p>
            <a:r>
              <a:rPr lang="zh-CN" altLang="en-US" sz="2400" dirty="0"/>
              <a:t>控制单元的状态图</a:t>
            </a:r>
            <a:endParaRPr lang="en-US" altLang="zh-CN" sz="2400" dirty="0"/>
          </a:p>
          <a:p>
            <a:r>
              <a:rPr lang="zh-CN" altLang="zh-CN" sz="2400" b="1" dirty="0"/>
              <a:t>状态</a:t>
            </a:r>
            <a:r>
              <a:rPr lang="en-US" altLang="zh-CN" sz="2400" b="1" dirty="0"/>
              <a:t>START</a:t>
            </a:r>
            <a:r>
              <a:rPr lang="zh-CN" altLang="zh-CN" sz="2400" b="1" dirty="0"/>
              <a:t>（</a:t>
            </a:r>
            <a:r>
              <a:rPr lang="en-US" altLang="zh-CN" sz="2400" b="1" dirty="0"/>
              <a:t>000</a:t>
            </a:r>
            <a:r>
              <a:rPr lang="zh-CN" altLang="zh-CN" sz="2400" b="1" dirty="0"/>
              <a:t>）</a:t>
            </a:r>
            <a:r>
              <a:rPr lang="zh-CN" altLang="zh-CN" sz="2400" dirty="0"/>
              <a:t>作为初始复位状态</a:t>
            </a:r>
            <a:endParaRPr lang="en-US" altLang="zh-CN" sz="2400" dirty="0"/>
          </a:p>
          <a:p>
            <a:pPr lvl="1"/>
            <a:r>
              <a:rPr lang="zh-CN" altLang="en-US" sz="2000" dirty="0"/>
              <a:t>指令</a:t>
            </a:r>
            <a:r>
              <a:rPr lang="en-US" altLang="zh-CN" sz="2000" dirty="0"/>
              <a:t>JNZ A</a:t>
            </a:r>
            <a:r>
              <a:rPr lang="zh-CN" altLang="zh-CN" sz="2000" dirty="0"/>
              <a:t>需要额外的时钟周期完成</a:t>
            </a:r>
            <a:endParaRPr lang="en-US" altLang="zh-CN" sz="2000" dirty="0"/>
          </a:p>
          <a:p>
            <a:pPr lvl="1"/>
            <a:r>
              <a:rPr lang="en-US" altLang="zh-CN" sz="2000" dirty="0"/>
              <a:t>PC</a:t>
            </a:r>
            <a:r>
              <a:rPr lang="zh-CN" altLang="zh-CN" sz="2000" dirty="0"/>
              <a:t>加载新地址在下一个时钟沿发生</a:t>
            </a:r>
            <a:endParaRPr lang="en-US" altLang="zh-CN" sz="2000" dirty="0"/>
          </a:p>
          <a:p>
            <a:r>
              <a:rPr lang="zh-CN" altLang="en-US" sz="2400" b="1" dirty="0"/>
              <a:t>在</a:t>
            </a:r>
            <a:r>
              <a:rPr lang="en-US" altLang="zh-CN" sz="2400" b="1" dirty="0"/>
              <a:t>FETCH</a:t>
            </a:r>
            <a:r>
              <a:rPr lang="zh-CN" altLang="en-US" sz="2400" b="1" dirty="0"/>
              <a:t>状态</a:t>
            </a:r>
            <a:endParaRPr lang="en-US" altLang="zh-CN" sz="2400" b="1" dirty="0"/>
          </a:p>
          <a:p>
            <a:pPr lvl="1"/>
            <a:r>
              <a:rPr lang="zh-CN" altLang="en-US" sz="2000" dirty="0"/>
              <a:t>控制</a:t>
            </a:r>
            <a:r>
              <a:rPr lang="en-US" altLang="zh-CN" sz="2000" dirty="0" err="1"/>
              <a:t>IRload</a:t>
            </a:r>
            <a:r>
              <a:rPr lang="zh-CN" altLang="en-US" sz="2000"/>
              <a:t>信号</a:t>
            </a:r>
            <a:r>
              <a:rPr lang="zh-CN" altLang="en-US" sz="2000" smtClean="0"/>
              <a:t>有效</a:t>
            </a:r>
            <a:endParaRPr lang="en-US" altLang="zh-CN" sz="2000" dirty="0"/>
          </a:p>
          <a:p>
            <a:pPr lvl="1"/>
            <a:r>
              <a:rPr lang="zh-CN" altLang="en-US" sz="2000" dirty="0"/>
              <a:t>将</a:t>
            </a:r>
            <a:r>
              <a:rPr lang="en-US" altLang="zh-CN" sz="2000" dirty="0"/>
              <a:t>PC</a:t>
            </a:r>
            <a:r>
              <a:rPr lang="zh-CN" altLang="en-US" sz="2000" dirty="0"/>
              <a:t>寄存器指向的程序加载到</a:t>
            </a:r>
            <a:r>
              <a:rPr lang="en-US" altLang="zh-CN" sz="2000"/>
              <a:t>IR</a:t>
            </a:r>
            <a:r>
              <a:rPr lang="zh-CN" altLang="en-US" sz="2000" smtClean="0"/>
              <a:t>寄存器</a:t>
            </a:r>
            <a:endParaRPr lang="en-US" altLang="zh-CN" sz="2000" dirty="0"/>
          </a:p>
          <a:p>
            <a:pPr lvl="1"/>
            <a:r>
              <a:rPr lang="zh-CN" altLang="en-US" sz="2000" dirty="0"/>
              <a:t>然后</a:t>
            </a:r>
            <a:r>
              <a:rPr lang="en-US" altLang="zh-CN" sz="2000" dirty="0"/>
              <a:t>PC</a:t>
            </a:r>
            <a:r>
              <a:rPr lang="zh-CN" altLang="en-US" sz="2000" dirty="0"/>
              <a:t>寄存器中的内容递增</a:t>
            </a:r>
            <a:r>
              <a:rPr lang="en-US" altLang="zh-CN" sz="2000"/>
              <a:t>1</a:t>
            </a:r>
            <a:r>
              <a:rPr lang="zh-CN" altLang="en-US" sz="2000" smtClean="0"/>
              <a:t>后</a:t>
            </a:r>
            <a:endParaRPr lang="en-US" altLang="zh-CN" sz="2000" dirty="0"/>
          </a:p>
          <a:p>
            <a:pPr lvl="1"/>
            <a:r>
              <a:rPr lang="zh-CN" altLang="en-US" sz="2000" dirty="0"/>
              <a:t>信号</a:t>
            </a:r>
            <a:r>
              <a:rPr lang="en-US" altLang="zh-CN" sz="2000" dirty="0" err="1"/>
              <a:t>PCload</a:t>
            </a:r>
            <a:r>
              <a:rPr lang="zh-CN" altLang="en-US" sz="2000" dirty="0"/>
              <a:t>将新</a:t>
            </a:r>
            <a:r>
              <a:rPr lang="en-US" altLang="zh-CN" sz="2000" dirty="0"/>
              <a:t>PC</a:t>
            </a:r>
            <a:r>
              <a:rPr lang="zh-CN" altLang="en-US" sz="2000" dirty="0"/>
              <a:t>加载到</a:t>
            </a:r>
            <a:r>
              <a:rPr lang="en-US" altLang="zh-CN" sz="2000" dirty="0"/>
              <a:t>PC</a:t>
            </a:r>
            <a:r>
              <a:rPr lang="zh-CN" altLang="en-US" sz="2000"/>
              <a:t>寄存器</a:t>
            </a:r>
            <a:r>
              <a:rPr lang="zh-CN" altLang="en-US" sz="2000" smtClean="0"/>
              <a:t>中</a:t>
            </a:r>
            <a:endParaRPr lang="en-US" altLang="zh-CN" sz="2000" dirty="0"/>
          </a:p>
          <a:p>
            <a:r>
              <a:rPr lang="zh-CN" altLang="zh-CN" sz="2400" b="1" dirty="0"/>
              <a:t>在</a:t>
            </a:r>
            <a:r>
              <a:rPr lang="en-US" altLang="zh-CN" sz="2400" b="1" dirty="0"/>
              <a:t>DECODE</a:t>
            </a:r>
            <a:r>
              <a:rPr lang="zh-CN" altLang="zh-CN" sz="2400" b="1" dirty="0"/>
              <a:t>状态</a:t>
            </a:r>
            <a:endParaRPr lang="en-US" altLang="zh-CN" sz="2400" b="1" dirty="0"/>
          </a:p>
          <a:p>
            <a:pPr lvl="1"/>
            <a:r>
              <a:rPr lang="zh-CN" altLang="zh-CN" sz="2000" dirty="0"/>
              <a:t>测试</a:t>
            </a:r>
            <a:r>
              <a:rPr lang="en-US" altLang="zh-CN" sz="2000" dirty="0"/>
              <a:t>IR</a:t>
            </a:r>
            <a:r>
              <a:rPr lang="zh-CN" altLang="zh-CN" sz="2000" dirty="0"/>
              <a:t>寄存器</a:t>
            </a:r>
            <a:r>
              <a:rPr lang="zh-CN" altLang="zh-CN" sz="2000"/>
              <a:t>的</a:t>
            </a:r>
            <a:r>
              <a:rPr lang="zh-CN" altLang="zh-CN" sz="2000" smtClean="0"/>
              <a:t>高三位</a:t>
            </a:r>
            <a:endParaRPr lang="en-US" altLang="zh-CN" sz="2000" dirty="0"/>
          </a:p>
          <a:p>
            <a:pPr lvl="1"/>
            <a:r>
              <a:rPr lang="zh-CN" altLang="zh-CN" sz="2000" dirty="0"/>
              <a:t>即</a:t>
            </a:r>
            <a:r>
              <a:rPr lang="en-US" altLang="zh-CN" sz="2000"/>
              <a:t>IR</a:t>
            </a:r>
            <a:r>
              <a:rPr lang="en-US" altLang="zh-CN" sz="2000" baseline="-25000"/>
              <a:t>_7-5</a:t>
            </a:r>
            <a:r>
              <a:rPr lang="zh-CN" altLang="zh-CN" sz="2000" smtClean="0"/>
              <a:t>解码</a:t>
            </a:r>
            <a:endParaRPr lang="en-US" altLang="zh-CN" sz="2000" dirty="0"/>
          </a:p>
          <a:p>
            <a:pPr lvl="1"/>
            <a:r>
              <a:rPr lang="zh-CN" altLang="zh-CN" sz="2000" dirty="0"/>
              <a:t>跳转到对应</a:t>
            </a:r>
            <a:r>
              <a:rPr lang="zh-CN" altLang="zh-CN" sz="2000"/>
              <a:t>的</a:t>
            </a:r>
            <a:r>
              <a:rPr lang="zh-CN" altLang="zh-CN" sz="2000" smtClean="0"/>
              <a:t>状态</a:t>
            </a:r>
            <a:endParaRPr lang="zh-CN" altLang="en-US" sz="2000" dirty="0"/>
          </a:p>
        </p:txBody>
      </p:sp>
      <p:sp>
        <p:nvSpPr>
          <p:cNvPr id="2" name="日期占位符 1">
            <a:extLst>
              <a:ext uri="{FF2B5EF4-FFF2-40B4-BE49-F238E27FC236}">
                <a16:creationId xmlns:a16="http://schemas.microsoft.com/office/drawing/2014/main" xmlns="" id="{BBDB0C5B-8882-4080-9EF3-1E150A689EB5}"/>
              </a:ext>
            </a:extLst>
          </p:cNvPr>
          <p:cNvSpPr>
            <a:spLocks noGrp="1"/>
          </p:cNvSpPr>
          <p:nvPr>
            <p:ph type="dt" sz="half" idx="10"/>
          </p:nvPr>
        </p:nvSpPr>
        <p:spPr/>
        <p:txBody>
          <a:bodyPr/>
          <a:lstStyle/>
          <a:p>
            <a:fld id="{5CB092C6-5286-4524-AB6B-F0C71F79E52D}"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6BA6C327-EA85-465F-8F42-239611132AA0}"/>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171625D1-2FD9-44BC-B182-5FDAF5E95B01}"/>
              </a:ext>
            </a:extLst>
          </p:cNvPr>
          <p:cNvSpPr>
            <a:spLocks noGrp="1"/>
          </p:cNvSpPr>
          <p:nvPr>
            <p:ph type="sldNum" sz="quarter" idx="12"/>
          </p:nvPr>
        </p:nvSpPr>
        <p:spPr/>
        <p:txBody>
          <a:bodyPr/>
          <a:lstStyle/>
          <a:p>
            <a:fld id="{CE662F2D-F56F-4C35-B8AD-C1D480E5A84E}" type="slidenum">
              <a:rPr lang="zh-CN" altLang="en-US" smtClean="0"/>
              <a:t>6</a:t>
            </a:fld>
            <a:endParaRPr lang="zh-CN" altLang="en-US"/>
          </a:p>
        </p:txBody>
      </p:sp>
    </p:spTree>
    <p:extLst>
      <p:ext uri="{BB962C8B-B14F-4D97-AF65-F5344CB8AC3E}">
        <p14:creationId xmlns:p14="http://schemas.microsoft.com/office/powerpoint/2010/main" val="3891618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xmlns="" id="{02599ADD-0559-42D5-AC08-0F3D9A39F052}"/>
              </a:ext>
            </a:extLst>
          </p:cNvPr>
          <p:cNvSpPr>
            <a:spLocks noGrp="1"/>
          </p:cNvSpPr>
          <p:nvPr>
            <p:ph type="title"/>
          </p:nvPr>
        </p:nvSpPr>
        <p:spPr>
          <a:xfrm>
            <a:off x="685800" y="330200"/>
            <a:ext cx="7292975" cy="584200"/>
          </a:xfrm>
        </p:spPr>
        <p:txBody>
          <a:bodyPr>
            <a:no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五个指令的执行状态</a:t>
            </a:r>
          </a:p>
        </p:txBody>
      </p:sp>
      <p:sp>
        <p:nvSpPr>
          <p:cNvPr id="53251" name="内容占位符 2">
            <a:extLst>
              <a:ext uri="{FF2B5EF4-FFF2-40B4-BE49-F238E27FC236}">
                <a16:creationId xmlns:a16="http://schemas.microsoft.com/office/drawing/2014/main" xmlns="" id="{66F32B11-5D83-450A-810E-11BCC06507EA}"/>
              </a:ext>
            </a:extLst>
          </p:cNvPr>
          <p:cNvSpPr>
            <a:spLocks noGrp="1"/>
          </p:cNvSpPr>
          <p:nvPr>
            <p:ph idx="1"/>
          </p:nvPr>
        </p:nvSpPr>
        <p:spPr>
          <a:xfrm>
            <a:off x="483476" y="1091851"/>
            <a:ext cx="8508124" cy="5393031"/>
          </a:xfrm>
        </p:spPr>
        <p:txBody>
          <a:bodyPr>
            <a:normAutofit fontScale="70000" lnSpcReduction="20000"/>
          </a:bodyPr>
          <a:lstStyle/>
          <a:p>
            <a:r>
              <a:rPr lang="zh-CN" altLang="en-US" dirty="0"/>
              <a:t>指令</a:t>
            </a:r>
            <a:r>
              <a:rPr lang="en-US" altLang="zh-CN" dirty="0"/>
              <a:t>IN A</a:t>
            </a:r>
            <a:r>
              <a:rPr lang="zh-CN" altLang="en-US" dirty="0"/>
              <a:t>操作</a:t>
            </a:r>
            <a:endParaRPr lang="en-US" altLang="zh-CN" dirty="0"/>
          </a:p>
          <a:p>
            <a:pPr lvl="1">
              <a:lnSpc>
                <a:spcPct val="120000"/>
              </a:lnSpc>
            </a:pPr>
            <a:r>
              <a:rPr lang="zh-CN" altLang="en-US" dirty="0"/>
              <a:t>设置</a:t>
            </a:r>
            <a:r>
              <a:rPr lang="en-US" altLang="zh-CN" dirty="0" err="1"/>
              <a:t>INmux</a:t>
            </a:r>
            <a:r>
              <a:rPr lang="zh-CN" altLang="en-US" dirty="0"/>
              <a:t>信号为</a:t>
            </a:r>
            <a:r>
              <a:rPr lang="en-US" altLang="zh-CN" dirty="0"/>
              <a:t>1</a:t>
            </a:r>
            <a:r>
              <a:rPr lang="zh-CN" altLang="en-US" dirty="0"/>
              <a:t>来选择输入信号为</a:t>
            </a:r>
            <a:r>
              <a:rPr lang="zh-CN" altLang="en-US"/>
              <a:t>外部</a:t>
            </a:r>
            <a:r>
              <a:rPr lang="zh-CN" altLang="en-US" smtClean="0"/>
              <a:t>端口</a:t>
            </a:r>
            <a:endParaRPr lang="en-US" altLang="zh-CN" dirty="0"/>
          </a:p>
          <a:p>
            <a:pPr lvl="1">
              <a:lnSpc>
                <a:spcPct val="120000"/>
              </a:lnSpc>
            </a:pPr>
            <a:r>
              <a:rPr lang="zh-CN" altLang="en-US" dirty="0"/>
              <a:t>设置</a:t>
            </a:r>
            <a:r>
              <a:rPr lang="en-US" altLang="zh-CN" dirty="0" err="1"/>
              <a:t>Aload</a:t>
            </a:r>
            <a:r>
              <a:rPr lang="zh-CN" altLang="en-US" dirty="0"/>
              <a:t>信号为</a:t>
            </a:r>
            <a:r>
              <a:rPr lang="en-US" altLang="zh-CN" dirty="0"/>
              <a:t>1</a:t>
            </a:r>
            <a:r>
              <a:rPr lang="zh-CN" altLang="en-US" dirty="0"/>
              <a:t>来加载输入信号到</a:t>
            </a:r>
            <a:r>
              <a:rPr lang="zh-CN" altLang="en-US"/>
              <a:t>累加器</a:t>
            </a:r>
            <a:r>
              <a:rPr lang="en-US" altLang="zh-CN" smtClean="0"/>
              <a:t>A</a:t>
            </a:r>
            <a:endParaRPr lang="en-US" altLang="zh-CN" dirty="0"/>
          </a:p>
          <a:p>
            <a:pPr lvl="1">
              <a:lnSpc>
                <a:spcPct val="120000"/>
              </a:lnSpc>
            </a:pPr>
            <a:r>
              <a:rPr lang="zh-CN" altLang="en-US" dirty="0"/>
              <a:t>注意，为了输入指令能够读取到正确的输入值，输入数据需要在微处理器复位之前就</a:t>
            </a:r>
            <a:r>
              <a:rPr lang="zh-CN" altLang="en-US"/>
              <a:t>设置</a:t>
            </a:r>
            <a:r>
              <a:rPr lang="zh-CN" altLang="en-US" smtClean="0"/>
              <a:t>好</a:t>
            </a:r>
            <a:endParaRPr lang="en-US" altLang="zh-CN" dirty="0"/>
          </a:p>
          <a:p>
            <a:pPr lvl="1">
              <a:lnSpc>
                <a:spcPct val="120000"/>
              </a:lnSpc>
            </a:pPr>
            <a:r>
              <a:rPr lang="zh-CN" altLang="en-US" dirty="0"/>
              <a:t>而且，由于</a:t>
            </a:r>
            <a:r>
              <a:rPr lang="en-US" altLang="zh-CN" dirty="0"/>
              <a:t>INPUT</a:t>
            </a:r>
            <a:r>
              <a:rPr lang="zh-CN" altLang="en-US" dirty="0"/>
              <a:t>状态不需要等待一个类似于回车键的信号，因此，即使有多个数据输入，也只能有一个数据会被</a:t>
            </a:r>
            <a:r>
              <a:rPr lang="zh-CN" altLang="en-US"/>
              <a:t>读入</a:t>
            </a:r>
            <a:r>
              <a:rPr lang="zh-CN" altLang="en-US" smtClean="0"/>
              <a:t>进来</a:t>
            </a:r>
            <a:endParaRPr lang="en-US" altLang="zh-CN" dirty="0"/>
          </a:p>
          <a:p>
            <a:r>
              <a:rPr lang="zh-CN" altLang="en-US" dirty="0"/>
              <a:t>指令</a:t>
            </a:r>
            <a:r>
              <a:rPr lang="en-US" altLang="zh-CN" dirty="0"/>
              <a:t>DEC A</a:t>
            </a:r>
          </a:p>
          <a:p>
            <a:pPr lvl="1">
              <a:lnSpc>
                <a:spcPct val="120000"/>
              </a:lnSpc>
            </a:pPr>
            <a:r>
              <a:rPr lang="zh-CN" altLang="en-US" dirty="0"/>
              <a:t>需要设置</a:t>
            </a:r>
            <a:r>
              <a:rPr lang="en-US" altLang="zh-CN" dirty="0" err="1"/>
              <a:t>INmux</a:t>
            </a:r>
            <a:r>
              <a:rPr lang="zh-CN" altLang="en-US" dirty="0"/>
              <a:t>信号为</a:t>
            </a:r>
            <a:r>
              <a:rPr lang="en-US" altLang="zh-CN" dirty="0"/>
              <a:t>0</a:t>
            </a:r>
            <a:r>
              <a:rPr lang="zh-CN" altLang="en-US" dirty="0"/>
              <a:t>、</a:t>
            </a:r>
            <a:r>
              <a:rPr lang="en-US" altLang="zh-CN" dirty="0" err="1"/>
              <a:t>Aload</a:t>
            </a:r>
            <a:r>
              <a:rPr lang="zh-CN" altLang="en-US" dirty="0"/>
              <a:t>信号</a:t>
            </a:r>
            <a:r>
              <a:rPr lang="zh-CN" altLang="en-US"/>
              <a:t>为</a:t>
            </a:r>
            <a:r>
              <a:rPr lang="en-US" altLang="zh-CN" smtClean="0"/>
              <a:t>1</a:t>
            </a:r>
            <a:endParaRPr lang="en-US" altLang="zh-CN" dirty="0"/>
          </a:p>
          <a:p>
            <a:pPr lvl="1">
              <a:lnSpc>
                <a:spcPct val="120000"/>
              </a:lnSpc>
            </a:pPr>
            <a:r>
              <a:rPr lang="zh-CN" altLang="en-US" dirty="0"/>
              <a:t>以使递减单元的输出被连接到累加器并</a:t>
            </a:r>
            <a:r>
              <a:rPr lang="zh-CN" altLang="en-US"/>
              <a:t>加载</a:t>
            </a:r>
            <a:r>
              <a:rPr lang="zh-CN" altLang="en-US" smtClean="0"/>
              <a:t>进来</a:t>
            </a:r>
            <a:endParaRPr lang="en-US" altLang="zh-CN" dirty="0"/>
          </a:p>
          <a:p>
            <a:r>
              <a:rPr lang="zh-CN" altLang="zh-CN" dirty="0"/>
              <a:t>指令</a:t>
            </a:r>
            <a:r>
              <a:rPr lang="en-US" altLang="zh-CN" dirty="0"/>
              <a:t>JNZ</a:t>
            </a:r>
          </a:p>
          <a:p>
            <a:pPr lvl="1">
              <a:lnSpc>
                <a:spcPct val="120000"/>
              </a:lnSpc>
            </a:pPr>
            <a:r>
              <a:rPr lang="zh-CN" altLang="zh-CN" dirty="0"/>
              <a:t>使</a:t>
            </a:r>
            <a:r>
              <a:rPr lang="en-US" altLang="zh-CN" dirty="0" err="1"/>
              <a:t>JNZmux</a:t>
            </a:r>
            <a:r>
              <a:rPr lang="zh-CN" altLang="zh-CN" dirty="0"/>
              <a:t>信号有效以将</a:t>
            </a:r>
            <a:r>
              <a:rPr lang="en-US" altLang="zh-CN" dirty="0"/>
              <a:t>IR</a:t>
            </a:r>
            <a:r>
              <a:rPr lang="zh-CN" altLang="zh-CN" dirty="0"/>
              <a:t>寄存器中的低</a:t>
            </a:r>
            <a:r>
              <a:rPr lang="en-US" altLang="zh-CN" dirty="0"/>
              <a:t>4</a:t>
            </a:r>
            <a:r>
              <a:rPr lang="zh-CN" altLang="zh-CN" dirty="0"/>
              <a:t>位地址信号加载到</a:t>
            </a:r>
            <a:r>
              <a:rPr lang="en-US" altLang="zh-CN"/>
              <a:t>PC</a:t>
            </a:r>
            <a:r>
              <a:rPr lang="zh-CN" altLang="zh-CN" smtClean="0"/>
              <a:t>寄存器</a:t>
            </a:r>
            <a:endParaRPr lang="en-US" altLang="zh-CN" dirty="0"/>
          </a:p>
          <a:p>
            <a:pPr lvl="1">
              <a:lnSpc>
                <a:spcPct val="120000"/>
              </a:lnSpc>
            </a:pPr>
            <a:r>
              <a:rPr lang="zh-CN" altLang="zh-CN" dirty="0"/>
              <a:t>状态反馈信号</a:t>
            </a:r>
            <a:r>
              <a:rPr lang="en-US" altLang="zh-CN" dirty="0"/>
              <a:t>Aneq0=1</a:t>
            </a:r>
            <a:r>
              <a:rPr lang="zh-CN" altLang="zh-CN" dirty="0"/>
              <a:t>时</a:t>
            </a:r>
            <a:r>
              <a:rPr lang="zh-CN" altLang="en-US" dirty="0"/>
              <a:t>，</a:t>
            </a:r>
            <a:r>
              <a:rPr lang="zh-CN" altLang="zh-CN" dirty="0"/>
              <a:t>控制信号</a:t>
            </a:r>
            <a:r>
              <a:rPr lang="en-US" altLang="zh-CN" dirty="0" err="1"/>
              <a:t>PCload</a:t>
            </a:r>
            <a:r>
              <a:rPr lang="zh-CN" altLang="zh-CN" dirty="0"/>
              <a:t>信号被设置</a:t>
            </a:r>
            <a:r>
              <a:rPr lang="zh-CN" altLang="zh-CN"/>
              <a:t>为</a:t>
            </a:r>
            <a:r>
              <a:rPr lang="zh-CN" altLang="zh-CN" smtClean="0"/>
              <a:t>有效</a:t>
            </a:r>
            <a:endParaRPr lang="en-US" altLang="zh-CN" dirty="0"/>
          </a:p>
          <a:p>
            <a:r>
              <a:rPr lang="zh-CN" altLang="zh-CN" dirty="0"/>
              <a:t>到</a:t>
            </a:r>
            <a:r>
              <a:rPr lang="en-US" altLang="zh-CN" dirty="0"/>
              <a:t>HALT</a:t>
            </a:r>
            <a:r>
              <a:rPr lang="zh-CN" altLang="zh-CN" dirty="0"/>
              <a:t>状态</a:t>
            </a:r>
            <a:endParaRPr lang="en-US" altLang="zh-CN" dirty="0"/>
          </a:p>
          <a:p>
            <a:pPr lvl="1">
              <a:lnSpc>
                <a:spcPct val="120000"/>
              </a:lnSpc>
            </a:pPr>
            <a:r>
              <a:rPr lang="zh-CN" altLang="zh-CN" dirty="0"/>
              <a:t>将会无条件的停留在</a:t>
            </a:r>
            <a:r>
              <a:rPr lang="en-US" altLang="zh-CN" dirty="0"/>
              <a:t>HALT</a:t>
            </a:r>
            <a:r>
              <a:rPr lang="zh-CN" altLang="zh-CN" dirty="0"/>
              <a:t>状态</a:t>
            </a:r>
            <a:endParaRPr lang="en-US" altLang="zh-CN" dirty="0"/>
          </a:p>
          <a:p>
            <a:pPr lvl="1">
              <a:lnSpc>
                <a:spcPct val="120000"/>
              </a:lnSpc>
            </a:pPr>
            <a:r>
              <a:rPr lang="zh-CN" altLang="zh-CN" dirty="0"/>
              <a:t>微处理器看上去像停止</a:t>
            </a:r>
            <a:r>
              <a:rPr lang="zh-CN" altLang="zh-CN"/>
              <a:t>操作</a:t>
            </a:r>
            <a:r>
              <a:rPr lang="zh-CN" altLang="zh-CN" smtClean="0"/>
              <a:t>一样</a:t>
            </a:r>
            <a:endParaRPr lang="zh-CN" altLang="zh-CN" dirty="0"/>
          </a:p>
          <a:p>
            <a:endParaRPr lang="zh-CN" altLang="en-US" dirty="0"/>
          </a:p>
        </p:txBody>
      </p:sp>
      <p:sp>
        <p:nvSpPr>
          <p:cNvPr id="2" name="日期占位符 1">
            <a:extLst>
              <a:ext uri="{FF2B5EF4-FFF2-40B4-BE49-F238E27FC236}">
                <a16:creationId xmlns:a16="http://schemas.microsoft.com/office/drawing/2014/main" xmlns="" id="{C32400E0-03D7-45D1-85CD-DF58498EB5E7}"/>
              </a:ext>
            </a:extLst>
          </p:cNvPr>
          <p:cNvSpPr>
            <a:spLocks noGrp="1"/>
          </p:cNvSpPr>
          <p:nvPr>
            <p:ph type="dt" sz="half" idx="10"/>
          </p:nvPr>
        </p:nvSpPr>
        <p:spPr/>
        <p:txBody>
          <a:bodyPr/>
          <a:lstStyle/>
          <a:p>
            <a:fld id="{67BC5067-992A-4839-9228-64C08CB98504}"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DA60F880-6856-48EC-98B6-BA01F96139AF}"/>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1E949511-CA4F-4B54-8863-513BEB307175}"/>
              </a:ext>
            </a:extLst>
          </p:cNvPr>
          <p:cNvSpPr>
            <a:spLocks noGrp="1"/>
          </p:cNvSpPr>
          <p:nvPr>
            <p:ph type="sldNum" sz="quarter" idx="12"/>
          </p:nvPr>
        </p:nvSpPr>
        <p:spPr/>
        <p:txBody>
          <a:bodyPr/>
          <a:lstStyle/>
          <a:p>
            <a:fld id="{CE662F2D-F56F-4C35-B8AD-C1D480E5A84E}" type="slidenum">
              <a:rPr lang="zh-CN" altLang="en-US" smtClean="0"/>
              <a:t>7</a:t>
            </a:fld>
            <a:endParaRPr lang="zh-CN" altLang="en-US"/>
          </a:p>
        </p:txBody>
      </p:sp>
    </p:spTree>
    <p:extLst>
      <p:ext uri="{BB962C8B-B14F-4D97-AF65-F5344CB8AC3E}">
        <p14:creationId xmlns:p14="http://schemas.microsoft.com/office/powerpoint/2010/main" val="179036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xmlns="" id="{521DB685-7521-43B6-A45A-B02207EC3077}"/>
              </a:ext>
            </a:extLst>
          </p:cNvPr>
          <p:cNvSpPr>
            <a:spLocks noGrp="1"/>
          </p:cNvSpPr>
          <p:nvPr>
            <p:ph type="title"/>
          </p:nvPr>
        </p:nvSpPr>
        <p:spPr>
          <a:xfrm>
            <a:off x="628650" y="365127"/>
            <a:ext cx="7886700" cy="811212"/>
          </a:xfrm>
        </p:spPr>
        <p:txBody>
          <a:bodyPr>
            <a:norm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状态图</a:t>
            </a:r>
          </a:p>
        </p:txBody>
      </p:sp>
      <p:sp>
        <p:nvSpPr>
          <p:cNvPr id="54275" name="内容占位符 2">
            <a:extLst>
              <a:ext uri="{FF2B5EF4-FFF2-40B4-BE49-F238E27FC236}">
                <a16:creationId xmlns:a16="http://schemas.microsoft.com/office/drawing/2014/main" xmlns="" id="{3A2B0747-3E87-4582-B54B-A07821FDAB75}"/>
              </a:ext>
            </a:extLst>
          </p:cNvPr>
          <p:cNvSpPr>
            <a:spLocks noGrp="1"/>
          </p:cNvSpPr>
          <p:nvPr>
            <p:ph idx="1"/>
          </p:nvPr>
        </p:nvSpPr>
        <p:spPr>
          <a:xfrm>
            <a:off x="628650" y="1253331"/>
            <a:ext cx="7886700" cy="4351338"/>
          </a:xfrm>
        </p:spPr>
        <p:txBody>
          <a:bodyPr/>
          <a:lstStyle/>
          <a:p>
            <a:r>
              <a:rPr lang="zh-CN" altLang="en-US" dirty="0"/>
              <a:t>次态表、实现表，激励方程</a:t>
            </a:r>
          </a:p>
        </p:txBody>
      </p:sp>
      <p:pic>
        <p:nvPicPr>
          <p:cNvPr id="54276" name="Picture 2">
            <a:extLst>
              <a:ext uri="{FF2B5EF4-FFF2-40B4-BE49-F238E27FC236}">
                <a16:creationId xmlns:a16="http://schemas.microsoft.com/office/drawing/2014/main" xmlns="" id="{F5485596-9CC4-406D-AE53-15576464F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20850"/>
            <a:ext cx="640080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xmlns="" id="{7D975C61-4EAD-4243-A0FD-4FE7BAA01FEA}"/>
              </a:ext>
            </a:extLst>
          </p:cNvPr>
          <p:cNvSpPr>
            <a:spLocks noGrp="1"/>
          </p:cNvSpPr>
          <p:nvPr>
            <p:ph type="dt" sz="half" idx="10"/>
          </p:nvPr>
        </p:nvSpPr>
        <p:spPr/>
        <p:txBody>
          <a:bodyPr/>
          <a:lstStyle/>
          <a:p>
            <a:fld id="{9DA5D52F-2CC0-465D-91BF-7EAF3F205E52}"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086556EA-2AB2-4C93-8183-F6C7494534FC}"/>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5B8019A8-68A2-4D52-94D2-7FBE8CD37F0C}"/>
              </a:ext>
            </a:extLst>
          </p:cNvPr>
          <p:cNvSpPr>
            <a:spLocks noGrp="1"/>
          </p:cNvSpPr>
          <p:nvPr>
            <p:ph type="sldNum" sz="quarter" idx="12"/>
          </p:nvPr>
        </p:nvSpPr>
        <p:spPr/>
        <p:txBody>
          <a:bodyPr/>
          <a:lstStyle/>
          <a:p>
            <a:fld id="{CE662F2D-F56F-4C35-B8AD-C1D480E5A84E}" type="slidenum">
              <a:rPr lang="zh-CN" altLang="en-US" smtClean="0"/>
              <a:t>8</a:t>
            </a:fld>
            <a:endParaRPr lang="zh-CN" altLang="en-US"/>
          </a:p>
        </p:txBody>
      </p:sp>
    </p:spTree>
    <p:extLst>
      <p:ext uri="{BB962C8B-B14F-4D97-AF65-F5344CB8AC3E}">
        <p14:creationId xmlns:p14="http://schemas.microsoft.com/office/powerpoint/2010/main" val="145014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xmlns="" id="{CA8D850E-68BC-42CB-BB91-35A9A0D6BAB7}"/>
              </a:ext>
            </a:extLst>
          </p:cNvPr>
          <p:cNvSpPr>
            <a:spLocks noGrp="1"/>
          </p:cNvSpPr>
          <p:nvPr>
            <p:ph type="title"/>
          </p:nvPr>
        </p:nvSpPr>
        <p:spPr>
          <a:xfrm>
            <a:off x="628650" y="365127"/>
            <a:ext cx="7886700" cy="724638"/>
          </a:xfrm>
        </p:spPr>
        <p:txBody>
          <a:bodyPr>
            <a:norm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状态控制</a:t>
            </a:r>
          </a:p>
        </p:txBody>
      </p:sp>
      <p:sp>
        <p:nvSpPr>
          <p:cNvPr id="55299" name="内容占位符 2">
            <a:extLst>
              <a:ext uri="{FF2B5EF4-FFF2-40B4-BE49-F238E27FC236}">
                <a16:creationId xmlns:a16="http://schemas.microsoft.com/office/drawing/2014/main" xmlns="" id="{A7E2D823-DC5D-4C1B-B085-453310B274FA}"/>
              </a:ext>
            </a:extLst>
          </p:cNvPr>
          <p:cNvSpPr>
            <a:spLocks noGrp="1"/>
          </p:cNvSpPr>
          <p:nvPr>
            <p:ph idx="1"/>
          </p:nvPr>
        </p:nvSpPr>
        <p:spPr>
          <a:xfrm>
            <a:off x="628650" y="1268521"/>
            <a:ext cx="7886700" cy="4351338"/>
          </a:xfrm>
        </p:spPr>
        <p:txBody>
          <a:bodyPr/>
          <a:lstStyle/>
          <a:p>
            <a:r>
              <a:rPr lang="zh-CN" altLang="en-US" dirty="0"/>
              <a:t>输出表、</a:t>
            </a:r>
            <a:r>
              <a:rPr lang="zh-CN" altLang="zh-CN" dirty="0"/>
              <a:t>输出方程</a:t>
            </a:r>
            <a:endParaRPr lang="zh-CN" altLang="en-US" dirty="0"/>
          </a:p>
        </p:txBody>
      </p:sp>
      <p:pic>
        <p:nvPicPr>
          <p:cNvPr id="55300" name="Picture 2">
            <a:extLst>
              <a:ext uri="{FF2B5EF4-FFF2-40B4-BE49-F238E27FC236}">
                <a16:creationId xmlns:a16="http://schemas.microsoft.com/office/drawing/2014/main" xmlns="" id="{BAB28AD0-5DD5-4064-B078-743C7F190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54200"/>
            <a:ext cx="807720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3">
            <a:extLst>
              <a:ext uri="{FF2B5EF4-FFF2-40B4-BE49-F238E27FC236}">
                <a16:creationId xmlns:a16="http://schemas.microsoft.com/office/drawing/2014/main" xmlns="" id="{D0321033-9137-4205-9780-CAD413D06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724400"/>
            <a:ext cx="792480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xmlns="" id="{808584DE-0273-4793-98D7-9B5BA0AF66FC}"/>
              </a:ext>
            </a:extLst>
          </p:cNvPr>
          <p:cNvSpPr>
            <a:spLocks noGrp="1"/>
          </p:cNvSpPr>
          <p:nvPr>
            <p:ph type="dt" sz="half" idx="10"/>
          </p:nvPr>
        </p:nvSpPr>
        <p:spPr/>
        <p:txBody>
          <a:bodyPr/>
          <a:lstStyle/>
          <a:p>
            <a:fld id="{F0DE1E68-B4AB-43F5-AE0D-D6F844AADBFA}" type="datetime1">
              <a:rPr lang="zh-CN" altLang="en-US" smtClean="0"/>
              <a:t>2018/6/12</a:t>
            </a:fld>
            <a:endParaRPr lang="zh-CN" altLang="en-US"/>
          </a:p>
        </p:txBody>
      </p:sp>
      <p:sp>
        <p:nvSpPr>
          <p:cNvPr id="3" name="页脚占位符 2">
            <a:extLst>
              <a:ext uri="{FF2B5EF4-FFF2-40B4-BE49-F238E27FC236}">
                <a16:creationId xmlns:a16="http://schemas.microsoft.com/office/drawing/2014/main" xmlns="" id="{99AD33C2-4C42-4BBA-8DEB-A2A3643A8E1F}"/>
              </a:ext>
            </a:extLst>
          </p:cNvPr>
          <p:cNvSpPr>
            <a:spLocks noGrp="1"/>
          </p:cNvSpPr>
          <p:nvPr>
            <p:ph type="ftr" sz="quarter" idx="11"/>
          </p:nvPr>
        </p:nvSpPr>
        <p:spPr/>
        <p:txBody>
          <a:bodyPr/>
          <a:lstStyle/>
          <a:p>
            <a:r>
              <a:rPr lang="en-US" altLang="zh-CN"/>
              <a:t>Spring  2018 ZDMC – Lec. #24</a:t>
            </a:r>
            <a:endParaRPr lang="zh-CN" altLang="en-US"/>
          </a:p>
        </p:txBody>
      </p:sp>
      <p:sp>
        <p:nvSpPr>
          <p:cNvPr id="4" name="灯片编号占位符 3">
            <a:extLst>
              <a:ext uri="{FF2B5EF4-FFF2-40B4-BE49-F238E27FC236}">
                <a16:creationId xmlns:a16="http://schemas.microsoft.com/office/drawing/2014/main" xmlns="" id="{33AA7A27-B02A-44D4-9425-B310152525D0}"/>
              </a:ext>
            </a:extLst>
          </p:cNvPr>
          <p:cNvSpPr>
            <a:spLocks noGrp="1"/>
          </p:cNvSpPr>
          <p:nvPr>
            <p:ph type="sldNum" sz="quarter" idx="12"/>
          </p:nvPr>
        </p:nvSpPr>
        <p:spPr/>
        <p:txBody>
          <a:bodyPr/>
          <a:lstStyle/>
          <a:p>
            <a:fld id="{CE662F2D-F56F-4C35-B8AD-C1D480E5A84E}" type="slidenum">
              <a:rPr lang="zh-CN" altLang="en-US" smtClean="0"/>
              <a:t>9</a:t>
            </a:fld>
            <a:endParaRPr lang="zh-CN" altLang="en-US"/>
          </a:p>
        </p:txBody>
      </p:sp>
    </p:spTree>
    <p:extLst>
      <p:ext uri="{BB962C8B-B14F-4D97-AF65-F5344CB8AC3E}">
        <p14:creationId xmlns:p14="http://schemas.microsoft.com/office/powerpoint/2010/main" val="174660521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574</TotalTime>
  <Words>4027</Words>
  <Application>Microsoft Office PowerPoint</Application>
  <PresentationFormat>全屏显示(4:3)</PresentationFormat>
  <Paragraphs>526</Paragraphs>
  <Slides>50</Slides>
  <Notes>6</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Office 主题​​</vt:lpstr>
      <vt:lpstr>PowerPoint 演示文稿</vt:lpstr>
      <vt:lpstr>10.3 微处理器设计示例EC-1</vt:lpstr>
      <vt:lpstr>数据通路-1</vt:lpstr>
      <vt:lpstr>数据通路-1</vt:lpstr>
      <vt:lpstr>控制信号</vt:lpstr>
      <vt:lpstr>控制单元-1</vt:lpstr>
      <vt:lpstr>五个指令的执行状态</vt:lpstr>
      <vt:lpstr>状态图</vt:lpstr>
      <vt:lpstr>状态控制</vt:lpstr>
      <vt:lpstr>控制单元</vt:lpstr>
      <vt:lpstr>完整电路-1</vt:lpstr>
      <vt:lpstr>示例汇编程序-1</vt:lpstr>
      <vt:lpstr>硬件电路实现-1</vt:lpstr>
      <vt:lpstr>指令集扩展---EC-2微处理器</vt:lpstr>
      <vt:lpstr>指令</vt:lpstr>
      <vt:lpstr>数据通路-2</vt:lpstr>
      <vt:lpstr>操作数</vt:lpstr>
      <vt:lpstr>反馈信号</vt:lpstr>
      <vt:lpstr>控制单元-2</vt:lpstr>
      <vt:lpstr>控制信号</vt:lpstr>
      <vt:lpstr>状态转换</vt:lpstr>
      <vt:lpstr>控制信号</vt:lpstr>
      <vt:lpstr>控制单元</vt:lpstr>
      <vt:lpstr>完整电路-2</vt:lpstr>
      <vt:lpstr>示例程序-2</vt:lpstr>
      <vt:lpstr>PowerPoint 演示文稿</vt:lpstr>
      <vt:lpstr>硬件实现-2</vt:lpstr>
      <vt:lpstr>10.5 微码型微处理器设计</vt:lpstr>
      <vt:lpstr>总线设计 </vt:lpstr>
      <vt:lpstr>寄存器设计 </vt:lpstr>
      <vt:lpstr>ALU </vt:lpstr>
      <vt:lpstr>控制器 Control Unit </vt:lpstr>
      <vt:lpstr>I/O &amp;存储器部分设计 </vt:lpstr>
      <vt:lpstr>Nibbler 4 Bit CPU </vt:lpstr>
      <vt:lpstr>Architecture 体系结构 </vt:lpstr>
      <vt:lpstr>Schematic 原理图 </vt:lpstr>
      <vt:lpstr>局限性 </vt:lpstr>
      <vt:lpstr>Program Data 程序数据 </vt:lpstr>
      <vt:lpstr>Control and Microcode  控制与微码 </vt:lpstr>
      <vt:lpstr>ALU 数据通道 </vt:lpstr>
      <vt:lpstr>Carry-In and Carry Flag 进位输入和进位标志 </vt:lpstr>
      <vt:lpstr>RAM 随机存取存储器 </vt:lpstr>
      <vt:lpstr>IN and OUT Ports 输入输出端口 </vt:lpstr>
      <vt:lpstr>Bus Drivers 总线驱动 </vt:lpstr>
      <vt:lpstr>Combinatorial Feedback Loops 组合反馈环路 </vt:lpstr>
      <vt:lpstr>Microcode and Instruction Set 微码和指令集 </vt:lpstr>
      <vt:lpstr>Instruction Set 指令集 </vt:lpstr>
      <vt:lpstr>Instruction Set 指令集 </vt:lpstr>
      <vt:lpstr>Synthetic Instructions 合成指令 </vt:lpstr>
      <vt:lpstr>Software Tools 软件工具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ding qingyuan</dc:creator>
  <cp:lastModifiedBy>Liu Peng</cp:lastModifiedBy>
  <cp:revision>59</cp:revision>
  <dcterms:created xsi:type="dcterms:W3CDTF">2018-06-05T01:45:24Z</dcterms:created>
  <dcterms:modified xsi:type="dcterms:W3CDTF">2018-06-12T07:32:08Z</dcterms:modified>
</cp:coreProperties>
</file>