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9"/>
  </p:notesMasterIdLst>
  <p:sldIdLst>
    <p:sldId id="257" r:id="rId2"/>
    <p:sldId id="259" r:id="rId3"/>
    <p:sldId id="258" r:id="rId4"/>
    <p:sldId id="265" r:id="rId5"/>
    <p:sldId id="266" r:id="rId6"/>
    <p:sldId id="267" r:id="rId7"/>
    <p:sldId id="268" r:id="rId8"/>
    <p:sldId id="260" r:id="rId9"/>
    <p:sldId id="271" r:id="rId10"/>
    <p:sldId id="272" r:id="rId11"/>
    <p:sldId id="277" r:id="rId12"/>
    <p:sldId id="273" r:id="rId13"/>
    <p:sldId id="274" r:id="rId14"/>
    <p:sldId id="275" r:id="rId15"/>
    <p:sldId id="276" r:id="rId16"/>
    <p:sldId id="264" r:id="rId17"/>
    <p:sldId id="262" r:id="rId18"/>
    <p:sldId id="278" r:id="rId19"/>
    <p:sldId id="280" r:id="rId20"/>
    <p:sldId id="281" r:id="rId21"/>
    <p:sldId id="283" r:id="rId22"/>
    <p:sldId id="284" r:id="rId23"/>
    <p:sldId id="285" r:id="rId24"/>
    <p:sldId id="282" r:id="rId25"/>
    <p:sldId id="290" r:id="rId26"/>
    <p:sldId id="291" r:id="rId27"/>
    <p:sldId id="287" r:id="rId28"/>
    <p:sldId id="288" r:id="rId29"/>
    <p:sldId id="296" r:id="rId30"/>
    <p:sldId id="298" r:id="rId31"/>
    <p:sldId id="301" r:id="rId32"/>
    <p:sldId id="302" r:id="rId33"/>
    <p:sldId id="303" r:id="rId34"/>
    <p:sldId id="293" r:id="rId35"/>
    <p:sldId id="289" r:id="rId36"/>
    <p:sldId id="263" r:id="rId37"/>
    <p:sldId id="294" r:id="rId38"/>
    <p:sldId id="295" r:id="rId39"/>
    <p:sldId id="297" r:id="rId40"/>
    <p:sldId id="299" r:id="rId41"/>
    <p:sldId id="304" r:id="rId42"/>
    <p:sldId id="305" r:id="rId43"/>
    <p:sldId id="306" r:id="rId44"/>
    <p:sldId id="292" r:id="rId45"/>
    <p:sldId id="308" r:id="rId46"/>
    <p:sldId id="309" r:id="rId47"/>
    <p:sldId id="307" r:id="rId48"/>
  </p:sldIdLst>
  <p:sldSz cx="12192000" cy="6858000"/>
  <p:notesSz cx="9144000" cy="6858000"/>
  <p:embeddedFontLst>
    <p:embeddedFont>
      <p:font typeface="Black Ops One" panose="02000000000000000000" pitchFamily="2" charset="0"/>
      <p:regular r:id="rId50"/>
    </p:embeddedFont>
    <p:embeddedFont>
      <p:font typeface="Gugi" pitchFamily="2" charset="-127"/>
      <p:regular r:id="rId51"/>
    </p:embeddedFont>
    <p:embeddedFont>
      <p:font typeface="나눔스퀘어" panose="020B0600000101010101" pitchFamily="50" charset="-127"/>
      <p:regular r:id="rId52"/>
    </p:embeddedFont>
    <p:embeddedFont>
      <p:font typeface="나눔스퀘어 Bold" panose="020B0600000101010101" pitchFamily="50" charset="-127"/>
      <p:bold r:id="rId53"/>
    </p:embeddedFont>
    <p:embeddedFont>
      <p:font typeface="맑은 고딕" panose="020B0503020000020004" pitchFamily="50" charset="-127"/>
      <p:regular r:id="rId54"/>
      <p:bold r:id="rId5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4B6B7"/>
    <a:srgbClr val="FFCCCC"/>
    <a:srgbClr val="9966FF"/>
    <a:srgbClr val="FFCBE5"/>
    <a:srgbClr val="CBB2FF"/>
    <a:srgbClr val="F9DADA"/>
    <a:srgbClr val="CC66FF"/>
    <a:srgbClr val="CDABFA"/>
    <a:srgbClr val="B66C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1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47C53-A684-4ED1-922E-048A8A3802E0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E0003-4C3B-422E-B977-AC0189D50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31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ko-KR" altLang="en-US" dirty="0"/>
              <a:t>플로우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데이터 탐색 </a:t>
            </a:r>
            <a:r>
              <a:rPr lang="en-US" altLang="ko-KR" dirty="0"/>
              <a:t>– </a:t>
            </a:r>
            <a:r>
              <a:rPr lang="ko-KR" altLang="en-US" dirty="0"/>
              <a:t>단어의 빈도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변수의 개수 결정 </a:t>
            </a:r>
            <a:r>
              <a:rPr lang="en-US" altLang="ko-KR" dirty="0"/>
              <a:t>&gt; 5</a:t>
            </a:r>
            <a:r>
              <a:rPr lang="ko-KR" altLang="en-US" dirty="0"/>
              <a:t>개 정도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변수 개수 유지</a:t>
            </a:r>
            <a:r>
              <a:rPr lang="en-US" altLang="ko-KR" dirty="0"/>
              <a:t>: </a:t>
            </a:r>
            <a:r>
              <a:rPr lang="ko-KR" altLang="en-US" dirty="0" err="1"/>
              <a:t>나이브베이즈</a:t>
            </a:r>
            <a:r>
              <a:rPr lang="en-US" altLang="ko-KR" dirty="0"/>
              <a:t>, KNN, </a:t>
            </a:r>
            <a:r>
              <a:rPr lang="ko-KR" altLang="en-US" dirty="0"/>
              <a:t>의사결정나무</a:t>
            </a:r>
            <a:r>
              <a:rPr lang="en-US" altLang="ko-KR" dirty="0"/>
              <a:t>, SVM, </a:t>
            </a:r>
            <a:r>
              <a:rPr lang="ko-KR" altLang="en-US" dirty="0" err="1"/>
              <a:t>랜덤포레스트</a:t>
            </a:r>
            <a:endParaRPr lang="en-US" altLang="ko-KR" dirty="0"/>
          </a:p>
          <a:p>
            <a:pPr marL="514350" indent="-514350">
              <a:buFont typeface="+mj-lt"/>
              <a:buAutoNum type="arabicPeriod" startAt="5"/>
            </a:pPr>
            <a:r>
              <a:rPr lang="ko-KR" altLang="en-US" dirty="0"/>
              <a:t>변수 개수 줄이면 </a:t>
            </a:r>
            <a:r>
              <a:rPr lang="en-US" altLang="ko-KR" dirty="0"/>
              <a:t>: </a:t>
            </a:r>
            <a:r>
              <a:rPr lang="ko-KR" altLang="en-US" dirty="0"/>
              <a:t>로지스틱</a:t>
            </a:r>
            <a:r>
              <a:rPr lang="en-US" altLang="ko-KR" dirty="0"/>
              <a:t>, </a:t>
            </a:r>
            <a:r>
              <a:rPr lang="ko-KR" altLang="en-US" dirty="0"/>
              <a:t>신경망</a:t>
            </a:r>
            <a:r>
              <a:rPr lang="en-US" altLang="ko-KR" dirty="0"/>
              <a:t>, </a:t>
            </a:r>
            <a:r>
              <a:rPr lang="ko-KR" altLang="en-US" dirty="0"/>
              <a:t>연관규칙분석</a:t>
            </a:r>
            <a:endParaRPr lang="en-US" altLang="ko-KR" dirty="0"/>
          </a:p>
          <a:p>
            <a:pPr marL="514350" indent="-514350">
              <a:buFont typeface="+mj-lt"/>
              <a:buAutoNum type="arabicPeriod" startAt="5"/>
            </a:pPr>
            <a:r>
              <a:rPr lang="ko-KR" altLang="en-US" dirty="0"/>
              <a:t>시간 남으면 </a:t>
            </a:r>
            <a:r>
              <a:rPr lang="en-US" altLang="ko-KR" dirty="0"/>
              <a:t>: </a:t>
            </a:r>
            <a:r>
              <a:rPr lang="ko-KR" altLang="en-US" dirty="0" err="1"/>
              <a:t>선형판별분석</a:t>
            </a:r>
            <a:r>
              <a:rPr lang="en-US" altLang="ko-KR" dirty="0"/>
              <a:t>, </a:t>
            </a:r>
            <a:r>
              <a:rPr lang="ko-KR" altLang="en-US" dirty="0" err="1"/>
              <a:t>이차판별분석</a:t>
            </a:r>
            <a:r>
              <a:rPr lang="en-US" altLang="ko-KR" dirty="0"/>
              <a:t>, </a:t>
            </a:r>
            <a:r>
              <a:rPr lang="ko-KR" altLang="en-US" dirty="0" err="1"/>
              <a:t>부스팅</a:t>
            </a:r>
            <a:r>
              <a:rPr lang="en-US" altLang="ko-KR" dirty="0"/>
              <a:t>, </a:t>
            </a:r>
            <a:r>
              <a:rPr lang="ko-KR" altLang="en-US" dirty="0" err="1"/>
              <a:t>배깅</a:t>
            </a:r>
            <a:endParaRPr lang="en-US" altLang="ko-KR" dirty="0"/>
          </a:p>
          <a:p>
            <a:pPr marL="514350" indent="-514350">
              <a:buFont typeface="+mj-lt"/>
              <a:buAutoNum type="arabicPeriod" startAt="5"/>
            </a:pPr>
            <a:r>
              <a:rPr lang="ko-KR" altLang="en-US" dirty="0"/>
              <a:t>모델 및 성능 평가 </a:t>
            </a:r>
            <a:r>
              <a:rPr lang="en-US" altLang="ko-KR" dirty="0"/>
              <a:t>: CV-folds, ROC</a:t>
            </a:r>
            <a:r>
              <a:rPr lang="ko-KR" altLang="en-US" dirty="0"/>
              <a:t>커브</a:t>
            </a:r>
            <a:r>
              <a:rPr lang="en-US" altLang="ko-KR" dirty="0"/>
              <a:t>, AUC, KAPPA, </a:t>
            </a:r>
            <a:r>
              <a:rPr lang="ko-KR" altLang="en-US" dirty="0"/>
              <a:t>정확도 </a:t>
            </a:r>
            <a:r>
              <a:rPr lang="ko-KR" altLang="en-US" dirty="0" err="1"/>
              <a:t>오분류율</a:t>
            </a:r>
            <a:r>
              <a:rPr lang="en-US" altLang="ko-KR" dirty="0"/>
              <a:t>, F</a:t>
            </a:r>
            <a:r>
              <a:rPr lang="ko-KR" altLang="en-US" dirty="0"/>
              <a:t>척도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0003-4C3B-422E-B977-AC0189D50A4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07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695FC-271B-434E-A717-D30DE69BA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7D0BC1-F703-456A-A459-D8F1A7D67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E3E7F8-3973-4463-8876-0981534D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DC8E-D02B-4C77-8B24-A33FF93A99DA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6CAF8-3372-414D-AD67-79FDAAED8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C228A2-E106-47A3-B245-851C6A03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B186-D433-4CBB-8C02-5FA0964DD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66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EB293-8C3C-445A-A46A-D81A67BE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3947E6-874B-496E-8990-53CD15520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2F5A11-DD51-4FEF-8ACD-85253BE46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DC8E-D02B-4C77-8B24-A33FF93A99DA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A7F7BF-B0BF-46DC-B348-407EDE58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882C09-9ACC-40EA-9FA5-51755029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B186-D433-4CBB-8C02-5FA0964DD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63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28E123-18C0-4D1C-B435-7636F12F5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8768BF-C3CC-4249-9824-15F57B85F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A482A-FC3A-4450-AA4E-026911A4D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DC8E-D02B-4C77-8B24-A33FF93A99DA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93AB3-DB2E-473E-A835-CC7C688B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67B1A3-463D-438C-88EE-CD7FE5E2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B186-D433-4CBB-8C02-5FA0964DD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67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A7217-B960-4AAA-81A7-1F0EC5CA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2F617A-9E1E-482D-8C53-E24D2EBE7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9EBF69-0FEA-4EEA-99F0-E23AF33D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DC8E-D02B-4C77-8B24-A33FF93A99DA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C5CFAE-FEA2-483C-BCB2-E384CFFA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1AB22A-3899-426E-9E22-0C318805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B186-D433-4CBB-8C02-5FA0964DD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849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9FB4D-036B-4AEF-961E-8538058E3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0D7379-5092-4DD5-B1F6-D02396C2A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CD7D7-1820-4EF8-BEBA-E70C2C07C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DC8E-D02B-4C77-8B24-A33FF93A99DA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7A66E-96F1-4C72-B395-A209CA97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A6F63E-26BE-4022-90F0-83E2A9BC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B186-D433-4CBB-8C02-5FA0964DD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56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2A484-1322-42C8-B7A0-1651B997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41DE1D-482A-4572-A675-BFE8E7C1F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73DF33-3CDD-40E3-954D-45CF4EEB1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E5655B-11A4-418C-B77A-EF52DDD6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DC8E-D02B-4C77-8B24-A33FF93A99DA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BDC5AB-4102-4624-9734-6C171145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12C3E1-5280-4817-931A-78F5D52C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B186-D433-4CBB-8C02-5FA0964DD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34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B9D36-2BE7-400B-9562-D9C7E6161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911585-66BF-4105-8031-9896F7840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361704-8EEE-4376-B5B7-407B1D2D2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2FD365-8BCC-4E3F-8617-788C69555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4A31D6-A334-424F-BE18-86B1130C1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F3EA60-B104-446D-9534-4B45A5CC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DC8E-D02B-4C77-8B24-A33FF93A99DA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6EF5DE-A83F-4914-97AA-0032B3AF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518E3F-7CA1-456C-8ABE-CC8BFB7B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B186-D433-4CBB-8C02-5FA0964DD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044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30A47-BB17-4EC4-95D0-A9FD4CA6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3DE22F-0D5C-47A8-9948-BF55EC29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DC8E-D02B-4C77-8B24-A33FF93A99DA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E7BA94-F46B-471F-B77A-41A0EE755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4AF1E9-6DEC-4963-B10F-ED121C98E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B186-D433-4CBB-8C02-5FA0964DD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67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826326-3A5A-4C60-88EA-4A0E07F4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DC8E-D02B-4C77-8B24-A33FF93A99DA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C1CB22-081D-4F1C-B405-724284AC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1BFDE5-0694-436F-8903-FBD3F5AC4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B186-D433-4CBB-8C02-5FA0964DD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84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357E2-9594-4153-9DB9-8AA2598FD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777D3B-0A4B-4AB4-A4B0-F7E569EE0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0192C0-372C-4A30-9426-4D8CA00DF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EEB07C-B30F-486A-9BB0-B233511A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DC8E-D02B-4C77-8B24-A33FF93A99DA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F8AF95-C042-45BE-9505-061C31A8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FC44FC-C99B-41FB-8393-1DB8A4A4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B186-D433-4CBB-8C02-5FA0964DD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29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2E4F7-1636-4767-9C5A-37B7AD854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39C6F-FB7F-4BCE-A1D2-71481B932C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9C23F1-DA57-4CE1-B005-0C9D5A718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8625F7-D894-441D-A499-617623C8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DC8E-D02B-4C77-8B24-A33FF93A99DA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C477F1-089E-4F52-ADC5-20DEB8A19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4E592F-62FC-48BF-9476-05E69A97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B186-D433-4CBB-8C02-5FA0964DD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58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2CEDDD-7FFE-4C81-A2CA-A8CF29FEA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E569D0-9805-4E76-9EAB-CC5CB21F4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4F462C-3B43-4142-8355-DB1A2134C4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2DC8E-D02B-4C77-8B24-A33FF93A99DA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18765-EE23-4F80-A601-18F0A2238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608BC8-0F9E-4782-B972-4A8EF16BF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DB186-D433-4CBB-8C02-5FA0964DD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08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2E49980B-6674-47C3-BA31-02C441039C8F}"/>
              </a:ext>
            </a:extLst>
          </p:cNvPr>
          <p:cNvGrpSpPr/>
          <p:nvPr/>
        </p:nvGrpSpPr>
        <p:grpSpPr>
          <a:xfrm>
            <a:off x="5274894" y="2333441"/>
            <a:ext cx="1642211" cy="1642211"/>
            <a:chOff x="5274894" y="2333441"/>
            <a:chExt cx="1642211" cy="1642211"/>
          </a:xfrm>
        </p:grpSpPr>
        <p:sp>
          <p:nvSpPr>
            <p:cNvPr id="4" name="말풍선: 타원형 3">
              <a:extLst>
                <a:ext uri="{FF2B5EF4-FFF2-40B4-BE49-F238E27FC236}">
                  <a16:creationId xmlns:a16="http://schemas.microsoft.com/office/drawing/2014/main" id="{E5D06809-D255-45CC-9876-F40E7656253F}"/>
                </a:ext>
              </a:extLst>
            </p:cNvPr>
            <p:cNvSpPr/>
            <p:nvPr/>
          </p:nvSpPr>
          <p:spPr>
            <a:xfrm>
              <a:off x="5380381" y="2638241"/>
              <a:ext cx="1431235" cy="1337411"/>
            </a:xfrm>
            <a:prstGeom prst="wedgeEllipseCallout">
              <a:avLst/>
            </a:prstGeom>
            <a:solidFill>
              <a:srgbClr val="FFC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56E03B5-81A0-428A-A7EE-E18A6CAC0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4894" y="2333441"/>
              <a:ext cx="1642211" cy="1642211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EC4CCB3-47DF-42C0-9BE7-936AB49743F0}"/>
              </a:ext>
            </a:extLst>
          </p:cNvPr>
          <p:cNvGrpSpPr/>
          <p:nvPr/>
        </p:nvGrpSpPr>
        <p:grpSpPr>
          <a:xfrm>
            <a:off x="7212016" y="2638241"/>
            <a:ext cx="1431235" cy="1423813"/>
            <a:chOff x="7212016" y="2638241"/>
            <a:chExt cx="1431235" cy="1423813"/>
          </a:xfrm>
        </p:grpSpPr>
        <p:sp>
          <p:nvSpPr>
            <p:cNvPr id="12" name="말풍선: 타원형 11">
              <a:extLst>
                <a:ext uri="{FF2B5EF4-FFF2-40B4-BE49-F238E27FC236}">
                  <a16:creationId xmlns:a16="http://schemas.microsoft.com/office/drawing/2014/main" id="{1DB45F08-F847-40C5-B5A5-1F4A3CB5FF1E}"/>
                </a:ext>
              </a:extLst>
            </p:cNvPr>
            <p:cNvSpPr/>
            <p:nvPr/>
          </p:nvSpPr>
          <p:spPr>
            <a:xfrm>
              <a:off x="7608974" y="2915776"/>
              <a:ext cx="869142" cy="1103765"/>
            </a:xfrm>
            <a:prstGeom prst="wedgeEllipseCallout">
              <a:avLst>
                <a:gd name="adj1" fmla="val -16112"/>
                <a:gd name="adj2" fmla="val 78560"/>
              </a:avLst>
            </a:prstGeom>
            <a:solidFill>
              <a:srgbClr val="FFC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175B4F1-E05A-4D2B-94F4-6939216D1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2016" y="2638241"/>
              <a:ext cx="1431235" cy="1423813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E3555E8-95FC-4A0B-8F71-57CD1BDC570B}"/>
              </a:ext>
            </a:extLst>
          </p:cNvPr>
          <p:cNvGrpSpPr/>
          <p:nvPr/>
        </p:nvGrpSpPr>
        <p:grpSpPr>
          <a:xfrm>
            <a:off x="8968756" y="2992367"/>
            <a:ext cx="1258163" cy="1258163"/>
            <a:chOff x="8968756" y="2992367"/>
            <a:chExt cx="1258163" cy="1258163"/>
          </a:xfrm>
        </p:grpSpPr>
        <p:sp>
          <p:nvSpPr>
            <p:cNvPr id="24" name="말풍선: 타원형 23">
              <a:extLst>
                <a:ext uri="{FF2B5EF4-FFF2-40B4-BE49-F238E27FC236}">
                  <a16:creationId xmlns:a16="http://schemas.microsoft.com/office/drawing/2014/main" id="{F0797879-8525-48B5-83AD-9EB3FEEAED4A}"/>
                </a:ext>
              </a:extLst>
            </p:cNvPr>
            <p:cNvSpPr/>
            <p:nvPr/>
          </p:nvSpPr>
          <p:spPr>
            <a:xfrm>
              <a:off x="9048572" y="3224015"/>
              <a:ext cx="1098529" cy="1026515"/>
            </a:xfrm>
            <a:prstGeom prst="wedgeEllipseCallout">
              <a:avLst>
                <a:gd name="adj1" fmla="val 14152"/>
                <a:gd name="adj2" fmla="val 74119"/>
              </a:avLst>
            </a:prstGeom>
            <a:solidFill>
              <a:srgbClr val="FFC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C45587B-5619-4A35-A869-73287A31E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8756" y="2992367"/>
              <a:ext cx="1258163" cy="1258163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C042711-CC98-4EB4-91EC-57576547BF84}"/>
              </a:ext>
            </a:extLst>
          </p:cNvPr>
          <p:cNvGrpSpPr/>
          <p:nvPr/>
        </p:nvGrpSpPr>
        <p:grpSpPr>
          <a:xfrm>
            <a:off x="3539868" y="2621939"/>
            <a:ext cx="1440115" cy="1440115"/>
            <a:chOff x="3539868" y="2621939"/>
            <a:chExt cx="1440115" cy="1440115"/>
          </a:xfrm>
        </p:grpSpPr>
        <p:sp>
          <p:nvSpPr>
            <p:cNvPr id="27" name="말풍선: 타원형 26">
              <a:extLst>
                <a:ext uri="{FF2B5EF4-FFF2-40B4-BE49-F238E27FC236}">
                  <a16:creationId xmlns:a16="http://schemas.microsoft.com/office/drawing/2014/main" id="{E3C46527-A113-4379-A974-D4238B6B37CB}"/>
                </a:ext>
              </a:extLst>
            </p:cNvPr>
            <p:cNvSpPr/>
            <p:nvPr/>
          </p:nvSpPr>
          <p:spPr>
            <a:xfrm>
              <a:off x="3733743" y="2969276"/>
              <a:ext cx="1098529" cy="1026515"/>
            </a:xfrm>
            <a:prstGeom prst="wedgeEllipseCallout">
              <a:avLst>
                <a:gd name="adj1" fmla="val 21390"/>
                <a:gd name="adj2" fmla="val 85738"/>
              </a:avLst>
            </a:prstGeom>
            <a:solidFill>
              <a:srgbClr val="FFC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162B51B6-C234-4DFF-914D-F18498673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868" y="2621939"/>
              <a:ext cx="1440115" cy="1440115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77A1603-7DB2-45C7-99AC-4E518A8F7D3E}"/>
              </a:ext>
            </a:extLst>
          </p:cNvPr>
          <p:cNvGrpSpPr/>
          <p:nvPr/>
        </p:nvGrpSpPr>
        <p:grpSpPr>
          <a:xfrm>
            <a:off x="1918899" y="2969276"/>
            <a:ext cx="1304347" cy="1304347"/>
            <a:chOff x="1918899" y="2969276"/>
            <a:chExt cx="1304347" cy="1304347"/>
          </a:xfrm>
        </p:grpSpPr>
        <p:sp>
          <p:nvSpPr>
            <p:cNvPr id="30" name="말풍선: 타원형 29">
              <a:extLst>
                <a:ext uri="{FF2B5EF4-FFF2-40B4-BE49-F238E27FC236}">
                  <a16:creationId xmlns:a16="http://schemas.microsoft.com/office/drawing/2014/main" id="{7029DA99-8A2D-45F8-9664-4D429830277A}"/>
                </a:ext>
              </a:extLst>
            </p:cNvPr>
            <p:cNvSpPr/>
            <p:nvPr/>
          </p:nvSpPr>
          <p:spPr>
            <a:xfrm>
              <a:off x="2021807" y="3247108"/>
              <a:ext cx="1098529" cy="1026515"/>
            </a:xfrm>
            <a:prstGeom prst="wedgeEllipseCallout">
              <a:avLst>
                <a:gd name="adj1" fmla="val -12388"/>
                <a:gd name="adj2" fmla="val 71537"/>
              </a:avLst>
            </a:prstGeom>
            <a:solidFill>
              <a:srgbClr val="FFC1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9A7C9825-E7E8-4B66-B4BF-07886D05E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8899" y="2969276"/>
              <a:ext cx="1304347" cy="1304347"/>
            </a:xfrm>
            <a:prstGeom prst="rect">
              <a:avLst/>
            </a:prstGeom>
          </p:spPr>
        </p:pic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2CB18929-1C34-4042-8065-4750C680A0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387" y="4715011"/>
            <a:ext cx="1673287" cy="1673287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4B02865-BB19-4C34-8468-397AB9D191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864" y="4682158"/>
            <a:ext cx="1706141" cy="1706141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1D20D237-A865-4CE5-82CF-4B7D9AAF44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930" y="4389122"/>
            <a:ext cx="2002136" cy="2002136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3C7F80B4-CA6B-46F2-B381-03ED35ADBE50}"/>
              </a:ext>
            </a:extLst>
          </p:cNvPr>
          <p:cNvGrpSpPr/>
          <p:nvPr/>
        </p:nvGrpSpPr>
        <p:grpSpPr>
          <a:xfrm>
            <a:off x="7038494" y="4664000"/>
            <a:ext cx="1844722" cy="1724299"/>
            <a:chOff x="7108810" y="4619396"/>
            <a:chExt cx="1768903" cy="1768903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CB4E1A6D-C29F-46CB-B00E-36A0B2508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8810" y="4619396"/>
              <a:ext cx="1768903" cy="1768903"/>
            </a:xfrm>
            <a:prstGeom prst="rect">
              <a:avLst/>
            </a:prstGeom>
          </p:spPr>
        </p:pic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A2C8E5B2-CB14-46FE-9C18-A3FC2E5F8B0F}"/>
                </a:ext>
              </a:extLst>
            </p:cNvPr>
            <p:cNvSpPr/>
            <p:nvPr/>
          </p:nvSpPr>
          <p:spPr>
            <a:xfrm>
              <a:off x="7701965" y="5240771"/>
              <a:ext cx="543339" cy="344556"/>
            </a:xfrm>
            <a:prstGeom prst="ellipse">
              <a:avLst/>
            </a:prstGeom>
            <a:solidFill>
              <a:srgbClr val="FFDE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원호 44">
              <a:extLst>
                <a:ext uri="{FF2B5EF4-FFF2-40B4-BE49-F238E27FC236}">
                  <a16:creationId xmlns:a16="http://schemas.microsoft.com/office/drawing/2014/main" id="{E05FC41A-3DF2-4F0D-8C4C-6FFB0FACC89D}"/>
                </a:ext>
              </a:extLst>
            </p:cNvPr>
            <p:cNvSpPr/>
            <p:nvPr/>
          </p:nvSpPr>
          <p:spPr>
            <a:xfrm>
              <a:off x="7805531" y="5473148"/>
              <a:ext cx="265043" cy="45719"/>
            </a:xfrm>
            <a:prstGeom prst="arc">
              <a:avLst/>
            </a:prstGeom>
            <a:ln w="28575">
              <a:solidFill>
                <a:srgbClr val="CC7C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0CD38AA3-D21F-42F4-A6EC-A2BA38FB6E9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1"/>
          <a:stretch/>
        </p:blipFill>
        <p:spPr>
          <a:xfrm>
            <a:off x="8856711" y="4770347"/>
            <a:ext cx="1650650" cy="161794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150356C-5687-49F4-ABE1-4F2DC77DF10A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46"/>
          <a:stretch/>
        </p:blipFill>
        <p:spPr>
          <a:xfrm>
            <a:off x="0" y="6388296"/>
            <a:ext cx="12192000" cy="46970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53DEC56-BDB1-432A-B8B2-665C44AF152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165" y="631571"/>
            <a:ext cx="8315665" cy="10120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C0C1AF-8397-49DA-8C6F-52532B49804C}"/>
              </a:ext>
            </a:extLst>
          </p:cNvPr>
          <p:cNvSpPr txBox="1"/>
          <p:nvPr/>
        </p:nvSpPr>
        <p:spPr>
          <a:xfrm>
            <a:off x="7295207" y="6423093"/>
            <a:ext cx="477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권기남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박수영 유민형 </a:t>
            </a:r>
            <a:r>
              <a:rPr lang="ko-KR" altLang="en-US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조수범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5037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6654DED-B78C-48CC-80EA-7E8D73038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563"/>
          </a:xfrm>
          <a:prstGeom prst="rect">
            <a:avLst/>
          </a:prstGeom>
        </p:spPr>
      </p:pic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C5AEC50C-6987-4F96-88E3-FF85C8B6DA05}"/>
              </a:ext>
            </a:extLst>
          </p:cNvPr>
          <p:cNvSpPr/>
          <p:nvPr/>
        </p:nvSpPr>
        <p:spPr>
          <a:xfrm flipH="1">
            <a:off x="124262" y="97653"/>
            <a:ext cx="11943473" cy="6659254"/>
          </a:xfrm>
          <a:prstGeom prst="snip2DiagRect">
            <a:avLst>
              <a:gd name="adj1" fmla="val 0"/>
              <a:gd name="adj2" fmla="val 128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53EE15-5E95-46F3-9FAD-53C5E18514DD}"/>
              </a:ext>
            </a:extLst>
          </p:cNvPr>
          <p:cNvSpPr txBox="1"/>
          <p:nvPr/>
        </p:nvSpPr>
        <p:spPr>
          <a:xfrm>
            <a:off x="124264" y="97653"/>
            <a:ext cx="1337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gradFill flip="none" rotWithShape="1">
                  <a:gsLst>
                    <a:gs pos="17000">
                      <a:srgbClr val="9966FF">
                        <a:alpha val="60000"/>
                      </a:srgbClr>
                    </a:gs>
                    <a:gs pos="39000">
                      <a:srgbClr val="F4B6B7"/>
                    </a:gs>
                    <a:gs pos="64000">
                      <a:srgbClr val="9966FF">
                        <a:alpha val="50196"/>
                      </a:srgbClr>
                    </a:gs>
                    <a:gs pos="90000">
                      <a:srgbClr val="FF99CC"/>
                    </a:gs>
                  </a:gsLst>
                  <a:lin ang="2700000" scaled="0"/>
                  <a:tileRect/>
                </a:gradFill>
                <a:latin typeface="Black Ops One" panose="02000000000000000000" pitchFamily="2" charset="0"/>
                <a:ea typeface="Gugi" pitchFamily="2" charset="-127"/>
              </a:rPr>
              <a:t>02</a:t>
            </a:r>
            <a:endParaRPr lang="ko-KR" altLang="en-US" sz="6000" dirty="0">
              <a:gradFill flip="none" rotWithShape="1">
                <a:gsLst>
                  <a:gs pos="17000">
                    <a:srgbClr val="9966FF">
                      <a:alpha val="60000"/>
                    </a:srgbClr>
                  </a:gs>
                  <a:gs pos="39000">
                    <a:srgbClr val="F4B6B7"/>
                  </a:gs>
                  <a:gs pos="64000">
                    <a:srgbClr val="9966FF">
                      <a:alpha val="50196"/>
                    </a:srgbClr>
                  </a:gs>
                  <a:gs pos="90000">
                    <a:srgbClr val="FF99CC"/>
                  </a:gs>
                </a:gsLst>
                <a:lin ang="2700000" scaled="0"/>
                <a:tileRect/>
              </a:gradFill>
              <a:latin typeface="Black Ops One" panose="02000000000000000000" pitchFamily="2" charset="0"/>
              <a:ea typeface="Gugi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FB08B2D-4E07-49D1-B4D3-37DF52ABE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38" b="85820"/>
          <a:stretch/>
        </p:blipFill>
        <p:spPr>
          <a:xfrm rot="5400000">
            <a:off x="730" y="-733"/>
            <a:ext cx="1067684" cy="1069146"/>
          </a:xfrm>
          <a:prstGeom prst="rtTriangle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AFFAB5-9102-411C-B751-F4C48092D57C}"/>
              </a:ext>
            </a:extLst>
          </p:cNvPr>
          <p:cNvSpPr txBox="1"/>
          <p:nvPr/>
        </p:nvSpPr>
        <p:spPr>
          <a:xfrm>
            <a:off x="1461745" y="241452"/>
            <a:ext cx="6663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기초 분석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- KNN (K=10)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Gugi" pitchFamily="2" charset="-127"/>
              <a:ea typeface="Gugi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F6B27F5-C0DE-4CA1-82DB-B1972EEE6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130" y="1709128"/>
            <a:ext cx="6480000" cy="302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C4099B-B9E1-4255-A78D-ECD5CE0D46EF}"/>
              </a:ext>
            </a:extLst>
          </p:cNvPr>
          <p:cNvSpPr txBox="1"/>
          <p:nvPr/>
        </p:nvSpPr>
        <p:spPr>
          <a:xfrm>
            <a:off x="2442173" y="5112151"/>
            <a:ext cx="730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Accuracy = (143+45)/300 = 0.63</a:t>
            </a:r>
            <a:endParaRPr lang="ko-KR" altLang="en-US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8742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6654DED-B78C-48CC-80EA-7E8D73038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563"/>
          </a:xfrm>
          <a:prstGeom prst="rect">
            <a:avLst/>
          </a:prstGeom>
        </p:spPr>
      </p:pic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C5AEC50C-6987-4F96-88E3-FF85C8B6DA05}"/>
              </a:ext>
            </a:extLst>
          </p:cNvPr>
          <p:cNvSpPr/>
          <p:nvPr/>
        </p:nvSpPr>
        <p:spPr>
          <a:xfrm flipH="1">
            <a:off x="124262" y="97653"/>
            <a:ext cx="11943473" cy="6659254"/>
          </a:xfrm>
          <a:prstGeom prst="snip2DiagRect">
            <a:avLst>
              <a:gd name="adj1" fmla="val 0"/>
              <a:gd name="adj2" fmla="val 128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53EE15-5E95-46F3-9FAD-53C5E18514DD}"/>
              </a:ext>
            </a:extLst>
          </p:cNvPr>
          <p:cNvSpPr txBox="1"/>
          <p:nvPr/>
        </p:nvSpPr>
        <p:spPr>
          <a:xfrm>
            <a:off x="124264" y="97653"/>
            <a:ext cx="1337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gradFill flip="none" rotWithShape="1">
                  <a:gsLst>
                    <a:gs pos="17000">
                      <a:srgbClr val="9966FF">
                        <a:alpha val="60000"/>
                      </a:srgbClr>
                    </a:gs>
                    <a:gs pos="39000">
                      <a:srgbClr val="F4B6B7"/>
                    </a:gs>
                    <a:gs pos="64000">
                      <a:srgbClr val="9966FF">
                        <a:alpha val="50196"/>
                      </a:srgbClr>
                    </a:gs>
                    <a:gs pos="90000">
                      <a:srgbClr val="FF99CC"/>
                    </a:gs>
                  </a:gsLst>
                  <a:lin ang="2700000" scaled="0"/>
                  <a:tileRect/>
                </a:gradFill>
                <a:latin typeface="Black Ops One" panose="02000000000000000000" pitchFamily="2" charset="0"/>
                <a:ea typeface="Gugi" pitchFamily="2" charset="-127"/>
              </a:rPr>
              <a:t>02</a:t>
            </a:r>
            <a:endParaRPr lang="ko-KR" altLang="en-US" sz="6000" dirty="0">
              <a:gradFill flip="none" rotWithShape="1">
                <a:gsLst>
                  <a:gs pos="17000">
                    <a:srgbClr val="9966FF">
                      <a:alpha val="60000"/>
                    </a:srgbClr>
                  </a:gs>
                  <a:gs pos="39000">
                    <a:srgbClr val="F4B6B7"/>
                  </a:gs>
                  <a:gs pos="64000">
                    <a:srgbClr val="9966FF">
                      <a:alpha val="50196"/>
                    </a:srgbClr>
                  </a:gs>
                  <a:gs pos="90000">
                    <a:srgbClr val="FF99CC"/>
                  </a:gs>
                </a:gsLst>
                <a:lin ang="2700000" scaled="0"/>
                <a:tileRect/>
              </a:gradFill>
              <a:latin typeface="Black Ops One" panose="02000000000000000000" pitchFamily="2" charset="0"/>
              <a:ea typeface="Gugi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FB08B2D-4E07-49D1-B4D3-37DF52ABE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38" b="85820"/>
          <a:stretch/>
        </p:blipFill>
        <p:spPr>
          <a:xfrm rot="5400000">
            <a:off x="730" y="-733"/>
            <a:ext cx="1067684" cy="1069146"/>
          </a:xfrm>
          <a:prstGeom prst="rtTriangle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AFFAB5-9102-411C-B751-F4C48092D57C}"/>
              </a:ext>
            </a:extLst>
          </p:cNvPr>
          <p:cNvSpPr txBox="1"/>
          <p:nvPr/>
        </p:nvSpPr>
        <p:spPr>
          <a:xfrm>
            <a:off x="1461745" y="241452"/>
            <a:ext cx="6663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기초 분석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- KNN (K=20)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Gugi" pitchFamily="2" charset="-127"/>
              <a:ea typeface="Gugi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2A4133-CFA6-476A-BA53-3D57DD897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130" y="1722465"/>
            <a:ext cx="6480000" cy="30146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3704A0-7035-4497-8C27-5D236E8ECE6B}"/>
              </a:ext>
            </a:extLst>
          </p:cNvPr>
          <p:cNvSpPr txBox="1"/>
          <p:nvPr/>
        </p:nvSpPr>
        <p:spPr>
          <a:xfrm>
            <a:off x="2442173" y="5112151"/>
            <a:ext cx="730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Accuracy = (147+18)/300 = 0.55</a:t>
            </a:r>
            <a:endParaRPr lang="ko-KR" altLang="en-US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4130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6654DED-B78C-48CC-80EA-7E8D73038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563"/>
          </a:xfrm>
          <a:prstGeom prst="rect">
            <a:avLst/>
          </a:prstGeom>
        </p:spPr>
      </p:pic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C5AEC50C-6987-4F96-88E3-FF85C8B6DA05}"/>
              </a:ext>
            </a:extLst>
          </p:cNvPr>
          <p:cNvSpPr/>
          <p:nvPr/>
        </p:nvSpPr>
        <p:spPr>
          <a:xfrm flipH="1">
            <a:off x="124262" y="97653"/>
            <a:ext cx="11943473" cy="6659254"/>
          </a:xfrm>
          <a:prstGeom prst="snip2DiagRect">
            <a:avLst>
              <a:gd name="adj1" fmla="val 0"/>
              <a:gd name="adj2" fmla="val 128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53EE15-5E95-46F3-9FAD-53C5E18514DD}"/>
              </a:ext>
            </a:extLst>
          </p:cNvPr>
          <p:cNvSpPr txBox="1"/>
          <p:nvPr/>
        </p:nvSpPr>
        <p:spPr>
          <a:xfrm>
            <a:off x="124264" y="97653"/>
            <a:ext cx="1337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gradFill flip="none" rotWithShape="1">
                  <a:gsLst>
                    <a:gs pos="17000">
                      <a:srgbClr val="9966FF">
                        <a:alpha val="60000"/>
                      </a:srgbClr>
                    </a:gs>
                    <a:gs pos="39000">
                      <a:srgbClr val="F4B6B7"/>
                    </a:gs>
                    <a:gs pos="64000">
                      <a:srgbClr val="9966FF">
                        <a:alpha val="50196"/>
                      </a:srgbClr>
                    </a:gs>
                    <a:gs pos="90000">
                      <a:srgbClr val="FF99CC"/>
                    </a:gs>
                  </a:gsLst>
                  <a:lin ang="2700000" scaled="0"/>
                  <a:tileRect/>
                </a:gradFill>
                <a:latin typeface="Black Ops One" panose="02000000000000000000" pitchFamily="2" charset="0"/>
                <a:ea typeface="Gugi" pitchFamily="2" charset="-127"/>
              </a:rPr>
              <a:t>02</a:t>
            </a:r>
            <a:endParaRPr lang="ko-KR" altLang="en-US" sz="6000" dirty="0">
              <a:gradFill flip="none" rotWithShape="1">
                <a:gsLst>
                  <a:gs pos="17000">
                    <a:srgbClr val="9966FF">
                      <a:alpha val="60000"/>
                    </a:srgbClr>
                  </a:gs>
                  <a:gs pos="39000">
                    <a:srgbClr val="F4B6B7"/>
                  </a:gs>
                  <a:gs pos="64000">
                    <a:srgbClr val="9966FF">
                      <a:alpha val="50196"/>
                    </a:srgbClr>
                  </a:gs>
                  <a:gs pos="90000">
                    <a:srgbClr val="FF99CC"/>
                  </a:gs>
                </a:gsLst>
                <a:lin ang="2700000" scaled="0"/>
                <a:tileRect/>
              </a:gradFill>
              <a:latin typeface="Black Ops One" panose="02000000000000000000" pitchFamily="2" charset="0"/>
              <a:ea typeface="Gugi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FB08B2D-4E07-49D1-B4D3-37DF52ABE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38" b="85820"/>
          <a:stretch/>
        </p:blipFill>
        <p:spPr>
          <a:xfrm rot="5400000">
            <a:off x="730" y="-733"/>
            <a:ext cx="1067684" cy="1069146"/>
          </a:xfrm>
          <a:prstGeom prst="rtTriangle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AFFAB5-9102-411C-B751-F4C48092D57C}"/>
              </a:ext>
            </a:extLst>
          </p:cNvPr>
          <p:cNvSpPr txBox="1"/>
          <p:nvPr/>
        </p:nvSpPr>
        <p:spPr>
          <a:xfrm>
            <a:off x="1461745" y="241452"/>
            <a:ext cx="6663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기초 분석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의사결정나무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(C5.0)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Gugi" pitchFamily="2" charset="-127"/>
              <a:ea typeface="Gugi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449619-578E-4A29-8ED2-14F509C45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998" y="1750019"/>
            <a:ext cx="6480000" cy="30046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44CEA2-3B1C-415C-8298-2ABC36CC079F}"/>
              </a:ext>
            </a:extLst>
          </p:cNvPr>
          <p:cNvSpPr txBox="1"/>
          <p:nvPr/>
        </p:nvSpPr>
        <p:spPr>
          <a:xfrm>
            <a:off x="2442173" y="5112151"/>
            <a:ext cx="730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Accuracy = (135+54)/300 = 0.63</a:t>
            </a:r>
            <a:endParaRPr lang="ko-KR" altLang="en-US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3373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6654DED-B78C-48CC-80EA-7E8D73038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563"/>
          </a:xfrm>
          <a:prstGeom prst="rect">
            <a:avLst/>
          </a:prstGeom>
        </p:spPr>
      </p:pic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C5AEC50C-6987-4F96-88E3-FF85C8B6DA05}"/>
              </a:ext>
            </a:extLst>
          </p:cNvPr>
          <p:cNvSpPr/>
          <p:nvPr/>
        </p:nvSpPr>
        <p:spPr>
          <a:xfrm flipH="1">
            <a:off x="124262" y="97653"/>
            <a:ext cx="11943473" cy="6659254"/>
          </a:xfrm>
          <a:prstGeom prst="snip2DiagRect">
            <a:avLst>
              <a:gd name="adj1" fmla="val 0"/>
              <a:gd name="adj2" fmla="val 128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53EE15-5E95-46F3-9FAD-53C5E18514DD}"/>
              </a:ext>
            </a:extLst>
          </p:cNvPr>
          <p:cNvSpPr txBox="1"/>
          <p:nvPr/>
        </p:nvSpPr>
        <p:spPr>
          <a:xfrm>
            <a:off x="124264" y="97653"/>
            <a:ext cx="1337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gradFill flip="none" rotWithShape="1">
                  <a:gsLst>
                    <a:gs pos="17000">
                      <a:srgbClr val="9966FF">
                        <a:alpha val="60000"/>
                      </a:srgbClr>
                    </a:gs>
                    <a:gs pos="39000">
                      <a:srgbClr val="F4B6B7"/>
                    </a:gs>
                    <a:gs pos="64000">
                      <a:srgbClr val="9966FF">
                        <a:alpha val="50196"/>
                      </a:srgbClr>
                    </a:gs>
                    <a:gs pos="90000">
                      <a:srgbClr val="FF99CC"/>
                    </a:gs>
                  </a:gsLst>
                  <a:lin ang="2700000" scaled="0"/>
                  <a:tileRect/>
                </a:gradFill>
                <a:latin typeface="Black Ops One" panose="02000000000000000000" pitchFamily="2" charset="0"/>
                <a:ea typeface="Gugi" pitchFamily="2" charset="-127"/>
              </a:rPr>
              <a:t>02</a:t>
            </a:r>
            <a:endParaRPr lang="ko-KR" altLang="en-US" sz="6000" dirty="0">
              <a:gradFill flip="none" rotWithShape="1">
                <a:gsLst>
                  <a:gs pos="17000">
                    <a:srgbClr val="9966FF">
                      <a:alpha val="60000"/>
                    </a:srgbClr>
                  </a:gs>
                  <a:gs pos="39000">
                    <a:srgbClr val="F4B6B7"/>
                  </a:gs>
                  <a:gs pos="64000">
                    <a:srgbClr val="9966FF">
                      <a:alpha val="50196"/>
                    </a:srgbClr>
                  </a:gs>
                  <a:gs pos="90000">
                    <a:srgbClr val="FF99CC"/>
                  </a:gs>
                </a:gsLst>
                <a:lin ang="2700000" scaled="0"/>
                <a:tileRect/>
              </a:gradFill>
              <a:latin typeface="Black Ops One" panose="02000000000000000000" pitchFamily="2" charset="0"/>
              <a:ea typeface="Gugi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FB08B2D-4E07-49D1-B4D3-37DF52ABE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38" b="85820"/>
          <a:stretch/>
        </p:blipFill>
        <p:spPr>
          <a:xfrm rot="5400000">
            <a:off x="730" y="-733"/>
            <a:ext cx="1067684" cy="1069146"/>
          </a:xfrm>
          <a:prstGeom prst="rtTriangle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AFFAB5-9102-411C-B751-F4C48092D57C}"/>
              </a:ext>
            </a:extLst>
          </p:cNvPr>
          <p:cNvSpPr txBox="1"/>
          <p:nvPr/>
        </p:nvSpPr>
        <p:spPr>
          <a:xfrm>
            <a:off x="1461745" y="241452"/>
            <a:ext cx="9399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기초 분석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의사결정나무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(C5.0, </a:t>
            </a:r>
            <a:r>
              <a:rPr lang="ko-KR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부스팅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10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회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)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Gugi" pitchFamily="2" charset="-127"/>
              <a:ea typeface="Gugi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104706-3183-40FD-B367-E207D376A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998" y="1770050"/>
            <a:ext cx="6480000" cy="29846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B14035-127E-4E21-B651-9192BDBE7D30}"/>
              </a:ext>
            </a:extLst>
          </p:cNvPr>
          <p:cNvSpPr txBox="1"/>
          <p:nvPr/>
        </p:nvSpPr>
        <p:spPr>
          <a:xfrm>
            <a:off x="2442173" y="5112151"/>
            <a:ext cx="730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Accuracy = (135+55)/300 = 0.63</a:t>
            </a:r>
            <a:endParaRPr lang="ko-KR" altLang="en-US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7737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6654DED-B78C-48CC-80EA-7E8D73038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563"/>
          </a:xfrm>
          <a:prstGeom prst="rect">
            <a:avLst/>
          </a:prstGeom>
        </p:spPr>
      </p:pic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C5AEC50C-6987-4F96-88E3-FF85C8B6DA05}"/>
              </a:ext>
            </a:extLst>
          </p:cNvPr>
          <p:cNvSpPr/>
          <p:nvPr/>
        </p:nvSpPr>
        <p:spPr>
          <a:xfrm flipH="1">
            <a:off x="124262" y="97653"/>
            <a:ext cx="11943473" cy="6659254"/>
          </a:xfrm>
          <a:prstGeom prst="snip2DiagRect">
            <a:avLst>
              <a:gd name="adj1" fmla="val 0"/>
              <a:gd name="adj2" fmla="val 128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53EE15-5E95-46F3-9FAD-53C5E18514DD}"/>
              </a:ext>
            </a:extLst>
          </p:cNvPr>
          <p:cNvSpPr txBox="1"/>
          <p:nvPr/>
        </p:nvSpPr>
        <p:spPr>
          <a:xfrm>
            <a:off x="124264" y="97653"/>
            <a:ext cx="1337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gradFill flip="none" rotWithShape="1">
                  <a:gsLst>
                    <a:gs pos="17000">
                      <a:srgbClr val="9966FF">
                        <a:alpha val="60000"/>
                      </a:srgbClr>
                    </a:gs>
                    <a:gs pos="39000">
                      <a:srgbClr val="F4B6B7"/>
                    </a:gs>
                    <a:gs pos="64000">
                      <a:srgbClr val="9966FF">
                        <a:alpha val="50196"/>
                      </a:srgbClr>
                    </a:gs>
                    <a:gs pos="90000">
                      <a:srgbClr val="FF99CC"/>
                    </a:gs>
                  </a:gsLst>
                  <a:lin ang="2700000" scaled="0"/>
                  <a:tileRect/>
                </a:gradFill>
                <a:latin typeface="Black Ops One" panose="02000000000000000000" pitchFamily="2" charset="0"/>
                <a:ea typeface="Gugi" pitchFamily="2" charset="-127"/>
              </a:rPr>
              <a:t>02</a:t>
            </a:r>
            <a:endParaRPr lang="ko-KR" altLang="en-US" sz="6000" dirty="0">
              <a:gradFill flip="none" rotWithShape="1">
                <a:gsLst>
                  <a:gs pos="17000">
                    <a:srgbClr val="9966FF">
                      <a:alpha val="60000"/>
                    </a:srgbClr>
                  </a:gs>
                  <a:gs pos="39000">
                    <a:srgbClr val="F4B6B7"/>
                  </a:gs>
                  <a:gs pos="64000">
                    <a:srgbClr val="9966FF">
                      <a:alpha val="50196"/>
                    </a:srgbClr>
                  </a:gs>
                  <a:gs pos="90000">
                    <a:srgbClr val="FF99CC"/>
                  </a:gs>
                </a:gsLst>
                <a:lin ang="2700000" scaled="0"/>
                <a:tileRect/>
              </a:gradFill>
              <a:latin typeface="Black Ops One" panose="02000000000000000000" pitchFamily="2" charset="0"/>
              <a:ea typeface="Gugi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FB08B2D-4E07-49D1-B4D3-37DF52ABE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38" b="85820"/>
          <a:stretch/>
        </p:blipFill>
        <p:spPr>
          <a:xfrm rot="5400000">
            <a:off x="730" y="-733"/>
            <a:ext cx="1067684" cy="1069146"/>
          </a:xfrm>
          <a:prstGeom prst="rtTriangle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AFFAB5-9102-411C-B751-F4C48092D57C}"/>
              </a:ext>
            </a:extLst>
          </p:cNvPr>
          <p:cNvSpPr txBox="1"/>
          <p:nvPr/>
        </p:nvSpPr>
        <p:spPr>
          <a:xfrm>
            <a:off x="1461745" y="241452"/>
            <a:ext cx="7306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기초 분석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- SVM(kernel=Linear)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Gugi" pitchFamily="2" charset="-127"/>
              <a:ea typeface="Gugi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21E265E-293B-4867-942F-593B81A03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998" y="1755399"/>
            <a:ext cx="6480000" cy="29992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E8351F-40EB-46BD-946E-015CFC21DCFA}"/>
              </a:ext>
            </a:extLst>
          </p:cNvPr>
          <p:cNvSpPr txBox="1"/>
          <p:nvPr/>
        </p:nvSpPr>
        <p:spPr>
          <a:xfrm>
            <a:off x="2442173" y="5112151"/>
            <a:ext cx="730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Accuracy = (120+116)/300 = 0.78</a:t>
            </a:r>
            <a:endParaRPr lang="ko-KR" altLang="en-US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9054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6654DED-B78C-48CC-80EA-7E8D73038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563"/>
          </a:xfrm>
          <a:prstGeom prst="rect">
            <a:avLst/>
          </a:prstGeom>
        </p:spPr>
      </p:pic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C5AEC50C-6987-4F96-88E3-FF85C8B6DA05}"/>
              </a:ext>
            </a:extLst>
          </p:cNvPr>
          <p:cNvSpPr/>
          <p:nvPr/>
        </p:nvSpPr>
        <p:spPr>
          <a:xfrm flipH="1">
            <a:off x="124262" y="97653"/>
            <a:ext cx="11943473" cy="6659254"/>
          </a:xfrm>
          <a:prstGeom prst="snip2DiagRect">
            <a:avLst>
              <a:gd name="adj1" fmla="val 0"/>
              <a:gd name="adj2" fmla="val 128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53EE15-5E95-46F3-9FAD-53C5E18514DD}"/>
              </a:ext>
            </a:extLst>
          </p:cNvPr>
          <p:cNvSpPr txBox="1"/>
          <p:nvPr/>
        </p:nvSpPr>
        <p:spPr>
          <a:xfrm>
            <a:off x="124264" y="97653"/>
            <a:ext cx="1337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gradFill flip="none" rotWithShape="1">
                  <a:gsLst>
                    <a:gs pos="17000">
                      <a:srgbClr val="9966FF">
                        <a:alpha val="60000"/>
                      </a:srgbClr>
                    </a:gs>
                    <a:gs pos="39000">
                      <a:srgbClr val="F4B6B7"/>
                    </a:gs>
                    <a:gs pos="64000">
                      <a:srgbClr val="9966FF">
                        <a:alpha val="50196"/>
                      </a:srgbClr>
                    </a:gs>
                    <a:gs pos="90000">
                      <a:srgbClr val="FF99CC"/>
                    </a:gs>
                  </a:gsLst>
                  <a:lin ang="2700000" scaled="0"/>
                  <a:tileRect/>
                </a:gradFill>
                <a:latin typeface="Black Ops One" panose="02000000000000000000" pitchFamily="2" charset="0"/>
                <a:ea typeface="Gugi" pitchFamily="2" charset="-127"/>
              </a:rPr>
              <a:t>02</a:t>
            </a:r>
            <a:endParaRPr lang="ko-KR" altLang="en-US" sz="6000" dirty="0">
              <a:gradFill flip="none" rotWithShape="1">
                <a:gsLst>
                  <a:gs pos="17000">
                    <a:srgbClr val="9966FF">
                      <a:alpha val="60000"/>
                    </a:srgbClr>
                  </a:gs>
                  <a:gs pos="39000">
                    <a:srgbClr val="F4B6B7"/>
                  </a:gs>
                  <a:gs pos="64000">
                    <a:srgbClr val="9966FF">
                      <a:alpha val="50196"/>
                    </a:srgbClr>
                  </a:gs>
                  <a:gs pos="90000">
                    <a:srgbClr val="FF99CC"/>
                  </a:gs>
                </a:gsLst>
                <a:lin ang="2700000" scaled="0"/>
                <a:tileRect/>
              </a:gradFill>
              <a:latin typeface="Black Ops One" panose="02000000000000000000" pitchFamily="2" charset="0"/>
              <a:ea typeface="Gugi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FB08B2D-4E07-49D1-B4D3-37DF52ABE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38" b="85820"/>
          <a:stretch/>
        </p:blipFill>
        <p:spPr>
          <a:xfrm rot="5400000">
            <a:off x="730" y="-733"/>
            <a:ext cx="1067684" cy="1069146"/>
          </a:xfrm>
          <a:prstGeom prst="rtTriangle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AFFAB5-9102-411C-B751-F4C48092D57C}"/>
              </a:ext>
            </a:extLst>
          </p:cNvPr>
          <p:cNvSpPr txBox="1"/>
          <p:nvPr/>
        </p:nvSpPr>
        <p:spPr>
          <a:xfrm>
            <a:off x="1461745" y="241452"/>
            <a:ext cx="7306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기초 분석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- SVM(kernel=Gaussian)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Gugi" pitchFamily="2" charset="-127"/>
              <a:ea typeface="Gugi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956378-6F6D-4582-9F67-4014B44EC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998" y="1745849"/>
            <a:ext cx="6480000" cy="30139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93CE9F-AC73-4A7F-BCBB-8C727022D8BD}"/>
              </a:ext>
            </a:extLst>
          </p:cNvPr>
          <p:cNvSpPr txBox="1"/>
          <p:nvPr/>
        </p:nvSpPr>
        <p:spPr>
          <a:xfrm>
            <a:off x="2442173" y="5112151"/>
            <a:ext cx="730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Accuracy = (134+103)/300 = 0.79</a:t>
            </a:r>
            <a:endParaRPr lang="ko-KR" altLang="en-US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7015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6654DED-B78C-48CC-80EA-7E8D73038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563"/>
          </a:xfrm>
          <a:prstGeom prst="rect">
            <a:avLst/>
          </a:prstGeom>
        </p:spPr>
      </p:pic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C5AEC50C-6987-4F96-88E3-FF85C8B6DA05}"/>
              </a:ext>
            </a:extLst>
          </p:cNvPr>
          <p:cNvSpPr/>
          <p:nvPr/>
        </p:nvSpPr>
        <p:spPr>
          <a:xfrm flipH="1">
            <a:off x="124264" y="97653"/>
            <a:ext cx="11943471" cy="6659254"/>
          </a:xfrm>
          <a:prstGeom prst="snip2DiagRect">
            <a:avLst>
              <a:gd name="adj1" fmla="val 0"/>
              <a:gd name="adj2" fmla="val 128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53EE15-5E95-46F3-9FAD-53C5E18514DD}"/>
              </a:ext>
            </a:extLst>
          </p:cNvPr>
          <p:cNvSpPr txBox="1"/>
          <p:nvPr/>
        </p:nvSpPr>
        <p:spPr>
          <a:xfrm>
            <a:off x="124264" y="97653"/>
            <a:ext cx="1337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gradFill flip="none" rotWithShape="1">
                  <a:gsLst>
                    <a:gs pos="17000">
                      <a:srgbClr val="9966FF">
                        <a:alpha val="60000"/>
                      </a:srgbClr>
                    </a:gs>
                    <a:gs pos="39000">
                      <a:srgbClr val="F4B6B7"/>
                    </a:gs>
                    <a:gs pos="64000">
                      <a:srgbClr val="9966FF">
                        <a:alpha val="50196"/>
                      </a:srgbClr>
                    </a:gs>
                    <a:gs pos="90000">
                      <a:srgbClr val="FF99CC"/>
                    </a:gs>
                  </a:gsLst>
                  <a:lin ang="2700000" scaled="0"/>
                  <a:tileRect/>
                </a:gradFill>
                <a:latin typeface="Black Ops One" panose="02000000000000000000" pitchFamily="2" charset="0"/>
                <a:ea typeface="Gugi" pitchFamily="2" charset="-127"/>
              </a:rPr>
              <a:t>02</a:t>
            </a:r>
            <a:endParaRPr lang="ko-KR" altLang="en-US" sz="6000" dirty="0">
              <a:gradFill flip="none" rotWithShape="1">
                <a:gsLst>
                  <a:gs pos="17000">
                    <a:srgbClr val="9966FF">
                      <a:alpha val="60000"/>
                    </a:srgbClr>
                  </a:gs>
                  <a:gs pos="39000">
                    <a:srgbClr val="F4B6B7"/>
                  </a:gs>
                  <a:gs pos="64000">
                    <a:srgbClr val="9966FF">
                      <a:alpha val="50196"/>
                    </a:srgbClr>
                  </a:gs>
                  <a:gs pos="90000">
                    <a:srgbClr val="FF99CC"/>
                  </a:gs>
                </a:gsLst>
                <a:lin ang="2700000" scaled="0"/>
                <a:tileRect/>
              </a:gradFill>
              <a:latin typeface="Black Ops One" panose="02000000000000000000" pitchFamily="2" charset="0"/>
              <a:ea typeface="Gugi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FB08B2D-4E07-49D1-B4D3-37DF52ABE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38" b="85820"/>
          <a:stretch/>
        </p:blipFill>
        <p:spPr>
          <a:xfrm rot="5400000">
            <a:off x="730" y="-733"/>
            <a:ext cx="1067684" cy="1069146"/>
          </a:xfrm>
          <a:prstGeom prst="rtTriangle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AFFAB5-9102-411C-B751-F4C48092D57C}"/>
              </a:ext>
            </a:extLst>
          </p:cNvPr>
          <p:cNvSpPr txBox="1"/>
          <p:nvPr/>
        </p:nvSpPr>
        <p:spPr>
          <a:xfrm>
            <a:off x="1461745" y="241452"/>
            <a:ext cx="6663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기초 분석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정리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0A1EF53-1254-4D59-9F6A-75B3D0DD1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563450"/>
              </p:ext>
            </p:extLst>
          </p:nvPr>
        </p:nvGraphicFramePr>
        <p:xfrm>
          <a:off x="1432560" y="1590450"/>
          <a:ext cx="9326880" cy="3677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2866019025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52512719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313100765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128417837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3381544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113200135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861426800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679042095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696439979"/>
                    </a:ext>
                  </a:extLst>
                </a:gridCol>
              </a:tblGrid>
              <a:tr h="73542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나이브</a:t>
                      </a:r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베이즈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CDAB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DABF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KNN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FF99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99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의사결정나무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SVM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F4B6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4B6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845745"/>
                  </a:ext>
                </a:extLst>
              </a:tr>
              <a:tr h="73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옵션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Laplace=1</a:t>
                      </a:r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K=10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K=20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부스팅</a:t>
                      </a:r>
                      <a:endParaRPr lang="en-US" altLang="ko-KR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Linear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Gaussian</a:t>
                      </a:r>
                      <a:endParaRPr lang="ko-KR" altLang="en-US" sz="16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775916"/>
                  </a:ext>
                </a:extLst>
              </a:tr>
              <a:tr h="73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정확도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0.73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0.74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0.63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0.55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0.63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0.63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0.78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0.79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61476"/>
                  </a:ext>
                </a:extLst>
              </a:tr>
              <a:tr h="73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KAPPA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0.47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0.48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0.25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0.10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0.26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0.27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0.57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0.58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41155"/>
                  </a:ext>
                </a:extLst>
              </a:tr>
              <a:tr h="73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F-score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0.73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0.73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0.45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0.21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0.49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0.50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0.78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0.77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264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510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6654DED-B78C-48CC-80EA-7E8D73038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563"/>
          </a:xfrm>
          <a:prstGeom prst="rect">
            <a:avLst/>
          </a:prstGeom>
        </p:spPr>
      </p:pic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C5AEC50C-6987-4F96-88E3-FF85C8B6DA05}"/>
              </a:ext>
            </a:extLst>
          </p:cNvPr>
          <p:cNvSpPr/>
          <p:nvPr/>
        </p:nvSpPr>
        <p:spPr>
          <a:xfrm flipH="1">
            <a:off x="124264" y="97653"/>
            <a:ext cx="11943471" cy="6659254"/>
          </a:xfrm>
          <a:prstGeom prst="snip2DiagRect">
            <a:avLst>
              <a:gd name="adj1" fmla="val 0"/>
              <a:gd name="adj2" fmla="val 128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AFFAB5-9102-411C-B751-F4C48092D57C}"/>
              </a:ext>
            </a:extLst>
          </p:cNvPr>
          <p:cNvSpPr txBox="1"/>
          <p:nvPr/>
        </p:nvSpPr>
        <p:spPr>
          <a:xfrm>
            <a:off x="1461745" y="241452"/>
            <a:ext cx="6663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추가 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1FA76-A89E-4894-9D51-78BF32667A94}"/>
              </a:ext>
            </a:extLst>
          </p:cNvPr>
          <p:cNvSpPr txBox="1"/>
          <p:nvPr/>
        </p:nvSpPr>
        <p:spPr>
          <a:xfrm>
            <a:off x="124264" y="97653"/>
            <a:ext cx="1337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gradFill flip="none" rotWithShape="1">
                  <a:gsLst>
                    <a:gs pos="17000">
                      <a:srgbClr val="9966FF">
                        <a:alpha val="60000"/>
                      </a:srgbClr>
                    </a:gs>
                    <a:gs pos="39000">
                      <a:srgbClr val="F4B6B7"/>
                    </a:gs>
                    <a:gs pos="64000">
                      <a:srgbClr val="9966FF">
                        <a:alpha val="50196"/>
                      </a:srgbClr>
                    </a:gs>
                    <a:gs pos="90000">
                      <a:srgbClr val="FF99CC"/>
                    </a:gs>
                  </a:gsLst>
                  <a:lin ang="2700000" scaled="0"/>
                  <a:tileRect/>
                </a:gradFill>
                <a:latin typeface="Black Ops One" panose="02000000000000000000" pitchFamily="2" charset="0"/>
                <a:ea typeface="Gugi" pitchFamily="2" charset="-127"/>
              </a:rPr>
              <a:t>03</a:t>
            </a:r>
            <a:endParaRPr lang="ko-KR" altLang="en-US" sz="6000" dirty="0">
              <a:gradFill flip="none" rotWithShape="1">
                <a:gsLst>
                  <a:gs pos="17000">
                    <a:srgbClr val="9966FF">
                      <a:alpha val="60000"/>
                    </a:srgbClr>
                  </a:gs>
                  <a:gs pos="39000">
                    <a:srgbClr val="F4B6B7"/>
                  </a:gs>
                  <a:gs pos="64000">
                    <a:srgbClr val="9966FF">
                      <a:alpha val="50196"/>
                    </a:srgbClr>
                  </a:gs>
                  <a:gs pos="90000">
                    <a:srgbClr val="FF99CC"/>
                  </a:gs>
                </a:gsLst>
                <a:lin ang="2700000" scaled="0"/>
                <a:tileRect/>
              </a:gradFill>
              <a:latin typeface="Black Ops One" panose="02000000000000000000" pitchFamily="2" charset="0"/>
              <a:ea typeface="Gugi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FB08B2D-4E07-49D1-B4D3-37DF52ABE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38" b="85820"/>
          <a:stretch/>
        </p:blipFill>
        <p:spPr>
          <a:xfrm rot="5400000">
            <a:off x="694" y="-697"/>
            <a:ext cx="1015663" cy="1017053"/>
          </a:xfrm>
          <a:prstGeom prst="rtTriangle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1C3ACE8-F8F8-4F23-AE44-98E124BD1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30" y="1470342"/>
            <a:ext cx="11106453" cy="27054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8ECF5B-0A6A-4CE2-B40E-6C71B6920EA9}"/>
              </a:ext>
            </a:extLst>
          </p:cNvPr>
          <p:cNvSpPr txBox="1"/>
          <p:nvPr/>
        </p:nvSpPr>
        <p:spPr>
          <a:xfrm>
            <a:off x="1780147" y="4541520"/>
            <a:ext cx="8631707" cy="132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전처리를 하지 않고 텍스트의 형식적인 특성을 파악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-&gt;&gt;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새로운 파생 변수 생성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EB4C3-2FA2-44E9-A2EC-402EDEFDB746}"/>
              </a:ext>
            </a:extLst>
          </p:cNvPr>
          <p:cNvSpPr/>
          <p:nvPr/>
        </p:nvSpPr>
        <p:spPr>
          <a:xfrm>
            <a:off x="1501501" y="3098800"/>
            <a:ext cx="1088415" cy="2997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380AE2-C962-4B1C-B6BC-35CA07FC3C4E}"/>
              </a:ext>
            </a:extLst>
          </p:cNvPr>
          <p:cNvSpPr/>
          <p:nvPr/>
        </p:nvSpPr>
        <p:spPr>
          <a:xfrm>
            <a:off x="2579756" y="1429702"/>
            <a:ext cx="721360" cy="2997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0C70AB-27C5-4054-B491-1D00B9E5769C}"/>
              </a:ext>
            </a:extLst>
          </p:cNvPr>
          <p:cNvSpPr/>
          <p:nvPr/>
        </p:nvSpPr>
        <p:spPr>
          <a:xfrm>
            <a:off x="2579756" y="1724918"/>
            <a:ext cx="264160" cy="2997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157F17-EDA0-4EB7-A024-8658C4C8031E}"/>
              </a:ext>
            </a:extLst>
          </p:cNvPr>
          <p:cNvSpPr/>
          <p:nvPr/>
        </p:nvSpPr>
        <p:spPr>
          <a:xfrm>
            <a:off x="4855596" y="3921760"/>
            <a:ext cx="558800" cy="2844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27A0DA-A5DB-486B-A0C5-46AF906F11E2}"/>
              </a:ext>
            </a:extLst>
          </p:cNvPr>
          <p:cNvSpPr/>
          <p:nvPr/>
        </p:nvSpPr>
        <p:spPr>
          <a:xfrm>
            <a:off x="1695836" y="2296160"/>
            <a:ext cx="325120" cy="274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35D2B3-8746-4458-9D8B-F3550DC13E8E}"/>
              </a:ext>
            </a:extLst>
          </p:cNvPr>
          <p:cNvSpPr/>
          <p:nvPr/>
        </p:nvSpPr>
        <p:spPr>
          <a:xfrm>
            <a:off x="5272156" y="2014478"/>
            <a:ext cx="152400" cy="2997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0617E7-E252-4697-A6CA-12E3907E288F}"/>
              </a:ext>
            </a:extLst>
          </p:cNvPr>
          <p:cNvSpPr/>
          <p:nvPr/>
        </p:nvSpPr>
        <p:spPr>
          <a:xfrm>
            <a:off x="3677036" y="2570480"/>
            <a:ext cx="1473200" cy="2525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7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6654DED-B78C-48CC-80EA-7E8D73038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563"/>
          </a:xfrm>
          <a:prstGeom prst="rect">
            <a:avLst/>
          </a:prstGeom>
        </p:spPr>
      </p:pic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C5AEC50C-6987-4F96-88E3-FF85C8B6DA05}"/>
              </a:ext>
            </a:extLst>
          </p:cNvPr>
          <p:cNvSpPr/>
          <p:nvPr/>
        </p:nvSpPr>
        <p:spPr>
          <a:xfrm flipH="1">
            <a:off x="124264" y="97653"/>
            <a:ext cx="11943471" cy="6659254"/>
          </a:xfrm>
          <a:prstGeom prst="snip2DiagRect">
            <a:avLst>
              <a:gd name="adj1" fmla="val 0"/>
              <a:gd name="adj2" fmla="val 128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AFFAB5-9102-411C-B751-F4C48092D57C}"/>
              </a:ext>
            </a:extLst>
          </p:cNvPr>
          <p:cNvSpPr txBox="1"/>
          <p:nvPr/>
        </p:nvSpPr>
        <p:spPr>
          <a:xfrm>
            <a:off x="1461745" y="241452"/>
            <a:ext cx="6663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추가 분석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파생 변수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1FA76-A89E-4894-9D51-78BF32667A94}"/>
              </a:ext>
            </a:extLst>
          </p:cNvPr>
          <p:cNvSpPr txBox="1"/>
          <p:nvPr/>
        </p:nvSpPr>
        <p:spPr>
          <a:xfrm>
            <a:off x="124264" y="97653"/>
            <a:ext cx="1337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gradFill flip="none" rotWithShape="1">
                  <a:gsLst>
                    <a:gs pos="17000">
                      <a:srgbClr val="9966FF">
                        <a:alpha val="60000"/>
                      </a:srgbClr>
                    </a:gs>
                    <a:gs pos="39000">
                      <a:srgbClr val="F4B6B7"/>
                    </a:gs>
                    <a:gs pos="64000">
                      <a:srgbClr val="9966FF">
                        <a:alpha val="50196"/>
                      </a:srgbClr>
                    </a:gs>
                    <a:gs pos="90000">
                      <a:srgbClr val="FF99CC"/>
                    </a:gs>
                  </a:gsLst>
                  <a:lin ang="2700000" scaled="0"/>
                  <a:tileRect/>
                </a:gradFill>
                <a:latin typeface="Black Ops One" panose="02000000000000000000" pitchFamily="2" charset="0"/>
                <a:ea typeface="Gugi" pitchFamily="2" charset="-127"/>
              </a:rPr>
              <a:t>03</a:t>
            </a:r>
            <a:endParaRPr lang="ko-KR" altLang="en-US" sz="6000" dirty="0">
              <a:gradFill flip="none" rotWithShape="1">
                <a:gsLst>
                  <a:gs pos="17000">
                    <a:srgbClr val="9966FF">
                      <a:alpha val="60000"/>
                    </a:srgbClr>
                  </a:gs>
                  <a:gs pos="39000">
                    <a:srgbClr val="F4B6B7"/>
                  </a:gs>
                  <a:gs pos="64000">
                    <a:srgbClr val="9966FF">
                      <a:alpha val="50196"/>
                    </a:srgbClr>
                  </a:gs>
                  <a:gs pos="90000">
                    <a:srgbClr val="FF99CC"/>
                  </a:gs>
                </a:gsLst>
                <a:lin ang="2700000" scaled="0"/>
                <a:tileRect/>
              </a:gradFill>
              <a:latin typeface="Black Ops One" panose="02000000000000000000" pitchFamily="2" charset="0"/>
              <a:ea typeface="Gugi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FB08B2D-4E07-49D1-B4D3-37DF52ABE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38" b="85820"/>
          <a:stretch/>
        </p:blipFill>
        <p:spPr>
          <a:xfrm rot="5400000">
            <a:off x="694" y="-697"/>
            <a:ext cx="1015663" cy="1017053"/>
          </a:xfrm>
          <a:prstGeom prst="rtTriangle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BED0FA0-EFAB-46CD-8E71-7AE234CBB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770476"/>
              </p:ext>
            </p:extLst>
          </p:nvPr>
        </p:nvGraphicFramePr>
        <p:xfrm>
          <a:off x="1559560" y="1018776"/>
          <a:ext cx="9072881" cy="5107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196">
                  <a:extLst>
                    <a:ext uri="{9D8B030D-6E8A-4147-A177-3AD203B41FA5}">
                      <a16:colId xmlns:a16="http://schemas.microsoft.com/office/drawing/2014/main" val="232155929"/>
                    </a:ext>
                  </a:extLst>
                </a:gridCol>
                <a:gridCol w="793877">
                  <a:extLst>
                    <a:ext uri="{9D8B030D-6E8A-4147-A177-3AD203B41FA5}">
                      <a16:colId xmlns:a16="http://schemas.microsoft.com/office/drawing/2014/main" val="2672336956"/>
                    </a:ext>
                  </a:extLst>
                </a:gridCol>
                <a:gridCol w="7507808">
                  <a:extLst>
                    <a:ext uri="{9D8B030D-6E8A-4147-A177-3AD203B41FA5}">
                      <a16:colId xmlns:a16="http://schemas.microsoft.com/office/drawing/2014/main" val="2188328620"/>
                    </a:ext>
                  </a:extLst>
                </a:gridCol>
              </a:tblGrid>
              <a:tr h="4643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변수</a:t>
                      </a:r>
                    </a:p>
                  </a:txBody>
                  <a:tcPr anchor="ctr"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rgbClr val="CDA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93133"/>
                  </a:ext>
                </a:extLst>
              </a:tr>
              <a:tr h="464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a1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느낌표 </a:t>
                      </a:r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!</a:t>
                      </a:r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 개수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205472"/>
                  </a:ext>
                </a:extLst>
              </a:tr>
              <a:tr h="464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a2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물음표</a:t>
                      </a:r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?</a:t>
                      </a:r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 개수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70089"/>
                  </a:ext>
                </a:extLst>
              </a:tr>
              <a:tr h="464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a3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문자열의 길이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866073"/>
                  </a:ext>
                </a:extLst>
              </a:tr>
              <a:tr h="464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a4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마침표</a:t>
                      </a:r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.</a:t>
                      </a:r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 개수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134070"/>
                  </a:ext>
                </a:extLst>
              </a:tr>
              <a:tr h="464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a5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쉼표</a:t>
                      </a:r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,</a:t>
                      </a:r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 개수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922877"/>
                  </a:ext>
                </a:extLst>
              </a:tr>
              <a:tr h="464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a6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대문자의 개수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35271"/>
                  </a:ext>
                </a:extLst>
              </a:tr>
              <a:tr h="464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a7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숫자의 개수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909598"/>
                  </a:ext>
                </a:extLst>
              </a:tr>
              <a:tr h="464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a8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달러 기호</a:t>
                      </a:r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$</a:t>
                      </a:r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 개수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136224"/>
                  </a:ext>
                </a:extLst>
              </a:tr>
              <a:tr h="464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a9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작은 따옴표</a:t>
                      </a:r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‘</a:t>
                      </a:r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 개수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828120"/>
                  </a:ext>
                </a:extLst>
              </a:tr>
              <a:tr h="464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a10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띄어쓰기의 개수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657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645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6654DED-B78C-48CC-80EA-7E8D73038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563"/>
          </a:xfrm>
          <a:prstGeom prst="rect">
            <a:avLst/>
          </a:prstGeom>
        </p:spPr>
      </p:pic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C5AEC50C-6987-4F96-88E3-FF85C8B6DA05}"/>
              </a:ext>
            </a:extLst>
          </p:cNvPr>
          <p:cNvSpPr/>
          <p:nvPr/>
        </p:nvSpPr>
        <p:spPr>
          <a:xfrm flipH="1">
            <a:off x="124264" y="97653"/>
            <a:ext cx="11943471" cy="6659254"/>
          </a:xfrm>
          <a:prstGeom prst="snip2DiagRect">
            <a:avLst>
              <a:gd name="adj1" fmla="val 0"/>
              <a:gd name="adj2" fmla="val 128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AFFAB5-9102-411C-B751-F4C48092D57C}"/>
              </a:ext>
            </a:extLst>
          </p:cNvPr>
          <p:cNvSpPr txBox="1"/>
          <p:nvPr/>
        </p:nvSpPr>
        <p:spPr>
          <a:xfrm>
            <a:off x="1461745" y="241452"/>
            <a:ext cx="6663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추가 분석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파생 변수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1FA76-A89E-4894-9D51-78BF32667A94}"/>
              </a:ext>
            </a:extLst>
          </p:cNvPr>
          <p:cNvSpPr txBox="1"/>
          <p:nvPr/>
        </p:nvSpPr>
        <p:spPr>
          <a:xfrm>
            <a:off x="124264" y="97653"/>
            <a:ext cx="1337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gradFill flip="none" rotWithShape="1">
                  <a:gsLst>
                    <a:gs pos="17000">
                      <a:srgbClr val="9966FF">
                        <a:alpha val="60000"/>
                      </a:srgbClr>
                    </a:gs>
                    <a:gs pos="39000">
                      <a:srgbClr val="F4B6B7"/>
                    </a:gs>
                    <a:gs pos="64000">
                      <a:srgbClr val="9966FF">
                        <a:alpha val="50196"/>
                      </a:srgbClr>
                    </a:gs>
                    <a:gs pos="90000">
                      <a:srgbClr val="FF99CC"/>
                    </a:gs>
                  </a:gsLst>
                  <a:lin ang="2700000" scaled="0"/>
                  <a:tileRect/>
                </a:gradFill>
                <a:latin typeface="Black Ops One" panose="02000000000000000000" pitchFamily="2" charset="0"/>
                <a:ea typeface="Gugi" pitchFamily="2" charset="-127"/>
              </a:rPr>
              <a:t>03</a:t>
            </a:r>
            <a:endParaRPr lang="ko-KR" altLang="en-US" sz="6000" dirty="0">
              <a:gradFill flip="none" rotWithShape="1">
                <a:gsLst>
                  <a:gs pos="17000">
                    <a:srgbClr val="9966FF">
                      <a:alpha val="60000"/>
                    </a:srgbClr>
                  </a:gs>
                  <a:gs pos="39000">
                    <a:srgbClr val="F4B6B7"/>
                  </a:gs>
                  <a:gs pos="64000">
                    <a:srgbClr val="9966FF">
                      <a:alpha val="50196"/>
                    </a:srgbClr>
                  </a:gs>
                  <a:gs pos="90000">
                    <a:srgbClr val="FF99CC"/>
                  </a:gs>
                </a:gsLst>
                <a:lin ang="2700000" scaled="0"/>
                <a:tileRect/>
              </a:gradFill>
              <a:latin typeface="Black Ops One" panose="02000000000000000000" pitchFamily="2" charset="0"/>
              <a:ea typeface="Gugi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FB08B2D-4E07-49D1-B4D3-37DF52ABE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38" b="85820"/>
          <a:stretch/>
        </p:blipFill>
        <p:spPr>
          <a:xfrm rot="5400000">
            <a:off x="694" y="-697"/>
            <a:ext cx="1015663" cy="1017053"/>
          </a:xfrm>
          <a:prstGeom prst="rtTriangle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BED0FA0-EFAB-46CD-8E71-7AE234CBB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24108"/>
              </p:ext>
            </p:extLst>
          </p:nvPr>
        </p:nvGraphicFramePr>
        <p:xfrm>
          <a:off x="1559560" y="1018776"/>
          <a:ext cx="9072881" cy="5107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196">
                  <a:extLst>
                    <a:ext uri="{9D8B030D-6E8A-4147-A177-3AD203B41FA5}">
                      <a16:colId xmlns:a16="http://schemas.microsoft.com/office/drawing/2014/main" val="232155929"/>
                    </a:ext>
                  </a:extLst>
                </a:gridCol>
                <a:gridCol w="793877">
                  <a:extLst>
                    <a:ext uri="{9D8B030D-6E8A-4147-A177-3AD203B41FA5}">
                      <a16:colId xmlns:a16="http://schemas.microsoft.com/office/drawing/2014/main" val="2672336956"/>
                    </a:ext>
                  </a:extLst>
                </a:gridCol>
                <a:gridCol w="7507808">
                  <a:extLst>
                    <a:ext uri="{9D8B030D-6E8A-4147-A177-3AD203B41FA5}">
                      <a16:colId xmlns:a16="http://schemas.microsoft.com/office/drawing/2014/main" val="2188328620"/>
                    </a:ext>
                  </a:extLst>
                </a:gridCol>
              </a:tblGrid>
              <a:tr h="4643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변수</a:t>
                      </a:r>
                    </a:p>
                  </a:txBody>
                  <a:tcPr anchor="ctr"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rgbClr val="CDA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93133"/>
                  </a:ext>
                </a:extLst>
              </a:tr>
              <a:tr h="464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a11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괄호 열기 </a:t>
                      </a:r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 개수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205472"/>
                  </a:ext>
                </a:extLst>
              </a:tr>
              <a:tr h="464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12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a12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괄호 닫기 </a:t>
                      </a:r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 개수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70089"/>
                  </a:ext>
                </a:extLst>
              </a:tr>
              <a:tr h="464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13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a13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&amp;</a:t>
                      </a:r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 개수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866073"/>
                  </a:ext>
                </a:extLst>
              </a:tr>
              <a:tr h="464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a14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큰 따옴표 </a:t>
                      </a:r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“</a:t>
                      </a:r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 개수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134070"/>
                  </a:ext>
                </a:extLst>
              </a:tr>
              <a:tr h="464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a15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콜론 </a:t>
                      </a:r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</a:t>
                      </a:r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 개수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922877"/>
                  </a:ext>
                </a:extLst>
              </a:tr>
              <a:tr h="464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16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a16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하이픈 </a:t>
                      </a:r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–</a:t>
                      </a:r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 개수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35271"/>
                  </a:ext>
                </a:extLst>
              </a:tr>
              <a:tr h="464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17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a17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문자열에서 공백을 뺀 길이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909598"/>
                  </a:ext>
                </a:extLst>
              </a:tr>
              <a:tr h="464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18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a18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r>
                        <a:rPr lang="en-US" altLang="ko-KR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ly</a:t>
                      </a:r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 끝나는 단어의 개수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136224"/>
                  </a:ext>
                </a:extLst>
              </a:tr>
              <a:tr h="464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19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a19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세미 콜론 </a:t>
                      </a:r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;</a:t>
                      </a:r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 개수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828120"/>
                  </a:ext>
                </a:extLst>
              </a:tr>
              <a:tr h="464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a20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the</a:t>
                      </a:r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 개수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657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12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액자 5">
            <a:extLst>
              <a:ext uri="{FF2B5EF4-FFF2-40B4-BE49-F238E27FC236}">
                <a16:creationId xmlns:a16="http://schemas.microsoft.com/office/drawing/2014/main" id="{972A3A80-67FA-40F2-A8B4-B5D005A7DE2C}"/>
              </a:ext>
            </a:extLst>
          </p:cNvPr>
          <p:cNvSpPr/>
          <p:nvPr/>
        </p:nvSpPr>
        <p:spPr>
          <a:xfrm>
            <a:off x="1207477" y="1035050"/>
            <a:ext cx="9777046" cy="4864100"/>
          </a:xfrm>
          <a:prstGeom prst="frame">
            <a:avLst>
              <a:gd name="adj1" fmla="val 1754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5AAF50-8D46-46C9-8813-9DCEC19925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154"/>
          <a:stretch/>
        </p:blipFill>
        <p:spPr>
          <a:xfrm>
            <a:off x="0" y="-1"/>
            <a:ext cx="2053883" cy="6854563"/>
          </a:xfrm>
          <a:prstGeom prst="rect">
            <a:avLst/>
          </a:prstGeom>
        </p:spPr>
      </p:pic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3902DA7-2E88-4232-B070-8976F95FA819}"/>
              </a:ext>
            </a:extLst>
          </p:cNvPr>
          <p:cNvSpPr txBox="1">
            <a:spLocks/>
          </p:cNvSpPr>
          <p:nvPr/>
        </p:nvSpPr>
        <p:spPr>
          <a:xfrm>
            <a:off x="2347291" y="1932096"/>
            <a:ext cx="7842452" cy="353190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탐색 및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 분석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 분석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개선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성능 평가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모형 결정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573FB3E-B77A-4425-9C72-7AF4B1DFBA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23" y="1165641"/>
            <a:ext cx="2097206" cy="63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34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6654DED-B78C-48CC-80EA-7E8D73038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563"/>
          </a:xfrm>
          <a:prstGeom prst="rect">
            <a:avLst/>
          </a:prstGeom>
        </p:spPr>
      </p:pic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C5AEC50C-6987-4F96-88E3-FF85C8B6DA05}"/>
              </a:ext>
            </a:extLst>
          </p:cNvPr>
          <p:cNvSpPr/>
          <p:nvPr/>
        </p:nvSpPr>
        <p:spPr>
          <a:xfrm flipH="1">
            <a:off x="124264" y="97653"/>
            <a:ext cx="11943471" cy="6659254"/>
          </a:xfrm>
          <a:prstGeom prst="snip2DiagRect">
            <a:avLst>
              <a:gd name="adj1" fmla="val 0"/>
              <a:gd name="adj2" fmla="val 128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AFFAB5-9102-411C-B751-F4C48092D57C}"/>
              </a:ext>
            </a:extLst>
          </p:cNvPr>
          <p:cNvSpPr txBox="1"/>
          <p:nvPr/>
        </p:nvSpPr>
        <p:spPr>
          <a:xfrm>
            <a:off x="1461745" y="241452"/>
            <a:ext cx="6663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추가 분석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파생 변수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1FA76-A89E-4894-9D51-78BF32667A94}"/>
              </a:ext>
            </a:extLst>
          </p:cNvPr>
          <p:cNvSpPr txBox="1"/>
          <p:nvPr/>
        </p:nvSpPr>
        <p:spPr>
          <a:xfrm>
            <a:off x="124264" y="97653"/>
            <a:ext cx="1337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gradFill flip="none" rotWithShape="1">
                  <a:gsLst>
                    <a:gs pos="17000">
                      <a:srgbClr val="9966FF">
                        <a:alpha val="60000"/>
                      </a:srgbClr>
                    </a:gs>
                    <a:gs pos="39000">
                      <a:srgbClr val="F4B6B7"/>
                    </a:gs>
                    <a:gs pos="64000">
                      <a:srgbClr val="9966FF">
                        <a:alpha val="50196"/>
                      </a:srgbClr>
                    </a:gs>
                    <a:gs pos="90000">
                      <a:srgbClr val="FF99CC"/>
                    </a:gs>
                  </a:gsLst>
                  <a:lin ang="2700000" scaled="0"/>
                  <a:tileRect/>
                </a:gradFill>
                <a:latin typeface="Black Ops One" panose="02000000000000000000" pitchFamily="2" charset="0"/>
                <a:ea typeface="Gugi" pitchFamily="2" charset="-127"/>
              </a:rPr>
              <a:t>03</a:t>
            </a:r>
            <a:endParaRPr lang="ko-KR" altLang="en-US" sz="6000" dirty="0">
              <a:gradFill flip="none" rotWithShape="1">
                <a:gsLst>
                  <a:gs pos="17000">
                    <a:srgbClr val="9966FF">
                      <a:alpha val="60000"/>
                    </a:srgbClr>
                  </a:gs>
                  <a:gs pos="39000">
                    <a:srgbClr val="F4B6B7"/>
                  </a:gs>
                  <a:gs pos="64000">
                    <a:srgbClr val="9966FF">
                      <a:alpha val="50196"/>
                    </a:srgbClr>
                  </a:gs>
                  <a:gs pos="90000">
                    <a:srgbClr val="FF99CC"/>
                  </a:gs>
                </a:gsLst>
                <a:lin ang="2700000" scaled="0"/>
                <a:tileRect/>
              </a:gradFill>
              <a:latin typeface="Black Ops One" panose="02000000000000000000" pitchFamily="2" charset="0"/>
              <a:ea typeface="Gugi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FB08B2D-4E07-49D1-B4D3-37DF52ABE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38" b="85820"/>
          <a:stretch/>
        </p:blipFill>
        <p:spPr>
          <a:xfrm rot="5400000">
            <a:off x="694" y="-697"/>
            <a:ext cx="1015663" cy="1017053"/>
          </a:xfrm>
          <a:prstGeom prst="rtTriangle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BED0FA0-EFAB-46CD-8E71-7AE234CBB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730762"/>
              </p:ext>
            </p:extLst>
          </p:nvPr>
        </p:nvGraphicFramePr>
        <p:xfrm>
          <a:off x="1559560" y="1648696"/>
          <a:ext cx="9072881" cy="3714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196">
                  <a:extLst>
                    <a:ext uri="{9D8B030D-6E8A-4147-A177-3AD203B41FA5}">
                      <a16:colId xmlns:a16="http://schemas.microsoft.com/office/drawing/2014/main" val="232155929"/>
                    </a:ext>
                  </a:extLst>
                </a:gridCol>
                <a:gridCol w="793877">
                  <a:extLst>
                    <a:ext uri="{9D8B030D-6E8A-4147-A177-3AD203B41FA5}">
                      <a16:colId xmlns:a16="http://schemas.microsoft.com/office/drawing/2014/main" val="2672336956"/>
                    </a:ext>
                  </a:extLst>
                </a:gridCol>
                <a:gridCol w="7507808">
                  <a:extLst>
                    <a:ext uri="{9D8B030D-6E8A-4147-A177-3AD203B41FA5}">
                      <a16:colId xmlns:a16="http://schemas.microsoft.com/office/drawing/2014/main" val="2188328620"/>
                    </a:ext>
                  </a:extLst>
                </a:gridCol>
              </a:tblGrid>
              <a:tr h="4643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변수</a:t>
                      </a:r>
                    </a:p>
                  </a:txBody>
                  <a:tcPr anchor="ctr"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rgbClr val="CDA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93133"/>
                  </a:ext>
                </a:extLst>
              </a:tr>
              <a:tr h="464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21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a21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부정 표현의 개수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205472"/>
                  </a:ext>
                </a:extLst>
              </a:tr>
              <a:tr h="464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22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a22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미래 표현의 개수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70089"/>
                  </a:ext>
                </a:extLst>
              </a:tr>
              <a:tr h="464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23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a23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so</a:t>
                      </a:r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 개수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866073"/>
                  </a:ext>
                </a:extLst>
              </a:tr>
              <a:tr h="464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24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a24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much</a:t>
                      </a:r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 개수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134070"/>
                  </a:ext>
                </a:extLst>
              </a:tr>
              <a:tr h="464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25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a25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too</a:t>
                      </a:r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 개수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922877"/>
                  </a:ext>
                </a:extLst>
              </a:tr>
              <a:tr h="464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26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a26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this</a:t>
                      </a:r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 개수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35271"/>
                  </a:ext>
                </a:extLst>
              </a:tr>
              <a:tr h="464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27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a27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my</a:t>
                      </a:r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</a:t>
                      </a:r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113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847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6654DED-B78C-48CC-80EA-7E8D73038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563"/>
          </a:xfrm>
          <a:prstGeom prst="rect">
            <a:avLst/>
          </a:prstGeom>
        </p:spPr>
      </p:pic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C5AEC50C-6987-4F96-88E3-FF85C8B6DA05}"/>
              </a:ext>
            </a:extLst>
          </p:cNvPr>
          <p:cNvSpPr/>
          <p:nvPr/>
        </p:nvSpPr>
        <p:spPr>
          <a:xfrm flipH="1">
            <a:off x="124264" y="97653"/>
            <a:ext cx="11943471" cy="6659254"/>
          </a:xfrm>
          <a:prstGeom prst="snip2DiagRect">
            <a:avLst>
              <a:gd name="adj1" fmla="val 0"/>
              <a:gd name="adj2" fmla="val 128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AFFAB5-9102-411C-B751-F4C48092D57C}"/>
              </a:ext>
            </a:extLst>
          </p:cNvPr>
          <p:cNvSpPr txBox="1"/>
          <p:nvPr/>
        </p:nvSpPr>
        <p:spPr>
          <a:xfrm>
            <a:off x="1461745" y="241452"/>
            <a:ext cx="6663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추가 분석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파생 변수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1FA76-A89E-4894-9D51-78BF32667A94}"/>
              </a:ext>
            </a:extLst>
          </p:cNvPr>
          <p:cNvSpPr txBox="1"/>
          <p:nvPr/>
        </p:nvSpPr>
        <p:spPr>
          <a:xfrm>
            <a:off x="124264" y="97653"/>
            <a:ext cx="1337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gradFill flip="none" rotWithShape="1">
                  <a:gsLst>
                    <a:gs pos="17000">
                      <a:srgbClr val="9966FF">
                        <a:alpha val="60000"/>
                      </a:srgbClr>
                    </a:gs>
                    <a:gs pos="39000">
                      <a:srgbClr val="F4B6B7"/>
                    </a:gs>
                    <a:gs pos="64000">
                      <a:srgbClr val="9966FF">
                        <a:alpha val="50196"/>
                      </a:srgbClr>
                    </a:gs>
                    <a:gs pos="90000">
                      <a:srgbClr val="FF99CC"/>
                    </a:gs>
                  </a:gsLst>
                  <a:lin ang="2700000" scaled="0"/>
                  <a:tileRect/>
                </a:gradFill>
                <a:latin typeface="Black Ops One" panose="02000000000000000000" pitchFamily="2" charset="0"/>
                <a:ea typeface="Gugi" pitchFamily="2" charset="-127"/>
              </a:rPr>
              <a:t>03</a:t>
            </a:r>
            <a:endParaRPr lang="ko-KR" altLang="en-US" sz="6000" dirty="0">
              <a:gradFill flip="none" rotWithShape="1">
                <a:gsLst>
                  <a:gs pos="17000">
                    <a:srgbClr val="9966FF">
                      <a:alpha val="60000"/>
                    </a:srgbClr>
                  </a:gs>
                  <a:gs pos="39000">
                    <a:srgbClr val="F4B6B7"/>
                  </a:gs>
                  <a:gs pos="64000">
                    <a:srgbClr val="9966FF">
                      <a:alpha val="50196"/>
                    </a:srgbClr>
                  </a:gs>
                  <a:gs pos="90000">
                    <a:srgbClr val="FF99CC"/>
                  </a:gs>
                </a:gsLst>
                <a:lin ang="2700000" scaled="0"/>
                <a:tileRect/>
              </a:gradFill>
              <a:latin typeface="Black Ops One" panose="02000000000000000000" pitchFamily="2" charset="0"/>
              <a:ea typeface="Gugi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FB08B2D-4E07-49D1-B4D3-37DF52ABE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38" b="85820"/>
          <a:stretch/>
        </p:blipFill>
        <p:spPr>
          <a:xfrm rot="5400000">
            <a:off x="694" y="-697"/>
            <a:ext cx="1015663" cy="1017053"/>
          </a:xfrm>
          <a:prstGeom prst="rtTriangle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0C58A8F-6587-4633-9C51-4AC7ED0C4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935236"/>
            <a:ext cx="6480000" cy="5014033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2A8AC1BD-64B1-481E-9973-203C8659AD8D}"/>
              </a:ext>
            </a:extLst>
          </p:cNvPr>
          <p:cNvGrpSpPr/>
          <p:nvPr/>
        </p:nvGrpSpPr>
        <p:grpSpPr>
          <a:xfrm>
            <a:off x="3220720" y="5959383"/>
            <a:ext cx="5409680" cy="316769"/>
            <a:chOff x="3220720" y="5946131"/>
            <a:chExt cx="5409680" cy="31676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F2A35E-2260-4B65-B019-777A06A595C7}"/>
                </a:ext>
              </a:extLst>
            </p:cNvPr>
            <p:cNvSpPr txBox="1"/>
            <p:nvPr/>
          </p:nvSpPr>
          <p:spPr>
            <a:xfrm>
              <a:off x="3220720" y="5946131"/>
              <a:ext cx="701040" cy="314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!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C7BB2C9-D76C-4DF6-9D70-7F2E9EAE8304}"/>
                </a:ext>
              </a:extLst>
            </p:cNvPr>
            <p:cNvSpPr txBox="1"/>
            <p:nvPr/>
          </p:nvSpPr>
          <p:spPr>
            <a:xfrm>
              <a:off x="3830320" y="5949722"/>
              <a:ext cx="701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?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0EB83-95A9-4A01-BB4C-7064C69693B8}"/>
                </a:ext>
              </a:extLst>
            </p:cNvPr>
            <p:cNvSpPr txBox="1"/>
            <p:nvPr/>
          </p:nvSpPr>
          <p:spPr>
            <a:xfrm>
              <a:off x="4419600" y="5949722"/>
              <a:ext cx="701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문자열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CCE244-4B36-4AC0-9B8F-6BECDC5F6E0A}"/>
                </a:ext>
              </a:extLst>
            </p:cNvPr>
            <p:cNvSpPr txBox="1"/>
            <p:nvPr/>
          </p:nvSpPr>
          <p:spPr>
            <a:xfrm>
              <a:off x="5008880" y="5949722"/>
              <a:ext cx="701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96042-5F42-4EA8-9529-7F327B1225A2}"/>
                </a:ext>
              </a:extLst>
            </p:cNvPr>
            <p:cNvSpPr txBox="1"/>
            <p:nvPr/>
          </p:nvSpPr>
          <p:spPr>
            <a:xfrm>
              <a:off x="5659120" y="5946131"/>
              <a:ext cx="508000" cy="314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E7A556-454E-4FBB-8085-4BFBA9A37919}"/>
                </a:ext>
              </a:extLst>
            </p:cNvPr>
            <p:cNvSpPr txBox="1"/>
            <p:nvPr/>
          </p:nvSpPr>
          <p:spPr>
            <a:xfrm>
              <a:off x="6156960" y="5949722"/>
              <a:ext cx="701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대문자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759B7D-8D23-49ED-BCBB-B4C95C079EDA}"/>
                </a:ext>
              </a:extLst>
            </p:cNvPr>
            <p:cNvSpPr txBox="1"/>
            <p:nvPr/>
          </p:nvSpPr>
          <p:spPr>
            <a:xfrm>
              <a:off x="6766560" y="5949722"/>
              <a:ext cx="701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숫자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919854-F827-453E-AB40-EEF0A1F18708}"/>
                </a:ext>
              </a:extLst>
            </p:cNvPr>
            <p:cNvSpPr txBox="1"/>
            <p:nvPr/>
          </p:nvSpPr>
          <p:spPr>
            <a:xfrm>
              <a:off x="7350240" y="5949722"/>
              <a:ext cx="701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$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58D89E3-8DEA-41B8-A95B-130EF41DEF05}"/>
                </a:ext>
              </a:extLst>
            </p:cNvPr>
            <p:cNvSpPr txBox="1"/>
            <p:nvPr/>
          </p:nvSpPr>
          <p:spPr>
            <a:xfrm>
              <a:off x="7929360" y="5955123"/>
              <a:ext cx="701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1616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6654DED-B78C-48CC-80EA-7E8D73038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563"/>
          </a:xfrm>
          <a:prstGeom prst="rect">
            <a:avLst/>
          </a:prstGeom>
        </p:spPr>
      </p:pic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C5AEC50C-6987-4F96-88E3-FF85C8B6DA05}"/>
              </a:ext>
            </a:extLst>
          </p:cNvPr>
          <p:cNvSpPr/>
          <p:nvPr/>
        </p:nvSpPr>
        <p:spPr>
          <a:xfrm flipH="1">
            <a:off x="124264" y="97653"/>
            <a:ext cx="11943471" cy="6659254"/>
          </a:xfrm>
          <a:prstGeom prst="snip2DiagRect">
            <a:avLst>
              <a:gd name="adj1" fmla="val 0"/>
              <a:gd name="adj2" fmla="val 128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AFFAB5-9102-411C-B751-F4C48092D57C}"/>
              </a:ext>
            </a:extLst>
          </p:cNvPr>
          <p:cNvSpPr txBox="1"/>
          <p:nvPr/>
        </p:nvSpPr>
        <p:spPr>
          <a:xfrm>
            <a:off x="1461745" y="241452"/>
            <a:ext cx="6663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추가 분석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파생 변수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1FA76-A89E-4894-9D51-78BF32667A94}"/>
              </a:ext>
            </a:extLst>
          </p:cNvPr>
          <p:cNvSpPr txBox="1"/>
          <p:nvPr/>
        </p:nvSpPr>
        <p:spPr>
          <a:xfrm>
            <a:off x="124264" y="97653"/>
            <a:ext cx="1337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gradFill flip="none" rotWithShape="1">
                  <a:gsLst>
                    <a:gs pos="17000">
                      <a:srgbClr val="9966FF">
                        <a:alpha val="60000"/>
                      </a:srgbClr>
                    </a:gs>
                    <a:gs pos="39000">
                      <a:srgbClr val="F4B6B7"/>
                    </a:gs>
                    <a:gs pos="64000">
                      <a:srgbClr val="9966FF">
                        <a:alpha val="50196"/>
                      </a:srgbClr>
                    </a:gs>
                    <a:gs pos="90000">
                      <a:srgbClr val="FF99CC"/>
                    </a:gs>
                  </a:gsLst>
                  <a:lin ang="2700000" scaled="0"/>
                  <a:tileRect/>
                </a:gradFill>
                <a:latin typeface="Black Ops One" panose="02000000000000000000" pitchFamily="2" charset="0"/>
                <a:ea typeface="Gugi" pitchFamily="2" charset="-127"/>
              </a:rPr>
              <a:t>03</a:t>
            </a:r>
            <a:endParaRPr lang="ko-KR" altLang="en-US" sz="6000" dirty="0">
              <a:gradFill flip="none" rotWithShape="1">
                <a:gsLst>
                  <a:gs pos="17000">
                    <a:srgbClr val="9966FF">
                      <a:alpha val="60000"/>
                    </a:srgbClr>
                  </a:gs>
                  <a:gs pos="39000">
                    <a:srgbClr val="F4B6B7"/>
                  </a:gs>
                  <a:gs pos="64000">
                    <a:srgbClr val="9966FF">
                      <a:alpha val="50196"/>
                    </a:srgbClr>
                  </a:gs>
                  <a:gs pos="90000">
                    <a:srgbClr val="FF99CC"/>
                  </a:gs>
                </a:gsLst>
                <a:lin ang="2700000" scaled="0"/>
                <a:tileRect/>
              </a:gradFill>
              <a:latin typeface="Black Ops One" panose="02000000000000000000" pitchFamily="2" charset="0"/>
              <a:ea typeface="Gugi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FB08B2D-4E07-49D1-B4D3-37DF52ABE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38" b="85820"/>
          <a:stretch/>
        </p:blipFill>
        <p:spPr>
          <a:xfrm rot="5400000">
            <a:off x="694" y="-697"/>
            <a:ext cx="1015663" cy="1017053"/>
          </a:xfrm>
          <a:prstGeom prst="rtTriangle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71D9D8C-559E-49BE-9C97-DE8CF0945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947339"/>
            <a:ext cx="6480000" cy="501633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DFF2C86-C652-46F8-946A-5BEAB3C85A75}"/>
              </a:ext>
            </a:extLst>
          </p:cNvPr>
          <p:cNvGrpSpPr/>
          <p:nvPr/>
        </p:nvGrpSpPr>
        <p:grpSpPr>
          <a:xfrm>
            <a:off x="3129857" y="5872529"/>
            <a:ext cx="5500543" cy="523220"/>
            <a:chOff x="3129857" y="5846025"/>
            <a:chExt cx="5500543" cy="52322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3987DB-7D53-498F-BD4F-DA6472854358}"/>
                </a:ext>
              </a:extLst>
            </p:cNvPr>
            <p:cNvSpPr txBox="1"/>
            <p:nvPr/>
          </p:nvSpPr>
          <p:spPr>
            <a:xfrm>
              <a:off x="3129857" y="5949722"/>
              <a:ext cx="8769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띄어쓰기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D6C6584-EB26-4CF5-9B9C-8D3F52BF18BA}"/>
                </a:ext>
              </a:extLst>
            </p:cNvPr>
            <p:cNvSpPr txBox="1"/>
            <p:nvPr/>
          </p:nvSpPr>
          <p:spPr>
            <a:xfrm>
              <a:off x="3830320" y="5949722"/>
              <a:ext cx="701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D754CE-D248-4DDF-AEBC-E0A7B4E90A77}"/>
                </a:ext>
              </a:extLst>
            </p:cNvPr>
            <p:cNvSpPr txBox="1"/>
            <p:nvPr/>
          </p:nvSpPr>
          <p:spPr>
            <a:xfrm>
              <a:off x="4419600" y="5949722"/>
              <a:ext cx="701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D7D411A-D5DD-475D-A71E-3B0EDCC54573}"/>
                </a:ext>
              </a:extLst>
            </p:cNvPr>
            <p:cNvSpPr txBox="1"/>
            <p:nvPr/>
          </p:nvSpPr>
          <p:spPr>
            <a:xfrm>
              <a:off x="4980599" y="5949722"/>
              <a:ext cx="701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&amp;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EC30F74-D854-4DB4-923C-967A3B3E0AF5}"/>
                </a:ext>
              </a:extLst>
            </p:cNvPr>
            <p:cNvSpPr txBox="1"/>
            <p:nvPr/>
          </p:nvSpPr>
          <p:spPr>
            <a:xfrm>
              <a:off x="5659120" y="5946131"/>
              <a:ext cx="508000" cy="314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“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3F761BE-D394-4086-8501-04D841B24356}"/>
                </a:ext>
              </a:extLst>
            </p:cNvPr>
            <p:cNvSpPr txBox="1"/>
            <p:nvPr/>
          </p:nvSpPr>
          <p:spPr>
            <a:xfrm>
              <a:off x="6156960" y="5949722"/>
              <a:ext cx="701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E63AE7-565A-4CDF-8DD8-D93C69E69BA3}"/>
                </a:ext>
              </a:extLst>
            </p:cNvPr>
            <p:cNvSpPr txBox="1"/>
            <p:nvPr/>
          </p:nvSpPr>
          <p:spPr>
            <a:xfrm>
              <a:off x="6766560" y="5949722"/>
              <a:ext cx="701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A0DC63-4949-4FB7-BF8C-54315E1A20E3}"/>
                </a:ext>
              </a:extLst>
            </p:cNvPr>
            <p:cNvSpPr txBox="1"/>
            <p:nvPr/>
          </p:nvSpPr>
          <p:spPr>
            <a:xfrm>
              <a:off x="7350240" y="5846025"/>
              <a:ext cx="7010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문자열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 </a:t>
              </a:r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공백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215F7E8-C649-4F80-894A-D212899534CC}"/>
                </a:ext>
              </a:extLst>
            </p:cNvPr>
            <p:cNvSpPr txBox="1"/>
            <p:nvPr/>
          </p:nvSpPr>
          <p:spPr>
            <a:xfrm>
              <a:off x="7929360" y="5945693"/>
              <a:ext cx="701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</a:t>
              </a: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ly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487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6654DED-B78C-48CC-80EA-7E8D73038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563"/>
          </a:xfrm>
          <a:prstGeom prst="rect">
            <a:avLst/>
          </a:prstGeom>
        </p:spPr>
      </p:pic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C5AEC50C-6987-4F96-88E3-FF85C8B6DA05}"/>
              </a:ext>
            </a:extLst>
          </p:cNvPr>
          <p:cNvSpPr/>
          <p:nvPr/>
        </p:nvSpPr>
        <p:spPr>
          <a:xfrm flipH="1">
            <a:off x="124264" y="97653"/>
            <a:ext cx="11943471" cy="6659254"/>
          </a:xfrm>
          <a:prstGeom prst="snip2DiagRect">
            <a:avLst>
              <a:gd name="adj1" fmla="val 0"/>
              <a:gd name="adj2" fmla="val 128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AFFAB5-9102-411C-B751-F4C48092D57C}"/>
              </a:ext>
            </a:extLst>
          </p:cNvPr>
          <p:cNvSpPr txBox="1"/>
          <p:nvPr/>
        </p:nvSpPr>
        <p:spPr>
          <a:xfrm>
            <a:off x="1461745" y="241452"/>
            <a:ext cx="6663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추가 분석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파생 변수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1FA76-A89E-4894-9D51-78BF32667A94}"/>
              </a:ext>
            </a:extLst>
          </p:cNvPr>
          <p:cNvSpPr txBox="1"/>
          <p:nvPr/>
        </p:nvSpPr>
        <p:spPr>
          <a:xfrm>
            <a:off x="124264" y="97653"/>
            <a:ext cx="1337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gradFill flip="none" rotWithShape="1">
                  <a:gsLst>
                    <a:gs pos="17000">
                      <a:srgbClr val="9966FF">
                        <a:alpha val="60000"/>
                      </a:srgbClr>
                    </a:gs>
                    <a:gs pos="39000">
                      <a:srgbClr val="F4B6B7"/>
                    </a:gs>
                    <a:gs pos="64000">
                      <a:srgbClr val="9966FF">
                        <a:alpha val="50196"/>
                      </a:srgbClr>
                    </a:gs>
                    <a:gs pos="90000">
                      <a:srgbClr val="FF99CC"/>
                    </a:gs>
                  </a:gsLst>
                  <a:lin ang="2700000" scaled="0"/>
                  <a:tileRect/>
                </a:gradFill>
                <a:latin typeface="Black Ops One" panose="02000000000000000000" pitchFamily="2" charset="0"/>
                <a:ea typeface="Gugi" pitchFamily="2" charset="-127"/>
              </a:rPr>
              <a:t>03</a:t>
            </a:r>
            <a:endParaRPr lang="ko-KR" altLang="en-US" sz="6000" dirty="0">
              <a:gradFill flip="none" rotWithShape="1">
                <a:gsLst>
                  <a:gs pos="17000">
                    <a:srgbClr val="9966FF">
                      <a:alpha val="60000"/>
                    </a:srgbClr>
                  </a:gs>
                  <a:gs pos="39000">
                    <a:srgbClr val="F4B6B7"/>
                  </a:gs>
                  <a:gs pos="64000">
                    <a:srgbClr val="9966FF">
                      <a:alpha val="50196"/>
                    </a:srgbClr>
                  </a:gs>
                  <a:gs pos="90000">
                    <a:srgbClr val="FF99CC"/>
                  </a:gs>
                </a:gsLst>
                <a:lin ang="2700000" scaled="0"/>
                <a:tileRect/>
              </a:gradFill>
              <a:latin typeface="Black Ops One" panose="02000000000000000000" pitchFamily="2" charset="0"/>
              <a:ea typeface="Gugi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FB08B2D-4E07-49D1-B4D3-37DF52ABE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38" b="85820"/>
          <a:stretch/>
        </p:blipFill>
        <p:spPr>
          <a:xfrm rot="5400000">
            <a:off x="694" y="-697"/>
            <a:ext cx="1015663" cy="1017053"/>
          </a:xfrm>
          <a:prstGeom prst="rtTriangle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31BB58-E439-413D-864F-B848CEA9A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923436"/>
            <a:ext cx="6480000" cy="5037632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9BCF8571-1C55-44A3-9C69-BF1F9D64DE2E}"/>
              </a:ext>
            </a:extLst>
          </p:cNvPr>
          <p:cNvGrpSpPr/>
          <p:nvPr/>
        </p:nvGrpSpPr>
        <p:grpSpPr>
          <a:xfrm>
            <a:off x="3220720" y="5959383"/>
            <a:ext cx="5409680" cy="316770"/>
            <a:chOff x="3220720" y="5946131"/>
            <a:chExt cx="5409680" cy="31677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AB50A26-304B-4F99-A2AC-F4F9EAA0786C}"/>
                </a:ext>
              </a:extLst>
            </p:cNvPr>
            <p:cNvSpPr txBox="1"/>
            <p:nvPr/>
          </p:nvSpPr>
          <p:spPr>
            <a:xfrm>
              <a:off x="3220720" y="5946131"/>
              <a:ext cx="701040" cy="314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;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BB3303B-F67D-487B-9F22-B2DBB4E4369D}"/>
                </a:ext>
              </a:extLst>
            </p:cNvPr>
            <p:cNvSpPr txBox="1"/>
            <p:nvPr/>
          </p:nvSpPr>
          <p:spPr>
            <a:xfrm>
              <a:off x="3830320" y="5949722"/>
              <a:ext cx="701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the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38C0383-0B0B-407A-A537-4D42212901B3}"/>
                </a:ext>
              </a:extLst>
            </p:cNvPr>
            <p:cNvSpPr txBox="1"/>
            <p:nvPr/>
          </p:nvSpPr>
          <p:spPr>
            <a:xfrm>
              <a:off x="4419600" y="5949722"/>
              <a:ext cx="701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부정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F57BE14-5BC6-4A67-A019-114F65CF49A2}"/>
                </a:ext>
              </a:extLst>
            </p:cNvPr>
            <p:cNvSpPr txBox="1"/>
            <p:nvPr/>
          </p:nvSpPr>
          <p:spPr>
            <a:xfrm>
              <a:off x="5008880" y="5949722"/>
              <a:ext cx="701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미래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485092F-CF8A-49F8-A63A-4F9A62D263C2}"/>
                </a:ext>
              </a:extLst>
            </p:cNvPr>
            <p:cNvSpPr txBox="1"/>
            <p:nvPr/>
          </p:nvSpPr>
          <p:spPr>
            <a:xfrm>
              <a:off x="5659120" y="5946131"/>
              <a:ext cx="508000" cy="314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so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A70288-6B7B-431D-88B7-BF53089F7D6B}"/>
                </a:ext>
              </a:extLst>
            </p:cNvPr>
            <p:cNvSpPr txBox="1"/>
            <p:nvPr/>
          </p:nvSpPr>
          <p:spPr>
            <a:xfrm>
              <a:off x="6156960" y="5949722"/>
              <a:ext cx="701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much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19784E8-ACE2-4926-B0AC-DECC45847489}"/>
                </a:ext>
              </a:extLst>
            </p:cNvPr>
            <p:cNvSpPr txBox="1"/>
            <p:nvPr/>
          </p:nvSpPr>
          <p:spPr>
            <a:xfrm>
              <a:off x="6766560" y="5949722"/>
              <a:ext cx="701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too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429752-4BBE-401F-96DD-381DC844E040}"/>
                </a:ext>
              </a:extLst>
            </p:cNvPr>
            <p:cNvSpPr txBox="1"/>
            <p:nvPr/>
          </p:nvSpPr>
          <p:spPr>
            <a:xfrm>
              <a:off x="7350240" y="5949722"/>
              <a:ext cx="701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this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0274221-FBF0-42D7-A134-D19D8BF034EB}"/>
                </a:ext>
              </a:extLst>
            </p:cNvPr>
            <p:cNvSpPr txBox="1"/>
            <p:nvPr/>
          </p:nvSpPr>
          <p:spPr>
            <a:xfrm>
              <a:off x="7929360" y="5955124"/>
              <a:ext cx="701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698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6654DED-B78C-48CC-80EA-7E8D73038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563"/>
          </a:xfrm>
          <a:prstGeom prst="rect">
            <a:avLst/>
          </a:prstGeom>
        </p:spPr>
      </p:pic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C5AEC50C-6987-4F96-88E3-FF85C8B6DA05}"/>
              </a:ext>
            </a:extLst>
          </p:cNvPr>
          <p:cNvSpPr/>
          <p:nvPr/>
        </p:nvSpPr>
        <p:spPr>
          <a:xfrm flipH="1">
            <a:off x="124264" y="97653"/>
            <a:ext cx="11943471" cy="6659254"/>
          </a:xfrm>
          <a:prstGeom prst="snip2DiagRect">
            <a:avLst>
              <a:gd name="adj1" fmla="val 0"/>
              <a:gd name="adj2" fmla="val 128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1FA76-A89E-4894-9D51-78BF32667A94}"/>
              </a:ext>
            </a:extLst>
          </p:cNvPr>
          <p:cNvSpPr txBox="1"/>
          <p:nvPr/>
        </p:nvSpPr>
        <p:spPr>
          <a:xfrm>
            <a:off x="124264" y="97653"/>
            <a:ext cx="1337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gradFill flip="none" rotWithShape="1">
                  <a:gsLst>
                    <a:gs pos="17000">
                      <a:srgbClr val="9966FF">
                        <a:alpha val="60000"/>
                      </a:srgbClr>
                    </a:gs>
                    <a:gs pos="39000">
                      <a:srgbClr val="F4B6B7"/>
                    </a:gs>
                    <a:gs pos="64000">
                      <a:srgbClr val="9966FF">
                        <a:alpha val="50196"/>
                      </a:srgbClr>
                    </a:gs>
                    <a:gs pos="90000">
                      <a:srgbClr val="FF99CC"/>
                    </a:gs>
                  </a:gsLst>
                  <a:lin ang="2700000" scaled="0"/>
                  <a:tileRect/>
                </a:gradFill>
                <a:latin typeface="Black Ops One" panose="02000000000000000000" pitchFamily="2" charset="0"/>
                <a:ea typeface="Gugi" pitchFamily="2" charset="-127"/>
              </a:rPr>
              <a:t>03</a:t>
            </a:r>
            <a:endParaRPr lang="ko-KR" altLang="en-US" sz="6000" dirty="0">
              <a:gradFill flip="none" rotWithShape="1">
                <a:gsLst>
                  <a:gs pos="17000">
                    <a:srgbClr val="9966FF">
                      <a:alpha val="60000"/>
                    </a:srgbClr>
                  </a:gs>
                  <a:gs pos="39000">
                    <a:srgbClr val="F4B6B7"/>
                  </a:gs>
                  <a:gs pos="64000">
                    <a:srgbClr val="9966FF">
                      <a:alpha val="50196"/>
                    </a:srgbClr>
                  </a:gs>
                  <a:gs pos="90000">
                    <a:srgbClr val="FF99CC"/>
                  </a:gs>
                </a:gsLst>
                <a:lin ang="2700000" scaled="0"/>
                <a:tileRect/>
              </a:gradFill>
              <a:latin typeface="Black Ops One" panose="02000000000000000000" pitchFamily="2" charset="0"/>
              <a:ea typeface="Gugi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FB08B2D-4E07-49D1-B4D3-37DF52ABE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38" b="85820"/>
          <a:stretch/>
        </p:blipFill>
        <p:spPr>
          <a:xfrm rot="5400000">
            <a:off x="694" y="-697"/>
            <a:ext cx="1015663" cy="1017053"/>
          </a:xfrm>
          <a:prstGeom prst="rtTriangle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B1427CD-B969-4415-98C4-022783665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41465"/>
              </p:ext>
            </p:extLst>
          </p:nvPr>
        </p:nvGraphicFramePr>
        <p:xfrm>
          <a:off x="1432560" y="1590450"/>
          <a:ext cx="9326880" cy="3677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2866019025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52512719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313100765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128417837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3381544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113200135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861426800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679042095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696439979"/>
                    </a:ext>
                  </a:extLst>
                </a:gridCol>
              </a:tblGrid>
              <a:tr h="73542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나이브</a:t>
                      </a:r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베이즈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CDAB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DABF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KNN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FF99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99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의사결정나무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SVM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F4B6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4B6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845745"/>
                  </a:ext>
                </a:extLst>
              </a:tr>
              <a:tr h="73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옵션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Laplace=1</a:t>
                      </a:r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K=10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K=20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부스팅</a:t>
                      </a:r>
                      <a:endParaRPr lang="en-US" altLang="ko-KR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Linear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Gaussian</a:t>
                      </a:r>
                      <a:endParaRPr lang="ko-KR" altLang="en-US" sz="16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775916"/>
                  </a:ext>
                </a:extLst>
              </a:tr>
              <a:tr h="73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정확도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0.59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0.59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0.55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0.50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0.67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0.69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0.69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0.53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61476"/>
                  </a:ext>
                </a:extLst>
              </a:tr>
              <a:tr h="73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KAPPA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0.17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0.17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0.11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0.01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0.33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0.39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0.37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0.07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41155"/>
                  </a:ext>
                </a:extLst>
              </a:tr>
              <a:tr h="73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F-score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0.70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0.70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0.59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0.52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0.71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0.71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0.74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0.57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26436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2163012-4A28-4E39-90D1-C37C8B700B95}"/>
              </a:ext>
            </a:extLst>
          </p:cNvPr>
          <p:cNvSpPr txBox="1"/>
          <p:nvPr/>
        </p:nvSpPr>
        <p:spPr>
          <a:xfrm>
            <a:off x="1461745" y="241452"/>
            <a:ext cx="6663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추가 분석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파생 변수를 이용한 분석</a:t>
            </a:r>
          </a:p>
        </p:txBody>
      </p:sp>
    </p:spTree>
    <p:extLst>
      <p:ext uri="{BB962C8B-B14F-4D97-AF65-F5344CB8AC3E}">
        <p14:creationId xmlns:p14="http://schemas.microsoft.com/office/powerpoint/2010/main" val="280793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6654DED-B78C-48CC-80EA-7E8D73038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563"/>
          </a:xfrm>
          <a:prstGeom prst="rect">
            <a:avLst/>
          </a:prstGeom>
        </p:spPr>
      </p:pic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C5AEC50C-6987-4F96-88E3-FF85C8B6DA05}"/>
              </a:ext>
            </a:extLst>
          </p:cNvPr>
          <p:cNvSpPr/>
          <p:nvPr/>
        </p:nvSpPr>
        <p:spPr>
          <a:xfrm flipH="1">
            <a:off x="124264" y="97653"/>
            <a:ext cx="11943471" cy="6659254"/>
          </a:xfrm>
          <a:prstGeom prst="snip2DiagRect">
            <a:avLst>
              <a:gd name="adj1" fmla="val 0"/>
              <a:gd name="adj2" fmla="val 128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AFFAB5-9102-411C-B751-F4C48092D57C}"/>
              </a:ext>
            </a:extLst>
          </p:cNvPr>
          <p:cNvSpPr txBox="1"/>
          <p:nvPr/>
        </p:nvSpPr>
        <p:spPr>
          <a:xfrm>
            <a:off x="1461745" y="241452"/>
            <a:ext cx="6663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DTM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 모델 개선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- </a:t>
            </a:r>
            <a:r>
              <a:rPr lang="ko-KR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나이브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 </a:t>
            </a:r>
            <a:r>
              <a:rPr lang="ko-KR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베이즈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Gugi" pitchFamily="2" charset="-127"/>
              <a:ea typeface="Gugi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1FA76-A89E-4894-9D51-78BF32667A94}"/>
              </a:ext>
            </a:extLst>
          </p:cNvPr>
          <p:cNvSpPr txBox="1"/>
          <p:nvPr/>
        </p:nvSpPr>
        <p:spPr>
          <a:xfrm>
            <a:off x="124264" y="97653"/>
            <a:ext cx="1337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gradFill flip="none" rotWithShape="1">
                  <a:gsLst>
                    <a:gs pos="17000">
                      <a:srgbClr val="9966FF">
                        <a:alpha val="60000"/>
                      </a:srgbClr>
                    </a:gs>
                    <a:gs pos="39000">
                      <a:srgbClr val="F4B6B7"/>
                    </a:gs>
                    <a:gs pos="64000">
                      <a:srgbClr val="9966FF">
                        <a:alpha val="50196"/>
                      </a:srgbClr>
                    </a:gs>
                    <a:gs pos="90000">
                      <a:srgbClr val="FF99CC"/>
                    </a:gs>
                  </a:gsLst>
                  <a:lin ang="2700000" scaled="0"/>
                  <a:tileRect/>
                </a:gradFill>
                <a:latin typeface="Black Ops One" panose="02000000000000000000" pitchFamily="2" charset="0"/>
                <a:ea typeface="Gugi" pitchFamily="2" charset="-127"/>
              </a:rPr>
              <a:t>04</a:t>
            </a:r>
            <a:endParaRPr lang="ko-KR" altLang="en-US" sz="6000" dirty="0">
              <a:gradFill flip="none" rotWithShape="1">
                <a:gsLst>
                  <a:gs pos="17000">
                    <a:srgbClr val="9966FF">
                      <a:alpha val="60000"/>
                    </a:srgbClr>
                  </a:gs>
                  <a:gs pos="39000">
                    <a:srgbClr val="F4B6B7"/>
                  </a:gs>
                  <a:gs pos="64000">
                    <a:srgbClr val="9966FF">
                      <a:alpha val="50196"/>
                    </a:srgbClr>
                  </a:gs>
                  <a:gs pos="90000">
                    <a:srgbClr val="FF99CC"/>
                  </a:gs>
                </a:gsLst>
                <a:lin ang="2700000" scaled="0"/>
                <a:tileRect/>
              </a:gradFill>
              <a:latin typeface="Black Ops One" panose="02000000000000000000" pitchFamily="2" charset="0"/>
              <a:ea typeface="Gugi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FB08B2D-4E07-49D1-B4D3-37DF52ABE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38" b="85820"/>
          <a:stretch/>
        </p:blipFill>
        <p:spPr>
          <a:xfrm rot="5400000">
            <a:off x="694" y="-697"/>
            <a:ext cx="1015663" cy="1017053"/>
          </a:xfrm>
          <a:prstGeom prst="rtTriangle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ABA7B0B-0C56-4984-84E0-92FB46B03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38" y="1506208"/>
            <a:ext cx="7920000" cy="3757229"/>
          </a:xfrm>
          <a:prstGeom prst="rect">
            <a:avLst/>
          </a:prstGeom>
          <a:ln>
            <a:solidFill>
              <a:srgbClr val="CC66FF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2F35F5D-3F4D-44E9-B74B-7DB17023A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484" y="1219119"/>
            <a:ext cx="6074578" cy="3479426"/>
          </a:xfrm>
          <a:prstGeom prst="rect">
            <a:avLst/>
          </a:prstGeom>
          <a:ln>
            <a:solidFill>
              <a:srgbClr val="FF99CC"/>
            </a:solidFill>
          </a:ln>
        </p:spPr>
      </p:pic>
    </p:spTree>
    <p:extLst>
      <p:ext uri="{BB962C8B-B14F-4D97-AF65-F5344CB8AC3E}">
        <p14:creationId xmlns:p14="http://schemas.microsoft.com/office/powerpoint/2010/main" val="3886438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6654DED-B78C-48CC-80EA-7E8D73038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563"/>
          </a:xfrm>
          <a:prstGeom prst="rect">
            <a:avLst/>
          </a:prstGeom>
        </p:spPr>
      </p:pic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C5AEC50C-6987-4F96-88E3-FF85C8B6DA05}"/>
              </a:ext>
            </a:extLst>
          </p:cNvPr>
          <p:cNvSpPr/>
          <p:nvPr/>
        </p:nvSpPr>
        <p:spPr>
          <a:xfrm flipH="1">
            <a:off x="124264" y="97653"/>
            <a:ext cx="11943471" cy="6659254"/>
          </a:xfrm>
          <a:prstGeom prst="snip2DiagRect">
            <a:avLst>
              <a:gd name="adj1" fmla="val 0"/>
              <a:gd name="adj2" fmla="val 128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AFFAB5-9102-411C-B751-F4C48092D57C}"/>
              </a:ext>
            </a:extLst>
          </p:cNvPr>
          <p:cNvSpPr txBox="1"/>
          <p:nvPr/>
        </p:nvSpPr>
        <p:spPr>
          <a:xfrm>
            <a:off x="1461745" y="241452"/>
            <a:ext cx="6663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DTM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모델 개선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- KNN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Gugi" pitchFamily="2" charset="-127"/>
              <a:ea typeface="Gugi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1FA76-A89E-4894-9D51-78BF32667A94}"/>
              </a:ext>
            </a:extLst>
          </p:cNvPr>
          <p:cNvSpPr txBox="1"/>
          <p:nvPr/>
        </p:nvSpPr>
        <p:spPr>
          <a:xfrm>
            <a:off x="124264" y="97653"/>
            <a:ext cx="1337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gradFill flip="none" rotWithShape="1">
                  <a:gsLst>
                    <a:gs pos="17000">
                      <a:srgbClr val="9966FF">
                        <a:alpha val="60000"/>
                      </a:srgbClr>
                    </a:gs>
                    <a:gs pos="39000">
                      <a:srgbClr val="F4B6B7"/>
                    </a:gs>
                    <a:gs pos="64000">
                      <a:srgbClr val="9966FF">
                        <a:alpha val="50196"/>
                      </a:srgbClr>
                    </a:gs>
                    <a:gs pos="90000">
                      <a:srgbClr val="FF99CC"/>
                    </a:gs>
                  </a:gsLst>
                  <a:lin ang="2700000" scaled="0"/>
                  <a:tileRect/>
                </a:gradFill>
                <a:latin typeface="Black Ops One" panose="02000000000000000000" pitchFamily="2" charset="0"/>
                <a:ea typeface="Gugi" pitchFamily="2" charset="-127"/>
              </a:rPr>
              <a:t>04</a:t>
            </a:r>
            <a:endParaRPr lang="ko-KR" altLang="en-US" sz="6000" dirty="0">
              <a:gradFill flip="none" rotWithShape="1">
                <a:gsLst>
                  <a:gs pos="17000">
                    <a:srgbClr val="9966FF">
                      <a:alpha val="60000"/>
                    </a:srgbClr>
                  </a:gs>
                  <a:gs pos="39000">
                    <a:srgbClr val="F4B6B7"/>
                  </a:gs>
                  <a:gs pos="64000">
                    <a:srgbClr val="9966FF">
                      <a:alpha val="50196"/>
                    </a:srgbClr>
                  </a:gs>
                  <a:gs pos="90000">
                    <a:srgbClr val="FF99CC"/>
                  </a:gs>
                </a:gsLst>
                <a:lin ang="2700000" scaled="0"/>
                <a:tileRect/>
              </a:gradFill>
              <a:latin typeface="Black Ops One" panose="02000000000000000000" pitchFamily="2" charset="0"/>
              <a:ea typeface="Gugi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FB08B2D-4E07-49D1-B4D3-37DF52ABE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38" b="85820"/>
          <a:stretch/>
        </p:blipFill>
        <p:spPr>
          <a:xfrm rot="5400000">
            <a:off x="694" y="-697"/>
            <a:ext cx="1015663" cy="1017053"/>
          </a:xfrm>
          <a:prstGeom prst="rtTriangle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F6E1F2A-2BB9-4937-B537-09894EDDD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54" y="1200328"/>
            <a:ext cx="7560000" cy="3793254"/>
          </a:xfrm>
          <a:prstGeom prst="rect">
            <a:avLst/>
          </a:prstGeom>
          <a:ln>
            <a:solidFill>
              <a:srgbClr val="CC66FF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30D7D0D-093F-4E20-8E59-7A4577E1C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847" y="1324021"/>
            <a:ext cx="6054099" cy="3097150"/>
          </a:xfrm>
          <a:prstGeom prst="rect">
            <a:avLst/>
          </a:prstGeom>
          <a:ln>
            <a:solidFill>
              <a:srgbClr val="FF99CC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BFC88A0-5D1C-448C-B637-7E8201974CB1}"/>
              </a:ext>
            </a:extLst>
          </p:cNvPr>
          <p:cNvSpPr/>
          <p:nvPr/>
        </p:nvSpPr>
        <p:spPr>
          <a:xfrm>
            <a:off x="678730" y="3770722"/>
            <a:ext cx="2648932" cy="2073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B5E52D-7033-40D7-90BA-AC4174DE6E43}"/>
              </a:ext>
            </a:extLst>
          </p:cNvPr>
          <p:cNvSpPr/>
          <p:nvPr/>
        </p:nvSpPr>
        <p:spPr>
          <a:xfrm>
            <a:off x="4609707" y="4769963"/>
            <a:ext cx="697584" cy="3106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062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6654DED-B78C-48CC-80EA-7E8D73038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563"/>
          </a:xfrm>
          <a:prstGeom prst="rect">
            <a:avLst/>
          </a:prstGeom>
        </p:spPr>
      </p:pic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C5AEC50C-6987-4F96-88E3-FF85C8B6DA05}"/>
              </a:ext>
            </a:extLst>
          </p:cNvPr>
          <p:cNvSpPr/>
          <p:nvPr/>
        </p:nvSpPr>
        <p:spPr>
          <a:xfrm flipH="1">
            <a:off x="124264" y="97653"/>
            <a:ext cx="11943471" cy="6659254"/>
          </a:xfrm>
          <a:prstGeom prst="snip2DiagRect">
            <a:avLst>
              <a:gd name="adj1" fmla="val 0"/>
              <a:gd name="adj2" fmla="val 128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1FA76-A89E-4894-9D51-78BF32667A94}"/>
              </a:ext>
            </a:extLst>
          </p:cNvPr>
          <p:cNvSpPr txBox="1"/>
          <p:nvPr/>
        </p:nvSpPr>
        <p:spPr>
          <a:xfrm>
            <a:off x="124264" y="97653"/>
            <a:ext cx="1337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gradFill flip="none" rotWithShape="1">
                  <a:gsLst>
                    <a:gs pos="17000">
                      <a:srgbClr val="9966FF">
                        <a:alpha val="60000"/>
                      </a:srgbClr>
                    </a:gs>
                    <a:gs pos="39000">
                      <a:srgbClr val="F4B6B7"/>
                    </a:gs>
                    <a:gs pos="64000">
                      <a:srgbClr val="9966FF">
                        <a:alpha val="50196"/>
                      </a:srgbClr>
                    </a:gs>
                    <a:gs pos="90000">
                      <a:srgbClr val="FF99CC"/>
                    </a:gs>
                  </a:gsLst>
                  <a:lin ang="2700000" scaled="0"/>
                  <a:tileRect/>
                </a:gradFill>
                <a:latin typeface="Black Ops One" panose="02000000000000000000" pitchFamily="2" charset="0"/>
                <a:ea typeface="Gugi" pitchFamily="2" charset="-127"/>
              </a:rPr>
              <a:t>04</a:t>
            </a:r>
            <a:endParaRPr lang="ko-KR" altLang="en-US" sz="6000" dirty="0">
              <a:gradFill flip="none" rotWithShape="1">
                <a:gsLst>
                  <a:gs pos="17000">
                    <a:srgbClr val="9966FF">
                      <a:alpha val="60000"/>
                    </a:srgbClr>
                  </a:gs>
                  <a:gs pos="39000">
                    <a:srgbClr val="F4B6B7"/>
                  </a:gs>
                  <a:gs pos="64000">
                    <a:srgbClr val="9966FF">
                      <a:alpha val="50196"/>
                    </a:srgbClr>
                  </a:gs>
                  <a:gs pos="90000">
                    <a:srgbClr val="FF99CC"/>
                  </a:gs>
                </a:gsLst>
                <a:lin ang="2700000" scaled="0"/>
                <a:tileRect/>
              </a:gradFill>
              <a:latin typeface="Black Ops One" panose="02000000000000000000" pitchFamily="2" charset="0"/>
              <a:ea typeface="Gugi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FB08B2D-4E07-49D1-B4D3-37DF52ABE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38" b="85820"/>
          <a:stretch/>
        </p:blipFill>
        <p:spPr>
          <a:xfrm rot="5400000">
            <a:off x="694" y="-697"/>
            <a:ext cx="1015663" cy="1017053"/>
          </a:xfrm>
          <a:prstGeom prst="rtTriangle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3F00993-B6CF-416F-8A02-FBDA2D6D5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12" y="1113315"/>
            <a:ext cx="7920000" cy="4795491"/>
          </a:xfrm>
          <a:prstGeom prst="rect">
            <a:avLst/>
          </a:prstGeom>
          <a:ln>
            <a:solidFill>
              <a:srgbClr val="CC66FF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97D0877-FB86-43DA-92AC-968674E6CAC6}"/>
              </a:ext>
            </a:extLst>
          </p:cNvPr>
          <p:cNvSpPr/>
          <p:nvPr/>
        </p:nvSpPr>
        <p:spPr>
          <a:xfrm>
            <a:off x="4128940" y="5710245"/>
            <a:ext cx="4353462" cy="3016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EBDBB5-7AC7-49D4-B115-07F7DD4AC33C}"/>
              </a:ext>
            </a:extLst>
          </p:cNvPr>
          <p:cNvSpPr/>
          <p:nvPr/>
        </p:nvSpPr>
        <p:spPr>
          <a:xfrm>
            <a:off x="367645" y="3304053"/>
            <a:ext cx="4353462" cy="1814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1C4BB53-443D-4FD7-B910-E394B8B8A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897" y="1692166"/>
            <a:ext cx="5793458" cy="3273075"/>
          </a:xfrm>
          <a:prstGeom prst="rect">
            <a:avLst/>
          </a:prstGeom>
          <a:ln>
            <a:solidFill>
              <a:srgbClr val="FF99CC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1048A3-6F0D-4E31-94B4-D2C737E583C2}"/>
              </a:ext>
            </a:extLst>
          </p:cNvPr>
          <p:cNvSpPr txBox="1"/>
          <p:nvPr/>
        </p:nvSpPr>
        <p:spPr>
          <a:xfrm>
            <a:off x="1461745" y="241452"/>
            <a:ext cx="6663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DTM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모델 개선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의사결정나무</a:t>
            </a:r>
          </a:p>
        </p:txBody>
      </p:sp>
    </p:spTree>
    <p:extLst>
      <p:ext uri="{BB962C8B-B14F-4D97-AF65-F5344CB8AC3E}">
        <p14:creationId xmlns:p14="http://schemas.microsoft.com/office/powerpoint/2010/main" val="61456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6654DED-B78C-48CC-80EA-7E8D73038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563"/>
          </a:xfrm>
          <a:prstGeom prst="rect">
            <a:avLst/>
          </a:prstGeom>
        </p:spPr>
      </p:pic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C5AEC50C-6987-4F96-88E3-FF85C8B6DA05}"/>
              </a:ext>
            </a:extLst>
          </p:cNvPr>
          <p:cNvSpPr/>
          <p:nvPr/>
        </p:nvSpPr>
        <p:spPr>
          <a:xfrm flipH="1">
            <a:off x="124264" y="97653"/>
            <a:ext cx="11943471" cy="6659254"/>
          </a:xfrm>
          <a:prstGeom prst="snip2DiagRect">
            <a:avLst>
              <a:gd name="adj1" fmla="val 0"/>
              <a:gd name="adj2" fmla="val 128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AFFAB5-9102-411C-B751-F4C48092D57C}"/>
              </a:ext>
            </a:extLst>
          </p:cNvPr>
          <p:cNvSpPr txBox="1"/>
          <p:nvPr/>
        </p:nvSpPr>
        <p:spPr>
          <a:xfrm>
            <a:off x="1461745" y="241452"/>
            <a:ext cx="7804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DTM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모델 개선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 - SVM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Gugi" pitchFamily="2" charset="-127"/>
              <a:ea typeface="Gugi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1FA76-A89E-4894-9D51-78BF32667A94}"/>
              </a:ext>
            </a:extLst>
          </p:cNvPr>
          <p:cNvSpPr txBox="1"/>
          <p:nvPr/>
        </p:nvSpPr>
        <p:spPr>
          <a:xfrm>
            <a:off x="124264" y="97653"/>
            <a:ext cx="1337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gradFill flip="none" rotWithShape="1">
                  <a:gsLst>
                    <a:gs pos="17000">
                      <a:srgbClr val="9966FF">
                        <a:alpha val="60000"/>
                      </a:srgbClr>
                    </a:gs>
                    <a:gs pos="39000">
                      <a:srgbClr val="F4B6B7"/>
                    </a:gs>
                    <a:gs pos="64000">
                      <a:srgbClr val="9966FF">
                        <a:alpha val="50196"/>
                      </a:srgbClr>
                    </a:gs>
                    <a:gs pos="90000">
                      <a:srgbClr val="FF99CC"/>
                    </a:gs>
                  </a:gsLst>
                  <a:lin ang="2700000" scaled="0"/>
                  <a:tileRect/>
                </a:gradFill>
                <a:latin typeface="Black Ops One" panose="02000000000000000000" pitchFamily="2" charset="0"/>
                <a:ea typeface="Gugi" pitchFamily="2" charset="-127"/>
              </a:rPr>
              <a:t>04</a:t>
            </a:r>
            <a:endParaRPr lang="ko-KR" altLang="en-US" sz="6000" dirty="0">
              <a:gradFill flip="none" rotWithShape="1">
                <a:gsLst>
                  <a:gs pos="17000">
                    <a:srgbClr val="9966FF">
                      <a:alpha val="60000"/>
                    </a:srgbClr>
                  </a:gs>
                  <a:gs pos="39000">
                    <a:srgbClr val="F4B6B7"/>
                  </a:gs>
                  <a:gs pos="64000">
                    <a:srgbClr val="9966FF">
                      <a:alpha val="50196"/>
                    </a:srgbClr>
                  </a:gs>
                  <a:gs pos="90000">
                    <a:srgbClr val="FF99CC"/>
                  </a:gs>
                </a:gsLst>
                <a:lin ang="2700000" scaled="0"/>
                <a:tileRect/>
              </a:gradFill>
              <a:latin typeface="Black Ops One" panose="02000000000000000000" pitchFamily="2" charset="0"/>
              <a:ea typeface="Gugi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FB08B2D-4E07-49D1-B4D3-37DF52ABE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38" b="85820"/>
          <a:stretch/>
        </p:blipFill>
        <p:spPr>
          <a:xfrm rot="5400000">
            <a:off x="694" y="-697"/>
            <a:ext cx="1015663" cy="1017053"/>
          </a:xfrm>
          <a:prstGeom prst="rtTriangle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574EB26-3EBA-4E8A-81A1-170C13117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61" y="1572500"/>
            <a:ext cx="6999623" cy="3535524"/>
          </a:xfrm>
          <a:prstGeom prst="rect">
            <a:avLst/>
          </a:prstGeom>
          <a:ln>
            <a:solidFill>
              <a:srgbClr val="CC66FF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F8B398F-4D06-4E28-B1A0-A59885D76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145" y="1076643"/>
            <a:ext cx="6466493" cy="3620871"/>
          </a:xfrm>
          <a:prstGeom prst="rect">
            <a:avLst/>
          </a:prstGeom>
          <a:ln>
            <a:solidFill>
              <a:srgbClr val="FF99CC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2A68989-4801-40AD-AE41-295BF21E003E}"/>
              </a:ext>
            </a:extLst>
          </p:cNvPr>
          <p:cNvSpPr/>
          <p:nvPr/>
        </p:nvSpPr>
        <p:spPr>
          <a:xfrm>
            <a:off x="2309567" y="4853028"/>
            <a:ext cx="4421171" cy="3526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851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6654DED-B78C-48CC-80EA-7E8D73038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563"/>
          </a:xfrm>
          <a:prstGeom prst="rect">
            <a:avLst/>
          </a:prstGeom>
        </p:spPr>
      </p:pic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C5AEC50C-6987-4F96-88E3-FF85C8B6DA05}"/>
              </a:ext>
            </a:extLst>
          </p:cNvPr>
          <p:cNvSpPr/>
          <p:nvPr/>
        </p:nvSpPr>
        <p:spPr>
          <a:xfrm flipH="1">
            <a:off x="124264" y="86449"/>
            <a:ext cx="11943471" cy="6659254"/>
          </a:xfrm>
          <a:prstGeom prst="snip2DiagRect">
            <a:avLst>
              <a:gd name="adj1" fmla="val 0"/>
              <a:gd name="adj2" fmla="val 128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AFFAB5-9102-411C-B751-F4C48092D57C}"/>
              </a:ext>
            </a:extLst>
          </p:cNvPr>
          <p:cNvSpPr txBox="1"/>
          <p:nvPr/>
        </p:nvSpPr>
        <p:spPr>
          <a:xfrm>
            <a:off x="1461745" y="241452"/>
            <a:ext cx="6950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파생 변수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모델 개선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- KNN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1FA76-A89E-4894-9D51-78BF32667A94}"/>
              </a:ext>
            </a:extLst>
          </p:cNvPr>
          <p:cNvSpPr txBox="1"/>
          <p:nvPr/>
        </p:nvSpPr>
        <p:spPr>
          <a:xfrm>
            <a:off x="124264" y="97653"/>
            <a:ext cx="1337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gradFill flip="none" rotWithShape="1">
                  <a:gsLst>
                    <a:gs pos="17000">
                      <a:srgbClr val="9966FF">
                        <a:alpha val="60000"/>
                      </a:srgbClr>
                    </a:gs>
                    <a:gs pos="39000">
                      <a:srgbClr val="F4B6B7"/>
                    </a:gs>
                    <a:gs pos="64000">
                      <a:srgbClr val="9966FF">
                        <a:alpha val="50196"/>
                      </a:srgbClr>
                    </a:gs>
                    <a:gs pos="90000">
                      <a:srgbClr val="FF99CC"/>
                    </a:gs>
                  </a:gsLst>
                  <a:lin ang="2700000" scaled="0"/>
                  <a:tileRect/>
                </a:gradFill>
                <a:latin typeface="Black Ops One" panose="02000000000000000000" pitchFamily="2" charset="0"/>
                <a:ea typeface="Gugi" pitchFamily="2" charset="-127"/>
              </a:rPr>
              <a:t>04</a:t>
            </a:r>
            <a:endParaRPr lang="ko-KR" altLang="en-US" sz="6000" dirty="0">
              <a:gradFill flip="none" rotWithShape="1">
                <a:gsLst>
                  <a:gs pos="17000">
                    <a:srgbClr val="9966FF">
                      <a:alpha val="60000"/>
                    </a:srgbClr>
                  </a:gs>
                  <a:gs pos="39000">
                    <a:srgbClr val="F4B6B7"/>
                  </a:gs>
                  <a:gs pos="64000">
                    <a:srgbClr val="9966FF">
                      <a:alpha val="50196"/>
                    </a:srgbClr>
                  </a:gs>
                  <a:gs pos="90000">
                    <a:srgbClr val="FF99CC"/>
                  </a:gs>
                </a:gsLst>
                <a:lin ang="2700000" scaled="0"/>
                <a:tileRect/>
              </a:gradFill>
              <a:latin typeface="Black Ops One" panose="02000000000000000000" pitchFamily="2" charset="0"/>
              <a:ea typeface="Gugi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FB08B2D-4E07-49D1-B4D3-37DF52ABE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38" b="85820"/>
          <a:stretch/>
        </p:blipFill>
        <p:spPr>
          <a:xfrm rot="5400000">
            <a:off x="694" y="-697"/>
            <a:ext cx="1015663" cy="1017053"/>
          </a:xfrm>
          <a:prstGeom prst="rtTriangle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FD099D-A32E-4E21-AB6B-6719ED988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36" y="1257115"/>
            <a:ext cx="6181212" cy="2929076"/>
          </a:xfrm>
          <a:prstGeom prst="rect">
            <a:avLst/>
          </a:prstGeom>
          <a:ln>
            <a:solidFill>
              <a:srgbClr val="9966FF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5C78D81-C63E-43F1-8525-94F32B30C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315" y="1007734"/>
            <a:ext cx="2264966" cy="4650877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48052D-264C-4881-AF89-8440FB7AC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1407" y="1351513"/>
            <a:ext cx="5385657" cy="2740279"/>
          </a:xfrm>
          <a:prstGeom prst="rect">
            <a:avLst/>
          </a:prstGeom>
          <a:ln>
            <a:solidFill>
              <a:srgbClr val="F4B6B7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E76DF42-E673-4867-9ADB-2B84C717EA87}"/>
              </a:ext>
            </a:extLst>
          </p:cNvPr>
          <p:cNvSpPr/>
          <p:nvPr/>
        </p:nvSpPr>
        <p:spPr>
          <a:xfrm>
            <a:off x="3746297" y="4006392"/>
            <a:ext cx="574886" cy="2303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ACE586-DCA0-4EF7-86A6-E293FB7171D6}"/>
              </a:ext>
            </a:extLst>
          </p:cNvPr>
          <p:cNvSpPr/>
          <p:nvPr/>
        </p:nvSpPr>
        <p:spPr>
          <a:xfrm>
            <a:off x="4383315" y="1197169"/>
            <a:ext cx="1235060" cy="15177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D611DD-FB8D-492D-9144-38B135DA394F}"/>
              </a:ext>
            </a:extLst>
          </p:cNvPr>
          <p:cNvSpPr txBox="1"/>
          <p:nvPr/>
        </p:nvSpPr>
        <p:spPr>
          <a:xfrm>
            <a:off x="7308727" y="4735281"/>
            <a:ext cx="3817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부정 표현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작은 따옴표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느낌표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마침표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띄어쓰기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공백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숫자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the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55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6654DED-B78C-48CC-80EA-7E8D73038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563"/>
          </a:xfrm>
          <a:prstGeom prst="rect">
            <a:avLst/>
          </a:prstGeom>
        </p:spPr>
      </p:pic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C5AEC50C-6987-4F96-88E3-FF85C8B6DA05}"/>
              </a:ext>
            </a:extLst>
          </p:cNvPr>
          <p:cNvSpPr/>
          <p:nvPr/>
        </p:nvSpPr>
        <p:spPr>
          <a:xfrm flipH="1">
            <a:off x="124264" y="97653"/>
            <a:ext cx="11943471" cy="6659254"/>
          </a:xfrm>
          <a:prstGeom prst="snip2DiagRect">
            <a:avLst>
              <a:gd name="adj1" fmla="val 0"/>
              <a:gd name="adj2" fmla="val 128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17AAFEF-EA42-4250-98CB-749FFC3F5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64" y="97653"/>
            <a:ext cx="1201016" cy="10181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FB08B2D-4E07-49D1-B4D3-37DF52ABE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38" b="85820"/>
          <a:stretch/>
        </p:blipFill>
        <p:spPr>
          <a:xfrm rot="5400000">
            <a:off x="730" y="-733"/>
            <a:ext cx="1067684" cy="1069146"/>
          </a:xfrm>
          <a:prstGeom prst="rtTriangle">
            <a:avLst/>
          </a:prstGeom>
        </p:spPr>
      </p:pic>
      <p:pic>
        <p:nvPicPr>
          <p:cNvPr id="1026" name="Picture 2" descr="yelpì ëí ì´ë¯¸ì§ ê²ìê²°ê³¼">
            <a:extLst>
              <a:ext uri="{FF2B5EF4-FFF2-40B4-BE49-F238E27FC236}">
                <a16:creationId xmlns:a16="http://schemas.microsoft.com/office/drawing/2014/main" id="{7E927835-0F5D-491C-ADE3-A2F7DA091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745" y="1655582"/>
            <a:ext cx="3310089" cy="211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9BA8C47-9305-4133-B86F-370555C0F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4544" y="1675708"/>
            <a:ext cx="5081496" cy="35267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173A2A-0E22-4ECA-84B3-3822304BE922}"/>
              </a:ext>
            </a:extLst>
          </p:cNvPr>
          <p:cNvSpPr txBox="1"/>
          <p:nvPr/>
        </p:nvSpPr>
        <p:spPr>
          <a:xfrm>
            <a:off x="1886274" y="3940534"/>
            <a:ext cx="307977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식당 이용 후기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긍정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500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부정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500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CE2182-54C5-4CA6-972A-73A69EE29209}"/>
              </a:ext>
            </a:extLst>
          </p:cNvPr>
          <p:cNvSpPr txBox="1"/>
          <p:nvPr/>
        </p:nvSpPr>
        <p:spPr>
          <a:xfrm>
            <a:off x="1461745" y="241452"/>
            <a:ext cx="7143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데이터 탐색 및 </a:t>
            </a:r>
            <a:r>
              <a:rPr lang="ko-KR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전처리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Gugi" pitchFamily="2" charset="-127"/>
              <a:ea typeface="Gugi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1755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6654DED-B78C-48CC-80EA-7E8D73038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563"/>
          </a:xfrm>
          <a:prstGeom prst="rect">
            <a:avLst/>
          </a:prstGeom>
        </p:spPr>
      </p:pic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C5AEC50C-6987-4F96-88E3-FF85C8B6DA05}"/>
              </a:ext>
            </a:extLst>
          </p:cNvPr>
          <p:cNvSpPr/>
          <p:nvPr/>
        </p:nvSpPr>
        <p:spPr>
          <a:xfrm flipH="1">
            <a:off x="124264" y="86449"/>
            <a:ext cx="11943471" cy="6659254"/>
          </a:xfrm>
          <a:prstGeom prst="snip2DiagRect">
            <a:avLst>
              <a:gd name="adj1" fmla="val 0"/>
              <a:gd name="adj2" fmla="val 128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1FA76-A89E-4894-9D51-78BF32667A94}"/>
              </a:ext>
            </a:extLst>
          </p:cNvPr>
          <p:cNvSpPr txBox="1"/>
          <p:nvPr/>
        </p:nvSpPr>
        <p:spPr>
          <a:xfrm>
            <a:off x="124264" y="97653"/>
            <a:ext cx="1337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gradFill flip="none" rotWithShape="1">
                  <a:gsLst>
                    <a:gs pos="17000">
                      <a:srgbClr val="9966FF">
                        <a:alpha val="60000"/>
                      </a:srgbClr>
                    </a:gs>
                    <a:gs pos="39000">
                      <a:srgbClr val="F4B6B7"/>
                    </a:gs>
                    <a:gs pos="64000">
                      <a:srgbClr val="9966FF">
                        <a:alpha val="50196"/>
                      </a:srgbClr>
                    </a:gs>
                    <a:gs pos="90000">
                      <a:srgbClr val="FF99CC"/>
                    </a:gs>
                  </a:gsLst>
                  <a:lin ang="2700000" scaled="0"/>
                  <a:tileRect/>
                </a:gradFill>
                <a:latin typeface="Black Ops One" panose="02000000000000000000" pitchFamily="2" charset="0"/>
                <a:ea typeface="Gugi" pitchFamily="2" charset="-127"/>
              </a:rPr>
              <a:t>04</a:t>
            </a:r>
            <a:endParaRPr lang="ko-KR" altLang="en-US" sz="6000" dirty="0">
              <a:gradFill flip="none" rotWithShape="1">
                <a:gsLst>
                  <a:gs pos="17000">
                    <a:srgbClr val="9966FF">
                      <a:alpha val="60000"/>
                    </a:srgbClr>
                  </a:gs>
                  <a:gs pos="39000">
                    <a:srgbClr val="F4B6B7"/>
                  </a:gs>
                  <a:gs pos="64000">
                    <a:srgbClr val="9966FF">
                      <a:alpha val="50196"/>
                    </a:srgbClr>
                  </a:gs>
                  <a:gs pos="90000">
                    <a:srgbClr val="FF99CC"/>
                  </a:gs>
                </a:gsLst>
                <a:lin ang="2700000" scaled="0"/>
                <a:tileRect/>
              </a:gradFill>
              <a:latin typeface="Black Ops One" panose="02000000000000000000" pitchFamily="2" charset="0"/>
              <a:ea typeface="Gugi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FB08B2D-4E07-49D1-B4D3-37DF52ABE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38" b="85820"/>
          <a:stretch/>
        </p:blipFill>
        <p:spPr>
          <a:xfrm rot="5400000">
            <a:off x="694" y="-697"/>
            <a:ext cx="1015663" cy="1017053"/>
          </a:xfrm>
          <a:prstGeom prst="rtTriangle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6CE675A-73BF-430B-8B09-980104688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26" y="1842694"/>
            <a:ext cx="6816101" cy="4014865"/>
          </a:xfrm>
          <a:prstGeom prst="rect">
            <a:avLst/>
          </a:prstGeom>
          <a:ln>
            <a:solidFill>
              <a:srgbClr val="9966FF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70BAA27-E921-494A-A29F-0D692178F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887" y="845854"/>
            <a:ext cx="1143360" cy="4788527"/>
          </a:xfrm>
          <a:prstGeom prst="rect">
            <a:avLst/>
          </a:prstGeom>
          <a:ln>
            <a:solidFill>
              <a:srgbClr val="FF99CC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E575653-5198-465A-BAE3-F621294A3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1511" y="2337850"/>
            <a:ext cx="5472631" cy="2885958"/>
          </a:xfrm>
          <a:prstGeom prst="rect">
            <a:avLst/>
          </a:prstGeom>
          <a:ln>
            <a:solidFill>
              <a:srgbClr val="F4B6B7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062A7FF-ACEF-4272-9A37-C63EB59BC219}"/>
              </a:ext>
            </a:extLst>
          </p:cNvPr>
          <p:cNvSpPr/>
          <p:nvPr/>
        </p:nvSpPr>
        <p:spPr>
          <a:xfrm>
            <a:off x="5153887" y="1046378"/>
            <a:ext cx="1143359" cy="20361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70737F-961C-4738-80E4-EB245DC7FF5E}"/>
              </a:ext>
            </a:extLst>
          </p:cNvPr>
          <p:cNvSpPr/>
          <p:nvPr/>
        </p:nvSpPr>
        <p:spPr>
          <a:xfrm>
            <a:off x="3704734" y="5653235"/>
            <a:ext cx="3516198" cy="2231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C6751C-7999-474F-BA40-A9871ED25A67}"/>
              </a:ext>
            </a:extLst>
          </p:cNvPr>
          <p:cNvSpPr txBox="1"/>
          <p:nvPr/>
        </p:nvSpPr>
        <p:spPr>
          <a:xfrm>
            <a:off x="7477739" y="5435752"/>
            <a:ext cx="420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느낌표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부정 표현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the, this,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쉼표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-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ly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숫자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대문자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띄어쓰기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작은 따옴표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so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A53CA5-02F0-409A-8252-476F48AB35E9}"/>
              </a:ext>
            </a:extLst>
          </p:cNvPr>
          <p:cNvSpPr txBox="1"/>
          <p:nvPr/>
        </p:nvSpPr>
        <p:spPr>
          <a:xfrm>
            <a:off x="1461745" y="241452"/>
            <a:ext cx="6595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파생 변수 모델 개선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-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 의사결정나무</a:t>
            </a:r>
          </a:p>
        </p:txBody>
      </p:sp>
    </p:spTree>
    <p:extLst>
      <p:ext uri="{BB962C8B-B14F-4D97-AF65-F5344CB8AC3E}">
        <p14:creationId xmlns:p14="http://schemas.microsoft.com/office/powerpoint/2010/main" val="1656624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6654DED-B78C-48CC-80EA-7E8D73038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563"/>
          </a:xfrm>
          <a:prstGeom prst="rect">
            <a:avLst/>
          </a:prstGeom>
        </p:spPr>
      </p:pic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C5AEC50C-6987-4F96-88E3-FF85C8B6DA05}"/>
              </a:ext>
            </a:extLst>
          </p:cNvPr>
          <p:cNvSpPr/>
          <p:nvPr/>
        </p:nvSpPr>
        <p:spPr>
          <a:xfrm flipH="1">
            <a:off x="124264" y="76274"/>
            <a:ext cx="11943471" cy="6659254"/>
          </a:xfrm>
          <a:prstGeom prst="snip2DiagRect">
            <a:avLst>
              <a:gd name="adj1" fmla="val 0"/>
              <a:gd name="adj2" fmla="val 128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AFFAB5-9102-411C-B751-F4C48092D57C}"/>
              </a:ext>
            </a:extLst>
          </p:cNvPr>
          <p:cNvSpPr txBox="1"/>
          <p:nvPr/>
        </p:nvSpPr>
        <p:spPr>
          <a:xfrm>
            <a:off x="1461745" y="241452"/>
            <a:ext cx="6950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파생 변수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모델 개선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- SVM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Gugi" pitchFamily="2" charset="-127"/>
              <a:ea typeface="Gugi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1FA76-A89E-4894-9D51-78BF32667A94}"/>
              </a:ext>
            </a:extLst>
          </p:cNvPr>
          <p:cNvSpPr txBox="1"/>
          <p:nvPr/>
        </p:nvSpPr>
        <p:spPr>
          <a:xfrm>
            <a:off x="124264" y="97653"/>
            <a:ext cx="1337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gradFill flip="none" rotWithShape="1">
                  <a:gsLst>
                    <a:gs pos="17000">
                      <a:srgbClr val="9966FF">
                        <a:alpha val="60000"/>
                      </a:srgbClr>
                    </a:gs>
                    <a:gs pos="39000">
                      <a:srgbClr val="F4B6B7"/>
                    </a:gs>
                    <a:gs pos="64000">
                      <a:srgbClr val="9966FF">
                        <a:alpha val="50196"/>
                      </a:srgbClr>
                    </a:gs>
                    <a:gs pos="90000">
                      <a:srgbClr val="FF99CC"/>
                    </a:gs>
                  </a:gsLst>
                  <a:lin ang="2700000" scaled="0"/>
                  <a:tileRect/>
                </a:gradFill>
                <a:latin typeface="Black Ops One" panose="02000000000000000000" pitchFamily="2" charset="0"/>
                <a:ea typeface="Gugi" pitchFamily="2" charset="-127"/>
              </a:rPr>
              <a:t>04</a:t>
            </a:r>
            <a:endParaRPr lang="ko-KR" altLang="en-US" sz="6000" dirty="0">
              <a:gradFill flip="none" rotWithShape="1">
                <a:gsLst>
                  <a:gs pos="17000">
                    <a:srgbClr val="9966FF">
                      <a:alpha val="60000"/>
                    </a:srgbClr>
                  </a:gs>
                  <a:gs pos="39000">
                    <a:srgbClr val="F4B6B7"/>
                  </a:gs>
                  <a:gs pos="64000">
                    <a:srgbClr val="9966FF">
                      <a:alpha val="50196"/>
                    </a:srgbClr>
                  </a:gs>
                  <a:gs pos="90000">
                    <a:srgbClr val="FF99CC"/>
                  </a:gs>
                </a:gsLst>
                <a:lin ang="2700000" scaled="0"/>
                <a:tileRect/>
              </a:gradFill>
              <a:latin typeface="Black Ops One" panose="02000000000000000000" pitchFamily="2" charset="0"/>
              <a:ea typeface="Gugi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FB08B2D-4E07-49D1-B4D3-37DF52ABE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38" b="85820"/>
          <a:stretch/>
        </p:blipFill>
        <p:spPr>
          <a:xfrm rot="5400000">
            <a:off x="694" y="-697"/>
            <a:ext cx="1015663" cy="1017053"/>
          </a:xfrm>
          <a:prstGeom prst="rtTriangle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8F3EB89-4E5E-4F7E-8E6F-DFE6FD273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39" y="1294823"/>
            <a:ext cx="6122243" cy="2638898"/>
          </a:xfrm>
          <a:prstGeom prst="rect">
            <a:avLst/>
          </a:prstGeom>
          <a:ln>
            <a:solidFill>
              <a:srgbClr val="9966FF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8CB78B9-C7E0-4D59-811F-446471B4B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381" y="912406"/>
            <a:ext cx="2378290" cy="4779230"/>
          </a:xfrm>
          <a:prstGeom prst="rect">
            <a:avLst/>
          </a:prstGeom>
          <a:ln>
            <a:solidFill>
              <a:srgbClr val="FF99CC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69CEC91-00FD-4AD6-AFB2-9AAD325EA7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305" y="2967128"/>
            <a:ext cx="5546356" cy="2638898"/>
          </a:xfrm>
          <a:prstGeom prst="rect">
            <a:avLst/>
          </a:prstGeom>
          <a:ln>
            <a:solidFill>
              <a:srgbClr val="F4B6B7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ED7748-DFB1-4020-8164-494838C1571C}"/>
              </a:ext>
            </a:extLst>
          </p:cNvPr>
          <p:cNvSpPr/>
          <p:nvPr/>
        </p:nvSpPr>
        <p:spPr>
          <a:xfrm>
            <a:off x="5415381" y="1113316"/>
            <a:ext cx="2378290" cy="14790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8AC897-FAB3-4451-A15C-F07BB147CDAF}"/>
              </a:ext>
            </a:extLst>
          </p:cNvPr>
          <p:cNvSpPr/>
          <p:nvPr/>
        </p:nvSpPr>
        <p:spPr>
          <a:xfrm>
            <a:off x="1894788" y="3723588"/>
            <a:ext cx="3520593" cy="2700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DD37C1-B943-4CBC-B66D-47E527241BE4}"/>
              </a:ext>
            </a:extLst>
          </p:cNvPr>
          <p:cNvSpPr txBox="1"/>
          <p:nvPr/>
        </p:nvSpPr>
        <p:spPr>
          <a:xfrm>
            <a:off x="8154186" y="1470581"/>
            <a:ext cx="354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느낌표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띄어쓰기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느낌표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마침표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대문자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공백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), the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5811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6654DED-B78C-48CC-80EA-7E8D73038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563"/>
          </a:xfrm>
          <a:prstGeom prst="rect">
            <a:avLst/>
          </a:prstGeom>
        </p:spPr>
      </p:pic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C5AEC50C-6987-4F96-88E3-FF85C8B6DA05}"/>
              </a:ext>
            </a:extLst>
          </p:cNvPr>
          <p:cNvSpPr/>
          <p:nvPr/>
        </p:nvSpPr>
        <p:spPr>
          <a:xfrm flipH="1">
            <a:off x="124264" y="59945"/>
            <a:ext cx="11943471" cy="6659254"/>
          </a:xfrm>
          <a:prstGeom prst="snip2DiagRect">
            <a:avLst>
              <a:gd name="adj1" fmla="val 0"/>
              <a:gd name="adj2" fmla="val 128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AFFAB5-9102-411C-B751-F4C48092D57C}"/>
              </a:ext>
            </a:extLst>
          </p:cNvPr>
          <p:cNvSpPr txBox="1"/>
          <p:nvPr/>
        </p:nvSpPr>
        <p:spPr>
          <a:xfrm>
            <a:off x="1461745" y="241452"/>
            <a:ext cx="6950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Gugi" pitchFamily="2" charset="-127"/>
              </a:rPr>
              <a:t>파생 변수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Gugi" pitchFamily="2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Gugi" pitchFamily="2" charset="-127"/>
              </a:rPr>
              <a:t>모델 개선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Gugi" pitchFamily="2" charset="-127"/>
              </a:rPr>
              <a:t>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Gugi" pitchFamily="2" charset="-127"/>
              </a:rPr>
              <a:t>로지스틱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1FA76-A89E-4894-9D51-78BF32667A94}"/>
              </a:ext>
            </a:extLst>
          </p:cNvPr>
          <p:cNvSpPr txBox="1"/>
          <p:nvPr/>
        </p:nvSpPr>
        <p:spPr>
          <a:xfrm>
            <a:off x="124264" y="97653"/>
            <a:ext cx="1337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gradFill flip="none" rotWithShape="1">
                  <a:gsLst>
                    <a:gs pos="17000">
                      <a:srgbClr val="9966FF">
                        <a:alpha val="60000"/>
                      </a:srgbClr>
                    </a:gs>
                    <a:gs pos="39000">
                      <a:srgbClr val="F4B6B7"/>
                    </a:gs>
                    <a:gs pos="64000">
                      <a:srgbClr val="9966FF">
                        <a:alpha val="50196"/>
                      </a:srgbClr>
                    </a:gs>
                    <a:gs pos="90000">
                      <a:srgbClr val="FF99CC"/>
                    </a:gs>
                  </a:gsLst>
                  <a:lin ang="2700000" scaled="0"/>
                  <a:tileRect/>
                </a:gradFill>
                <a:latin typeface="Black Ops One" panose="02000000000000000000" pitchFamily="2" charset="0"/>
                <a:ea typeface="Gugi" pitchFamily="2" charset="-127"/>
              </a:rPr>
              <a:t>04</a:t>
            </a:r>
            <a:endParaRPr lang="ko-KR" altLang="en-US" sz="6000" dirty="0">
              <a:gradFill flip="none" rotWithShape="1">
                <a:gsLst>
                  <a:gs pos="17000">
                    <a:srgbClr val="9966FF">
                      <a:alpha val="60000"/>
                    </a:srgbClr>
                  </a:gs>
                  <a:gs pos="39000">
                    <a:srgbClr val="F4B6B7"/>
                  </a:gs>
                  <a:gs pos="64000">
                    <a:srgbClr val="9966FF">
                      <a:alpha val="50196"/>
                    </a:srgbClr>
                  </a:gs>
                  <a:gs pos="90000">
                    <a:srgbClr val="FF99CC"/>
                  </a:gs>
                </a:gsLst>
                <a:lin ang="2700000" scaled="0"/>
                <a:tileRect/>
              </a:gradFill>
              <a:latin typeface="Black Ops One" panose="02000000000000000000" pitchFamily="2" charset="0"/>
              <a:ea typeface="Gugi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FB08B2D-4E07-49D1-B4D3-37DF52ABE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38" b="85820"/>
          <a:stretch/>
        </p:blipFill>
        <p:spPr>
          <a:xfrm rot="5400000">
            <a:off x="694" y="-697"/>
            <a:ext cx="1015663" cy="1017053"/>
          </a:xfrm>
          <a:prstGeom prst="rtTriangle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CF432BD-0083-4DBA-8BFB-703B211A2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96" y="1559416"/>
            <a:ext cx="5790743" cy="2222934"/>
          </a:xfrm>
          <a:prstGeom prst="rect">
            <a:avLst/>
          </a:prstGeom>
          <a:ln>
            <a:solidFill>
              <a:srgbClr val="9966FF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BD74B88-AA88-47F8-A79D-7AA1A0BAC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482" y="982073"/>
            <a:ext cx="1464849" cy="4992694"/>
          </a:xfrm>
          <a:prstGeom prst="rect">
            <a:avLst/>
          </a:prstGeom>
          <a:ln>
            <a:solidFill>
              <a:srgbClr val="FF99CC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D17BFC7-D9AB-4B9A-A625-0FFA0356C87F}"/>
              </a:ext>
            </a:extLst>
          </p:cNvPr>
          <p:cNvSpPr/>
          <p:nvPr/>
        </p:nvSpPr>
        <p:spPr>
          <a:xfrm>
            <a:off x="5033914" y="1177418"/>
            <a:ext cx="1659118" cy="2089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A72A78-F1CA-44CD-8FA9-08FE31443102}"/>
              </a:ext>
            </a:extLst>
          </p:cNvPr>
          <p:cNvSpPr/>
          <p:nvPr/>
        </p:nvSpPr>
        <p:spPr>
          <a:xfrm>
            <a:off x="5044911" y="1923702"/>
            <a:ext cx="1659118" cy="584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D3D612-7828-45CF-866F-B9793F84A2EC}"/>
              </a:ext>
            </a:extLst>
          </p:cNvPr>
          <p:cNvSpPr/>
          <p:nvPr/>
        </p:nvSpPr>
        <p:spPr>
          <a:xfrm>
            <a:off x="5046482" y="2809098"/>
            <a:ext cx="1659118" cy="2089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AD9B3A-1CA1-4647-B286-56F9DC605FE1}"/>
              </a:ext>
            </a:extLst>
          </p:cNvPr>
          <p:cNvSpPr/>
          <p:nvPr/>
        </p:nvSpPr>
        <p:spPr>
          <a:xfrm>
            <a:off x="5044911" y="3916594"/>
            <a:ext cx="1659118" cy="2089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5D13B83-CCAE-461F-B9E5-74B2376623A3}"/>
              </a:ext>
            </a:extLst>
          </p:cNvPr>
          <p:cNvSpPr/>
          <p:nvPr/>
        </p:nvSpPr>
        <p:spPr>
          <a:xfrm>
            <a:off x="5033914" y="4491727"/>
            <a:ext cx="1659118" cy="12963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2B6BFF0-FA56-4816-9553-B7ED964A2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639" y="1709527"/>
            <a:ext cx="5446972" cy="2311530"/>
          </a:xfrm>
          <a:prstGeom prst="rect">
            <a:avLst/>
          </a:prstGeom>
          <a:ln>
            <a:solidFill>
              <a:srgbClr val="F4B6B7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DF3F56-0E49-4558-AA2E-DEFC8860AC2D}"/>
              </a:ext>
            </a:extLst>
          </p:cNvPr>
          <p:cNvSpPr txBox="1"/>
          <p:nvPr/>
        </p:nvSpPr>
        <p:spPr>
          <a:xfrm>
            <a:off x="7050697" y="4612528"/>
            <a:ext cx="4751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느낌표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쉼표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대문자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숫자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띄어쓰기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하이픈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the,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부정표현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미래표현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so, much, too, this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0076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6654DED-B78C-48CC-80EA-7E8D73038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563"/>
          </a:xfrm>
          <a:prstGeom prst="rect">
            <a:avLst/>
          </a:prstGeom>
        </p:spPr>
      </p:pic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C5AEC50C-6987-4F96-88E3-FF85C8B6DA05}"/>
              </a:ext>
            </a:extLst>
          </p:cNvPr>
          <p:cNvSpPr/>
          <p:nvPr/>
        </p:nvSpPr>
        <p:spPr>
          <a:xfrm flipH="1">
            <a:off x="124264" y="59945"/>
            <a:ext cx="11943471" cy="6659254"/>
          </a:xfrm>
          <a:prstGeom prst="snip2DiagRect">
            <a:avLst>
              <a:gd name="adj1" fmla="val 0"/>
              <a:gd name="adj2" fmla="val 128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AFFAB5-9102-411C-B751-F4C48092D57C}"/>
              </a:ext>
            </a:extLst>
          </p:cNvPr>
          <p:cNvSpPr txBox="1"/>
          <p:nvPr/>
        </p:nvSpPr>
        <p:spPr>
          <a:xfrm>
            <a:off x="1461745" y="241452"/>
            <a:ext cx="6950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Gugi" pitchFamily="2" charset="-127"/>
              </a:rPr>
              <a:t>파생 변수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Gugi" pitchFamily="2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Gugi" pitchFamily="2" charset="-127"/>
              </a:rPr>
              <a:t>모델 개선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Gugi" pitchFamily="2" charset="-127"/>
              </a:rPr>
              <a:t>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Gugi" pitchFamily="2" charset="-127"/>
              </a:rPr>
              <a:t>신경망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1FA76-A89E-4894-9D51-78BF32667A94}"/>
              </a:ext>
            </a:extLst>
          </p:cNvPr>
          <p:cNvSpPr txBox="1"/>
          <p:nvPr/>
        </p:nvSpPr>
        <p:spPr>
          <a:xfrm>
            <a:off x="124264" y="97653"/>
            <a:ext cx="1337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gradFill flip="none" rotWithShape="1">
                  <a:gsLst>
                    <a:gs pos="17000">
                      <a:srgbClr val="9966FF">
                        <a:alpha val="60000"/>
                      </a:srgbClr>
                    </a:gs>
                    <a:gs pos="39000">
                      <a:srgbClr val="F4B6B7"/>
                    </a:gs>
                    <a:gs pos="64000">
                      <a:srgbClr val="9966FF">
                        <a:alpha val="50196"/>
                      </a:srgbClr>
                    </a:gs>
                    <a:gs pos="90000">
                      <a:srgbClr val="FF99CC"/>
                    </a:gs>
                  </a:gsLst>
                  <a:lin ang="2700000" scaled="0"/>
                  <a:tileRect/>
                </a:gradFill>
                <a:latin typeface="Black Ops One" panose="02000000000000000000" pitchFamily="2" charset="0"/>
                <a:ea typeface="Gugi" pitchFamily="2" charset="-127"/>
              </a:rPr>
              <a:t>04</a:t>
            </a:r>
            <a:endParaRPr lang="ko-KR" altLang="en-US" sz="6000" dirty="0">
              <a:gradFill flip="none" rotWithShape="1">
                <a:gsLst>
                  <a:gs pos="17000">
                    <a:srgbClr val="9966FF">
                      <a:alpha val="60000"/>
                    </a:srgbClr>
                  </a:gs>
                  <a:gs pos="39000">
                    <a:srgbClr val="F4B6B7"/>
                  </a:gs>
                  <a:gs pos="64000">
                    <a:srgbClr val="9966FF">
                      <a:alpha val="50196"/>
                    </a:srgbClr>
                  </a:gs>
                  <a:gs pos="90000">
                    <a:srgbClr val="FF99CC"/>
                  </a:gs>
                </a:gsLst>
                <a:lin ang="2700000" scaled="0"/>
                <a:tileRect/>
              </a:gradFill>
              <a:latin typeface="Black Ops One" panose="02000000000000000000" pitchFamily="2" charset="0"/>
              <a:ea typeface="Gugi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FB08B2D-4E07-49D1-B4D3-37DF52ABE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38" b="85820"/>
          <a:stretch/>
        </p:blipFill>
        <p:spPr>
          <a:xfrm rot="5400000">
            <a:off x="694" y="-697"/>
            <a:ext cx="1015663" cy="1017053"/>
          </a:xfrm>
          <a:prstGeom prst="rtTriangle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1AB0717-E39C-4CBB-859D-60F86EB47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78" y="1335661"/>
            <a:ext cx="5591732" cy="3521810"/>
          </a:xfrm>
          <a:prstGeom prst="rect">
            <a:avLst/>
          </a:prstGeom>
          <a:ln>
            <a:solidFill>
              <a:srgbClr val="9966FF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4FE0E77-B919-4A5C-B356-94CB283F4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921" y="970026"/>
            <a:ext cx="1541239" cy="5069231"/>
          </a:xfrm>
          <a:prstGeom prst="rect">
            <a:avLst/>
          </a:prstGeom>
          <a:ln>
            <a:solidFill>
              <a:srgbClr val="FF99CC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D17BFC7-D9AB-4B9A-A625-0FFA0356C87F}"/>
              </a:ext>
            </a:extLst>
          </p:cNvPr>
          <p:cNvSpPr/>
          <p:nvPr/>
        </p:nvSpPr>
        <p:spPr>
          <a:xfrm>
            <a:off x="5793981" y="1121393"/>
            <a:ext cx="1659118" cy="3689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A72A78-F1CA-44CD-8FA9-08FE31443102}"/>
              </a:ext>
            </a:extLst>
          </p:cNvPr>
          <p:cNvSpPr/>
          <p:nvPr/>
        </p:nvSpPr>
        <p:spPr>
          <a:xfrm>
            <a:off x="5793981" y="2228889"/>
            <a:ext cx="1659118" cy="3631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D3D612-7828-45CF-866F-B9793F84A2EC}"/>
              </a:ext>
            </a:extLst>
          </p:cNvPr>
          <p:cNvSpPr/>
          <p:nvPr/>
        </p:nvSpPr>
        <p:spPr>
          <a:xfrm>
            <a:off x="5793981" y="3132534"/>
            <a:ext cx="1659118" cy="2089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AD9B3A-1CA1-4647-B286-56F9DC605FE1}"/>
              </a:ext>
            </a:extLst>
          </p:cNvPr>
          <p:cNvSpPr/>
          <p:nvPr/>
        </p:nvSpPr>
        <p:spPr>
          <a:xfrm>
            <a:off x="5770112" y="3480830"/>
            <a:ext cx="1659118" cy="584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5D13B83-CCAE-461F-B9E5-74B2376623A3}"/>
              </a:ext>
            </a:extLst>
          </p:cNvPr>
          <p:cNvSpPr/>
          <p:nvPr/>
        </p:nvSpPr>
        <p:spPr>
          <a:xfrm>
            <a:off x="5770112" y="5270819"/>
            <a:ext cx="1659118" cy="584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2BB9019-2FCA-4B42-8625-2FF0EF900853}"/>
              </a:ext>
            </a:extLst>
          </p:cNvPr>
          <p:cNvSpPr/>
          <p:nvPr/>
        </p:nvSpPr>
        <p:spPr>
          <a:xfrm>
            <a:off x="5793981" y="1856563"/>
            <a:ext cx="1659118" cy="2089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FD6BE11-B097-420E-A4E7-4EBCD3AEC705}"/>
              </a:ext>
            </a:extLst>
          </p:cNvPr>
          <p:cNvSpPr/>
          <p:nvPr/>
        </p:nvSpPr>
        <p:spPr>
          <a:xfrm>
            <a:off x="5781051" y="4756801"/>
            <a:ext cx="1659118" cy="3631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8B3E0F-0CFF-4D37-8C04-16DE023A131B}"/>
              </a:ext>
            </a:extLst>
          </p:cNvPr>
          <p:cNvSpPr/>
          <p:nvPr/>
        </p:nvSpPr>
        <p:spPr>
          <a:xfrm>
            <a:off x="3563332" y="4690812"/>
            <a:ext cx="1979629" cy="2077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5B70BD9-1FF1-423E-BAB4-B0133FB10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560" y="1693766"/>
            <a:ext cx="5015688" cy="2642563"/>
          </a:xfrm>
          <a:prstGeom prst="rect">
            <a:avLst/>
          </a:prstGeom>
          <a:ln>
            <a:solidFill>
              <a:srgbClr val="F4B6B7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6AAECC-19C3-46D2-8679-9D4126E56AD8}"/>
              </a:ext>
            </a:extLst>
          </p:cNvPr>
          <p:cNvSpPr txBox="1"/>
          <p:nvPr/>
        </p:nvSpPr>
        <p:spPr>
          <a:xfrm>
            <a:off x="8022210" y="4857471"/>
            <a:ext cx="3851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느낌표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물음표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쉼표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숫자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달러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괄호닫기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큰따옴표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콜론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하이픈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부정표현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미래표현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much, too, this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8514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6654DED-B78C-48CC-80EA-7E8D73038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563"/>
          </a:xfrm>
          <a:prstGeom prst="rect">
            <a:avLst/>
          </a:prstGeom>
        </p:spPr>
      </p:pic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C5AEC50C-6987-4F96-88E3-FF85C8B6DA05}"/>
              </a:ext>
            </a:extLst>
          </p:cNvPr>
          <p:cNvSpPr/>
          <p:nvPr/>
        </p:nvSpPr>
        <p:spPr>
          <a:xfrm flipH="1">
            <a:off x="124264" y="97653"/>
            <a:ext cx="11943471" cy="6659254"/>
          </a:xfrm>
          <a:prstGeom prst="snip2DiagRect">
            <a:avLst>
              <a:gd name="adj1" fmla="val 0"/>
              <a:gd name="adj2" fmla="val 128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53EE15-5E95-46F3-9FAD-53C5E18514DD}"/>
              </a:ext>
            </a:extLst>
          </p:cNvPr>
          <p:cNvSpPr txBox="1"/>
          <p:nvPr/>
        </p:nvSpPr>
        <p:spPr>
          <a:xfrm>
            <a:off x="124264" y="97653"/>
            <a:ext cx="1337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gradFill flip="none" rotWithShape="1">
                  <a:gsLst>
                    <a:gs pos="17000">
                      <a:srgbClr val="9966FF">
                        <a:alpha val="60000"/>
                      </a:srgbClr>
                    </a:gs>
                    <a:gs pos="39000">
                      <a:srgbClr val="F4B6B7"/>
                    </a:gs>
                    <a:gs pos="64000">
                      <a:srgbClr val="9966FF">
                        <a:alpha val="50196"/>
                      </a:srgbClr>
                    </a:gs>
                    <a:gs pos="90000">
                      <a:srgbClr val="FF99CC"/>
                    </a:gs>
                  </a:gsLst>
                  <a:lin ang="2700000" scaled="0"/>
                  <a:tileRect/>
                </a:gradFill>
                <a:latin typeface="Black Ops One" panose="02000000000000000000" pitchFamily="2" charset="0"/>
                <a:ea typeface="Gugi" pitchFamily="2" charset="-127"/>
              </a:rPr>
              <a:t>05</a:t>
            </a:r>
            <a:endParaRPr lang="ko-KR" altLang="en-US" sz="6000" dirty="0">
              <a:gradFill flip="none" rotWithShape="1">
                <a:gsLst>
                  <a:gs pos="17000">
                    <a:srgbClr val="9966FF">
                      <a:alpha val="60000"/>
                    </a:srgbClr>
                  </a:gs>
                  <a:gs pos="39000">
                    <a:srgbClr val="F4B6B7"/>
                  </a:gs>
                  <a:gs pos="64000">
                    <a:srgbClr val="9966FF">
                      <a:alpha val="50196"/>
                    </a:srgbClr>
                  </a:gs>
                  <a:gs pos="90000">
                    <a:srgbClr val="FF99CC"/>
                  </a:gs>
                </a:gsLst>
                <a:lin ang="2700000" scaled="0"/>
                <a:tileRect/>
              </a:gradFill>
              <a:latin typeface="Black Ops One" panose="02000000000000000000" pitchFamily="2" charset="0"/>
              <a:ea typeface="Gugi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FB08B2D-4E07-49D1-B4D3-37DF52ABE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38" b="85820"/>
          <a:stretch/>
        </p:blipFill>
        <p:spPr>
          <a:xfrm rot="5400000">
            <a:off x="730" y="-733"/>
            <a:ext cx="1067684" cy="1069146"/>
          </a:xfrm>
          <a:prstGeom prst="rtTriangle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AFFAB5-9102-411C-B751-F4C48092D57C}"/>
              </a:ext>
            </a:extLst>
          </p:cNvPr>
          <p:cNvSpPr txBox="1"/>
          <p:nvPr/>
        </p:nvSpPr>
        <p:spPr>
          <a:xfrm>
            <a:off x="1461745" y="241452"/>
            <a:ext cx="6663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DTM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성능 평가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– </a:t>
            </a:r>
            <a:r>
              <a:rPr lang="ko-KR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나이브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 </a:t>
            </a:r>
            <a:r>
              <a:rPr lang="ko-KR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베이즈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Gugi" pitchFamily="2" charset="-127"/>
              <a:ea typeface="Gugi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8D43893-DE22-4362-911A-C71EA7CC9E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74"/>
          <a:stretch/>
        </p:blipFill>
        <p:spPr>
          <a:xfrm>
            <a:off x="310476" y="1210970"/>
            <a:ext cx="5122915" cy="2777925"/>
          </a:xfrm>
          <a:prstGeom prst="rect">
            <a:avLst/>
          </a:prstGeom>
          <a:ln>
            <a:solidFill>
              <a:srgbClr val="CC66FF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B269697-BFA5-439E-9E13-DFDF19E31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479" y="970026"/>
            <a:ext cx="6158785" cy="4348516"/>
          </a:xfrm>
          <a:prstGeom prst="rect">
            <a:avLst/>
          </a:prstGeom>
          <a:ln>
            <a:solidFill>
              <a:srgbClr val="FF99CC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712D16F-BF3E-46DA-8DB6-BBC509435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1819" y="3988895"/>
            <a:ext cx="1398699" cy="5144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6A9696-73C6-4137-B42E-DACC833FD8F5}"/>
              </a:ext>
            </a:extLst>
          </p:cNvPr>
          <p:cNvSpPr txBox="1"/>
          <p:nvPr/>
        </p:nvSpPr>
        <p:spPr>
          <a:xfrm>
            <a:off x="534572" y="5556710"/>
            <a:ext cx="7122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Accuracy = (496+108)/1000 = 0.604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4824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6654DED-B78C-48CC-80EA-7E8D73038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563"/>
          </a:xfrm>
          <a:prstGeom prst="rect">
            <a:avLst/>
          </a:prstGeom>
        </p:spPr>
      </p:pic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C5AEC50C-6987-4F96-88E3-FF85C8B6DA05}"/>
              </a:ext>
            </a:extLst>
          </p:cNvPr>
          <p:cNvSpPr/>
          <p:nvPr/>
        </p:nvSpPr>
        <p:spPr>
          <a:xfrm flipH="1">
            <a:off x="124264" y="97653"/>
            <a:ext cx="11943471" cy="6659254"/>
          </a:xfrm>
          <a:prstGeom prst="snip2DiagRect">
            <a:avLst>
              <a:gd name="adj1" fmla="val 0"/>
              <a:gd name="adj2" fmla="val 128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53EE15-5E95-46F3-9FAD-53C5E18514DD}"/>
              </a:ext>
            </a:extLst>
          </p:cNvPr>
          <p:cNvSpPr txBox="1"/>
          <p:nvPr/>
        </p:nvSpPr>
        <p:spPr>
          <a:xfrm>
            <a:off x="124264" y="97653"/>
            <a:ext cx="1337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gradFill flip="none" rotWithShape="1">
                  <a:gsLst>
                    <a:gs pos="17000">
                      <a:srgbClr val="9966FF">
                        <a:alpha val="60000"/>
                      </a:srgbClr>
                    </a:gs>
                    <a:gs pos="39000">
                      <a:srgbClr val="F4B6B7"/>
                    </a:gs>
                    <a:gs pos="64000">
                      <a:srgbClr val="9966FF">
                        <a:alpha val="50196"/>
                      </a:srgbClr>
                    </a:gs>
                    <a:gs pos="90000">
                      <a:srgbClr val="FF99CC"/>
                    </a:gs>
                  </a:gsLst>
                  <a:lin ang="2700000" scaled="0"/>
                  <a:tileRect/>
                </a:gradFill>
                <a:latin typeface="Black Ops One" panose="02000000000000000000" pitchFamily="2" charset="0"/>
                <a:ea typeface="Gugi" pitchFamily="2" charset="-127"/>
              </a:rPr>
              <a:t>05</a:t>
            </a:r>
            <a:endParaRPr lang="ko-KR" altLang="en-US" sz="6000" dirty="0">
              <a:gradFill flip="none" rotWithShape="1">
                <a:gsLst>
                  <a:gs pos="17000">
                    <a:srgbClr val="9966FF">
                      <a:alpha val="60000"/>
                    </a:srgbClr>
                  </a:gs>
                  <a:gs pos="39000">
                    <a:srgbClr val="F4B6B7"/>
                  </a:gs>
                  <a:gs pos="64000">
                    <a:srgbClr val="9966FF">
                      <a:alpha val="50196"/>
                    </a:srgbClr>
                  </a:gs>
                  <a:gs pos="90000">
                    <a:srgbClr val="FF99CC"/>
                  </a:gs>
                </a:gsLst>
                <a:lin ang="2700000" scaled="0"/>
                <a:tileRect/>
              </a:gradFill>
              <a:latin typeface="Black Ops One" panose="02000000000000000000" pitchFamily="2" charset="0"/>
              <a:ea typeface="Gugi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FB08B2D-4E07-49D1-B4D3-37DF52ABE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38" b="85820"/>
          <a:stretch/>
        </p:blipFill>
        <p:spPr>
          <a:xfrm rot="5400000">
            <a:off x="730" y="-733"/>
            <a:ext cx="1067684" cy="1069146"/>
          </a:xfrm>
          <a:prstGeom prst="rtTriangle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4FF1717-F0AB-4928-B0E5-61B8878BBE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4"/>
          <a:stretch/>
        </p:blipFill>
        <p:spPr>
          <a:xfrm>
            <a:off x="324410" y="1230611"/>
            <a:ext cx="5168514" cy="2758294"/>
          </a:xfrm>
          <a:prstGeom prst="rect">
            <a:avLst/>
          </a:prstGeom>
          <a:ln>
            <a:solidFill>
              <a:srgbClr val="CC66FF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F6151ED-A860-427D-8EB3-A96E2A2C9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115" y="966006"/>
            <a:ext cx="6151629" cy="4334864"/>
          </a:xfrm>
          <a:prstGeom prst="rect">
            <a:avLst/>
          </a:prstGeom>
          <a:ln>
            <a:solidFill>
              <a:srgbClr val="FF99CC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E060FC5-161C-4487-A9C1-77A25D33F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4490" y="3427280"/>
            <a:ext cx="1623585" cy="66853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46F5D80-B0AD-456E-8B4A-0CBA52E71FDB}"/>
              </a:ext>
            </a:extLst>
          </p:cNvPr>
          <p:cNvSpPr txBox="1"/>
          <p:nvPr/>
        </p:nvSpPr>
        <p:spPr>
          <a:xfrm>
            <a:off x="1461745" y="241452"/>
            <a:ext cx="6663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DTM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성능 평가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– KNN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Gugi" pitchFamily="2" charset="-127"/>
              <a:ea typeface="Gugi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AA77F3-C990-4FA3-B384-1F8C599A0338}"/>
              </a:ext>
            </a:extLst>
          </p:cNvPr>
          <p:cNvSpPr txBox="1"/>
          <p:nvPr/>
        </p:nvSpPr>
        <p:spPr>
          <a:xfrm>
            <a:off x="534572" y="5556710"/>
            <a:ext cx="7122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Accuracy = (438+283)/1000 = 0.721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70507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6654DED-B78C-48CC-80EA-7E8D73038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563"/>
          </a:xfrm>
          <a:prstGeom prst="rect">
            <a:avLst/>
          </a:prstGeom>
        </p:spPr>
      </p:pic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C5AEC50C-6987-4F96-88E3-FF85C8B6DA05}"/>
              </a:ext>
            </a:extLst>
          </p:cNvPr>
          <p:cNvSpPr/>
          <p:nvPr/>
        </p:nvSpPr>
        <p:spPr>
          <a:xfrm flipH="1">
            <a:off x="124264" y="97653"/>
            <a:ext cx="11943471" cy="6659254"/>
          </a:xfrm>
          <a:prstGeom prst="snip2DiagRect">
            <a:avLst>
              <a:gd name="adj1" fmla="val 0"/>
              <a:gd name="adj2" fmla="val 128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53EE15-5E95-46F3-9FAD-53C5E18514DD}"/>
              </a:ext>
            </a:extLst>
          </p:cNvPr>
          <p:cNvSpPr txBox="1"/>
          <p:nvPr/>
        </p:nvSpPr>
        <p:spPr>
          <a:xfrm>
            <a:off x="124264" y="97653"/>
            <a:ext cx="1337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gradFill flip="none" rotWithShape="1">
                  <a:gsLst>
                    <a:gs pos="17000">
                      <a:srgbClr val="9966FF">
                        <a:alpha val="60000"/>
                      </a:srgbClr>
                    </a:gs>
                    <a:gs pos="39000">
                      <a:srgbClr val="F4B6B7"/>
                    </a:gs>
                    <a:gs pos="64000">
                      <a:srgbClr val="9966FF">
                        <a:alpha val="50196"/>
                      </a:srgbClr>
                    </a:gs>
                    <a:gs pos="90000">
                      <a:srgbClr val="FF99CC"/>
                    </a:gs>
                  </a:gsLst>
                  <a:lin ang="2700000" scaled="0"/>
                  <a:tileRect/>
                </a:gradFill>
                <a:latin typeface="Black Ops One" panose="02000000000000000000" pitchFamily="2" charset="0"/>
                <a:ea typeface="Gugi" pitchFamily="2" charset="-127"/>
              </a:rPr>
              <a:t>05</a:t>
            </a:r>
            <a:endParaRPr lang="ko-KR" altLang="en-US" sz="6000" dirty="0">
              <a:gradFill flip="none" rotWithShape="1">
                <a:gsLst>
                  <a:gs pos="17000">
                    <a:srgbClr val="9966FF">
                      <a:alpha val="60000"/>
                    </a:srgbClr>
                  </a:gs>
                  <a:gs pos="39000">
                    <a:srgbClr val="F4B6B7"/>
                  </a:gs>
                  <a:gs pos="64000">
                    <a:srgbClr val="9966FF">
                      <a:alpha val="50196"/>
                    </a:srgbClr>
                  </a:gs>
                  <a:gs pos="90000">
                    <a:srgbClr val="FF99CC"/>
                  </a:gs>
                </a:gsLst>
                <a:lin ang="2700000" scaled="0"/>
                <a:tileRect/>
              </a:gradFill>
              <a:latin typeface="Black Ops One" panose="02000000000000000000" pitchFamily="2" charset="0"/>
              <a:ea typeface="Gugi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FB08B2D-4E07-49D1-B4D3-37DF52ABE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38" b="85820"/>
          <a:stretch/>
        </p:blipFill>
        <p:spPr>
          <a:xfrm rot="5400000">
            <a:off x="730" y="-733"/>
            <a:ext cx="1067684" cy="1069146"/>
          </a:xfrm>
          <a:prstGeom prst="rtTriangle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47EEC2-74AE-42D3-A3FB-0411C4B94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96" y="1219538"/>
            <a:ext cx="5168515" cy="2494623"/>
          </a:xfrm>
          <a:prstGeom prst="rect">
            <a:avLst/>
          </a:prstGeom>
          <a:ln>
            <a:solidFill>
              <a:srgbClr val="CC66FF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ECDFD88-98B6-4935-9774-A35318588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443" y="970604"/>
            <a:ext cx="6136496" cy="4602373"/>
          </a:xfrm>
          <a:prstGeom prst="rect">
            <a:avLst/>
          </a:prstGeom>
          <a:ln>
            <a:solidFill>
              <a:srgbClr val="FF99CC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C3E1517-B688-47CC-B6F4-30308A71CD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5446" y="4418169"/>
            <a:ext cx="1244582" cy="4944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C339F1A-D623-4721-8755-14C2F14D52B2}"/>
              </a:ext>
            </a:extLst>
          </p:cNvPr>
          <p:cNvSpPr txBox="1"/>
          <p:nvPr/>
        </p:nvSpPr>
        <p:spPr>
          <a:xfrm>
            <a:off x="1461745" y="241452"/>
            <a:ext cx="6663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DTM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성능 평가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–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의사결정나무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E8D1EB-E276-4185-AACA-52EE8C042527}"/>
              </a:ext>
            </a:extLst>
          </p:cNvPr>
          <p:cNvSpPr txBox="1"/>
          <p:nvPr/>
        </p:nvSpPr>
        <p:spPr>
          <a:xfrm>
            <a:off x="534572" y="5793880"/>
            <a:ext cx="7122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Accuracy = (476+255)/1000 = 0.731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94957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6654DED-B78C-48CC-80EA-7E8D73038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563"/>
          </a:xfrm>
          <a:prstGeom prst="rect">
            <a:avLst/>
          </a:prstGeom>
        </p:spPr>
      </p:pic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C5AEC50C-6987-4F96-88E3-FF85C8B6DA05}"/>
              </a:ext>
            </a:extLst>
          </p:cNvPr>
          <p:cNvSpPr/>
          <p:nvPr/>
        </p:nvSpPr>
        <p:spPr>
          <a:xfrm flipH="1">
            <a:off x="124264" y="97653"/>
            <a:ext cx="11943471" cy="6659254"/>
          </a:xfrm>
          <a:prstGeom prst="snip2DiagRect">
            <a:avLst>
              <a:gd name="adj1" fmla="val 0"/>
              <a:gd name="adj2" fmla="val 128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53EE15-5E95-46F3-9FAD-53C5E18514DD}"/>
              </a:ext>
            </a:extLst>
          </p:cNvPr>
          <p:cNvSpPr txBox="1"/>
          <p:nvPr/>
        </p:nvSpPr>
        <p:spPr>
          <a:xfrm>
            <a:off x="124264" y="97653"/>
            <a:ext cx="1337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gradFill flip="none" rotWithShape="1">
                  <a:gsLst>
                    <a:gs pos="17000">
                      <a:srgbClr val="9966FF">
                        <a:alpha val="60000"/>
                      </a:srgbClr>
                    </a:gs>
                    <a:gs pos="39000">
                      <a:srgbClr val="F4B6B7"/>
                    </a:gs>
                    <a:gs pos="64000">
                      <a:srgbClr val="9966FF">
                        <a:alpha val="50196"/>
                      </a:srgbClr>
                    </a:gs>
                    <a:gs pos="90000">
                      <a:srgbClr val="FF99CC"/>
                    </a:gs>
                  </a:gsLst>
                  <a:lin ang="2700000" scaled="0"/>
                  <a:tileRect/>
                </a:gradFill>
                <a:latin typeface="Black Ops One" panose="02000000000000000000" pitchFamily="2" charset="0"/>
                <a:ea typeface="Gugi" pitchFamily="2" charset="-127"/>
              </a:rPr>
              <a:t>05</a:t>
            </a:r>
            <a:endParaRPr lang="ko-KR" altLang="en-US" sz="6000" dirty="0">
              <a:gradFill flip="none" rotWithShape="1">
                <a:gsLst>
                  <a:gs pos="17000">
                    <a:srgbClr val="9966FF">
                      <a:alpha val="60000"/>
                    </a:srgbClr>
                  </a:gs>
                  <a:gs pos="39000">
                    <a:srgbClr val="F4B6B7"/>
                  </a:gs>
                  <a:gs pos="64000">
                    <a:srgbClr val="9966FF">
                      <a:alpha val="50196"/>
                    </a:srgbClr>
                  </a:gs>
                  <a:gs pos="90000">
                    <a:srgbClr val="FF99CC"/>
                  </a:gs>
                </a:gsLst>
                <a:lin ang="2700000" scaled="0"/>
                <a:tileRect/>
              </a:gradFill>
              <a:latin typeface="Black Ops One" panose="02000000000000000000" pitchFamily="2" charset="0"/>
              <a:ea typeface="Gugi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FB08B2D-4E07-49D1-B4D3-37DF52ABE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38" b="85820"/>
          <a:stretch/>
        </p:blipFill>
        <p:spPr>
          <a:xfrm rot="5400000">
            <a:off x="730" y="-733"/>
            <a:ext cx="1067684" cy="1069146"/>
          </a:xfrm>
          <a:prstGeom prst="rtTriangle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13AD1AC-4A42-4400-B4A9-D278A05E5D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-727"/>
          <a:stretch/>
        </p:blipFill>
        <p:spPr>
          <a:xfrm>
            <a:off x="320095" y="1219539"/>
            <a:ext cx="5192809" cy="2491070"/>
          </a:xfrm>
          <a:prstGeom prst="rect">
            <a:avLst/>
          </a:prstGeom>
          <a:ln>
            <a:solidFill>
              <a:srgbClr val="CC66FF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6697988-A587-4CDD-B0B6-4BDD1010A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444" y="970026"/>
            <a:ext cx="6136496" cy="4609139"/>
          </a:xfrm>
          <a:prstGeom prst="rect">
            <a:avLst/>
          </a:prstGeom>
          <a:ln>
            <a:solidFill>
              <a:srgbClr val="FF99CC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0525C7C-D51C-4F7A-8C4A-C1B13F73B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1263" y="4435038"/>
            <a:ext cx="1162050" cy="457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CEF9D2-EDB5-4C40-9F0A-9A0FCE7DEEE7}"/>
              </a:ext>
            </a:extLst>
          </p:cNvPr>
          <p:cNvSpPr txBox="1"/>
          <p:nvPr/>
        </p:nvSpPr>
        <p:spPr>
          <a:xfrm>
            <a:off x="1461745" y="241452"/>
            <a:ext cx="6663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DTM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성능 평가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– SVM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Gugi" pitchFamily="2" charset="-127"/>
              <a:ea typeface="Gugi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9543A5-1993-4D79-9F41-CFBD51E33486}"/>
              </a:ext>
            </a:extLst>
          </p:cNvPr>
          <p:cNvSpPr txBox="1"/>
          <p:nvPr/>
        </p:nvSpPr>
        <p:spPr>
          <a:xfrm>
            <a:off x="534572" y="5793880"/>
            <a:ext cx="7122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Accuracy = (499+496)/1000 = 0.995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86305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6654DED-B78C-48CC-80EA-7E8D73038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563"/>
          </a:xfrm>
          <a:prstGeom prst="rect">
            <a:avLst/>
          </a:prstGeom>
        </p:spPr>
      </p:pic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C5AEC50C-6987-4F96-88E3-FF85C8B6DA05}"/>
              </a:ext>
            </a:extLst>
          </p:cNvPr>
          <p:cNvSpPr/>
          <p:nvPr/>
        </p:nvSpPr>
        <p:spPr>
          <a:xfrm flipH="1">
            <a:off x="124264" y="97653"/>
            <a:ext cx="11943471" cy="6659254"/>
          </a:xfrm>
          <a:prstGeom prst="snip2DiagRect">
            <a:avLst>
              <a:gd name="adj1" fmla="val 0"/>
              <a:gd name="adj2" fmla="val 128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1FA76-A89E-4894-9D51-78BF32667A94}"/>
              </a:ext>
            </a:extLst>
          </p:cNvPr>
          <p:cNvSpPr txBox="1"/>
          <p:nvPr/>
        </p:nvSpPr>
        <p:spPr>
          <a:xfrm>
            <a:off x="124264" y="97653"/>
            <a:ext cx="1337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gradFill flip="none" rotWithShape="1">
                  <a:gsLst>
                    <a:gs pos="17000">
                      <a:srgbClr val="9966FF">
                        <a:alpha val="60000"/>
                      </a:srgbClr>
                    </a:gs>
                    <a:gs pos="39000">
                      <a:srgbClr val="F4B6B7"/>
                    </a:gs>
                    <a:gs pos="64000">
                      <a:srgbClr val="9966FF">
                        <a:alpha val="50196"/>
                      </a:srgbClr>
                    </a:gs>
                    <a:gs pos="90000">
                      <a:srgbClr val="FF99CC"/>
                    </a:gs>
                  </a:gsLst>
                  <a:lin ang="2700000" scaled="0"/>
                  <a:tileRect/>
                </a:gradFill>
                <a:latin typeface="Black Ops One" panose="02000000000000000000" pitchFamily="2" charset="0"/>
                <a:ea typeface="Gugi" pitchFamily="2" charset="-127"/>
              </a:rPr>
              <a:t>05</a:t>
            </a:r>
            <a:endParaRPr lang="ko-KR" altLang="en-US" sz="6000" dirty="0">
              <a:gradFill flip="none" rotWithShape="1">
                <a:gsLst>
                  <a:gs pos="17000">
                    <a:srgbClr val="9966FF">
                      <a:alpha val="60000"/>
                    </a:srgbClr>
                  </a:gs>
                  <a:gs pos="39000">
                    <a:srgbClr val="F4B6B7"/>
                  </a:gs>
                  <a:gs pos="64000">
                    <a:srgbClr val="9966FF">
                      <a:alpha val="50196"/>
                    </a:srgbClr>
                  </a:gs>
                  <a:gs pos="90000">
                    <a:srgbClr val="FF99CC"/>
                  </a:gs>
                </a:gsLst>
                <a:lin ang="2700000" scaled="0"/>
                <a:tileRect/>
              </a:gradFill>
              <a:latin typeface="Black Ops One" panose="02000000000000000000" pitchFamily="2" charset="0"/>
              <a:ea typeface="Gugi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FB08B2D-4E07-49D1-B4D3-37DF52ABE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38" b="85820"/>
          <a:stretch/>
        </p:blipFill>
        <p:spPr>
          <a:xfrm rot="5400000">
            <a:off x="694" y="-697"/>
            <a:ext cx="1015663" cy="1017053"/>
          </a:xfrm>
          <a:prstGeom prst="rtTriangle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B1427CD-B969-4415-98C4-022783665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128278"/>
              </p:ext>
            </p:extLst>
          </p:nvPr>
        </p:nvGraphicFramePr>
        <p:xfrm>
          <a:off x="1950720" y="1222740"/>
          <a:ext cx="8290560" cy="44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2866019025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525127199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1128417837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4113200135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1679042095"/>
                    </a:ext>
                  </a:extLst>
                </a:gridCol>
              </a:tblGrid>
              <a:tr h="73542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나이브</a:t>
                      </a:r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베이즈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CDAB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KNN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의사결정나무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SVM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F4B6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845745"/>
                  </a:ext>
                </a:extLst>
              </a:tr>
              <a:tr h="73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옵션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K=5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Linear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775916"/>
                  </a:ext>
                </a:extLst>
              </a:tr>
              <a:tr h="73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정확도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0.60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0.72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0.73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0.99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61476"/>
                  </a:ext>
                </a:extLst>
              </a:tr>
              <a:tr h="73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KAPPA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0.21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0.44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0.46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0.99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41155"/>
                  </a:ext>
                </a:extLst>
              </a:tr>
              <a:tr h="73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F-score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0.35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0.70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0.65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0.99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264369"/>
                  </a:ext>
                </a:extLst>
              </a:tr>
              <a:tr h="73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AUC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0.60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0.72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0.73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0.99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44552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23C5113-4AF1-4CB3-94B0-BAAF1D6E4986}"/>
              </a:ext>
            </a:extLst>
          </p:cNvPr>
          <p:cNvSpPr txBox="1"/>
          <p:nvPr/>
        </p:nvSpPr>
        <p:spPr>
          <a:xfrm>
            <a:off x="1461745" y="241452"/>
            <a:ext cx="6663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DTM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성능 평가</a:t>
            </a:r>
          </a:p>
        </p:txBody>
      </p:sp>
    </p:spTree>
    <p:extLst>
      <p:ext uri="{BB962C8B-B14F-4D97-AF65-F5344CB8AC3E}">
        <p14:creationId xmlns:p14="http://schemas.microsoft.com/office/powerpoint/2010/main" val="12051093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6654DED-B78C-48CC-80EA-7E8D73038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563"/>
          </a:xfrm>
          <a:prstGeom prst="rect">
            <a:avLst/>
          </a:prstGeom>
        </p:spPr>
      </p:pic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C5AEC50C-6987-4F96-88E3-FF85C8B6DA05}"/>
              </a:ext>
            </a:extLst>
          </p:cNvPr>
          <p:cNvSpPr/>
          <p:nvPr/>
        </p:nvSpPr>
        <p:spPr>
          <a:xfrm flipH="1">
            <a:off x="124264" y="86449"/>
            <a:ext cx="11943471" cy="6659254"/>
          </a:xfrm>
          <a:prstGeom prst="snip2DiagRect">
            <a:avLst>
              <a:gd name="adj1" fmla="val 0"/>
              <a:gd name="adj2" fmla="val 128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1FA76-A89E-4894-9D51-78BF32667A94}"/>
              </a:ext>
            </a:extLst>
          </p:cNvPr>
          <p:cNvSpPr txBox="1"/>
          <p:nvPr/>
        </p:nvSpPr>
        <p:spPr>
          <a:xfrm>
            <a:off x="124264" y="97653"/>
            <a:ext cx="1337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gradFill flip="none" rotWithShape="1">
                  <a:gsLst>
                    <a:gs pos="17000">
                      <a:srgbClr val="9966FF">
                        <a:alpha val="60000"/>
                      </a:srgbClr>
                    </a:gs>
                    <a:gs pos="39000">
                      <a:srgbClr val="F4B6B7"/>
                    </a:gs>
                    <a:gs pos="64000">
                      <a:srgbClr val="9966FF">
                        <a:alpha val="50196"/>
                      </a:srgbClr>
                    </a:gs>
                    <a:gs pos="90000">
                      <a:srgbClr val="FF99CC"/>
                    </a:gs>
                  </a:gsLst>
                  <a:lin ang="2700000" scaled="0"/>
                  <a:tileRect/>
                </a:gradFill>
                <a:latin typeface="Black Ops One" panose="02000000000000000000" pitchFamily="2" charset="0"/>
                <a:ea typeface="Gugi" pitchFamily="2" charset="-127"/>
              </a:rPr>
              <a:t>05</a:t>
            </a:r>
            <a:endParaRPr lang="ko-KR" altLang="en-US" sz="6000" dirty="0">
              <a:gradFill flip="none" rotWithShape="1">
                <a:gsLst>
                  <a:gs pos="17000">
                    <a:srgbClr val="9966FF">
                      <a:alpha val="60000"/>
                    </a:srgbClr>
                  </a:gs>
                  <a:gs pos="39000">
                    <a:srgbClr val="F4B6B7"/>
                  </a:gs>
                  <a:gs pos="64000">
                    <a:srgbClr val="9966FF">
                      <a:alpha val="50196"/>
                    </a:srgbClr>
                  </a:gs>
                  <a:gs pos="90000">
                    <a:srgbClr val="FF99CC"/>
                  </a:gs>
                </a:gsLst>
                <a:lin ang="2700000" scaled="0"/>
                <a:tileRect/>
              </a:gradFill>
              <a:latin typeface="Black Ops One" panose="02000000000000000000" pitchFamily="2" charset="0"/>
              <a:ea typeface="Gugi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FB08B2D-4E07-49D1-B4D3-37DF52ABE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38" b="85820"/>
          <a:stretch/>
        </p:blipFill>
        <p:spPr>
          <a:xfrm rot="5400000">
            <a:off x="694" y="-697"/>
            <a:ext cx="1015663" cy="1017053"/>
          </a:xfrm>
          <a:prstGeom prst="rtTriangle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6D0347D-36E7-493E-BFE9-C2280405F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38" y="1316550"/>
            <a:ext cx="4988448" cy="2225239"/>
          </a:xfrm>
          <a:prstGeom prst="rect">
            <a:avLst/>
          </a:prstGeom>
          <a:ln>
            <a:solidFill>
              <a:srgbClr val="9966FF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F3C2527-E88D-45DB-8A42-0C67D6352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451" y="1113316"/>
            <a:ext cx="6336229" cy="4043146"/>
          </a:xfrm>
          <a:prstGeom prst="rect">
            <a:avLst/>
          </a:prstGeom>
          <a:ln>
            <a:solidFill>
              <a:srgbClr val="FF99CC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7B0398A-A61F-4A89-ABD7-EEE9018008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5174"/>
          <a:stretch/>
        </p:blipFill>
        <p:spPr>
          <a:xfrm>
            <a:off x="10224975" y="4025245"/>
            <a:ext cx="1419414" cy="5188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40DD71B-AAEC-4425-A1D7-E5D2D0293B98}"/>
              </a:ext>
            </a:extLst>
          </p:cNvPr>
          <p:cNvSpPr txBox="1"/>
          <p:nvPr/>
        </p:nvSpPr>
        <p:spPr>
          <a:xfrm>
            <a:off x="414171" y="5851734"/>
            <a:ext cx="7669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Accuracy = (329+367)/1000 = 0.696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1F858F-08C7-4CB9-B851-89564D88646B}"/>
              </a:ext>
            </a:extLst>
          </p:cNvPr>
          <p:cNvSpPr txBox="1"/>
          <p:nvPr/>
        </p:nvSpPr>
        <p:spPr>
          <a:xfrm>
            <a:off x="1461746" y="241452"/>
            <a:ext cx="6184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파생 변수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성능 평가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- KNN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Gugi" pitchFamily="2" charset="-127"/>
              <a:ea typeface="Gugi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673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6654DED-B78C-48CC-80EA-7E8D73038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563"/>
          </a:xfrm>
          <a:prstGeom prst="rect">
            <a:avLst/>
          </a:prstGeom>
        </p:spPr>
      </p:pic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C5AEC50C-6987-4F96-88E3-FF85C8B6DA05}"/>
              </a:ext>
            </a:extLst>
          </p:cNvPr>
          <p:cNvSpPr/>
          <p:nvPr/>
        </p:nvSpPr>
        <p:spPr>
          <a:xfrm flipH="1">
            <a:off x="124264" y="97653"/>
            <a:ext cx="11943471" cy="6659254"/>
          </a:xfrm>
          <a:prstGeom prst="snip2DiagRect">
            <a:avLst>
              <a:gd name="adj1" fmla="val 0"/>
              <a:gd name="adj2" fmla="val 128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AFFAB5-9102-411C-B751-F4C48092D57C}"/>
              </a:ext>
            </a:extLst>
          </p:cNvPr>
          <p:cNvSpPr txBox="1"/>
          <p:nvPr/>
        </p:nvSpPr>
        <p:spPr>
          <a:xfrm>
            <a:off x="1461745" y="241452"/>
            <a:ext cx="7143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데이터 탐색 및 </a:t>
            </a:r>
            <a:r>
              <a:rPr lang="ko-KR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전처리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인코딩 문제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17AAFEF-EA42-4250-98CB-749FFC3F5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64" y="97653"/>
            <a:ext cx="1201016" cy="101812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79299A2-D0A2-459B-A59E-5450132FB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67" y="3120886"/>
            <a:ext cx="11115675" cy="2571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FB08B2D-4E07-49D1-B4D3-37DF52ABE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38" b="85820"/>
          <a:stretch/>
        </p:blipFill>
        <p:spPr>
          <a:xfrm rot="5400000">
            <a:off x="730" y="-733"/>
            <a:ext cx="1067684" cy="1069146"/>
          </a:xfrm>
          <a:prstGeom prst="rtTriangle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70B0FEB-B04E-4EDE-92E2-458389115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704" y="2081392"/>
            <a:ext cx="9525000" cy="3143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036728-224C-4108-AC5D-B3EFC67457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092" y="4103231"/>
            <a:ext cx="10944225" cy="276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AA5E86-1BE6-4BF1-9D2D-949954A472B1}"/>
              </a:ext>
            </a:extLst>
          </p:cNvPr>
          <p:cNvSpPr txBox="1"/>
          <p:nvPr/>
        </p:nvSpPr>
        <p:spPr>
          <a:xfrm>
            <a:off x="2983602" y="5069840"/>
            <a:ext cx="6224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강세 표시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(tilde)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인코딩이 되지 않는 문제 해결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2EFA30-19B7-4128-A5C7-05BDD57C81C1}"/>
              </a:ext>
            </a:extLst>
          </p:cNvPr>
          <p:cNvSpPr/>
          <p:nvPr/>
        </p:nvSpPr>
        <p:spPr>
          <a:xfrm>
            <a:off x="1727200" y="2071232"/>
            <a:ext cx="660400" cy="3143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9FC1FD-5569-4FA0-A41C-DECBC7156037}"/>
              </a:ext>
            </a:extLst>
          </p:cNvPr>
          <p:cNvSpPr/>
          <p:nvPr/>
        </p:nvSpPr>
        <p:spPr>
          <a:xfrm>
            <a:off x="904240" y="3100566"/>
            <a:ext cx="822960" cy="2762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D5F01D-108A-45F3-B490-CCE2CD8D4F54}"/>
              </a:ext>
            </a:extLst>
          </p:cNvPr>
          <p:cNvSpPr/>
          <p:nvPr/>
        </p:nvSpPr>
        <p:spPr>
          <a:xfrm>
            <a:off x="1018345" y="4082911"/>
            <a:ext cx="739335" cy="3077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8347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6654DED-B78C-48CC-80EA-7E8D73038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563"/>
          </a:xfrm>
          <a:prstGeom prst="rect">
            <a:avLst/>
          </a:prstGeom>
        </p:spPr>
      </p:pic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C5AEC50C-6987-4F96-88E3-FF85C8B6DA05}"/>
              </a:ext>
            </a:extLst>
          </p:cNvPr>
          <p:cNvSpPr/>
          <p:nvPr/>
        </p:nvSpPr>
        <p:spPr>
          <a:xfrm flipH="1">
            <a:off x="124264" y="86449"/>
            <a:ext cx="11943471" cy="6659254"/>
          </a:xfrm>
          <a:prstGeom prst="snip2DiagRect">
            <a:avLst>
              <a:gd name="adj1" fmla="val 0"/>
              <a:gd name="adj2" fmla="val 128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1FA76-A89E-4894-9D51-78BF32667A94}"/>
              </a:ext>
            </a:extLst>
          </p:cNvPr>
          <p:cNvSpPr txBox="1"/>
          <p:nvPr/>
        </p:nvSpPr>
        <p:spPr>
          <a:xfrm>
            <a:off x="124264" y="97653"/>
            <a:ext cx="1337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gradFill flip="none" rotWithShape="1">
                  <a:gsLst>
                    <a:gs pos="17000">
                      <a:srgbClr val="9966FF">
                        <a:alpha val="60000"/>
                      </a:srgbClr>
                    </a:gs>
                    <a:gs pos="39000">
                      <a:srgbClr val="F4B6B7"/>
                    </a:gs>
                    <a:gs pos="64000">
                      <a:srgbClr val="9966FF">
                        <a:alpha val="50196"/>
                      </a:srgbClr>
                    </a:gs>
                    <a:gs pos="90000">
                      <a:srgbClr val="FF99CC"/>
                    </a:gs>
                  </a:gsLst>
                  <a:lin ang="2700000" scaled="0"/>
                  <a:tileRect/>
                </a:gradFill>
                <a:latin typeface="Black Ops One" panose="02000000000000000000" pitchFamily="2" charset="0"/>
                <a:ea typeface="Gugi" pitchFamily="2" charset="-127"/>
              </a:rPr>
              <a:t>05</a:t>
            </a:r>
            <a:endParaRPr lang="ko-KR" altLang="en-US" sz="6000" dirty="0">
              <a:gradFill flip="none" rotWithShape="1">
                <a:gsLst>
                  <a:gs pos="17000">
                    <a:srgbClr val="9966FF">
                      <a:alpha val="60000"/>
                    </a:srgbClr>
                  </a:gs>
                  <a:gs pos="39000">
                    <a:srgbClr val="F4B6B7"/>
                  </a:gs>
                  <a:gs pos="64000">
                    <a:srgbClr val="9966FF">
                      <a:alpha val="50196"/>
                    </a:srgbClr>
                  </a:gs>
                  <a:gs pos="90000">
                    <a:srgbClr val="FF99CC"/>
                  </a:gs>
                </a:gsLst>
                <a:lin ang="2700000" scaled="0"/>
                <a:tileRect/>
              </a:gradFill>
              <a:latin typeface="Black Ops One" panose="02000000000000000000" pitchFamily="2" charset="0"/>
              <a:ea typeface="Gugi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FB08B2D-4E07-49D1-B4D3-37DF52ABE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38" b="85820"/>
          <a:stretch/>
        </p:blipFill>
        <p:spPr>
          <a:xfrm rot="5400000">
            <a:off x="694" y="-697"/>
            <a:ext cx="1015663" cy="1017053"/>
          </a:xfrm>
          <a:prstGeom prst="rtTriangle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40DD71B-AAEC-4425-A1D7-E5D2D0293B98}"/>
              </a:ext>
            </a:extLst>
          </p:cNvPr>
          <p:cNvSpPr txBox="1"/>
          <p:nvPr/>
        </p:nvSpPr>
        <p:spPr>
          <a:xfrm>
            <a:off x="414171" y="5851734"/>
            <a:ext cx="8173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Accuracy = (321+358)/1000 = 0.679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6324A2-A4B7-483F-9F02-4B0AC18E0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89" y="1258785"/>
            <a:ext cx="5108246" cy="2342254"/>
          </a:xfrm>
          <a:prstGeom prst="rect">
            <a:avLst/>
          </a:prstGeom>
          <a:ln>
            <a:solidFill>
              <a:srgbClr val="9966FF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6E7606B-1A84-4A4C-91BD-67729AC3C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6984" y="1098572"/>
            <a:ext cx="6117257" cy="4133303"/>
          </a:xfrm>
          <a:prstGeom prst="rect">
            <a:avLst/>
          </a:prstGeom>
          <a:ln>
            <a:solidFill>
              <a:srgbClr val="FF99CC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C6D3BB0-E53D-4758-BE8F-91234A66FD9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4193"/>
          <a:stretch/>
        </p:blipFill>
        <p:spPr>
          <a:xfrm>
            <a:off x="10120810" y="4248156"/>
            <a:ext cx="1561356" cy="5972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4850BE6-4EC1-4938-8481-98A0ACCDD1BD}"/>
              </a:ext>
            </a:extLst>
          </p:cNvPr>
          <p:cNvSpPr txBox="1"/>
          <p:nvPr/>
        </p:nvSpPr>
        <p:spPr>
          <a:xfrm>
            <a:off x="1461746" y="241452"/>
            <a:ext cx="675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파생 변수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성능 평가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의사결정나무</a:t>
            </a:r>
          </a:p>
        </p:txBody>
      </p:sp>
    </p:spTree>
    <p:extLst>
      <p:ext uri="{BB962C8B-B14F-4D97-AF65-F5344CB8AC3E}">
        <p14:creationId xmlns:p14="http://schemas.microsoft.com/office/powerpoint/2010/main" val="31365404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6654DED-B78C-48CC-80EA-7E8D73038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563"/>
          </a:xfrm>
          <a:prstGeom prst="rect">
            <a:avLst/>
          </a:prstGeom>
        </p:spPr>
      </p:pic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C5AEC50C-6987-4F96-88E3-FF85C8B6DA05}"/>
              </a:ext>
            </a:extLst>
          </p:cNvPr>
          <p:cNvSpPr/>
          <p:nvPr/>
        </p:nvSpPr>
        <p:spPr>
          <a:xfrm flipH="1">
            <a:off x="124264" y="89526"/>
            <a:ext cx="11943471" cy="6659254"/>
          </a:xfrm>
          <a:prstGeom prst="snip2DiagRect">
            <a:avLst>
              <a:gd name="adj1" fmla="val 0"/>
              <a:gd name="adj2" fmla="val 128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AFFAB5-9102-411C-B751-F4C48092D57C}"/>
              </a:ext>
            </a:extLst>
          </p:cNvPr>
          <p:cNvSpPr txBox="1"/>
          <p:nvPr/>
        </p:nvSpPr>
        <p:spPr>
          <a:xfrm>
            <a:off x="1461745" y="241452"/>
            <a:ext cx="6950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파생 변수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성능 평가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-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SVM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Gugi" pitchFamily="2" charset="-127"/>
              <a:ea typeface="Gugi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1FA76-A89E-4894-9D51-78BF32667A94}"/>
              </a:ext>
            </a:extLst>
          </p:cNvPr>
          <p:cNvSpPr txBox="1"/>
          <p:nvPr/>
        </p:nvSpPr>
        <p:spPr>
          <a:xfrm>
            <a:off x="124264" y="97653"/>
            <a:ext cx="1337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gradFill flip="none" rotWithShape="1">
                  <a:gsLst>
                    <a:gs pos="17000">
                      <a:srgbClr val="9966FF">
                        <a:alpha val="60000"/>
                      </a:srgbClr>
                    </a:gs>
                    <a:gs pos="39000">
                      <a:srgbClr val="F4B6B7"/>
                    </a:gs>
                    <a:gs pos="64000">
                      <a:srgbClr val="9966FF">
                        <a:alpha val="50196"/>
                      </a:srgbClr>
                    </a:gs>
                    <a:gs pos="90000">
                      <a:srgbClr val="FF99CC"/>
                    </a:gs>
                  </a:gsLst>
                  <a:lin ang="2700000" scaled="0"/>
                  <a:tileRect/>
                </a:gradFill>
                <a:latin typeface="Black Ops One" panose="02000000000000000000" pitchFamily="2" charset="0"/>
                <a:ea typeface="Gugi" pitchFamily="2" charset="-127"/>
              </a:rPr>
              <a:t>05</a:t>
            </a:r>
            <a:endParaRPr lang="ko-KR" altLang="en-US" sz="6000" dirty="0">
              <a:gradFill flip="none" rotWithShape="1">
                <a:gsLst>
                  <a:gs pos="17000">
                    <a:srgbClr val="9966FF">
                      <a:alpha val="60000"/>
                    </a:srgbClr>
                  </a:gs>
                  <a:gs pos="39000">
                    <a:srgbClr val="F4B6B7"/>
                  </a:gs>
                  <a:gs pos="64000">
                    <a:srgbClr val="9966FF">
                      <a:alpha val="50196"/>
                    </a:srgbClr>
                  </a:gs>
                  <a:gs pos="90000">
                    <a:srgbClr val="FF99CC"/>
                  </a:gs>
                </a:gsLst>
                <a:lin ang="2700000" scaled="0"/>
                <a:tileRect/>
              </a:gradFill>
              <a:latin typeface="Black Ops One" panose="02000000000000000000" pitchFamily="2" charset="0"/>
              <a:ea typeface="Gugi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FB08B2D-4E07-49D1-B4D3-37DF52ABE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38" b="85820"/>
          <a:stretch/>
        </p:blipFill>
        <p:spPr>
          <a:xfrm rot="5400000">
            <a:off x="694" y="-697"/>
            <a:ext cx="1015663" cy="1017053"/>
          </a:xfrm>
          <a:prstGeom prst="rtTriangle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40DD71B-AAEC-4425-A1D7-E5D2D0293B98}"/>
              </a:ext>
            </a:extLst>
          </p:cNvPr>
          <p:cNvSpPr txBox="1"/>
          <p:nvPr/>
        </p:nvSpPr>
        <p:spPr>
          <a:xfrm>
            <a:off x="414171" y="5851734"/>
            <a:ext cx="7423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Accuracy = (281+417)/1000 = 0.898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632972E-A0E6-419C-9A95-E1EA7E88F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96" y="1205920"/>
            <a:ext cx="5402011" cy="2353351"/>
          </a:xfrm>
          <a:prstGeom prst="rect">
            <a:avLst/>
          </a:prstGeom>
          <a:ln>
            <a:solidFill>
              <a:srgbClr val="9966FF"/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74E50F5-2F99-4F23-8153-4F9749064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447" y="1048319"/>
            <a:ext cx="5856657" cy="4454165"/>
          </a:xfrm>
          <a:prstGeom prst="rect">
            <a:avLst/>
          </a:prstGeom>
          <a:ln>
            <a:solidFill>
              <a:srgbClr val="FF99CC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27B8250-2FFF-451A-A8D8-885577D713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003"/>
          <a:stretch/>
        </p:blipFill>
        <p:spPr>
          <a:xfrm>
            <a:off x="10114371" y="4359563"/>
            <a:ext cx="1520147" cy="53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791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6654DED-B78C-48CC-80EA-7E8D73038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563"/>
          </a:xfrm>
          <a:prstGeom prst="rect">
            <a:avLst/>
          </a:prstGeom>
        </p:spPr>
      </p:pic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C5AEC50C-6987-4F96-88E3-FF85C8B6DA05}"/>
              </a:ext>
            </a:extLst>
          </p:cNvPr>
          <p:cNvSpPr/>
          <p:nvPr/>
        </p:nvSpPr>
        <p:spPr>
          <a:xfrm flipH="1">
            <a:off x="124264" y="86449"/>
            <a:ext cx="11943471" cy="6659254"/>
          </a:xfrm>
          <a:prstGeom prst="snip2DiagRect">
            <a:avLst>
              <a:gd name="adj1" fmla="val 0"/>
              <a:gd name="adj2" fmla="val 128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AFFAB5-9102-411C-B751-F4C48092D57C}"/>
              </a:ext>
            </a:extLst>
          </p:cNvPr>
          <p:cNvSpPr txBox="1"/>
          <p:nvPr/>
        </p:nvSpPr>
        <p:spPr>
          <a:xfrm>
            <a:off x="1461745" y="241452"/>
            <a:ext cx="7210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Gugi" pitchFamily="2" charset="-127"/>
              </a:rPr>
              <a:t>파생 변수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Gugi" pitchFamily="2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Gugi" pitchFamily="2" charset="-127"/>
              </a:rPr>
              <a:t>성능 평가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Gugi" pitchFamily="2" charset="-127"/>
              </a:rPr>
              <a:t>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Gugi" pitchFamily="2" charset="-127"/>
              </a:rPr>
              <a:t>로지스틱 회귀분석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1FA76-A89E-4894-9D51-78BF32667A94}"/>
              </a:ext>
            </a:extLst>
          </p:cNvPr>
          <p:cNvSpPr txBox="1"/>
          <p:nvPr/>
        </p:nvSpPr>
        <p:spPr>
          <a:xfrm>
            <a:off x="124264" y="97653"/>
            <a:ext cx="1337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gradFill flip="none" rotWithShape="1">
                  <a:gsLst>
                    <a:gs pos="17000">
                      <a:srgbClr val="9966FF">
                        <a:alpha val="60000"/>
                      </a:srgbClr>
                    </a:gs>
                    <a:gs pos="39000">
                      <a:srgbClr val="F4B6B7"/>
                    </a:gs>
                    <a:gs pos="64000">
                      <a:srgbClr val="9966FF">
                        <a:alpha val="50196"/>
                      </a:srgbClr>
                    </a:gs>
                    <a:gs pos="90000">
                      <a:srgbClr val="FF99CC"/>
                    </a:gs>
                  </a:gsLst>
                  <a:lin ang="2700000" scaled="0"/>
                  <a:tileRect/>
                </a:gradFill>
                <a:latin typeface="Black Ops One" panose="02000000000000000000" pitchFamily="2" charset="0"/>
                <a:ea typeface="Gugi" pitchFamily="2" charset="-127"/>
              </a:rPr>
              <a:t>05</a:t>
            </a:r>
            <a:endParaRPr lang="ko-KR" altLang="en-US" sz="6000" dirty="0">
              <a:gradFill flip="none" rotWithShape="1">
                <a:gsLst>
                  <a:gs pos="17000">
                    <a:srgbClr val="9966FF">
                      <a:alpha val="60000"/>
                    </a:srgbClr>
                  </a:gs>
                  <a:gs pos="39000">
                    <a:srgbClr val="F4B6B7"/>
                  </a:gs>
                  <a:gs pos="64000">
                    <a:srgbClr val="9966FF">
                      <a:alpha val="50196"/>
                    </a:srgbClr>
                  </a:gs>
                  <a:gs pos="90000">
                    <a:srgbClr val="FF99CC"/>
                  </a:gs>
                </a:gsLst>
                <a:lin ang="2700000" scaled="0"/>
                <a:tileRect/>
              </a:gradFill>
              <a:latin typeface="Black Ops One" panose="02000000000000000000" pitchFamily="2" charset="0"/>
              <a:ea typeface="Gugi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FB08B2D-4E07-49D1-B4D3-37DF52ABE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38" b="85820"/>
          <a:stretch/>
        </p:blipFill>
        <p:spPr>
          <a:xfrm rot="5400000">
            <a:off x="694" y="-697"/>
            <a:ext cx="1015663" cy="1017053"/>
          </a:xfrm>
          <a:prstGeom prst="rtTriangle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40DD71B-AAEC-4425-A1D7-E5D2D0293B98}"/>
              </a:ext>
            </a:extLst>
          </p:cNvPr>
          <p:cNvSpPr txBox="1"/>
          <p:nvPr/>
        </p:nvSpPr>
        <p:spPr>
          <a:xfrm>
            <a:off x="414171" y="5851734"/>
            <a:ext cx="7537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Accuracy = (249+435)/1000 = 0.684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DE20D5-224F-4644-B883-3EC29EEE5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66" y="1180913"/>
            <a:ext cx="5187156" cy="2228556"/>
          </a:xfrm>
          <a:prstGeom prst="rect">
            <a:avLst/>
          </a:prstGeom>
          <a:ln>
            <a:solidFill>
              <a:srgbClr val="9966FF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63A8B11-DCEE-48DC-B4C9-768B82DDB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186" y="1113316"/>
            <a:ext cx="6199833" cy="4163750"/>
          </a:xfrm>
          <a:prstGeom prst="rect">
            <a:avLst/>
          </a:prstGeom>
          <a:ln>
            <a:solidFill>
              <a:srgbClr val="FF99CC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4E990D8-153B-4B00-A51E-BCD667655C0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640"/>
          <a:stretch/>
        </p:blipFill>
        <p:spPr>
          <a:xfrm>
            <a:off x="9810439" y="4028104"/>
            <a:ext cx="1629129" cy="58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866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6654DED-B78C-48CC-80EA-7E8D73038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563"/>
          </a:xfrm>
          <a:prstGeom prst="rect">
            <a:avLst/>
          </a:prstGeom>
        </p:spPr>
      </p:pic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C5AEC50C-6987-4F96-88E3-FF85C8B6DA05}"/>
              </a:ext>
            </a:extLst>
          </p:cNvPr>
          <p:cNvSpPr/>
          <p:nvPr/>
        </p:nvSpPr>
        <p:spPr>
          <a:xfrm flipH="1">
            <a:off x="124264" y="86449"/>
            <a:ext cx="11943471" cy="6659254"/>
          </a:xfrm>
          <a:prstGeom prst="snip2DiagRect">
            <a:avLst>
              <a:gd name="adj1" fmla="val 0"/>
              <a:gd name="adj2" fmla="val 128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AFFAB5-9102-411C-B751-F4C48092D57C}"/>
              </a:ext>
            </a:extLst>
          </p:cNvPr>
          <p:cNvSpPr txBox="1"/>
          <p:nvPr/>
        </p:nvSpPr>
        <p:spPr>
          <a:xfrm>
            <a:off x="1461745" y="241452"/>
            <a:ext cx="7210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Gugi" pitchFamily="2" charset="-127"/>
              </a:rPr>
              <a:t>파생 변수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Gugi" pitchFamily="2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Gugi" pitchFamily="2" charset="-127"/>
              </a:rPr>
              <a:t>성능 평가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Gugi" pitchFamily="2" charset="-127"/>
              </a:rPr>
              <a:t>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Gugi" pitchFamily="2" charset="-127"/>
              </a:rPr>
              <a:t>신경망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1FA76-A89E-4894-9D51-78BF32667A94}"/>
              </a:ext>
            </a:extLst>
          </p:cNvPr>
          <p:cNvSpPr txBox="1"/>
          <p:nvPr/>
        </p:nvSpPr>
        <p:spPr>
          <a:xfrm>
            <a:off x="124264" y="97653"/>
            <a:ext cx="1337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gradFill flip="none" rotWithShape="1">
                  <a:gsLst>
                    <a:gs pos="17000">
                      <a:srgbClr val="9966FF">
                        <a:alpha val="60000"/>
                      </a:srgbClr>
                    </a:gs>
                    <a:gs pos="39000">
                      <a:srgbClr val="F4B6B7"/>
                    </a:gs>
                    <a:gs pos="64000">
                      <a:srgbClr val="9966FF">
                        <a:alpha val="50196"/>
                      </a:srgbClr>
                    </a:gs>
                    <a:gs pos="90000">
                      <a:srgbClr val="FF99CC"/>
                    </a:gs>
                  </a:gsLst>
                  <a:lin ang="2700000" scaled="0"/>
                  <a:tileRect/>
                </a:gradFill>
                <a:latin typeface="Black Ops One" panose="02000000000000000000" pitchFamily="2" charset="0"/>
                <a:ea typeface="Gugi" pitchFamily="2" charset="-127"/>
              </a:rPr>
              <a:t>05</a:t>
            </a:r>
            <a:endParaRPr lang="ko-KR" altLang="en-US" sz="6000" dirty="0">
              <a:gradFill flip="none" rotWithShape="1">
                <a:gsLst>
                  <a:gs pos="17000">
                    <a:srgbClr val="9966FF">
                      <a:alpha val="60000"/>
                    </a:srgbClr>
                  </a:gs>
                  <a:gs pos="39000">
                    <a:srgbClr val="F4B6B7"/>
                  </a:gs>
                  <a:gs pos="64000">
                    <a:srgbClr val="9966FF">
                      <a:alpha val="50196"/>
                    </a:srgbClr>
                  </a:gs>
                  <a:gs pos="90000">
                    <a:srgbClr val="FF99CC"/>
                  </a:gs>
                </a:gsLst>
                <a:lin ang="2700000" scaled="0"/>
                <a:tileRect/>
              </a:gradFill>
              <a:latin typeface="Black Ops One" panose="02000000000000000000" pitchFamily="2" charset="0"/>
              <a:ea typeface="Gugi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FB08B2D-4E07-49D1-B4D3-37DF52ABE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38" b="85820"/>
          <a:stretch/>
        </p:blipFill>
        <p:spPr>
          <a:xfrm rot="5400000">
            <a:off x="694" y="-697"/>
            <a:ext cx="1015663" cy="1017053"/>
          </a:xfrm>
          <a:prstGeom prst="rtTriangle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40DD71B-AAEC-4425-A1D7-E5D2D0293B98}"/>
              </a:ext>
            </a:extLst>
          </p:cNvPr>
          <p:cNvSpPr txBox="1"/>
          <p:nvPr/>
        </p:nvSpPr>
        <p:spPr>
          <a:xfrm>
            <a:off x="414171" y="5851734"/>
            <a:ext cx="7537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Accuracy = (239+439)/1000 = 0.678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E5985D5-EAC6-4A25-8A49-4F15FBDA7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71" y="1393241"/>
            <a:ext cx="5111558" cy="2210404"/>
          </a:xfrm>
          <a:prstGeom prst="rect">
            <a:avLst/>
          </a:prstGeom>
          <a:ln>
            <a:solidFill>
              <a:srgbClr val="9966FF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E57409B-132D-4B93-A8A4-BFFA93237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636" y="954655"/>
            <a:ext cx="6161630" cy="4933950"/>
          </a:xfrm>
          <a:prstGeom prst="rect">
            <a:avLst/>
          </a:prstGeom>
          <a:ln>
            <a:solidFill>
              <a:srgbClr val="FF99CC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690F992-7881-4751-90A4-375512B1EE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309"/>
          <a:stretch/>
        </p:blipFill>
        <p:spPr>
          <a:xfrm>
            <a:off x="10054783" y="4550142"/>
            <a:ext cx="1730423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105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6654DED-B78C-48CC-80EA-7E8D73038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563"/>
          </a:xfrm>
          <a:prstGeom prst="rect">
            <a:avLst/>
          </a:prstGeom>
        </p:spPr>
      </p:pic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C5AEC50C-6987-4F96-88E3-FF85C8B6DA05}"/>
              </a:ext>
            </a:extLst>
          </p:cNvPr>
          <p:cNvSpPr/>
          <p:nvPr/>
        </p:nvSpPr>
        <p:spPr>
          <a:xfrm flipH="1">
            <a:off x="124264" y="97653"/>
            <a:ext cx="11943471" cy="6659254"/>
          </a:xfrm>
          <a:prstGeom prst="snip2DiagRect">
            <a:avLst>
              <a:gd name="adj1" fmla="val 0"/>
              <a:gd name="adj2" fmla="val 128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53EE15-5E95-46F3-9FAD-53C5E18514DD}"/>
              </a:ext>
            </a:extLst>
          </p:cNvPr>
          <p:cNvSpPr txBox="1"/>
          <p:nvPr/>
        </p:nvSpPr>
        <p:spPr>
          <a:xfrm>
            <a:off x="124264" y="97653"/>
            <a:ext cx="1337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gradFill flip="none" rotWithShape="1">
                  <a:gsLst>
                    <a:gs pos="17000">
                      <a:srgbClr val="9966FF">
                        <a:alpha val="60000"/>
                      </a:srgbClr>
                    </a:gs>
                    <a:gs pos="39000">
                      <a:srgbClr val="F4B6B7"/>
                    </a:gs>
                    <a:gs pos="64000">
                      <a:srgbClr val="9966FF">
                        <a:alpha val="50196"/>
                      </a:srgbClr>
                    </a:gs>
                    <a:gs pos="90000">
                      <a:srgbClr val="FF99CC"/>
                    </a:gs>
                  </a:gsLst>
                  <a:lin ang="2700000" scaled="0"/>
                  <a:tileRect/>
                </a:gradFill>
                <a:latin typeface="Black Ops One" panose="02000000000000000000" pitchFamily="2" charset="0"/>
                <a:ea typeface="Gugi" pitchFamily="2" charset="-127"/>
              </a:rPr>
              <a:t>05</a:t>
            </a:r>
            <a:endParaRPr lang="ko-KR" altLang="en-US" sz="6000" dirty="0">
              <a:gradFill flip="none" rotWithShape="1">
                <a:gsLst>
                  <a:gs pos="17000">
                    <a:srgbClr val="9966FF">
                      <a:alpha val="60000"/>
                    </a:srgbClr>
                  </a:gs>
                  <a:gs pos="39000">
                    <a:srgbClr val="F4B6B7"/>
                  </a:gs>
                  <a:gs pos="64000">
                    <a:srgbClr val="9966FF">
                      <a:alpha val="50196"/>
                    </a:srgbClr>
                  </a:gs>
                  <a:gs pos="90000">
                    <a:srgbClr val="FF99CC"/>
                  </a:gs>
                </a:gsLst>
                <a:lin ang="2700000" scaled="0"/>
                <a:tileRect/>
              </a:gradFill>
              <a:latin typeface="Black Ops One" panose="02000000000000000000" pitchFamily="2" charset="0"/>
              <a:ea typeface="Gugi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FB08B2D-4E07-49D1-B4D3-37DF52ABE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38" b="85820"/>
          <a:stretch/>
        </p:blipFill>
        <p:spPr>
          <a:xfrm rot="5400000">
            <a:off x="730" y="-733"/>
            <a:ext cx="1067684" cy="1069146"/>
          </a:xfrm>
          <a:prstGeom prst="rtTriangle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AFFAB5-9102-411C-B751-F4C48092D57C}"/>
              </a:ext>
            </a:extLst>
          </p:cNvPr>
          <p:cNvSpPr txBox="1"/>
          <p:nvPr/>
        </p:nvSpPr>
        <p:spPr>
          <a:xfrm>
            <a:off x="1461745" y="241452"/>
            <a:ext cx="6663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파생 변수 성능 평가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DE7A768-3C76-44BB-A825-2CE8AAD7C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677772"/>
              </p:ext>
            </p:extLst>
          </p:nvPr>
        </p:nvGraphicFramePr>
        <p:xfrm>
          <a:off x="1772648" y="1482712"/>
          <a:ext cx="8646702" cy="44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117">
                  <a:extLst>
                    <a:ext uri="{9D8B030D-6E8A-4147-A177-3AD203B41FA5}">
                      <a16:colId xmlns:a16="http://schemas.microsoft.com/office/drawing/2014/main" val="2866019025"/>
                    </a:ext>
                  </a:extLst>
                </a:gridCol>
                <a:gridCol w="1441117">
                  <a:extLst>
                    <a:ext uri="{9D8B030D-6E8A-4147-A177-3AD203B41FA5}">
                      <a16:colId xmlns:a16="http://schemas.microsoft.com/office/drawing/2014/main" val="525127199"/>
                    </a:ext>
                  </a:extLst>
                </a:gridCol>
                <a:gridCol w="1441117">
                  <a:extLst>
                    <a:ext uri="{9D8B030D-6E8A-4147-A177-3AD203B41FA5}">
                      <a16:colId xmlns:a16="http://schemas.microsoft.com/office/drawing/2014/main" val="1128417837"/>
                    </a:ext>
                  </a:extLst>
                </a:gridCol>
                <a:gridCol w="1441117">
                  <a:extLst>
                    <a:ext uri="{9D8B030D-6E8A-4147-A177-3AD203B41FA5}">
                      <a16:colId xmlns:a16="http://schemas.microsoft.com/office/drawing/2014/main" val="4113200135"/>
                    </a:ext>
                  </a:extLst>
                </a:gridCol>
                <a:gridCol w="1441117">
                  <a:extLst>
                    <a:ext uri="{9D8B030D-6E8A-4147-A177-3AD203B41FA5}">
                      <a16:colId xmlns:a16="http://schemas.microsoft.com/office/drawing/2014/main" val="1679042095"/>
                    </a:ext>
                  </a:extLst>
                </a:gridCol>
                <a:gridCol w="1441117">
                  <a:extLst>
                    <a:ext uri="{9D8B030D-6E8A-4147-A177-3AD203B41FA5}">
                      <a16:colId xmlns:a16="http://schemas.microsoft.com/office/drawing/2014/main" val="508987458"/>
                    </a:ext>
                  </a:extLst>
                </a:gridCol>
              </a:tblGrid>
              <a:tr h="73542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KNN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CDAB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의사결정나무</a:t>
                      </a:r>
                    </a:p>
                  </a:txBody>
                  <a:tcPr anchor="ctr"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SVM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로지스틱</a:t>
                      </a:r>
                    </a:p>
                  </a:txBody>
                  <a:tcPr anchor="ctr">
                    <a:solidFill>
                      <a:srgbClr val="F4B6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신경망</a:t>
                      </a:r>
                    </a:p>
                  </a:txBody>
                  <a:tcPr anchor="ctr">
                    <a:solidFill>
                      <a:srgbClr val="CC66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845745"/>
                  </a:ext>
                </a:extLst>
              </a:tr>
              <a:tr h="73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옵션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K=15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Linear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Node</a:t>
                      </a:r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=</a:t>
                      </a:r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775916"/>
                  </a:ext>
                </a:extLst>
              </a:tr>
              <a:tr h="73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정확도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0.69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0.68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0.69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0.68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0.67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61476"/>
                  </a:ext>
                </a:extLst>
              </a:tr>
              <a:tr h="73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KAPPA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0.39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0.36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0.39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0.36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0.35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41155"/>
                  </a:ext>
                </a:extLst>
              </a:tr>
              <a:tr h="73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F-score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0.68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0.69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0.73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0.73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0.73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264369"/>
                  </a:ext>
                </a:extLst>
              </a:tr>
              <a:tr h="73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AUC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0.68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0.70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0.66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0.68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0.68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853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2552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6654DED-B78C-48CC-80EA-7E8D73038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563"/>
          </a:xfrm>
          <a:prstGeom prst="rect">
            <a:avLst/>
          </a:prstGeom>
        </p:spPr>
      </p:pic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C5AEC50C-6987-4F96-88E3-FF85C8B6DA05}"/>
              </a:ext>
            </a:extLst>
          </p:cNvPr>
          <p:cNvSpPr/>
          <p:nvPr/>
        </p:nvSpPr>
        <p:spPr>
          <a:xfrm flipH="1">
            <a:off x="124264" y="97653"/>
            <a:ext cx="11943471" cy="6659254"/>
          </a:xfrm>
          <a:prstGeom prst="snip2DiagRect">
            <a:avLst>
              <a:gd name="adj1" fmla="val 0"/>
              <a:gd name="adj2" fmla="val 128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53EE15-5E95-46F3-9FAD-53C5E18514DD}"/>
              </a:ext>
            </a:extLst>
          </p:cNvPr>
          <p:cNvSpPr txBox="1"/>
          <p:nvPr/>
        </p:nvSpPr>
        <p:spPr>
          <a:xfrm>
            <a:off x="124264" y="97653"/>
            <a:ext cx="1337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gradFill flip="none" rotWithShape="1">
                  <a:gsLst>
                    <a:gs pos="17000">
                      <a:srgbClr val="9966FF">
                        <a:alpha val="60000"/>
                      </a:srgbClr>
                    </a:gs>
                    <a:gs pos="39000">
                      <a:srgbClr val="F4B6B7"/>
                    </a:gs>
                    <a:gs pos="64000">
                      <a:srgbClr val="9966FF">
                        <a:alpha val="50196"/>
                      </a:srgbClr>
                    </a:gs>
                    <a:gs pos="90000">
                      <a:srgbClr val="FF99CC"/>
                    </a:gs>
                  </a:gsLst>
                  <a:lin ang="2700000" scaled="0"/>
                  <a:tileRect/>
                </a:gradFill>
                <a:latin typeface="Black Ops One" panose="02000000000000000000" pitchFamily="2" charset="0"/>
                <a:ea typeface="Gugi" pitchFamily="2" charset="-127"/>
              </a:rPr>
              <a:t>06</a:t>
            </a:r>
            <a:endParaRPr lang="ko-KR" altLang="en-US" sz="6000" dirty="0">
              <a:gradFill flip="none" rotWithShape="1">
                <a:gsLst>
                  <a:gs pos="17000">
                    <a:srgbClr val="9966FF">
                      <a:alpha val="60000"/>
                    </a:srgbClr>
                  </a:gs>
                  <a:gs pos="39000">
                    <a:srgbClr val="F4B6B7"/>
                  </a:gs>
                  <a:gs pos="64000">
                    <a:srgbClr val="9966FF">
                      <a:alpha val="50196"/>
                    </a:srgbClr>
                  </a:gs>
                  <a:gs pos="90000">
                    <a:srgbClr val="FF99CC"/>
                  </a:gs>
                </a:gsLst>
                <a:lin ang="2700000" scaled="0"/>
                <a:tileRect/>
              </a:gradFill>
              <a:latin typeface="Black Ops One" panose="02000000000000000000" pitchFamily="2" charset="0"/>
              <a:ea typeface="Gugi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FB08B2D-4E07-49D1-B4D3-37DF52ABE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38" b="85820"/>
          <a:stretch/>
        </p:blipFill>
        <p:spPr>
          <a:xfrm rot="5400000">
            <a:off x="730" y="-733"/>
            <a:ext cx="1067684" cy="1069146"/>
          </a:xfrm>
          <a:prstGeom prst="rtTriangle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AFFAB5-9102-411C-B751-F4C48092D57C}"/>
              </a:ext>
            </a:extLst>
          </p:cNvPr>
          <p:cNvSpPr txBox="1"/>
          <p:nvPr/>
        </p:nvSpPr>
        <p:spPr>
          <a:xfrm>
            <a:off x="1461745" y="241452"/>
            <a:ext cx="8397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최종 모형 결정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– DTM +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파생변수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+ SVM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Gugi" pitchFamily="2" charset="-127"/>
              <a:ea typeface="Gugi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D8BB2B-CD12-4B8C-AD68-91B45B6C2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85" y="2703443"/>
            <a:ext cx="4476750" cy="2386739"/>
          </a:xfrm>
          <a:prstGeom prst="rect">
            <a:avLst/>
          </a:prstGeom>
          <a:ln>
            <a:solidFill>
              <a:srgbClr val="9966FF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D80111D-E20D-4DDC-ABCC-32B4747D08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563" r="-1"/>
          <a:stretch/>
        </p:blipFill>
        <p:spPr>
          <a:xfrm>
            <a:off x="4370520" y="1345978"/>
            <a:ext cx="3027915" cy="3476625"/>
          </a:xfrm>
          <a:prstGeom prst="rect">
            <a:avLst/>
          </a:prstGeom>
          <a:ln>
            <a:solidFill>
              <a:srgbClr val="FF99CC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68A7AC8-35D3-489F-9A16-6C27CE563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4157" y="2266122"/>
            <a:ext cx="4562475" cy="2162175"/>
          </a:xfrm>
          <a:prstGeom prst="rect">
            <a:avLst/>
          </a:prstGeom>
          <a:ln>
            <a:solidFill>
              <a:srgbClr val="FFCCCC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8BA6489-1F33-4E17-8FF5-CDE08B589DF0}"/>
              </a:ext>
            </a:extLst>
          </p:cNvPr>
          <p:cNvSpPr txBox="1"/>
          <p:nvPr/>
        </p:nvSpPr>
        <p:spPr>
          <a:xfrm>
            <a:off x="6994157" y="5062169"/>
            <a:ext cx="3764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부정표현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작은따옴표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느낌표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마침표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띄어쓰기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문자열의 길이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공백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숫자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the</a:t>
            </a:r>
          </a:p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21812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6654DED-B78C-48CC-80EA-7E8D73038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563"/>
          </a:xfrm>
          <a:prstGeom prst="rect">
            <a:avLst/>
          </a:prstGeom>
        </p:spPr>
      </p:pic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C5AEC50C-6987-4F96-88E3-FF85C8B6DA05}"/>
              </a:ext>
            </a:extLst>
          </p:cNvPr>
          <p:cNvSpPr/>
          <p:nvPr/>
        </p:nvSpPr>
        <p:spPr>
          <a:xfrm flipH="1">
            <a:off x="124264" y="97653"/>
            <a:ext cx="11943471" cy="6659254"/>
          </a:xfrm>
          <a:prstGeom prst="snip2DiagRect">
            <a:avLst>
              <a:gd name="adj1" fmla="val 0"/>
              <a:gd name="adj2" fmla="val 128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53EE15-5E95-46F3-9FAD-53C5E18514DD}"/>
              </a:ext>
            </a:extLst>
          </p:cNvPr>
          <p:cNvSpPr txBox="1"/>
          <p:nvPr/>
        </p:nvSpPr>
        <p:spPr>
          <a:xfrm>
            <a:off x="124264" y="97653"/>
            <a:ext cx="1337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gradFill flip="none" rotWithShape="1">
                  <a:gsLst>
                    <a:gs pos="17000">
                      <a:srgbClr val="9966FF">
                        <a:alpha val="60000"/>
                      </a:srgbClr>
                    </a:gs>
                    <a:gs pos="39000">
                      <a:srgbClr val="F4B6B7"/>
                    </a:gs>
                    <a:gs pos="64000">
                      <a:srgbClr val="9966FF">
                        <a:alpha val="50196"/>
                      </a:srgbClr>
                    </a:gs>
                    <a:gs pos="90000">
                      <a:srgbClr val="FF99CC"/>
                    </a:gs>
                  </a:gsLst>
                  <a:lin ang="2700000" scaled="0"/>
                  <a:tileRect/>
                </a:gradFill>
                <a:latin typeface="Black Ops One" panose="02000000000000000000" pitchFamily="2" charset="0"/>
                <a:ea typeface="Gugi" pitchFamily="2" charset="-127"/>
              </a:rPr>
              <a:t>06</a:t>
            </a:r>
            <a:endParaRPr lang="ko-KR" altLang="en-US" sz="6000" dirty="0">
              <a:gradFill flip="none" rotWithShape="1">
                <a:gsLst>
                  <a:gs pos="17000">
                    <a:srgbClr val="9966FF">
                      <a:alpha val="60000"/>
                    </a:srgbClr>
                  </a:gs>
                  <a:gs pos="39000">
                    <a:srgbClr val="F4B6B7"/>
                  </a:gs>
                  <a:gs pos="64000">
                    <a:srgbClr val="9966FF">
                      <a:alpha val="50196"/>
                    </a:srgbClr>
                  </a:gs>
                  <a:gs pos="90000">
                    <a:srgbClr val="FF99CC"/>
                  </a:gs>
                </a:gsLst>
                <a:lin ang="2700000" scaled="0"/>
                <a:tileRect/>
              </a:gradFill>
              <a:latin typeface="Black Ops One" panose="02000000000000000000" pitchFamily="2" charset="0"/>
              <a:ea typeface="Gugi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FB08B2D-4E07-49D1-B4D3-37DF52ABE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38" b="85820"/>
          <a:stretch/>
        </p:blipFill>
        <p:spPr>
          <a:xfrm rot="5400000">
            <a:off x="730" y="-733"/>
            <a:ext cx="1067684" cy="1069146"/>
          </a:xfrm>
          <a:prstGeom prst="rtTriangle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AFFAB5-9102-411C-B751-F4C48092D57C}"/>
              </a:ext>
            </a:extLst>
          </p:cNvPr>
          <p:cNvSpPr txBox="1"/>
          <p:nvPr/>
        </p:nvSpPr>
        <p:spPr>
          <a:xfrm>
            <a:off x="1461745" y="241452"/>
            <a:ext cx="9285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최종 모형 결정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– DTM +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파생변수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+ SVM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Gugi" pitchFamily="2" charset="-127"/>
              <a:ea typeface="Gugi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501AEF-5554-4421-A68C-395B1A899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28" y="1703423"/>
            <a:ext cx="4499993" cy="1911108"/>
          </a:xfrm>
          <a:prstGeom prst="rect">
            <a:avLst/>
          </a:prstGeom>
          <a:ln>
            <a:solidFill>
              <a:srgbClr val="9966FF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E76577C-BA9E-46D1-8B43-61949F96F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865" y="945320"/>
            <a:ext cx="6065731" cy="4142884"/>
          </a:xfrm>
          <a:prstGeom prst="rect">
            <a:avLst/>
          </a:prstGeom>
          <a:ln>
            <a:solidFill>
              <a:srgbClr val="F4B6B7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38714A4-774C-40DE-9EC8-2E333AA3A7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287"/>
          <a:stretch/>
        </p:blipFill>
        <p:spPr>
          <a:xfrm>
            <a:off x="9931680" y="3614531"/>
            <a:ext cx="1472492" cy="480391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988E555-52D9-4F96-8B02-B9BE8C1F7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659169"/>
              </p:ext>
            </p:extLst>
          </p:nvPr>
        </p:nvGraphicFramePr>
        <p:xfrm>
          <a:off x="793004" y="5287617"/>
          <a:ext cx="5764468" cy="870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117">
                  <a:extLst>
                    <a:ext uri="{9D8B030D-6E8A-4147-A177-3AD203B41FA5}">
                      <a16:colId xmlns:a16="http://schemas.microsoft.com/office/drawing/2014/main" val="525127199"/>
                    </a:ext>
                  </a:extLst>
                </a:gridCol>
                <a:gridCol w="1441117">
                  <a:extLst>
                    <a:ext uri="{9D8B030D-6E8A-4147-A177-3AD203B41FA5}">
                      <a16:colId xmlns:a16="http://schemas.microsoft.com/office/drawing/2014/main" val="1128417837"/>
                    </a:ext>
                  </a:extLst>
                </a:gridCol>
                <a:gridCol w="1441117">
                  <a:extLst>
                    <a:ext uri="{9D8B030D-6E8A-4147-A177-3AD203B41FA5}">
                      <a16:colId xmlns:a16="http://schemas.microsoft.com/office/drawing/2014/main" val="4113200135"/>
                    </a:ext>
                  </a:extLst>
                </a:gridCol>
                <a:gridCol w="1441117">
                  <a:extLst>
                    <a:ext uri="{9D8B030D-6E8A-4147-A177-3AD203B41FA5}">
                      <a16:colId xmlns:a16="http://schemas.microsoft.com/office/drawing/2014/main" val="1679042095"/>
                    </a:ext>
                  </a:extLst>
                </a:gridCol>
              </a:tblGrid>
              <a:tr h="435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Accuracy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CDAB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Kappa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 score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AUC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F4B6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845745"/>
                  </a:ext>
                </a:extLst>
              </a:tr>
              <a:tr h="435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0.735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0.47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0.696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0.735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775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1714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6654DED-B78C-48CC-80EA-7E8D73038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5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FB08B2D-4E07-49D1-B4D3-37DF52ABE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38" b="85820"/>
          <a:stretch/>
        </p:blipFill>
        <p:spPr>
          <a:xfrm rot="5400000">
            <a:off x="730" y="-733"/>
            <a:ext cx="1067684" cy="1069146"/>
          </a:xfrm>
          <a:prstGeom prst="rtTriangle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AFFAB5-9102-411C-B751-F4C48092D57C}"/>
              </a:ext>
            </a:extLst>
          </p:cNvPr>
          <p:cNvSpPr txBox="1"/>
          <p:nvPr/>
        </p:nvSpPr>
        <p:spPr>
          <a:xfrm>
            <a:off x="2764177" y="2996393"/>
            <a:ext cx="66636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654545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6654DED-B78C-48CC-80EA-7E8D73038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563"/>
          </a:xfrm>
          <a:prstGeom prst="rect">
            <a:avLst/>
          </a:prstGeom>
        </p:spPr>
      </p:pic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C5AEC50C-6987-4F96-88E3-FF85C8B6DA05}"/>
              </a:ext>
            </a:extLst>
          </p:cNvPr>
          <p:cNvSpPr/>
          <p:nvPr/>
        </p:nvSpPr>
        <p:spPr>
          <a:xfrm flipH="1">
            <a:off x="124264" y="97653"/>
            <a:ext cx="11943471" cy="6659254"/>
          </a:xfrm>
          <a:prstGeom prst="snip2DiagRect">
            <a:avLst>
              <a:gd name="adj1" fmla="val 0"/>
              <a:gd name="adj2" fmla="val 128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AFFAB5-9102-411C-B751-F4C48092D57C}"/>
              </a:ext>
            </a:extLst>
          </p:cNvPr>
          <p:cNvSpPr txBox="1"/>
          <p:nvPr/>
        </p:nvSpPr>
        <p:spPr>
          <a:xfrm>
            <a:off x="1461745" y="241452"/>
            <a:ext cx="6663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데이터 탐색 및 </a:t>
            </a:r>
            <a:r>
              <a:rPr lang="ko-KR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전처리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- library(tm)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Gugi" pitchFamily="2" charset="-127"/>
              <a:ea typeface="Gugi" pitchFamily="2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17AAFEF-EA42-4250-98CB-749FFC3F5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64" y="97653"/>
            <a:ext cx="1201016" cy="10181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FB08B2D-4E07-49D1-B4D3-37DF52ABE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38" b="85820"/>
          <a:stretch/>
        </p:blipFill>
        <p:spPr>
          <a:xfrm rot="5400000">
            <a:off x="730" y="-733"/>
            <a:ext cx="1067684" cy="1069146"/>
          </a:xfrm>
          <a:prstGeom prst="rtTriangle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1762D51-6251-4F5D-B79E-A9F64C0A3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745" y="1435754"/>
            <a:ext cx="8953500" cy="17335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D302047-A408-4D2A-B5DF-79266024B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745" y="3660569"/>
            <a:ext cx="6181725" cy="75247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EC80435-E8E8-436C-A970-FA32B27494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1745" y="4904309"/>
            <a:ext cx="3848100" cy="73342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02546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6654DED-B78C-48CC-80EA-7E8D73038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563"/>
          </a:xfrm>
          <a:prstGeom prst="rect">
            <a:avLst/>
          </a:prstGeom>
        </p:spPr>
      </p:pic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C5AEC50C-6987-4F96-88E3-FF85C8B6DA05}"/>
              </a:ext>
            </a:extLst>
          </p:cNvPr>
          <p:cNvSpPr/>
          <p:nvPr/>
        </p:nvSpPr>
        <p:spPr>
          <a:xfrm flipH="1">
            <a:off x="124264" y="97653"/>
            <a:ext cx="11943471" cy="6659254"/>
          </a:xfrm>
          <a:prstGeom prst="snip2DiagRect">
            <a:avLst>
              <a:gd name="adj1" fmla="val 0"/>
              <a:gd name="adj2" fmla="val 128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AFFAB5-9102-411C-B751-F4C48092D57C}"/>
              </a:ext>
            </a:extLst>
          </p:cNvPr>
          <p:cNvSpPr txBox="1"/>
          <p:nvPr/>
        </p:nvSpPr>
        <p:spPr>
          <a:xfrm>
            <a:off x="1461745" y="241452"/>
            <a:ext cx="7418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데이터 탐색 및 </a:t>
            </a:r>
            <a:r>
              <a:rPr lang="ko-KR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전처리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- train/test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 구분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17AAFEF-EA42-4250-98CB-749FFC3F5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64" y="97653"/>
            <a:ext cx="1201016" cy="10181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FB08B2D-4E07-49D1-B4D3-37DF52ABE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38" b="85820"/>
          <a:stretch/>
        </p:blipFill>
        <p:spPr>
          <a:xfrm rot="5400000">
            <a:off x="730" y="-733"/>
            <a:ext cx="1067684" cy="1069146"/>
          </a:xfrm>
          <a:prstGeom prst="rtTriangle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E05AC76-CE2C-47A2-93D4-4BC27B76B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257" y="1424305"/>
            <a:ext cx="6210300" cy="2647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C1B3B3-5304-4FBE-9796-00D32F59FB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257" y="4670333"/>
            <a:ext cx="4724400" cy="9334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A0D13A-DCA3-407B-BCA8-B42770B5A5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2921" y="4675095"/>
            <a:ext cx="46291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97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6654DED-B78C-48CC-80EA-7E8D73038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563"/>
          </a:xfrm>
          <a:prstGeom prst="rect">
            <a:avLst/>
          </a:prstGeom>
        </p:spPr>
      </p:pic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C5AEC50C-6987-4F96-88E3-FF85C8B6DA05}"/>
              </a:ext>
            </a:extLst>
          </p:cNvPr>
          <p:cNvSpPr/>
          <p:nvPr/>
        </p:nvSpPr>
        <p:spPr>
          <a:xfrm flipH="1">
            <a:off x="124264" y="97653"/>
            <a:ext cx="11943471" cy="6659254"/>
          </a:xfrm>
          <a:prstGeom prst="snip2DiagRect">
            <a:avLst>
              <a:gd name="adj1" fmla="val 0"/>
              <a:gd name="adj2" fmla="val 128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AFFAB5-9102-411C-B751-F4C48092D57C}"/>
              </a:ext>
            </a:extLst>
          </p:cNvPr>
          <p:cNvSpPr txBox="1"/>
          <p:nvPr/>
        </p:nvSpPr>
        <p:spPr>
          <a:xfrm>
            <a:off x="1461745" y="241452"/>
            <a:ext cx="9907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데이터 탐색 및 </a:t>
            </a:r>
            <a:r>
              <a:rPr lang="ko-KR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전처리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긍정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/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부정 주요 단어 확인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17AAFEF-EA42-4250-98CB-749FFC3F5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64" y="97653"/>
            <a:ext cx="1201016" cy="10181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FB08B2D-4E07-49D1-B4D3-37DF52ABE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38" b="85820"/>
          <a:stretch/>
        </p:blipFill>
        <p:spPr>
          <a:xfrm rot="5400000">
            <a:off x="730" y="-733"/>
            <a:ext cx="1067684" cy="1069146"/>
          </a:xfrm>
          <a:prstGeom prst="rtTriangle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6A57BB7-4DA3-4EA3-B539-1767BCAC0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482" y="1712462"/>
            <a:ext cx="4771821" cy="37193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5F2C586-9B9E-47F1-9EBF-EB0B61D079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5393" y="1276216"/>
            <a:ext cx="4104957" cy="4155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7E8401-F49A-4AFF-AF29-D6C55BF62DE5}"/>
              </a:ext>
            </a:extLst>
          </p:cNvPr>
          <p:cNvSpPr txBox="1"/>
          <p:nvPr/>
        </p:nvSpPr>
        <p:spPr>
          <a:xfrm>
            <a:off x="1879600" y="5753631"/>
            <a:ext cx="843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최소 빈도수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이상으로 </a:t>
            </a:r>
            <a:r>
              <a:rPr lang="en-US" altLang="ko-KR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DocumentTermMatrix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108021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6654DED-B78C-48CC-80EA-7E8D73038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563"/>
          </a:xfrm>
          <a:prstGeom prst="rect">
            <a:avLst/>
          </a:prstGeom>
        </p:spPr>
      </p:pic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C5AEC50C-6987-4F96-88E3-FF85C8B6DA05}"/>
              </a:ext>
            </a:extLst>
          </p:cNvPr>
          <p:cNvSpPr/>
          <p:nvPr/>
        </p:nvSpPr>
        <p:spPr>
          <a:xfrm flipH="1">
            <a:off x="124262" y="97653"/>
            <a:ext cx="11943473" cy="6659254"/>
          </a:xfrm>
          <a:prstGeom prst="snip2DiagRect">
            <a:avLst>
              <a:gd name="adj1" fmla="val 0"/>
              <a:gd name="adj2" fmla="val 128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53EE15-5E95-46F3-9FAD-53C5E18514DD}"/>
              </a:ext>
            </a:extLst>
          </p:cNvPr>
          <p:cNvSpPr txBox="1"/>
          <p:nvPr/>
        </p:nvSpPr>
        <p:spPr>
          <a:xfrm>
            <a:off x="124264" y="97653"/>
            <a:ext cx="1337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gradFill flip="none" rotWithShape="1">
                  <a:gsLst>
                    <a:gs pos="17000">
                      <a:srgbClr val="9966FF">
                        <a:alpha val="60000"/>
                      </a:srgbClr>
                    </a:gs>
                    <a:gs pos="39000">
                      <a:srgbClr val="F4B6B7"/>
                    </a:gs>
                    <a:gs pos="64000">
                      <a:srgbClr val="9966FF">
                        <a:alpha val="50196"/>
                      </a:srgbClr>
                    </a:gs>
                    <a:gs pos="90000">
                      <a:srgbClr val="FF99CC"/>
                    </a:gs>
                  </a:gsLst>
                  <a:lin ang="2700000" scaled="0"/>
                  <a:tileRect/>
                </a:gradFill>
                <a:latin typeface="Black Ops One" panose="02000000000000000000" pitchFamily="2" charset="0"/>
                <a:ea typeface="Gugi" pitchFamily="2" charset="-127"/>
              </a:rPr>
              <a:t>02</a:t>
            </a:r>
            <a:endParaRPr lang="ko-KR" altLang="en-US" sz="6000" dirty="0">
              <a:gradFill flip="none" rotWithShape="1">
                <a:gsLst>
                  <a:gs pos="17000">
                    <a:srgbClr val="9966FF">
                      <a:alpha val="60000"/>
                    </a:srgbClr>
                  </a:gs>
                  <a:gs pos="39000">
                    <a:srgbClr val="F4B6B7"/>
                  </a:gs>
                  <a:gs pos="64000">
                    <a:srgbClr val="9966FF">
                      <a:alpha val="50196"/>
                    </a:srgbClr>
                  </a:gs>
                  <a:gs pos="90000">
                    <a:srgbClr val="FF99CC"/>
                  </a:gs>
                </a:gsLst>
                <a:lin ang="2700000" scaled="0"/>
                <a:tileRect/>
              </a:gradFill>
              <a:latin typeface="Black Ops One" panose="02000000000000000000" pitchFamily="2" charset="0"/>
              <a:ea typeface="Gugi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FB08B2D-4E07-49D1-B4D3-37DF52ABE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38" b="85820"/>
          <a:stretch/>
        </p:blipFill>
        <p:spPr>
          <a:xfrm rot="5400000">
            <a:off x="730" y="-733"/>
            <a:ext cx="1067684" cy="1069146"/>
          </a:xfrm>
          <a:prstGeom prst="rtTriangle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AFFAB5-9102-411C-B751-F4C48092D57C}"/>
              </a:ext>
            </a:extLst>
          </p:cNvPr>
          <p:cNvSpPr txBox="1"/>
          <p:nvPr/>
        </p:nvSpPr>
        <p:spPr>
          <a:xfrm>
            <a:off x="1461745" y="241452"/>
            <a:ext cx="6663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기초 분석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- </a:t>
            </a:r>
            <a:r>
              <a:rPr lang="ko-KR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나이브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 </a:t>
            </a:r>
            <a:r>
              <a:rPr lang="ko-KR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베이즈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Gugi" pitchFamily="2" charset="-127"/>
              <a:ea typeface="Gugi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764618-8DD5-4B32-A7C1-52AA2D0368E4}"/>
              </a:ext>
            </a:extLst>
          </p:cNvPr>
          <p:cNvSpPr txBox="1"/>
          <p:nvPr/>
        </p:nvSpPr>
        <p:spPr>
          <a:xfrm>
            <a:off x="2442173" y="5112151"/>
            <a:ext cx="730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Accuracy = (114+106)/300 = 0.73</a:t>
            </a:r>
            <a:endParaRPr lang="ko-KR" altLang="en-US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92988F-579A-4037-9D4B-BC585AB12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998" y="1541928"/>
            <a:ext cx="6480000" cy="321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6654DED-B78C-48CC-80EA-7E8D73038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563"/>
          </a:xfrm>
          <a:prstGeom prst="rect">
            <a:avLst/>
          </a:prstGeom>
        </p:spPr>
      </p:pic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C5AEC50C-6987-4F96-88E3-FF85C8B6DA05}"/>
              </a:ext>
            </a:extLst>
          </p:cNvPr>
          <p:cNvSpPr/>
          <p:nvPr/>
        </p:nvSpPr>
        <p:spPr>
          <a:xfrm flipH="1">
            <a:off x="124262" y="97653"/>
            <a:ext cx="11943473" cy="6659254"/>
          </a:xfrm>
          <a:prstGeom prst="snip2DiagRect">
            <a:avLst>
              <a:gd name="adj1" fmla="val 0"/>
              <a:gd name="adj2" fmla="val 128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53EE15-5E95-46F3-9FAD-53C5E18514DD}"/>
              </a:ext>
            </a:extLst>
          </p:cNvPr>
          <p:cNvSpPr txBox="1"/>
          <p:nvPr/>
        </p:nvSpPr>
        <p:spPr>
          <a:xfrm>
            <a:off x="124264" y="97653"/>
            <a:ext cx="1337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gradFill flip="none" rotWithShape="1">
                  <a:gsLst>
                    <a:gs pos="17000">
                      <a:srgbClr val="9966FF">
                        <a:alpha val="60000"/>
                      </a:srgbClr>
                    </a:gs>
                    <a:gs pos="39000">
                      <a:srgbClr val="F4B6B7"/>
                    </a:gs>
                    <a:gs pos="64000">
                      <a:srgbClr val="9966FF">
                        <a:alpha val="50196"/>
                      </a:srgbClr>
                    </a:gs>
                    <a:gs pos="90000">
                      <a:srgbClr val="FF99CC"/>
                    </a:gs>
                  </a:gsLst>
                  <a:lin ang="2700000" scaled="0"/>
                  <a:tileRect/>
                </a:gradFill>
                <a:latin typeface="Black Ops One" panose="02000000000000000000" pitchFamily="2" charset="0"/>
                <a:ea typeface="Gugi" pitchFamily="2" charset="-127"/>
              </a:rPr>
              <a:t>02</a:t>
            </a:r>
            <a:endParaRPr lang="ko-KR" altLang="en-US" sz="6000" dirty="0">
              <a:gradFill flip="none" rotWithShape="1">
                <a:gsLst>
                  <a:gs pos="17000">
                    <a:srgbClr val="9966FF">
                      <a:alpha val="60000"/>
                    </a:srgbClr>
                  </a:gs>
                  <a:gs pos="39000">
                    <a:srgbClr val="F4B6B7"/>
                  </a:gs>
                  <a:gs pos="64000">
                    <a:srgbClr val="9966FF">
                      <a:alpha val="50196"/>
                    </a:srgbClr>
                  </a:gs>
                  <a:gs pos="90000">
                    <a:srgbClr val="FF99CC"/>
                  </a:gs>
                </a:gsLst>
                <a:lin ang="2700000" scaled="0"/>
                <a:tileRect/>
              </a:gradFill>
              <a:latin typeface="Black Ops One" panose="02000000000000000000" pitchFamily="2" charset="0"/>
              <a:ea typeface="Gugi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FB08B2D-4E07-49D1-B4D3-37DF52ABE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38" b="85820"/>
          <a:stretch/>
        </p:blipFill>
        <p:spPr>
          <a:xfrm rot="5400000">
            <a:off x="730" y="-733"/>
            <a:ext cx="1067684" cy="1069146"/>
          </a:xfrm>
          <a:prstGeom prst="rtTriangle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AFFAB5-9102-411C-B751-F4C48092D57C}"/>
              </a:ext>
            </a:extLst>
          </p:cNvPr>
          <p:cNvSpPr txBox="1"/>
          <p:nvPr/>
        </p:nvSpPr>
        <p:spPr>
          <a:xfrm>
            <a:off x="1461745" y="241452"/>
            <a:ext cx="7854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기초 분석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- </a:t>
            </a:r>
            <a:r>
              <a:rPr lang="ko-KR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나이브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 </a:t>
            </a:r>
            <a:r>
              <a:rPr lang="ko-KR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베이즈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ugi" pitchFamily="2" charset="-127"/>
                <a:ea typeface="Gugi" pitchFamily="2" charset="-127"/>
              </a:rPr>
              <a:t>  (Laplace = 1)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Gugi" pitchFamily="2" charset="-127"/>
              <a:ea typeface="Gugi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E50436-D532-4B32-A5B0-E40E93E1C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998" y="1629143"/>
            <a:ext cx="6480000" cy="31255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019B7C-C857-49C4-8BFE-4DDE38B28827}"/>
              </a:ext>
            </a:extLst>
          </p:cNvPr>
          <p:cNvSpPr txBox="1"/>
          <p:nvPr/>
        </p:nvSpPr>
        <p:spPr>
          <a:xfrm>
            <a:off x="2442173" y="5112151"/>
            <a:ext cx="730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Accuracy = (115+107)/300 = 0.74</a:t>
            </a:r>
            <a:endParaRPr lang="ko-KR" altLang="en-US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805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1087</Words>
  <Application>Microsoft Office PowerPoint</Application>
  <PresentationFormat>와이드스크린</PresentationFormat>
  <Paragraphs>402</Paragraphs>
  <Slides>47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4" baseType="lpstr">
      <vt:lpstr>나눔스퀘어 Bold</vt:lpstr>
      <vt:lpstr>Black Ops One</vt:lpstr>
      <vt:lpstr>Arial</vt:lpstr>
      <vt:lpstr>맑은 고딕</vt:lpstr>
      <vt:lpstr>Gugi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euphoria</dc:creator>
  <cp:lastModifiedBy>euphoria</cp:lastModifiedBy>
  <cp:revision>78</cp:revision>
  <dcterms:created xsi:type="dcterms:W3CDTF">2018-06-07T15:00:51Z</dcterms:created>
  <dcterms:modified xsi:type="dcterms:W3CDTF">2018-06-10T15:03:40Z</dcterms:modified>
</cp:coreProperties>
</file>