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D"/>
    <a:srgbClr val="CCD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howGuides="1">
      <p:cViewPr>
        <p:scale>
          <a:sx n="128" d="100"/>
          <a:sy n="128" d="100"/>
        </p:scale>
        <p:origin x="166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2B2E-4430-D44F-435E-6AC366EB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20AC-9935-8E2E-B975-733678BB5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0D54-1FC6-104A-0D37-8E68742F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7CF-9A4F-269F-75B9-A937746A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F82F-1502-21B1-FB81-BE8D5372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003-597A-7937-0DF3-F2EF3D6E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58A63-7001-4441-0627-6A040D16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63DD-2C01-27C2-EB4D-6F89275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F1EE-B17A-9BE3-6E3B-2615E1B3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DE72-4869-A188-3BA0-2C6B41EC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4CC26-6C87-46E4-0B6B-F016F0A7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E2736-4210-9249-6191-CB39BC57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13C2-545F-3D24-FEF7-B7163F6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A601-21C5-32EC-0CFC-09F0B743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6A39-B517-002C-E40D-F3D8BF56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712-B89D-5F1A-365E-BED9E0B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E47C-71AE-0141-4A32-D1E40ACC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A1D7-F7F9-0AB9-E2A7-06670C23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97A1-F520-BC56-8A4D-E37B3B8C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086B-AB80-073D-FB02-1D3694AF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5D4B-A01B-9A37-82AE-230BE007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A2499-EB50-0534-9252-84E498D3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09DB-65E4-B5A9-5A96-085970B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E7FD-667E-7243-AAD9-926D721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1CEE-00A0-685F-B6E5-3B11E6BE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CEB-14CD-5567-645F-56AF4F08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A265-0956-5B19-E8FA-2D30F973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DF64-334E-3566-72C0-008CD3EE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9171-0851-F037-52F3-35347D29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5D26-0AEA-E059-2881-DDDCB267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C3E6D-166B-F01B-9FEC-DCECBB40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94C-DC23-E0EC-F3F6-C4DAB0A7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D49B-365F-F58E-A4D3-2A7C2AC44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B200-FDDB-7CC2-BFE5-F1DBFEF2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B2420-9593-DDEC-A8E7-210D76EA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6B583-ABEE-5A88-4B4F-D22281DA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1BA34-AF3D-1848-3BF0-108BC36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B6D7-84AC-7A3A-06A2-418EA3C0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5BB48-3F3B-1204-3714-0EF02DF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C4D3-E12E-6D4E-969C-DFA2BE28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6CCFA-8EB6-558A-FB9D-B7A1BD8E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33D9-D521-D46E-B44F-D15E9A5B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1FD2A-BA26-1541-D1C4-372EF1F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854E-B4EC-F248-049D-E5D3C800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C3E3B-1B29-ED47-EA09-55C8212D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F705-9C3C-AED5-A5BD-0DADD27A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D2D7-4790-C892-56A8-BE8DDF81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9FE8-B864-31F7-9A29-DA4BAB1B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BF7D-3326-0DA6-2B7F-A936511D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4DBA-B5D5-832B-AEDD-3FF3A21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C949-68B7-9310-E7F4-D45C4950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8052-2939-970E-4C31-340548BC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C6D-8284-E08A-45E8-C0BC0AED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F23E1-63FA-7DCE-1BD4-29CFA620F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0C72-6229-80ED-5B40-5F289CDA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3FAA-865D-44DC-2BFC-FEFCE38C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3155-6326-2680-1B38-46666EF8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C47A-1F25-A03E-8C71-D5671A70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B8B91-DF02-FD75-9FAC-2A9DF26D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73CE-D872-5497-60CD-C8790CA0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DA88-F2B6-B622-B95D-FAB721B7F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AEE9D-CDBF-764A-BE4B-5696D42E1B5F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4819-0C08-20C4-2BF0-6B7A4B5C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70CF-DB86-4699-71B2-6893E784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301CA-032B-704B-9A49-DD81779C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F908-73F8-2B05-9822-013BB77F2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RTL emulation </a:t>
            </a:r>
            <a:r>
              <a:rPr lang="en-US" dirty="0" err="1"/>
              <a:t>uarch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2CD0-D688-9196-5EC8-95CBA3713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CFFB-B2E1-0B45-0B00-86D64B0A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microarchitecture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E27F7B-0CC2-CB05-7FB7-6BE912E8CF17}"/>
              </a:ext>
            </a:extLst>
          </p:cNvPr>
          <p:cNvGrpSpPr/>
          <p:nvPr/>
        </p:nvGrpSpPr>
        <p:grpSpPr>
          <a:xfrm>
            <a:off x="1012054" y="1555814"/>
            <a:ext cx="10322320" cy="5257796"/>
            <a:chOff x="1012054" y="1600204"/>
            <a:chExt cx="10322320" cy="5257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99B2B-F35E-BF27-5F00-6DAB854E2D0F}"/>
                </a:ext>
              </a:extLst>
            </p:cNvPr>
            <p:cNvSpPr/>
            <p:nvPr/>
          </p:nvSpPr>
          <p:spPr>
            <a:xfrm>
              <a:off x="1551855" y="2422689"/>
              <a:ext cx="1046375" cy="2818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Imem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51F263-3169-E918-6A9F-8A39127F7628}"/>
                </a:ext>
              </a:extLst>
            </p:cNvPr>
            <p:cNvSpPr/>
            <p:nvPr/>
          </p:nvSpPr>
          <p:spPr>
            <a:xfrm>
              <a:off x="3811830" y="2422690"/>
              <a:ext cx="1046375" cy="967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LDM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AEC658-4986-4BD8-E19E-8E8718C2D501}"/>
                </a:ext>
              </a:extLst>
            </p:cNvPr>
            <p:cNvSpPr/>
            <p:nvPr/>
          </p:nvSpPr>
          <p:spPr>
            <a:xfrm>
              <a:off x="5100571" y="2422690"/>
              <a:ext cx="1046375" cy="979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LDM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708CFA-A1FA-7AB9-BB68-3F73F6B6892C}"/>
                </a:ext>
              </a:extLst>
            </p:cNvPr>
            <p:cNvSpPr/>
            <p:nvPr/>
          </p:nvSpPr>
          <p:spPr>
            <a:xfrm>
              <a:off x="3820710" y="4426519"/>
              <a:ext cx="1046375" cy="814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9F764-4574-ECC2-2130-3DCD4AE993BA}"/>
                </a:ext>
              </a:extLst>
            </p:cNvPr>
            <p:cNvSpPr/>
            <p:nvPr/>
          </p:nvSpPr>
          <p:spPr>
            <a:xfrm>
              <a:off x="5111571" y="4426519"/>
              <a:ext cx="1046375" cy="814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8787BF-6F51-F38C-F8B4-322389F6E833}"/>
                </a:ext>
              </a:extLst>
            </p:cNvPr>
            <p:cNvSpPr/>
            <p:nvPr/>
          </p:nvSpPr>
          <p:spPr>
            <a:xfrm>
              <a:off x="3243660" y="5746902"/>
              <a:ext cx="2914286" cy="987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 (Boolean LUT ?)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94A4C6B-6AA7-8779-2E6C-5FAB211EC057}"/>
                </a:ext>
              </a:extLst>
            </p:cNvPr>
            <p:cNvCxnSpPr>
              <a:cxnSpLocks/>
              <a:stCxn id="4" idx="2"/>
              <a:endCxn id="9" idx="1"/>
            </p:cNvCxnSpPr>
            <p:nvPr/>
          </p:nvCxnSpPr>
          <p:spPr>
            <a:xfrm rot="16200000" flipH="1">
              <a:off x="2159689" y="5156533"/>
              <a:ext cx="999325" cy="116861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B5117C-CB40-665E-EDC0-21ADDB9E4027}"/>
                </a:ext>
              </a:extLst>
            </p:cNvPr>
            <p:cNvSpPr txBox="1"/>
            <p:nvPr/>
          </p:nvSpPr>
          <p:spPr>
            <a:xfrm>
              <a:off x="2002482" y="5881487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Op/</a:t>
              </a:r>
              <a:r>
                <a:rPr lang="en-US" dirty="0" err="1"/>
                <a:t>waddr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F4F0D8-788C-11E8-6288-D4770F648603}"/>
                </a:ext>
              </a:extLst>
            </p:cNvPr>
            <p:cNvSpPr txBox="1"/>
            <p:nvPr/>
          </p:nvSpPr>
          <p:spPr>
            <a:xfrm>
              <a:off x="2581633" y="2216473"/>
              <a:ext cx="136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r>
                <a:rPr lang="en-US" dirty="0"/>
                <a:t>/</a:t>
              </a:r>
              <a:r>
                <a:rPr lang="en-US" dirty="0" err="1"/>
                <a:t>cmd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022086-FA66-5311-7F17-8E9396D153E1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56" y="2650535"/>
              <a:ext cx="1216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EB0B9-4950-C5D1-BDC1-F2F313E72E3C}"/>
                </a:ext>
              </a:extLst>
            </p:cNvPr>
            <p:cNvSpPr txBox="1"/>
            <p:nvPr/>
          </p:nvSpPr>
          <p:spPr>
            <a:xfrm>
              <a:off x="2595756" y="4119330"/>
              <a:ext cx="136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r>
                <a:rPr lang="en-US" dirty="0"/>
                <a:t>/</a:t>
              </a:r>
              <a:r>
                <a:rPr lang="en-US" dirty="0" err="1"/>
                <a:t>cmd</a:t>
              </a: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1579B1-C012-6252-FEA4-658C1A9E49B6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79" y="4553392"/>
              <a:ext cx="1216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A65C1C-5BDB-82B6-C01C-FDE9A476A38F}"/>
                </a:ext>
              </a:extLst>
            </p:cNvPr>
            <p:cNvSpPr txBox="1"/>
            <p:nvPr/>
          </p:nvSpPr>
          <p:spPr>
            <a:xfrm>
              <a:off x="2581633" y="2828589"/>
              <a:ext cx="136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r>
                <a:rPr lang="en-US" dirty="0"/>
                <a:t>/</a:t>
              </a:r>
              <a:r>
                <a:rPr lang="en-US" dirty="0" err="1"/>
                <a:t>cmd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691980-DBF3-E09D-4B45-E58FD9D1E3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56" y="3262651"/>
              <a:ext cx="251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18E0A7-8893-9B2C-7612-D14F7D9021E6}"/>
                </a:ext>
              </a:extLst>
            </p:cNvPr>
            <p:cNvSpPr txBox="1"/>
            <p:nvPr/>
          </p:nvSpPr>
          <p:spPr>
            <a:xfrm>
              <a:off x="2592764" y="4721205"/>
              <a:ext cx="136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r>
                <a:rPr lang="en-US" dirty="0"/>
                <a:t>/</a:t>
              </a:r>
              <a:r>
                <a:rPr lang="en-US" dirty="0" err="1"/>
                <a:t>cmd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9D860EE-8A66-FE37-E970-468366A1C4EB}"/>
                </a:ext>
              </a:extLst>
            </p:cNvPr>
            <p:cNvCxnSpPr>
              <a:cxnSpLocks/>
            </p:cNvCxnSpPr>
            <p:nvPr/>
          </p:nvCxnSpPr>
          <p:spPr>
            <a:xfrm>
              <a:off x="2606887" y="5155267"/>
              <a:ext cx="251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43534D-8A3E-37A5-6877-DA928B2708F6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6146946" y="2911876"/>
              <a:ext cx="857536" cy="5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DDA802F-24C6-E516-5256-C92F674DDAB6}"/>
                </a:ext>
              </a:extLst>
            </p:cNvPr>
            <p:cNvCxnSpPr>
              <a:endCxn id="8" idx="3"/>
            </p:cNvCxnSpPr>
            <p:nvPr/>
          </p:nvCxnSpPr>
          <p:spPr>
            <a:xfrm rot="5400000">
              <a:off x="5620227" y="3440718"/>
              <a:ext cx="1930852" cy="855413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8F9BA438-F2BE-6813-F544-EB0D39C8056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6157946" y="4842729"/>
              <a:ext cx="855414" cy="1397776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4B44CD-3444-BDE2-CF4F-C1024BAB94F9}"/>
                </a:ext>
              </a:extLst>
            </p:cNvPr>
            <p:cNvSpPr/>
            <p:nvPr/>
          </p:nvSpPr>
          <p:spPr>
            <a:xfrm>
              <a:off x="7437807" y="2572946"/>
              <a:ext cx="1109709" cy="41014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D72B6D10-8AEC-3CD7-C799-E87FEF55CE2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6386065" y="4489874"/>
              <a:ext cx="300436" cy="1803048"/>
            </a:xfrm>
            <a:prstGeom prst="bentConnector2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33E821FC-03AB-038D-AEC3-20933A892C63}"/>
                </a:ext>
              </a:extLst>
            </p:cNvPr>
            <p:cNvCxnSpPr>
              <a:endCxn id="7" idx="2"/>
            </p:cNvCxnSpPr>
            <p:nvPr/>
          </p:nvCxnSpPr>
          <p:spPr>
            <a:xfrm rot="10800000">
              <a:off x="4343898" y="5241180"/>
              <a:ext cx="1290860" cy="300436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5644DE-80E2-9C47-D781-C9A98FE4A108}"/>
                </a:ext>
              </a:extLst>
            </p:cNvPr>
            <p:cNvSpPr/>
            <p:nvPr/>
          </p:nvSpPr>
          <p:spPr>
            <a:xfrm>
              <a:off x="4142021" y="3572272"/>
              <a:ext cx="1694611" cy="677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XBar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99BE68-A8F8-9434-2A22-C10E71DC7CEC}"/>
                </a:ext>
              </a:extLst>
            </p:cNvPr>
            <p:cNvCxnSpPr>
              <a:stCxn id="6" idx="2"/>
              <a:endCxn id="73" idx="0"/>
            </p:cNvCxnSpPr>
            <p:nvPr/>
          </p:nvCxnSpPr>
          <p:spPr>
            <a:xfrm flipH="1">
              <a:off x="4989327" y="3402112"/>
              <a:ext cx="634432" cy="17016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26D682-DC51-498E-6FC3-B2C84C4087EB}"/>
                </a:ext>
              </a:extLst>
            </p:cNvPr>
            <p:cNvCxnSpPr>
              <a:stCxn id="5" idx="2"/>
              <a:endCxn id="73" idx="0"/>
            </p:cNvCxnSpPr>
            <p:nvPr/>
          </p:nvCxnSpPr>
          <p:spPr>
            <a:xfrm>
              <a:off x="4335018" y="3390582"/>
              <a:ext cx="654309" cy="18169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644317-FCCA-3410-180C-4E59B16C4C62}"/>
                </a:ext>
              </a:extLst>
            </p:cNvPr>
            <p:cNvCxnSpPr>
              <a:stCxn id="73" idx="2"/>
              <a:endCxn id="7" idx="0"/>
            </p:cNvCxnSpPr>
            <p:nvPr/>
          </p:nvCxnSpPr>
          <p:spPr>
            <a:xfrm flipH="1">
              <a:off x="4343898" y="4249510"/>
              <a:ext cx="645429" cy="17700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815302-D5A6-3CE9-975D-32B553ECCD92}"/>
                </a:ext>
              </a:extLst>
            </p:cNvPr>
            <p:cNvCxnSpPr>
              <a:stCxn id="73" idx="2"/>
              <a:endCxn id="8" idx="0"/>
            </p:cNvCxnSpPr>
            <p:nvPr/>
          </p:nvCxnSpPr>
          <p:spPr>
            <a:xfrm>
              <a:off x="4989327" y="4249510"/>
              <a:ext cx="645432" cy="17700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9683CB2-8976-9921-D15E-CDF59906E3AE}"/>
                </a:ext>
              </a:extLst>
            </p:cNvPr>
            <p:cNvSpPr/>
            <p:nvPr/>
          </p:nvSpPr>
          <p:spPr>
            <a:xfrm>
              <a:off x="1012054" y="1997476"/>
              <a:ext cx="6258758" cy="4860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C7BF9D-00DD-A048-43C6-FD8004C6FEA7}"/>
                </a:ext>
              </a:extLst>
            </p:cNvPr>
            <p:cNvSpPr txBox="1"/>
            <p:nvPr/>
          </p:nvSpPr>
          <p:spPr>
            <a:xfrm>
              <a:off x="1012054" y="1600204"/>
              <a:ext cx="13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Processor 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C5CECDF-A438-4B90-775D-2740E696AD2D}"/>
                </a:ext>
              </a:extLst>
            </p:cNvPr>
            <p:cNvSpPr/>
            <p:nvPr/>
          </p:nvSpPr>
          <p:spPr>
            <a:xfrm>
              <a:off x="9355296" y="1969536"/>
              <a:ext cx="1979078" cy="14210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Processor 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7BDCE5D-819C-600E-365E-0A8BCDCC1048}"/>
                </a:ext>
              </a:extLst>
            </p:cNvPr>
            <p:cNvSpPr/>
            <p:nvPr/>
          </p:nvSpPr>
          <p:spPr>
            <a:xfrm>
              <a:off x="9355296" y="3593473"/>
              <a:ext cx="1979078" cy="14210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Processor 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A6D62BA-DCDC-D374-A50D-4E54DC00BAB7}"/>
                </a:ext>
              </a:extLst>
            </p:cNvPr>
            <p:cNvCxnSpPr>
              <a:stCxn id="60" idx="3"/>
              <a:endCxn id="84" idx="1"/>
            </p:cNvCxnSpPr>
            <p:nvPr/>
          </p:nvCxnSpPr>
          <p:spPr>
            <a:xfrm flipV="1">
              <a:off x="8547516" y="2680059"/>
              <a:ext cx="807780" cy="194362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BE69D20-1B93-EE06-C3E5-ACFC153C4A95}"/>
                </a:ext>
              </a:extLst>
            </p:cNvPr>
            <p:cNvCxnSpPr>
              <a:stCxn id="60" idx="3"/>
              <a:endCxn id="86" idx="1"/>
            </p:cNvCxnSpPr>
            <p:nvPr/>
          </p:nvCxnSpPr>
          <p:spPr>
            <a:xfrm flipV="1">
              <a:off x="8547516" y="4303996"/>
              <a:ext cx="807780" cy="319692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6BB940C-7F58-4A7B-E17B-05A776D5F64B}"/>
              </a:ext>
            </a:extLst>
          </p:cNvPr>
          <p:cNvSpPr txBox="1"/>
          <p:nvPr/>
        </p:nvSpPr>
        <p:spPr>
          <a:xfrm>
            <a:off x="9072231" y="5837097"/>
            <a:ext cx="2872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LDM : Local Data Memory</a:t>
            </a:r>
          </a:p>
          <a:p>
            <a:r>
              <a:rPr lang="en-US" dirty="0"/>
              <a:t>SDM : Switch Data Memory</a:t>
            </a:r>
          </a:p>
        </p:txBody>
      </p:sp>
    </p:spTree>
    <p:extLst>
      <p:ext uri="{BB962C8B-B14F-4D97-AF65-F5344CB8AC3E}">
        <p14:creationId xmlns:p14="http://schemas.microsoft.com/office/powerpoint/2010/main" val="186981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AB8F-A6DC-9919-2D70-D3B555FE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microarchitecture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FC737-6D63-513D-A238-6B33EB64BEE6}"/>
              </a:ext>
            </a:extLst>
          </p:cNvPr>
          <p:cNvSpPr/>
          <p:nvPr/>
        </p:nvSpPr>
        <p:spPr>
          <a:xfrm>
            <a:off x="838200" y="1819923"/>
            <a:ext cx="3138996" cy="1784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 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 processors + switch)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C654D-E829-A33E-5758-8FF6737CF4F7}"/>
              </a:ext>
            </a:extLst>
          </p:cNvPr>
          <p:cNvSpPr/>
          <p:nvPr/>
        </p:nvSpPr>
        <p:spPr>
          <a:xfrm>
            <a:off x="838200" y="3978676"/>
            <a:ext cx="3138996" cy="1784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 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 processors + switch)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29B56-B619-42C2-5957-D61F14ADED4C}"/>
              </a:ext>
            </a:extLst>
          </p:cNvPr>
          <p:cNvSpPr/>
          <p:nvPr/>
        </p:nvSpPr>
        <p:spPr>
          <a:xfrm>
            <a:off x="5008485" y="2974019"/>
            <a:ext cx="2175029" cy="174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 Switch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A16B7-5FAC-3732-3BC3-D85BDAA9D6E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77196" y="2712129"/>
            <a:ext cx="1031289" cy="113190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A73EF-6090-D106-6D92-F445656A6B1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77196" y="3844031"/>
            <a:ext cx="1031289" cy="102685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0E3B2-63EA-A888-F687-EE343FA18373}"/>
              </a:ext>
            </a:extLst>
          </p:cNvPr>
          <p:cNvSpPr/>
          <p:nvPr/>
        </p:nvSpPr>
        <p:spPr>
          <a:xfrm>
            <a:off x="8214804" y="1819923"/>
            <a:ext cx="3138996" cy="1784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 2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 processors + switch)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20126-881C-EE89-C1A7-3522B0A97521}"/>
              </a:ext>
            </a:extLst>
          </p:cNvPr>
          <p:cNvSpPr/>
          <p:nvPr/>
        </p:nvSpPr>
        <p:spPr>
          <a:xfrm>
            <a:off x="8214804" y="3978676"/>
            <a:ext cx="3138996" cy="1784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 3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 processors + switch)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E0704-5B84-E374-F3EF-02853D4DFB5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183514" y="2712129"/>
            <a:ext cx="1031290" cy="113190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D42B9-BF20-F884-4480-50FC38037E4C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183514" y="3844031"/>
            <a:ext cx="1031290" cy="102685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C67D-6A19-D0F2-9B61-9DB99302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– Three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B11B-83B4-ED2E-0C99-E73A61A4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stage (processor local combinational logic)</a:t>
            </a:r>
          </a:p>
          <a:p>
            <a:r>
              <a:rPr lang="en-US" dirty="0"/>
              <a:t>Communication stage (inter processor data shuffling)</a:t>
            </a:r>
          </a:p>
          <a:p>
            <a:r>
              <a:rPr lang="en-US" dirty="0"/>
              <a:t>Local state update stage (update processor local sequential logic)</a:t>
            </a:r>
          </a:p>
        </p:txBody>
      </p:sp>
    </p:spTree>
    <p:extLst>
      <p:ext uri="{BB962C8B-B14F-4D97-AF65-F5344CB8AC3E}">
        <p14:creationId xmlns:p14="http://schemas.microsoft.com/office/powerpoint/2010/main" val="39928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F5E-4C76-1A29-07F9-DC6D77A0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C436C6-87D0-403D-1354-35F1ACFF46D8}"/>
              </a:ext>
            </a:extLst>
          </p:cNvPr>
          <p:cNvGrpSpPr/>
          <p:nvPr/>
        </p:nvGrpSpPr>
        <p:grpSpPr>
          <a:xfrm>
            <a:off x="-41653" y="1708660"/>
            <a:ext cx="3295195" cy="3195961"/>
            <a:chOff x="693839" y="1420427"/>
            <a:chExt cx="3295195" cy="319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869F2A-E8CC-D994-D142-FE663747634D}"/>
                </a:ext>
              </a:extLst>
            </p:cNvPr>
            <p:cNvSpPr/>
            <p:nvPr/>
          </p:nvSpPr>
          <p:spPr>
            <a:xfrm>
              <a:off x="1500326" y="2095128"/>
              <a:ext cx="461639" cy="4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BC8AAD-D359-B20D-0045-802FD4AD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565" y="2192784"/>
              <a:ext cx="452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1F6981-6EB4-95B7-4A17-74D9069A6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565" y="2442836"/>
              <a:ext cx="4527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3DF58D-5BAD-A11E-FA0D-A0103B5D1C41}"/>
                </a:ext>
              </a:extLst>
            </p:cNvPr>
            <p:cNvSpPr txBox="1"/>
            <p:nvPr/>
          </p:nvSpPr>
          <p:spPr>
            <a:xfrm>
              <a:off x="693839" y="1956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D715EB-15C6-1FB6-9DC1-6DA2DE263056}"/>
                </a:ext>
              </a:extLst>
            </p:cNvPr>
            <p:cNvSpPr txBox="1"/>
            <p:nvPr/>
          </p:nvSpPr>
          <p:spPr>
            <a:xfrm>
              <a:off x="693839" y="225817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8C9398-8A2A-7C15-8E28-046736DACE6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961965" y="2325948"/>
              <a:ext cx="63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8B22F3-F638-DD41-9A47-B3D812443168}"/>
                </a:ext>
              </a:extLst>
            </p:cNvPr>
            <p:cNvSpPr/>
            <p:nvPr/>
          </p:nvSpPr>
          <p:spPr>
            <a:xfrm>
              <a:off x="2584882" y="2085998"/>
              <a:ext cx="461639" cy="713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AED99E-169A-8511-EE1E-1A87307DAC3D}"/>
                </a:ext>
              </a:extLst>
            </p:cNvPr>
            <p:cNvSpPr txBox="1"/>
            <p:nvPr/>
          </p:nvSpPr>
          <p:spPr>
            <a:xfrm>
              <a:off x="2584882" y="172579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D4E9A4C-23FA-110D-6950-27306C4B38FA}"/>
                </a:ext>
              </a:extLst>
            </p:cNvPr>
            <p:cNvSpPr/>
            <p:nvPr/>
          </p:nvSpPr>
          <p:spPr>
            <a:xfrm>
              <a:off x="2593760" y="2636381"/>
              <a:ext cx="447558" cy="1600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F481F-061A-766E-F6C4-82C39588128E}"/>
                </a:ext>
              </a:extLst>
            </p:cNvPr>
            <p:cNvSpPr/>
            <p:nvPr/>
          </p:nvSpPr>
          <p:spPr>
            <a:xfrm>
              <a:off x="2584882" y="3363881"/>
              <a:ext cx="461639" cy="713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F00640-377B-124F-1500-E161CFE6E1E6}"/>
                </a:ext>
              </a:extLst>
            </p:cNvPr>
            <p:cNvSpPr txBox="1"/>
            <p:nvPr/>
          </p:nvSpPr>
          <p:spPr>
            <a:xfrm>
              <a:off x="2584882" y="300367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8B7E14E-5C43-F6EC-0EE5-9FF05180AF12}"/>
                </a:ext>
              </a:extLst>
            </p:cNvPr>
            <p:cNvSpPr/>
            <p:nvPr/>
          </p:nvSpPr>
          <p:spPr>
            <a:xfrm>
              <a:off x="2593760" y="3914264"/>
              <a:ext cx="447558" cy="1600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55CA5-F457-EC50-13AE-D8FDC5707605}"/>
                </a:ext>
              </a:extLst>
            </p:cNvPr>
            <p:cNvSpPr/>
            <p:nvPr/>
          </p:nvSpPr>
          <p:spPr>
            <a:xfrm>
              <a:off x="3527395" y="2796466"/>
              <a:ext cx="461639" cy="4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434DCEF-E50D-562E-7935-03528D16470A}"/>
                </a:ext>
              </a:extLst>
            </p:cNvPr>
            <p:cNvCxnSpPr>
              <a:cxnSpLocks/>
            </p:cNvCxnSpPr>
            <p:nvPr/>
          </p:nvCxnSpPr>
          <p:spPr>
            <a:xfrm>
              <a:off x="3051724" y="2311998"/>
              <a:ext cx="480874" cy="5844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C89DD14B-14FA-E5FA-5A2A-93D4EB8E0A1A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H="1">
              <a:off x="2584882" y="3027286"/>
              <a:ext cx="1404152" cy="693434"/>
            </a:xfrm>
            <a:prstGeom prst="bentConnector5">
              <a:avLst>
                <a:gd name="adj1" fmla="val -16280"/>
                <a:gd name="adj2" fmla="val 185581"/>
                <a:gd name="adj3" fmla="val 11628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F42D3D39-0A48-0EAB-8BA1-3214EFED1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446" y="3160102"/>
              <a:ext cx="480874" cy="69343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2341C0-535B-5280-0158-D22636021DA0}"/>
                </a:ext>
              </a:extLst>
            </p:cNvPr>
            <p:cNvSpPr txBox="1"/>
            <p:nvPr/>
          </p:nvSpPr>
          <p:spPr>
            <a:xfrm>
              <a:off x="3400147" y="400222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51CA61-983B-2C6E-7092-DC835EF7564A}"/>
                </a:ext>
              </a:extLst>
            </p:cNvPr>
            <p:cNvSpPr txBox="1"/>
            <p:nvPr/>
          </p:nvSpPr>
          <p:spPr>
            <a:xfrm>
              <a:off x="1926455" y="19595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E7A99A-CE25-8BD4-5CF4-BA9BB648A599}"/>
                </a:ext>
              </a:extLst>
            </p:cNvPr>
            <p:cNvCxnSpPr/>
            <p:nvPr/>
          </p:nvCxnSpPr>
          <p:spPr>
            <a:xfrm>
              <a:off x="2275011" y="1420427"/>
              <a:ext cx="0" cy="319596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7E47C7-6989-16B7-35D7-7C7A98B3CF8E}"/>
                </a:ext>
              </a:extLst>
            </p:cNvPr>
            <p:cNvSpPr txBox="1"/>
            <p:nvPr/>
          </p:nvSpPr>
          <p:spPr>
            <a:xfrm>
              <a:off x="1090249" y="182622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6A235A-7BCE-1A8C-8A4D-BB21306011A6}"/>
                </a:ext>
              </a:extLst>
            </p:cNvPr>
            <p:cNvSpPr txBox="1"/>
            <p:nvPr/>
          </p:nvSpPr>
          <p:spPr>
            <a:xfrm>
              <a:off x="1097885" y="2501578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0C815EE-A60D-F1C8-C54D-2C9D891B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47663"/>
              </p:ext>
            </p:extLst>
          </p:nvPr>
        </p:nvGraphicFramePr>
        <p:xfrm>
          <a:off x="3587029" y="515999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43199A9-12EC-FABE-9FB1-187AE07F6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02279"/>
              </p:ext>
            </p:extLst>
          </p:nvPr>
        </p:nvGraphicFramePr>
        <p:xfrm>
          <a:off x="7916437" y="501756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873361-C871-98A9-223B-AA7AE004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5171"/>
              </p:ext>
            </p:extLst>
          </p:nvPr>
        </p:nvGraphicFramePr>
        <p:xfrm>
          <a:off x="3587029" y="2715830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DAEE50B-DF6F-DA4E-4D8E-6E6F61E1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14405"/>
              </p:ext>
            </p:extLst>
          </p:nvPr>
        </p:nvGraphicFramePr>
        <p:xfrm>
          <a:off x="7916437" y="2701587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35FE036-450A-018F-9014-3F669CC5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2377"/>
              </p:ext>
            </p:extLst>
          </p:nvPr>
        </p:nvGraphicFramePr>
        <p:xfrm>
          <a:off x="3587029" y="4749497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222CB36-B094-7318-FF46-4D9CC909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63765"/>
              </p:ext>
            </p:extLst>
          </p:nvPr>
        </p:nvGraphicFramePr>
        <p:xfrm>
          <a:off x="7916437" y="4735254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C008158-65A2-1664-1A8C-17251CFC8D4D}"/>
              </a:ext>
            </a:extLst>
          </p:cNvPr>
          <p:cNvSpPr txBox="1"/>
          <p:nvPr/>
        </p:nvSpPr>
        <p:spPr>
          <a:xfrm>
            <a:off x="3587029" y="71230"/>
            <a:ext cx="11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46C21-9803-D172-0230-9B154F78F7B3}"/>
              </a:ext>
            </a:extLst>
          </p:cNvPr>
          <p:cNvSpPr txBox="1"/>
          <p:nvPr/>
        </p:nvSpPr>
        <p:spPr>
          <a:xfrm>
            <a:off x="3573818" y="2274667"/>
            <a:ext cx="18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50B61E-CF76-3E3F-B4B0-1C2AF474B2C9}"/>
              </a:ext>
            </a:extLst>
          </p:cNvPr>
          <p:cNvSpPr txBox="1"/>
          <p:nvPr/>
        </p:nvSpPr>
        <p:spPr>
          <a:xfrm>
            <a:off x="3573818" y="4365922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State Update</a:t>
            </a:r>
          </a:p>
        </p:txBody>
      </p:sp>
      <p:sp>
        <p:nvSpPr>
          <p:cNvPr id="52" name="Curved Up Arrow 51">
            <a:extLst>
              <a:ext uri="{FF2B5EF4-FFF2-40B4-BE49-F238E27FC236}">
                <a16:creationId xmlns:a16="http://schemas.microsoft.com/office/drawing/2014/main" id="{8D844E1B-9C5E-E5E1-CCF8-07981B341D50}"/>
              </a:ext>
            </a:extLst>
          </p:cNvPr>
          <p:cNvSpPr/>
          <p:nvPr/>
        </p:nvSpPr>
        <p:spPr>
          <a:xfrm>
            <a:off x="7523922" y="4141769"/>
            <a:ext cx="1371600" cy="40881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744B50-68D3-1B88-C2A8-180DC038DBAA}"/>
              </a:ext>
            </a:extLst>
          </p:cNvPr>
          <p:cNvCxnSpPr>
            <a:cxnSpLocks/>
          </p:cNvCxnSpPr>
          <p:nvPr/>
        </p:nvCxnSpPr>
        <p:spPr>
          <a:xfrm flipV="1">
            <a:off x="9024730" y="5754757"/>
            <a:ext cx="1431235" cy="308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9B3274-1B96-5F08-C0EF-40A30E20C268}"/>
              </a:ext>
            </a:extLst>
          </p:cNvPr>
          <p:cNvCxnSpPr/>
          <p:nvPr/>
        </p:nvCxnSpPr>
        <p:spPr>
          <a:xfrm flipH="1">
            <a:off x="11353800" y="5754757"/>
            <a:ext cx="483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76B11BC-5098-D0CF-B079-26B2768264C6}"/>
              </a:ext>
            </a:extLst>
          </p:cNvPr>
          <p:cNvSpPr txBox="1"/>
          <p:nvPr/>
        </p:nvSpPr>
        <p:spPr>
          <a:xfrm>
            <a:off x="407504" y="5396948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 N</a:t>
            </a:r>
          </a:p>
          <a:p>
            <a:r>
              <a:rPr lang="en-US" dirty="0"/>
              <a:t>Left : Input</a:t>
            </a:r>
          </a:p>
          <a:p>
            <a:r>
              <a:rPr lang="en-US" dirty="0"/>
              <a:t>Right : Output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36F2C5-B369-AFD7-CDAC-371AC0B5E3BA}"/>
              </a:ext>
            </a:extLst>
          </p:cNvPr>
          <p:cNvSpPr txBox="1"/>
          <p:nvPr/>
        </p:nvSpPr>
        <p:spPr>
          <a:xfrm>
            <a:off x="1928192" y="2534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4B721E-F47A-5152-9890-134DFFC4CE4D}"/>
              </a:ext>
            </a:extLst>
          </p:cNvPr>
          <p:cNvSpPr txBox="1"/>
          <p:nvPr/>
        </p:nvSpPr>
        <p:spPr>
          <a:xfrm>
            <a:off x="1921365" y="38101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D7FC1B-1379-0671-CBAB-3A1423530F47}"/>
              </a:ext>
            </a:extLst>
          </p:cNvPr>
          <p:cNvSpPr txBox="1"/>
          <p:nvPr/>
        </p:nvSpPr>
        <p:spPr>
          <a:xfrm>
            <a:off x="166201" y="1593152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6A84A2-8372-44D3-CB0D-46CD23436FDA}"/>
              </a:ext>
            </a:extLst>
          </p:cNvPr>
          <p:cNvSpPr txBox="1"/>
          <p:nvPr/>
        </p:nvSpPr>
        <p:spPr>
          <a:xfrm>
            <a:off x="1829510" y="1593152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1</a:t>
            </a:r>
          </a:p>
        </p:txBody>
      </p:sp>
    </p:spTree>
    <p:extLst>
      <p:ext uri="{BB962C8B-B14F-4D97-AF65-F5344CB8AC3E}">
        <p14:creationId xmlns:p14="http://schemas.microsoft.com/office/powerpoint/2010/main" val="2952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F5E-4C76-1A29-07F9-DC6D77A0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C436C6-87D0-403D-1354-35F1ACFF46D8}"/>
              </a:ext>
            </a:extLst>
          </p:cNvPr>
          <p:cNvGrpSpPr/>
          <p:nvPr/>
        </p:nvGrpSpPr>
        <p:grpSpPr>
          <a:xfrm>
            <a:off x="-41653" y="1708660"/>
            <a:ext cx="3295195" cy="3195961"/>
            <a:chOff x="693839" y="1420427"/>
            <a:chExt cx="3295195" cy="319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869F2A-E8CC-D994-D142-FE663747634D}"/>
                </a:ext>
              </a:extLst>
            </p:cNvPr>
            <p:cNvSpPr/>
            <p:nvPr/>
          </p:nvSpPr>
          <p:spPr>
            <a:xfrm>
              <a:off x="1500326" y="2095128"/>
              <a:ext cx="461639" cy="4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BC8AAD-D359-B20D-0045-802FD4AD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565" y="2192784"/>
              <a:ext cx="452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1F6981-6EB4-95B7-4A17-74D9069A6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565" y="2442836"/>
              <a:ext cx="4527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3DF58D-5BAD-A11E-FA0D-A0103B5D1C41}"/>
                </a:ext>
              </a:extLst>
            </p:cNvPr>
            <p:cNvSpPr txBox="1"/>
            <p:nvPr/>
          </p:nvSpPr>
          <p:spPr>
            <a:xfrm>
              <a:off x="693839" y="19566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D715EB-15C6-1FB6-9DC1-6DA2DE263056}"/>
                </a:ext>
              </a:extLst>
            </p:cNvPr>
            <p:cNvSpPr txBox="1"/>
            <p:nvPr/>
          </p:nvSpPr>
          <p:spPr>
            <a:xfrm>
              <a:off x="693839" y="225817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8C9398-8A2A-7C15-8E28-046736DACE6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961965" y="2325948"/>
              <a:ext cx="63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8B22F3-F638-DD41-9A47-B3D812443168}"/>
                </a:ext>
              </a:extLst>
            </p:cNvPr>
            <p:cNvSpPr/>
            <p:nvPr/>
          </p:nvSpPr>
          <p:spPr>
            <a:xfrm>
              <a:off x="2584882" y="2085998"/>
              <a:ext cx="461639" cy="713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AED99E-169A-8511-EE1E-1A87307DAC3D}"/>
                </a:ext>
              </a:extLst>
            </p:cNvPr>
            <p:cNvSpPr txBox="1"/>
            <p:nvPr/>
          </p:nvSpPr>
          <p:spPr>
            <a:xfrm>
              <a:off x="2584882" y="172579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D4E9A4C-23FA-110D-6950-27306C4B38FA}"/>
                </a:ext>
              </a:extLst>
            </p:cNvPr>
            <p:cNvSpPr/>
            <p:nvPr/>
          </p:nvSpPr>
          <p:spPr>
            <a:xfrm>
              <a:off x="2593760" y="2636381"/>
              <a:ext cx="447558" cy="1600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F481F-061A-766E-F6C4-82C39588128E}"/>
                </a:ext>
              </a:extLst>
            </p:cNvPr>
            <p:cNvSpPr/>
            <p:nvPr/>
          </p:nvSpPr>
          <p:spPr>
            <a:xfrm>
              <a:off x="2584882" y="3363881"/>
              <a:ext cx="461639" cy="713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F00640-377B-124F-1500-E161CFE6E1E6}"/>
                </a:ext>
              </a:extLst>
            </p:cNvPr>
            <p:cNvSpPr txBox="1"/>
            <p:nvPr/>
          </p:nvSpPr>
          <p:spPr>
            <a:xfrm>
              <a:off x="2584882" y="300367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8B7E14E-5C43-F6EC-0EE5-9FF05180AF12}"/>
                </a:ext>
              </a:extLst>
            </p:cNvPr>
            <p:cNvSpPr/>
            <p:nvPr/>
          </p:nvSpPr>
          <p:spPr>
            <a:xfrm>
              <a:off x="2593760" y="3914264"/>
              <a:ext cx="447558" cy="1600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55CA5-F457-EC50-13AE-D8FDC5707605}"/>
                </a:ext>
              </a:extLst>
            </p:cNvPr>
            <p:cNvSpPr/>
            <p:nvPr/>
          </p:nvSpPr>
          <p:spPr>
            <a:xfrm>
              <a:off x="3527395" y="2796466"/>
              <a:ext cx="461639" cy="4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434DCEF-E50D-562E-7935-03528D16470A}"/>
                </a:ext>
              </a:extLst>
            </p:cNvPr>
            <p:cNvCxnSpPr>
              <a:cxnSpLocks/>
            </p:cNvCxnSpPr>
            <p:nvPr/>
          </p:nvCxnSpPr>
          <p:spPr>
            <a:xfrm>
              <a:off x="3051724" y="2311998"/>
              <a:ext cx="480874" cy="5844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C89DD14B-14FA-E5FA-5A2A-93D4EB8E0A1A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H="1">
              <a:off x="2584882" y="3027286"/>
              <a:ext cx="1404152" cy="693434"/>
            </a:xfrm>
            <a:prstGeom prst="bentConnector5">
              <a:avLst>
                <a:gd name="adj1" fmla="val -16280"/>
                <a:gd name="adj2" fmla="val 185581"/>
                <a:gd name="adj3" fmla="val 11628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F42D3D39-0A48-0EAB-8BA1-3214EFED1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446" y="3160102"/>
              <a:ext cx="480874" cy="69343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2341C0-535B-5280-0158-D22636021DA0}"/>
                </a:ext>
              </a:extLst>
            </p:cNvPr>
            <p:cNvSpPr txBox="1"/>
            <p:nvPr/>
          </p:nvSpPr>
          <p:spPr>
            <a:xfrm>
              <a:off x="3400147" y="400222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51CA61-983B-2C6E-7092-DC835EF7564A}"/>
                </a:ext>
              </a:extLst>
            </p:cNvPr>
            <p:cNvSpPr txBox="1"/>
            <p:nvPr/>
          </p:nvSpPr>
          <p:spPr>
            <a:xfrm>
              <a:off x="1926455" y="19595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E7A99A-CE25-8BD4-5CF4-BA9BB648A599}"/>
                </a:ext>
              </a:extLst>
            </p:cNvPr>
            <p:cNvCxnSpPr/>
            <p:nvPr/>
          </p:nvCxnSpPr>
          <p:spPr>
            <a:xfrm>
              <a:off x="2275011" y="1420427"/>
              <a:ext cx="0" cy="319596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7E47C7-6989-16B7-35D7-7C7A98B3CF8E}"/>
                </a:ext>
              </a:extLst>
            </p:cNvPr>
            <p:cNvSpPr txBox="1"/>
            <p:nvPr/>
          </p:nvSpPr>
          <p:spPr>
            <a:xfrm>
              <a:off x="1090249" y="182622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6A235A-7BCE-1A8C-8A4D-BB21306011A6}"/>
                </a:ext>
              </a:extLst>
            </p:cNvPr>
            <p:cNvSpPr txBox="1"/>
            <p:nvPr/>
          </p:nvSpPr>
          <p:spPr>
            <a:xfrm>
              <a:off x="1097885" y="2501578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0C815EE-A60D-F1C8-C54D-2C9D891B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93323"/>
              </p:ext>
            </p:extLst>
          </p:nvPr>
        </p:nvGraphicFramePr>
        <p:xfrm>
          <a:off x="3587029" y="515999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C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43199A9-12EC-FABE-9FB1-187AE07F6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59609"/>
              </p:ext>
            </p:extLst>
          </p:nvPr>
        </p:nvGraphicFramePr>
        <p:xfrm>
          <a:off x="7916437" y="501756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7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873361-C871-98A9-223B-AA7AE004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24593"/>
              </p:ext>
            </p:extLst>
          </p:nvPr>
        </p:nvGraphicFramePr>
        <p:xfrm>
          <a:off x="3587029" y="2715830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DAEE50B-DF6F-DA4E-4D8E-6E6F61E1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85173"/>
              </p:ext>
            </p:extLst>
          </p:nvPr>
        </p:nvGraphicFramePr>
        <p:xfrm>
          <a:off x="7916437" y="2701587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35FE036-450A-018F-9014-3F669CC5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27841"/>
              </p:ext>
            </p:extLst>
          </p:nvPr>
        </p:nvGraphicFramePr>
        <p:xfrm>
          <a:off x="3587029" y="4749497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7EB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7EB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222CB36-B094-7318-FF46-4D9CC909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63660"/>
              </p:ext>
            </p:extLst>
          </p:nvPr>
        </p:nvGraphicFramePr>
        <p:xfrm>
          <a:off x="7916437" y="4735254"/>
          <a:ext cx="4236705" cy="159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3753899509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1610518173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2399543636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519692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936218694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688265130"/>
                    </a:ext>
                  </a:extLst>
                </a:gridCol>
                <a:gridCol w="590177">
                  <a:extLst>
                    <a:ext uri="{9D8B030D-6E8A-4147-A177-3AD203B41FA5}">
                      <a16:colId xmlns:a16="http://schemas.microsoft.com/office/drawing/2014/main" val="3561753432"/>
                    </a:ext>
                  </a:extLst>
                </a:gridCol>
              </a:tblGrid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4813"/>
                  </a:ext>
                </a:extLst>
              </a:tr>
              <a:tr h="249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68868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7EB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7EB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623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995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C008158-65A2-1664-1A8C-17251CFC8D4D}"/>
              </a:ext>
            </a:extLst>
          </p:cNvPr>
          <p:cNvSpPr txBox="1"/>
          <p:nvPr/>
        </p:nvSpPr>
        <p:spPr>
          <a:xfrm>
            <a:off x="3587029" y="71230"/>
            <a:ext cx="11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46C21-9803-D172-0230-9B154F78F7B3}"/>
              </a:ext>
            </a:extLst>
          </p:cNvPr>
          <p:cNvSpPr txBox="1"/>
          <p:nvPr/>
        </p:nvSpPr>
        <p:spPr>
          <a:xfrm>
            <a:off x="3573818" y="2274667"/>
            <a:ext cx="18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50B61E-CF76-3E3F-B4B0-1C2AF474B2C9}"/>
              </a:ext>
            </a:extLst>
          </p:cNvPr>
          <p:cNvSpPr txBox="1"/>
          <p:nvPr/>
        </p:nvSpPr>
        <p:spPr>
          <a:xfrm>
            <a:off x="3573818" y="4365922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State Update</a:t>
            </a:r>
          </a:p>
        </p:txBody>
      </p:sp>
      <p:sp>
        <p:nvSpPr>
          <p:cNvPr id="52" name="Curved Up Arrow 51">
            <a:extLst>
              <a:ext uri="{FF2B5EF4-FFF2-40B4-BE49-F238E27FC236}">
                <a16:creationId xmlns:a16="http://schemas.microsoft.com/office/drawing/2014/main" id="{8D844E1B-9C5E-E5E1-CCF8-07981B341D50}"/>
              </a:ext>
            </a:extLst>
          </p:cNvPr>
          <p:cNvSpPr/>
          <p:nvPr/>
        </p:nvSpPr>
        <p:spPr>
          <a:xfrm>
            <a:off x="5745873" y="4141769"/>
            <a:ext cx="5026628" cy="40881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744B50-68D3-1B88-C2A8-180DC038DBAA}"/>
              </a:ext>
            </a:extLst>
          </p:cNvPr>
          <p:cNvCxnSpPr>
            <a:cxnSpLocks/>
          </p:cNvCxnSpPr>
          <p:nvPr/>
        </p:nvCxnSpPr>
        <p:spPr>
          <a:xfrm flipH="1" flipV="1">
            <a:off x="8825948" y="5754757"/>
            <a:ext cx="1620078" cy="377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9B3274-1B96-5F08-C0EF-40A30E20C268}"/>
              </a:ext>
            </a:extLst>
          </p:cNvPr>
          <p:cNvCxnSpPr/>
          <p:nvPr/>
        </p:nvCxnSpPr>
        <p:spPr>
          <a:xfrm flipH="1">
            <a:off x="9505122" y="5764697"/>
            <a:ext cx="483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76B11BC-5098-D0CF-B079-26B2768264C6}"/>
              </a:ext>
            </a:extLst>
          </p:cNvPr>
          <p:cNvSpPr txBox="1"/>
          <p:nvPr/>
        </p:nvSpPr>
        <p:spPr>
          <a:xfrm>
            <a:off x="407504" y="5396948"/>
            <a:ext cx="1481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 N + 1</a:t>
            </a:r>
          </a:p>
          <a:p>
            <a:r>
              <a:rPr lang="en-US" dirty="0"/>
              <a:t>Left : Output</a:t>
            </a:r>
          </a:p>
          <a:p>
            <a:r>
              <a:rPr lang="en-US" dirty="0"/>
              <a:t>Right : 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36F2C5-B369-AFD7-CDAC-371AC0B5E3BA}"/>
              </a:ext>
            </a:extLst>
          </p:cNvPr>
          <p:cNvSpPr txBox="1"/>
          <p:nvPr/>
        </p:nvSpPr>
        <p:spPr>
          <a:xfrm>
            <a:off x="1928192" y="2534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4B721E-F47A-5152-9890-134DFFC4CE4D}"/>
              </a:ext>
            </a:extLst>
          </p:cNvPr>
          <p:cNvSpPr txBox="1"/>
          <p:nvPr/>
        </p:nvSpPr>
        <p:spPr>
          <a:xfrm>
            <a:off x="1921365" y="38101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F3F23-0D99-2093-41BE-77F8F6AFD073}"/>
              </a:ext>
            </a:extLst>
          </p:cNvPr>
          <p:cNvSpPr txBox="1"/>
          <p:nvPr/>
        </p:nvSpPr>
        <p:spPr>
          <a:xfrm>
            <a:off x="166201" y="1593152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3636-33AD-7297-34CD-E9A52F236FBF}"/>
              </a:ext>
            </a:extLst>
          </p:cNvPr>
          <p:cNvSpPr txBox="1"/>
          <p:nvPr/>
        </p:nvSpPr>
        <p:spPr>
          <a:xfrm>
            <a:off x="1829510" y="1593152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1</a:t>
            </a:r>
          </a:p>
        </p:txBody>
      </p:sp>
    </p:spTree>
    <p:extLst>
      <p:ext uri="{BB962C8B-B14F-4D97-AF65-F5344CB8AC3E}">
        <p14:creationId xmlns:p14="http://schemas.microsoft.com/office/powerpoint/2010/main" val="6038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A1FB-5BE5-5B07-9ACF-51B947F2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694D-6D63-180C-B22A-132728A9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static scheduling of the circuit components is crucial for performance</a:t>
            </a:r>
          </a:p>
          <a:p>
            <a:pPr lvl="1"/>
            <a:r>
              <a:rPr lang="en-US" dirty="0"/>
              <a:t>Cluster level partitioning that removes intra-cycle deps</a:t>
            </a:r>
          </a:p>
          <a:p>
            <a:pPr lvl="1"/>
            <a:r>
              <a:rPr lang="en-US" dirty="0"/>
              <a:t>Processor level partitioning that exploits  fine-grained parallelism</a:t>
            </a:r>
          </a:p>
          <a:p>
            <a:pPr lvl="1"/>
            <a:r>
              <a:rPr lang="en-US" dirty="0"/>
              <a:t>Should be able to pipeline the communication/computation phase by increasing the length of the logic path per processor (?)</a:t>
            </a:r>
          </a:p>
          <a:p>
            <a:r>
              <a:rPr lang="en-US" dirty="0"/>
              <a:t>Reasons for </a:t>
            </a:r>
            <a:r>
              <a:rPr lang="en-US" dirty="0" err="1"/>
              <a:t>Parendi’s</a:t>
            </a:r>
            <a:r>
              <a:rPr lang="en-US" dirty="0"/>
              <a:t> low performance (speculation)</a:t>
            </a:r>
          </a:p>
          <a:p>
            <a:pPr lvl="1"/>
            <a:r>
              <a:rPr lang="en-US" dirty="0" err="1"/>
              <a:t>Parendi</a:t>
            </a:r>
            <a:r>
              <a:rPr lang="en-US" dirty="0"/>
              <a:t> removes intra-cycle dependencies using </a:t>
            </a:r>
            <a:r>
              <a:rPr lang="en-US" dirty="0" err="1"/>
              <a:t>repcut</a:t>
            </a:r>
            <a:endParaRPr lang="en-US" dirty="0"/>
          </a:p>
          <a:p>
            <a:pPr lvl="1"/>
            <a:r>
              <a:rPr lang="en-US" dirty="0"/>
              <a:t>Partitioned circuits are still coarse-grained (only cluster level parallelism is exploited in the above high-level </a:t>
            </a:r>
            <a:r>
              <a:rPr lang="en-US" dirty="0" err="1"/>
              <a:t>uarch</a:t>
            </a:r>
            <a:r>
              <a:rPr lang="en-US" dirty="0"/>
              <a:t> diagram)</a:t>
            </a:r>
          </a:p>
          <a:p>
            <a:pPr lvl="1"/>
            <a:r>
              <a:rPr lang="en-US" dirty="0"/>
              <a:t>We can achieve higher performance by exploiting fine-grained parallelism</a:t>
            </a:r>
          </a:p>
        </p:txBody>
      </p:sp>
    </p:spTree>
    <p:extLst>
      <p:ext uri="{BB962C8B-B14F-4D97-AF65-F5344CB8AC3E}">
        <p14:creationId xmlns:p14="http://schemas.microsoft.com/office/powerpoint/2010/main" val="236621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537</Words>
  <Application>Microsoft Macintosh PowerPoint</Application>
  <PresentationFormat>Widescreen</PresentationFormat>
  <Paragraphs>353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RTL emulation uarch</vt:lpstr>
      <vt:lpstr>High level microarchitecture</vt:lpstr>
      <vt:lpstr>High level microarchitecture</vt:lpstr>
      <vt:lpstr>Execution – Three phases</vt:lpstr>
      <vt:lpstr>Example</vt:lpstr>
      <vt:lpstr>Example</vt:lpstr>
      <vt:lpstr>Misc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Joonho Whangbo</dc:creator>
  <cp:lastModifiedBy>Joonho Whangbo</cp:lastModifiedBy>
  <cp:revision>78</cp:revision>
  <dcterms:created xsi:type="dcterms:W3CDTF">2024-06-11T05:23:36Z</dcterms:created>
  <dcterms:modified xsi:type="dcterms:W3CDTF">2024-06-11T06:26:42Z</dcterms:modified>
</cp:coreProperties>
</file>