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0"/>
  </p:notesMasterIdLst>
  <p:sldIdLst>
    <p:sldId id="264" r:id="rId2"/>
    <p:sldId id="375" r:id="rId3"/>
    <p:sldId id="358" r:id="rId4"/>
    <p:sldId id="356" r:id="rId5"/>
    <p:sldId id="389" r:id="rId6"/>
    <p:sldId id="390" r:id="rId7"/>
    <p:sldId id="373" r:id="rId8"/>
    <p:sldId id="369" r:id="rId9"/>
    <p:sldId id="370" r:id="rId10"/>
    <p:sldId id="374" r:id="rId11"/>
    <p:sldId id="371" r:id="rId12"/>
    <p:sldId id="377" r:id="rId13"/>
    <p:sldId id="381" r:id="rId14"/>
    <p:sldId id="395" r:id="rId15"/>
    <p:sldId id="383" r:id="rId16"/>
    <p:sldId id="394" r:id="rId17"/>
    <p:sldId id="384" r:id="rId18"/>
    <p:sldId id="388" r:id="rId1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768" autoAdjust="0"/>
    <p:restoredTop sz="94660"/>
  </p:normalViewPr>
  <p:slideViewPr>
    <p:cSldViewPr>
      <p:cViewPr varScale="1">
        <p:scale>
          <a:sx n="69" d="100"/>
          <a:sy n="69" d="100"/>
        </p:scale>
        <p:origin x="-288" y="-108"/>
      </p:cViewPr>
      <p:guideLst>
        <p:guide orient="horz" pos="2880"/>
        <p:guide pos="566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1260" y="-102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pivotSource>
    <c:name>[Book1]Sheet6!PivotTable3</c:name>
    <c:fmtId val="-1"/>
  </c:pivotSource>
  <c:chart>
    <c:pivotFmts>
      <c:pivotFmt>
        <c:idx val="0"/>
        <c:marker>
          <c:symbol val="none"/>
        </c:marker>
      </c:pivotFmt>
      <c:pivotFmt>
        <c:idx val="1"/>
        <c:marker>
          <c:symbol val="none"/>
        </c:marker>
      </c:pivotFmt>
      <c:pivotFmt>
        <c:idx val="2"/>
        <c:marker>
          <c:symbol val="none"/>
        </c:marker>
      </c:pivotFmt>
      <c:pivotFmt>
        <c:idx val="3"/>
        <c:marker>
          <c:symbol val="none"/>
        </c:marker>
      </c:pivotFmt>
    </c:pivotFmts>
    <c:plotArea>
      <c:layout/>
      <c:barChart>
        <c:barDir val="col"/>
        <c:grouping val="clustered"/>
        <c:ser>
          <c:idx val="0"/>
          <c:order val="0"/>
          <c:tx>
            <c:strRef>
              <c:f>Sheet6!$B$1:$B$2</c:f>
              <c:strCache>
                <c:ptCount val="1"/>
                <c:pt idx="0">
                  <c:v>Max of MIPS</c:v>
                </c:pt>
              </c:strCache>
            </c:strRef>
          </c:tx>
          <c:cat>
            <c:multiLvlStrRef>
              <c:f>Sheet6!$A$3:$A$19</c:f>
              <c:multiLvlStrCache>
                <c:ptCount val="8"/>
                <c:lvl>
                  <c:pt idx="0">
                    <c:v>OOO</c:v>
                  </c:pt>
                  <c:pt idx="1">
                    <c:v>OOO</c:v>
                  </c:pt>
                  <c:pt idx="2">
                    <c:v>OOO</c:v>
                  </c:pt>
                  <c:pt idx="3">
                    <c:v>OOO</c:v>
                  </c:pt>
                  <c:pt idx="4">
                    <c:v>OOO</c:v>
                  </c:pt>
                  <c:pt idx="5">
                    <c:v>OOO</c:v>
                  </c:pt>
                  <c:pt idx="6">
                    <c:v>OOO</c:v>
                  </c:pt>
                  <c:pt idx="7">
                    <c:v>OOO</c:v>
                  </c:pt>
                </c:lvl>
                <c:lvl>
                  <c:pt idx="0">
                    <c:v>GEMS</c:v>
                  </c:pt>
                  <c:pt idx="1">
                    <c:v>Intel</c:v>
                  </c:pt>
                  <c:pt idx="2">
                    <c:v>M5</c:v>
                  </c:pt>
                  <c:pt idx="3">
                    <c:v>PTL</c:v>
                  </c:pt>
                  <c:pt idx="4">
                    <c:v>SESC</c:v>
                  </c:pt>
                  <c:pt idx="5">
                    <c:v>SFF</c:v>
                  </c:pt>
                  <c:pt idx="6">
                    <c:v>sim-mase</c:v>
                  </c:pt>
                  <c:pt idx="7">
                    <c:v>Zesto</c:v>
                  </c:pt>
                </c:lvl>
              </c:multiLvlStrCache>
            </c:multiLvlStrRef>
          </c:cat>
          <c:val>
            <c:numRef>
              <c:f>Sheet6!$B$3:$B$19</c:f>
              <c:numCache>
                <c:formatCode>General</c:formatCode>
                <c:ptCount val="8"/>
                <c:pt idx="0">
                  <c:v>2.5000000000000001E-2</c:v>
                </c:pt>
                <c:pt idx="1">
                  <c:v>5.0000000000000114E-3</c:v>
                </c:pt>
                <c:pt idx="2">
                  <c:v>1.2999999999999998E-2</c:v>
                </c:pt>
                <c:pt idx="3">
                  <c:v>0.35000000000000031</c:v>
                </c:pt>
                <c:pt idx="4">
                  <c:v>1</c:v>
                </c:pt>
                <c:pt idx="5">
                  <c:v>40</c:v>
                </c:pt>
                <c:pt idx="6">
                  <c:v>1.21</c:v>
                </c:pt>
                <c:pt idx="7">
                  <c:v>0.13900000000000001</c:v>
                </c:pt>
              </c:numCache>
            </c:numRef>
          </c:val>
        </c:ser>
        <c:ser>
          <c:idx val="1"/>
          <c:order val="1"/>
          <c:tx>
            <c:strRef>
              <c:f>Sheet6!$C$1:$C$2</c:f>
              <c:strCache>
                <c:ptCount val="1"/>
                <c:pt idx="0">
                  <c:v>Max of Ratio</c:v>
                </c:pt>
              </c:strCache>
            </c:strRef>
          </c:tx>
          <c:cat>
            <c:multiLvlStrRef>
              <c:f>Sheet6!$A$3:$A$19</c:f>
              <c:multiLvlStrCache>
                <c:ptCount val="8"/>
                <c:lvl>
                  <c:pt idx="0">
                    <c:v>OOO</c:v>
                  </c:pt>
                  <c:pt idx="1">
                    <c:v>OOO</c:v>
                  </c:pt>
                  <c:pt idx="2">
                    <c:v>OOO</c:v>
                  </c:pt>
                  <c:pt idx="3">
                    <c:v>OOO</c:v>
                  </c:pt>
                  <c:pt idx="4">
                    <c:v>OOO</c:v>
                  </c:pt>
                  <c:pt idx="5">
                    <c:v>OOO</c:v>
                  </c:pt>
                  <c:pt idx="6">
                    <c:v>OOO</c:v>
                  </c:pt>
                  <c:pt idx="7">
                    <c:v>OOO</c:v>
                  </c:pt>
                </c:lvl>
                <c:lvl>
                  <c:pt idx="0">
                    <c:v>GEMS</c:v>
                  </c:pt>
                  <c:pt idx="1">
                    <c:v>Intel</c:v>
                  </c:pt>
                  <c:pt idx="2">
                    <c:v>M5</c:v>
                  </c:pt>
                  <c:pt idx="3">
                    <c:v>PTL</c:v>
                  </c:pt>
                  <c:pt idx="4">
                    <c:v>SESC</c:v>
                  </c:pt>
                  <c:pt idx="5">
                    <c:v>SFF</c:v>
                  </c:pt>
                  <c:pt idx="6">
                    <c:v>sim-mase</c:v>
                  </c:pt>
                  <c:pt idx="7">
                    <c:v>Zesto</c:v>
                  </c:pt>
                </c:lvl>
              </c:multiLvlStrCache>
            </c:multiLvlStrRef>
          </c:cat>
          <c:val>
            <c:numRef>
              <c:f>Sheet6!$C$3:$C$19</c:f>
              <c:numCache>
                <c:formatCode>General</c:formatCode>
                <c:ptCount val="8"/>
                <c:pt idx="0">
                  <c:v>5</c:v>
                </c:pt>
                <c:pt idx="1">
                  <c:v>1</c:v>
                </c:pt>
                <c:pt idx="2">
                  <c:v>2.5999999999999988</c:v>
                </c:pt>
                <c:pt idx="3">
                  <c:v>70</c:v>
                </c:pt>
                <c:pt idx="4">
                  <c:v>200</c:v>
                </c:pt>
                <c:pt idx="5">
                  <c:v>8000</c:v>
                </c:pt>
                <c:pt idx="6">
                  <c:v>242</c:v>
                </c:pt>
                <c:pt idx="7">
                  <c:v>27.8</c:v>
                </c:pt>
              </c:numCache>
            </c:numRef>
          </c:val>
        </c:ser>
        <c:axId val="166165504"/>
        <c:axId val="166396672"/>
      </c:barChart>
      <c:catAx>
        <c:axId val="166165504"/>
        <c:scaling>
          <c:orientation val="minMax"/>
        </c:scaling>
        <c:axPos val="b"/>
        <c:tickLblPos val="nextTo"/>
        <c:crossAx val="166396672"/>
        <c:crossesAt val="1.0000000000000041E-3"/>
        <c:auto val="1"/>
        <c:lblAlgn val="ctr"/>
        <c:lblOffset val="100"/>
      </c:catAx>
      <c:valAx>
        <c:axId val="166396672"/>
        <c:scaling>
          <c:logBase val="10"/>
          <c:orientation val="minMax"/>
        </c:scaling>
        <c:axPos val="l"/>
        <c:majorGridlines/>
        <c:numFmt formatCode="General" sourceLinked="1"/>
        <c:tickLblPos val="nextTo"/>
        <c:crossAx val="166165504"/>
        <c:crosses val="autoZero"/>
        <c:crossBetween val="between"/>
      </c:valAx>
    </c:plotArea>
    <c:legend>
      <c:legendPos val="r"/>
      <c:layout/>
    </c:legend>
    <c:plotVisOnly val="1"/>
  </c:chart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3C08BF7-77A2-4BC8-999B-4AE7B365EA99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77D9467-52CC-4EF9-8FC3-29099C24F747}" type="slidenum">
              <a:rPr lang="en-US"/>
              <a:pPr/>
              <a:t>1</a:t>
            </a:fld>
            <a:endParaRPr lang="en-US"/>
          </a:p>
        </p:txBody>
      </p:sp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243138A-308A-4197-ADD1-0234D3E5F58A}" type="slidenum">
              <a:rPr lang="en-US"/>
              <a:pPr/>
              <a:t>6</a:t>
            </a:fld>
            <a:endParaRPr lang="en-US"/>
          </a:p>
        </p:txBody>
      </p:sp>
      <p:sp>
        <p:nvSpPr>
          <p:cNvPr id="134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9B39CE-A665-48AB-99F2-5454D83F746B}" type="slidenum">
              <a:rPr lang="en-US"/>
              <a:pPr/>
              <a:t>13</a:t>
            </a:fld>
            <a:endParaRPr lang="en-US"/>
          </a:p>
        </p:txBody>
      </p:sp>
      <p:sp>
        <p:nvSpPr>
          <p:cNvPr id="73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F84B0F6-1470-47D5-945F-16EF04F0754D}" type="slidenum">
              <a:rPr lang="en-US"/>
              <a:pPr/>
              <a:t>14</a:t>
            </a:fld>
            <a:endParaRPr lang="en-US"/>
          </a:p>
        </p:txBody>
      </p:sp>
      <p:sp>
        <p:nvSpPr>
          <p:cNvPr id="74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1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2150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2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21509" name="Rectangle 5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10/25/2010</a:t>
            </a:r>
            <a:endParaRPr lang="en-US" altLang="en-US"/>
          </a:p>
        </p:txBody>
      </p:sp>
      <p:sp>
        <p:nvSpPr>
          <p:cNvPr id="21510" name="Rectangle 6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 smtClean="0"/>
              <a:t>Derek Chiou, UT Austin, RAMP Wrap</a:t>
            </a:r>
            <a:endParaRPr lang="en-US" altLang="en-US"/>
          </a:p>
        </p:txBody>
      </p:sp>
      <p:sp>
        <p:nvSpPr>
          <p:cNvPr id="21511" name="Rectangle 7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4F9765F1-BA89-40C7-A1DD-1E3C0AB79640}" type="slidenum">
              <a:rPr lang="en-US" altLang="en-US"/>
              <a:pPr/>
              <a:t>‹#›</a:t>
            </a:fld>
            <a:endParaRPr lang="en-US" altLang="en-US"/>
          </a:p>
        </p:txBody>
      </p:sp>
      <p:grpSp>
        <p:nvGrpSpPr>
          <p:cNvPr id="21512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21513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4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5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6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7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8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9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20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21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22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23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24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25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26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27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28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29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30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31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32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33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34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35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36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37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38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39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40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41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42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43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1544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10/25/2010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smtClean="0"/>
              <a:t>Derek Chiou, UT Austin, RAMP Wrap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E0AEAB-BAE3-4A32-86CA-90ACF8D0CA03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10/25/2010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smtClean="0"/>
              <a:t>Derek Chiou, UT Austin, RAMP Wrap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5D03B0-D12F-45AB-94C5-D0E6BA4F57B1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10/25/2010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smtClean="0"/>
              <a:t>Derek Chiou, UT Austin, RAMP Wrap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A97035-7202-4D72-89F8-2CFB1059F2C3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10/25/2010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smtClean="0"/>
              <a:t>Derek Chiou, UT Austin, RAMP Wrap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65471F-7208-4F46-B5FE-F4FF90EFC68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10/25/2010</a:t>
            </a:r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smtClean="0"/>
              <a:t>Derek Chiou, UT Austin, RAMP Wrap</a:t>
            </a: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322DFA-F5CD-4C83-9FF0-11E5BA627BB3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10/25/2010</a:t>
            </a:r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smtClean="0"/>
              <a:t>Derek Chiou, UT Austin, RAMP Wrap</a:t>
            </a:r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FDB968-0AD3-492D-998B-11CD7A97E733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10/25/2010</a:t>
            </a:r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smtClean="0"/>
              <a:t>Derek Chiou, UT Austin, RAMP Wrap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84ABC4-3D69-401A-86D0-8FFFE918420B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10/25/2010</a:t>
            </a:r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smtClean="0"/>
              <a:t>Derek Chiou, UT Austin, RAMP Wrap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FF4B4C-1ABD-4A90-9265-591B1E923553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10/25/2010</a:t>
            </a:r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smtClean="0"/>
              <a:t>Derek Chiou, UT Austin, RAMP Wrap</a:t>
            </a: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39BE89-7E0D-4154-A15E-06E281B8C78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10/25/2010</a:t>
            </a:r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smtClean="0"/>
              <a:t>Derek Chiou, UT Austin, RAMP Wrap</a:t>
            </a: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481B11-9DA8-4504-8FF7-47E65204248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20485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629400"/>
            <a:ext cx="990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r>
              <a:rPr lang="en-US" smtClean="0"/>
              <a:t>10/25/2010</a:t>
            </a:r>
            <a:endParaRPr lang="en-US" altLang="en-US"/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48000" y="6629400"/>
            <a:ext cx="3048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/>
            </a:lvl1pPr>
          </a:lstStyle>
          <a:p>
            <a:r>
              <a:rPr lang="en-US" altLang="en-US" smtClean="0"/>
              <a:t>Derek Chiou, UT Austin, RAMP Wrap</a:t>
            </a:r>
            <a:endParaRPr lang="en-US" altLang="en-US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05800" y="6629400"/>
            <a:ext cx="8382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fld id="{C3C0DEBE-99F4-4972-8388-BBC9A1358280}" type="slidenum">
              <a:rPr lang="en-US" altLang="en-US"/>
              <a:pPr/>
              <a:t>‹#›</a:t>
            </a:fld>
            <a:endParaRPr lang="en-US" altLang="en-US"/>
          </a:p>
        </p:txBody>
      </p:sp>
      <p:grpSp>
        <p:nvGrpSpPr>
          <p:cNvPr id="20488" name="Group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20489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0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1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2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3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4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5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6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7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8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9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0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1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2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3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4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5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6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7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8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9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10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11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12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13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14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15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16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17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18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19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iming>
    <p:tnLst>
      <p:par>
        <p:cTn id="1" dur="indefinite" restart="never" nodeType="tmRoot"/>
      </p:par>
    </p:tnLst>
  </p:timing>
  <p:hf hdr="0"/>
  <p:txStyles>
    <p:titleStyle>
      <a:lvl1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2600">
          <a:solidFill>
            <a:schemeClr val="tx1"/>
          </a:solidFill>
          <a:latin typeface="+mn-lt"/>
        </a:defRPr>
      </a:lvl2pPr>
      <a:lvl3pPr marL="987425" indent="-293688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sz="2300">
          <a:solidFill>
            <a:schemeClr val="tx1"/>
          </a:solidFill>
          <a:latin typeface="+mn-lt"/>
        </a:defRPr>
      </a:lvl3pPr>
      <a:lvl4pPr marL="1281113" indent="-292100" algn="l" rtl="0" fontAlgn="base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4pPr>
      <a:lvl5pPr marL="15986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ideo" Target="file:///\\disk.austin.utexas.edu\root\engr\ece\Faculty\dc2998\Talks\201008_RAMPWrap\win_word_MICRO2.avi" TargetMode="Externa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10/25/2010</a:t>
            </a: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en-US" smtClean="0"/>
              <a:t>Derek Chiou, UT Austin, RAMP Wrap</a:t>
            </a:r>
            <a:endParaRPr lang="en-US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CCC11DD3-9CA6-44A2-80BC-B16390B3D158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26628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dirty="0" smtClean="0"/>
              <a:t>FPGA-Accelerated Simulation Technologies (FAST)</a:t>
            </a:r>
            <a:endParaRPr lang="en-US" sz="3200" dirty="0"/>
          </a:p>
        </p:txBody>
      </p:sp>
      <p:sp>
        <p:nvSpPr>
          <p:cNvPr id="26629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 Derek Chiou</a:t>
            </a:r>
          </a:p>
          <a:p>
            <a:r>
              <a:rPr lang="en-US" sz="2400"/>
              <a:t>University of Texas at Austin</a:t>
            </a:r>
          </a:p>
          <a:p>
            <a:r>
              <a:rPr lang="en-US" sz="2400"/>
              <a:t>Electrical and Computer Engineering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/>
          <p:cNvSpPr/>
          <p:nvPr/>
        </p:nvSpPr>
        <p:spPr>
          <a:xfrm>
            <a:off x="2895600" y="2895600"/>
            <a:ext cx="1752600" cy="609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11: </a:t>
            </a:r>
            <a:r>
              <a:rPr lang="en-US" dirty="0" err="1" smtClean="0">
                <a:solidFill>
                  <a:schemeClr val="tx1"/>
                </a:solidFill>
              </a:rPr>
              <a:t>BRz</a:t>
            </a:r>
            <a:r>
              <a:rPr lang="en-US" dirty="0" smtClean="0">
                <a:solidFill>
                  <a:schemeClr val="tx1"/>
                </a:solidFill>
              </a:rPr>
              <a:t> 13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FAST: Wrong Path (Branch </a:t>
            </a:r>
            <a:r>
              <a:rPr lang="en-US" sz="3600" dirty="0" err="1" smtClean="0"/>
              <a:t>Misprediction</a:t>
            </a:r>
            <a:r>
              <a:rPr lang="en-US" sz="3600" dirty="0" smtClean="0"/>
              <a:t>) Instructions</a:t>
            </a:r>
            <a:endParaRPr lang="en-US" sz="3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10/25/2010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Derek Chiou, UT Austin, RAMP Wrap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97035-7202-4D72-89F8-2CFB1059F2C3}" type="slidenum">
              <a:rPr lang="en-US" altLang="en-US" smtClean="0"/>
              <a:pPr/>
              <a:t>10</a:t>
            </a:fld>
            <a:endParaRPr lang="en-US" altLang="en-US"/>
          </a:p>
        </p:txBody>
      </p:sp>
      <p:sp>
        <p:nvSpPr>
          <p:cNvPr id="7" name="Rectangle 6"/>
          <p:cNvSpPr/>
          <p:nvPr/>
        </p:nvSpPr>
        <p:spPr>
          <a:xfrm>
            <a:off x="5715000" y="2209800"/>
            <a:ext cx="1219200" cy="609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Fetch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715000" y="2895600"/>
            <a:ext cx="1219200" cy="609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Decode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715000" y="3581400"/>
            <a:ext cx="1219200" cy="609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Execute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715000" y="4267200"/>
            <a:ext cx="1219200" cy="609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Memory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715000" y="4953000"/>
            <a:ext cx="1219200" cy="609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Writeback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895600" y="2209800"/>
            <a:ext cx="1752600" cy="609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12: R0=R0+1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895600" y="2895600"/>
            <a:ext cx="1752600" cy="609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11: </a:t>
            </a:r>
            <a:r>
              <a:rPr lang="en-US" dirty="0" err="1" smtClean="0">
                <a:solidFill>
                  <a:schemeClr val="tx1"/>
                </a:solidFill>
              </a:rPr>
              <a:t>BRz</a:t>
            </a:r>
            <a:r>
              <a:rPr lang="en-US" dirty="0" smtClean="0">
                <a:solidFill>
                  <a:schemeClr val="tx1"/>
                </a:solidFill>
              </a:rPr>
              <a:t> 13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895600" y="3581400"/>
            <a:ext cx="1752600" cy="609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10: R0=M[R1]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895600" y="4267200"/>
            <a:ext cx="1752600" cy="609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-----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895600" y="4953000"/>
            <a:ext cx="1752600" cy="609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-----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2895600" y="1600200"/>
            <a:ext cx="1752600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Functional Information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715000" y="1600200"/>
            <a:ext cx="1219200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Timing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Model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Freeform 34"/>
          <p:cNvSpPr/>
          <p:nvPr/>
        </p:nvSpPr>
        <p:spPr>
          <a:xfrm>
            <a:off x="4648200" y="2299855"/>
            <a:ext cx="1087582" cy="429490"/>
          </a:xfrm>
          <a:custGeom>
            <a:avLst/>
            <a:gdLst>
              <a:gd name="connsiteX0" fmla="*/ 778163 w 792018"/>
              <a:gd name="connsiteY0" fmla="*/ 0 h 429490"/>
              <a:gd name="connsiteX1" fmla="*/ 2309 w 792018"/>
              <a:gd name="connsiteY1" fmla="*/ 193963 h 429490"/>
              <a:gd name="connsiteX2" fmla="*/ 792018 w 792018"/>
              <a:gd name="connsiteY2" fmla="*/ 429490 h 429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2018" h="429490">
                <a:moveTo>
                  <a:pt x="778163" y="0"/>
                </a:moveTo>
                <a:cubicBezTo>
                  <a:pt x="389081" y="61190"/>
                  <a:pt x="0" y="122381"/>
                  <a:pt x="2309" y="193963"/>
                </a:cubicBezTo>
                <a:cubicBezTo>
                  <a:pt x="4618" y="265545"/>
                  <a:pt x="398318" y="347517"/>
                  <a:pt x="792018" y="429490"/>
                </a:cubicBezTo>
              </a:path>
            </a:pathLst>
          </a:cu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 36"/>
          <p:cNvSpPr/>
          <p:nvPr/>
        </p:nvSpPr>
        <p:spPr>
          <a:xfrm>
            <a:off x="4648200" y="2971800"/>
            <a:ext cx="1087582" cy="429490"/>
          </a:xfrm>
          <a:custGeom>
            <a:avLst/>
            <a:gdLst>
              <a:gd name="connsiteX0" fmla="*/ 778163 w 792018"/>
              <a:gd name="connsiteY0" fmla="*/ 0 h 429490"/>
              <a:gd name="connsiteX1" fmla="*/ 2309 w 792018"/>
              <a:gd name="connsiteY1" fmla="*/ 193963 h 429490"/>
              <a:gd name="connsiteX2" fmla="*/ 792018 w 792018"/>
              <a:gd name="connsiteY2" fmla="*/ 429490 h 429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2018" h="429490">
                <a:moveTo>
                  <a:pt x="778163" y="0"/>
                </a:moveTo>
                <a:cubicBezTo>
                  <a:pt x="389081" y="61190"/>
                  <a:pt x="0" y="122381"/>
                  <a:pt x="2309" y="193963"/>
                </a:cubicBezTo>
                <a:cubicBezTo>
                  <a:pt x="4618" y="265545"/>
                  <a:pt x="398318" y="347517"/>
                  <a:pt x="792018" y="429490"/>
                </a:cubicBezTo>
              </a:path>
            </a:pathLst>
          </a:cu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6934200" y="2895600"/>
            <a:ext cx="1981200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Renaming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6934200" y="3581400"/>
            <a:ext cx="1981200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Delay based on </a:t>
            </a:r>
            <a:r>
              <a:rPr lang="en-US" sz="1400" dirty="0" err="1" smtClean="0">
                <a:solidFill>
                  <a:schemeClr val="tx1"/>
                </a:solidFill>
              </a:rPr>
              <a:t>opcode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934200" y="4267200"/>
            <a:ext cx="1981200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Model loads/stores, $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6934200" y="4953000"/>
            <a:ext cx="1981200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Free register.  Could pass from decode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" name="Freeform 42"/>
          <p:cNvSpPr/>
          <p:nvPr/>
        </p:nvSpPr>
        <p:spPr>
          <a:xfrm>
            <a:off x="4648200" y="3657600"/>
            <a:ext cx="1087582" cy="429490"/>
          </a:xfrm>
          <a:custGeom>
            <a:avLst/>
            <a:gdLst>
              <a:gd name="connsiteX0" fmla="*/ 778163 w 792018"/>
              <a:gd name="connsiteY0" fmla="*/ 0 h 429490"/>
              <a:gd name="connsiteX1" fmla="*/ 2309 w 792018"/>
              <a:gd name="connsiteY1" fmla="*/ 193963 h 429490"/>
              <a:gd name="connsiteX2" fmla="*/ 792018 w 792018"/>
              <a:gd name="connsiteY2" fmla="*/ 429490 h 429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2018" h="429490">
                <a:moveTo>
                  <a:pt x="778163" y="0"/>
                </a:moveTo>
                <a:cubicBezTo>
                  <a:pt x="389081" y="61190"/>
                  <a:pt x="0" y="122381"/>
                  <a:pt x="2309" y="193963"/>
                </a:cubicBezTo>
                <a:cubicBezTo>
                  <a:pt x="4618" y="265545"/>
                  <a:pt x="398318" y="347517"/>
                  <a:pt x="792018" y="429490"/>
                </a:cubicBezTo>
              </a:path>
            </a:pathLst>
          </a:cu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reeform 43"/>
          <p:cNvSpPr/>
          <p:nvPr/>
        </p:nvSpPr>
        <p:spPr>
          <a:xfrm>
            <a:off x="4648200" y="4343400"/>
            <a:ext cx="1087582" cy="429490"/>
          </a:xfrm>
          <a:custGeom>
            <a:avLst/>
            <a:gdLst>
              <a:gd name="connsiteX0" fmla="*/ 778163 w 792018"/>
              <a:gd name="connsiteY0" fmla="*/ 0 h 429490"/>
              <a:gd name="connsiteX1" fmla="*/ 2309 w 792018"/>
              <a:gd name="connsiteY1" fmla="*/ 193963 h 429490"/>
              <a:gd name="connsiteX2" fmla="*/ 792018 w 792018"/>
              <a:gd name="connsiteY2" fmla="*/ 429490 h 429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2018" h="429490">
                <a:moveTo>
                  <a:pt x="778163" y="0"/>
                </a:moveTo>
                <a:cubicBezTo>
                  <a:pt x="389081" y="61190"/>
                  <a:pt x="0" y="122381"/>
                  <a:pt x="2309" y="193963"/>
                </a:cubicBezTo>
                <a:cubicBezTo>
                  <a:pt x="4618" y="265545"/>
                  <a:pt x="398318" y="347517"/>
                  <a:pt x="792018" y="429490"/>
                </a:cubicBezTo>
              </a:path>
            </a:pathLst>
          </a:cu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reeform 44"/>
          <p:cNvSpPr/>
          <p:nvPr/>
        </p:nvSpPr>
        <p:spPr>
          <a:xfrm>
            <a:off x="4648200" y="5029200"/>
            <a:ext cx="1087582" cy="429490"/>
          </a:xfrm>
          <a:custGeom>
            <a:avLst/>
            <a:gdLst>
              <a:gd name="connsiteX0" fmla="*/ 778163 w 792018"/>
              <a:gd name="connsiteY0" fmla="*/ 0 h 429490"/>
              <a:gd name="connsiteX1" fmla="*/ 2309 w 792018"/>
              <a:gd name="connsiteY1" fmla="*/ 193963 h 429490"/>
              <a:gd name="connsiteX2" fmla="*/ 792018 w 792018"/>
              <a:gd name="connsiteY2" fmla="*/ 429490 h 429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2018" h="429490">
                <a:moveTo>
                  <a:pt x="778163" y="0"/>
                </a:moveTo>
                <a:cubicBezTo>
                  <a:pt x="389081" y="61190"/>
                  <a:pt x="0" y="122381"/>
                  <a:pt x="2309" y="193963"/>
                </a:cubicBezTo>
                <a:cubicBezTo>
                  <a:pt x="4618" y="265545"/>
                  <a:pt x="398318" y="347517"/>
                  <a:pt x="792018" y="429490"/>
                </a:cubicBezTo>
              </a:path>
            </a:pathLst>
          </a:cu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/>
          <p:cNvCxnSpPr>
            <a:endCxn id="12" idx="1"/>
          </p:cNvCxnSpPr>
          <p:nvPr/>
        </p:nvCxnSpPr>
        <p:spPr>
          <a:xfrm flipV="1">
            <a:off x="1905000" y="2514600"/>
            <a:ext cx="990600" cy="13716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13" idx="1"/>
          </p:cNvCxnSpPr>
          <p:nvPr/>
        </p:nvCxnSpPr>
        <p:spPr>
          <a:xfrm flipV="1">
            <a:off x="1905000" y="3200400"/>
            <a:ext cx="990600" cy="6858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endCxn id="14" idx="1"/>
          </p:cNvCxnSpPr>
          <p:nvPr/>
        </p:nvCxnSpPr>
        <p:spPr>
          <a:xfrm>
            <a:off x="1905000" y="3886200"/>
            <a:ext cx="990600" cy="158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15" idx="1"/>
          </p:cNvCxnSpPr>
          <p:nvPr/>
        </p:nvCxnSpPr>
        <p:spPr>
          <a:xfrm>
            <a:off x="1905000" y="3886200"/>
            <a:ext cx="990600" cy="6858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endCxn id="16" idx="1"/>
          </p:cNvCxnSpPr>
          <p:nvPr/>
        </p:nvCxnSpPr>
        <p:spPr>
          <a:xfrm>
            <a:off x="1905000" y="3886200"/>
            <a:ext cx="990600" cy="13716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28600" y="3200400"/>
            <a:ext cx="161454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10: R0=M[R1]</a:t>
            </a:r>
          </a:p>
          <a:p>
            <a:r>
              <a:rPr lang="en-US" dirty="0" smtClean="0"/>
              <a:t>11: </a:t>
            </a:r>
            <a:r>
              <a:rPr lang="en-US" dirty="0" err="1" smtClean="0"/>
              <a:t>BRz</a:t>
            </a:r>
            <a:r>
              <a:rPr lang="en-US" dirty="0" smtClean="0"/>
              <a:t> 13</a:t>
            </a:r>
          </a:p>
          <a:p>
            <a:r>
              <a:rPr lang="en-US" dirty="0" smtClean="0"/>
              <a:t>12: R0=R0+1</a:t>
            </a:r>
          </a:p>
          <a:p>
            <a:r>
              <a:rPr lang="en-US" dirty="0" smtClean="0"/>
              <a:t>13: M[R1]=R0</a:t>
            </a:r>
          </a:p>
          <a:p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5334000" y="2133600"/>
            <a:ext cx="685800" cy="381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47" name="Oval 46"/>
          <p:cNvSpPr/>
          <p:nvPr/>
        </p:nvSpPr>
        <p:spPr>
          <a:xfrm>
            <a:off x="2971800" y="2362200"/>
            <a:ext cx="5334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5410200" y="2209800"/>
            <a:ext cx="5334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2895600" y="2209800"/>
            <a:ext cx="1752600" cy="609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13: M[R1]=R0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76200" y="3960812"/>
            <a:ext cx="228600" cy="158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1677592" y="5943600"/>
            <a:ext cx="57138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What if BP </a:t>
            </a:r>
            <a:r>
              <a:rPr lang="en-US" sz="2000" b="1" dirty="0" err="1" smtClean="0"/>
              <a:t>mis</a:t>
            </a:r>
            <a:r>
              <a:rPr lang="en-US" sz="2000" b="1" dirty="0" smtClean="0"/>
              <a:t>-predicted? Timing dependent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73472E-18 -1.48148E-6 L 1.73472E-18 -0.04445 " pathEditMode="relative" ptsTypes="AA">
                                      <p:cBhvr>
                                        <p:cTn id="31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34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5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73472E-18 -0.04445 L 1.73472E-18 0.03333 " pathEditMode="relative" ptsTypes="AA">
                                      <p:cBhvr>
                                        <p:cTn id="39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4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7" grpId="1" animBg="1"/>
      <p:bldP spid="49" grpId="0" animBg="1"/>
      <p:bldP spid="49" grpId="1" animBg="1"/>
      <p:bldP spid="46" grpId="0" animBg="1"/>
      <p:bldP spid="5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FAST: Memory </a:t>
            </a:r>
            <a:r>
              <a:rPr lang="en-US" sz="3600" dirty="0" err="1" smtClean="0"/>
              <a:t>Reorderings</a:t>
            </a:r>
            <a:endParaRPr lang="en-US" sz="3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10/25/2010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Derek Chiou, UT Austin, RAMP Wrap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97035-7202-4D72-89F8-2CFB1059F2C3}" type="slidenum">
              <a:rPr lang="en-US" altLang="en-US" smtClean="0"/>
              <a:pPr/>
              <a:t>11</a:t>
            </a:fld>
            <a:endParaRPr lang="en-US" altLang="en-US"/>
          </a:p>
        </p:txBody>
      </p:sp>
      <p:sp>
        <p:nvSpPr>
          <p:cNvPr id="7" name="Rectangle 6"/>
          <p:cNvSpPr/>
          <p:nvPr/>
        </p:nvSpPr>
        <p:spPr>
          <a:xfrm>
            <a:off x="5715000" y="2209800"/>
            <a:ext cx="1219200" cy="609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Fetch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715000" y="2895600"/>
            <a:ext cx="1219200" cy="609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Decode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715000" y="3581400"/>
            <a:ext cx="1219200" cy="609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Execute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715000" y="4267200"/>
            <a:ext cx="1219200" cy="609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Memory, </a:t>
            </a:r>
            <a:r>
              <a:rPr lang="en-US" b="1" dirty="0" smtClean="0">
                <a:solidFill>
                  <a:srgbClr val="FF0000"/>
                </a:solidFill>
              </a:rPr>
              <a:t>Value = 0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715000" y="4953000"/>
            <a:ext cx="1219200" cy="609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Writeback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895600" y="2209800"/>
            <a:ext cx="1752600" cy="609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----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895600" y="2895600"/>
            <a:ext cx="1752600" cy="609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M[20]=0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895600" y="3581400"/>
            <a:ext cx="1752600" cy="609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BRz</a:t>
            </a:r>
            <a:r>
              <a:rPr lang="en-US" dirty="0" smtClean="0">
                <a:solidFill>
                  <a:schemeClr val="tx1"/>
                </a:solidFill>
              </a:rPr>
              <a:t> L1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895600" y="4267200"/>
            <a:ext cx="1752600" cy="609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R0=M[20]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Value=1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895600" y="4953000"/>
            <a:ext cx="1752600" cy="609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-----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2895600" y="1600200"/>
            <a:ext cx="1752600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Functional Information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715000" y="1600200"/>
            <a:ext cx="1219200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Timing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Model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Freeform 34"/>
          <p:cNvSpPr/>
          <p:nvPr/>
        </p:nvSpPr>
        <p:spPr>
          <a:xfrm>
            <a:off x="4648200" y="2299855"/>
            <a:ext cx="1087582" cy="429490"/>
          </a:xfrm>
          <a:custGeom>
            <a:avLst/>
            <a:gdLst>
              <a:gd name="connsiteX0" fmla="*/ 778163 w 792018"/>
              <a:gd name="connsiteY0" fmla="*/ 0 h 429490"/>
              <a:gd name="connsiteX1" fmla="*/ 2309 w 792018"/>
              <a:gd name="connsiteY1" fmla="*/ 193963 h 429490"/>
              <a:gd name="connsiteX2" fmla="*/ 792018 w 792018"/>
              <a:gd name="connsiteY2" fmla="*/ 429490 h 429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2018" h="429490">
                <a:moveTo>
                  <a:pt x="778163" y="0"/>
                </a:moveTo>
                <a:cubicBezTo>
                  <a:pt x="389081" y="61190"/>
                  <a:pt x="0" y="122381"/>
                  <a:pt x="2309" y="193963"/>
                </a:cubicBezTo>
                <a:cubicBezTo>
                  <a:pt x="4618" y="265545"/>
                  <a:pt x="398318" y="347517"/>
                  <a:pt x="792018" y="429490"/>
                </a:cubicBezTo>
              </a:path>
            </a:pathLst>
          </a:cu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 36"/>
          <p:cNvSpPr/>
          <p:nvPr/>
        </p:nvSpPr>
        <p:spPr>
          <a:xfrm>
            <a:off x="4648200" y="2971800"/>
            <a:ext cx="1087582" cy="429490"/>
          </a:xfrm>
          <a:custGeom>
            <a:avLst/>
            <a:gdLst>
              <a:gd name="connsiteX0" fmla="*/ 778163 w 792018"/>
              <a:gd name="connsiteY0" fmla="*/ 0 h 429490"/>
              <a:gd name="connsiteX1" fmla="*/ 2309 w 792018"/>
              <a:gd name="connsiteY1" fmla="*/ 193963 h 429490"/>
              <a:gd name="connsiteX2" fmla="*/ 792018 w 792018"/>
              <a:gd name="connsiteY2" fmla="*/ 429490 h 429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2018" h="429490">
                <a:moveTo>
                  <a:pt x="778163" y="0"/>
                </a:moveTo>
                <a:cubicBezTo>
                  <a:pt x="389081" y="61190"/>
                  <a:pt x="0" y="122381"/>
                  <a:pt x="2309" y="193963"/>
                </a:cubicBezTo>
                <a:cubicBezTo>
                  <a:pt x="4618" y="265545"/>
                  <a:pt x="398318" y="347517"/>
                  <a:pt x="792018" y="429490"/>
                </a:cubicBezTo>
              </a:path>
            </a:pathLst>
          </a:cu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6934200" y="2895600"/>
            <a:ext cx="1981200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Renaming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6934200" y="3581400"/>
            <a:ext cx="1981200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Delay based on </a:t>
            </a:r>
            <a:r>
              <a:rPr lang="en-US" sz="1400" dirty="0" err="1" smtClean="0">
                <a:solidFill>
                  <a:schemeClr val="tx1"/>
                </a:solidFill>
              </a:rPr>
              <a:t>opcode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934200" y="4267200"/>
            <a:ext cx="1981200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Model loads/stores, $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6934200" y="4953000"/>
            <a:ext cx="1981200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Free register.  Could pass from decode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" name="Freeform 42"/>
          <p:cNvSpPr/>
          <p:nvPr/>
        </p:nvSpPr>
        <p:spPr>
          <a:xfrm>
            <a:off x="4648200" y="3657600"/>
            <a:ext cx="1087582" cy="429490"/>
          </a:xfrm>
          <a:custGeom>
            <a:avLst/>
            <a:gdLst>
              <a:gd name="connsiteX0" fmla="*/ 778163 w 792018"/>
              <a:gd name="connsiteY0" fmla="*/ 0 h 429490"/>
              <a:gd name="connsiteX1" fmla="*/ 2309 w 792018"/>
              <a:gd name="connsiteY1" fmla="*/ 193963 h 429490"/>
              <a:gd name="connsiteX2" fmla="*/ 792018 w 792018"/>
              <a:gd name="connsiteY2" fmla="*/ 429490 h 429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2018" h="429490">
                <a:moveTo>
                  <a:pt x="778163" y="0"/>
                </a:moveTo>
                <a:cubicBezTo>
                  <a:pt x="389081" y="61190"/>
                  <a:pt x="0" y="122381"/>
                  <a:pt x="2309" y="193963"/>
                </a:cubicBezTo>
                <a:cubicBezTo>
                  <a:pt x="4618" y="265545"/>
                  <a:pt x="398318" y="347517"/>
                  <a:pt x="792018" y="429490"/>
                </a:cubicBezTo>
              </a:path>
            </a:pathLst>
          </a:cu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reeform 43"/>
          <p:cNvSpPr/>
          <p:nvPr/>
        </p:nvSpPr>
        <p:spPr>
          <a:xfrm>
            <a:off x="4648200" y="4343400"/>
            <a:ext cx="1087582" cy="429490"/>
          </a:xfrm>
          <a:custGeom>
            <a:avLst/>
            <a:gdLst>
              <a:gd name="connsiteX0" fmla="*/ 778163 w 792018"/>
              <a:gd name="connsiteY0" fmla="*/ 0 h 429490"/>
              <a:gd name="connsiteX1" fmla="*/ 2309 w 792018"/>
              <a:gd name="connsiteY1" fmla="*/ 193963 h 429490"/>
              <a:gd name="connsiteX2" fmla="*/ 792018 w 792018"/>
              <a:gd name="connsiteY2" fmla="*/ 429490 h 429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2018" h="429490">
                <a:moveTo>
                  <a:pt x="778163" y="0"/>
                </a:moveTo>
                <a:cubicBezTo>
                  <a:pt x="389081" y="61190"/>
                  <a:pt x="0" y="122381"/>
                  <a:pt x="2309" y="193963"/>
                </a:cubicBezTo>
                <a:cubicBezTo>
                  <a:pt x="4618" y="265545"/>
                  <a:pt x="398318" y="347517"/>
                  <a:pt x="792018" y="429490"/>
                </a:cubicBezTo>
              </a:path>
            </a:pathLst>
          </a:cu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reeform 44"/>
          <p:cNvSpPr/>
          <p:nvPr/>
        </p:nvSpPr>
        <p:spPr>
          <a:xfrm>
            <a:off x="4648200" y="5029200"/>
            <a:ext cx="1087582" cy="429490"/>
          </a:xfrm>
          <a:custGeom>
            <a:avLst/>
            <a:gdLst>
              <a:gd name="connsiteX0" fmla="*/ 778163 w 792018"/>
              <a:gd name="connsiteY0" fmla="*/ 0 h 429490"/>
              <a:gd name="connsiteX1" fmla="*/ 2309 w 792018"/>
              <a:gd name="connsiteY1" fmla="*/ 193963 h 429490"/>
              <a:gd name="connsiteX2" fmla="*/ 792018 w 792018"/>
              <a:gd name="connsiteY2" fmla="*/ 429490 h 429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2018" h="429490">
                <a:moveTo>
                  <a:pt x="778163" y="0"/>
                </a:moveTo>
                <a:cubicBezTo>
                  <a:pt x="389081" y="61190"/>
                  <a:pt x="0" y="122381"/>
                  <a:pt x="2309" y="193963"/>
                </a:cubicBezTo>
                <a:cubicBezTo>
                  <a:pt x="4618" y="265545"/>
                  <a:pt x="398318" y="347517"/>
                  <a:pt x="792018" y="429490"/>
                </a:cubicBezTo>
              </a:path>
            </a:pathLst>
          </a:cu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/>
          <p:cNvCxnSpPr>
            <a:endCxn id="12" idx="1"/>
          </p:cNvCxnSpPr>
          <p:nvPr/>
        </p:nvCxnSpPr>
        <p:spPr>
          <a:xfrm flipV="1">
            <a:off x="1905000" y="2514600"/>
            <a:ext cx="990600" cy="13716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13" idx="1"/>
          </p:cNvCxnSpPr>
          <p:nvPr/>
        </p:nvCxnSpPr>
        <p:spPr>
          <a:xfrm flipV="1">
            <a:off x="1905000" y="3200400"/>
            <a:ext cx="990600" cy="6858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endCxn id="14" idx="1"/>
          </p:cNvCxnSpPr>
          <p:nvPr/>
        </p:nvCxnSpPr>
        <p:spPr>
          <a:xfrm>
            <a:off x="1905000" y="3886200"/>
            <a:ext cx="990600" cy="158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15" idx="1"/>
          </p:cNvCxnSpPr>
          <p:nvPr/>
        </p:nvCxnSpPr>
        <p:spPr>
          <a:xfrm>
            <a:off x="1905000" y="3886200"/>
            <a:ext cx="990600" cy="6858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endCxn id="16" idx="1"/>
          </p:cNvCxnSpPr>
          <p:nvPr/>
        </p:nvCxnSpPr>
        <p:spPr>
          <a:xfrm>
            <a:off x="1905000" y="3886200"/>
            <a:ext cx="990600" cy="13716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28600" y="3200400"/>
            <a:ext cx="161454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     R0=M[R1]</a:t>
            </a:r>
          </a:p>
          <a:p>
            <a:r>
              <a:rPr lang="en-US" dirty="0" smtClean="0"/>
              <a:t>      </a:t>
            </a:r>
            <a:r>
              <a:rPr lang="en-US" dirty="0" err="1" smtClean="0"/>
              <a:t>BRn</a:t>
            </a:r>
            <a:r>
              <a:rPr lang="en-US" dirty="0" smtClean="0"/>
              <a:t> L1</a:t>
            </a:r>
          </a:p>
          <a:p>
            <a:r>
              <a:rPr lang="en-US" dirty="0" smtClean="0"/>
              <a:t>      R0=R0+1</a:t>
            </a:r>
          </a:p>
          <a:p>
            <a:r>
              <a:rPr lang="en-US" dirty="0" smtClean="0"/>
              <a:t>L1: M[R1]=R0</a:t>
            </a:r>
          </a:p>
          <a:p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5334000" y="2133600"/>
            <a:ext cx="685800" cy="381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BP</a:t>
            </a:r>
            <a:endParaRPr lang="en-US" dirty="0"/>
          </a:p>
        </p:txBody>
      </p:sp>
      <p:sp>
        <p:nvSpPr>
          <p:cNvPr id="58" name="Oval 57"/>
          <p:cNvSpPr/>
          <p:nvPr/>
        </p:nvSpPr>
        <p:spPr>
          <a:xfrm>
            <a:off x="3962400" y="4572000"/>
            <a:ext cx="3810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6553200" y="4572000"/>
            <a:ext cx="3810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1295400" y="5867400"/>
            <a:ext cx="63594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dirty="0" smtClean="0"/>
              <a:t>Value-based (not order based) </a:t>
            </a:r>
            <a:r>
              <a:rPr lang="en-US" sz="1600" b="1" dirty="0" smtClean="0"/>
              <a:t>technique for arbitrary </a:t>
            </a:r>
          </a:p>
          <a:p>
            <a:r>
              <a:rPr lang="en-US" sz="1600" b="1" dirty="0" smtClean="0"/>
              <a:t>memory models, data speculation, faults, branch </a:t>
            </a:r>
            <a:r>
              <a:rPr lang="en-US" sz="1600" b="1" dirty="0" err="1" smtClean="0"/>
              <a:t>misprediction</a:t>
            </a:r>
            <a:endParaRPr lang="en-US" sz="16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59" grpId="0" animBg="1"/>
      <p:bldP spid="6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FAST Technique:</a:t>
            </a:r>
            <a:br>
              <a:rPr lang="en-US" dirty="0" smtClean="0"/>
            </a:br>
            <a:r>
              <a:rPr lang="en-US" dirty="0" smtClean="0"/>
              <a:t>Speculative Functional First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Oracles enables functional model executing first to be accurate</a:t>
            </a:r>
          </a:p>
          <a:p>
            <a:pPr lvl="1"/>
            <a:r>
              <a:rPr lang="en-US" sz="1800" dirty="0" smtClean="0"/>
              <a:t>Target Memory Oracle (TMO)</a:t>
            </a:r>
          </a:p>
          <a:p>
            <a:pPr lvl="2"/>
            <a:r>
              <a:rPr lang="en-US" sz="1600" dirty="0" smtClean="0"/>
              <a:t>Functional store values passed in trace</a:t>
            </a:r>
          </a:p>
          <a:p>
            <a:pPr lvl="2"/>
            <a:r>
              <a:rPr lang="en-US" sz="1600" dirty="0" smtClean="0"/>
              <a:t>By the time stores executed by TM, values have been corrected to being target correct</a:t>
            </a:r>
          </a:p>
          <a:p>
            <a:pPr lvl="1"/>
            <a:r>
              <a:rPr lang="en-US" sz="1800" dirty="0" smtClean="0"/>
              <a:t>Branch predictor</a:t>
            </a:r>
          </a:p>
          <a:p>
            <a:r>
              <a:rPr lang="en-US" sz="2000" dirty="0" smtClean="0"/>
              <a:t>SFF enables independent optimization of FM/TM</a:t>
            </a:r>
          </a:p>
          <a:p>
            <a:pPr lvl="1"/>
            <a:r>
              <a:rPr lang="en-US" sz="1800" dirty="0" smtClean="0"/>
              <a:t>FM has no micro-architectural knowledge</a:t>
            </a:r>
          </a:p>
          <a:p>
            <a:pPr lvl="2"/>
            <a:r>
              <a:rPr lang="en-US" sz="1600" dirty="0" smtClean="0"/>
              <a:t>E.g., no need for register renaming</a:t>
            </a:r>
          </a:p>
          <a:p>
            <a:pPr lvl="2"/>
            <a:r>
              <a:rPr lang="en-US" sz="1600" dirty="0" smtClean="0"/>
              <a:t>Can be implemented in software using best software functional techniques</a:t>
            </a:r>
          </a:p>
          <a:p>
            <a:pPr lvl="2"/>
            <a:r>
              <a:rPr lang="en-US" sz="1600" dirty="0" smtClean="0"/>
              <a:t>Can be aggressively parallelized with no loss in accuracy</a:t>
            </a:r>
          </a:p>
          <a:p>
            <a:pPr lvl="2"/>
            <a:r>
              <a:rPr lang="en-US" sz="1600" b="1" i="1" dirty="0" smtClean="0"/>
              <a:t>Can be implemented in hardware by providing trace/correction!</a:t>
            </a:r>
          </a:p>
          <a:p>
            <a:pPr lvl="1"/>
            <a:r>
              <a:rPr lang="en-US" sz="1900" dirty="0" smtClean="0"/>
              <a:t>FM provides full functionality (no need to transplant)</a:t>
            </a:r>
          </a:p>
          <a:p>
            <a:pPr lvl="1"/>
            <a:r>
              <a:rPr lang="en-US" sz="2000" dirty="0" smtClean="0"/>
              <a:t>TM can be far away, highly optimized for its tasks</a:t>
            </a:r>
          </a:p>
          <a:p>
            <a:pPr lvl="2"/>
            <a:r>
              <a:rPr lang="en-US" sz="1600" dirty="0" smtClean="0"/>
              <a:t>Does not do any functionality (though oracles need to be maintained)</a:t>
            </a:r>
            <a:endParaRPr lang="en-US" sz="1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10/25/2010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Derek Chiou, UT Austin, RAMP Wrap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97035-7202-4D72-89F8-2CFB1059F2C3}" type="slidenum">
              <a:rPr lang="en-US" altLang="en-US" smtClean="0"/>
              <a:pPr/>
              <a:t>12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10/25/2010</a:t>
            </a:r>
            <a:endParaRPr lang="en-US" altLang="en-US"/>
          </a:p>
        </p:txBody>
      </p:sp>
      <p:sp>
        <p:nvSpPr>
          <p:cNvPr id="2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Derek Chiou, UT Austin, RAMP Wrap</a:t>
            </a:r>
            <a:endParaRPr lang="en-US" altLang="en-US"/>
          </a:p>
        </p:txBody>
      </p:sp>
      <p:sp>
        <p:nvSpPr>
          <p:cNvPr id="73011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455025" cy="1038225"/>
          </a:xfrm>
        </p:spPr>
        <p:txBody>
          <a:bodyPr/>
          <a:lstStyle/>
          <a:p>
            <a:r>
              <a:rPr lang="en-US"/>
              <a:t>FAST Prototype Overview</a:t>
            </a:r>
          </a:p>
        </p:txBody>
      </p:sp>
      <p:sp>
        <p:nvSpPr>
          <p:cNvPr id="73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4800600"/>
            <a:ext cx="8680450" cy="1776413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200" dirty="0"/>
              <a:t>Software </a:t>
            </a:r>
            <a:r>
              <a:rPr lang="en-US" sz="2200" dirty="0" smtClean="0"/>
              <a:t>(QEMU modified with trace/rollback) functional </a:t>
            </a:r>
            <a:r>
              <a:rPr lang="en-US" sz="2200" dirty="0"/>
              <a:t>model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Eventually hardware functional model, but software </a:t>
            </a:r>
            <a:r>
              <a:rPr lang="en-US" sz="2000" dirty="0" err="1"/>
              <a:t>sim</a:t>
            </a:r>
            <a:r>
              <a:rPr lang="en-US" sz="2000" dirty="0"/>
              <a:t> exists</a:t>
            </a:r>
          </a:p>
          <a:p>
            <a:pPr>
              <a:lnSpc>
                <a:spcPct val="80000"/>
              </a:lnSpc>
            </a:pPr>
            <a:r>
              <a:rPr lang="en-US" sz="2200" dirty="0"/>
              <a:t>FPGA-based timing model written in </a:t>
            </a:r>
            <a:r>
              <a:rPr lang="en-US" sz="2200" dirty="0" err="1"/>
              <a:t>Bluespec</a:t>
            </a:r>
            <a:endParaRPr lang="en-US" sz="2200" dirty="0"/>
          </a:p>
          <a:p>
            <a:pPr lvl="1">
              <a:lnSpc>
                <a:spcPct val="80000"/>
              </a:lnSpc>
            </a:pPr>
            <a:r>
              <a:rPr lang="en-US" sz="2000" dirty="0"/>
              <a:t>Complex </a:t>
            </a:r>
            <a:r>
              <a:rPr lang="en-US" sz="2000" dirty="0" err="1"/>
              <a:t>OoO</a:t>
            </a:r>
            <a:r>
              <a:rPr lang="en-US" sz="2000" dirty="0"/>
              <a:t> micro-architecture fits in a single </a:t>
            </a:r>
            <a:r>
              <a:rPr lang="en-US" sz="2000" dirty="0" smtClean="0"/>
              <a:t>FPGA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/>
              <a:t>Multiple host cycles</a:t>
            </a:r>
          </a:p>
          <a:p>
            <a:pPr>
              <a:lnSpc>
                <a:spcPct val="80000"/>
              </a:lnSpc>
              <a:buNone/>
            </a:pPr>
            <a:endParaRPr lang="en-US" sz="2400" dirty="0"/>
          </a:p>
        </p:txBody>
      </p:sp>
      <p:sp>
        <p:nvSpPr>
          <p:cNvPr id="730116" name="Line 4"/>
          <p:cNvSpPr>
            <a:spLocks noChangeShapeType="1"/>
          </p:cNvSpPr>
          <p:nvPr/>
        </p:nvSpPr>
        <p:spPr bwMode="auto">
          <a:xfrm>
            <a:off x="3657600" y="3200400"/>
            <a:ext cx="9906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30117" name="Line 5"/>
          <p:cNvSpPr>
            <a:spLocks noChangeShapeType="1"/>
          </p:cNvSpPr>
          <p:nvPr/>
        </p:nvSpPr>
        <p:spPr bwMode="auto">
          <a:xfrm flipH="1">
            <a:off x="3810000" y="37338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30118" name="Text Box 6"/>
          <p:cNvSpPr txBox="1">
            <a:spLocks noChangeArrowheads="1"/>
          </p:cNvSpPr>
          <p:nvPr/>
        </p:nvSpPr>
        <p:spPr bwMode="auto">
          <a:xfrm>
            <a:off x="3733800" y="2590800"/>
            <a:ext cx="862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/>
              <a:t>trace</a:t>
            </a:r>
          </a:p>
        </p:txBody>
      </p:sp>
      <p:sp>
        <p:nvSpPr>
          <p:cNvPr id="730119" name="Rectangle 7"/>
          <p:cNvSpPr>
            <a:spLocks noChangeArrowheads="1"/>
          </p:cNvSpPr>
          <p:nvPr/>
        </p:nvSpPr>
        <p:spPr bwMode="auto">
          <a:xfrm>
            <a:off x="1447800" y="1600200"/>
            <a:ext cx="2286000" cy="1524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/>
              <a:t>Functional</a:t>
            </a:r>
          </a:p>
          <a:p>
            <a:pPr algn="ctr"/>
            <a:r>
              <a:rPr lang="en-US" sz="2400"/>
              <a:t>Model</a:t>
            </a:r>
          </a:p>
          <a:p>
            <a:pPr algn="ctr"/>
            <a:endParaRPr lang="en-US" sz="1600"/>
          </a:p>
          <a:p>
            <a:pPr algn="ctr"/>
            <a:r>
              <a:rPr lang="en-US"/>
              <a:t>Software</a:t>
            </a:r>
          </a:p>
        </p:txBody>
      </p:sp>
      <p:sp>
        <p:nvSpPr>
          <p:cNvPr id="730120" name="Rectangle 8"/>
          <p:cNvSpPr>
            <a:spLocks noChangeArrowheads="1"/>
          </p:cNvSpPr>
          <p:nvPr/>
        </p:nvSpPr>
        <p:spPr bwMode="auto">
          <a:xfrm>
            <a:off x="4724400" y="1600200"/>
            <a:ext cx="2286000" cy="1524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/>
              <a:t>Timing</a:t>
            </a:r>
          </a:p>
          <a:p>
            <a:pPr algn="ctr"/>
            <a:r>
              <a:rPr lang="en-US" sz="2400"/>
              <a:t>Model</a:t>
            </a:r>
          </a:p>
          <a:p>
            <a:pPr algn="ctr"/>
            <a:endParaRPr lang="en-US" sz="1600"/>
          </a:p>
          <a:p>
            <a:pPr algn="ctr"/>
            <a:r>
              <a:rPr lang="en-US"/>
              <a:t>Bluespec HDL</a:t>
            </a:r>
          </a:p>
        </p:txBody>
      </p:sp>
      <p:sp>
        <p:nvSpPr>
          <p:cNvPr id="730121" name="Rectangle 9"/>
          <p:cNvSpPr>
            <a:spLocks noChangeArrowheads="1"/>
          </p:cNvSpPr>
          <p:nvPr/>
        </p:nvSpPr>
        <p:spPr bwMode="auto">
          <a:xfrm>
            <a:off x="1371600" y="3048000"/>
            <a:ext cx="2438400" cy="838200"/>
          </a:xfrm>
          <a:prstGeom prst="rect">
            <a:avLst/>
          </a:prstGeom>
          <a:solidFill>
            <a:schemeClr val="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400"/>
              <a:t>Processor</a:t>
            </a:r>
          </a:p>
        </p:txBody>
      </p:sp>
      <p:sp>
        <p:nvSpPr>
          <p:cNvPr id="730122" name="Rectangle 10"/>
          <p:cNvSpPr>
            <a:spLocks noChangeArrowheads="1"/>
          </p:cNvSpPr>
          <p:nvPr/>
        </p:nvSpPr>
        <p:spPr bwMode="auto">
          <a:xfrm>
            <a:off x="4648200" y="3048000"/>
            <a:ext cx="2438400" cy="838200"/>
          </a:xfrm>
          <a:prstGeom prst="rect">
            <a:avLst/>
          </a:prstGeom>
          <a:solidFill>
            <a:srgbClr val="CC33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2400"/>
              <a:t>FPGA</a:t>
            </a: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1219200" y="3048000"/>
            <a:ext cx="7543800" cy="1600200"/>
            <a:chOff x="912" y="2880"/>
            <a:chExt cx="4752" cy="1008"/>
          </a:xfrm>
        </p:grpSpPr>
        <p:grpSp>
          <p:nvGrpSpPr>
            <p:cNvPr id="3" name="Group 12"/>
            <p:cNvGrpSpPr>
              <a:grpSpLocks/>
            </p:cNvGrpSpPr>
            <p:nvPr/>
          </p:nvGrpSpPr>
          <p:grpSpPr bwMode="auto">
            <a:xfrm>
              <a:off x="912" y="2880"/>
              <a:ext cx="3792" cy="1008"/>
              <a:chOff x="768" y="2784"/>
              <a:chExt cx="3792" cy="1008"/>
            </a:xfrm>
          </p:grpSpPr>
          <p:sp>
            <p:nvSpPr>
              <p:cNvPr id="730125" name="Rectangle 13"/>
              <p:cNvSpPr>
                <a:spLocks noChangeArrowheads="1"/>
              </p:cNvSpPr>
              <p:nvPr/>
            </p:nvSpPr>
            <p:spPr bwMode="auto">
              <a:xfrm>
                <a:off x="768" y="2784"/>
                <a:ext cx="3792" cy="1008"/>
              </a:xfrm>
              <a:prstGeom prst="rect">
                <a:avLst/>
              </a:prstGeom>
              <a:solidFill>
                <a:schemeClr val="folHlink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pic>
            <p:nvPicPr>
              <p:cNvPr id="730126" name="Picture 14" descr="DRC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 r="33055" b="-546"/>
              <a:stretch>
                <a:fillRect/>
              </a:stretch>
            </p:blipFill>
            <p:spPr bwMode="auto">
              <a:xfrm>
                <a:off x="2976" y="2880"/>
                <a:ext cx="1344" cy="772"/>
              </a:xfrm>
              <a:prstGeom prst="rect">
                <a:avLst/>
              </a:prstGeom>
              <a:noFill/>
            </p:spPr>
          </p:pic>
          <p:pic>
            <p:nvPicPr>
              <p:cNvPr id="730127" name="Picture 15" descr="43511A_QuadCore_BLK_120x90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 l="27499" t="13333" r="14999" b="10001"/>
              <a:stretch>
                <a:fillRect/>
              </a:stretch>
            </p:blipFill>
            <p:spPr bwMode="auto">
              <a:xfrm>
                <a:off x="1152" y="2880"/>
                <a:ext cx="858" cy="860"/>
              </a:xfrm>
              <a:prstGeom prst="rect">
                <a:avLst/>
              </a:prstGeom>
              <a:noFill/>
            </p:spPr>
          </p:pic>
        </p:grpSp>
        <p:sp>
          <p:nvSpPr>
            <p:cNvPr id="730128" name="Line 16"/>
            <p:cNvSpPr>
              <a:spLocks noChangeShapeType="1"/>
            </p:cNvSpPr>
            <p:nvPr/>
          </p:nvSpPr>
          <p:spPr bwMode="auto">
            <a:xfrm>
              <a:off x="2160" y="3168"/>
              <a:ext cx="960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0129" name="Line 17"/>
            <p:cNvSpPr>
              <a:spLocks noChangeShapeType="1"/>
            </p:cNvSpPr>
            <p:nvPr/>
          </p:nvSpPr>
          <p:spPr bwMode="auto">
            <a:xfrm flipH="1">
              <a:off x="2160" y="3600"/>
              <a:ext cx="9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0130" name="Text Box 18"/>
            <p:cNvSpPr txBox="1">
              <a:spLocks noChangeArrowheads="1"/>
            </p:cNvSpPr>
            <p:nvPr/>
          </p:nvSpPr>
          <p:spPr bwMode="auto">
            <a:xfrm>
              <a:off x="4704" y="3178"/>
              <a:ext cx="960" cy="51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dirty="0"/>
                <a:t>DRC</a:t>
              </a:r>
            </a:p>
            <a:p>
              <a:pPr eaLnBrk="0" hangingPunct="0"/>
              <a:r>
                <a:rPr lang="en-US" sz="2400" dirty="0"/>
                <a:t>Computer</a:t>
              </a:r>
            </a:p>
          </p:txBody>
        </p:sp>
        <p:sp>
          <p:nvSpPr>
            <p:cNvPr id="730131" name="Text Box 19"/>
            <p:cNvSpPr txBox="1">
              <a:spLocks noChangeArrowheads="1"/>
            </p:cNvSpPr>
            <p:nvPr/>
          </p:nvSpPr>
          <p:spPr bwMode="auto">
            <a:xfrm>
              <a:off x="2448" y="3264"/>
              <a:ext cx="372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/>
                <a:t>HT</a:t>
              </a:r>
            </a:p>
          </p:txBody>
        </p:sp>
      </p:grpSp>
      <p:grpSp>
        <p:nvGrpSpPr>
          <p:cNvPr id="4" name="Group 20"/>
          <p:cNvGrpSpPr>
            <a:grpSpLocks/>
          </p:cNvGrpSpPr>
          <p:nvPr/>
        </p:nvGrpSpPr>
        <p:grpSpPr bwMode="auto">
          <a:xfrm>
            <a:off x="1219200" y="3048000"/>
            <a:ext cx="6019800" cy="1600200"/>
            <a:chOff x="816" y="1632"/>
            <a:chExt cx="3792" cy="1008"/>
          </a:xfrm>
        </p:grpSpPr>
        <p:sp>
          <p:nvSpPr>
            <p:cNvPr id="730133" name="Rectangle 21"/>
            <p:cNvSpPr>
              <a:spLocks noChangeArrowheads="1"/>
            </p:cNvSpPr>
            <p:nvPr/>
          </p:nvSpPr>
          <p:spPr bwMode="auto">
            <a:xfrm>
              <a:off x="816" y="1632"/>
              <a:ext cx="3792" cy="1008"/>
            </a:xfrm>
            <a:prstGeom prst="rect">
              <a:avLst/>
            </a:prstGeom>
            <a:solidFill>
              <a:schemeClr val="folHlink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 eaLnBrk="0" hangingPunct="0"/>
              <a:r>
                <a:rPr lang="en-US" sz="2400" dirty="0"/>
                <a:t>Xilinx FPGA</a:t>
              </a:r>
            </a:p>
          </p:txBody>
        </p:sp>
        <p:sp>
          <p:nvSpPr>
            <p:cNvPr id="730134" name="Rectangle 22"/>
            <p:cNvSpPr>
              <a:spLocks noChangeArrowheads="1"/>
            </p:cNvSpPr>
            <p:nvPr/>
          </p:nvSpPr>
          <p:spPr bwMode="auto">
            <a:xfrm>
              <a:off x="1008" y="1872"/>
              <a:ext cx="1296" cy="528"/>
            </a:xfrm>
            <a:prstGeom prst="rect">
              <a:avLst/>
            </a:prstGeom>
            <a:solidFill>
              <a:schemeClr val="hlink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400"/>
                <a:t>PowerPC 405</a:t>
              </a:r>
            </a:p>
          </p:txBody>
        </p:sp>
      </p:grpSp>
      <p:sp>
        <p:nvSpPr>
          <p:cNvPr id="730135" name="Text Box 23"/>
          <p:cNvSpPr txBox="1">
            <a:spLocks noChangeArrowheads="1"/>
          </p:cNvSpPr>
          <p:nvPr/>
        </p:nvSpPr>
        <p:spPr bwMode="auto">
          <a:xfrm>
            <a:off x="60325" y="-112713"/>
            <a:ext cx="184150" cy="45720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endParaRPr lang="en-US" sz="2400"/>
          </a:p>
        </p:txBody>
      </p:sp>
      <p:grpSp>
        <p:nvGrpSpPr>
          <p:cNvPr id="5" name="Group 11"/>
          <p:cNvGrpSpPr>
            <a:grpSpLocks/>
          </p:cNvGrpSpPr>
          <p:nvPr/>
        </p:nvGrpSpPr>
        <p:grpSpPr bwMode="auto">
          <a:xfrm>
            <a:off x="1219200" y="3048000"/>
            <a:ext cx="7608890" cy="1600200"/>
            <a:chOff x="912" y="2880"/>
            <a:chExt cx="4793" cy="1008"/>
          </a:xfrm>
        </p:grpSpPr>
        <p:grpSp>
          <p:nvGrpSpPr>
            <p:cNvPr id="6" name="Group 12"/>
            <p:cNvGrpSpPr>
              <a:grpSpLocks/>
            </p:cNvGrpSpPr>
            <p:nvPr/>
          </p:nvGrpSpPr>
          <p:grpSpPr bwMode="auto">
            <a:xfrm>
              <a:off x="912" y="2880"/>
              <a:ext cx="3792" cy="1008"/>
              <a:chOff x="768" y="2784"/>
              <a:chExt cx="3792" cy="1008"/>
            </a:xfrm>
          </p:grpSpPr>
          <p:sp>
            <p:nvSpPr>
              <p:cNvPr id="32" name="Rectangle 13"/>
              <p:cNvSpPr>
                <a:spLocks noChangeArrowheads="1"/>
              </p:cNvSpPr>
              <p:nvPr/>
            </p:nvSpPr>
            <p:spPr bwMode="auto">
              <a:xfrm>
                <a:off x="768" y="2784"/>
                <a:ext cx="3792" cy="1008"/>
              </a:xfrm>
              <a:prstGeom prst="rect">
                <a:avLst/>
              </a:prstGeom>
              <a:solidFill>
                <a:schemeClr val="folHlink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pic>
            <p:nvPicPr>
              <p:cNvPr id="33" name="Picture 14" descr="DRC"/>
              <p:cNvPicPr>
                <a:picLocks noChangeAspect="1" noChangeArrowheads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 bwMode="auto">
              <a:xfrm>
                <a:off x="3257" y="2880"/>
                <a:ext cx="782" cy="772"/>
              </a:xfrm>
              <a:prstGeom prst="rect">
                <a:avLst/>
              </a:prstGeom>
              <a:noFill/>
            </p:spPr>
          </p:pic>
          <p:pic>
            <p:nvPicPr>
              <p:cNvPr id="34" name="Picture 15" descr="43511A_QuadCore_BLK_120x90"/>
              <p:cNvPicPr>
                <a:picLocks noChangeAspect="1" noChangeArrowheads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 bwMode="auto">
              <a:xfrm>
                <a:off x="1152" y="2950"/>
                <a:ext cx="858" cy="719"/>
              </a:xfrm>
              <a:prstGeom prst="rect">
                <a:avLst/>
              </a:prstGeom>
              <a:noFill/>
            </p:spPr>
          </p:pic>
        </p:grpSp>
        <p:sp>
          <p:nvSpPr>
            <p:cNvPr id="28" name="Line 16"/>
            <p:cNvSpPr>
              <a:spLocks noChangeShapeType="1"/>
            </p:cNvSpPr>
            <p:nvPr/>
          </p:nvSpPr>
          <p:spPr bwMode="auto">
            <a:xfrm>
              <a:off x="2160" y="3168"/>
              <a:ext cx="960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Line 17"/>
            <p:cNvSpPr>
              <a:spLocks noChangeShapeType="1"/>
            </p:cNvSpPr>
            <p:nvPr/>
          </p:nvSpPr>
          <p:spPr bwMode="auto">
            <a:xfrm flipH="1">
              <a:off x="2160" y="3600"/>
              <a:ext cx="9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Text Box 18"/>
            <p:cNvSpPr txBox="1">
              <a:spLocks noChangeArrowheads="1"/>
            </p:cNvSpPr>
            <p:nvPr/>
          </p:nvSpPr>
          <p:spPr bwMode="auto">
            <a:xfrm>
              <a:off x="4704" y="3178"/>
              <a:ext cx="1001" cy="52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dirty="0" smtClean="0"/>
                <a:t>Xilinx/Intel</a:t>
              </a:r>
            </a:p>
            <a:p>
              <a:pPr eaLnBrk="0" hangingPunct="0"/>
              <a:r>
                <a:rPr lang="en-US" sz="2400" dirty="0" smtClean="0"/>
                <a:t>ACP</a:t>
              </a:r>
              <a:endParaRPr lang="en-US" sz="2400" dirty="0"/>
            </a:p>
          </p:txBody>
        </p:sp>
        <p:sp>
          <p:nvSpPr>
            <p:cNvPr id="31" name="Text Box 19"/>
            <p:cNvSpPr txBox="1">
              <a:spLocks noChangeArrowheads="1"/>
            </p:cNvSpPr>
            <p:nvPr/>
          </p:nvSpPr>
          <p:spPr bwMode="auto">
            <a:xfrm>
              <a:off x="2448" y="3264"/>
              <a:ext cx="493" cy="2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dirty="0" smtClean="0"/>
                <a:t>FSB</a:t>
              </a:r>
              <a:endParaRPr lang="en-US" sz="2400" dirty="0"/>
            </a:p>
          </p:txBody>
        </p:sp>
      </p:grpSp>
      <p:sp>
        <p:nvSpPr>
          <p:cNvPr id="35" name="Slide Number Placeholder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97035-7202-4D72-89F8-2CFB1059F2C3}" type="slidenum">
              <a:rPr lang="en-US" altLang="en-US" smtClean="0"/>
              <a:pPr/>
              <a:t>13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10/25/2010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Derek Chiou, UT Austin, RAMP Wrap</a:t>
            </a:r>
            <a:endParaRPr lang="en-US" altLang="en-US"/>
          </a:p>
        </p:txBody>
      </p:sp>
      <p:sp>
        <p:nvSpPr>
          <p:cNvPr id="74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500" dirty="0" smtClean="0"/>
              <a:t>FAST 2007 on DRC in Real Time</a:t>
            </a:r>
            <a:r>
              <a:rPr lang="en-US" sz="3500" dirty="0"/>
              <a:t/>
            </a:r>
            <a:br>
              <a:rPr lang="en-US" sz="3500" dirty="0"/>
            </a:br>
            <a:r>
              <a:rPr lang="en-US" sz="3500" dirty="0"/>
              <a:t>	(~</a:t>
            </a:r>
            <a:r>
              <a:rPr lang="en-US" sz="3500" dirty="0" smtClean="0"/>
              <a:t>1.2MIPS)</a:t>
            </a:r>
            <a:endParaRPr lang="en-US" sz="3500" dirty="0"/>
          </a:p>
        </p:txBody>
      </p:sp>
      <p:pic>
        <p:nvPicPr>
          <p:cNvPr id="7" name="win_word_MICRO2.avi">
            <a:hlinkClick r:id="" action="ppaction://media"/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4" cstate="print"/>
          <a:stretch>
            <a:fillRect/>
          </a:stretch>
        </p:blipFill>
        <p:spPr>
          <a:xfrm>
            <a:off x="990600" y="1447800"/>
            <a:ext cx="6629400" cy="5199529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97035-7202-4D72-89F8-2CFB1059F2C3}" type="slidenum">
              <a:rPr lang="en-US" altLang="en-US" smtClean="0"/>
              <a:pPr/>
              <a:t>14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video>
              <p:cMediaNode>
                <p:cTn id="2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video>
            <p:seq concurrent="1" nextAc="seek">
              <p:cTn id="3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" fill="hold">
                      <p:stCondLst>
                        <p:cond delay="0"/>
                      </p:stCondLst>
                      <p:childTnLst>
                        <p:par>
                          <p:cTn id="5" fill="hold">
                            <p:stCondLst>
                              <p:cond delay="0"/>
                            </p:stCondLst>
                            <p:childTnLst>
                              <p:par>
                                <p:cTn id="6" presetID="2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7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Status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Fully parallelized QEMU functional model	</a:t>
            </a:r>
          </a:p>
          <a:p>
            <a:pPr lvl="1"/>
            <a:r>
              <a:rPr lang="en-US" dirty="0" smtClean="0"/>
              <a:t>Trace, accumulating correction</a:t>
            </a:r>
          </a:p>
          <a:p>
            <a:pPr lvl="1"/>
            <a:r>
              <a:rPr lang="en-US" dirty="0" smtClean="0"/>
              <a:t>85%-90% parallel efficiency</a:t>
            </a:r>
          </a:p>
          <a:p>
            <a:r>
              <a:rPr lang="en-US" dirty="0" smtClean="0"/>
              <a:t>~25MIPS with all features on </a:t>
            </a:r>
            <a:r>
              <a:rPr lang="en-US" b="1" i="1" dirty="0" smtClean="0"/>
              <a:t>single</a:t>
            </a:r>
            <a:r>
              <a:rPr lang="en-US" dirty="0" smtClean="0"/>
              <a:t> host core</a:t>
            </a:r>
          </a:p>
          <a:p>
            <a:pPr lvl="1"/>
            <a:r>
              <a:rPr lang="en-US" dirty="0" smtClean="0"/>
              <a:t>Target flexibility</a:t>
            </a:r>
          </a:p>
          <a:p>
            <a:pPr lvl="2"/>
            <a:r>
              <a:rPr lang="en-US" dirty="0" smtClean="0"/>
              <a:t>Single core target</a:t>
            </a:r>
          </a:p>
          <a:p>
            <a:pPr lvl="2"/>
            <a:r>
              <a:rPr lang="en-US" dirty="0" err="1" smtClean="0"/>
              <a:t>Multicore</a:t>
            </a:r>
            <a:r>
              <a:rPr lang="en-US" dirty="0" smtClean="0"/>
              <a:t> target</a:t>
            </a:r>
          </a:p>
          <a:p>
            <a:pPr lvl="1"/>
            <a:r>
              <a:rPr lang="en-US" dirty="0" smtClean="0"/>
              <a:t>100MIPS with a 4/6 core host processor + FPGA</a:t>
            </a:r>
          </a:p>
          <a:p>
            <a:pPr lvl="1"/>
            <a:r>
              <a:rPr lang="en-US" dirty="0" smtClean="0"/>
              <a:t>~35MIPS/host core with just trace</a:t>
            </a:r>
          </a:p>
          <a:p>
            <a:r>
              <a:rPr lang="en-US" dirty="0" smtClean="0"/>
              <a:t>FPGA platform reliability issues </a:t>
            </a:r>
          </a:p>
          <a:p>
            <a:pPr lvl="1"/>
            <a:r>
              <a:rPr lang="en-US" dirty="0" smtClean="0"/>
              <a:t>Starting port to ML605/XUP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10/25/2010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Derek Chiou, UT Austin, RAMP Wrap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97035-7202-4D72-89F8-2CFB1059F2C3}" type="slidenum">
              <a:rPr lang="en-US" altLang="en-US" smtClean="0"/>
              <a:pPr/>
              <a:t>15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SFF FM On Single Host Core Versus Full Simulators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/>
              <a:t>5/10/2010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Derek Chiou of UTAustin at Stanford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4479B-E540-4838-BAEC-52EA26D0D856}" type="slidenum">
              <a:rPr lang="en-US" altLang="en-US" smtClean="0"/>
              <a:pPr/>
              <a:t>16</a:t>
            </a:fld>
            <a:endParaRPr lang="en-US" altLang="en-US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457200" y="1719263"/>
          <a:ext cx="8229600" cy="44116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of FAST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FAST is continuing at full speed</a:t>
            </a:r>
          </a:p>
          <a:p>
            <a:pPr lvl="1"/>
            <a:r>
              <a:rPr lang="en-US" dirty="0" smtClean="0"/>
              <a:t>Dealing with FPGA platform issues</a:t>
            </a:r>
          </a:p>
          <a:p>
            <a:r>
              <a:rPr lang="en-US" dirty="0" smtClean="0"/>
              <a:t>Full system, RTL-level accurate capable, x86 simulator to 4096 cores</a:t>
            </a:r>
          </a:p>
          <a:p>
            <a:r>
              <a:rPr lang="en-US" dirty="0" smtClean="0"/>
              <a:t>Power modeling with </a:t>
            </a:r>
            <a:r>
              <a:rPr lang="en-US" dirty="0" err="1" smtClean="0"/>
              <a:t>Freescale</a:t>
            </a:r>
            <a:endParaRPr lang="en-US" dirty="0" smtClean="0"/>
          </a:p>
          <a:p>
            <a:pPr lvl="1"/>
            <a:r>
              <a:rPr lang="en-US" dirty="0" smtClean="0"/>
              <a:t>6% RMS cycle-by-cycle models for </a:t>
            </a:r>
            <a:r>
              <a:rPr lang="en-US" dirty="0" err="1" smtClean="0"/>
              <a:t>Freescale</a:t>
            </a:r>
            <a:r>
              <a:rPr lang="en-US" dirty="0" smtClean="0"/>
              <a:t> superscalar out-of-order core, ARM A8 (dual issue in-order)</a:t>
            </a:r>
          </a:p>
          <a:p>
            <a:r>
              <a:rPr lang="en-US" dirty="0" smtClean="0"/>
              <a:t>Fault modeling with Intel</a:t>
            </a:r>
          </a:p>
          <a:p>
            <a:r>
              <a:rPr lang="en-US" dirty="0" smtClean="0"/>
              <a:t>FAST2Imp with AMD</a:t>
            </a:r>
          </a:p>
          <a:p>
            <a:pPr lvl="1"/>
            <a:r>
              <a:rPr lang="en-US" dirty="0" smtClean="0"/>
              <a:t>Defining better decomposition of processors, memory, network</a:t>
            </a:r>
          </a:p>
          <a:p>
            <a:pPr lvl="1"/>
            <a:r>
              <a:rPr lang="en-US" dirty="0" smtClean="0"/>
              <a:t>Will lead to easier to write timing models, better simulators/implementations</a:t>
            </a:r>
          </a:p>
          <a:p>
            <a:r>
              <a:rPr lang="en-US" dirty="0" smtClean="0"/>
              <a:t>Joint research with software academic, will provide highly scalable platform</a:t>
            </a:r>
          </a:p>
          <a:p>
            <a:pPr lvl="1"/>
            <a:r>
              <a:rPr lang="en-US" dirty="0" err="1" smtClean="0"/>
              <a:t>Pingali</a:t>
            </a:r>
            <a:r>
              <a:rPr lang="en-US" dirty="0" smtClean="0"/>
              <a:t> (UT), Brooks (Harvard), </a:t>
            </a:r>
            <a:r>
              <a:rPr lang="en-US" dirty="0" err="1" smtClean="0"/>
              <a:t>Sarkar</a:t>
            </a:r>
            <a:r>
              <a:rPr lang="en-US" dirty="0" smtClean="0"/>
              <a:t> (Rice)</a:t>
            </a:r>
          </a:p>
          <a:p>
            <a:r>
              <a:rPr lang="en-US" b="1" i="1" dirty="0" smtClean="0"/>
              <a:t>Our own architectural and micro-architectural ideas</a:t>
            </a:r>
          </a:p>
          <a:p>
            <a:r>
              <a:rPr lang="en-US" dirty="0" smtClean="0"/>
              <a:t>NIFD (GDB front end for FPGAs, see </a:t>
            </a:r>
            <a:r>
              <a:rPr lang="en-US" dirty="0" err="1" smtClean="0"/>
              <a:t>Hari</a:t>
            </a:r>
            <a:r>
              <a:rPr lang="en-US" dirty="0" smtClean="0"/>
              <a:t> for demo)</a:t>
            </a:r>
          </a:p>
          <a:p>
            <a:endParaRPr lang="en-US" dirty="0" smtClean="0"/>
          </a:p>
          <a:p>
            <a:r>
              <a:rPr lang="en-US" dirty="0" err="1" smtClean="0"/>
              <a:t>FAbRIC</a:t>
            </a:r>
            <a:r>
              <a:rPr lang="en-US" dirty="0" smtClean="0"/>
              <a:t>-based or </a:t>
            </a:r>
            <a:r>
              <a:rPr lang="en-US" dirty="0" err="1" smtClean="0"/>
              <a:t>FAbRIC</a:t>
            </a:r>
            <a:r>
              <a:rPr lang="en-US" dirty="0" smtClean="0"/>
              <a:t>-like distribution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10/25/2010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Derek Chiou, UT Austin, RAMP Wrap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97035-7202-4D72-89F8-2CFB1059F2C3}" type="slidenum">
              <a:rPr lang="en-US" altLang="en-US" smtClean="0"/>
              <a:pPr/>
              <a:t>17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 Thanks to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Xilinx for funding/FPGAs</a:t>
            </a:r>
          </a:p>
          <a:p>
            <a:r>
              <a:rPr lang="en-US" dirty="0" smtClean="0"/>
              <a:t>NSF/DOE/SRC for funding</a:t>
            </a:r>
          </a:p>
          <a:p>
            <a:r>
              <a:rPr lang="en-US" dirty="0" smtClean="0"/>
              <a:t>Intel/IBM/</a:t>
            </a:r>
            <a:r>
              <a:rPr lang="en-US" dirty="0" err="1" smtClean="0"/>
              <a:t>Freescale</a:t>
            </a:r>
            <a:r>
              <a:rPr lang="en-US" dirty="0" smtClean="0"/>
              <a:t>/AMD for funding, equipment, and collaboration</a:t>
            </a:r>
          </a:p>
          <a:p>
            <a:r>
              <a:rPr lang="en-US" dirty="0" smtClean="0"/>
              <a:t>Students (who did all the work)</a:t>
            </a:r>
          </a:p>
          <a:p>
            <a:pPr lvl="1"/>
            <a:r>
              <a:rPr lang="en-US" dirty="0" err="1" smtClean="0"/>
              <a:t>Hari</a:t>
            </a:r>
            <a:r>
              <a:rPr lang="en-US" dirty="0" smtClean="0"/>
              <a:t> </a:t>
            </a:r>
            <a:r>
              <a:rPr lang="en-US" dirty="0" err="1" smtClean="0"/>
              <a:t>Angepat</a:t>
            </a:r>
            <a:r>
              <a:rPr lang="en-US" dirty="0" smtClean="0"/>
              <a:t>, Nikhil A. </a:t>
            </a:r>
            <a:r>
              <a:rPr lang="en-US" dirty="0" err="1" smtClean="0"/>
              <a:t>Patil</a:t>
            </a:r>
            <a:r>
              <a:rPr lang="en-US" dirty="0" smtClean="0"/>
              <a:t>, Dam </a:t>
            </a:r>
            <a:r>
              <a:rPr lang="en-US" dirty="0" err="1" smtClean="0"/>
              <a:t>Sunwoo</a:t>
            </a:r>
            <a:endParaRPr lang="en-US" dirty="0" smtClean="0"/>
          </a:p>
          <a:p>
            <a:pPr lvl="1"/>
            <a:r>
              <a:rPr lang="en-US" dirty="0" err="1" smtClean="0"/>
              <a:t>Joonsoo</a:t>
            </a:r>
            <a:r>
              <a:rPr lang="en-US" dirty="0" smtClean="0"/>
              <a:t> Kim, Ram </a:t>
            </a:r>
            <a:r>
              <a:rPr lang="en-US" dirty="0" err="1" smtClean="0"/>
              <a:t>Chakravarthy</a:t>
            </a:r>
            <a:r>
              <a:rPr lang="en-US" dirty="0" smtClean="0"/>
              <a:t> Gene Wu, Yi Yuan</a:t>
            </a:r>
          </a:p>
          <a:p>
            <a:pPr lvl="1"/>
            <a:r>
              <a:rPr lang="en-US" dirty="0" smtClean="0"/>
              <a:t>And several others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10/25/2010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Derek Chiou, UT Austin, RAMP Wrap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97035-7202-4D72-89F8-2CFB1059F2C3}" type="slidenum">
              <a:rPr lang="en-US" altLang="en-US" smtClean="0"/>
              <a:pPr/>
              <a:t>18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Early Picture</a:t>
            </a:r>
            <a:endParaRPr lang="en-US" dirty="0"/>
          </a:p>
        </p:txBody>
      </p:sp>
      <p:pic>
        <p:nvPicPr>
          <p:cNvPr id="7" name="Content Placeholder 6" descr="IMG_5039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04800" y="304800"/>
            <a:ext cx="8281458" cy="6211093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10/25/2010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Derek Chiou, UT Austin, RAMP Wrap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97035-7202-4D72-89F8-2CFB1059F2C3}" type="slidenum">
              <a:rPr lang="en-US" altLang="en-US" smtClean="0"/>
              <a:pPr/>
              <a:t>2</a:t>
            </a:fld>
            <a:endParaRPr lang="en-US" altLang="en-US"/>
          </a:p>
        </p:txBody>
      </p:sp>
      <p:sp>
        <p:nvSpPr>
          <p:cNvPr id="8" name="TextBox 7"/>
          <p:cNvSpPr txBox="1"/>
          <p:nvPr/>
        </p:nvSpPr>
        <p:spPr>
          <a:xfrm>
            <a:off x="0" y="0"/>
            <a:ext cx="285206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December 2005, Berkeley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 83"/>
          <p:cNvSpPr/>
          <p:nvPr/>
        </p:nvSpPr>
        <p:spPr>
          <a:xfrm>
            <a:off x="3048000" y="1219200"/>
            <a:ext cx="1295400" cy="53340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1371600" y="1219200"/>
            <a:ext cx="1600200" cy="53340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6781800" cy="709613"/>
          </a:xfrm>
        </p:spPr>
        <p:txBody>
          <a:bodyPr/>
          <a:lstStyle/>
          <a:p>
            <a:r>
              <a:rPr lang="en-US" dirty="0" smtClean="0"/>
              <a:t>RAMP Project Timeline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04800" y="2514601"/>
            <a:ext cx="838200" cy="76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>
                <a:solidFill>
                  <a:schemeClr val="accent4"/>
                </a:solidFill>
              </a:rPr>
              <a:t>2006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04800" y="3276601"/>
            <a:ext cx="838200" cy="76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>
                <a:solidFill>
                  <a:schemeClr val="accent4"/>
                </a:solidFill>
              </a:rPr>
              <a:t>2007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04800" y="4038601"/>
            <a:ext cx="838200" cy="76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>
                <a:solidFill>
                  <a:schemeClr val="accent4"/>
                </a:solidFill>
              </a:rPr>
              <a:t>2008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04800" y="4800601"/>
            <a:ext cx="838200" cy="76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>
                <a:solidFill>
                  <a:schemeClr val="accent4"/>
                </a:solidFill>
              </a:rPr>
              <a:t>2009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04800" y="5562601"/>
            <a:ext cx="838200" cy="76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>
                <a:solidFill>
                  <a:schemeClr val="accent4"/>
                </a:solidFill>
              </a:rPr>
              <a:t>2010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057400" y="2514600"/>
            <a:ext cx="228600" cy="1676399"/>
          </a:xfrm>
          <a:prstGeom prst="rect">
            <a:avLst/>
          </a:prstGeom>
          <a:solidFill>
            <a:srgbClr val="0E4C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RAMP-Blue</a:t>
            </a:r>
            <a:endParaRPr lang="en-US" sz="1200" dirty="0"/>
          </a:p>
        </p:txBody>
      </p:sp>
      <p:sp>
        <p:nvSpPr>
          <p:cNvPr id="25" name="Flowchart: Punched Tape 24"/>
          <p:cNvSpPr/>
          <p:nvPr/>
        </p:nvSpPr>
        <p:spPr>
          <a:xfrm>
            <a:off x="2057400" y="4114800"/>
            <a:ext cx="228600" cy="228600"/>
          </a:xfrm>
          <a:prstGeom prst="flowChartPunchedTape">
            <a:avLst/>
          </a:prstGeom>
          <a:solidFill>
            <a:srgbClr val="0E4C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grpSp>
        <p:nvGrpSpPr>
          <p:cNvPr id="3" name="Group 66"/>
          <p:cNvGrpSpPr/>
          <p:nvPr/>
        </p:nvGrpSpPr>
        <p:grpSpPr>
          <a:xfrm>
            <a:off x="3733800" y="2971800"/>
            <a:ext cx="228600" cy="3505201"/>
            <a:chOff x="3429000" y="2514600"/>
            <a:chExt cx="228600" cy="3962401"/>
          </a:xfrm>
        </p:grpSpPr>
        <p:sp>
          <p:nvSpPr>
            <p:cNvPr id="28" name="Rectangle 27"/>
            <p:cNvSpPr/>
            <p:nvPr/>
          </p:nvSpPr>
          <p:spPr>
            <a:xfrm>
              <a:off x="3429000" y="2514600"/>
              <a:ext cx="228600" cy="3886200"/>
            </a:xfrm>
            <a:prstGeom prst="rect">
              <a:avLst/>
            </a:prstGeom>
            <a:solidFill>
              <a:srgbClr val="4646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 smtClean="0"/>
                <a:t>Protoflex</a:t>
              </a:r>
              <a:endParaRPr lang="en-US" sz="1200" dirty="0"/>
            </a:p>
          </p:txBody>
        </p:sp>
        <p:sp>
          <p:nvSpPr>
            <p:cNvPr id="29" name="Flowchart: Punched Tape 28"/>
            <p:cNvSpPr/>
            <p:nvPr/>
          </p:nvSpPr>
          <p:spPr>
            <a:xfrm>
              <a:off x="3429000" y="6248401"/>
              <a:ext cx="228600" cy="228600"/>
            </a:xfrm>
            <a:prstGeom prst="flowChartPunchedTape">
              <a:avLst/>
            </a:prstGeom>
            <a:solidFill>
              <a:srgbClr val="4646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sp>
        <p:nvSpPr>
          <p:cNvPr id="19" name="Rectangle 18"/>
          <p:cNvSpPr/>
          <p:nvPr/>
        </p:nvSpPr>
        <p:spPr>
          <a:xfrm>
            <a:off x="3124200" y="1676400"/>
            <a:ext cx="228600" cy="4648200"/>
          </a:xfrm>
          <a:prstGeom prst="rect">
            <a:avLst/>
          </a:prstGeom>
          <a:solidFill>
            <a:srgbClr val="CC5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FAST</a:t>
            </a:r>
          </a:p>
        </p:txBody>
      </p:sp>
      <p:sp>
        <p:nvSpPr>
          <p:cNvPr id="32" name="Flowchart: Punched Tape 31"/>
          <p:cNvSpPr/>
          <p:nvPr/>
        </p:nvSpPr>
        <p:spPr>
          <a:xfrm>
            <a:off x="3124200" y="6248400"/>
            <a:ext cx="228600" cy="228600"/>
          </a:xfrm>
          <a:prstGeom prst="flowChartPunchedTape">
            <a:avLst/>
          </a:prstGeom>
          <a:solidFill>
            <a:srgbClr val="CC5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grpSp>
        <p:nvGrpSpPr>
          <p:cNvPr id="4" name="Group 87"/>
          <p:cNvGrpSpPr/>
          <p:nvPr/>
        </p:nvGrpSpPr>
        <p:grpSpPr>
          <a:xfrm>
            <a:off x="3429000" y="2362200"/>
            <a:ext cx="228600" cy="4114800"/>
            <a:chOff x="4343400" y="2362200"/>
            <a:chExt cx="228600" cy="4114800"/>
          </a:xfrm>
        </p:grpSpPr>
        <p:sp>
          <p:nvSpPr>
            <p:cNvPr id="31" name="Rectangle 30"/>
            <p:cNvSpPr/>
            <p:nvPr/>
          </p:nvSpPr>
          <p:spPr>
            <a:xfrm>
              <a:off x="4343400" y="2362200"/>
              <a:ext cx="228600" cy="3962400"/>
            </a:xfrm>
            <a:prstGeom prst="rect">
              <a:avLst/>
            </a:prstGeom>
            <a:solidFill>
              <a:srgbClr val="0033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 smtClean="0"/>
                <a:t>HAsim</a:t>
              </a:r>
              <a:endParaRPr lang="en-US" sz="1200" dirty="0" smtClean="0"/>
            </a:p>
          </p:txBody>
        </p:sp>
        <p:sp>
          <p:nvSpPr>
            <p:cNvPr id="33" name="Flowchart: Punched Tape 32"/>
            <p:cNvSpPr/>
            <p:nvPr/>
          </p:nvSpPr>
          <p:spPr>
            <a:xfrm>
              <a:off x="4343400" y="6248400"/>
              <a:ext cx="228600" cy="228600"/>
            </a:xfrm>
            <a:prstGeom prst="flowChartPunchedTape">
              <a:avLst/>
            </a:prstGeom>
            <a:solidFill>
              <a:srgbClr val="0033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cxnSp>
        <p:nvCxnSpPr>
          <p:cNvPr id="49" name="Straight Connector 48"/>
          <p:cNvCxnSpPr/>
          <p:nvPr/>
        </p:nvCxnSpPr>
        <p:spPr>
          <a:xfrm>
            <a:off x="228600" y="6324600"/>
            <a:ext cx="4191000" cy="1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56"/>
          <p:cNvGrpSpPr/>
          <p:nvPr/>
        </p:nvGrpSpPr>
        <p:grpSpPr>
          <a:xfrm>
            <a:off x="1447800" y="1300843"/>
            <a:ext cx="1447800" cy="3880757"/>
            <a:chOff x="1828800" y="1300843"/>
            <a:chExt cx="1447800" cy="3880757"/>
          </a:xfrm>
        </p:grpSpPr>
        <p:sp>
          <p:nvSpPr>
            <p:cNvPr id="54" name="Flowchart: Punched Tape 53"/>
            <p:cNvSpPr/>
            <p:nvPr/>
          </p:nvSpPr>
          <p:spPr>
            <a:xfrm>
              <a:off x="1828800" y="3205844"/>
              <a:ext cx="228600" cy="146957"/>
            </a:xfrm>
            <a:prstGeom prst="flowChartPunchedTape">
              <a:avLst/>
            </a:prstGeom>
            <a:solidFill>
              <a:srgbClr val="492F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55" name="Flowchart: Punched Tape 54"/>
            <p:cNvSpPr/>
            <p:nvPr/>
          </p:nvSpPr>
          <p:spPr>
            <a:xfrm>
              <a:off x="1828800" y="1300843"/>
              <a:ext cx="228600" cy="146957"/>
            </a:xfrm>
            <a:prstGeom prst="flowChartPunchedTape">
              <a:avLst/>
            </a:prstGeom>
            <a:solidFill>
              <a:srgbClr val="492F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828800" y="1344387"/>
              <a:ext cx="228600" cy="1910442"/>
            </a:xfrm>
            <a:prstGeom prst="rect">
              <a:avLst/>
            </a:prstGeom>
            <a:solidFill>
              <a:srgbClr val="492F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 smtClean="0"/>
                <a:t>Wavescalar</a:t>
              </a:r>
              <a:endParaRPr lang="en-US" sz="1200" dirty="0" smtClean="0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3048000" y="3733800"/>
              <a:ext cx="228600" cy="1447800"/>
            </a:xfrm>
            <a:prstGeom prst="rect">
              <a:avLst/>
            </a:prstGeom>
            <a:solidFill>
              <a:srgbClr val="492F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Purple</a:t>
              </a:r>
            </a:p>
          </p:txBody>
        </p:sp>
      </p:grpSp>
      <p:grpSp>
        <p:nvGrpSpPr>
          <p:cNvPr id="6" name="Group 62"/>
          <p:cNvGrpSpPr/>
          <p:nvPr/>
        </p:nvGrpSpPr>
        <p:grpSpPr>
          <a:xfrm>
            <a:off x="1752600" y="1447800"/>
            <a:ext cx="228600" cy="2438400"/>
            <a:chOff x="2133600" y="1447800"/>
            <a:chExt cx="228600" cy="2438400"/>
          </a:xfrm>
        </p:grpSpPr>
        <p:sp>
          <p:nvSpPr>
            <p:cNvPr id="26" name="Rectangle 25"/>
            <p:cNvSpPr/>
            <p:nvPr/>
          </p:nvSpPr>
          <p:spPr>
            <a:xfrm>
              <a:off x="2133600" y="1524000"/>
              <a:ext cx="228600" cy="2209800"/>
            </a:xfrm>
            <a:prstGeom prst="rect">
              <a:avLst/>
            </a:prstGeom>
            <a:solidFill>
              <a:srgbClr val="A4001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RAMP-Red</a:t>
              </a:r>
              <a:endParaRPr lang="en-US" sz="1200" dirty="0"/>
            </a:p>
          </p:txBody>
        </p:sp>
        <p:sp>
          <p:nvSpPr>
            <p:cNvPr id="61" name="Flowchart: Punched Tape 60"/>
            <p:cNvSpPr/>
            <p:nvPr/>
          </p:nvSpPr>
          <p:spPr>
            <a:xfrm>
              <a:off x="2133600" y="3657600"/>
              <a:ext cx="228600" cy="228600"/>
            </a:xfrm>
            <a:prstGeom prst="flowChartPunchedTape">
              <a:avLst/>
            </a:prstGeom>
            <a:solidFill>
              <a:srgbClr val="AC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62" name="Flowchart: Punched Tape 61"/>
            <p:cNvSpPr/>
            <p:nvPr/>
          </p:nvSpPr>
          <p:spPr>
            <a:xfrm>
              <a:off x="2133600" y="1447800"/>
              <a:ext cx="228600" cy="228600"/>
            </a:xfrm>
            <a:prstGeom prst="flowChartPunchedTape">
              <a:avLst/>
            </a:prstGeom>
            <a:solidFill>
              <a:srgbClr val="AC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grpSp>
        <p:nvGrpSpPr>
          <p:cNvPr id="7" name="Group 65"/>
          <p:cNvGrpSpPr/>
          <p:nvPr/>
        </p:nvGrpSpPr>
        <p:grpSpPr>
          <a:xfrm>
            <a:off x="2362200" y="2514600"/>
            <a:ext cx="228600" cy="1981200"/>
            <a:chOff x="2743200" y="2514600"/>
            <a:chExt cx="228600" cy="1981200"/>
          </a:xfrm>
        </p:grpSpPr>
        <p:sp>
          <p:nvSpPr>
            <p:cNvPr id="64" name="Flowchart: Punched Tape 63"/>
            <p:cNvSpPr/>
            <p:nvPr/>
          </p:nvSpPr>
          <p:spPr>
            <a:xfrm>
              <a:off x="2743200" y="4267200"/>
              <a:ext cx="228600" cy="228600"/>
            </a:xfrm>
            <a:prstGeom prst="flowChartPunchedTape">
              <a:avLst/>
            </a:prstGeom>
            <a:solidFill>
              <a:srgbClr val="CC55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2743200" y="2514600"/>
              <a:ext cx="228600" cy="1828800"/>
            </a:xfrm>
            <a:prstGeom prst="rect">
              <a:avLst/>
            </a:prstGeom>
            <a:solidFill>
              <a:srgbClr val="CC55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RAMP-White</a:t>
              </a:r>
            </a:p>
          </p:txBody>
        </p:sp>
      </p:grpSp>
      <p:grpSp>
        <p:nvGrpSpPr>
          <p:cNvPr id="8" name="Group 88"/>
          <p:cNvGrpSpPr/>
          <p:nvPr/>
        </p:nvGrpSpPr>
        <p:grpSpPr>
          <a:xfrm>
            <a:off x="4038600" y="4038600"/>
            <a:ext cx="228600" cy="2438400"/>
            <a:chOff x="3733800" y="4038600"/>
            <a:chExt cx="228600" cy="2438400"/>
          </a:xfrm>
        </p:grpSpPr>
        <p:sp>
          <p:nvSpPr>
            <p:cNvPr id="35" name="Flowchart: Punched Tape 34"/>
            <p:cNvSpPr/>
            <p:nvPr/>
          </p:nvSpPr>
          <p:spPr>
            <a:xfrm>
              <a:off x="3733800" y="6248400"/>
              <a:ext cx="228600" cy="228600"/>
            </a:xfrm>
            <a:prstGeom prst="flowChartPunchedTape">
              <a:avLst/>
            </a:prstGeom>
            <a:solidFill>
              <a:srgbClr val="0E4C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733800" y="4038600"/>
              <a:ext cx="228600" cy="2362200"/>
            </a:xfrm>
            <a:prstGeom prst="rect">
              <a:avLst/>
            </a:prstGeom>
            <a:solidFill>
              <a:srgbClr val="0E4C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RAMP-Gold</a:t>
              </a:r>
              <a:endParaRPr lang="en-US" sz="1200" dirty="0"/>
            </a:p>
          </p:txBody>
        </p:sp>
      </p:grpSp>
      <p:cxnSp>
        <p:nvCxnSpPr>
          <p:cNvPr id="77" name="Straight Connector 76"/>
          <p:cNvCxnSpPr/>
          <p:nvPr/>
        </p:nvCxnSpPr>
        <p:spPr>
          <a:xfrm>
            <a:off x="228600" y="5562600"/>
            <a:ext cx="4191000" cy="1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228600" y="4800600"/>
            <a:ext cx="4191000" cy="1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228600" y="4038600"/>
            <a:ext cx="4191000" cy="1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228600" y="3276600"/>
            <a:ext cx="4191000" cy="1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228600" y="2514600"/>
            <a:ext cx="4191000" cy="1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228600" y="1752600"/>
            <a:ext cx="4191000" cy="1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1447800" y="990600"/>
            <a:ext cx="1143000" cy="276999"/>
          </a:xfrm>
          <a:prstGeom prst="rect">
            <a:avLst/>
          </a:prstGeom>
          <a:solidFill>
            <a:schemeClr val="accent1"/>
          </a:solidFill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Prototypes</a:t>
            </a:r>
            <a:endParaRPr lang="en-US" sz="1200" b="1" dirty="0"/>
          </a:p>
        </p:txBody>
      </p:sp>
      <p:sp>
        <p:nvSpPr>
          <p:cNvPr id="91" name="TextBox 90"/>
          <p:cNvSpPr txBox="1"/>
          <p:nvPr/>
        </p:nvSpPr>
        <p:spPr>
          <a:xfrm>
            <a:off x="3124200" y="990600"/>
            <a:ext cx="1143000" cy="276999"/>
          </a:xfrm>
          <a:prstGeom prst="rect">
            <a:avLst/>
          </a:prstGeom>
          <a:solidFill>
            <a:schemeClr val="accent1"/>
          </a:solidFill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Simulators</a:t>
            </a:r>
            <a:endParaRPr lang="en-US" sz="1200" b="1" dirty="0"/>
          </a:p>
        </p:txBody>
      </p:sp>
      <p:sp>
        <p:nvSpPr>
          <p:cNvPr id="92" name="Rectangle 91"/>
          <p:cNvSpPr/>
          <p:nvPr/>
        </p:nvSpPr>
        <p:spPr>
          <a:xfrm>
            <a:off x="8077200" y="0"/>
            <a:ext cx="1066800" cy="228600"/>
          </a:xfrm>
          <a:prstGeom prst="rect">
            <a:avLst/>
          </a:prstGeom>
          <a:solidFill>
            <a:srgbClr val="492F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Wash</a:t>
            </a:r>
            <a:endParaRPr lang="en-US" sz="1400" b="1" dirty="0"/>
          </a:p>
        </p:txBody>
      </p:sp>
      <p:sp>
        <p:nvSpPr>
          <p:cNvPr id="93" name="Rectangle 92"/>
          <p:cNvSpPr/>
          <p:nvPr/>
        </p:nvSpPr>
        <p:spPr>
          <a:xfrm>
            <a:off x="8077200" y="228600"/>
            <a:ext cx="1066800" cy="228600"/>
          </a:xfrm>
          <a:prstGeom prst="rect">
            <a:avLst/>
          </a:prstGeom>
          <a:solidFill>
            <a:srgbClr val="CC55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Texas</a:t>
            </a:r>
            <a:endParaRPr lang="en-US" sz="1400" b="1" dirty="0"/>
          </a:p>
        </p:txBody>
      </p:sp>
      <p:sp>
        <p:nvSpPr>
          <p:cNvPr id="94" name="Rectangle 93"/>
          <p:cNvSpPr/>
          <p:nvPr/>
        </p:nvSpPr>
        <p:spPr>
          <a:xfrm>
            <a:off x="8077200" y="457200"/>
            <a:ext cx="1066800" cy="228600"/>
          </a:xfrm>
          <a:prstGeom prst="rect">
            <a:avLst/>
          </a:prstGeom>
          <a:solidFill>
            <a:srgbClr val="AC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Stanford</a:t>
            </a:r>
            <a:endParaRPr lang="en-US" sz="1400" b="1" dirty="0"/>
          </a:p>
        </p:txBody>
      </p:sp>
      <p:sp>
        <p:nvSpPr>
          <p:cNvPr id="95" name="Rectangle 94"/>
          <p:cNvSpPr/>
          <p:nvPr/>
        </p:nvSpPr>
        <p:spPr>
          <a:xfrm>
            <a:off x="8077200" y="685800"/>
            <a:ext cx="1066800" cy="228600"/>
          </a:xfrm>
          <a:prstGeom prst="rect">
            <a:avLst/>
          </a:prstGeom>
          <a:solidFill>
            <a:srgbClr val="0033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Intel/MIT</a:t>
            </a:r>
            <a:endParaRPr lang="en-US" sz="1400" b="1" dirty="0"/>
          </a:p>
        </p:txBody>
      </p:sp>
      <p:sp>
        <p:nvSpPr>
          <p:cNvPr id="96" name="Rectangle 95"/>
          <p:cNvSpPr/>
          <p:nvPr/>
        </p:nvSpPr>
        <p:spPr>
          <a:xfrm>
            <a:off x="8077200" y="914400"/>
            <a:ext cx="1066800" cy="228600"/>
          </a:xfrm>
          <a:prstGeom prst="rect">
            <a:avLst/>
          </a:prstGeom>
          <a:solidFill>
            <a:srgbClr val="4646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CMU</a:t>
            </a:r>
            <a:endParaRPr lang="en-US" sz="1400" b="1" dirty="0"/>
          </a:p>
        </p:txBody>
      </p:sp>
      <p:sp>
        <p:nvSpPr>
          <p:cNvPr id="97" name="Content Placeholder 8"/>
          <p:cNvSpPr>
            <a:spLocks noGrp="1"/>
          </p:cNvSpPr>
          <p:nvPr>
            <p:ph sz="half" idx="4294967295"/>
          </p:nvPr>
        </p:nvSpPr>
        <p:spPr>
          <a:xfrm>
            <a:off x="4572000" y="1219200"/>
            <a:ext cx="4208462" cy="5257800"/>
          </a:xfrm>
          <a:prstGeom prst="rect">
            <a:avLst/>
          </a:prstGeo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Prototype: Implement target system in FPGAs</a:t>
            </a:r>
          </a:p>
          <a:p>
            <a:pPr lvl="1"/>
            <a:r>
              <a:rPr lang="en-US" dirty="0" smtClean="0"/>
              <a:t>Every register/gate in target is in prototype</a:t>
            </a:r>
          </a:p>
          <a:p>
            <a:pPr lvl="1"/>
            <a:r>
              <a:rPr lang="en-US" dirty="0" smtClean="0"/>
              <a:t>Port ASIC RTL to FPGAs or develop RTL for FPGAs</a:t>
            </a:r>
          </a:p>
          <a:p>
            <a:r>
              <a:rPr lang="en-US" dirty="0" smtClean="0"/>
              <a:t>Time scaled prototype</a:t>
            </a:r>
          </a:p>
          <a:p>
            <a:pPr lvl="1"/>
            <a:r>
              <a:rPr lang="en-US" dirty="0" smtClean="0"/>
              <a:t>Delay transactions to adjust relative times</a:t>
            </a:r>
          </a:p>
          <a:p>
            <a:pPr lvl="2"/>
            <a:r>
              <a:rPr lang="en-US" dirty="0" smtClean="0"/>
              <a:t>E.g., delay memory requests/replies to model slower memory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Simulator: Implement model of target in FPGAs</a:t>
            </a:r>
          </a:p>
          <a:p>
            <a:pPr lvl="1"/>
            <a:r>
              <a:rPr lang="en-US" dirty="0" smtClean="0"/>
              <a:t>Not every target register/gate</a:t>
            </a:r>
          </a:p>
          <a:p>
            <a:pPr lvl="1"/>
            <a:r>
              <a:rPr lang="en-US" dirty="0" smtClean="0"/>
              <a:t>May be very different than target</a:t>
            </a:r>
          </a:p>
          <a:p>
            <a:pPr lvl="2"/>
            <a:r>
              <a:rPr lang="en-US" dirty="0" smtClean="0"/>
              <a:t>Split functional/timing</a:t>
            </a:r>
          </a:p>
          <a:p>
            <a:pPr lvl="2"/>
            <a:r>
              <a:rPr lang="en-US" dirty="0" smtClean="0"/>
              <a:t>Analytical model</a:t>
            </a:r>
          </a:p>
          <a:p>
            <a:pPr lvl="1"/>
            <a:r>
              <a:rPr lang="en-US" dirty="0" smtClean="0"/>
              <a:t>But predicts the performance of target, executes code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sz="1600" dirty="0" smtClean="0"/>
          </a:p>
          <a:p>
            <a:pPr lvl="1"/>
            <a:endParaRPr lang="en-US" sz="1200" dirty="0" smtClean="0"/>
          </a:p>
        </p:txBody>
      </p:sp>
      <p:cxnSp>
        <p:nvCxnSpPr>
          <p:cNvPr id="98" name="Straight Connector 97"/>
          <p:cNvCxnSpPr/>
          <p:nvPr/>
        </p:nvCxnSpPr>
        <p:spPr>
          <a:xfrm>
            <a:off x="228600" y="2133600"/>
            <a:ext cx="4191000" cy="1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04800" y="1752601"/>
            <a:ext cx="838200" cy="76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>
                <a:solidFill>
                  <a:schemeClr val="accent4"/>
                </a:solidFill>
              </a:rPr>
              <a:t>2005</a:t>
            </a:r>
          </a:p>
        </p:txBody>
      </p:sp>
      <p:sp>
        <p:nvSpPr>
          <p:cNvPr id="56" name="Slide Number Placeholder 5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86DEC-996E-434D-B0E3-CC2FE7B5C3AE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8" name="Footer Placeholder 5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Derek Chiou, UT Austin, RAMP Wrap</a:t>
            </a:r>
            <a:endParaRPr lang="en-US"/>
          </a:p>
        </p:txBody>
      </p:sp>
      <p:sp>
        <p:nvSpPr>
          <p:cNvPr id="59" name="Date Placeholder 5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10/25/2010</a:t>
            </a:r>
            <a:endParaRPr lang="en-US"/>
          </a:p>
        </p:txBody>
      </p:sp>
      <p:cxnSp>
        <p:nvCxnSpPr>
          <p:cNvPr id="57" name="Straight Connector 56"/>
          <p:cNvCxnSpPr/>
          <p:nvPr/>
        </p:nvCxnSpPr>
        <p:spPr>
          <a:xfrm>
            <a:off x="228600" y="2514600"/>
            <a:ext cx="4191000" cy="1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 smtClean="0"/>
              <a:t>My First RAMP Retreat talk: </a:t>
            </a:r>
            <a:r>
              <a:rPr lang="en-US" sz="4000" i="1" dirty="0" smtClean="0"/>
              <a:t>Confessions of a RAMP Heretic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sz="2800" dirty="0" smtClean="0"/>
              <a:t>Most Pre-RAMP efforts were prototypes</a:t>
            </a:r>
          </a:p>
          <a:p>
            <a:r>
              <a:rPr lang="en-US" sz="2800" dirty="0" smtClean="0"/>
              <a:t>Initial RAMP thrust was time scaled prototype</a:t>
            </a:r>
          </a:p>
          <a:p>
            <a:endParaRPr lang="en-US" sz="2800" dirty="0" smtClean="0"/>
          </a:p>
          <a:p>
            <a:r>
              <a:rPr lang="en-US" i="1" dirty="0" smtClean="0"/>
              <a:t>FAST has always been a simulator, not a prototype</a:t>
            </a:r>
          </a:p>
          <a:p>
            <a:pPr lvl="1"/>
            <a:r>
              <a:rPr lang="en-US" dirty="0" smtClean="0"/>
              <a:t>Wanted to be able to simulate complex target ISAs, micro-architectures, single threaded but also lots of cores, REAL SOFTWARE</a:t>
            </a:r>
          </a:p>
          <a:p>
            <a:pPr lvl="2"/>
            <a:r>
              <a:rPr lang="en-US" dirty="0" smtClean="0"/>
              <a:t>Use real ISA as baseline to avoid non-research software infrastructure</a:t>
            </a:r>
          </a:p>
          <a:p>
            <a:pPr lvl="1"/>
            <a:r>
              <a:rPr lang="en-US" dirty="0" smtClean="0"/>
              <a:t>Tradeoff simulation performance for accuracy</a:t>
            </a:r>
          </a:p>
          <a:p>
            <a:pPr lvl="1"/>
            <a:r>
              <a:rPr lang="en-US" dirty="0" smtClean="0"/>
              <a:t>Perfect (RTL-level) accuracy</a:t>
            </a:r>
          </a:p>
          <a:p>
            <a:r>
              <a:rPr lang="en-US" dirty="0" smtClean="0"/>
              <a:t>Question: how fast can simulators of computers run?</a:t>
            </a:r>
          </a:p>
          <a:p>
            <a:pPr lvl="1"/>
            <a:r>
              <a:rPr lang="en-US" dirty="0" smtClean="0"/>
              <a:t>Must be parallelized</a:t>
            </a:r>
          </a:p>
          <a:p>
            <a:pPr lvl="1"/>
            <a:r>
              <a:rPr lang="en-US" dirty="0" smtClean="0"/>
              <a:t>Must include hardware </a:t>
            </a:r>
          </a:p>
          <a:p>
            <a:r>
              <a:rPr lang="en-US" dirty="0" smtClean="0"/>
              <a:t>How can simulators be efficiently </a:t>
            </a:r>
            <a:r>
              <a:rPr lang="en-US" b="1" i="1" dirty="0" smtClean="0"/>
              <a:t>accelerated by hardware</a:t>
            </a:r>
            <a:r>
              <a:rPr lang="en-US" dirty="0" smtClean="0"/>
              <a:t> at</a:t>
            </a:r>
          </a:p>
          <a:p>
            <a:pPr lvl="1"/>
            <a:r>
              <a:rPr lang="en-US" dirty="0" smtClean="0"/>
              <a:t>Reasonable (approach software simulator) effort</a:t>
            </a:r>
          </a:p>
          <a:p>
            <a:pPr lvl="1"/>
            <a:r>
              <a:rPr lang="en-US" dirty="0" smtClean="0"/>
              <a:t>Reasonable hardware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RAMP-White was to be a host platform on which to run FAST</a:t>
            </a:r>
          </a:p>
          <a:p>
            <a:pPr lvl="1"/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10/25/2010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Derek Chiou, UT Austin, RAMP Wrap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97035-7202-4D72-89F8-2CFB1059F2C3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Sim</a:t>
            </a:r>
            <a:r>
              <a:rPr lang="en-US" dirty="0" smtClean="0"/>
              <a:t> Parallelization: How To Partition and How to Map?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10/25/2010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Derek Chiou, UT Austin, RAMP Wrap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97035-7202-4D72-89F8-2CFB1059F2C3}" type="slidenum">
              <a:rPr lang="en-US" altLang="en-US" smtClean="0"/>
              <a:pPr/>
              <a:t>5</a:t>
            </a:fld>
            <a:endParaRPr lang="en-US" altLang="en-US"/>
          </a:p>
        </p:txBody>
      </p:sp>
      <p:sp>
        <p:nvSpPr>
          <p:cNvPr id="38" name="Content Placeholder 47"/>
          <p:cNvSpPr>
            <a:spLocks noGrp="1"/>
          </p:cNvSpPr>
          <p:nvPr>
            <p:ph sz="half" idx="4294967295"/>
          </p:nvPr>
        </p:nvSpPr>
        <p:spPr>
          <a:xfrm>
            <a:off x="4953000" y="1719263"/>
            <a:ext cx="3733800" cy="4411662"/>
          </a:xfrm>
          <a:prstGeom prst="rect">
            <a:avLst/>
          </a:prstGeom>
        </p:spPr>
        <p:txBody>
          <a:bodyPr>
            <a:normAutofit fontScale="77500" lnSpcReduction="20000"/>
          </a:bodyPr>
          <a:lstStyle/>
          <a:p>
            <a:r>
              <a:rPr lang="en-US" dirty="0" err="1" smtClean="0"/>
              <a:t>Paritioning</a:t>
            </a:r>
            <a:r>
              <a:rPr lang="en-US" dirty="0" smtClean="0"/>
              <a:t> on target module boundaries requires balanced speed of each simulation component, fast, balanced  communication</a:t>
            </a:r>
          </a:p>
          <a:p>
            <a:r>
              <a:rPr lang="en-US" dirty="0" smtClean="0"/>
              <a:t>Either purely </a:t>
            </a:r>
          </a:p>
          <a:p>
            <a:pPr lvl="1"/>
            <a:r>
              <a:rPr lang="en-US" dirty="0" smtClean="0"/>
              <a:t>software (slow)</a:t>
            </a:r>
          </a:p>
          <a:p>
            <a:pPr lvl="1"/>
            <a:r>
              <a:rPr lang="en-US" dirty="0" smtClean="0"/>
              <a:t>hardware (hard)</a:t>
            </a:r>
          </a:p>
          <a:p>
            <a:r>
              <a:rPr lang="en-US" dirty="0" smtClean="0"/>
              <a:t>Is a hybrid hardware/software possible?</a:t>
            </a:r>
          </a:p>
        </p:txBody>
      </p:sp>
      <p:sp>
        <p:nvSpPr>
          <p:cNvPr id="39" name="Rectangle 38"/>
          <p:cNvSpPr/>
          <p:nvPr/>
        </p:nvSpPr>
        <p:spPr>
          <a:xfrm>
            <a:off x="609600" y="3505200"/>
            <a:ext cx="2971800" cy="182880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609600" y="1676400"/>
            <a:ext cx="2971800" cy="182880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3"/>
          <p:cNvSpPr>
            <a:spLocks noChangeArrowheads="1"/>
          </p:cNvSpPr>
          <p:nvPr/>
        </p:nvSpPr>
        <p:spPr bwMode="auto">
          <a:xfrm>
            <a:off x="1638300" y="2705100"/>
            <a:ext cx="1333500" cy="3810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100"/>
          </a:p>
        </p:txBody>
      </p:sp>
      <p:sp>
        <p:nvSpPr>
          <p:cNvPr id="42" name="Rectangle 6"/>
          <p:cNvSpPr>
            <a:spLocks noChangeArrowheads="1"/>
          </p:cNvSpPr>
          <p:nvPr/>
        </p:nvSpPr>
        <p:spPr bwMode="auto">
          <a:xfrm>
            <a:off x="876300" y="2209800"/>
            <a:ext cx="914400" cy="228600"/>
          </a:xfrm>
          <a:prstGeom prst="rect">
            <a:avLst/>
          </a:prstGeom>
          <a:gradFill rotWithShape="1">
            <a:gsLst>
              <a:gs pos="0">
                <a:schemeClr val="accent1">
                  <a:alpha val="20000"/>
                </a:schemeClr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100"/>
              <a:t>Rename</a:t>
            </a:r>
          </a:p>
        </p:txBody>
      </p:sp>
      <p:sp>
        <p:nvSpPr>
          <p:cNvPr id="43" name="Rectangle 7"/>
          <p:cNvSpPr>
            <a:spLocks noChangeArrowheads="1"/>
          </p:cNvSpPr>
          <p:nvPr/>
        </p:nvSpPr>
        <p:spPr bwMode="auto">
          <a:xfrm>
            <a:off x="685800" y="2438400"/>
            <a:ext cx="1295400" cy="228600"/>
          </a:xfrm>
          <a:prstGeom prst="rect">
            <a:avLst/>
          </a:prstGeom>
          <a:gradFill rotWithShape="1">
            <a:gsLst>
              <a:gs pos="0">
                <a:schemeClr val="accent1">
                  <a:alpha val="20000"/>
                </a:schemeClr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100"/>
              <a:t>RS</a:t>
            </a:r>
          </a:p>
        </p:txBody>
      </p:sp>
      <p:sp>
        <p:nvSpPr>
          <p:cNvPr id="44" name="Rectangle 8"/>
          <p:cNvSpPr>
            <a:spLocks noChangeArrowheads="1"/>
          </p:cNvSpPr>
          <p:nvPr/>
        </p:nvSpPr>
        <p:spPr bwMode="auto">
          <a:xfrm>
            <a:off x="685800" y="2781300"/>
            <a:ext cx="304800" cy="228600"/>
          </a:xfrm>
          <a:prstGeom prst="rect">
            <a:avLst/>
          </a:prstGeom>
          <a:gradFill rotWithShape="1">
            <a:gsLst>
              <a:gs pos="0">
                <a:schemeClr val="accent1">
                  <a:alpha val="20000"/>
                </a:schemeClr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100"/>
              <a:t>Br</a:t>
            </a:r>
          </a:p>
        </p:txBody>
      </p:sp>
      <p:sp>
        <p:nvSpPr>
          <p:cNvPr id="45" name="Rectangle 9"/>
          <p:cNvSpPr>
            <a:spLocks noChangeArrowheads="1"/>
          </p:cNvSpPr>
          <p:nvPr/>
        </p:nvSpPr>
        <p:spPr bwMode="auto">
          <a:xfrm>
            <a:off x="1181100" y="2781300"/>
            <a:ext cx="304800" cy="228600"/>
          </a:xfrm>
          <a:prstGeom prst="rect">
            <a:avLst/>
          </a:prstGeom>
          <a:gradFill rotWithShape="1">
            <a:gsLst>
              <a:gs pos="0">
                <a:schemeClr val="accent1">
                  <a:alpha val="20000"/>
                </a:schemeClr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100" dirty="0"/>
              <a:t>ALU</a:t>
            </a:r>
          </a:p>
        </p:txBody>
      </p:sp>
      <p:sp>
        <p:nvSpPr>
          <p:cNvPr id="46" name="Rectangle 10"/>
          <p:cNvSpPr>
            <a:spLocks noChangeArrowheads="1"/>
          </p:cNvSpPr>
          <p:nvPr/>
        </p:nvSpPr>
        <p:spPr bwMode="auto">
          <a:xfrm>
            <a:off x="1676400" y="2743200"/>
            <a:ext cx="838200" cy="304800"/>
          </a:xfrm>
          <a:prstGeom prst="rect">
            <a:avLst/>
          </a:prstGeom>
          <a:gradFill rotWithShape="1">
            <a:gsLst>
              <a:gs pos="0">
                <a:schemeClr val="accent1">
                  <a:alpha val="20000"/>
                </a:schemeClr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1100"/>
          </a:p>
        </p:txBody>
      </p:sp>
      <p:cxnSp>
        <p:nvCxnSpPr>
          <p:cNvPr id="47" name="AutoShape 11"/>
          <p:cNvCxnSpPr>
            <a:cxnSpLocks noChangeShapeType="1"/>
            <a:stCxn id="43" idx="2"/>
            <a:endCxn id="45" idx="0"/>
          </p:cNvCxnSpPr>
          <p:nvPr/>
        </p:nvCxnSpPr>
        <p:spPr bwMode="auto">
          <a:xfrm>
            <a:off x="1333500" y="2667000"/>
            <a:ext cx="0" cy="1143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48" name="Rectangle 12"/>
          <p:cNvSpPr>
            <a:spLocks noChangeArrowheads="1"/>
          </p:cNvSpPr>
          <p:nvPr/>
        </p:nvSpPr>
        <p:spPr bwMode="auto">
          <a:xfrm>
            <a:off x="876300" y="1981200"/>
            <a:ext cx="914400" cy="228600"/>
          </a:xfrm>
          <a:prstGeom prst="rect">
            <a:avLst/>
          </a:prstGeom>
          <a:gradFill rotWithShape="1">
            <a:gsLst>
              <a:gs pos="0">
                <a:schemeClr val="accent1">
                  <a:alpha val="20000"/>
                </a:schemeClr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100"/>
              <a:t>Decode</a:t>
            </a:r>
          </a:p>
        </p:txBody>
      </p:sp>
      <p:sp>
        <p:nvSpPr>
          <p:cNvPr id="49" name="Rectangle 13"/>
          <p:cNvSpPr>
            <a:spLocks noChangeArrowheads="1"/>
          </p:cNvSpPr>
          <p:nvPr/>
        </p:nvSpPr>
        <p:spPr bwMode="auto">
          <a:xfrm>
            <a:off x="876300" y="1752600"/>
            <a:ext cx="914400" cy="228600"/>
          </a:xfrm>
          <a:prstGeom prst="rect">
            <a:avLst/>
          </a:prstGeom>
          <a:gradFill rotWithShape="1">
            <a:gsLst>
              <a:gs pos="0">
                <a:schemeClr val="accent1">
                  <a:alpha val="13000"/>
                </a:schemeClr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100"/>
              <a:t>Fetch</a:t>
            </a:r>
          </a:p>
        </p:txBody>
      </p:sp>
      <p:cxnSp>
        <p:nvCxnSpPr>
          <p:cNvPr id="50" name="AutoShape 14"/>
          <p:cNvCxnSpPr>
            <a:cxnSpLocks noChangeShapeType="1"/>
          </p:cNvCxnSpPr>
          <p:nvPr/>
        </p:nvCxnSpPr>
        <p:spPr bwMode="auto">
          <a:xfrm>
            <a:off x="1828800" y="2667000"/>
            <a:ext cx="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1" name="AutoShape 15"/>
          <p:cNvCxnSpPr>
            <a:cxnSpLocks noChangeShapeType="1"/>
          </p:cNvCxnSpPr>
          <p:nvPr/>
        </p:nvCxnSpPr>
        <p:spPr bwMode="auto">
          <a:xfrm>
            <a:off x="838200" y="2667000"/>
            <a:ext cx="0" cy="1143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52" name="Rectangle 16"/>
          <p:cNvSpPr>
            <a:spLocks noChangeArrowheads="1"/>
          </p:cNvSpPr>
          <p:nvPr/>
        </p:nvSpPr>
        <p:spPr bwMode="auto">
          <a:xfrm>
            <a:off x="2133600" y="2781300"/>
            <a:ext cx="342900" cy="228600"/>
          </a:xfrm>
          <a:prstGeom prst="rect">
            <a:avLst/>
          </a:prstGeom>
          <a:gradFill rotWithShape="1">
            <a:gsLst>
              <a:gs pos="0">
                <a:schemeClr val="accent1">
                  <a:alpha val="20000"/>
                </a:schemeClr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100"/>
              <a:t>dTLB</a:t>
            </a:r>
          </a:p>
        </p:txBody>
      </p:sp>
      <p:sp>
        <p:nvSpPr>
          <p:cNvPr id="53" name="Rectangle 17"/>
          <p:cNvSpPr>
            <a:spLocks noChangeArrowheads="1"/>
          </p:cNvSpPr>
          <p:nvPr/>
        </p:nvSpPr>
        <p:spPr bwMode="auto">
          <a:xfrm>
            <a:off x="3086100" y="1752600"/>
            <a:ext cx="342900" cy="1295400"/>
          </a:xfrm>
          <a:prstGeom prst="rect">
            <a:avLst/>
          </a:prstGeom>
          <a:gradFill rotWithShape="1">
            <a:gsLst>
              <a:gs pos="0">
                <a:schemeClr val="accent1">
                  <a:alpha val="20000"/>
                </a:schemeClr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100"/>
              <a:t>L2</a:t>
            </a:r>
          </a:p>
        </p:txBody>
      </p:sp>
      <p:sp>
        <p:nvSpPr>
          <p:cNvPr id="54" name="Rectangle 18"/>
          <p:cNvSpPr>
            <a:spLocks noChangeArrowheads="1"/>
          </p:cNvSpPr>
          <p:nvPr/>
        </p:nvSpPr>
        <p:spPr bwMode="auto">
          <a:xfrm>
            <a:off x="2590800" y="2743200"/>
            <a:ext cx="342900" cy="304800"/>
          </a:xfrm>
          <a:prstGeom prst="rect">
            <a:avLst/>
          </a:prstGeom>
          <a:gradFill rotWithShape="1">
            <a:gsLst>
              <a:gs pos="0">
                <a:schemeClr val="accent1">
                  <a:alpha val="20000"/>
                </a:schemeClr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100"/>
              <a:t>L1</a:t>
            </a:r>
          </a:p>
        </p:txBody>
      </p:sp>
      <p:cxnSp>
        <p:nvCxnSpPr>
          <p:cNvPr id="55" name="AutoShape 19"/>
          <p:cNvCxnSpPr>
            <a:cxnSpLocks noChangeShapeType="1"/>
            <a:stCxn id="46" idx="3"/>
            <a:endCxn id="54" idx="1"/>
          </p:cNvCxnSpPr>
          <p:nvPr/>
        </p:nvCxnSpPr>
        <p:spPr bwMode="auto">
          <a:xfrm>
            <a:off x="2514600" y="2895600"/>
            <a:ext cx="762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56" name="Rectangle 20"/>
          <p:cNvSpPr>
            <a:spLocks noChangeArrowheads="1"/>
          </p:cNvSpPr>
          <p:nvPr/>
        </p:nvSpPr>
        <p:spPr bwMode="auto">
          <a:xfrm>
            <a:off x="2133600" y="1752600"/>
            <a:ext cx="342900" cy="228600"/>
          </a:xfrm>
          <a:prstGeom prst="rect">
            <a:avLst/>
          </a:prstGeom>
          <a:gradFill rotWithShape="1">
            <a:gsLst>
              <a:gs pos="0">
                <a:schemeClr val="accent1">
                  <a:alpha val="13000"/>
                </a:schemeClr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100"/>
              <a:t>iTLB</a:t>
            </a:r>
          </a:p>
        </p:txBody>
      </p:sp>
      <p:cxnSp>
        <p:nvCxnSpPr>
          <p:cNvPr id="57" name="AutoShape 21"/>
          <p:cNvCxnSpPr>
            <a:cxnSpLocks noChangeShapeType="1"/>
            <a:stCxn id="49" idx="3"/>
            <a:endCxn id="56" idx="1"/>
          </p:cNvCxnSpPr>
          <p:nvPr/>
        </p:nvCxnSpPr>
        <p:spPr bwMode="auto">
          <a:xfrm>
            <a:off x="1790700" y="1866900"/>
            <a:ext cx="3429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58" name="Rectangle 22"/>
          <p:cNvSpPr>
            <a:spLocks noChangeArrowheads="1"/>
          </p:cNvSpPr>
          <p:nvPr/>
        </p:nvSpPr>
        <p:spPr bwMode="auto">
          <a:xfrm>
            <a:off x="2590800" y="1752600"/>
            <a:ext cx="342900" cy="228600"/>
          </a:xfrm>
          <a:prstGeom prst="rect">
            <a:avLst/>
          </a:prstGeom>
          <a:gradFill rotWithShape="1">
            <a:gsLst>
              <a:gs pos="0">
                <a:schemeClr val="accent1">
                  <a:alpha val="13000"/>
                </a:schemeClr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100"/>
              <a:t>L1</a:t>
            </a:r>
          </a:p>
        </p:txBody>
      </p:sp>
      <p:cxnSp>
        <p:nvCxnSpPr>
          <p:cNvPr id="59" name="AutoShape 23"/>
          <p:cNvCxnSpPr>
            <a:cxnSpLocks noChangeShapeType="1"/>
            <a:stCxn id="56" idx="3"/>
            <a:endCxn id="58" idx="1"/>
          </p:cNvCxnSpPr>
          <p:nvPr/>
        </p:nvCxnSpPr>
        <p:spPr bwMode="auto">
          <a:xfrm>
            <a:off x="2476500" y="1866900"/>
            <a:ext cx="1143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60" name="Rectangle 24"/>
          <p:cNvSpPr>
            <a:spLocks noChangeArrowheads="1"/>
          </p:cNvSpPr>
          <p:nvPr/>
        </p:nvSpPr>
        <p:spPr bwMode="auto">
          <a:xfrm>
            <a:off x="685800" y="3162300"/>
            <a:ext cx="1295400" cy="228600"/>
          </a:xfrm>
          <a:prstGeom prst="rect">
            <a:avLst/>
          </a:prstGeom>
          <a:gradFill rotWithShape="1">
            <a:gsLst>
              <a:gs pos="0">
                <a:schemeClr val="accent1">
                  <a:alpha val="20000"/>
                </a:schemeClr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100"/>
              <a:t>ROB</a:t>
            </a:r>
          </a:p>
        </p:txBody>
      </p:sp>
      <p:cxnSp>
        <p:nvCxnSpPr>
          <p:cNvPr id="61" name="AutoShape 25"/>
          <p:cNvCxnSpPr>
            <a:cxnSpLocks noChangeShapeType="1"/>
            <a:endCxn id="60" idx="0"/>
          </p:cNvCxnSpPr>
          <p:nvPr/>
        </p:nvCxnSpPr>
        <p:spPr bwMode="auto">
          <a:xfrm>
            <a:off x="1333500" y="3009900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2" name="AutoShape 26"/>
          <p:cNvCxnSpPr>
            <a:cxnSpLocks noChangeShapeType="1"/>
          </p:cNvCxnSpPr>
          <p:nvPr/>
        </p:nvCxnSpPr>
        <p:spPr bwMode="auto">
          <a:xfrm>
            <a:off x="1828800" y="3086100"/>
            <a:ext cx="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3" name="AutoShape 27"/>
          <p:cNvCxnSpPr>
            <a:cxnSpLocks noChangeShapeType="1"/>
          </p:cNvCxnSpPr>
          <p:nvPr/>
        </p:nvCxnSpPr>
        <p:spPr bwMode="auto">
          <a:xfrm>
            <a:off x="838200" y="3009900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64" name="Line 28"/>
          <p:cNvSpPr>
            <a:spLocks noChangeShapeType="1"/>
          </p:cNvSpPr>
          <p:nvPr/>
        </p:nvSpPr>
        <p:spPr bwMode="auto">
          <a:xfrm>
            <a:off x="2933700" y="18669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1100"/>
          </a:p>
        </p:txBody>
      </p:sp>
      <p:sp>
        <p:nvSpPr>
          <p:cNvPr id="65" name="Line 29"/>
          <p:cNvSpPr>
            <a:spLocks noChangeShapeType="1"/>
          </p:cNvSpPr>
          <p:nvPr/>
        </p:nvSpPr>
        <p:spPr bwMode="auto">
          <a:xfrm>
            <a:off x="2933700" y="28956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1100"/>
          </a:p>
        </p:txBody>
      </p:sp>
      <p:sp>
        <p:nvSpPr>
          <p:cNvPr id="66" name="Rectangle 3"/>
          <p:cNvSpPr>
            <a:spLocks noChangeArrowheads="1"/>
          </p:cNvSpPr>
          <p:nvPr/>
        </p:nvSpPr>
        <p:spPr bwMode="auto">
          <a:xfrm>
            <a:off x="1638300" y="4533900"/>
            <a:ext cx="1333500" cy="3810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100"/>
          </a:p>
        </p:txBody>
      </p:sp>
      <p:sp>
        <p:nvSpPr>
          <p:cNvPr id="67" name="Rectangle 6"/>
          <p:cNvSpPr>
            <a:spLocks noChangeArrowheads="1"/>
          </p:cNvSpPr>
          <p:nvPr/>
        </p:nvSpPr>
        <p:spPr bwMode="auto">
          <a:xfrm>
            <a:off x="876300" y="4038600"/>
            <a:ext cx="914400" cy="228600"/>
          </a:xfrm>
          <a:prstGeom prst="rect">
            <a:avLst/>
          </a:prstGeom>
          <a:gradFill rotWithShape="1">
            <a:gsLst>
              <a:gs pos="0">
                <a:schemeClr val="accent1">
                  <a:alpha val="20000"/>
                </a:schemeClr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100"/>
              <a:t>Rename</a:t>
            </a:r>
          </a:p>
        </p:txBody>
      </p:sp>
      <p:sp>
        <p:nvSpPr>
          <p:cNvPr id="68" name="Rectangle 7"/>
          <p:cNvSpPr>
            <a:spLocks noChangeArrowheads="1"/>
          </p:cNvSpPr>
          <p:nvPr/>
        </p:nvSpPr>
        <p:spPr bwMode="auto">
          <a:xfrm>
            <a:off x="685800" y="4267200"/>
            <a:ext cx="1295400" cy="228600"/>
          </a:xfrm>
          <a:prstGeom prst="rect">
            <a:avLst/>
          </a:prstGeom>
          <a:gradFill rotWithShape="1">
            <a:gsLst>
              <a:gs pos="0">
                <a:schemeClr val="accent1">
                  <a:alpha val="20000"/>
                </a:schemeClr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100"/>
              <a:t>RS</a:t>
            </a:r>
          </a:p>
        </p:txBody>
      </p:sp>
      <p:sp>
        <p:nvSpPr>
          <p:cNvPr id="69" name="Rectangle 8"/>
          <p:cNvSpPr>
            <a:spLocks noChangeArrowheads="1"/>
          </p:cNvSpPr>
          <p:nvPr/>
        </p:nvSpPr>
        <p:spPr bwMode="auto">
          <a:xfrm>
            <a:off x="685800" y="4610100"/>
            <a:ext cx="304800" cy="228600"/>
          </a:xfrm>
          <a:prstGeom prst="rect">
            <a:avLst/>
          </a:prstGeom>
          <a:gradFill rotWithShape="1">
            <a:gsLst>
              <a:gs pos="0">
                <a:schemeClr val="accent1">
                  <a:alpha val="20000"/>
                </a:schemeClr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100"/>
              <a:t>Br</a:t>
            </a:r>
          </a:p>
        </p:txBody>
      </p:sp>
      <p:sp>
        <p:nvSpPr>
          <p:cNvPr id="70" name="Rectangle 9"/>
          <p:cNvSpPr>
            <a:spLocks noChangeArrowheads="1"/>
          </p:cNvSpPr>
          <p:nvPr/>
        </p:nvSpPr>
        <p:spPr bwMode="auto">
          <a:xfrm>
            <a:off x="1181100" y="4610100"/>
            <a:ext cx="304800" cy="228600"/>
          </a:xfrm>
          <a:prstGeom prst="rect">
            <a:avLst/>
          </a:prstGeom>
          <a:gradFill rotWithShape="1">
            <a:gsLst>
              <a:gs pos="0">
                <a:schemeClr val="accent1">
                  <a:alpha val="20000"/>
                </a:schemeClr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100"/>
              <a:t>ALU</a:t>
            </a:r>
          </a:p>
        </p:txBody>
      </p:sp>
      <p:sp>
        <p:nvSpPr>
          <p:cNvPr id="71" name="Rectangle 10"/>
          <p:cNvSpPr>
            <a:spLocks noChangeArrowheads="1"/>
          </p:cNvSpPr>
          <p:nvPr/>
        </p:nvSpPr>
        <p:spPr bwMode="auto">
          <a:xfrm>
            <a:off x="1676400" y="4572000"/>
            <a:ext cx="838200" cy="304800"/>
          </a:xfrm>
          <a:prstGeom prst="rect">
            <a:avLst/>
          </a:prstGeom>
          <a:gradFill rotWithShape="1">
            <a:gsLst>
              <a:gs pos="0">
                <a:schemeClr val="accent1">
                  <a:alpha val="20000"/>
                </a:schemeClr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1100"/>
          </a:p>
        </p:txBody>
      </p:sp>
      <p:cxnSp>
        <p:nvCxnSpPr>
          <p:cNvPr id="72" name="AutoShape 11"/>
          <p:cNvCxnSpPr>
            <a:cxnSpLocks noChangeShapeType="1"/>
            <a:stCxn id="68" idx="2"/>
            <a:endCxn id="70" idx="0"/>
          </p:cNvCxnSpPr>
          <p:nvPr/>
        </p:nvCxnSpPr>
        <p:spPr bwMode="auto">
          <a:xfrm>
            <a:off x="1333500" y="4495800"/>
            <a:ext cx="0" cy="1143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73" name="Rectangle 12"/>
          <p:cNvSpPr>
            <a:spLocks noChangeArrowheads="1"/>
          </p:cNvSpPr>
          <p:nvPr/>
        </p:nvSpPr>
        <p:spPr bwMode="auto">
          <a:xfrm>
            <a:off x="876300" y="3810000"/>
            <a:ext cx="914400" cy="228600"/>
          </a:xfrm>
          <a:prstGeom prst="rect">
            <a:avLst/>
          </a:prstGeom>
          <a:gradFill rotWithShape="1">
            <a:gsLst>
              <a:gs pos="0">
                <a:schemeClr val="accent1">
                  <a:alpha val="20000"/>
                </a:schemeClr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100"/>
              <a:t>Decode</a:t>
            </a:r>
          </a:p>
        </p:txBody>
      </p:sp>
      <p:sp>
        <p:nvSpPr>
          <p:cNvPr id="74" name="Rectangle 13"/>
          <p:cNvSpPr>
            <a:spLocks noChangeArrowheads="1"/>
          </p:cNvSpPr>
          <p:nvPr/>
        </p:nvSpPr>
        <p:spPr bwMode="auto">
          <a:xfrm>
            <a:off x="876300" y="3581400"/>
            <a:ext cx="914400" cy="228600"/>
          </a:xfrm>
          <a:prstGeom prst="rect">
            <a:avLst/>
          </a:prstGeom>
          <a:gradFill rotWithShape="1">
            <a:gsLst>
              <a:gs pos="0">
                <a:schemeClr val="accent1">
                  <a:alpha val="13000"/>
                </a:schemeClr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100"/>
              <a:t>Fetch</a:t>
            </a:r>
          </a:p>
        </p:txBody>
      </p:sp>
      <p:cxnSp>
        <p:nvCxnSpPr>
          <p:cNvPr id="75" name="AutoShape 14"/>
          <p:cNvCxnSpPr>
            <a:cxnSpLocks noChangeShapeType="1"/>
          </p:cNvCxnSpPr>
          <p:nvPr/>
        </p:nvCxnSpPr>
        <p:spPr bwMode="auto">
          <a:xfrm>
            <a:off x="1828800" y="4495800"/>
            <a:ext cx="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6" name="AutoShape 15"/>
          <p:cNvCxnSpPr>
            <a:cxnSpLocks noChangeShapeType="1"/>
          </p:cNvCxnSpPr>
          <p:nvPr/>
        </p:nvCxnSpPr>
        <p:spPr bwMode="auto">
          <a:xfrm>
            <a:off x="838200" y="4495800"/>
            <a:ext cx="0" cy="1143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77" name="Rectangle 16"/>
          <p:cNvSpPr>
            <a:spLocks noChangeArrowheads="1"/>
          </p:cNvSpPr>
          <p:nvPr/>
        </p:nvSpPr>
        <p:spPr bwMode="auto">
          <a:xfrm>
            <a:off x="2133600" y="4610100"/>
            <a:ext cx="342900" cy="228600"/>
          </a:xfrm>
          <a:prstGeom prst="rect">
            <a:avLst/>
          </a:prstGeom>
          <a:gradFill rotWithShape="1">
            <a:gsLst>
              <a:gs pos="0">
                <a:schemeClr val="accent1">
                  <a:alpha val="20000"/>
                </a:schemeClr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100"/>
              <a:t>dTLB</a:t>
            </a:r>
          </a:p>
        </p:txBody>
      </p:sp>
      <p:sp>
        <p:nvSpPr>
          <p:cNvPr id="78" name="Rectangle 17"/>
          <p:cNvSpPr>
            <a:spLocks noChangeArrowheads="1"/>
          </p:cNvSpPr>
          <p:nvPr/>
        </p:nvSpPr>
        <p:spPr bwMode="auto">
          <a:xfrm>
            <a:off x="3086100" y="3581400"/>
            <a:ext cx="342900" cy="1295400"/>
          </a:xfrm>
          <a:prstGeom prst="rect">
            <a:avLst/>
          </a:prstGeom>
          <a:gradFill rotWithShape="1">
            <a:gsLst>
              <a:gs pos="0">
                <a:schemeClr val="accent1">
                  <a:alpha val="20000"/>
                </a:schemeClr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100"/>
              <a:t>L2</a:t>
            </a:r>
          </a:p>
        </p:txBody>
      </p:sp>
      <p:sp>
        <p:nvSpPr>
          <p:cNvPr id="79" name="Rectangle 18"/>
          <p:cNvSpPr>
            <a:spLocks noChangeArrowheads="1"/>
          </p:cNvSpPr>
          <p:nvPr/>
        </p:nvSpPr>
        <p:spPr bwMode="auto">
          <a:xfrm>
            <a:off x="2590800" y="4572000"/>
            <a:ext cx="342900" cy="304800"/>
          </a:xfrm>
          <a:prstGeom prst="rect">
            <a:avLst/>
          </a:prstGeom>
          <a:gradFill rotWithShape="1">
            <a:gsLst>
              <a:gs pos="0">
                <a:schemeClr val="accent1">
                  <a:alpha val="20000"/>
                </a:schemeClr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100"/>
              <a:t>L1</a:t>
            </a:r>
          </a:p>
        </p:txBody>
      </p:sp>
      <p:cxnSp>
        <p:nvCxnSpPr>
          <p:cNvPr id="80" name="AutoShape 19"/>
          <p:cNvCxnSpPr>
            <a:cxnSpLocks noChangeShapeType="1"/>
            <a:stCxn id="71" idx="3"/>
            <a:endCxn id="79" idx="1"/>
          </p:cNvCxnSpPr>
          <p:nvPr/>
        </p:nvCxnSpPr>
        <p:spPr bwMode="auto">
          <a:xfrm>
            <a:off x="2514600" y="4724400"/>
            <a:ext cx="762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81" name="Rectangle 20"/>
          <p:cNvSpPr>
            <a:spLocks noChangeArrowheads="1"/>
          </p:cNvSpPr>
          <p:nvPr/>
        </p:nvSpPr>
        <p:spPr bwMode="auto">
          <a:xfrm>
            <a:off x="2133600" y="3581400"/>
            <a:ext cx="342900" cy="228600"/>
          </a:xfrm>
          <a:prstGeom prst="rect">
            <a:avLst/>
          </a:prstGeom>
          <a:gradFill rotWithShape="1">
            <a:gsLst>
              <a:gs pos="0">
                <a:schemeClr val="accent1">
                  <a:alpha val="13000"/>
                </a:schemeClr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100"/>
              <a:t>iTLB</a:t>
            </a:r>
          </a:p>
        </p:txBody>
      </p:sp>
      <p:cxnSp>
        <p:nvCxnSpPr>
          <p:cNvPr id="82" name="AutoShape 21"/>
          <p:cNvCxnSpPr>
            <a:cxnSpLocks noChangeShapeType="1"/>
            <a:stCxn id="74" idx="3"/>
            <a:endCxn id="81" idx="1"/>
          </p:cNvCxnSpPr>
          <p:nvPr/>
        </p:nvCxnSpPr>
        <p:spPr bwMode="auto">
          <a:xfrm>
            <a:off x="1790700" y="3695700"/>
            <a:ext cx="3429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83" name="Rectangle 22"/>
          <p:cNvSpPr>
            <a:spLocks noChangeArrowheads="1"/>
          </p:cNvSpPr>
          <p:nvPr/>
        </p:nvSpPr>
        <p:spPr bwMode="auto">
          <a:xfrm>
            <a:off x="2590800" y="3581400"/>
            <a:ext cx="342900" cy="228600"/>
          </a:xfrm>
          <a:prstGeom prst="rect">
            <a:avLst/>
          </a:prstGeom>
          <a:gradFill rotWithShape="1">
            <a:gsLst>
              <a:gs pos="0">
                <a:schemeClr val="accent1">
                  <a:alpha val="13000"/>
                </a:schemeClr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100"/>
              <a:t>L1</a:t>
            </a:r>
          </a:p>
        </p:txBody>
      </p:sp>
      <p:cxnSp>
        <p:nvCxnSpPr>
          <p:cNvPr id="84" name="AutoShape 23"/>
          <p:cNvCxnSpPr>
            <a:cxnSpLocks noChangeShapeType="1"/>
            <a:stCxn id="81" idx="3"/>
            <a:endCxn id="83" idx="1"/>
          </p:cNvCxnSpPr>
          <p:nvPr/>
        </p:nvCxnSpPr>
        <p:spPr bwMode="auto">
          <a:xfrm>
            <a:off x="2476500" y="3695700"/>
            <a:ext cx="1143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85" name="Rectangle 24"/>
          <p:cNvSpPr>
            <a:spLocks noChangeArrowheads="1"/>
          </p:cNvSpPr>
          <p:nvPr/>
        </p:nvSpPr>
        <p:spPr bwMode="auto">
          <a:xfrm>
            <a:off x="685800" y="4991100"/>
            <a:ext cx="1295400" cy="228600"/>
          </a:xfrm>
          <a:prstGeom prst="rect">
            <a:avLst/>
          </a:prstGeom>
          <a:gradFill rotWithShape="1">
            <a:gsLst>
              <a:gs pos="0">
                <a:schemeClr val="accent1">
                  <a:alpha val="20000"/>
                </a:schemeClr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100"/>
              <a:t>ROB</a:t>
            </a:r>
          </a:p>
        </p:txBody>
      </p:sp>
      <p:cxnSp>
        <p:nvCxnSpPr>
          <p:cNvPr id="86" name="AutoShape 25"/>
          <p:cNvCxnSpPr>
            <a:cxnSpLocks noChangeShapeType="1"/>
            <a:endCxn id="85" idx="0"/>
          </p:cNvCxnSpPr>
          <p:nvPr/>
        </p:nvCxnSpPr>
        <p:spPr bwMode="auto">
          <a:xfrm>
            <a:off x="1333500" y="4838700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7" name="AutoShape 26"/>
          <p:cNvCxnSpPr>
            <a:cxnSpLocks noChangeShapeType="1"/>
          </p:cNvCxnSpPr>
          <p:nvPr/>
        </p:nvCxnSpPr>
        <p:spPr bwMode="auto">
          <a:xfrm>
            <a:off x="1828800" y="4914900"/>
            <a:ext cx="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8" name="AutoShape 27"/>
          <p:cNvCxnSpPr>
            <a:cxnSpLocks noChangeShapeType="1"/>
          </p:cNvCxnSpPr>
          <p:nvPr/>
        </p:nvCxnSpPr>
        <p:spPr bwMode="auto">
          <a:xfrm>
            <a:off x="838200" y="4838700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89" name="Line 28"/>
          <p:cNvSpPr>
            <a:spLocks noChangeShapeType="1"/>
          </p:cNvSpPr>
          <p:nvPr/>
        </p:nvSpPr>
        <p:spPr bwMode="auto">
          <a:xfrm>
            <a:off x="2933700" y="36957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1100"/>
          </a:p>
        </p:txBody>
      </p:sp>
      <p:sp>
        <p:nvSpPr>
          <p:cNvPr id="90" name="Line 29"/>
          <p:cNvSpPr>
            <a:spLocks noChangeShapeType="1"/>
          </p:cNvSpPr>
          <p:nvPr/>
        </p:nvSpPr>
        <p:spPr bwMode="auto">
          <a:xfrm>
            <a:off x="2933700" y="47244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1100"/>
          </a:p>
        </p:txBody>
      </p:sp>
      <p:sp>
        <p:nvSpPr>
          <p:cNvPr id="91" name="Rectangle 90"/>
          <p:cNvSpPr/>
          <p:nvPr/>
        </p:nvSpPr>
        <p:spPr>
          <a:xfrm>
            <a:off x="3733800" y="1752600"/>
            <a:ext cx="381000" cy="31242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Memor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y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2" name="Straight Connector 91"/>
          <p:cNvCxnSpPr/>
          <p:nvPr/>
        </p:nvCxnSpPr>
        <p:spPr>
          <a:xfrm>
            <a:off x="3429000" y="2362200"/>
            <a:ext cx="304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>
            <a:off x="3429000" y="4191000"/>
            <a:ext cx="304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/>
          <p:cNvSpPr/>
          <p:nvPr/>
        </p:nvSpPr>
        <p:spPr>
          <a:xfrm>
            <a:off x="533400" y="5486400"/>
            <a:ext cx="6096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Host 0</a:t>
            </a:r>
          </a:p>
          <a:p>
            <a:pPr algn="ctr"/>
            <a:r>
              <a:rPr lang="en-US" sz="1400" dirty="0" smtClean="0"/>
              <a:t>CPU</a:t>
            </a:r>
            <a:endParaRPr lang="en-US" sz="1400" dirty="0"/>
          </a:p>
        </p:txBody>
      </p:sp>
      <p:sp>
        <p:nvSpPr>
          <p:cNvPr id="95" name="Rectangle 94"/>
          <p:cNvSpPr/>
          <p:nvPr/>
        </p:nvSpPr>
        <p:spPr>
          <a:xfrm>
            <a:off x="1600200" y="5486400"/>
            <a:ext cx="6096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Host 1</a:t>
            </a:r>
          </a:p>
          <a:p>
            <a:pPr algn="ctr"/>
            <a:r>
              <a:rPr lang="en-US" sz="1400" dirty="0" smtClean="0"/>
              <a:t>CPU</a:t>
            </a:r>
            <a:endParaRPr lang="en-US" sz="1400" dirty="0"/>
          </a:p>
        </p:txBody>
      </p:sp>
      <p:sp>
        <p:nvSpPr>
          <p:cNvPr id="96" name="Rectangle 95"/>
          <p:cNvSpPr/>
          <p:nvPr/>
        </p:nvSpPr>
        <p:spPr>
          <a:xfrm>
            <a:off x="2590800" y="5486400"/>
            <a:ext cx="6096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Host 2</a:t>
            </a:r>
          </a:p>
          <a:p>
            <a:pPr algn="ctr"/>
            <a:r>
              <a:rPr lang="en-US" sz="1400" dirty="0" smtClean="0"/>
              <a:t>CPU</a:t>
            </a:r>
            <a:endParaRPr lang="en-US" sz="1400" dirty="0"/>
          </a:p>
        </p:txBody>
      </p:sp>
      <p:sp>
        <p:nvSpPr>
          <p:cNvPr id="98" name="Rectangle 97"/>
          <p:cNvSpPr/>
          <p:nvPr/>
        </p:nvSpPr>
        <p:spPr>
          <a:xfrm>
            <a:off x="3505200" y="5486400"/>
            <a:ext cx="609600" cy="8382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Host</a:t>
            </a:r>
          </a:p>
          <a:p>
            <a:pPr algn="ctr"/>
            <a:r>
              <a:rPr lang="en-US" sz="1200" dirty="0" smtClean="0"/>
              <a:t>FPGA 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6/15/06</a:t>
            </a:r>
            <a:endParaRPr lang="en-US" altLang="en-US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Derek Chiou, UT Austin, RAMP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80F1D-989C-4B22-B2CA-FBC4560E0298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Functional/Timing Partitioned</a:t>
            </a:r>
            <a:endParaRPr lang="en-US" dirty="0"/>
          </a:p>
        </p:txBody>
      </p:sp>
      <p:sp>
        <p:nvSpPr>
          <p:cNvPr id="132125" name="Rectangle 29"/>
          <p:cNvSpPr>
            <a:spLocks noGrp="1" noChangeArrowheads="1"/>
          </p:cNvSpPr>
          <p:nvPr>
            <p:ph type="body" idx="1"/>
          </p:nvPr>
        </p:nvSpPr>
        <p:spPr>
          <a:xfrm>
            <a:off x="457200" y="4191000"/>
            <a:ext cx="8229600" cy="22860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1800" dirty="0"/>
              <a:t>Functional model could be</a:t>
            </a:r>
          </a:p>
          <a:p>
            <a:pPr lvl="1">
              <a:lnSpc>
                <a:spcPct val="80000"/>
              </a:lnSpc>
            </a:pPr>
            <a:r>
              <a:rPr lang="en-US" sz="1900" dirty="0"/>
              <a:t>Pure software (</a:t>
            </a:r>
            <a:r>
              <a:rPr lang="en-US" sz="1900" b="1" dirty="0">
                <a:solidFill>
                  <a:srgbClr val="CC0066"/>
                </a:solidFill>
              </a:rPr>
              <a:t>QEMU</a:t>
            </a:r>
            <a:r>
              <a:rPr lang="en-US" sz="1900" dirty="0"/>
              <a:t>, </a:t>
            </a:r>
            <a:r>
              <a:rPr lang="en-US" sz="1900" dirty="0" err="1"/>
              <a:t>Bochs</a:t>
            </a:r>
            <a:r>
              <a:rPr lang="en-US" sz="1900" dirty="0"/>
              <a:t>, </a:t>
            </a:r>
            <a:r>
              <a:rPr lang="en-US" sz="1900" dirty="0" err="1"/>
              <a:t>Simics</a:t>
            </a:r>
            <a:r>
              <a:rPr lang="en-US" sz="1900" dirty="0"/>
              <a:t>, </a:t>
            </a:r>
            <a:r>
              <a:rPr lang="en-US" sz="1900" dirty="0" err="1"/>
              <a:t>SimNow</a:t>
            </a:r>
            <a:r>
              <a:rPr lang="en-US" sz="1900" dirty="0"/>
              <a:t>)</a:t>
            </a:r>
          </a:p>
          <a:p>
            <a:pPr lvl="2">
              <a:lnSpc>
                <a:spcPct val="80000"/>
              </a:lnSpc>
            </a:pPr>
            <a:r>
              <a:rPr lang="en-US" sz="1600" dirty="0" smtClean="0"/>
              <a:t>Many optimization techniques (e.g., just-in-time compilation)</a:t>
            </a:r>
            <a:endParaRPr lang="en-US" sz="1600" dirty="0"/>
          </a:p>
          <a:p>
            <a:pPr lvl="2">
              <a:lnSpc>
                <a:spcPct val="80000"/>
              </a:lnSpc>
            </a:pPr>
            <a:r>
              <a:rPr lang="en-US" sz="1600" dirty="0"/>
              <a:t>No better hardware for executing ISA than </a:t>
            </a:r>
            <a:r>
              <a:rPr lang="en-US" sz="1600" dirty="0" smtClean="0"/>
              <a:t>processor</a:t>
            </a:r>
          </a:p>
          <a:p>
            <a:pPr lvl="2">
              <a:lnSpc>
                <a:spcPct val="80000"/>
              </a:lnSpc>
            </a:pPr>
            <a:r>
              <a:rPr lang="en-US" sz="1600" dirty="0" smtClean="0"/>
              <a:t>Makes adding </a:t>
            </a:r>
            <a:r>
              <a:rPr lang="en-US" sz="1600" smtClean="0"/>
              <a:t>instructions trivial</a:t>
            </a:r>
            <a:endParaRPr lang="en-US" sz="1600" dirty="0"/>
          </a:p>
          <a:p>
            <a:pPr lvl="1">
              <a:lnSpc>
                <a:spcPct val="80000"/>
              </a:lnSpc>
            </a:pPr>
            <a:r>
              <a:rPr lang="en-US" sz="1900" dirty="0" smtClean="0"/>
              <a:t>Pure </a:t>
            </a:r>
            <a:r>
              <a:rPr lang="en-US" sz="1900" dirty="0"/>
              <a:t>Hardware (Hoe et al)</a:t>
            </a:r>
          </a:p>
          <a:p>
            <a:pPr lvl="1">
              <a:lnSpc>
                <a:spcPct val="80000"/>
              </a:lnSpc>
            </a:pPr>
            <a:r>
              <a:rPr lang="en-US" sz="1900" dirty="0"/>
              <a:t>Hybrid (Hoe et al)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Timing model </a:t>
            </a:r>
            <a:r>
              <a:rPr lang="en-US" sz="2000" dirty="0" smtClean="0"/>
              <a:t>is simplified, can be easily implemented in hardware</a:t>
            </a:r>
            <a:endParaRPr lang="en-US" sz="2000" dirty="0"/>
          </a:p>
        </p:txBody>
      </p:sp>
      <p:sp>
        <p:nvSpPr>
          <p:cNvPr id="132113" name="Rectangle 17"/>
          <p:cNvSpPr>
            <a:spLocks noChangeArrowheads="1"/>
          </p:cNvSpPr>
          <p:nvPr/>
        </p:nvSpPr>
        <p:spPr bwMode="auto">
          <a:xfrm>
            <a:off x="1524000" y="1676400"/>
            <a:ext cx="6096000" cy="2133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2114" name="Rectangle 18"/>
          <p:cNvSpPr>
            <a:spLocks noChangeArrowheads="1"/>
          </p:cNvSpPr>
          <p:nvPr/>
        </p:nvSpPr>
        <p:spPr bwMode="auto">
          <a:xfrm>
            <a:off x="1828800" y="2057400"/>
            <a:ext cx="2286000" cy="1524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/>
              <a:t>Functional</a:t>
            </a:r>
          </a:p>
          <a:p>
            <a:pPr algn="ctr"/>
            <a:r>
              <a:rPr lang="en-US" sz="2400"/>
              <a:t>Model</a:t>
            </a:r>
          </a:p>
          <a:p>
            <a:pPr algn="ctr"/>
            <a:endParaRPr lang="en-US" sz="1600"/>
          </a:p>
          <a:p>
            <a:pPr algn="ctr"/>
            <a:r>
              <a:rPr lang="en-US"/>
              <a:t>(ISA)</a:t>
            </a:r>
          </a:p>
        </p:txBody>
      </p:sp>
      <p:sp>
        <p:nvSpPr>
          <p:cNvPr id="132115" name="Rectangle 19"/>
          <p:cNvSpPr>
            <a:spLocks noChangeArrowheads="1"/>
          </p:cNvSpPr>
          <p:nvPr/>
        </p:nvSpPr>
        <p:spPr bwMode="auto">
          <a:xfrm>
            <a:off x="5105400" y="2057400"/>
            <a:ext cx="2286000" cy="1524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/>
              <a:t>Timing</a:t>
            </a:r>
          </a:p>
          <a:p>
            <a:pPr algn="ctr"/>
            <a:r>
              <a:rPr lang="en-US" sz="2400"/>
              <a:t>Model</a:t>
            </a:r>
          </a:p>
          <a:p>
            <a:pPr algn="ctr"/>
            <a:endParaRPr lang="en-US" sz="1600"/>
          </a:p>
          <a:p>
            <a:pPr algn="ctr"/>
            <a:r>
              <a:rPr lang="en-US"/>
              <a:t>(Micro-architecture)</a:t>
            </a:r>
          </a:p>
        </p:txBody>
      </p:sp>
      <p:sp>
        <p:nvSpPr>
          <p:cNvPr id="132118" name="Line 22"/>
          <p:cNvSpPr>
            <a:spLocks noChangeShapeType="1"/>
          </p:cNvSpPr>
          <p:nvPr/>
        </p:nvSpPr>
        <p:spPr bwMode="auto">
          <a:xfrm>
            <a:off x="4114800" y="2286000"/>
            <a:ext cx="990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2119" name="Line 23"/>
          <p:cNvSpPr>
            <a:spLocks noChangeShapeType="1"/>
          </p:cNvSpPr>
          <p:nvPr/>
        </p:nvSpPr>
        <p:spPr bwMode="auto">
          <a:xfrm flipH="1">
            <a:off x="4114800" y="33528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2120" name="Text Box 24"/>
          <p:cNvSpPr txBox="1">
            <a:spLocks noChangeArrowheads="1"/>
          </p:cNvSpPr>
          <p:nvPr/>
        </p:nvSpPr>
        <p:spPr bwMode="auto">
          <a:xfrm>
            <a:off x="3962400" y="1752600"/>
            <a:ext cx="1314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Inst stream</a:t>
            </a:r>
          </a:p>
        </p:txBody>
      </p:sp>
      <p:sp>
        <p:nvSpPr>
          <p:cNvPr id="132121" name="Text Box 25"/>
          <p:cNvSpPr txBox="1">
            <a:spLocks noChangeArrowheads="1"/>
          </p:cNvSpPr>
          <p:nvPr/>
        </p:nvSpPr>
        <p:spPr bwMode="auto">
          <a:xfrm>
            <a:off x="5638800" y="2895600"/>
            <a:ext cx="1150938" cy="5191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/>
              <a:t>FPGA</a:t>
            </a:r>
          </a:p>
        </p:txBody>
      </p:sp>
      <p:sp>
        <p:nvSpPr>
          <p:cNvPr id="132123" name="Text Box 27"/>
          <p:cNvSpPr txBox="1">
            <a:spLocks noChangeArrowheads="1"/>
          </p:cNvSpPr>
          <p:nvPr/>
        </p:nvSpPr>
        <p:spPr bwMode="auto">
          <a:xfrm>
            <a:off x="2209800" y="2819400"/>
            <a:ext cx="1525588" cy="7016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000"/>
              <a:t>Full-System</a:t>
            </a:r>
          </a:p>
          <a:p>
            <a:pPr algn="ctr"/>
            <a:r>
              <a:rPr lang="en-US" sz="2000"/>
              <a:t>Simulator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2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" dur="2000" fill="hold"/>
                                        <p:tgtEl>
                                          <p:spTgt spid="1321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C0066"/>
                                      </p:to>
                                    </p:animClr>
                                    <p:set>
                                      <p:cBhvr>
                                        <p:cTn id="10" dur="2000" fill="hold"/>
                                        <p:tgtEl>
                                          <p:spTgt spid="1321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1321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32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32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321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321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321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321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321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321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1321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125" grpId="0" build="p"/>
      <p:bldP spid="132121" grpId="0" animBg="1"/>
      <p:bldP spid="13212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Such Partitioning is Normally Tightly Coupled for Accuracy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10/25/2010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Derek Chiou, UT Austin, RAMP Wrap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97035-7202-4D72-89F8-2CFB1059F2C3}" type="slidenum">
              <a:rPr lang="en-US" altLang="en-US" smtClean="0"/>
              <a:pPr/>
              <a:t>7</a:t>
            </a:fld>
            <a:endParaRPr lang="en-US" altLang="en-US"/>
          </a:p>
        </p:txBody>
      </p:sp>
      <p:sp>
        <p:nvSpPr>
          <p:cNvPr id="7" name="Rectangle 6"/>
          <p:cNvSpPr/>
          <p:nvPr/>
        </p:nvSpPr>
        <p:spPr>
          <a:xfrm>
            <a:off x="5715000" y="2057400"/>
            <a:ext cx="1219200" cy="609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Fetch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715000" y="2743200"/>
            <a:ext cx="1219200" cy="609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Decode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715000" y="3429000"/>
            <a:ext cx="1219200" cy="609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Execute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715000" y="4114800"/>
            <a:ext cx="1219200" cy="609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Memory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715000" y="4800600"/>
            <a:ext cx="1219200" cy="609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Writeback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895600" y="2057400"/>
            <a:ext cx="1752600" cy="609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Perform 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Fetch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895600" y="2743200"/>
            <a:ext cx="1752600" cy="609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Src</a:t>
            </a:r>
            <a:r>
              <a:rPr lang="en-US" dirty="0" smtClean="0">
                <a:solidFill>
                  <a:schemeClr val="tx1"/>
                </a:solidFill>
              </a:rPr>
              <a:t>/</a:t>
            </a:r>
            <a:r>
              <a:rPr lang="en-US" dirty="0" err="1" smtClean="0">
                <a:solidFill>
                  <a:schemeClr val="tx1"/>
                </a:solidFill>
              </a:rPr>
              <a:t>dest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regs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895600" y="3429000"/>
            <a:ext cx="1752600" cy="609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Opcode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895600" y="4114800"/>
            <a:ext cx="1752600" cy="609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virtual/physical address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895600" y="4800600"/>
            <a:ext cx="1752600" cy="609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Dest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reg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2895600" y="1447800"/>
            <a:ext cx="1752600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Functional Information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715000" y="1447800"/>
            <a:ext cx="1219200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Timing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Model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Freeform 34"/>
          <p:cNvSpPr/>
          <p:nvPr/>
        </p:nvSpPr>
        <p:spPr>
          <a:xfrm>
            <a:off x="4648200" y="2147455"/>
            <a:ext cx="1087582" cy="429490"/>
          </a:xfrm>
          <a:custGeom>
            <a:avLst/>
            <a:gdLst>
              <a:gd name="connsiteX0" fmla="*/ 778163 w 792018"/>
              <a:gd name="connsiteY0" fmla="*/ 0 h 429490"/>
              <a:gd name="connsiteX1" fmla="*/ 2309 w 792018"/>
              <a:gd name="connsiteY1" fmla="*/ 193963 h 429490"/>
              <a:gd name="connsiteX2" fmla="*/ 792018 w 792018"/>
              <a:gd name="connsiteY2" fmla="*/ 429490 h 429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2018" h="429490">
                <a:moveTo>
                  <a:pt x="778163" y="0"/>
                </a:moveTo>
                <a:cubicBezTo>
                  <a:pt x="389081" y="61190"/>
                  <a:pt x="0" y="122381"/>
                  <a:pt x="2309" y="193963"/>
                </a:cubicBezTo>
                <a:cubicBezTo>
                  <a:pt x="4618" y="265545"/>
                  <a:pt x="398318" y="347517"/>
                  <a:pt x="792018" y="429490"/>
                </a:cubicBezTo>
              </a:path>
            </a:pathLst>
          </a:cu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 36"/>
          <p:cNvSpPr/>
          <p:nvPr/>
        </p:nvSpPr>
        <p:spPr>
          <a:xfrm>
            <a:off x="4648200" y="2819400"/>
            <a:ext cx="1087582" cy="429490"/>
          </a:xfrm>
          <a:custGeom>
            <a:avLst/>
            <a:gdLst>
              <a:gd name="connsiteX0" fmla="*/ 778163 w 792018"/>
              <a:gd name="connsiteY0" fmla="*/ 0 h 429490"/>
              <a:gd name="connsiteX1" fmla="*/ 2309 w 792018"/>
              <a:gd name="connsiteY1" fmla="*/ 193963 h 429490"/>
              <a:gd name="connsiteX2" fmla="*/ 792018 w 792018"/>
              <a:gd name="connsiteY2" fmla="*/ 429490 h 429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2018" h="429490">
                <a:moveTo>
                  <a:pt x="778163" y="0"/>
                </a:moveTo>
                <a:cubicBezTo>
                  <a:pt x="389081" y="61190"/>
                  <a:pt x="0" y="122381"/>
                  <a:pt x="2309" y="193963"/>
                </a:cubicBezTo>
                <a:cubicBezTo>
                  <a:pt x="4618" y="265545"/>
                  <a:pt x="398318" y="347517"/>
                  <a:pt x="792018" y="429490"/>
                </a:cubicBezTo>
              </a:path>
            </a:pathLst>
          </a:cu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6934200" y="2743200"/>
            <a:ext cx="1981200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Renaming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6934200" y="3429000"/>
            <a:ext cx="1981200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Delay based on </a:t>
            </a:r>
            <a:r>
              <a:rPr lang="en-US" sz="1400" dirty="0" err="1" smtClean="0">
                <a:solidFill>
                  <a:schemeClr val="tx1"/>
                </a:solidFill>
              </a:rPr>
              <a:t>opcode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934200" y="4114800"/>
            <a:ext cx="1981200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Model loads/stores, $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6934200" y="4800600"/>
            <a:ext cx="1981200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Free register.  Could pass from decode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" name="Freeform 42"/>
          <p:cNvSpPr/>
          <p:nvPr/>
        </p:nvSpPr>
        <p:spPr>
          <a:xfrm>
            <a:off x="4648200" y="3505200"/>
            <a:ext cx="1087582" cy="429490"/>
          </a:xfrm>
          <a:custGeom>
            <a:avLst/>
            <a:gdLst>
              <a:gd name="connsiteX0" fmla="*/ 778163 w 792018"/>
              <a:gd name="connsiteY0" fmla="*/ 0 h 429490"/>
              <a:gd name="connsiteX1" fmla="*/ 2309 w 792018"/>
              <a:gd name="connsiteY1" fmla="*/ 193963 h 429490"/>
              <a:gd name="connsiteX2" fmla="*/ 792018 w 792018"/>
              <a:gd name="connsiteY2" fmla="*/ 429490 h 429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2018" h="429490">
                <a:moveTo>
                  <a:pt x="778163" y="0"/>
                </a:moveTo>
                <a:cubicBezTo>
                  <a:pt x="389081" y="61190"/>
                  <a:pt x="0" y="122381"/>
                  <a:pt x="2309" y="193963"/>
                </a:cubicBezTo>
                <a:cubicBezTo>
                  <a:pt x="4618" y="265545"/>
                  <a:pt x="398318" y="347517"/>
                  <a:pt x="792018" y="429490"/>
                </a:cubicBezTo>
              </a:path>
            </a:pathLst>
          </a:cu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reeform 43"/>
          <p:cNvSpPr/>
          <p:nvPr/>
        </p:nvSpPr>
        <p:spPr>
          <a:xfrm>
            <a:off x="4648200" y="4191000"/>
            <a:ext cx="1087582" cy="429490"/>
          </a:xfrm>
          <a:custGeom>
            <a:avLst/>
            <a:gdLst>
              <a:gd name="connsiteX0" fmla="*/ 778163 w 792018"/>
              <a:gd name="connsiteY0" fmla="*/ 0 h 429490"/>
              <a:gd name="connsiteX1" fmla="*/ 2309 w 792018"/>
              <a:gd name="connsiteY1" fmla="*/ 193963 h 429490"/>
              <a:gd name="connsiteX2" fmla="*/ 792018 w 792018"/>
              <a:gd name="connsiteY2" fmla="*/ 429490 h 429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2018" h="429490">
                <a:moveTo>
                  <a:pt x="778163" y="0"/>
                </a:moveTo>
                <a:cubicBezTo>
                  <a:pt x="389081" y="61190"/>
                  <a:pt x="0" y="122381"/>
                  <a:pt x="2309" y="193963"/>
                </a:cubicBezTo>
                <a:cubicBezTo>
                  <a:pt x="4618" y="265545"/>
                  <a:pt x="398318" y="347517"/>
                  <a:pt x="792018" y="429490"/>
                </a:cubicBezTo>
              </a:path>
            </a:pathLst>
          </a:cu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reeform 44"/>
          <p:cNvSpPr/>
          <p:nvPr/>
        </p:nvSpPr>
        <p:spPr>
          <a:xfrm>
            <a:off x="4648200" y="4876800"/>
            <a:ext cx="1087582" cy="429490"/>
          </a:xfrm>
          <a:custGeom>
            <a:avLst/>
            <a:gdLst>
              <a:gd name="connsiteX0" fmla="*/ 778163 w 792018"/>
              <a:gd name="connsiteY0" fmla="*/ 0 h 429490"/>
              <a:gd name="connsiteX1" fmla="*/ 2309 w 792018"/>
              <a:gd name="connsiteY1" fmla="*/ 193963 h 429490"/>
              <a:gd name="connsiteX2" fmla="*/ 792018 w 792018"/>
              <a:gd name="connsiteY2" fmla="*/ 429490 h 429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2018" h="429490">
                <a:moveTo>
                  <a:pt x="778163" y="0"/>
                </a:moveTo>
                <a:cubicBezTo>
                  <a:pt x="389081" y="61190"/>
                  <a:pt x="0" y="122381"/>
                  <a:pt x="2309" y="193963"/>
                </a:cubicBezTo>
                <a:cubicBezTo>
                  <a:pt x="4618" y="265545"/>
                  <a:pt x="398318" y="347517"/>
                  <a:pt x="792018" y="429490"/>
                </a:cubicBezTo>
              </a:path>
            </a:pathLst>
          </a:cu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457200" y="5562600"/>
            <a:ext cx="82942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If Functional Information target correct, can model timing perfectly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57200" y="5921514"/>
            <a:ext cx="83826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Traditional accurate simulators (TD) have TM trigger FM to execute </a:t>
            </a:r>
          </a:p>
          <a:p>
            <a:r>
              <a:rPr lang="en-US" sz="2000" b="1" dirty="0" smtClean="0"/>
              <a:t>in target correct order: requires tight coupling of FM and TM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066800" y="2057400"/>
            <a:ext cx="1219200" cy="609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Fetch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1066800" y="2743200"/>
            <a:ext cx="1219200" cy="609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Decode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1066800" y="3429000"/>
            <a:ext cx="1219200" cy="609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Execute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1066800" y="4114800"/>
            <a:ext cx="1219200" cy="609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Memory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066800" y="4800600"/>
            <a:ext cx="1219200" cy="609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Writeback</a:t>
            </a:r>
            <a:endParaRPr lang="en-US" dirty="0"/>
          </a:p>
        </p:txBody>
      </p:sp>
      <p:sp>
        <p:nvSpPr>
          <p:cNvPr id="49" name="Freeform 48"/>
          <p:cNvSpPr/>
          <p:nvPr/>
        </p:nvSpPr>
        <p:spPr>
          <a:xfrm>
            <a:off x="2286000" y="2147454"/>
            <a:ext cx="3449782" cy="415635"/>
          </a:xfrm>
          <a:custGeom>
            <a:avLst/>
            <a:gdLst>
              <a:gd name="connsiteX0" fmla="*/ 778163 w 792018"/>
              <a:gd name="connsiteY0" fmla="*/ 0 h 429490"/>
              <a:gd name="connsiteX1" fmla="*/ 2309 w 792018"/>
              <a:gd name="connsiteY1" fmla="*/ 193963 h 429490"/>
              <a:gd name="connsiteX2" fmla="*/ 792018 w 792018"/>
              <a:gd name="connsiteY2" fmla="*/ 429490 h 429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2018" h="429490">
                <a:moveTo>
                  <a:pt x="778163" y="0"/>
                </a:moveTo>
                <a:cubicBezTo>
                  <a:pt x="389081" y="61190"/>
                  <a:pt x="0" y="122381"/>
                  <a:pt x="2309" y="193963"/>
                </a:cubicBezTo>
                <a:cubicBezTo>
                  <a:pt x="4618" y="265545"/>
                  <a:pt x="398318" y="347517"/>
                  <a:pt x="792018" y="429490"/>
                </a:cubicBezTo>
              </a:path>
            </a:pathLst>
          </a:cu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reeform 49"/>
          <p:cNvSpPr/>
          <p:nvPr/>
        </p:nvSpPr>
        <p:spPr>
          <a:xfrm>
            <a:off x="2286000" y="2819399"/>
            <a:ext cx="3449782" cy="415635"/>
          </a:xfrm>
          <a:custGeom>
            <a:avLst/>
            <a:gdLst>
              <a:gd name="connsiteX0" fmla="*/ 778163 w 792018"/>
              <a:gd name="connsiteY0" fmla="*/ 0 h 429490"/>
              <a:gd name="connsiteX1" fmla="*/ 2309 w 792018"/>
              <a:gd name="connsiteY1" fmla="*/ 193963 h 429490"/>
              <a:gd name="connsiteX2" fmla="*/ 792018 w 792018"/>
              <a:gd name="connsiteY2" fmla="*/ 429490 h 429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2018" h="429490">
                <a:moveTo>
                  <a:pt x="778163" y="0"/>
                </a:moveTo>
                <a:cubicBezTo>
                  <a:pt x="389081" y="61190"/>
                  <a:pt x="0" y="122381"/>
                  <a:pt x="2309" y="193963"/>
                </a:cubicBezTo>
                <a:cubicBezTo>
                  <a:pt x="4618" y="265545"/>
                  <a:pt x="398318" y="347517"/>
                  <a:pt x="792018" y="429490"/>
                </a:cubicBezTo>
              </a:path>
            </a:pathLst>
          </a:cu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reeform 50"/>
          <p:cNvSpPr/>
          <p:nvPr/>
        </p:nvSpPr>
        <p:spPr>
          <a:xfrm>
            <a:off x="2286000" y="3505199"/>
            <a:ext cx="3449782" cy="415635"/>
          </a:xfrm>
          <a:custGeom>
            <a:avLst/>
            <a:gdLst>
              <a:gd name="connsiteX0" fmla="*/ 778163 w 792018"/>
              <a:gd name="connsiteY0" fmla="*/ 0 h 429490"/>
              <a:gd name="connsiteX1" fmla="*/ 2309 w 792018"/>
              <a:gd name="connsiteY1" fmla="*/ 193963 h 429490"/>
              <a:gd name="connsiteX2" fmla="*/ 792018 w 792018"/>
              <a:gd name="connsiteY2" fmla="*/ 429490 h 429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2018" h="429490">
                <a:moveTo>
                  <a:pt x="778163" y="0"/>
                </a:moveTo>
                <a:cubicBezTo>
                  <a:pt x="389081" y="61190"/>
                  <a:pt x="0" y="122381"/>
                  <a:pt x="2309" y="193963"/>
                </a:cubicBezTo>
                <a:cubicBezTo>
                  <a:pt x="4618" y="265545"/>
                  <a:pt x="398318" y="347517"/>
                  <a:pt x="792018" y="429490"/>
                </a:cubicBezTo>
              </a:path>
            </a:pathLst>
          </a:cu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reeform 51"/>
          <p:cNvSpPr/>
          <p:nvPr/>
        </p:nvSpPr>
        <p:spPr>
          <a:xfrm>
            <a:off x="2286000" y="4190999"/>
            <a:ext cx="3449782" cy="415635"/>
          </a:xfrm>
          <a:custGeom>
            <a:avLst/>
            <a:gdLst>
              <a:gd name="connsiteX0" fmla="*/ 778163 w 792018"/>
              <a:gd name="connsiteY0" fmla="*/ 0 h 429490"/>
              <a:gd name="connsiteX1" fmla="*/ 2309 w 792018"/>
              <a:gd name="connsiteY1" fmla="*/ 193963 h 429490"/>
              <a:gd name="connsiteX2" fmla="*/ 792018 w 792018"/>
              <a:gd name="connsiteY2" fmla="*/ 429490 h 429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2018" h="429490">
                <a:moveTo>
                  <a:pt x="778163" y="0"/>
                </a:moveTo>
                <a:cubicBezTo>
                  <a:pt x="389081" y="61190"/>
                  <a:pt x="0" y="122381"/>
                  <a:pt x="2309" y="193963"/>
                </a:cubicBezTo>
                <a:cubicBezTo>
                  <a:pt x="4618" y="265545"/>
                  <a:pt x="398318" y="347517"/>
                  <a:pt x="792018" y="429490"/>
                </a:cubicBezTo>
              </a:path>
            </a:pathLst>
          </a:cu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Freeform 52"/>
          <p:cNvSpPr/>
          <p:nvPr/>
        </p:nvSpPr>
        <p:spPr>
          <a:xfrm>
            <a:off x="2286000" y="4876799"/>
            <a:ext cx="3449782" cy="415635"/>
          </a:xfrm>
          <a:custGeom>
            <a:avLst/>
            <a:gdLst>
              <a:gd name="connsiteX0" fmla="*/ 778163 w 792018"/>
              <a:gd name="connsiteY0" fmla="*/ 0 h 429490"/>
              <a:gd name="connsiteX1" fmla="*/ 2309 w 792018"/>
              <a:gd name="connsiteY1" fmla="*/ 193963 h 429490"/>
              <a:gd name="connsiteX2" fmla="*/ 792018 w 792018"/>
              <a:gd name="connsiteY2" fmla="*/ 429490 h 429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2018" h="429490">
                <a:moveTo>
                  <a:pt x="778163" y="0"/>
                </a:moveTo>
                <a:cubicBezTo>
                  <a:pt x="389081" y="61190"/>
                  <a:pt x="0" y="122381"/>
                  <a:pt x="2309" y="193963"/>
                </a:cubicBezTo>
                <a:cubicBezTo>
                  <a:pt x="4618" y="265545"/>
                  <a:pt x="398318" y="347517"/>
                  <a:pt x="792018" y="429490"/>
                </a:cubicBezTo>
              </a:path>
            </a:pathLst>
          </a:cu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5257800" y="1981200"/>
            <a:ext cx="685800" cy="381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BP</a:t>
            </a:r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990600" y="1447800"/>
            <a:ext cx="1371600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Functional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Model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7" grpId="0" animBg="1"/>
      <p:bldP spid="43" grpId="0" animBg="1"/>
      <p:bldP spid="44" grpId="0" animBg="1"/>
      <p:bldP spid="45" grpId="0" animBg="1"/>
      <p:bldP spid="30" grpId="0"/>
      <p:bldP spid="31" grpId="0"/>
      <p:bldP spid="49" grpId="0" animBg="1"/>
      <p:bldP spid="50" grpId="0" animBg="1"/>
      <p:bldP spid="51" grpId="0" animBg="1"/>
      <p:bldP spid="52" grpId="0" animBg="1"/>
      <p:bldP spid="5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FAST: Functional Model Speculatively Executes, First Generates Trace</a:t>
            </a:r>
            <a:endParaRPr lang="en-US" sz="3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10/25/2010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Derek Chiou, UT Austin, RAMP Wrap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97035-7202-4D72-89F8-2CFB1059F2C3}" type="slidenum">
              <a:rPr lang="en-US" altLang="en-US" smtClean="0"/>
              <a:pPr/>
              <a:t>8</a:t>
            </a:fld>
            <a:endParaRPr lang="en-US" altLang="en-US"/>
          </a:p>
        </p:txBody>
      </p:sp>
      <p:sp>
        <p:nvSpPr>
          <p:cNvPr id="7" name="Rectangle 6"/>
          <p:cNvSpPr/>
          <p:nvPr/>
        </p:nvSpPr>
        <p:spPr>
          <a:xfrm>
            <a:off x="5715000" y="2209800"/>
            <a:ext cx="1219200" cy="609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Fetch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715000" y="2895600"/>
            <a:ext cx="1219200" cy="609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Decode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715000" y="3581400"/>
            <a:ext cx="1219200" cy="609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Execute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715000" y="4267200"/>
            <a:ext cx="1219200" cy="609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Memory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715000" y="4953000"/>
            <a:ext cx="1219200" cy="609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Writeback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895600" y="2209800"/>
            <a:ext cx="1752600" cy="609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895600" y="2895600"/>
            <a:ext cx="1752600" cy="609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Src</a:t>
            </a:r>
            <a:r>
              <a:rPr lang="en-US" dirty="0" smtClean="0">
                <a:solidFill>
                  <a:schemeClr val="tx1"/>
                </a:solidFill>
              </a:rPr>
              <a:t>/</a:t>
            </a:r>
            <a:r>
              <a:rPr lang="en-US" dirty="0" err="1" smtClean="0">
                <a:solidFill>
                  <a:schemeClr val="tx1"/>
                </a:solidFill>
              </a:rPr>
              <a:t>dest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regs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895600" y="3581400"/>
            <a:ext cx="1752600" cy="609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Opcode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895600" y="4267200"/>
            <a:ext cx="1752600" cy="609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virtual/physical address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895600" y="4953000"/>
            <a:ext cx="1752600" cy="609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Dest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reg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2895600" y="1600200"/>
            <a:ext cx="1752600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Functional Information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715000" y="1600200"/>
            <a:ext cx="1219200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Timing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Model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Freeform 34"/>
          <p:cNvSpPr/>
          <p:nvPr/>
        </p:nvSpPr>
        <p:spPr>
          <a:xfrm>
            <a:off x="4648200" y="2299855"/>
            <a:ext cx="1087582" cy="429490"/>
          </a:xfrm>
          <a:custGeom>
            <a:avLst/>
            <a:gdLst>
              <a:gd name="connsiteX0" fmla="*/ 778163 w 792018"/>
              <a:gd name="connsiteY0" fmla="*/ 0 h 429490"/>
              <a:gd name="connsiteX1" fmla="*/ 2309 w 792018"/>
              <a:gd name="connsiteY1" fmla="*/ 193963 h 429490"/>
              <a:gd name="connsiteX2" fmla="*/ 792018 w 792018"/>
              <a:gd name="connsiteY2" fmla="*/ 429490 h 429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2018" h="429490">
                <a:moveTo>
                  <a:pt x="778163" y="0"/>
                </a:moveTo>
                <a:cubicBezTo>
                  <a:pt x="389081" y="61190"/>
                  <a:pt x="0" y="122381"/>
                  <a:pt x="2309" y="193963"/>
                </a:cubicBezTo>
                <a:cubicBezTo>
                  <a:pt x="4618" y="265545"/>
                  <a:pt x="398318" y="347517"/>
                  <a:pt x="792018" y="429490"/>
                </a:cubicBezTo>
              </a:path>
            </a:pathLst>
          </a:cu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 36"/>
          <p:cNvSpPr/>
          <p:nvPr/>
        </p:nvSpPr>
        <p:spPr>
          <a:xfrm>
            <a:off x="4648200" y="2971800"/>
            <a:ext cx="1087582" cy="429490"/>
          </a:xfrm>
          <a:custGeom>
            <a:avLst/>
            <a:gdLst>
              <a:gd name="connsiteX0" fmla="*/ 778163 w 792018"/>
              <a:gd name="connsiteY0" fmla="*/ 0 h 429490"/>
              <a:gd name="connsiteX1" fmla="*/ 2309 w 792018"/>
              <a:gd name="connsiteY1" fmla="*/ 193963 h 429490"/>
              <a:gd name="connsiteX2" fmla="*/ 792018 w 792018"/>
              <a:gd name="connsiteY2" fmla="*/ 429490 h 429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2018" h="429490">
                <a:moveTo>
                  <a:pt x="778163" y="0"/>
                </a:moveTo>
                <a:cubicBezTo>
                  <a:pt x="389081" y="61190"/>
                  <a:pt x="0" y="122381"/>
                  <a:pt x="2309" y="193963"/>
                </a:cubicBezTo>
                <a:cubicBezTo>
                  <a:pt x="4618" y="265545"/>
                  <a:pt x="398318" y="347517"/>
                  <a:pt x="792018" y="429490"/>
                </a:cubicBezTo>
              </a:path>
            </a:pathLst>
          </a:cu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6934200" y="2895600"/>
            <a:ext cx="1981200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Renaming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6934200" y="3581400"/>
            <a:ext cx="1981200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Delay based on </a:t>
            </a:r>
            <a:r>
              <a:rPr lang="en-US" sz="1400" dirty="0" err="1" smtClean="0">
                <a:solidFill>
                  <a:schemeClr val="tx1"/>
                </a:solidFill>
              </a:rPr>
              <a:t>opcode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934200" y="4267200"/>
            <a:ext cx="1981200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Model loads/stores, $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6934200" y="4953000"/>
            <a:ext cx="1981200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Free register.  Could pass from decode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" name="Freeform 42"/>
          <p:cNvSpPr/>
          <p:nvPr/>
        </p:nvSpPr>
        <p:spPr>
          <a:xfrm>
            <a:off x="4648200" y="3657600"/>
            <a:ext cx="1087582" cy="429490"/>
          </a:xfrm>
          <a:custGeom>
            <a:avLst/>
            <a:gdLst>
              <a:gd name="connsiteX0" fmla="*/ 778163 w 792018"/>
              <a:gd name="connsiteY0" fmla="*/ 0 h 429490"/>
              <a:gd name="connsiteX1" fmla="*/ 2309 w 792018"/>
              <a:gd name="connsiteY1" fmla="*/ 193963 h 429490"/>
              <a:gd name="connsiteX2" fmla="*/ 792018 w 792018"/>
              <a:gd name="connsiteY2" fmla="*/ 429490 h 429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2018" h="429490">
                <a:moveTo>
                  <a:pt x="778163" y="0"/>
                </a:moveTo>
                <a:cubicBezTo>
                  <a:pt x="389081" y="61190"/>
                  <a:pt x="0" y="122381"/>
                  <a:pt x="2309" y="193963"/>
                </a:cubicBezTo>
                <a:cubicBezTo>
                  <a:pt x="4618" y="265545"/>
                  <a:pt x="398318" y="347517"/>
                  <a:pt x="792018" y="429490"/>
                </a:cubicBezTo>
              </a:path>
            </a:pathLst>
          </a:cu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reeform 43"/>
          <p:cNvSpPr/>
          <p:nvPr/>
        </p:nvSpPr>
        <p:spPr>
          <a:xfrm>
            <a:off x="4648200" y="4343400"/>
            <a:ext cx="1087582" cy="429490"/>
          </a:xfrm>
          <a:custGeom>
            <a:avLst/>
            <a:gdLst>
              <a:gd name="connsiteX0" fmla="*/ 778163 w 792018"/>
              <a:gd name="connsiteY0" fmla="*/ 0 h 429490"/>
              <a:gd name="connsiteX1" fmla="*/ 2309 w 792018"/>
              <a:gd name="connsiteY1" fmla="*/ 193963 h 429490"/>
              <a:gd name="connsiteX2" fmla="*/ 792018 w 792018"/>
              <a:gd name="connsiteY2" fmla="*/ 429490 h 429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2018" h="429490">
                <a:moveTo>
                  <a:pt x="778163" y="0"/>
                </a:moveTo>
                <a:cubicBezTo>
                  <a:pt x="389081" y="61190"/>
                  <a:pt x="0" y="122381"/>
                  <a:pt x="2309" y="193963"/>
                </a:cubicBezTo>
                <a:cubicBezTo>
                  <a:pt x="4618" y="265545"/>
                  <a:pt x="398318" y="347517"/>
                  <a:pt x="792018" y="429490"/>
                </a:cubicBezTo>
              </a:path>
            </a:pathLst>
          </a:cu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reeform 44"/>
          <p:cNvSpPr/>
          <p:nvPr/>
        </p:nvSpPr>
        <p:spPr>
          <a:xfrm>
            <a:off x="4648200" y="5029200"/>
            <a:ext cx="1087582" cy="429490"/>
          </a:xfrm>
          <a:custGeom>
            <a:avLst/>
            <a:gdLst>
              <a:gd name="connsiteX0" fmla="*/ 778163 w 792018"/>
              <a:gd name="connsiteY0" fmla="*/ 0 h 429490"/>
              <a:gd name="connsiteX1" fmla="*/ 2309 w 792018"/>
              <a:gd name="connsiteY1" fmla="*/ 193963 h 429490"/>
              <a:gd name="connsiteX2" fmla="*/ 792018 w 792018"/>
              <a:gd name="connsiteY2" fmla="*/ 429490 h 429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2018" h="429490">
                <a:moveTo>
                  <a:pt x="778163" y="0"/>
                </a:moveTo>
                <a:cubicBezTo>
                  <a:pt x="389081" y="61190"/>
                  <a:pt x="0" y="122381"/>
                  <a:pt x="2309" y="193963"/>
                </a:cubicBezTo>
                <a:cubicBezTo>
                  <a:pt x="4618" y="265545"/>
                  <a:pt x="398318" y="347517"/>
                  <a:pt x="792018" y="429490"/>
                </a:cubicBezTo>
              </a:path>
            </a:pathLst>
          </a:cu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18"/>
          <p:cNvSpPr>
            <a:spLocks noChangeArrowheads="1"/>
          </p:cNvSpPr>
          <p:nvPr/>
        </p:nvSpPr>
        <p:spPr bwMode="auto">
          <a:xfrm>
            <a:off x="685800" y="3124200"/>
            <a:ext cx="1219200" cy="1524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dirty="0" err="1" smtClean="0"/>
              <a:t>Func</a:t>
            </a:r>
            <a:endParaRPr lang="en-US" sz="2400" dirty="0" smtClean="0"/>
          </a:p>
          <a:p>
            <a:pPr algn="ctr"/>
            <a:r>
              <a:rPr lang="en-US" sz="2400" dirty="0" smtClean="0"/>
              <a:t>Model</a:t>
            </a:r>
            <a:endParaRPr lang="en-US" sz="1600" dirty="0"/>
          </a:p>
          <a:p>
            <a:pPr algn="ctr"/>
            <a:r>
              <a:rPr lang="en-US" dirty="0"/>
              <a:t>(ISA)</a:t>
            </a:r>
          </a:p>
        </p:txBody>
      </p:sp>
      <p:cxnSp>
        <p:nvCxnSpPr>
          <p:cNvPr id="31" name="Straight Arrow Connector 30"/>
          <p:cNvCxnSpPr>
            <a:stCxn id="46" idx="3"/>
            <a:endCxn id="12" idx="1"/>
          </p:cNvCxnSpPr>
          <p:nvPr/>
        </p:nvCxnSpPr>
        <p:spPr>
          <a:xfrm flipV="1">
            <a:off x="1905000" y="2514600"/>
            <a:ext cx="990600" cy="13716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46" idx="3"/>
            <a:endCxn id="13" idx="1"/>
          </p:cNvCxnSpPr>
          <p:nvPr/>
        </p:nvCxnSpPr>
        <p:spPr>
          <a:xfrm flipV="1">
            <a:off x="1905000" y="3200400"/>
            <a:ext cx="990600" cy="6858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46" idx="3"/>
            <a:endCxn id="14" idx="1"/>
          </p:cNvCxnSpPr>
          <p:nvPr/>
        </p:nvCxnSpPr>
        <p:spPr>
          <a:xfrm>
            <a:off x="1905000" y="3886200"/>
            <a:ext cx="990600" cy="158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46" idx="3"/>
            <a:endCxn id="15" idx="1"/>
          </p:cNvCxnSpPr>
          <p:nvPr/>
        </p:nvCxnSpPr>
        <p:spPr>
          <a:xfrm>
            <a:off x="1905000" y="3886200"/>
            <a:ext cx="990600" cy="6858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6" idx="3"/>
            <a:endCxn id="16" idx="1"/>
          </p:cNvCxnSpPr>
          <p:nvPr/>
        </p:nvCxnSpPr>
        <p:spPr>
          <a:xfrm>
            <a:off x="1905000" y="3886200"/>
            <a:ext cx="990600" cy="13716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1627054" y="5943600"/>
            <a:ext cx="5535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However, functional information is incorrect</a:t>
            </a:r>
          </a:p>
        </p:txBody>
      </p:sp>
      <p:sp>
        <p:nvSpPr>
          <p:cNvPr id="60" name="Rectangle 59"/>
          <p:cNvSpPr/>
          <p:nvPr/>
        </p:nvSpPr>
        <p:spPr>
          <a:xfrm>
            <a:off x="5334000" y="2133600"/>
            <a:ext cx="685800" cy="381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BP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FAST: Wrong Path (Branch </a:t>
            </a:r>
            <a:r>
              <a:rPr lang="en-US" sz="3600" dirty="0" err="1" smtClean="0"/>
              <a:t>Misprediction</a:t>
            </a:r>
            <a:r>
              <a:rPr lang="en-US" sz="3600" dirty="0" smtClean="0"/>
              <a:t>) Instructions</a:t>
            </a:r>
            <a:endParaRPr lang="en-US" sz="3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10/25/2010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Derek Chiou, UT Austin, RAMP Wrap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97035-7202-4D72-89F8-2CFB1059F2C3}" type="slidenum">
              <a:rPr lang="en-US" altLang="en-US" smtClean="0"/>
              <a:pPr/>
              <a:t>9</a:t>
            </a:fld>
            <a:endParaRPr lang="en-US" altLang="en-US"/>
          </a:p>
        </p:txBody>
      </p:sp>
      <p:sp>
        <p:nvSpPr>
          <p:cNvPr id="7" name="Rectangle 6"/>
          <p:cNvSpPr/>
          <p:nvPr/>
        </p:nvSpPr>
        <p:spPr>
          <a:xfrm>
            <a:off x="5715000" y="2209800"/>
            <a:ext cx="1219200" cy="609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Fetch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715000" y="2895600"/>
            <a:ext cx="1219200" cy="609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Decode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715000" y="3581400"/>
            <a:ext cx="1219200" cy="609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Execute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715000" y="4267200"/>
            <a:ext cx="1219200" cy="609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Memory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715000" y="4953000"/>
            <a:ext cx="1219200" cy="609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Writeback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895600" y="2209800"/>
            <a:ext cx="1752600" cy="609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M[R1]=R0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895600" y="2895600"/>
            <a:ext cx="1752600" cy="609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R0=R0+1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895600" y="3581400"/>
            <a:ext cx="1752600" cy="609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BRz</a:t>
            </a:r>
            <a:r>
              <a:rPr lang="en-US" dirty="0" smtClean="0">
                <a:solidFill>
                  <a:schemeClr val="tx1"/>
                </a:solidFill>
              </a:rPr>
              <a:t> L1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895600" y="4267200"/>
            <a:ext cx="1752600" cy="609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R0=M[R1]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895600" y="4953000"/>
            <a:ext cx="1752600" cy="609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-----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2895600" y="1600200"/>
            <a:ext cx="1752600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Functional Information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715000" y="1600200"/>
            <a:ext cx="1219200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Timing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Model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Freeform 34"/>
          <p:cNvSpPr/>
          <p:nvPr/>
        </p:nvSpPr>
        <p:spPr>
          <a:xfrm>
            <a:off x="4648200" y="2299855"/>
            <a:ext cx="1087582" cy="429490"/>
          </a:xfrm>
          <a:custGeom>
            <a:avLst/>
            <a:gdLst>
              <a:gd name="connsiteX0" fmla="*/ 778163 w 792018"/>
              <a:gd name="connsiteY0" fmla="*/ 0 h 429490"/>
              <a:gd name="connsiteX1" fmla="*/ 2309 w 792018"/>
              <a:gd name="connsiteY1" fmla="*/ 193963 h 429490"/>
              <a:gd name="connsiteX2" fmla="*/ 792018 w 792018"/>
              <a:gd name="connsiteY2" fmla="*/ 429490 h 429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2018" h="429490">
                <a:moveTo>
                  <a:pt x="778163" y="0"/>
                </a:moveTo>
                <a:cubicBezTo>
                  <a:pt x="389081" y="61190"/>
                  <a:pt x="0" y="122381"/>
                  <a:pt x="2309" y="193963"/>
                </a:cubicBezTo>
                <a:cubicBezTo>
                  <a:pt x="4618" y="265545"/>
                  <a:pt x="398318" y="347517"/>
                  <a:pt x="792018" y="429490"/>
                </a:cubicBezTo>
              </a:path>
            </a:pathLst>
          </a:cu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 36"/>
          <p:cNvSpPr/>
          <p:nvPr/>
        </p:nvSpPr>
        <p:spPr>
          <a:xfrm>
            <a:off x="4648200" y="2971800"/>
            <a:ext cx="1087582" cy="429490"/>
          </a:xfrm>
          <a:custGeom>
            <a:avLst/>
            <a:gdLst>
              <a:gd name="connsiteX0" fmla="*/ 778163 w 792018"/>
              <a:gd name="connsiteY0" fmla="*/ 0 h 429490"/>
              <a:gd name="connsiteX1" fmla="*/ 2309 w 792018"/>
              <a:gd name="connsiteY1" fmla="*/ 193963 h 429490"/>
              <a:gd name="connsiteX2" fmla="*/ 792018 w 792018"/>
              <a:gd name="connsiteY2" fmla="*/ 429490 h 429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2018" h="429490">
                <a:moveTo>
                  <a:pt x="778163" y="0"/>
                </a:moveTo>
                <a:cubicBezTo>
                  <a:pt x="389081" y="61190"/>
                  <a:pt x="0" y="122381"/>
                  <a:pt x="2309" y="193963"/>
                </a:cubicBezTo>
                <a:cubicBezTo>
                  <a:pt x="4618" y="265545"/>
                  <a:pt x="398318" y="347517"/>
                  <a:pt x="792018" y="429490"/>
                </a:cubicBezTo>
              </a:path>
            </a:pathLst>
          </a:cu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6934200" y="2895600"/>
            <a:ext cx="1981200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Renaming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6934200" y="3581400"/>
            <a:ext cx="1981200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Delay based on </a:t>
            </a:r>
            <a:r>
              <a:rPr lang="en-US" sz="1400" dirty="0" err="1" smtClean="0">
                <a:solidFill>
                  <a:schemeClr val="tx1"/>
                </a:solidFill>
              </a:rPr>
              <a:t>opcode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934200" y="4267200"/>
            <a:ext cx="1981200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Model loads/stores, $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6934200" y="4953000"/>
            <a:ext cx="1981200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Free register.  Could pass from decode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" name="Freeform 42"/>
          <p:cNvSpPr/>
          <p:nvPr/>
        </p:nvSpPr>
        <p:spPr>
          <a:xfrm>
            <a:off x="4648200" y="3657600"/>
            <a:ext cx="1087582" cy="429490"/>
          </a:xfrm>
          <a:custGeom>
            <a:avLst/>
            <a:gdLst>
              <a:gd name="connsiteX0" fmla="*/ 778163 w 792018"/>
              <a:gd name="connsiteY0" fmla="*/ 0 h 429490"/>
              <a:gd name="connsiteX1" fmla="*/ 2309 w 792018"/>
              <a:gd name="connsiteY1" fmla="*/ 193963 h 429490"/>
              <a:gd name="connsiteX2" fmla="*/ 792018 w 792018"/>
              <a:gd name="connsiteY2" fmla="*/ 429490 h 429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2018" h="429490">
                <a:moveTo>
                  <a:pt x="778163" y="0"/>
                </a:moveTo>
                <a:cubicBezTo>
                  <a:pt x="389081" y="61190"/>
                  <a:pt x="0" y="122381"/>
                  <a:pt x="2309" y="193963"/>
                </a:cubicBezTo>
                <a:cubicBezTo>
                  <a:pt x="4618" y="265545"/>
                  <a:pt x="398318" y="347517"/>
                  <a:pt x="792018" y="429490"/>
                </a:cubicBezTo>
              </a:path>
            </a:pathLst>
          </a:cu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reeform 43"/>
          <p:cNvSpPr/>
          <p:nvPr/>
        </p:nvSpPr>
        <p:spPr>
          <a:xfrm>
            <a:off x="4648200" y="4343400"/>
            <a:ext cx="1087582" cy="429490"/>
          </a:xfrm>
          <a:custGeom>
            <a:avLst/>
            <a:gdLst>
              <a:gd name="connsiteX0" fmla="*/ 778163 w 792018"/>
              <a:gd name="connsiteY0" fmla="*/ 0 h 429490"/>
              <a:gd name="connsiteX1" fmla="*/ 2309 w 792018"/>
              <a:gd name="connsiteY1" fmla="*/ 193963 h 429490"/>
              <a:gd name="connsiteX2" fmla="*/ 792018 w 792018"/>
              <a:gd name="connsiteY2" fmla="*/ 429490 h 429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2018" h="429490">
                <a:moveTo>
                  <a:pt x="778163" y="0"/>
                </a:moveTo>
                <a:cubicBezTo>
                  <a:pt x="389081" y="61190"/>
                  <a:pt x="0" y="122381"/>
                  <a:pt x="2309" y="193963"/>
                </a:cubicBezTo>
                <a:cubicBezTo>
                  <a:pt x="4618" y="265545"/>
                  <a:pt x="398318" y="347517"/>
                  <a:pt x="792018" y="429490"/>
                </a:cubicBezTo>
              </a:path>
            </a:pathLst>
          </a:cu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reeform 44"/>
          <p:cNvSpPr/>
          <p:nvPr/>
        </p:nvSpPr>
        <p:spPr>
          <a:xfrm>
            <a:off x="4648200" y="5029200"/>
            <a:ext cx="1087582" cy="429490"/>
          </a:xfrm>
          <a:custGeom>
            <a:avLst/>
            <a:gdLst>
              <a:gd name="connsiteX0" fmla="*/ 778163 w 792018"/>
              <a:gd name="connsiteY0" fmla="*/ 0 h 429490"/>
              <a:gd name="connsiteX1" fmla="*/ 2309 w 792018"/>
              <a:gd name="connsiteY1" fmla="*/ 193963 h 429490"/>
              <a:gd name="connsiteX2" fmla="*/ 792018 w 792018"/>
              <a:gd name="connsiteY2" fmla="*/ 429490 h 429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2018" h="429490">
                <a:moveTo>
                  <a:pt x="778163" y="0"/>
                </a:moveTo>
                <a:cubicBezTo>
                  <a:pt x="389081" y="61190"/>
                  <a:pt x="0" y="122381"/>
                  <a:pt x="2309" y="193963"/>
                </a:cubicBezTo>
                <a:cubicBezTo>
                  <a:pt x="4618" y="265545"/>
                  <a:pt x="398318" y="347517"/>
                  <a:pt x="792018" y="429490"/>
                </a:cubicBezTo>
              </a:path>
            </a:pathLst>
          </a:cu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/>
          <p:cNvCxnSpPr>
            <a:endCxn id="12" idx="1"/>
          </p:cNvCxnSpPr>
          <p:nvPr/>
        </p:nvCxnSpPr>
        <p:spPr>
          <a:xfrm flipV="1">
            <a:off x="1905000" y="2514600"/>
            <a:ext cx="990600" cy="13716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13" idx="1"/>
          </p:cNvCxnSpPr>
          <p:nvPr/>
        </p:nvCxnSpPr>
        <p:spPr>
          <a:xfrm flipV="1">
            <a:off x="1905000" y="3200400"/>
            <a:ext cx="990600" cy="6858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endCxn id="14" idx="1"/>
          </p:cNvCxnSpPr>
          <p:nvPr/>
        </p:nvCxnSpPr>
        <p:spPr>
          <a:xfrm>
            <a:off x="1905000" y="3886200"/>
            <a:ext cx="990600" cy="158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15" idx="1"/>
          </p:cNvCxnSpPr>
          <p:nvPr/>
        </p:nvCxnSpPr>
        <p:spPr>
          <a:xfrm>
            <a:off x="1905000" y="3886200"/>
            <a:ext cx="990600" cy="6858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endCxn id="16" idx="1"/>
          </p:cNvCxnSpPr>
          <p:nvPr/>
        </p:nvCxnSpPr>
        <p:spPr>
          <a:xfrm>
            <a:off x="1905000" y="3886200"/>
            <a:ext cx="990600" cy="13716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28600" y="3200400"/>
            <a:ext cx="161454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     R0=M[R1]</a:t>
            </a:r>
          </a:p>
          <a:p>
            <a:r>
              <a:rPr lang="en-US" dirty="0" smtClean="0"/>
              <a:t>      </a:t>
            </a:r>
            <a:r>
              <a:rPr lang="en-US" dirty="0" err="1" smtClean="0"/>
              <a:t>BRz</a:t>
            </a:r>
            <a:r>
              <a:rPr lang="en-US" dirty="0" smtClean="0"/>
              <a:t> L1</a:t>
            </a:r>
          </a:p>
          <a:p>
            <a:r>
              <a:rPr lang="en-US" dirty="0" smtClean="0"/>
              <a:t>      R0=R0+1</a:t>
            </a:r>
          </a:p>
          <a:p>
            <a:r>
              <a:rPr lang="en-US" dirty="0" smtClean="0"/>
              <a:t>L1: M[R1]=R0</a:t>
            </a:r>
          </a:p>
          <a:p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5334000" y="2133600"/>
            <a:ext cx="685800" cy="381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BP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6621</TotalTime>
  <Words>1307</Words>
  <Application>Microsoft Office PowerPoint</Application>
  <PresentationFormat>On-screen Show (4:3)</PresentationFormat>
  <Paragraphs>387</Paragraphs>
  <Slides>18</Slides>
  <Notes>4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Network</vt:lpstr>
      <vt:lpstr>FPGA-Accelerated Simulation Technologies (FAST)</vt:lpstr>
      <vt:lpstr>An Early Picture</vt:lpstr>
      <vt:lpstr>RAMP Project Timeline</vt:lpstr>
      <vt:lpstr>My First RAMP Retreat talk: Confessions of a RAMP Heretic</vt:lpstr>
      <vt:lpstr>Sim Parallelization: How To Partition and How to Map?</vt:lpstr>
      <vt:lpstr>Functional/Timing Partitioned</vt:lpstr>
      <vt:lpstr>Such Partitioning is Normally Tightly Coupled for Accuracy</vt:lpstr>
      <vt:lpstr>FAST: Functional Model Speculatively Executes, First Generates Trace</vt:lpstr>
      <vt:lpstr>FAST: Wrong Path (Branch Misprediction) Instructions</vt:lpstr>
      <vt:lpstr>FAST: Wrong Path (Branch Misprediction) Instructions</vt:lpstr>
      <vt:lpstr>FAST: Memory Reorderings</vt:lpstr>
      <vt:lpstr>FAST Technique: Speculative Functional First</vt:lpstr>
      <vt:lpstr>FAST Prototype Overview</vt:lpstr>
      <vt:lpstr>FAST 2007 on DRC in Real Time  (~1.2MIPS)</vt:lpstr>
      <vt:lpstr>Current Status</vt:lpstr>
      <vt:lpstr>SFF FM On Single Host Core Versus Full Simulators</vt:lpstr>
      <vt:lpstr>Future of FAST</vt:lpstr>
      <vt:lpstr>Big Thanks to </vt:lpstr>
    </vt:vector>
  </TitlesOfParts>
  <Company>self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Derek Chiou</dc:creator>
  <cp:lastModifiedBy>derek</cp:lastModifiedBy>
  <cp:revision>257</cp:revision>
  <dcterms:created xsi:type="dcterms:W3CDTF">2006-02-12T04:10:29Z</dcterms:created>
  <dcterms:modified xsi:type="dcterms:W3CDTF">2010-08-27T17:38:10Z</dcterms:modified>
</cp:coreProperties>
</file>