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s/slide22.xml" ContentType="application/vnd.openxmlformats-officedocument.presentationml.slide+xml"/>
  <Default Extension="xml" ContentType="application/xml"/>
  <Override PartName="/ppt/slides/slide19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2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893" r:id="rId1"/>
  </p:sldMasterIdLst>
  <p:notesMasterIdLst>
    <p:notesMasterId r:id="rId24"/>
  </p:notesMasterIdLst>
  <p:sldIdLst>
    <p:sldId id="256" r:id="rId2"/>
    <p:sldId id="327" r:id="rId3"/>
    <p:sldId id="313" r:id="rId4"/>
    <p:sldId id="311" r:id="rId5"/>
    <p:sldId id="315" r:id="rId6"/>
    <p:sldId id="317" r:id="rId7"/>
    <p:sldId id="308" r:id="rId8"/>
    <p:sldId id="312" r:id="rId9"/>
    <p:sldId id="316" r:id="rId10"/>
    <p:sldId id="328" r:id="rId11"/>
    <p:sldId id="329" r:id="rId12"/>
    <p:sldId id="330" r:id="rId13"/>
    <p:sldId id="333" r:id="rId14"/>
    <p:sldId id="331" r:id="rId15"/>
    <p:sldId id="318" r:id="rId16"/>
    <p:sldId id="321" r:id="rId17"/>
    <p:sldId id="319" r:id="rId18"/>
    <p:sldId id="320" r:id="rId19"/>
    <p:sldId id="334" r:id="rId20"/>
    <p:sldId id="322" r:id="rId21"/>
    <p:sldId id="332" r:id="rId22"/>
    <p:sldId id="310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552" autoAdjust="0"/>
  </p:normalViewPr>
  <p:slideViewPr>
    <p:cSldViewPr>
      <p:cViewPr varScale="1">
        <p:scale>
          <a:sx n="106" d="100"/>
          <a:sy n="106" d="100"/>
        </p:scale>
        <p:origin x="-4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2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waterman:Documents:rawdata2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waterman:Documents:rawdata2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>
        <c:manualLayout>
          <c:layoutTarget val="inner"/>
          <c:xMode val="edge"/>
          <c:yMode val="edge"/>
          <c:x val="0.158102995648404"/>
          <c:y val="0.114355400965931"/>
          <c:w val="0.622530545365591"/>
          <c:h val="0.727494997634327"/>
        </c:manualLayout>
      </c:layout>
      <c:barChart>
        <c:barDir val="col"/>
        <c:grouping val="clustered"/>
        <c:ser>
          <c:idx val="0"/>
          <c:order val="0"/>
          <c:tx>
            <c:strRef>
              <c:f>Sheet3!$N$43</c:f>
              <c:strCache>
                <c:ptCount val="1"/>
                <c:pt idx="0">
                  <c:v>worst sched.</c:v>
                </c:pt>
              </c:strCache>
            </c:strRef>
          </c:tx>
          <c:spPr>
            <a:solidFill>
              <a:srgbClr val="FF0000"/>
            </a:solidFill>
            <a:ln w="25400">
              <a:noFill/>
            </a:ln>
          </c:spPr>
          <c:cat>
            <c:strRef>
              <c:f>Sheet3!$O$42:$Q$42</c:f>
              <c:strCache>
                <c:ptCount val="2"/>
                <c:pt idx="0">
                  <c:v>Synthetic Only</c:v>
                </c:pt>
                <c:pt idx="1">
                  <c:v>PARSEC Small</c:v>
                </c:pt>
              </c:strCache>
            </c:strRef>
          </c:cat>
          <c:val>
            <c:numRef>
              <c:f>Sheet3!$O$43:$Q$43</c:f>
              <c:numCache>
                <c:formatCode>General</c:formatCode>
                <c:ptCount val="3"/>
                <c:pt idx="0">
                  <c:v>1.596803126585875</c:v>
                </c:pt>
                <c:pt idx="1">
                  <c:v>2.177419867495361</c:v>
                </c:pt>
              </c:numCache>
            </c:numRef>
          </c:val>
        </c:ser>
        <c:ser>
          <c:idx val="1"/>
          <c:order val="1"/>
          <c:tx>
            <c:strRef>
              <c:f>Sheet3!$N$44</c:f>
              <c:strCache>
                <c:ptCount val="1"/>
                <c:pt idx="0">
                  <c:v>chosen sched.</c:v>
                </c:pt>
              </c:strCache>
            </c:strRef>
          </c:tx>
          <c:spPr>
            <a:solidFill>
              <a:srgbClr val="3366FF"/>
            </a:solidFill>
            <a:ln w="25400">
              <a:noFill/>
            </a:ln>
            <a:effectLst>
              <a:outerShdw dist="35921" dir="2700000" algn="br">
                <a:srgbClr val="000000"/>
              </a:outerShdw>
            </a:effectLst>
          </c:spPr>
          <c:cat>
            <c:strRef>
              <c:f>Sheet3!$O$42:$Q$42</c:f>
              <c:strCache>
                <c:ptCount val="2"/>
                <c:pt idx="0">
                  <c:v>Synthetic Only</c:v>
                </c:pt>
                <c:pt idx="1">
                  <c:v>PARSEC Small</c:v>
                </c:pt>
              </c:strCache>
            </c:strRef>
          </c:cat>
          <c:val>
            <c:numRef>
              <c:f>Sheet3!$O$44:$Q$44</c:f>
              <c:numCache>
                <c:formatCode>General</c:formatCode>
                <c:ptCount val="3"/>
                <c:pt idx="0">
                  <c:v>1.012096093977841</c:v>
                </c:pt>
                <c:pt idx="1">
                  <c:v>1.239076966301893</c:v>
                </c:pt>
              </c:numCache>
            </c:numRef>
          </c:val>
        </c:ser>
        <c:ser>
          <c:idx val="3"/>
          <c:order val="2"/>
          <c:tx>
            <c:strRef>
              <c:f>Sheet3!$N$46</c:f>
              <c:strCache>
                <c:ptCount val="1"/>
                <c:pt idx="0">
                  <c:v>best sched.</c:v>
                </c:pt>
              </c:strCache>
            </c:strRef>
          </c:tx>
          <c:spPr>
            <a:solidFill>
              <a:srgbClr val="4EE257"/>
            </a:solidFill>
            <a:ln w="25400">
              <a:noFill/>
            </a:ln>
            <a:effectLst>
              <a:outerShdw dist="35921" dir="2700000" algn="br">
                <a:srgbClr val="000000"/>
              </a:outerShdw>
            </a:effectLst>
          </c:spPr>
          <c:cat>
            <c:strRef>
              <c:f>Sheet3!$O$42:$Q$42</c:f>
              <c:strCache>
                <c:ptCount val="2"/>
                <c:pt idx="0">
                  <c:v>Synthetic Only</c:v>
                </c:pt>
                <c:pt idx="1">
                  <c:v>PARSEC Small</c:v>
                </c:pt>
              </c:strCache>
            </c:strRef>
          </c:cat>
          <c:val>
            <c:numRef>
              <c:f>Sheet3!$O$46:$Q$46</c:f>
              <c:numCache>
                <c:formatCode>General</c:formatCode>
                <c:ptCount val="3"/>
                <c:pt idx="0">
                  <c:v>1.0</c:v>
                </c:pt>
                <c:pt idx="1">
                  <c:v>1.0</c:v>
                </c:pt>
              </c:numCache>
            </c:numRef>
          </c:val>
        </c:ser>
        <c:axId val="461793016"/>
        <c:axId val="462347976"/>
      </c:barChart>
      <c:catAx>
        <c:axId val="461793016"/>
        <c:scaling>
          <c:orientation val="minMax"/>
        </c:scaling>
        <c:axPos val="b"/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00" b="0" i="0" u="none" strike="noStrike" baseline="0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pPr>
            <a:endParaRPr lang="en-US"/>
          </a:p>
        </c:txPr>
        <c:crossAx val="462347976"/>
        <c:crosses val="autoZero"/>
        <c:auto val="1"/>
        <c:lblAlgn val="ctr"/>
        <c:lblOffset val="100"/>
        <c:tickLblSkip val="1"/>
        <c:tickMarkSkip val="1"/>
      </c:catAx>
      <c:valAx>
        <c:axId val="462347976"/>
        <c:scaling>
          <c:orientation val="minMax"/>
          <c:max val="4.0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25" b="0" i="0" u="none" strike="noStrike" baseline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defRPr>
                </a:pPr>
                <a:r>
                  <a:rPr lang="en-US" sz="2400"/>
                  <a:t>Normalized Runtime</a:t>
                </a:r>
              </a:p>
            </c:rich>
          </c:tx>
          <c:layout>
            <c:manualLayout>
              <c:xMode val="edge"/>
              <c:yMode val="edge"/>
              <c:x val="0.021739183375274"/>
              <c:y val="0.15815123474529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pPr>
            <a:endParaRPr lang="en-US"/>
          </a:p>
        </c:txPr>
        <c:crossAx val="461793016"/>
        <c:crosses val="autoZero"/>
        <c:crossBetween val="between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86304353708364"/>
          <c:y val="0.25547502730042"/>
          <c:w val="0.207510214573694"/>
          <c:h val="0.386861505450505"/>
        </c:manualLayout>
      </c:layout>
      <c:spPr>
        <a:solidFill>
          <a:srgbClr val="FFFFFF"/>
        </a:solidFill>
        <a:ln w="25400">
          <a:noFill/>
        </a:ln>
      </c:spPr>
      <c:txPr>
        <a:bodyPr/>
        <a:lstStyle/>
        <a:p>
          <a:pPr>
            <a:defRPr sz="1800" b="0" i="0" u="none" strike="noStrike" baseline="0">
              <a:solidFill>
                <a:srgbClr val="000000"/>
              </a:solidFill>
              <a:latin typeface="Verdana"/>
              <a:ea typeface="Verdana"/>
              <a:cs typeface="Verdana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>
        <c:manualLayout>
          <c:layoutTarget val="inner"/>
          <c:xMode val="edge"/>
          <c:yMode val="edge"/>
          <c:x val="0.158102995648404"/>
          <c:y val="0.114355400965931"/>
          <c:w val="0.622530545365591"/>
          <c:h val="0.727494997634327"/>
        </c:manualLayout>
      </c:layout>
      <c:barChart>
        <c:barDir val="col"/>
        <c:grouping val="clustered"/>
        <c:ser>
          <c:idx val="0"/>
          <c:order val="0"/>
          <c:tx>
            <c:strRef>
              <c:f>Sheet3!$N$43</c:f>
              <c:strCache>
                <c:ptCount val="1"/>
                <c:pt idx="0">
                  <c:v>worst sched.</c:v>
                </c:pt>
              </c:strCache>
            </c:strRef>
          </c:tx>
          <c:spPr>
            <a:solidFill>
              <a:srgbClr val="FF0000"/>
            </a:solidFill>
            <a:ln w="25400">
              <a:noFill/>
            </a:ln>
          </c:spPr>
          <c:cat>
            <c:strRef>
              <c:f>Sheet3!$O$42:$Q$42</c:f>
              <c:strCache>
                <c:ptCount val="3"/>
                <c:pt idx="0">
                  <c:v>Synthetic Only</c:v>
                </c:pt>
                <c:pt idx="1">
                  <c:v>PARSEC Small</c:v>
                </c:pt>
                <c:pt idx="2">
                  <c:v>PARSEC Large</c:v>
                </c:pt>
              </c:strCache>
            </c:strRef>
          </c:cat>
          <c:val>
            <c:numRef>
              <c:f>Sheet3!$O$43:$Q$43</c:f>
              <c:numCache>
                <c:formatCode>General</c:formatCode>
                <c:ptCount val="3"/>
                <c:pt idx="0">
                  <c:v>1.596803126585875</c:v>
                </c:pt>
                <c:pt idx="1">
                  <c:v>2.177419867495361</c:v>
                </c:pt>
                <c:pt idx="2">
                  <c:v>3.846996669490056</c:v>
                </c:pt>
              </c:numCache>
            </c:numRef>
          </c:val>
        </c:ser>
        <c:ser>
          <c:idx val="1"/>
          <c:order val="1"/>
          <c:tx>
            <c:strRef>
              <c:f>Sheet3!$N$44</c:f>
              <c:strCache>
                <c:ptCount val="1"/>
                <c:pt idx="0">
                  <c:v>chosen sched.</c:v>
                </c:pt>
              </c:strCache>
            </c:strRef>
          </c:tx>
          <c:spPr>
            <a:solidFill>
              <a:srgbClr val="3366FF"/>
            </a:solidFill>
            <a:ln w="25400">
              <a:noFill/>
            </a:ln>
            <a:effectLst>
              <a:outerShdw dist="35921" dir="2700000" algn="br">
                <a:srgbClr val="000000"/>
              </a:outerShdw>
            </a:effectLst>
          </c:spPr>
          <c:cat>
            <c:strRef>
              <c:f>Sheet3!$O$42:$Q$42</c:f>
              <c:strCache>
                <c:ptCount val="3"/>
                <c:pt idx="0">
                  <c:v>Synthetic Only</c:v>
                </c:pt>
                <c:pt idx="1">
                  <c:v>PARSEC Small</c:v>
                </c:pt>
                <c:pt idx="2">
                  <c:v>PARSEC Large</c:v>
                </c:pt>
              </c:strCache>
            </c:strRef>
          </c:cat>
          <c:val>
            <c:numRef>
              <c:f>Sheet3!$O$44:$Q$44</c:f>
              <c:numCache>
                <c:formatCode>General</c:formatCode>
                <c:ptCount val="3"/>
                <c:pt idx="0">
                  <c:v>1.012096093977841</c:v>
                </c:pt>
                <c:pt idx="1">
                  <c:v>1.239076966301893</c:v>
                </c:pt>
                <c:pt idx="2">
                  <c:v>1.71591890599154</c:v>
                </c:pt>
              </c:numCache>
            </c:numRef>
          </c:val>
        </c:ser>
        <c:ser>
          <c:idx val="3"/>
          <c:order val="2"/>
          <c:tx>
            <c:strRef>
              <c:f>Sheet3!$N$46</c:f>
              <c:strCache>
                <c:ptCount val="1"/>
                <c:pt idx="0">
                  <c:v>best sched.</c:v>
                </c:pt>
              </c:strCache>
            </c:strRef>
          </c:tx>
          <c:spPr>
            <a:solidFill>
              <a:srgbClr val="4EE257"/>
            </a:solidFill>
            <a:ln w="25400">
              <a:noFill/>
            </a:ln>
            <a:effectLst>
              <a:outerShdw dist="35921" dir="2700000" algn="br">
                <a:srgbClr val="000000"/>
              </a:outerShdw>
            </a:effectLst>
          </c:spPr>
          <c:cat>
            <c:strRef>
              <c:f>Sheet3!$O$42:$Q$42</c:f>
              <c:strCache>
                <c:ptCount val="3"/>
                <c:pt idx="0">
                  <c:v>Synthetic Only</c:v>
                </c:pt>
                <c:pt idx="1">
                  <c:v>PARSEC Small</c:v>
                </c:pt>
                <c:pt idx="2">
                  <c:v>PARSEC Large</c:v>
                </c:pt>
              </c:strCache>
            </c:strRef>
          </c:cat>
          <c:val>
            <c:numRef>
              <c:f>Sheet3!$O$46:$Q$46</c:f>
              <c:numCache>
                <c:formatCode>General</c:formatCode>
                <c:ptCount val="3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</c:numCache>
            </c:numRef>
          </c:val>
        </c:ser>
        <c:axId val="462472104"/>
        <c:axId val="462475480"/>
      </c:barChart>
      <c:catAx>
        <c:axId val="462472104"/>
        <c:scaling>
          <c:orientation val="minMax"/>
        </c:scaling>
        <c:axPos val="b"/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500" b="0" i="0" u="none" strike="noStrike" baseline="0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pPr>
            <a:endParaRPr lang="en-US"/>
          </a:p>
        </c:txPr>
        <c:crossAx val="462475480"/>
        <c:crosses val="autoZero"/>
        <c:auto val="1"/>
        <c:lblAlgn val="ctr"/>
        <c:lblOffset val="100"/>
        <c:tickLblSkip val="1"/>
        <c:tickMarkSkip val="1"/>
      </c:catAx>
      <c:valAx>
        <c:axId val="462475480"/>
        <c:scaling>
          <c:orientation val="minMax"/>
          <c:max val="4.0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425" b="0" i="0" u="none" strike="noStrike" baseline="0">
                    <a:solidFill>
                      <a:srgbClr val="000000"/>
                    </a:solidFill>
                    <a:latin typeface="Verdana"/>
                    <a:ea typeface="Verdana"/>
                    <a:cs typeface="Verdana"/>
                  </a:defRPr>
                </a:pPr>
                <a:r>
                  <a:rPr lang="en-US" sz="2400"/>
                  <a:t>Normalized Runtime</a:t>
                </a:r>
              </a:p>
            </c:rich>
          </c:tx>
          <c:layout>
            <c:manualLayout>
              <c:xMode val="edge"/>
              <c:yMode val="edge"/>
              <c:x val="0.021739183375274"/>
              <c:y val="0.158151234745292"/>
            </c:manualLayout>
          </c:layout>
          <c:spPr>
            <a:noFill/>
            <a:ln w="25400">
              <a:noFill/>
            </a:ln>
          </c:spPr>
        </c:title>
        <c:numFmt formatCode="General" sourceLinked="1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Verdana"/>
                <a:ea typeface="Verdana"/>
                <a:cs typeface="Verdana"/>
              </a:defRPr>
            </a:pPr>
            <a:endParaRPr lang="en-US"/>
          </a:p>
        </c:txPr>
        <c:crossAx val="462472104"/>
        <c:crosses val="autoZero"/>
        <c:crossBetween val="between"/>
      </c:valAx>
      <c:spPr>
        <a:noFill/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86304353708364"/>
          <c:y val="0.25547502730042"/>
          <c:w val="0.207510214573694"/>
          <c:h val="0.386861505450505"/>
        </c:manualLayout>
      </c:layout>
      <c:spPr>
        <a:solidFill>
          <a:srgbClr val="FFFFFF"/>
        </a:solidFill>
        <a:ln w="25400">
          <a:noFill/>
        </a:ln>
      </c:spPr>
      <c:txPr>
        <a:bodyPr/>
        <a:lstStyle/>
        <a:p>
          <a:pPr>
            <a:defRPr sz="1800" b="0" i="0" u="none" strike="noStrike" baseline="0">
              <a:solidFill>
                <a:srgbClr val="000000"/>
              </a:solidFill>
              <a:latin typeface="Verdana"/>
              <a:ea typeface="Verdana"/>
              <a:cs typeface="Verdana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00" b="0" i="0" u="none" strike="noStrike" baseline="0">
          <a:solidFill>
            <a:srgbClr val="000000"/>
          </a:solidFill>
          <a:latin typeface="Verdana"/>
          <a:ea typeface="Verdana"/>
          <a:cs typeface="Verdana"/>
        </a:defRPr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Arial" charset="0"/>
                <a:cs typeface="Arial" charset="0"/>
              </a:defRPr>
            </a:lvl1pPr>
          </a:lstStyle>
          <a:p>
            <a:fld id="{EBE5DA61-E942-384F-8726-DD60D4F24CAD}" type="datetime1">
              <a:rPr lang="en-US"/>
              <a:pPr/>
              <a:t>8/25/10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Arial" charset="0"/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Arial" charset="0"/>
                <a:cs typeface="Arial" charset="0"/>
              </a:defRPr>
            </a:lvl1pPr>
          </a:lstStyle>
          <a:p>
            <a:fld id="{003BCEDB-3EA4-DE4A-A15F-C978980C9B3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 smtClean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1DF97E-B6DB-204B-AEE5-B2BD3297900A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738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3947" y="4343798"/>
            <a:ext cx="5030107" cy="411360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27571A-C575-ED4E-BA22-63483E89013A}" type="slidenum">
              <a:rPr lang="en-US"/>
              <a:pPr/>
              <a:t>6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6486" tIns="43243" rIns="86486" bIns="43243"/>
          <a:lstStyle/>
          <a:p>
            <a:pPr algn="ctr" eaLnBrk="1" hangingPunct="1">
              <a:spcBef>
                <a:spcPct val="0"/>
              </a:spcBef>
            </a:pPr>
            <a:endParaRPr lang="en-US" sz="1900" dirty="0" smtClean="0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149BA5-61B4-7D42-8436-3E0CAF5C55AE}" type="slidenum">
              <a:rPr lang="en-US"/>
              <a:pPr/>
              <a:t>9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ctr" eaLnBrk="1" hangingPunct="1">
              <a:spcBef>
                <a:spcPct val="0"/>
              </a:spcBef>
            </a:pPr>
            <a:endParaRPr lang="en-US" sz="1900" dirty="0" smtClean="0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CEDB-3EA4-DE4A-A15F-C978980C9B3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CEDB-3EA4-DE4A-A15F-C978980C9B3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BCEDB-3EA4-DE4A-A15F-C978980C9B3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600200" cy="6858000"/>
          </a:xfrm>
          <a:prstGeom prst="rect">
            <a:avLst/>
          </a:prstGeom>
          <a:solidFill>
            <a:srgbClr val="6496FA"/>
          </a:solidFill>
          <a:ln w="12700">
            <a:noFill/>
            <a:miter lim="800000"/>
            <a:headEnd/>
            <a:tailEnd/>
          </a:ln>
          <a:effectLst/>
        </p:spPr>
        <p:txBody>
          <a:bodyPr lIns="88900" tIns="44450" rIns="88900" bIns="44450" anchor="ctr">
            <a:prstTxWarp prst="textNoShape">
              <a:avLst/>
            </a:prstTxWarp>
            <a:spAutoFit/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912813"/>
            <a:ext cx="9144000" cy="2286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1200" b="1">
                <a:solidFill>
                  <a:srgbClr val="FF8000">
                    <a:alpha val="67000"/>
                  </a:srgbClr>
                </a:solidFill>
                <a:latin typeface="Arial" pitchFamily="18" charset="0"/>
                <a:cs typeface="Arial" charset="0"/>
              </a:rPr>
              <a:t>P    A    R    A    L    L    E    L        C    O    M    P    U    T    I    N    G        L    A    B   O    R    A    T    O    R    Y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6200" y="76200"/>
            <a:ext cx="13716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3600">
                <a:solidFill>
                  <a:srgbClr val="0080FF">
                    <a:alpha val="50000"/>
                  </a:srgbClr>
                </a:solidFill>
                <a:latin typeface="Arial Black" pitchFamily="18" charset="0"/>
                <a:cs typeface="Arial" charset="0"/>
              </a:rPr>
              <a:t>EE</a:t>
            </a:r>
            <a:r>
              <a:rPr lang="en-US" sz="3600">
                <a:solidFill>
                  <a:srgbClr val="FFCC66">
                    <a:alpha val="50000"/>
                  </a:srgbClr>
                </a:solidFill>
                <a:latin typeface="Arial Black" pitchFamily="18" charset="0"/>
                <a:cs typeface="Arial" charset="0"/>
              </a:rPr>
              <a:t>CS</a:t>
            </a:r>
            <a:endParaRPr lang="en-US" sz="3600">
              <a:solidFill>
                <a:srgbClr val="0080FF">
                  <a:alpha val="50000"/>
                </a:srgbClr>
              </a:solidFill>
              <a:latin typeface="Arial Black" pitchFamily="18" charset="0"/>
              <a:cs typeface="Arial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6200" y="533400"/>
            <a:ext cx="1371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800">
                <a:solidFill>
                  <a:srgbClr val="FFFFFF">
                    <a:alpha val="50000"/>
                  </a:srgbClr>
                </a:solidFill>
                <a:latin typeface="Arial" pitchFamily="18" charset="0"/>
                <a:cs typeface="Arial" charset="0"/>
              </a:rPr>
              <a:t>Electrical Engineering and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800">
                <a:solidFill>
                  <a:srgbClr val="FFFFFF">
                    <a:alpha val="50000"/>
                  </a:srgbClr>
                </a:solidFill>
                <a:latin typeface="Arial" pitchFamily="18" charset="0"/>
                <a:cs typeface="Arial" charset="0"/>
              </a:rPr>
              <a:t>Computer Sciences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848600" y="0"/>
            <a:ext cx="1295400" cy="914400"/>
          </a:xfrm>
          <a:prstGeom prst="rect">
            <a:avLst/>
          </a:prstGeom>
          <a:solidFill>
            <a:srgbClr val="6496F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0" name="Freeform 11"/>
          <p:cNvSpPr>
            <a:spLocks/>
          </p:cNvSpPr>
          <p:nvPr/>
        </p:nvSpPr>
        <p:spPr bwMode="auto">
          <a:xfrm>
            <a:off x="7924800" y="366713"/>
            <a:ext cx="1143000" cy="13493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816" y="0"/>
              </a:cxn>
              <a:cxn ang="0">
                <a:pos x="1632" y="240"/>
              </a:cxn>
            </a:cxnLst>
            <a:rect l="0" t="0" r="r" b="b"/>
            <a:pathLst>
              <a:path w="1632" h="240">
                <a:moveTo>
                  <a:pt x="0" y="240"/>
                </a:moveTo>
                <a:cubicBezTo>
                  <a:pt x="272" y="120"/>
                  <a:pt x="544" y="0"/>
                  <a:pt x="816" y="0"/>
                </a:cubicBezTo>
                <a:cubicBezTo>
                  <a:pt x="1088" y="0"/>
                  <a:pt x="1360" y="120"/>
                  <a:pt x="1632" y="240"/>
                </a:cubicBezTo>
              </a:path>
            </a:pathLst>
          </a:custGeom>
          <a:noFill/>
          <a:ln w="28575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8188325" y="179388"/>
            <a:ext cx="73025" cy="403225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96" y="384"/>
              </a:cxn>
              <a:cxn ang="0">
                <a:pos x="48" y="0"/>
              </a:cxn>
            </a:cxnLst>
            <a:rect l="0" t="0" r="r" b="b"/>
            <a:pathLst>
              <a:path w="104" h="720">
                <a:moveTo>
                  <a:pt x="0" y="720"/>
                </a:moveTo>
                <a:cubicBezTo>
                  <a:pt x="44" y="612"/>
                  <a:pt x="88" y="504"/>
                  <a:pt x="96" y="384"/>
                </a:cubicBezTo>
                <a:cubicBezTo>
                  <a:pt x="104" y="264"/>
                  <a:pt x="76" y="132"/>
                  <a:pt x="48" y="0"/>
                </a:cubicBezTo>
              </a:path>
            </a:pathLst>
          </a:custGeom>
          <a:noFill/>
          <a:ln w="190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2" name="Freeform 13"/>
          <p:cNvSpPr>
            <a:spLocks/>
          </p:cNvSpPr>
          <p:nvPr/>
        </p:nvSpPr>
        <p:spPr bwMode="auto">
          <a:xfrm>
            <a:off x="8255000" y="152400"/>
            <a:ext cx="73025" cy="430213"/>
          </a:xfrm>
          <a:custGeom>
            <a:avLst/>
            <a:gdLst/>
            <a:ahLst/>
            <a:cxnLst>
              <a:cxn ang="0">
                <a:pos x="0" y="768"/>
              </a:cxn>
              <a:cxn ang="0">
                <a:pos x="96" y="432"/>
              </a:cxn>
              <a:cxn ang="0">
                <a:pos x="48" y="0"/>
              </a:cxn>
            </a:cxnLst>
            <a:rect l="0" t="0" r="r" b="b"/>
            <a:pathLst>
              <a:path w="104" h="768">
                <a:moveTo>
                  <a:pt x="0" y="768"/>
                </a:moveTo>
                <a:cubicBezTo>
                  <a:pt x="44" y="664"/>
                  <a:pt x="88" y="560"/>
                  <a:pt x="96" y="432"/>
                </a:cubicBezTo>
                <a:cubicBezTo>
                  <a:pt x="104" y="304"/>
                  <a:pt x="76" y="152"/>
                  <a:pt x="48" y="0"/>
                </a:cubicBezTo>
              </a:path>
            </a:pathLst>
          </a:custGeom>
          <a:noFill/>
          <a:ln w="190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3" name="Freeform 14"/>
          <p:cNvSpPr>
            <a:spLocks/>
          </p:cNvSpPr>
          <p:nvPr/>
        </p:nvSpPr>
        <p:spPr bwMode="auto">
          <a:xfrm flipH="1">
            <a:off x="8731250" y="179388"/>
            <a:ext cx="73025" cy="403225"/>
          </a:xfrm>
          <a:custGeom>
            <a:avLst/>
            <a:gdLst>
              <a:gd name="T0" fmla="*/ 0 w 104"/>
              <a:gd name="T1" fmla="*/ 720 h 720"/>
              <a:gd name="T2" fmla="*/ 96 w 104"/>
              <a:gd name="T3" fmla="*/ 384 h 720"/>
              <a:gd name="T4" fmla="*/ 48 w 104"/>
              <a:gd name="T5" fmla="*/ 0 h 720"/>
              <a:gd name="T6" fmla="*/ 0 60000 65536"/>
              <a:gd name="T7" fmla="*/ 0 60000 65536"/>
              <a:gd name="T8" fmla="*/ 0 60000 65536"/>
              <a:gd name="T9" fmla="*/ 0 w 104"/>
              <a:gd name="T10" fmla="*/ 0 h 720"/>
              <a:gd name="T11" fmla="*/ 104 w 10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720">
                <a:moveTo>
                  <a:pt x="0" y="720"/>
                </a:moveTo>
                <a:cubicBezTo>
                  <a:pt x="44" y="612"/>
                  <a:pt x="88" y="504"/>
                  <a:pt x="96" y="384"/>
                </a:cubicBezTo>
                <a:cubicBezTo>
                  <a:pt x="104" y="264"/>
                  <a:pt x="76" y="132"/>
                  <a:pt x="48" y="0"/>
                </a:cubicBez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 flipH="1">
            <a:off x="8664575" y="152400"/>
            <a:ext cx="73025" cy="430213"/>
          </a:xfrm>
          <a:custGeom>
            <a:avLst/>
            <a:gdLst>
              <a:gd name="T0" fmla="*/ 0 w 104"/>
              <a:gd name="T1" fmla="*/ 768 h 768"/>
              <a:gd name="T2" fmla="*/ 96 w 104"/>
              <a:gd name="T3" fmla="*/ 432 h 768"/>
              <a:gd name="T4" fmla="*/ 48 w 104"/>
              <a:gd name="T5" fmla="*/ 0 h 768"/>
              <a:gd name="T6" fmla="*/ 0 60000 65536"/>
              <a:gd name="T7" fmla="*/ 0 60000 65536"/>
              <a:gd name="T8" fmla="*/ 0 60000 65536"/>
              <a:gd name="T9" fmla="*/ 0 w 104"/>
              <a:gd name="T10" fmla="*/ 0 h 768"/>
              <a:gd name="T11" fmla="*/ 104 w 104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768">
                <a:moveTo>
                  <a:pt x="0" y="768"/>
                </a:moveTo>
                <a:cubicBezTo>
                  <a:pt x="44" y="664"/>
                  <a:pt x="88" y="560"/>
                  <a:pt x="96" y="432"/>
                </a:cubicBezTo>
                <a:cubicBezTo>
                  <a:pt x="104" y="304"/>
                  <a:pt x="76" y="152"/>
                  <a:pt x="48" y="0"/>
                </a:cubicBez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5" name="Freeform 16"/>
          <p:cNvSpPr>
            <a:spLocks/>
          </p:cNvSpPr>
          <p:nvPr/>
        </p:nvSpPr>
        <p:spPr bwMode="auto">
          <a:xfrm>
            <a:off x="7959725" y="206375"/>
            <a:ext cx="268288" cy="241300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288" y="240"/>
              </a:cxn>
              <a:cxn ang="0">
                <a:pos x="384" y="0"/>
              </a:cxn>
            </a:cxnLst>
            <a:rect l="0" t="0" r="r" b="b"/>
            <a:pathLst>
              <a:path w="384" h="432">
                <a:moveTo>
                  <a:pt x="0" y="432"/>
                </a:moveTo>
                <a:cubicBezTo>
                  <a:pt x="112" y="372"/>
                  <a:pt x="224" y="312"/>
                  <a:pt x="288" y="240"/>
                </a:cubicBezTo>
                <a:cubicBezTo>
                  <a:pt x="352" y="168"/>
                  <a:pt x="368" y="84"/>
                  <a:pt x="384" y="0"/>
                </a:cubicBezTo>
              </a:path>
            </a:pathLst>
          </a:custGeom>
          <a:noFill/>
          <a:ln w="9525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 flipH="1">
            <a:off x="8766175" y="206375"/>
            <a:ext cx="268288" cy="241300"/>
          </a:xfrm>
          <a:custGeom>
            <a:avLst/>
            <a:gdLst>
              <a:gd name="T0" fmla="*/ 0 w 384"/>
              <a:gd name="T1" fmla="*/ 432 h 432"/>
              <a:gd name="T2" fmla="*/ 288 w 384"/>
              <a:gd name="T3" fmla="*/ 240 h 432"/>
              <a:gd name="T4" fmla="*/ 384 w 384"/>
              <a:gd name="T5" fmla="*/ 0 h 432"/>
              <a:gd name="T6" fmla="*/ 0 60000 65536"/>
              <a:gd name="T7" fmla="*/ 0 60000 65536"/>
              <a:gd name="T8" fmla="*/ 0 60000 65536"/>
              <a:gd name="T9" fmla="*/ 0 w 384"/>
              <a:gd name="T10" fmla="*/ 0 h 432"/>
              <a:gd name="T11" fmla="*/ 384 w 38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432">
                <a:moveTo>
                  <a:pt x="0" y="432"/>
                </a:moveTo>
                <a:cubicBezTo>
                  <a:pt x="112" y="372"/>
                  <a:pt x="224" y="312"/>
                  <a:pt x="288" y="240"/>
                </a:cubicBezTo>
                <a:cubicBezTo>
                  <a:pt x="352" y="168"/>
                  <a:pt x="368" y="84"/>
                  <a:pt x="384" y="0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7" name="Freeform 18"/>
          <p:cNvSpPr>
            <a:spLocks/>
          </p:cNvSpPr>
          <p:nvPr/>
        </p:nvSpPr>
        <p:spPr bwMode="auto">
          <a:xfrm>
            <a:off x="8294688" y="152400"/>
            <a:ext cx="268287" cy="214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288"/>
              </a:cxn>
              <a:cxn ang="0">
                <a:pos x="384" y="384"/>
              </a:cxn>
            </a:cxnLst>
            <a:rect l="0" t="0" r="r" b="b"/>
            <a:pathLst>
              <a:path w="384" h="384">
                <a:moveTo>
                  <a:pt x="0" y="0"/>
                </a:moveTo>
                <a:cubicBezTo>
                  <a:pt x="40" y="112"/>
                  <a:pt x="80" y="224"/>
                  <a:pt x="144" y="288"/>
                </a:cubicBezTo>
                <a:cubicBezTo>
                  <a:pt x="208" y="352"/>
                  <a:pt x="296" y="368"/>
                  <a:pt x="384" y="384"/>
                </a:cubicBezTo>
              </a:path>
            </a:pathLst>
          </a:custGeom>
          <a:noFill/>
          <a:ln w="9525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8" name="Freeform 19"/>
          <p:cNvSpPr>
            <a:spLocks/>
          </p:cNvSpPr>
          <p:nvPr/>
        </p:nvSpPr>
        <p:spPr bwMode="auto">
          <a:xfrm flipH="1">
            <a:off x="8429625" y="152400"/>
            <a:ext cx="269875" cy="214313"/>
          </a:xfrm>
          <a:custGeom>
            <a:avLst/>
            <a:gdLst>
              <a:gd name="T0" fmla="*/ 0 w 384"/>
              <a:gd name="T1" fmla="*/ 0 h 384"/>
              <a:gd name="T2" fmla="*/ 144 w 384"/>
              <a:gd name="T3" fmla="*/ 288 h 384"/>
              <a:gd name="T4" fmla="*/ 384 w 384"/>
              <a:gd name="T5" fmla="*/ 384 h 384"/>
              <a:gd name="T6" fmla="*/ 0 60000 65536"/>
              <a:gd name="T7" fmla="*/ 0 60000 65536"/>
              <a:gd name="T8" fmla="*/ 0 60000 65536"/>
              <a:gd name="T9" fmla="*/ 0 w 384"/>
              <a:gd name="T10" fmla="*/ 0 h 384"/>
              <a:gd name="T11" fmla="*/ 384 w 38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384">
                <a:moveTo>
                  <a:pt x="0" y="0"/>
                </a:moveTo>
                <a:cubicBezTo>
                  <a:pt x="40" y="112"/>
                  <a:pt x="80" y="224"/>
                  <a:pt x="144" y="288"/>
                </a:cubicBezTo>
                <a:cubicBezTo>
                  <a:pt x="208" y="352"/>
                  <a:pt x="296" y="368"/>
                  <a:pt x="384" y="384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9" name="Freeform 20"/>
          <p:cNvSpPr>
            <a:spLocks/>
          </p:cNvSpPr>
          <p:nvPr/>
        </p:nvSpPr>
        <p:spPr bwMode="auto">
          <a:xfrm>
            <a:off x="8159750" y="577850"/>
            <a:ext cx="168275" cy="31750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96" y="48"/>
              </a:cxn>
              <a:cxn ang="0">
                <a:pos x="0" y="48"/>
              </a:cxn>
            </a:cxnLst>
            <a:rect l="0" t="0" r="r" b="b"/>
            <a:pathLst>
              <a:path w="240" h="56">
                <a:moveTo>
                  <a:pt x="240" y="0"/>
                </a:moveTo>
                <a:cubicBezTo>
                  <a:pt x="188" y="20"/>
                  <a:pt x="136" y="40"/>
                  <a:pt x="96" y="48"/>
                </a:cubicBezTo>
                <a:cubicBezTo>
                  <a:pt x="56" y="56"/>
                  <a:pt x="28" y="52"/>
                  <a:pt x="0" y="48"/>
                </a:cubicBezTo>
              </a:path>
            </a:pathLst>
          </a:custGeom>
          <a:noFill/>
          <a:ln w="190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20" name="Freeform 21"/>
          <p:cNvSpPr>
            <a:spLocks/>
          </p:cNvSpPr>
          <p:nvPr/>
        </p:nvSpPr>
        <p:spPr bwMode="auto">
          <a:xfrm flipH="1">
            <a:off x="8664575" y="577850"/>
            <a:ext cx="168275" cy="31750"/>
          </a:xfrm>
          <a:custGeom>
            <a:avLst/>
            <a:gdLst>
              <a:gd name="T0" fmla="*/ 240 w 240"/>
              <a:gd name="T1" fmla="*/ 0 h 56"/>
              <a:gd name="T2" fmla="*/ 96 w 240"/>
              <a:gd name="T3" fmla="*/ 48 h 56"/>
              <a:gd name="T4" fmla="*/ 0 w 240"/>
              <a:gd name="T5" fmla="*/ 48 h 56"/>
              <a:gd name="T6" fmla="*/ 0 60000 65536"/>
              <a:gd name="T7" fmla="*/ 0 60000 65536"/>
              <a:gd name="T8" fmla="*/ 0 60000 65536"/>
              <a:gd name="T9" fmla="*/ 0 w 240"/>
              <a:gd name="T10" fmla="*/ 0 h 56"/>
              <a:gd name="T11" fmla="*/ 240 w 24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56">
                <a:moveTo>
                  <a:pt x="240" y="0"/>
                </a:moveTo>
                <a:cubicBezTo>
                  <a:pt x="188" y="20"/>
                  <a:pt x="136" y="40"/>
                  <a:pt x="96" y="48"/>
                </a:cubicBezTo>
                <a:cubicBezTo>
                  <a:pt x="56" y="56"/>
                  <a:pt x="28" y="52"/>
                  <a:pt x="0" y="48"/>
                </a:cubicBez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7924800" y="685800"/>
            <a:ext cx="1143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b="1">
                <a:solidFill>
                  <a:srgbClr val="618FFD"/>
                </a:solidFill>
                <a:ea typeface="Arial" charset="0"/>
                <a:cs typeface="Arial" charset="0"/>
              </a:rPr>
              <a:t>B</a:t>
            </a:r>
            <a:r>
              <a:rPr lang="en-US" sz="800" b="1">
                <a:solidFill>
                  <a:srgbClr val="618FFD"/>
                </a:solidFill>
                <a:ea typeface="Arial" charset="0"/>
                <a:cs typeface="Arial" charset="0"/>
              </a:rPr>
              <a:t>ERKELEY </a:t>
            </a:r>
            <a:r>
              <a:rPr lang="en-US" sz="1000" b="1">
                <a:solidFill>
                  <a:srgbClr val="618FFD"/>
                </a:solidFill>
                <a:ea typeface="Arial" charset="0"/>
                <a:cs typeface="Arial" charset="0"/>
              </a:rPr>
              <a:t>P</a:t>
            </a:r>
            <a:r>
              <a:rPr lang="en-US" sz="800" b="1">
                <a:solidFill>
                  <a:srgbClr val="618FFD"/>
                </a:solidFill>
                <a:ea typeface="Arial" charset="0"/>
                <a:cs typeface="Arial" charset="0"/>
              </a:rPr>
              <a:t>AR </a:t>
            </a:r>
            <a:r>
              <a:rPr lang="en-US" sz="1000" b="1">
                <a:solidFill>
                  <a:srgbClr val="618FFD"/>
                </a:solidFill>
                <a:ea typeface="Arial" charset="0"/>
                <a:cs typeface="Arial" charset="0"/>
              </a:rPr>
              <a:t>L</a:t>
            </a:r>
            <a:r>
              <a:rPr lang="en-US" sz="800" b="1">
                <a:solidFill>
                  <a:srgbClr val="618FFD"/>
                </a:solidFill>
                <a:ea typeface="Arial" charset="0"/>
                <a:cs typeface="Arial" charset="0"/>
              </a:rPr>
              <a:t>AB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600200" y="1598613"/>
            <a:ext cx="7313613" cy="1828800"/>
          </a:xfrm>
        </p:spPr>
        <p:txBody>
          <a:bodyPr/>
          <a:lstStyle>
            <a:lvl1pPr>
              <a:defRPr>
                <a:solidFill>
                  <a:srgbClr val="6496FA"/>
                </a:solidFill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429000"/>
            <a:ext cx="6627813" cy="1828800"/>
          </a:xfrm>
        </p:spPr>
        <p:txBody>
          <a:bodyPr/>
          <a:lstStyle>
            <a:lvl1pPr marL="0" indent="0" algn="ctr">
              <a:buFont typeface="Wingdings" pitchFamily="18" charset="2"/>
              <a:buNone/>
              <a:defRPr sz="14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22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68F1AB8-33F9-5B4D-9179-974D11A1C04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etica" charset="0"/>
              </a:defRPr>
            </a:lvl1pPr>
          </a:lstStyle>
          <a:p>
            <a:fld id="{44173078-BA4D-5742-89C9-9D9F43C0AA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6225" y="0"/>
            <a:ext cx="2055813" cy="6399213"/>
          </a:xfrm>
        </p:spPr>
        <p:txBody>
          <a:bodyPr vert="eaVert"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0"/>
            <a:ext cx="6018212" cy="6399213"/>
          </a:xfrm>
        </p:spPr>
        <p:txBody>
          <a:bodyPr vert="eaVert"/>
          <a:lstStyle>
            <a:lvl1pPr>
              <a:defRPr>
                <a:latin typeface="Helvetica"/>
                <a:cs typeface="Helvetica"/>
              </a:defRPr>
            </a:lvl1pPr>
            <a:lvl2pPr>
              <a:defRPr>
                <a:latin typeface="Helvetica"/>
                <a:cs typeface="Helvetica"/>
              </a:defRPr>
            </a:lvl2pPr>
            <a:lvl3pPr>
              <a:defRPr>
                <a:latin typeface="Helvetica"/>
                <a:cs typeface="Helvetica"/>
              </a:defRPr>
            </a:lvl3pPr>
            <a:lvl4pPr>
              <a:defRPr>
                <a:latin typeface="Helvetica"/>
                <a:cs typeface="Helvetica"/>
              </a:defRPr>
            </a:lvl4pPr>
            <a:lvl5pPr>
              <a:defRPr>
                <a:latin typeface="Helvetica"/>
                <a:cs typeface="Helvetica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etica" charset="0"/>
              </a:defRPr>
            </a:lvl1pPr>
          </a:lstStyle>
          <a:p>
            <a:fld id="{E5B93D8C-0994-D747-A444-23E96311F8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98611-7C72-034F-A6E8-B63D8BDA03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9519F5-0554-8F4E-BBF0-85E448C1D6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613" y="1143000"/>
            <a:ext cx="4037012" cy="5256213"/>
          </a:xfrm>
        </p:spPr>
        <p:txBody>
          <a:bodyPr/>
          <a:lstStyle>
            <a:lvl1pPr>
              <a:defRPr sz="2800">
                <a:latin typeface="Helvetica"/>
                <a:cs typeface="Helvetica"/>
              </a:defRPr>
            </a:lvl1pPr>
            <a:lvl2pPr>
              <a:defRPr sz="24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37013" cy="5256213"/>
          </a:xfrm>
        </p:spPr>
        <p:txBody>
          <a:bodyPr/>
          <a:lstStyle>
            <a:lvl1pPr>
              <a:defRPr sz="2800">
                <a:latin typeface="Helvetica"/>
                <a:cs typeface="Helvetica"/>
              </a:defRPr>
            </a:lvl1pPr>
            <a:lvl2pPr>
              <a:defRPr sz="24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1800">
                <a:latin typeface="Helvetica"/>
                <a:cs typeface="Helvetica"/>
              </a:defRPr>
            </a:lvl4pPr>
            <a:lvl5pPr>
              <a:defRPr sz="1800">
                <a:latin typeface="Helvetica"/>
                <a:cs typeface="Helvetic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etica" charset="0"/>
              </a:defRPr>
            </a:lvl1pPr>
          </a:lstStyle>
          <a:p>
            <a:fld id="{6F46E85E-8522-6344-884F-0D7B57A259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Helvetica"/>
                <a:cs typeface="Helvetica"/>
              </a:defRPr>
            </a:lvl1pPr>
            <a:lvl2pPr>
              <a:defRPr sz="2000">
                <a:latin typeface="Helvetica"/>
                <a:cs typeface="Helvetica"/>
              </a:defRPr>
            </a:lvl2pPr>
            <a:lvl3pPr>
              <a:defRPr sz="1800">
                <a:latin typeface="Helvetica"/>
                <a:cs typeface="Helvetica"/>
              </a:defRPr>
            </a:lvl3pPr>
            <a:lvl4pPr>
              <a:defRPr sz="1600">
                <a:latin typeface="Helvetica"/>
                <a:cs typeface="Helvetica"/>
              </a:defRPr>
            </a:lvl4pPr>
            <a:lvl5pPr>
              <a:defRPr sz="1600">
                <a:latin typeface="Helvetica"/>
                <a:cs typeface="Helvetic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Helvetica"/>
                <a:cs typeface="Helvetica"/>
              </a:defRPr>
            </a:lvl1pPr>
            <a:lvl2pPr>
              <a:defRPr sz="2000">
                <a:latin typeface="Helvetica"/>
                <a:cs typeface="Helvetica"/>
              </a:defRPr>
            </a:lvl2pPr>
            <a:lvl3pPr>
              <a:defRPr sz="1800">
                <a:latin typeface="Helvetica"/>
                <a:cs typeface="Helvetica"/>
              </a:defRPr>
            </a:lvl3pPr>
            <a:lvl4pPr>
              <a:defRPr sz="1600">
                <a:latin typeface="Helvetica"/>
                <a:cs typeface="Helvetica"/>
              </a:defRPr>
            </a:lvl4pPr>
            <a:lvl5pPr>
              <a:defRPr sz="1600">
                <a:latin typeface="Helvetica"/>
                <a:cs typeface="Helvetic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Helvetica" charset="0"/>
              </a:defRPr>
            </a:lvl1pPr>
          </a:lstStyle>
          <a:p>
            <a:fld id="{A0AC8A1B-11F5-3942-A82B-321E0A3D1B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/>
                <a:cs typeface="Helvetica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2256D-5419-A442-AE58-966D6C0054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46DB80-CE39-A94B-8885-D9D80E88A0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C9032A-6C7F-2D4A-AB43-E4A74EB50F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BBFC4C-BD63-504E-8D60-FCC76337686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00008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143000"/>
            <a:ext cx="8226425" cy="52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0"/>
            <a:ext cx="63992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19875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charset="0"/>
                <a:ea typeface="Arial" charset="0"/>
                <a:cs typeface="Arial" charset="0"/>
              </a:defRPr>
            </a:lvl1pPr>
          </a:lstStyle>
          <a:p>
            <a:fld id="{B11601CC-5EAF-B248-ADBA-CF3888CD713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76200" y="76200"/>
            <a:ext cx="1371600" cy="533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3600">
                <a:solidFill>
                  <a:srgbClr val="0080FF">
                    <a:alpha val="50000"/>
                  </a:srgbClr>
                </a:solidFill>
                <a:latin typeface="Arial Black" pitchFamily="18" charset="0"/>
                <a:cs typeface="Arial" charset="0"/>
              </a:rPr>
              <a:t>EE</a:t>
            </a:r>
            <a:r>
              <a:rPr lang="en-US" sz="3600">
                <a:solidFill>
                  <a:srgbClr val="FFCC66">
                    <a:alpha val="50000"/>
                  </a:srgbClr>
                </a:solidFill>
                <a:latin typeface="Arial Black" pitchFamily="18" charset="0"/>
                <a:cs typeface="Arial" charset="0"/>
              </a:rPr>
              <a:t>CS</a:t>
            </a:r>
            <a:endParaRPr lang="en-US" sz="3600">
              <a:solidFill>
                <a:srgbClr val="0080FF">
                  <a:alpha val="50000"/>
                </a:srgbClr>
              </a:solidFill>
              <a:latin typeface="Arial Black" pitchFamily="18" charset="0"/>
              <a:cs typeface="Arial" charset="0"/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76200" y="533400"/>
            <a:ext cx="13716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800">
                <a:solidFill>
                  <a:srgbClr val="FFFFFF">
                    <a:alpha val="50000"/>
                  </a:srgbClr>
                </a:solidFill>
                <a:latin typeface="Arial" pitchFamily="18" charset="0"/>
                <a:cs typeface="Arial" charset="0"/>
              </a:rPr>
              <a:t>Electrical Engineering and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sz="800">
                <a:solidFill>
                  <a:srgbClr val="FFFFFF">
                    <a:alpha val="50000"/>
                  </a:srgbClr>
                </a:solidFill>
                <a:latin typeface="Arial" pitchFamily="18" charset="0"/>
                <a:cs typeface="Arial" charset="0"/>
              </a:rPr>
              <a:t>Computer Sciences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7848600" y="0"/>
            <a:ext cx="1295400" cy="914400"/>
          </a:xfrm>
          <a:prstGeom prst="rect">
            <a:avLst/>
          </a:prstGeom>
          <a:solidFill>
            <a:srgbClr val="6496FA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05" name="Freeform 9"/>
          <p:cNvSpPr>
            <a:spLocks/>
          </p:cNvSpPr>
          <p:nvPr/>
        </p:nvSpPr>
        <p:spPr bwMode="auto">
          <a:xfrm>
            <a:off x="7924800" y="366713"/>
            <a:ext cx="1143000" cy="134937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816" y="0"/>
              </a:cxn>
              <a:cxn ang="0">
                <a:pos x="1632" y="240"/>
              </a:cxn>
            </a:cxnLst>
            <a:rect l="0" t="0" r="r" b="b"/>
            <a:pathLst>
              <a:path w="1632" h="240">
                <a:moveTo>
                  <a:pt x="0" y="240"/>
                </a:moveTo>
                <a:cubicBezTo>
                  <a:pt x="272" y="120"/>
                  <a:pt x="544" y="0"/>
                  <a:pt x="816" y="0"/>
                </a:cubicBezTo>
                <a:cubicBezTo>
                  <a:pt x="1088" y="0"/>
                  <a:pt x="1360" y="120"/>
                  <a:pt x="1632" y="240"/>
                </a:cubicBezTo>
              </a:path>
            </a:pathLst>
          </a:custGeom>
          <a:noFill/>
          <a:ln w="28575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06" name="Freeform 10"/>
          <p:cNvSpPr>
            <a:spLocks/>
          </p:cNvSpPr>
          <p:nvPr/>
        </p:nvSpPr>
        <p:spPr bwMode="auto">
          <a:xfrm>
            <a:off x="8188325" y="179388"/>
            <a:ext cx="73025" cy="403225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96" y="384"/>
              </a:cxn>
              <a:cxn ang="0">
                <a:pos x="48" y="0"/>
              </a:cxn>
            </a:cxnLst>
            <a:rect l="0" t="0" r="r" b="b"/>
            <a:pathLst>
              <a:path w="104" h="720">
                <a:moveTo>
                  <a:pt x="0" y="720"/>
                </a:moveTo>
                <a:cubicBezTo>
                  <a:pt x="44" y="612"/>
                  <a:pt x="88" y="504"/>
                  <a:pt x="96" y="384"/>
                </a:cubicBezTo>
                <a:cubicBezTo>
                  <a:pt x="104" y="264"/>
                  <a:pt x="76" y="132"/>
                  <a:pt x="48" y="0"/>
                </a:cubicBezTo>
              </a:path>
            </a:pathLst>
          </a:custGeom>
          <a:noFill/>
          <a:ln w="190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07" name="Freeform 11"/>
          <p:cNvSpPr>
            <a:spLocks/>
          </p:cNvSpPr>
          <p:nvPr/>
        </p:nvSpPr>
        <p:spPr bwMode="auto">
          <a:xfrm>
            <a:off x="8255000" y="152400"/>
            <a:ext cx="73025" cy="430213"/>
          </a:xfrm>
          <a:custGeom>
            <a:avLst/>
            <a:gdLst/>
            <a:ahLst/>
            <a:cxnLst>
              <a:cxn ang="0">
                <a:pos x="0" y="768"/>
              </a:cxn>
              <a:cxn ang="0">
                <a:pos x="96" y="432"/>
              </a:cxn>
              <a:cxn ang="0">
                <a:pos x="48" y="0"/>
              </a:cxn>
            </a:cxnLst>
            <a:rect l="0" t="0" r="r" b="b"/>
            <a:pathLst>
              <a:path w="104" h="768">
                <a:moveTo>
                  <a:pt x="0" y="768"/>
                </a:moveTo>
                <a:cubicBezTo>
                  <a:pt x="44" y="664"/>
                  <a:pt x="88" y="560"/>
                  <a:pt x="96" y="432"/>
                </a:cubicBezTo>
                <a:cubicBezTo>
                  <a:pt x="104" y="304"/>
                  <a:pt x="76" y="152"/>
                  <a:pt x="48" y="0"/>
                </a:cubicBezTo>
              </a:path>
            </a:pathLst>
          </a:custGeom>
          <a:noFill/>
          <a:ln w="190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08" name="Freeform 12"/>
          <p:cNvSpPr>
            <a:spLocks/>
          </p:cNvSpPr>
          <p:nvPr/>
        </p:nvSpPr>
        <p:spPr bwMode="auto">
          <a:xfrm flipH="1">
            <a:off x="8731250" y="179388"/>
            <a:ext cx="73025" cy="403225"/>
          </a:xfrm>
          <a:custGeom>
            <a:avLst/>
            <a:gdLst>
              <a:gd name="T0" fmla="*/ 0 w 104"/>
              <a:gd name="T1" fmla="*/ 720 h 720"/>
              <a:gd name="T2" fmla="*/ 96 w 104"/>
              <a:gd name="T3" fmla="*/ 384 h 720"/>
              <a:gd name="T4" fmla="*/ 48 w 104"/>
              <a:gd name="T5" fmla="*/ 0 h 720"/>
              <a:gd name="T6" fmla="*/ 0 60000 65536"/>
              <a:gd name="T7" fmla="*/ 0 60000 65536"/>
              <a:gd name="T8" fmla="*/ 0 60000 65536"/>
              <a:gd name="T9" fmla="*/ 0 w 104"/>
              <a:gd name="T10" fmla="*/ 0 h 720"/>
              <a:gd name="T11" fmla="*/ 104 w 10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720">
                <a:moveTo>
                  <a:pt x="0" y="720"/>
                </a:moveTo>
                <a:cubicBezTo>
                  <a:pt x="44" y="612"/>
                  <a:pt x="88" y="504"/>
                  <a:pt x="96" y="384"/>
                </a:cubicBezTo>
                <a:cubicBezTo>
                  <a:pt x="104" y="264"/>
                  <a:pt x="76" y="132"/>
                  <a:pt x="48" y="0"/>
                </a:cubicBez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09" name="Freeform 13"/>
          <p:cNvSpPr>
            <a:spLocks/>
          </p:cNvSpPr>
          <p:nvPr/>
        </p:nvSpPr>
        <p:spPr bwMode="auto">
          <a:xfrm flipH="1">
            <a:off x="8664575" y="152400"/>
            <a:ext cx="73025" cy="430213"/>
          </a:xfrm>
          <a:custGeom>
            <a:avLst/>
            <a:gdLst>
              <a:gd name="T0" fmla="*/ 0 w 104"/>
              <a:gd name="T1" fmla="*/ 768 h 768"/>
              <a:gd name="T2" fmla="*/ 96 w 104"/>
              <a:gd name="T3" fmla="*/ 432 h 768"/>
              <a:gd name="T4" fmla="*/ 48 w 104"/>
              <a:gd name="T5" fmla="*/ 0 h 768"/>
              <a:gd name="T6" fmla="*/ 0 60000 65536"/>
              <a:gd name="T7" fmla="*/ 0 60000 65536"/>
              <a:gd name="T8" fmla="*/ 0 60000 65536"/>
              <a:gd name="T9" fmla="*/ 0 w 104"/>
              <a:gd name="T10" fmla="*/ 0 h 768"/>
              <a:gd name="T11" fmla="*/ 104 w 104"/>
              <a:gd name="T12" fmla="*/ 768 h 7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768">
                <a:moveTo>
                  <a:pt x="0" y="768"/>
                </a:moveTo>
                <a:cubicBezTo>
                  <a:pt x="44" y="664"/>
                  <a:pt x="88" y="560"/>
                  <a:pt x="96" y="432"/>
                </a:cubicBezTo>
                <a:cubicBezTo>
                  <a:pt x="104" y="304"/>
                  <a:pt x="76" y="152"/>
                  <a:pt x="48" y="0"/>
                </a:cubicBez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10" name="Freeform 14"/>
          <p:cNvSpPr>
            <a:spLocks/>
          </p:cNvSpPr>
          <p:nvPr/>
        </p:nvSpPr>
        <p:spPr bwMode="auto">
          <a:xfrm>
            <a:off x="7959725" y="206375"/>
            <a:ext cx="268288" cy="241300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288" y="240"/>
              </a:cxn>
              <a:cxn ang="0">
                <a:pos x="384" y="0"/>
              </a:cxn>
            </a:cxnLst>
            <a:rect l="0" t="0" r="r" b="b"/>
            <a:pathLst>
              <a:path w="384" h="432">
                <a:moveTo>
                  <a:pt x="0" y="432"/>
                </a:moveTo>
                <a:cubicBezTo>
                  <a:pt x="112" y="372"/>
                  <a:pt x="224" y="312"/>
                  <a:pt x="288" y="240"/>
                </a:cubicBezTo>
                <a:cubicBezTo>
                  <a:pt x="352" y="168"/>
                  <a:pt x="368" y="84"/>
                  <a:pt x="384" y="0"/>
                </a:cubicBezTo>
              </a:path>
            </a:pathLst>
          </a:custGeom>
          <a:noFill/>
          <a:ln w="9525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11" name="Freeform 15"/>
          <p:cNvSpPr>
            <a:spLocks/>
          </p:cNvSpPr>
          <p:nvPr/>
        </p:nvSpPr>
        <p:spPr bwMode="auto">
          <a:xfrm flipH="1">
            <a:off x="8766175" y="206375"/>
            <a:ext cx="268288" cy="241300"/>
          </a:xfrm>
          <a:custGeom>
            <a:avLst/>
            <a:gdLst>
              <a:gd name="T0" fmla="*/ 0 w 384"/>
              <a:gd name="T1" fmla="*/ 432 h 432"/>
              <a:gd name="T2" fmla="*/ 288 w 384"/>
              <a:gd name="T3" fmla="*/ 240 h 432"/>
              <a:gd name="T4" fmla="*/ 384 w 384"/>
              <a:gd name="T5" fmla="*/ 0 h 432"/>
              <a:gd name="T6" fmla="*/ 0 60000 65536"/>
              <a:gd name="T7" fmla="*/ 0 60000 65536"/>
              <a:gd name="T8" fmla="*/ 0 60000 65536"/>
              <a:gd name="T9" fmla="*/ 0 w 384"/>
              <a:gd name="T10" fmla="*/ 0 h 432"/>
              <a:gd name="T11" fmla="*/ 384 w 38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432">
                <a:moveTo>
                  <a:pt x="0" y="432"/>
                </a:moveTo>
                <a:cubicBezTo>
                  <a:pt x="112" y="372"/>
                  <a:pt x="224" y="312"/>
                  <a:pt x="288" y="240"/>
                </a:cubicBezTo>
                <a:cubicBezTo>
                  <a:pt x="352" y="168"/>
                  <a:pt x="368" y="84"/>
                  <a:pt x="384" y="0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12" name="Freeform 16"/>
          <p:cNvSpPr>
            <a:spLocks/>
          </p:cNvSpPr>
          <p:nvPr/>
        </p:nvSpPr>
        <p:spPr bwMode="auto">
          <a:xfrm>
            <a:off x="8294688" y="152400"/>
            <a:ext cx="268287" cy="214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288"/>
              </a:cxn>
              <a:cxn ang="0">
                <a:pos x="384" y="384"/>
              </a:cxn>
            </a:cxnLst>
            <a:rect l="0" t="0" r="r" b="b"/>
            <a:pathLst>
              <a:path w="384" h="384">
                <a:moveTo>
                  <a:pt x="0" y="0"/>
                </a:moveTo>
                <a:cubicBezTo>
                  <a:pt x="40" y="112"/>
                  <a:pt x="80" y="224"/>
                  <a:pt x="144" y="288"/>
                </a:cubicBezTo>
                <a:cubicBezTo>
                  <a:pt x="208" y="352"/>
                  <a:pt x="296" y="368"/>
                  <a:pt x="384" y="384"/>
                </a:cubicBezTo>
              </a:path>
            </a:pathLst>
          </a:custGeom>
          <a:noFill/>
          <a:ln w="9525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13" name="Freeform 17"/>
          <p:cNvSpPr>
            <a:spLocks/>
          </p:cNvSpPr>
          <p:nvPr/>
        </p:nvSpPr>
        <p:spPr bwMode="auto">
          <a:xfrm flipH="1">
            <a:off x="8429625" y="152400"/>
            <a:ext cx="269875" cy="214313"/>
          </a:xfrm>
          <a:custGeom>
            <a:avLst/>
            <a:gdLst>
              <a:gd name="T0" fmla="*/ 0 w 384"/>
              <a:gd name="T1" fmla="*/ 0 h 384"/>
              <a:gd name="T2" fmla="*/ 144 w 384"/>
              <a:gd name="T3" fmla="*/ 288 h 384"/>
              <a:gd name="T4" fmla="*/ 384 w 384"/>
              <a:gd name="T5" fmla="*/ 384 h 384"/>
              <a:gd name="T6" fmla="*/ 0 60000 65536"/>
              <a:gd name="T7" fmla="*/ 0 60000 65536"/>
              <a:gd name="T8" fmla="*/ 0 60000 65536"/>
              <a:gd name="T9" fmla="*/ 0 w 384"/>
              <a:gd name="T10" fmla="*/ 0 h 384"/>
              <a:gd name="T11" fmla="*/ 384 w 38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384">
                <a:moveTo>
                  <a:pt x="0" y="0"/>
                </a:moveTo>
                <a:cubicBezTo>
                  <a:pt x="40" y="112"/>
                  <a:pt x="80" y="224"/>
                  <a:pt x="144" y="288"/>
                </a:cubicBezTo>
                <a:cubicBezTo>
                  <a:pt x="208" y="352"/>
                  <a:pt x="296" y="368"/>
                  <a:pt x="384" y="384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14" name="Freeform 18"/>
          <p:cNvSpPr>
            <a:spLocks/>
          </p:cNvSpPr>
          <p:nvPr/>
        </p:nvSpPr>
        <p:spPr bwMode="auto">
          <a:xfrm>
            <a:off x="8159750" y="577850"/>
            <a:ext cx="168275" cy="31750"/>
          </a:xfrm>
          <a:custGeom>
            <a:avLst/>
            <a:gdLst/>
            <a:ahLst/>
            <a:cxnLst>
              <a:cxn ang="0">
                <a:pos x="240" y="0"/>
              </a:cxn>
              <a:cxn ang="0">
                <a:pos x="96" y="48"/>
              </a:cxn>
              <a:cxn ang="0">
                <a:pos x="0" y="48"/>
              </a:cxn>
            </a:cxnLst>
            <a:rect l="0" t="0" r="r" b="b"/>
            <a:pathLst>
              <a:path w="240" h="56">
                <a:moveTo>
                  <a:pt x="240" y="0"/>
                </a:moveTo>
                <a:cubicBezTo>
                  <a:pt x="188" y="20"/>
                  <a:pt x="136" y="40"/>
                  <a:pt x="96" y="48"/>
                </a:cubicBezTo>
                <a:cubicBezTo>
                  <a:pt x="56" y="56"/>
                  <a:pt x="28" y="52"/>
                  <a:pt x="0" y="48"/>
                </a:cubicBezTo>
              </a:path>
            </a:pathLst>
          </a:custGeom>
          <a:noFill/>
          <a:ln w="19050" cmpd="sng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15" name="Freeform 19"/>
          <p:cNvSpPr>
            <a:spLocks/>
          </p:cNvSpPr>
          <p:nvPr/>
        </p:nvSpPr>
        <p:spPr bwMode="auto">
          <a:xfrm flipH="1">
            <a:off x="8664575" y="577850"/>
            <a:ext cx="168275" cy="31750"/>
          </a:xfrm>
          <a:custGeom>
            <a:avLst/>
            <a:gdLst>
              <a:gd name="T0" fmla="*/ 240 w 240"/>
              <a:gd name="T1" fmla="*/ 0 h 56"/>
              <a:gd name="T2" fmla="*/ 96 w 240"/>
              <a:gd name="T3" fmla="*/ 48 h 56"/>
              <a:gd name="T4" fmla="*/ 0 w 240"/>
              <a:gd name="T5" fmla="*/ 48 h 56"/>
              <a:gd name="T6" fmla="*/ 0 60000 65536"/>
              <a:gd name="T7" fmla="*/ 0 60000 65536"/>
              <a:gd name="T8" fmla="*/ 0 60000 65536"/>
              <a:gd name="T9" fmla="*/ 0 w 240"/>
              <a:gd name="T10" fmla="*/ 0 h 56"/>
              <a:gd name="T11" fmla="*/ 240 w 240"/>
              <a:gd name="T12" fmla="*/ 56 h 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56">
                <a:moveTo>
                  <a:pt x="240" y="0"/>
                </a:moveTo>
                <a:cubicBezTo>
                  <a:pt x="188" y="20"/>
                  <a:pt x="136" y="40"/>
                  <a:pt x="96" y="48"/>
                </a:cubicBezTo>
                <a:cubicBezTo>
                  <a:pt x="56" y="56"/>
                  <a:pt x="28" y="52"/>
                  <a:pt x="0" y="48"/>
                </a:cubicBezTo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ea typeface="Arial" charset="0"/>
              <a:cs typeface="Arial" charset="0"/>
            </a:endParaRPr>
          </a:p>
        </p:txBody>
      </p:sp>
      <p:sp>
        <p:nvSpPr>
          <p:cNvPr id="4116" name="Text Box 20"/>
          <p:cNvSpPr txBox="1">
            <a:spLocks noChangeArrowheads="1"/>
          </p:cNvSpPr>
          <p:nvPr/>
        </p:nvSpPr>
        <p:spPr bwMode="auto">
          <a:xfrm>
            <a:off x="7924800" y="685800"/>
            <a:ext cx="1143000" cy="152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1000" b="1">
                <a:solidFill>
                  <a:srgbClr val="618FFD"/>
                </a:solidFill>
                <a:ea typeface="Arial" charset="0"/>
                <a:cs typeface="Arial" charset="0"/>
              </a:rPr>
              <a:t>B</a:t>
            </a:r>
            <a:r>
              <a:rPr lang="en-US" sz="800" b="1">
                <a:solidFill>
                  <a:srgbClr val="618FFD"/>
                </a:solidFill>
                <a:ea typeface="Arial" charset="0"/>
                <a:cs typeface="Arial" charset="0"/>
              </a:rPr>
              <a:t>ERKELEY </a:t>
            </a:r>
            <a:r>
              <a:rPr lang="en-US" sz="1000" b="1">
                <a:solidFill>
                  <a:srgbClr val="618FFD"/>
                </a:solidFill>
                <a:ea typeface="Arial" charset="0"/>
                <a:cs typeface="Arial" charset="0"/>
              </a:rPr>
              <a:t>P</a:t>
            </a:r>
            <a:r>
              <a:rPr lang="en-US" sz="800" b="1">
                <a:solidFill>
                  <a:srgbClr val="618FFD"/>
                </a:solidFill>
                <a:ea typeface="Arial" charset="0"/>
                <a:cs typeface="Arial" charset="0"/>
              </a:rPr>
              <a:t>AR </a:t>
            </a:r>
            <a:r>
              <a:rPr lang="en-US" sz="1000" b="1">
                <a:solidFill>
                  <a:srgbClr val="618FFD"/>
                </a:solidFill>
                <a:ea typeface="Arial" charset="0"/>
                <a:cs typeface="Arial" charset="0"/>
              </a:rPr>
              <a:t>L</a:t>
            </a:r>
            <a:r>
              <a:rPr lang="en-US" sz="800" b="1">
                <a:solidFill>
                  <a:srgbClr val="618FFD"/>
                </a:solidFill>
                <a:ea typeface="Arial" charset="0"/>
                <a:cs typeface="Arial" charset="0"/>
              </a:rPr>
              <a:t>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2" r:id="rId2"/>
    <p:sldLayoutId id="2147483983" r:id="rId3"/>
    <p:sldLayoutId id="2147483989" r:id="rId4"/>
    <p:sldLayoutId id="2147483990" r:id="rId5"/>
    <p:sldLayoutId id="2147483984" r:id="rId6"/>
    <p:sldLayoutId id="2147483985" r:id="rId7"/>
    <p:sldLayoutId id="2147483986" r:id="rId8"/>
    <p:sldLayoutId id="2147483987" r:id="rId9"/>
    <p:sldLayoutId id="2147483991" r:id="rId10"/>
    <p:sldLayoutId id="214748399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18" charset="0"/>
          <a:ea typeface="ＭＳ Ｐゴシック" pitchFamily="18" charset="-128"/>
          <a:cs typeface="ＭＳ Ｐゴシック" pitchFamily="1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SzPct val="85000"/>
        <a:buFont typeface="Wingdings" charset="2"/>
        <a:buChar char="§"/>
        <a:defRPr sz="24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0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ites.google.com/site/rampgold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1676400" y="2057400"/>
            <a:ext cx="7467600" cy="1893888"/>
          </a:xfrm>
        </p:spPr>
        <p:txBody>
          <a:bodyPr/>
          <a:lstStyle/>
          <a:p>
            <a:pPr eaLnBrk="1" hangingPunct="1"/>
            <a:r>
              <a:rPr lang="en-US" sz="6000" dirty="0" smtClean="0">
                <a:latin typeface="Helvetica" charset="0"/>
                <a:ea typeface="Helvetica" charset="0"/>
                <a:cs typeface="Helvetica" charset="0"/>
              </a:rPr>
              <a:t>RAMP Gold Wrap</a:t>
            </a:r>
            <a:endParaRPr lang="en-US" sz="2800" dirty="0" smtClean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339" name="Subtitle 2"/>
          <p:cNvSpPr>
            <a:spLocks noGrp="1"/>
          </p:cNvSpPr>
          <p:nvPr>
            <p:ph type="subTitle" idx="1"/>
          </p:nvPr>
        </p:nvSpPr>
        <p:spPr>
          <a:xfrm>
            <a:off x="2057400" y="4419600"/>
            <a:ext cx="6559550" cy="2133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endParaRPr lang="en-US" sz="2000" dirty="0" smtClean="0">
              <a:latin typeface="Helvetica" charset="0"/>
            </a:endParaRPr>
          </a:p>
          <a:p>
            <a:pPr eaLnBrk="1" hangingPunct="1">
              <a:buFont typeface="Wingdings" charset="2"/>
              <a:buNone/>
            </a:pPr>
            <a:r>
              <a:rPr lang="en-US" sz="2800" dirty="0" smtClean="0">
                <a:latin typeface="Helvetica" charset="0"/>
              </a:rPr>
              <a:t>Krste Asanovic</a:t>
            </a:r>
          </a:p>
          <a:p>
            <a:pPr eaLnBrk="1" hangingPunct="1"/>
            <a:r>
              <a:rPr lang="en-US" sz="2000" dirty="0" smtClean="0">
                <a:latin typeface="Tahoma" charset="0"/>
              </a:rPr>
              <a:t>RAMP Wrap</a:t>
            </a:r>
          </a:p>
          <a:p>
            <a:pPr eaLnBrk="1" hangingPunct="1"/>
            <a:r>
              <a:rPr lang="en-US" sz="2000" dirty="0" smtClean="0">
                <a:latin typeface="Tahoma" charset="0"/>
              </a:rPr>
              <a:t>Stanford, CA</a:t>
            </a:r>
          </a:p>
          <a:p>
            <a:pPr eaLnBrk="1" hangingPunct="1"/>
            <a:r>
              <a:rPr lang="en-US" sz="2000" dirty="0" smtClean="0">
                <a:latin typeface="Tahoma" charset="0"/>
              </a:rPr>
              <a:t>August 25, 2010</a:t>
            </a:r>
          </a:p>
          <a:p>
            <a:pPr eaLnBrk="1" hangingPunct="1">
              <a:buFont typeface="Wingdings" charset="2"/>
              <a:buNone/>
            </a:pPr>
            <a:endParaRPr lang="en-US" sz="2800" dirty="0" smtClean="0">
              <a:latin typeface="Helvetic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Manycore</a:t>
            </a:r>
            <a:r>
              <a:rPr lang="en-US" dirty="0" smtClean="0"/>
              <a:t> OS Resource Allocation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6629400" cy="5943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Spatial resource allocation in a </a:t>
            </a:r>
            <a:r>
              <a:rPr lang="en-US" dirty="0" err="1" smtClean="0"/>
              <a:t>manycore</a:t>
            </a:r>
            <a:r>
              <a:rPr lang="en-US" dirty="0" smtClean="0"/>
              <a:t> system is hard</a:t>
            </a:r>
          </a:p>
          <a:p>
            <a:pPr lvl="1" eaLnBrk="1" hangingPunct="1">
              <a:defRPr/>
            </a:pPr>
            <a:r>
              <a:rPr lang="en-US" dirty="0" smtClean="0"/>
              <a:t>Combinatorial explosion in number of apps and number of resources</a:t>
            </a:r>
          </a:p>
          <a:p>
            <a:pPr eaLnBrk="1" hangingPunct="1">
              <a:defRPr/>
            </a:pPr>
            <a:r>
              <a:rPr lang="en-US" dirty="0" smtClean="0"/>
              <a:t>Idea: use predictive models of app performance to make it easier on OS</a:t>
            </a:r>
          </a:p>
          <a:p>
            <a:pPr eaLnBrk="1" hangingPunct="1">
              <a:defRPr/>
            </a:pPr>
            <a:r>
              <a:rPr lang="en-US" dirty="0" smtClean="0"/>
              <a:t>HW partitioning for performance isolation (so models still work when apps run together)</a:t>
            </a:r>
          </a:p>
          <a:p>
            <a:pPr eaLnBrk="1" hangingPunct="1">
              <a:defRPr/>
            </a:pPr>
            <a:r>
              <a:rPr lang="en-US" dirty="0" smtClean="0"/>
              <a:t>Problem: evaluating effectiveness of resulting scheduling decisions requires running hundreds of schedules for billions of cycles each</a:t>
            </a:r>
          </a:p>
          <a:p>
            <a:pPr eaLnBrk="1" hangingPunct="1">
              <a:defRPr/>
            </a:pPr>
            <a:r>
              <a:rPr lang="en-US" dirty="0" smtClean="0"/>
              <a:t>Simulation-bound: 8.3 CPU-years for </a:t>
            </a:r>
            <a:r>
              <a:rPr lang="en-US" dirty="0" err="1" smtClean="0"/>
              <a:t>Simics</a:t>
            </a:r>
            <a:r>
              <a:rPr lang="en-US" dirty="0" smtClean="0"/>
              <a:t>!</a:t>
            </a:r>
          </a:p>
          <a:p>
            <a:pPr eaLnBrk="1" hangingPunct="1">
              <a:defRPr/>
            </a:pPr>
            <a:r>
              <a:rPr lang="en-US" dirty="0" smtClean="0"/>
              <a:t>Read ISCA’10 FAME paper for details</a:t>
            </a:r>
          </a:p>
          <a:p>
            <a:pPr lvl="1"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98611-7C72-034F-A6E8-B63D8BDA035A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800" y="1066800"/>
            <a:ext cx="2489200" cy="5270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Manycore</a:t>
            </a:r>
            <a:r>
              <a:rPr lang="en-US" dirty="0" smtClean="0"/>
              <a:t> OS Resource Allocation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98611-7C72-034F-A6E8-B63D8BDA035A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685800" y="914400"/>
          <a:ext cx="76962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</a:t>
            </a:r>
            <a:r>
              <a:rPr lang="en-US" dirty="0" err="1" smtClean="0"/>
              <a:t>Manycore</a:t>
            </a:r>
            <a:r>
              <a:rPr lang="en-US" dirty="0" smtClean="0"/>
              <a:t> OS Resource Allocation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15000"/>
            <a:ext cx="9144000" cy="5943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The technique appears to perform very well for synthetic or reduced-input workloads, but is lackluster in reality!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98611-7C72-034F-A6E8-B63D8BDA035A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685800" y="914400"/>
          <a:ext cx="76962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RAMP Gold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http://sites.google.com/site/rampgold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BSD/GNU licenses</a:t>
            </a:r>
          </a:p>
          <a:p>
            <a:r>
              <a:rPr lang="en-US" dirty="0" smtClean="0"/>
              <a:t>Many (100?) downloads</a:t>
            </a:r>
          </a:p>
          <a:p>
            <a:endParaRPr lang="en-US" dirty="0" smtClean="0"/>
          </a:p>
          <a:p>
            <a:r>
              <a:rPr lang="en-US" dirty="0" smtClean="0"/>
              <a:t>Used by Xilinx tools group as exemplar System </a:t>
            </a:r>
            <a:r>
              <a:rPr lang="en-US" dirty="0" err="1" smtClean="0"/>
              <a:t>Verilog</a:t>
            </a:r>
            <a:r>
              <a:rPr lang="en-US" dirty="0" smtClean="0"/>
              <a:t> design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98611-7C72-034F-A6E8-B63D8BDA035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RAMP Gold Lessons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6425" cy="5791200"/>
          </a:xfrm>
        </p:spPr>
        <p:txBody>
          <a:bodyPr/>
          <a:lstStyle/>
          <a:p>
            <a:r>
              <a:rPr lang="en-US" dirty="0" smtClean="0"/>
              <a:t>Architects will use it!</a:t>
            </a:r>
          </a:p>
          <a:p>
            <a:pPr lvl="1"/>
            <a:r>
              <a:rPr lang="en-US" dirty="0" smtClean="0"/>
              <a:t>Actually, don’t want to use software simulators now</a:t>
            </a:r>
          </a:p>
          <a:p>
            <a:r>
              <a:rPr lang="en-US" dirty="0" smtClean="0"/>
              <a:t>Make everything a run-time parameter</a:t>
            </a:r>
          </a:p>
          <a:p>
            <a:pPr lvl="1"/>
            <a:r>
              <a:rPr lang="en-US" dirty="0" smtClean="0"/>
              <a:t>Avoid </a:t>
            </a:r>
            <a:r>
              <a:rPr lang="en-US" dirty="0" err="1" smtClean="0"/>
              <a:t>resynth</a:t>
            </a:r>
            <a:r>
              <a:rPr lang="en-US" dirty="0" smtClean="0"/>
              <a:t> + P&amp;R</a:t>
            </a:r>
          </a:p>
          <a:p>
            <a:r>
              <a:rPr lang="en-US" dirty="0" smtClean="0"/>
              <a:t>Difficult to modify highly tuned FPGA designs</a:t>
            </a:r>
          </a:p>
          <a:p>
            <a:r>
              <a:rPr lang="en-US" dirty="0" smtClean="0"/>
              <a:t>Functional/Timing split should be at µarch. block level</a:t>
            </a:r>
          </a:p>
          <a:p>
            <a:pPr lvl="1"/>
            <a:r>
              <a:rPr lang="en-US" dirty="0" smtClean="0"/>
              <a:t>Really build a </a:t>
            </a:r>
            <a:r>
              <a:rPr lang="en-US" i="1" dirty="0" err="1" smtClean="0"/>
              <a:t>microfunctional</a:t>
            </a:r>
            <a:r>
              <a:rPr lang="en-US" i="1" dirty="0" smtClean="0"/>
              <a:t> </a:t>
            </a:r>
            <a:r>
              <a:rPr lang="en-US" dirty="0" smtClean="0"/>
              <a:t>model</a:t>
            </a:r>
          </a:p>
          <a:p>
            <a:r>
              <a:rPr lang="en-US" dirty="0" smtClean="0"/>
              <a:t>Standard ISA only gets you so far in research</a:t>
            </a:r>
          </a:p>
          <a:p>
            <a:pPr lvl="1"/>
            <a:r>
              <a:rPr lang="en-US" dirty="0" smtClean="0"/>
              <a:t>Research immediately changes ISA/ABI, so lose compatibility</a:t>
            </a:r>
          </a:p>
          <a:p>
            <a:r>
              <a:rPr lang="en-US" dirty="0" smtClean="0"/>
              <a:t>Target machine design vital part of architecture research</a:t>
            </a:r>
          </a:p>
          <a:p>
            <a:pPr lvl="1"/>
            <a:r>
              <a:rPr lang="en-US" dirty="0" smtClean="0"/>
              <a:t>Have to understand target to build a model of it!</a:t>
            </a:r>
          </a:p>
          <a:p>
            <a:pPr lvl="1"/>
            <a:r>
              <a:rPr lang="en-US" dirty="0" smtClean="0"/>
              <a:t>Need area/cycle-time/energy numbers from VLSI design</a:t>
            </a:r>
          </a:p>
          <a:p>
            <a:r>
              <a:rPr lang="en-US" dirty="0" smtClean="0"/>
              <a:t>FAME-7 simulators are very complex hardware designs</a:t>
            </a:r>
          </a:p>
          <a:p>
            <a:pPr lvl="1"/>
            <a:r>
              <a:rPr lang="en-US" dirty="0" smtClean="0"/>
              <a:t>Much more complicated than a processor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98611-7C72-034F-A6E8-B63D8BDA035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Midas Goals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867400"/>
          </a:xfrm>
        </p:spPr>
        <p:txBody>
          <a:bodyPr/>
          <a:lstStyle/>
          <a:p>
            <a:r>
              <a:rPr lang="en-US" dirty="0" smtClean="0"/>
              <a:t>Richer set of target machines</a:t>
            </a:r>
          </a:p>
          <a:p>
            <a:pPr lvl="1"/>
            <a:r>
              <a:rPr lang="en-US" dirty="0" smtClean="0"/>
              <a:t>In-order scalar cores, possibly threaded, + various kinds of vector unit</a:t>
            </a:r>
          </a:p>
          <a:p>
            <a:pPr lvl="1"/>
            <a:r>
              <a:rPr lang="en-US" dirty="0" smtClean="0"/>
              <a:t>Various hardware-managed plus software-managed memory hierarchies</a:t>
            </a:r>
          </a:p>
          <a:p>
            <a:pPr lvl="1"/>
            <a:r>
              <a:rPr lang="en-US" dirty="0" smtClean="0"/>
              <a:t>Cross-chip and off-chip interconnect structures</a:t>
            </a:r>
          </a:p>
          <a:p>
            <a:r>
              <a:rPr lang="en-US" dirty="0" smtClean="0"/>
              <a:t>More modular design</a:t>
            </a:r>
          </a:p>
          <a:p>
            <a:pPr lvl="1"/>
            <a:r>
              <a:rPr lang="en-US" dirty="0" smtClean="0"/>
              <a:t>Trade some FPGA performance to make modifications easier</a:t>
            </a:r>
          </a:p>
          <a:p>
            <a:r>
              <a:rPr lang="en-US" dirty="0" smtClean="0"/>
              <a:t>Better/more timing models</a:t>
            </a:r>
          </a:p>
          <a:p>
            <a:pPr lvl="1"/>
            <a:r>
              <a:rPr lang="en-US" dirty="0" smtClean="0"/>
              <a:t>Especially interconnect and memory hierarchy</a:t>
            </a:r>
          </a:p>
          <a:p>
            <a:r>
              <a:rPr lang="en-US" dirty="0" smtClean="0"/>
              <a:t>Better I/O for target system</a:t>
            </a:r>
          </a:p>
          <a:p>
            <a:pPr lvl="1"/>
            <a:r>
              <a:rPr lang="en-US" dirty="0" smtClean="0"/>
              <a:t>Timed I/O to model real-time I/O accurately</a:t>
            </a:r>
          </a:p>
          <a:p>
            <a:pPr lvl="1"/>
            <a:r>
              <a:rPr lang="en-US" dirty="0" err="1" smtClean="0"/>
              <a:t>Paravirtual</a:t>
            </a:r>
            <a:r>
              <a:rPr lang="en-US" dirty="0" smtClean="0"/>
              <a:t>-style network/video/graphics/audio/</a:t>
            </a:r>
            <a:r>
              <a:rPr lang="en-US" dirty="0" err="1" smtClean="0"/>
              <a:t>haptic</a:t>
            </a:r>
            <a:r>
              <a:rPr lang="en-US" dirty="0" smtClean="0"/>
              <a:t> I/O devices</a:t>
            </a:r>
          </a:p>
          <a:p>
            <a:r>
              <a:rPr lang="en-US" dirty="0" smtClean="0"/>
              <a:t>Better scaling of simulation performance</a:t>
            </a:r>
          </a:p>
          <a:p>
            <a:pPr lvl="1"/>
            <a:r>
              <a:rPr lang="en-US" dirty="0" smtClean="0"/>
              <a:t>Weak scaling – more FPGA pipelines allow bigger system to run faster</a:t>
            </a:r>
          </a:p>
          <a:p>
            <a:pPr lvl="1"/>
            <a:r>
              <a:rPr lang="en-US" dirty="0" smtClean="0"/>
              <a:t>Strong scaling – more FPGA pipelines allow same system to run faster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First target machine running apps on Par Lab stack in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98611-7C72-034F-A6E8-B63D8BDA035A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Midas ISA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78825" cy="5715000"/>
          </a:xfrm>
        </p:spPr>
        <p:txBody>
          <a:bodyPr/>
          <a:lstStyle/>
          <a:p>
            <a:r>
              <a:rPr lang="en-US" dirty="0" smtClean="0"/>
              <a:t>RISC-V: A new home-grown RISC ISA</a:t>
            </a:r>
          </a:p>
          <a:p>
            <a:pPr lvl="1"/>
            <a:r>
              <a:rPr lang="en-US" dirty="0" smtClean="0"/>
              <a:t>V for Five, V for Vector, V for Variants</a:t>
            </a:r>
          </a:p>
          <a:p>
            <a:pPr lvl="1"/>
            <a:r>
              <a:rPr lang="en-US" dirty="0" smtClean="0"/>
              <a:t>Inspired by MIPS but much cleaner</a:t>
            </a:r>
          </a:p>
          <a:p>
            <a:pPr lvl="1"/>
            <a:r>
              <a:rPr lang="en-US" dirty="0" smtClean="0"/>
              <a:t>Supports 32-bit or 64-bit address space</a:t>
            </a:r>
          </a:p>
          <a:p>
            <a:pPr lvl="1"/>
            <a:r>
              <a:rPr lang="en-US" dirty="0" smtClean="0"/>
              <a:t>32-bit instruction format plus optional variable length (16/32/&gt;32)</a:t>
            </a:r>
          </a:p>
          <a:p>
            <a:pPr lvl="1"/>
            <a:r>
              <a:rPr lang="en-US" dirty="0" smtClean="0"/>
              <a:t>Designed to support easy extension</a:t>
            </a:r>
          </a:p>
          <a:p>
            <a:pPr lvl="1"/>
            <a:r>
              <a:rPr lang="en-US" dirty="0" smtClean="0"/>
              <a:t>Completely open (BSD)</a:t>
            </a:r>
          </a:p>
          <a:p>
            <a:r>
              <a:rPr lang="en-US" dirty="0" smtClean="0"/>
              <a:t>Are we crazy not to use a standard ISA?</a:t>
            </a:r>
          </a:p>
          <a:p>
            <a:pPr lvl="1"/>
            <a:r>
              <a:rPr lang="en-US" dirty="0" smtClean="0"/>
              <a:t>Standard ISA not very helpful, but standard ABI is</a:t>
            </a:r>
          </a:p>
          <a:p>
            <a:pPr lvl="1"/>
            <a:r>
              <a:rPr lang="en-US" dirty="0" smtClean="0"/>
              <a:t>Standard ABI effectively means running same OS</a:t>
            </a:r>
          </a:p>
          <a:p>
            <a:pPr lvl="1"/>
            <a:r>
              <a:rPr lang="en-US" dirty="0" smtClean="0"/>
              <a:t>Running same OS means modeling hardware platform – too much work for university</a:t>
            </a:r>
          </a:p>
          <a:p>
            <a:pPr lvl="1"/>
            <a:r>
              <a:rPr lang="en-US" dirty="0" smtClean="0"/>
              <a:t>Also, only interesting standard </a:t>
            </a:r>
            <a:r>
              <a:rPr lang="en-US" dirty="0" err="1" smtClean="0"/>
              <a:t>ISAs</a:t>
            </a:r>
            <a:r>
              <a:rPr lang="en-US" dirty="0" smtClean="0"/>
              <a:t> are x86 &amp; ARM (+GPU), both are too complex for university project to implement in full</a:t>
            </a:r>
          </a:p>
          <a:p>
            <a:pPr lvl="1"/>
            <a:r>
              <a:rPr lang="en-US" dirty="0" smtClean="0"/>
              <a:t>We’re going to change ISA plus OS model anyway</a:t>
            </a:r>
          </a:p>
          <a:p>
            <a:pPr lvl="1"/>
            <a:r>
              <a:rPr lang="en-US" dirty="0" smtClean="0"/>
              <a:t>Midas modularity should make it easy to add other </a:t>
            </a:r>
            <a:r>
              <a:rPr lang="en-US" dirty="0" err="1" smtClean="0"/>
              <a:t>ISAs</a:t>
            </a:r>
            <a:r>
              <a:rPr lang="en-US" dirty="0" smtClean="0"/>
              <a:t>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98611-7C72-034F-A6E8-B63D8BDA035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6629399" cy="914400"/>
          </a:xfrm>
        </p:spPr>
        <p:txBody>
          <a:bodyPr/>
          <a:lstStyle/>
          <a:p>
            <a:r>
              <a:rPr lang="en-US" dirty="0" smtClean="0"/>
              <a:t>Midas Target Core Design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613" y="838200"/>
            <a:ext cx="8226425" cy="5791200"/>
          </a:xfrm>
        </p:spPr>
        <p:txBody>
          <a:bodyPr/>
          <a:lstStyle/>
          <a:p>
            <a:r>
              <a:rPr lang="en-US" dirty="0" smtClean="0"/>
              <a:t>Scalar cores</a:t>
            </a:r>
          </a:p>
          <a:p>
            <a:pPr lvl="1"/>
            <a:r>
              <a:rPr lang="en-US" dirty="0" smtClean="0"/>
              <a:t>In-order (out-of-order possible later)</a:t>
            </a:r>
          </a:p>
          <a:p>
            <a:pPr lvl="1"/>
            <a:r>
              <a:rPr lang="en-US" dirty="0" smtClean="0"/>
              <a:t>Different issue widths, functional-unit latencies</a:t>
            </a:r>
          </a:p>
          <a:p>
            <a:pPr lvl="1"/>
            <a:r>
              <a:rPr lang="en-US" dirty="0" smtClean="0"/>
              <a:t>Decoupled memory system (non-blocking cache)</a:t>
            </a:r>
          </a:p>
          <a:p>
            <a:pPr lvl="1"/>
            <a:r>
              <a:rPr lang="en-US" dirty="0" smtClean="0"/>
              <a:t>Optional multithreading</a:t>
            </a:r>
          </a:p>
          <a:p>
            <a:pPr lvl="1"/>
            <a:r>
              <a:rPr lang="en-US" dirty="0" smtClean="0"/>
              <a:t>New translation/protection structures for OS support</a:t>
            </a:r>
          </a:p>
          <a:p>
            <a:pPr lvl="1"/>
            <a:r>
              <a:rPr lang="en-US" dirty="0" smtClean="0"/>
              <a:t>Performance counters</a:t>
            </a:r>
          </a:p>
          <a:p>
            <a:r>
              <a:rPr lang="en-US" dirty="0" smtClean="0"/>
              <a:t>Attached data-parallel accelerator options</a:t>
            </a:r>
          </a:p>
          <a:p>
            <a:pPr lvl="1"/>
            <a:r>
              <a:rPr lang="en-US" dirty="0" smtClean="0"/>
              <a:t>Traditional vector (a la Cray)</a:t>
            </a:r>
          </a:p>
          <a:p>
            <a:pPr lvl="1"/>
            <a:r>
              <a:rPr lang="en-US" dirty="0" smtClean="0"/>
              <a:t>SIMD (a la SSE/AVX)</a:t>
            </a:r>
          </a:p>
          <a:p>
            <a:pPr lvl="1"/>
            <a:r>
              <a:rPr lang="en-US" dirty="0" smtClean="0"/>
              <a:t>SIMT (a la NVIDIA GPU)</a:t>
            </a:r>
          </a:p>
          <a:p>
            <a:pPr lvl="1"/>
            <a:r>
              <a:rPr lang="en-US" dirty="0" smtClean="0"/>
              <a:t>Vector-threading (a la Scale/Maven)</a:t>
            </a:r>
          </a:p>
          <a:p>
            <a:pPr lvl="1"/>
            <a:r>
              <a:rPr lang="en-US" dirty="0" smtClean="0"/>
              <a:t>All with one or more lanes</a:t>
            </a:r>
          </a:p>
          <a:p>
            <a:r>
              <a:rPr lang="en-US" dirty="0" smtClean="0"/>
              <a:t>Should be possible to model mix of cores for asymmetric platforms (Same ISA, different µarchitecture)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98611-7C72-034F-A6E8-B63D8BDA035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Midas </a:t>
            </a:r>
            <a:r>
              <a:rPr lang="en-US" dirty="0" err="1" smtClean="0"/>
              <a:t>Uncore</a:t>
            </a:r>
            <a:r>
              <a:rPr lang="en-US" dirty="0" smtClean="0"/>
              <a:t> Design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6425" cy="5256213"/>
          </a:xfrm>
        </p:spPr>
        <p:txBody>
          <a:bodyPr/>
          <a:lstStyle/>
          <a:p>
            <a:r>
              <a:rPr lang="en-US" dirty="0" smtClean="0"/>
              <a:t>Distributed coherent caches</a:t>
            </a:r>
          </a:p>
          <a:p>
            <a:pPr lvl="1"/>
            <a:r>
              <a:rPr lang="en-US" dirty="0" smtClean="0"/>
              <a:t>Initially, using reverse-map tag directory</a:t>
            </a:r>
          </a:p>
          <a:p>
            <a:pPr lvl="1"/>
            <a:r>
              <a:rPr lang="en-US" dirty="0" smtClean="0"/>
              <a:t>Flexible placement, replication, migration, eviction policies</a:t>
            </a:r>
          </a:p>
          <a:p>
            <a:r>
              <a:rPr lang="en-US" dirty="0" smtClean="0"/>
              <a:t>Virtual local stores</a:t>
            </a:r>
          </a:p>
          <a:p>
            <a:pPr lvl="1"/>
            <a:r>
              <a:rPr lang="en-US" dirty="0" smtClean="0"/>
              <a:t>Software-managed with DMA engines</a:t>
            </a:r>
          </a:p>
          <a:p>
            <a:r>
              <a:rPr lang="en-US" dirty="0" smtClean="0"/>
              <a:t>Multistage cross-chip interconnect</a:t>
            </a:r>
          </a:p>
          <a:p>
            <a:pPr lvl="1"/>
            <a:r>
              <a:rPr lang="en-US" dirty="0" smtClean="0"/>
              <a:t>Rings/torus</a:t>
            </a:r>
          </a:p>
          <a:p>
            <a:r>
              <a:rPr lang="en-US" dirty="0" smtClean="0"/>
              <a:t>Partitioning/</a:t>
            </a:r>
            <a:r>
              <a:rPr lang="en-US" dirty="0" err="1" smtClean="0"/>
              <a:t>QoS</a:t>
            </a:r>
            <a:r>
              <a:rPr lang="en-US" dirty="0" smtClean="0"/>
              <a:t> hardware</a:t>
            </a:r>
          </a:p>
          <a:p>
            <a:pPr lvl="1"/>
            <a:r>
              <a:rPr lang="en-US" dirty="0" smtClean="0"/>
              <a:t>Cache capacity</a:t>
            </a:r>
          </a:p>
          <a:p>
            <a:pPr lvl="1"/>
            <a:r>
              <a:rPr lang="en-US" dirty="0" smtClean="0"/>
              <a:t>On-chip and off-chip bandwidth</a:t>
            </a:r>
          </a:p>
          <a:p>
            <a:r>
              <a:rPr lang="en-US" dirty="0" smtClean="0"/>
              <a:t>DRAM access schedulers</a:t>
            </a:r>
          </a:p>
          <a:p>
            <a:r>
              <a:rPr lang="en-US" dirty="0" smtClean="0"/>
              <a:t>Performance counters</a:t>
            </a:r>
          </a:p>
          <a:p>
            <a:r>
              <a:rPr lang="en-US" dirty="0" smtClean="0"/>
              <a:t>All fully parameterized for latency/bandwidth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98611-7C72-034F-A6E8-B63D8BDA035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Platforms of 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1W – handheld</a:t>
            </a:r>
          </a:p>
          <a:p>
            <a:r>
              <a:rPr lang="en-US" dirty="0" smtClean="0"/>
              <a:t>10W – laptop/</a:t>
            </a:r>
            <a:r>
              <a:rPr lang="en-US" dirty="0" err="1" smtClean="0"/>
              <a:t>settop</a:t>
            </a:r>
            <a:r>
              <a:rPr lang="en-US" dirty="0" smtClean="0"/>
              <a:t>/TV/games/car</a:t>
            </a:r>
          </a:p>
          <a:p>
            <a:r>
              <a:rPr lang="en-US" dirty="0" smtClean="0"/>
              <a:t>100W – servers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98611-7C72-034F-A6E8-B63D8BDA035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RAMP Gold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 smtClean="0"/>
              <a:t>Graduate Students</a:t>
            </a:r>
          </a:p>
          <a:p>
            <a:r>
              <a:rPr lang="en-US" sz="2800" dirty="0" err="1" smtClean="0"/>
              <a:t>Zhangxi</a:t>
            </a:r>
            <a:r>
              <a:rPr lang="en-US" sz="2800" dirty="0" smtClean="0"/>
              <a:t> Tan</a:t>
            </a:r>
          </a:p>
          <a:p>
            <a:r>
              <a:rPr lang="en-US" sz="2800" dirty="0" smtClean="0"/>
              <a:t>Andrew Waterman</a:t>
            </a:r>
          </a:p>
          <a:p>
            <a:r>
              <a:rPr lang="en-US" sz="2800" dirty="0" err="1" smtClean="0"/>
              <a:t>Rimas</a:t>
            </a:r>
            <a:r>
              <a:rPr lang="en-US" sz="2800" dirty="0" smtClean="0"/>
              <a:t> </a:t>
            </a:r>
            <a:r>
              <a:rPr lang="en-US" sz="2800" dirty="0" err="1" smtClean="0"/>
              <a:t>Avizienis</a:t>
            </a:r>
            <a:endParaRPr lang="en-US" sz="2800" dirty="0" smtClean="0"/>
          </a:p>
          <a:p>
            <a:r>
              <a:rPr lang="en-US" sz="2800" dirty="0" err="1" smtClean="0"/>
              <a:t>Yunsup</a:t>
            </a:r>
            <a:r>
              <a:rPr lang="en-US" sz="2800" dirty="0" smtClean="0"/>
              <a:t> Lee</a:t>
            </a:r>
          </a:p>
          <a:p>
            <a:r>
              <a:rPr lang="en-US" sz="2800" dirty="0" smtClean="0"/>
              <a:t>Henry Cook</a:t>
            </a:r>
          </a:p>
          <a:p>
            <a:r>
              <a:rPr lang="en-US" sz="2800" dirty="0" smtClean="0"/>
              <a:t>Sarah Bird</a:t>
            </a:r>
          </a:p>
          <a:p>
            <a:pPr>
              <a:buNone/>
            </a:pPr>
            <a:r>
              <a:rPr lang="en-US" sz="2800" dirty="0" smtClean="0"/>
              <a:t>Faculty</a:t>
            </a:r>
          </a:p>
          <a:p>
            <a:r>
              <a:rPr lang="en-US" sz="2800" dirty="0" smtClean="0"/>
              <a:t>Krste Asanovic</a:t>
            </a:r>
          </a:p>
          <a:p>
            <a:r>
              <a:rPr lang="en-US" sz="2800" dirty="0" smtClean="0"/>
              <a:t>David Patterson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98611-7C72-034F-A6E8-B63D8BDA035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Midas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Gcc+binutils</a:t>
            </a:r>
            <a:r>
              <a:rPr lang="en-US" dirty="0" smtClean="0"/>
              <a:t> as efficiency-level compiler tools</a:t>
            </a:r>
          </a:p>
          <a:p>
            <a:pPr lvl="1"/>
            <a:r>
              <a:rPr lang="en-US" dirty="0" smtClean="0"/>
              <a:t>Already up and running for draft RISC-V spec</a:t>
            </a:r>
          </a:p>
          <a:p>
            <a:r>
              <a:rPr lang="en-US" dirty="0" smtClean="0"/>
              <a:t>Par Lab OS + software stack for the rest</a:t>
            </a:r>
          </a:p>
          <a:p>
            <a:r>
              <a:rPr lang="en-US" dirty="0" smtClean="0"/>
              <a:t>Par Lab applications</a:t>
            </a:r>
          </a:p>
          <a:p>
            <a:r>
              <a:rPr lang="en-US" dirty="0" smtClean="0"/>
              <a:t>Pattern-specific compilers build with SEJITS/</a:t>
            </a:r>
            <a:r>
              <a:rPr lang="en-US" dirty="0" err="1" smtClean="0"/>
              <a:t>Autotuning</a:t>
            </a:r>
            <a:r>
              <a:rPr lang="en-US" dirty="0" smtClean="0"/>
              <a:t> help get good app performance quickly on large set of new architectures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98611-7C72-034F-A6E8-B63D8BDA035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just simulators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 err="1" smtClean="0"/>
              <a:t>DoE</a:t>
            </a:r>
            <a:r>
              <a:rPr lang="en-US" dirty="0" smtClean="0"/>
              <a:t>-funded Project Isis (with John </a:t>
            </a:r>
            <a:r>
              <a:rPr lang="en-US" dirty="0" err="1" smtClean="0"/>
              <a:t>Wawrzynek</a:t>
            </a:r>
            <a:r>
              <a:rPr lang="en-US" dirty="0" smtClean="0"/>
              <a:t>) on developing high-level hardware design capability</a:t>
            </a:r>
          </a:p>
          <a:p>
            <a:r>
              <a:rPr lang="en-US" dirty="0" smtClean="0"/>
              <a:t>Integrated approach spanning VLSI design and simulation</a:t>
            </a:r>
          </a:p>
          <a:p>
            <a:r>
              <a:rPr lang="en-US" dirty="0" smtClean="0"/>
              <a:t>Building ASIC designs for various </a:t>
            </a:r>
            <a:r>
              <a:rPr lang="en-US" dirty="0" err="1" smtClean="0"/>
              <a:t>scalar+vector</a:t>
            </a:r>
            <a:r>
              <a:rPr lang="en-US" dirty="0" smtClean="0"/>
              <a:t> cores</a:t>
            </a:r>
          </a:p>
          <a:p>
            <a:pPr lvl="1"/>
            <a:r>
              <a:rPr lang="en-US" dirty="0" smtClean="0"/>
              <a:t>Yes, we will </a:t>
            </a:r>
            <a:r>
              <a:rPr lang="en-US" dirty="0" err="1" smtClean="0"/>
              <a:t>fab</a:t>
            </a:r>
            <a:r>
              <a:rPr lang="en-US" dirty="0" smtClean="0"/>
              <a:t> chips</a:t>
            </a:r>
          </a:p>
          <a:p>
            <a:r>
              <a:rPr lang="en-US" dirty="0" smtClean="0"/>
              <a:t>Mapping RTL to </a:t>
            </a:r>
            <a:r>
              <a:rPr lang="en-US" dirty="0" err="1" smtClean="0"/>
              <a:t>FPGAs</a:t>
            </a:r>
            <a:endParaRPr lang="en-US" dirty="0" smtClean="0"/>
          </a:p>
          <a:p>
            <a:pPr lvl="1"/>
            <a:r>
              <a:rPr lang="en-US" dirty="0" smtClean="0"/>
              <a:t>FPGA computers help software developers, helps debug </a:t>
            </a:r>
            <a:r>
              <a:rPr lang="en-US" dirty="0" smtClean="0"/>
              <a:t>RTL</a:t>
            </a:r>
          </a:p>
          <a:p>
            <a:r>
              <a:rPr lang="en-US" dirty="0" smtClean="0"/>
              <a:t>Why #1. </a:t>
            </a:r>
            <a:r>
              <a:rPr lang="en-US" dirty="0" smtClean="0"/>
              <a:t>For designing (not </a:t>
            </a:r>
            <a:r>
              <a:rPr lang="en-US" dirty="0" err="1" smtClean="0"/>
              <a:t>characterising</a:t>
            </a:r>
            <a:r>
              <a:rPr lang="en-US" dirty="0" smtClean="0"/>
              <a:t>) </a:t>
            </a:r>
            <a:r>
              <a:rPr lang="en-US" dirty="0" smtClean="0"/>
              <a:t>simple cores, power model abstractions don’t work (e.g., 2x difference based on data values).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98611-7C72-034F-A6E8-B63D8BDA035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Acknowledgements</a:t>
            </a:r>
            <a:endParaRPr lang="en-US" dirty="0" smtClean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Sponsors</a:t>
            </a:r>
          </a:p>
          <a:p>
            <a:pPr lvl="1"/>
            <a:r>
              <a:rPr lang="en-US" dirty="0" err="1" smtClean="0"/>
              <a:t>ParLab</a:t>
            </a:r>
            <a:r>
              <a:rPr lang="en-US" dirty="0" smtClean="0"/>
              <a:t>: Intel, Microsoft, UC Discovery, National Instruments, NEC, Nokia, NVIDIA, Samsung, Sun Microsystems</a:t>
            </a:r>
          </a:p>
          <a:p>
            <a:pPr lvl="1"/>
            <a:r>
              <a:rPr lang="en-US" dirty="0" smtClean="0"/>
              <a:t>Xilinx, IBM, SPARC International</a:t>
            </a:r>
          </a:p>
          <a:p>
            <a:pPr lvl="1"/>
            <a:r>
              <a:rPr lang="en-US" dirty="0" smtClean="0"/>
              <a:t>DARPA, NSF, </a:t>
            </a:r>
            <a:r>
              <a:rPr lang="en-US" dirty="0" err="1" smtClean="0"/>
              <a:t>DoE</a:t>
            </a:r>
            <a:r>
              <a:rPr lang="en-US" dirty="0" smtClean="0"/>
              <a:t>, GSRC, BWRC</a:t>
            </a:r>
          </a:p>
          <a:p>
            <a:pPr lvl="1"/>
            <a:endParaRPr lang="en-US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703FA-EE97-9E48-B62E-B82978C4B1D7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Multicore Architecture Simulation Challenge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256213"/>
          </a:xfrm>
        </p:spPr>
        <p:txBody>
          <a:bodyPr/>
          <a:lstStyle/>
          <a:p>
            <a:r>
              <a:rPr lang="en-US" dirty="0" smtClean="0"/>
              <a:t>Bigger, more complex target system</a:t>
            </a:r>
          </a:p>
          <a:p>
            <a:pPr lvl="1"/>
            <a:r>
              <a:rPr lang="en-US" dirty="0" smtClean="0"/>
              <a:t>Many cores, more components, cache coherence, …</a:t>
            </a:r>
          </a:p>
          <a:p>
            <a:pPr lvl="1"/>
            <a:r>
              <a:rPr lang="en-US" dirty="0" smtClean="0"/>
              <a:t>Need to run OS scheduler, or multithreaded run time</a:t>
            </a:r>
          </a:p>
          <a:p>
            <a:r>
              <a:rPr lang="en-US" dirty="0" smtClean="0"/>
              <a:t>Sequential software simulator performance no longer scaling</a:t>
            </a:r>
          </a:p>
          <a:p>
            <a:pPr lvl="1"/>
            <a:r>
              <a:rPr lang="en-US" dirty="0" smtClean="0"/>
              <a:t>More cores, not faster cores</a:t>
            </a:r>
          </a:p>
          <a:p>
            <a:r>
              <a:rPr lang="en-US" dirty="0" smtClean="0"/>
              <a:t>Detailed software simulators don’t parallelize well</a:t>
            </a:r>
          </a:p>
          <a:p>
            <a:pPr lvl="1"/>
            <a:r>
              <a:rPr lang="en-US" dirty="0" smtClean="0"/>
              <a:t>Cycle-by-cycle synchronization kills parallel performance</a:t>
            </a:r>
          </a:p>
          <a:p>
            <a:r>
              <a:rPr lang="en-US" dirty="0" smtClean="0"/>
              <a:t>Parallel code has non-deterministic performance</a:t>
            </a:r>
          </a:p>
          <a:p>
            <a:pPr lvl="1"/>
            <a:r>
              <a:rPr lang="en-US" dirty="0" smtClean="0"/>
              <a:t>Need multiple runs to get error bars</a:t>
            </a:r>
          </a:p>
          <a:p>
            <a:r>
              <a:rPr lang="en-US" dirty="0" smtClean="0"/>
              <a:t>Software more dynamic, adaptive, </a:t>
            </a:r>
            <a:r>
              <a:rPr lang="en-US" dirty="0" err="1" smtClean="0"/>
              <a:t>autotuned</a:t>
            </a:r>
            <a:r>
              <a:rPr lang="en-US" dirty="0" smtClean="0"/>
              <a:t>, JIT, …</a:t>
            </a:r>
          </a:p>
          <a:p>
            <a:pPr lvl="1"/>
            <a:r>
              <a:rPr lang="en-US" dirty="0" smtClean="0"/>
              <a:t>Can’t use sampling</a:t>
            </a:r>
          </a:p>
          <a:p>
            <a:r>
              <a:rPr lang="en-US" dirty="0" smtClean="0"/>
              <a:t>~No legacy parallel software</a:t>
            </a:r>
          </a:p>
          <a:p>
            <a:pPr lvl="1"/>
            <a:r>
              <a:rPr lang="en-US" dirty="0" smtClean="0"/>
              <a:t>Need to write/port entire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98611-7C72-034F-A6E8-B63D8BDA035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01878" y="-76200"/>
            <a:ext cx="3530878" cy="72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716" name="Rectangle 4"/>
          <p:cNvSpPr>
            <a:spLocks noGrp="1" noChangeArrowheads="1"/>
          </p:cNvSpPr>
          <p:nvPr>
            <p:ph type="title"/>
          </p:nvPr>
        </p:nvSpPr>
        <p:spPr>
          <a:xfrm>
            <a:off x="3276600" y="92075"/>
            <a:ext cx="4800600" cy="746125"/>
          </a:xfrm>
        </p:spPr>
        <p:txBody>
          <a:bodyPr/>
          <a:lstStyle/>
          <a:p>
            <a:r>
              <a:rPr lang="en-US" smtClean="0"/>
              <a:t>RAMP Blue, July 2007</a:t>
            </a:r>
            <a:endParaRPr lang="en-US" dirty="0"/>
          </a:p>
        </p:txBody>
      </p:sp>
      <p:sp>
        <p:nvSpPr>
          <p:cNvPr id="1157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52800" y="838200"/>
            <a:ext cx="6248400" cy="5943600"/>
          </a:xfrm>
        </p:spPr>
        <p:txBody>
          <a:bodyPr/>
          <a:lstStyle/>
          <a:p>
            <a:pPr marL="210312" indent="-210312"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1,008 modified </a:t>
            </a:r>
            <a:r>
              <a:rPr lang="en-US" sz="2800" dirty="0" err="1" smtClean="0">
                <a:latin typeface="Arial" charset="0"/>
              </a:rPr>
              <a:t>MicroBlaze</a:t>
            </a:r>
            <a:r>
              <a:rPr lang="en-US" sz="2800" dirty="0" smtClean="0">
                <a:latin typeface="Arial" charset="0"/>
              </a:rPr>
              <a:t> cores</a:t>
            </a:r>
          </a:p>
          <a:p>
            <a:pPr marL="210312" indent="-210312"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FPU (64-bit)</a:t>
            </a:r>
          </a:p>
          <a:p>
            <a:pPr marL="210312" indent="-210312"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RTL directly mapped to FPGA</a:t>
            </a:r>
          </a:p>
          <a:p>
            <a:pPr marL="210312" indent="-210312"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90MHz</a:t>
            </a:r>
          </a:p>
          <a:p>
            <a:pPr marL="210312" indent="-210312"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Runs UPC version of NAS parallel benchmarks.</a:t>
            </a:r>
          </a:p>
          <a:p>
            <a:pPr marL="210312" indent="-210312"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Message-passing cluster</a:t>
            </a:r>
          </a:p>
          <a:p>
            <a:pPr marL="210312" indent="-210312"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No MMU</a:t>
            </a:r>
          </a:p>
          <a:p>
            <a:pPr marL="210312" indent="-210312">
              <a:lnSpc>
                <a:spcPct val="90000"/>
              </a:lnSpc>
            </a:pPr>
            <a:r>
              <a:rPr lang="en-US" sz="2800" dirty="0" smtClean="0">
                <a:latin typeface="Arial" charset="0"/>
              </a:rPr>
              <a:t>Requires lots of hardware</a:t>
            </a:r>
          </a:p>
          <a:p>
            <a:pPr marL="610362" lvl="1" indent="-210312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21 BEE2 boards / </a:t>
            </a:r>
            <a:r>
              <a:rPr lang="en-US" sz="2400" dirty="0" smtClean="0"/>
              <a:t>84 </a:t>
            </a:r>
            <a:r>
              <a:rPr lang="en-US" sz="2400" dirty="0" err="1" smtClean="0"/>
              <a:t>FPGAs</a:t>
            </a:r>
            <a:endParaRPr lang="en-US" sz="2400" dirty="0" smtClean="0"/>
          </a:p>
          <a:p>
            <a:pPr marL="210312" indent="-210312"/>
            <a:r>
              <a:rPr lang="en-US" sz="2800" dirty="0" smtClean="0"/>
              <a:t>Difficult to modify</a:t>
            </a:r>
          </a:p>
          <a:p>
            <a:pPr marL="210312" indent="-210312"/>
            <a:r>
              <a:rPr lang="en-US" sz="2800" dirty="0" smtClean="0"/>
              <a:t>FPGA computer, not a simulator!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391400" cy="914400"/>
          </a:xfrm>
        </p:spPr>
        <p:txBody>
          <a:bodyPr/>
          <a:lstStyle/>
          <a:p>
            <a:r>
              <a:rPr lang="en-US" dirty="0" smtClean="0"/>
              <a:t>Dimensions in FAME</a:t>
            </a:r>
            <a:br>
              <a:rPr lang="en-US" dirty="0" smtClean="0"/>
            </a:br>
            <a:r>
              <a:rPr lang="en-US" sz="2800" dirty="0" smtClean="0"/>
              <a:t>(FPGA Architecture Model Execution)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20787"/>
            <a:ext cx="8839200" cy="5256213"/>
          </a:xfrm>
        </p:spPr>
        <p:txBody>
          <a:bodyPr/>
          <a:lstStyle/>
          <a:p>
            <a:pPr marL="283464" lvl="1">
              <a:buNone/>
            </a:pPr>
            <a:r>
              <a:rPr lang="en-US" sz="2400" b="1" dirty="0" smtClean="0"/>
              <a:t>Direct: </a:t>
            </a:r>
            <a:r>
              <a:rPr lang="en-US" sz="2400" dirty="0" smtClean="0"/>
              <a:t>One target cycle executed in one FPGA host cycle</a:t>
            </a:r>
          </a:p>
          <a:p>
            <a:pPr marL="283464" lvl="1">
              <a:buNone/>
            </a:pPr>
            <a:r>
              <a:rPr lang="en-US" sz="2400" b="1" dirty="0" smtClean="0"/>
              <a:t>Decoupled:</a:t>
            </a:r>
            <a:r>
              <a:rPr lang="en-US" sz="2400" dirty="0" smtClean="0"/>
              <a:t> One target cycle takes one or more FPGA cycles</a:t>
            </a:r>
          </a:p>
          <a:p>
            <a:pPr marL="283464" lvl="1">
              <a:buNone/>
            </a:pPr>
            <a:r>
              <a:rPr lang="en-US" sz="2400" dirty="0" smtClean="0"/>
              <a:t>	</a:t>
            </a:r>
          </a:p>
          <a:p>
            <a:pPr marL="283464" lvl="1">
              <a:buNone/>
            </a:pPr>
            <a:r>
              <a:rPr lang="en-US" sz="2400" b="1" dirty="0" smtClean="0"/>
              <a:t>Full RTL: </a:t>
            </a:r>
            <a:r>
              <a:rPr lang="en-US" sz="2400" dirty="0" smtClean="0"/>
              <a:t>Complete RTL of target machine modeled</a:t>
            </a:r>
          </a:p>
          <a:p>
            <a:pPr marL="283464" lvl="1">
              <a:buNone/>
            </a:pPr>
            <a:r>
              <a:rPr lang="en-US" sz="2400" b="1" dirty="0" smtClean="0"/>
              <a:t>Abstract RTL:</a:t>
            </a:r>
            <a:r>
              <a:rPr lang="en-US" sz="2400" dirty="0" smtClean="0"/>
              <a:t> Partial/simplified RTL, split functional/timing</a:t>
            </a:r>
          </a:p>
          <a:p>
            <a:pPr marL="283464" lvl="1">
              <a:buNone/>
            </a:pPr>
            <a:endParaRPr lang="en-US" sz="2400" dirty="0" smtClean="0"/>
          </a:p>
          <a:p>
            <a:pPr marL="283464" lvl="1">
              <a:buNone/>
            </a:pPr>
            <a:r>
              <a:rPr lang="en-US" sz="2400" b="1" dirty="0" smtClean="0"/>
              <a:t>Host single-threaded: </a:t>
            </a:r>
            <a:r>
              <a:rPr lang="en-US" sz="2400" dirty="0" smtClean="0"/>
              <a:t>One target model per host pipeline</a:t>
            </a:r>
          </a:p>
          <a:p>
            <a:pPr marL="283464" lvl="1">
              <a:buNone/>
            </a:pPr>
            <a:r>
              <a:rPr lang="en-US" sz="2400" b="1" dirty="0" smtClean="0"/>
              <a:t>Host multi-threaded:</a:t>
            </a:r>
            <a:r>
              <a:rPr lang="en-US" sz="2400" dirty="0" smtClean="0"/>
              <a:t> Multiple target models per host pipeline</a:t>
            </a:r>
          </a:p>
          <a:p>
            <a:pPr marL="283464" lvl="1">
              <a:buNone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798611-7C72-034F-A6E8-B63D8BDA035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7315200" cy="746125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Host Multithreading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81150" y="1295400"/>
            <a:ext cx="4953000" cy="838200"/>
            <a:chOff x="864" y="720"/>
            <a:chExt cx="3120" cy="528"/>
          </a:xfrm>
          <a:effectLst/>
        </p:grpSpPr>
        <p:sp>
          <p:nvSpPr>
            <p:cNvPr id="67679" name="Oval 4"/>
            <p:cNvSpPr>
              <a:spLocks noChangeArrowheads="1"/>
            </p:cNvSpPr>
            <p:nvPr/>
          </p:nvSpPr>
          <p:spPr bwMode="auto">
            <a:xfrm>
              <a:off x="2160" y="720"/>
              <a:ext cx="384" cy="384"/>
            </a:xfrm>
            <a:prstGeom prst="ellipse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4" tIns="18288" rIns="9144" bIns="1828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CPU1</a:t>
              </a:r>
            </a:p>
          </p:txBody>
        </p:sp>
        <p:sp>
          <p:nvSpPr>
            <p:cNvPr id="67680" name="Oval 5"/>
            <p:cNvSpPr>
              <a:spLocks noChangeArrowheads="1"/>
            </p:cNvSpPr>
            <p:nvPr/>
          </p:nvSpPr>
          <p:spPr bwMode="auto">
            <a:xfrm>
              <a:off x="2640" y="720"/>
              <a:ext cx="384" cy="384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4" tIns="18288" rIns="9144" bIns="1828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CPU2</a:t>
              </a:r>
            </a:p>
          </p:txBody>
        </p:sp>
        <p:sp>
          <p:nvSpPr>
            <p:cNvPr id="67681" name="Oval 6"/>
            <p:cNvSpPr>
              <a:spLocks noChangeArrowheads="1"/>
            </p:cNvSpPr>
            <p:nvPr/>
          </p:nvSpPr>
          <p:spPr bwMode="auto">
            <a:xfrm>
              <a:off x="3120" y="720"/>
              <a:ext cx="384" cy="38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4" tIns="18288" rIns="9144" bIns="1828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/>
                <a:t>CPU3</a:t>
              </a:r>
            </a:p>
          </p:txBody>
        </p:sp>
        <p:sp>
          <p:nvSpPr>
            <p:cNvPr id="67682" name="Oval 7"/>
            <p:cNvSpPr>
              <a:spLocks noChangeArrowheads="1"/>
            </p:cNvSpPr>
            <p:nvPr/>
          </p:nvSpPr>
          <p:spPr bwMode="auto">
            <a:xfrm>
              <a:off x="3600" y="720"/>
              <a:ext cx="384" cy="38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144" tIns="18288" rIns="9144" bIns="1828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CPU4</a:t>
              </a:r>
            </a:p>
          </p:txBody>
        </p:sp>
        <p:sp>
          <p:nvSpPr>
            <p:cNvPr id="67683" name="Line 8"/>
            <p:cNvSpPr>
              <a:spLocks noChangeShapeType="1"/>
            </p:cNvSpPr>
            <p:nvPr/>
          </p:nvSpPr>
          <p:spPr bwMode="auto">
            <a:xfrm>
              <a:off x="2352" y="11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684" name="Line 9"/>
            <p:cNvSpPr>
              <a:spLocks noChangeShapeType="1"/>
            </p:cNvSpPr>
            <p:nvPr/>
          </p:nvSpPr>
          <p:spPr bwMode="auto">
            <a:xfrm>
              <a:off x="2832" y="11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685" name="Line 10"/>
            <p:cNvSpPr>
              <a:spLocks noChangeShapeType="1"/>
            </p:cNvSpPr>
            <p:nvPr/>
          </p:nvSpPr>
          <p:spPr bwMode="auto">
            <a:xfrm>
              <a:off x="3312" y="11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7686" name="Line 11"/>
            <p:cNvSpPr>
              <a:spLocks noChangeShapeType="1"/>
            </p:cNvSpPr>
            <p:nvPr/>
          </p:nvSpPr>
          <p:spPr bwMode="auto">
            <a:xfrm>
              <a:off x="3792" y="11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6284" name="Text Box 12"/>
            <p:cNvSpPr txBox="1">
              <a:spLocks noChangeArrowheads="1"/>
            </p:cNvSpPr>
            <p:nvPr/>
          </p:nvSpPr>
          <p:spPr bwMode="auto">
            <a:xfrm>
              <a:off x="864" y="768"/>
              <a:ext cx="13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400"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Target Model</a:t>
              </a:r>
            </a:p>
          </p:txBody>
        </p:sp>
      </p:grpSp>
      <p:sp>
        <p:nvSpPr>
          <p:cNvPr id="566285" name="AutoShape 13"/>
          <p:cNvSpPr>
            <a:spLocks noChangeArrowheads="1"/>
          </p:cNvSpPr>
          <p:nvPr/>
        </p:nvSpPr>
        <p:spPr bwMode="auto">
          <a:xfrm>
            <a:off x="3638550" y="2195444"/>
            <a:ext cx="2990850" cy="725626"/>
          </a:xfrm>
          <a:prstGeom prst="downArrow">
            <a:avLst>
              <a:gd name="adj1" fmla="val 73806"/>
              <a:gd name="adj2" fmla="val 3817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endParaRPr lang="en-US" sz="28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990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09600" y="5638800"/>
            <a:ext cx="82296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Multithreading emulation engine reduces FPGA resource use and improves emulator throughput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latin typeface="Tahoma" charset="0"/>
              </a:rPr>
              <a:t>Hides emulation latencies (e.g., communicating across </a:t>
            </a:r>
            <a:r>
              <a:rPr lang="en-US" sz="2000" dirty="0" err="1" smtClean="0">
                <a:latin typeface="Tahoma" charset="0"/>
              </a:rPr>
              <a:t>FPGAs</a:t>
            </a:r>
            <a:r>
              <a:rPr lang="en-US" sz="2000" dirty="0" smtClean="0">
                <a:latin typeface="Tahoma" charset="0"/>
              </a:rPr>
              <a:t>)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76200" y="2743200"/>
            <a:ext cx="8915400" cy="2926349"/>
            <a:chOff x="-96" y="1728"/>
            <a:chExt cx="5328" cy="1674"/>
          </a:xfrm>
        </p:grpSpPr>
        <p:sp>
          <p:nvSpPr>
            <p:cNvPr id="566288" name="Text Box 16"/>
            <p:cNvSpPr txBox="1">
              <a:spLocks noChangeArrowheads="1"/>
            </p:cNvSpPr>
            <p:nvPr/>
          </p:nvSpPr>
          <p:spPr bwMode="auto">
            <a:xfrm>
              <a:off x="96" y="1728"/>
              <a:ext cx="2976" cy="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Multithreaded Emulation Engine (on FPGA)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1296" y="1968"/>
              <a:ext cx="3936" cy="1434"/>
              <a:chOff x="960" y="1920"/>
              <a:chExt cx="4704" cy="1715"/>
            </a:xfrm>
          </p:grpSpPr>
          <p:sp>
            <p:nvSpPr>
              <p:cNvPr id="67597" name="Rectangle 18"/>
              <p:cNvSpPr>
                <a:spLocks noChangeArrowheads="1"/>
              </p:cNvSpPr>
              <p:nvPr/>
            </p:nvSpPr>
            <p:spPr bwMode="auto">
              <a:xfrm>
                <a:off x="3028" y="2178"/>
                <a:ext cx="852" cy="62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DDDDDD"/>
                    </a:outerShdw>
                  </a:effectLst>
                </a:endParaRPr>
              </a:p>
            </p:txBody>
          </p:sp>
          <p:grpSp>
            <p:nvGrpSpPr>
              <p:cNvPr id="5" name="Group 19"/>
              <p:cNvGrpSpPr>
                <a:grpSpLocks/>
              </p:cNvGrpSpPr>
              <p:nvPr/>
            </p:nvGrpSpPr>
            <p:grpSpPr bwMode="auto">
              <a:xfrm>
                <a:off x="1163" y="3173"/>
                <a:ext cx="81" cy="294"/>
                <a:chOff x="432" y="2208"/>
                <a:chExt cx="96" cy="384"/>
              </a:xfrm>
            </p:grpSpPr>
            <p:sp>
              <p:nvSpPr>
                <p:cNvPr id="67677" name="Rectangle 20"/>
                <p:cNvSpPr>
                  <a:spLocks noChangeArrowheads="1"/>
                </p:cNvSpPr>
                <p:nvPr/>
              </p:nvSpPr>
              <p:spPr bwMode="auto">
                <a:xfrm>
                  <a:off x="432" y="2208"/>
                  <a:ext cx="96" cy="38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effectLst>
                      <a:outerShdw blurRad="38100" dist="38100" dir="2700000" algn="tl">
                        <a:srgbClr val="DDDDDD"/>
                      </a:outerShdw>
                    </a:effectLst>
                  </a:endParaRPr>
                </a:p>
              </p:txBody>
            </p:sp>
            <p:sp>
              <p:nvSpPr>
                <p:cNvPr id="67678" name="Freeform 21"/>
                <p:cNvSpPr>
                  <a:spLocks/>
                </p:cNvSpPr>
                <p:nvPr/>
              </p:nvSpPr>
              <p:spPr bwMode="auto">
                <a:xfrm>
                  <a:off x="432" y="2497"/>
                  <a:ext cx="96" cy="95"/>
                </a:xfrm>
                <a:custGeom>
                  <a:avLst/>
                  <a:gdLst>
                    <a:gd name="T0" fmla="*/ 0 w 96"/>
                    <a:gd name="T1" fmla="*/ 1536 h 48"/>
                    <a:gd name="T2" fmla="*/ 48 w 96"/>
                    <a:gd name="T3" fmla="*/ 0 h 48"/>
                    <a:gd name="T4" fmla="*/ 96 w 96"/>
                    <a:gd name="T5" fmla="*/ 1536 h 48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48"/>
                    <a:gd name="T11" fmla="*/ 96 w 96"/>
                    <a:gd name="T12" fmla="*/ 48 h 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48">
                      <a:moveTo>
                        <a:pt x="0" y="48"/>
                      </a:moveTo>
                      <a:lnTo>
                        <a:pt x="48" y="0"/>
                      </a:lnTo>
                      <a:lnTo>
                        <a:pt x="96" y="48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effectLst>
                      <a:outerShdw blurRad="38100" dist="38100" dir="2700000" algn="tl">
                        <a:srgbClr val="DDDDDD"/>
                      </a:outerShdw>
                    </a:effectLst>
                  </a:endParaRPr>
                </a:p>
              </p:txBody>
            </p:sp>
          </p:grpSp>
          <p:sp>
            <p:nvSpPr>
              <p:cNvPr id="67599" name="Rectangle 22"/>
              <p:cNvSpPr>
                <a:spLocks noChangeArrowheads="1"/>
              </p:cNvSpPr>
              <p:nvPr/>
            </p:nvSpPr>
            <p:spPr bwMode="auto">
              <a:xfrm>
                <a:off x="1082" y="2952"/>
                <a:ext cx="243" cy="18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>
                    <a:effectLst>
                      <a:outerShdw blurRad="38100" dist="38100" dir="2700000" algn="tl">
                        <a:srgbClr val="DDDDDD"/>
                      </a:outerShdw>
                    </a:effectLst>
                    <a:ea typeface="ＭＳ Ｐゴシック" charset="-128"/>
                    <a:cs typeface="ＭＳ Ｐゴシック" charset="-128"/>
                  </a:rPr>
                  <a:t>+1</a:t>
                </a:r>
              </a:p>
            </p:txBody>
          </p:sp>
          <p:sp>
            <p:nvSpPr>
              <p:cNvPr id="67600" name="Freeform 23"/>
              <p:cNvSpPr>
                <a:spLocks/>
              </p:cNvSpPr>
              <p:nvPr/>
            </p:nvSpPr>
            <p:spPr bwMode="auto">
              <a:xfrm>
                <a:off x="1244" y="3025"/>
                <a:ext cx="243" cy="295"/>
              </a:xfrm>
              <a:custGeom>
                <a:avLst/>
                <a:gdLst>
                  <a:gd name="T0" fmla="*/ 0 w 288"/>
                  <a:gd name="T1" fmla="*/ 103 h 384"/>
                  <a:gd name="T2" fmla="*/ 123 w 288"/>
                  <a:gd name="T3" fmla="*/ 103 h 384"/>
                  <a:gd name="T4" fmla="*/ 123 w 288"/>
                  <a:gd name="T5" fmla="*/ 0 h 384"/>
                  <a:gd name="T6" fmla="*/ 41 w 288"/>
                  <a:gd name="T7" fmla="*/ 0 h 3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384"/>
                  <a:gd name="T14" fmla="*/ 288 w 288"/>
                  <a:gd name="T15" fmla="*/ 384 h 3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384">
                    <a:moveTo>
                      <a:pt x="0" y="384"/>
                    </a:moveTo>
                    <a:lnTo>
                      <a:pt x="288" y="384"/>
                    </a:lnTo>
                    <a:lnTo>
                      <a:pt x="288" y="0"/>
                    </a:lnTo>
                    <a:lnTo>
                      <a:pt x="96" y="0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DDDDDD"/>
                    </a:outerShdw>
                  </a:effectLst>
                </a:endParaRPr>
              </a:p>
            </p:txBody>
          </p:sp>
          <p:sp>
            <p:nvSpPr>
              <p:cNvPr id="67601" name="Freeform 24"/>
              <p:cNvSpPr>
                <a:spLocks/>
              </p:cNvSpPr>
              <p:nvPr/>
            </p:nvSpPr>
            <p:spPr bwMode="auto">
              <a:xfrm>
                <a:off x="960" y="3025"/>
                <a:ext cx="203" cy="295"/>
              </a:xfrm>
              <a:custGeom>
                <a:avLst/>
                <a:gdLst>
                  <a:gd name="T0" fmla="*/ 63 w 240"/>
                  <a:gd name="T1" fmla="*/ 0 h 384"/>
                  <a:gd name="T2" fmla="*/ 0 w 240"/>
                  <a:gd name="T3" fmla="*/ 0 h 384"/>
                  <a:gd name="T4" fmla="*/ 0 w 240"/>
                  <a:gd name="T5" fmla="*/ 103 h 384"/>
                  <a:gd name="T6" fmla="*/ 104 w 240"/>
                  <a:gd name="T7" fmla="*/ 103 h 3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0"/>
                  <a:gd name="T13" fmla="*/ 0 h 384"/>
                  <a:gd name="T14" fmla="*/ 240 w 240"/>
                  <a:gd name="T15" fmla="*/ 384 h 3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DDDDDD"/>
                    </a:outerShdw>
                  </a:effectLst>
                </a:endParaRPr>
              </a:p>
            </p:txBody>
          </p:sp>
          <p:grpSp>
            <p:nvGrpSpPr>
              <p:cNvPr id="6" name="Group 25"/>
              <p:cNvGrpSpPr>
                <a:grpSpLocks/>
              </p:cNvGrpSpPr>
              <p:nvPr/>
            </p:nvGrpSpPr>
            <p:grpSpPr bwMode="auto">
              <a:xfrm>
                <a:off x="1312" y="3283"/>
                <a:ext cx="268" cy="352"/>
                <a:chOff x="608" y="2448"/>
                <a:chExt cx="316" cy="458"/>
              </a:xfrm>
            </p:grpSpPr>
            <p:sp>
              <p:nvSpPr>
                <p:cNvPr id="67675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623" y="2448"/>
                  <a:ext cx="48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7676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608" y="2495"/>
                  <a:ext cx="316" cy="41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b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ea typeface="ＭＳ Ｐゴシック" charset="-128"/>
                      <a:cs typeface="ＭＳ Ｐゴシック" charset="-128"/>
                    </a:rPr>
                    <a:t>2</a:t>
                  </a:r>
                </a:p>
              </p:txBody>
            </p:sp>
          </p:grpSp>
          <p:sp>
            <p:nvSpPr>
              <p:cNvPr id="67603" name="Line 28"/>
              <p:cNvSpPr>
                <a:spLocks noChangeShapeType="1"/>
              </p:cNvSpPr>
              <p:nvPr/>
            </p:nvSpPr>
            <p:spPr bwMode="auto">
              <a:xfrm>
                <a:off x="1487" y="3320"/>
                <a:ext cx="121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7" name="Group 29"/>
              <p:cNvGrpSpPr>
                <a:grpSpLocks/>
              </p:cNvGrpSpPr>
              <p:nvPr/>
            </p:nvGrpSpPr>
            <p:grpSpPr bwMode="auto">
              <a:xfrm>
                <a:off x="1406" y="2178"/>
                <a:ext cx="162" cy="405"/>
                <a:chOff x="432" y="1296"/>
                <a:chExt cx="192" cy="528"/>
              </a:xfrm>
            </p:grpSpPr>
            <p:sp>
              <p:nvSpPr>
                <p:cNvPr id="67673" name="Rectangle 30"/>
                <p:cNvSpPr>
                  <a:spLocks noChangeArrowheads="1"/>
                </p:cNvSpPr>
                <p:nvPr/>
              </p:nvSpPr>
              <p:spPr bwMode="auto">
                <a:xfrm>
                  <a:off x="432" y="1296"/>
                  <a:ext cx="194" cy="525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0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ea typeface="ＭＳ Ｐゴシック" charset="-128"/>
                      <a:cs typeface="ＭＳ Ｐゴシック" charset="-128"/>
                    </a:rPr>
                    <a:t>PC</a:t>
                  </a:r>
                </a:p>
                <a:p>
                  <a:pPr algn="ctr"/>
                  <a:r>
                    <a:rPr lang="en-US" sz="10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ea typeface="ＭＳ Ｐゴシック" charset="-128"/>
                      <a:cs typeface="ＭＳ Ｐゴシック" charset="-128"/>
                    </a:rPr>
                    <a:t>1</a:t>
                  </a:r>
                </a:p>
              </p:txBody>
            </p:sp>
            <p:sp>
              <p:nvSpPr>
                <p:cNvPr id="67674" name="Freeform 31"/>
                <p:cNvSpPr>
                  <a:spLocks/>
                </p:cNvSpPr>
                <p:nvPr/>
              </p:nvSpPr>
              <p:spPr bwMode="auto">
                <a:xfrm>
                  <a:off x="432" y="1728"/>
                  <a:ext cx="194" cy="94"/>
                </a:xfrm>
                <a:custGeom>
                  <a:avLst/>
                  <a:gdLst>
                    <a:gd name="T0" fmla="*/ 0 w 192"/>
                    <a:gd name="T1" fmla="*/ 96 h 96"/>
                    <a:gd name="T2" fmla="*/ 96 w 192"/>
                    <a:gd name="T3" fmla="*/ 0 h 96"/>
                    <a:gd name="T4" fmla="*/ 192 w 192"/>
                    <a:gd name="T5" fmla="*/ 96 h 96"/>
                    <a:gd name="T6" fmla="*/ 0 60000 65536"/>
                    <a:gd name="T7" fmla="*/ 0 60000 65536"/>
                    <a:gd name="T8" fmla="*/ 0 60000 65536"/>
                    <a:gd name="T9" fmla="*/ 0 w 192"/>
                    <a:gd name="T10" fmla="*/ 0 h 96"/>
                    <a:gd name="T11" fmla="*/ 192 w 192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2" h="96">
                      <a:moveTo>
                        <a:pt x="0" y="96"/>
                      </a:moveTo>
                      <a:lnTo>
                        <a:pt x="96" y="0"/>
                      </a:lnTo>
                      <a:lnTo>
                        <a:pt x="192" y="96"/>
                      </a:lnTo>
                    </a:path>
                  </a:pathLst>
                </a:custGeom>
                <a:solidFill>
                  <a:srgbClr val="FFFF0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p:grpSp>
          <p:grpSp>
            <p:nvGrpSpPr>
              <p:cNvPr id="8" name="Group 32"/>
              <p:cNvGrpSpPr>
                <a:grpSpLocks/>
              </p:cNvGrpSpPr>
              <p:nvPr/>
            </p:nvGrpSpPr>
            <p:grpSpPr bwMode="auto">
              <a:xfrm>
                <a:off x="1325" y="2252"/>
                <a:ext cx="162" cy="405"/>
                <a:chOff x="432" y="1296"/>
                <a:chExt cx="192" cy="528"/>
              </a:xfrm>
            </p:grpSpPr>
            <p:sp>
              <p:nvSpPr>
                <p:cNvPr id="67671" name="Rectangle 33"/>
                <p:cNvSpPr>
                  <a:spLocks noChangeArrowheads="1"/>
                </p:cNvSpPr>
                <p:nvPr/>
              </p:nvSpPr>
              <p:spPr bwMode="auto">
                <a:xfrm>
                  <a:off x="430" y="1298"/>
                  <a:ext cx="194" cy="525"/>
                </a:xfrm>
                <a:prstGeom prst="rect">
                  <a:avLst/>
                </a:prstGeom>
                <a:solidFill>
                  <a:srgbClr val="9999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0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ea typeface="ＭＳ Ｐゴシック" charset="-128"/>
                      <a:cs typeface="ＭＳ Ｐゴシック" charset="-128"/>
                    </a:rPr>
                    <a:t>PC</a:t>
                  </a:r>
                </a:p>
                <a:p>
                  <a:pPr algn="ctr"/>
                  <a:r>
                    <a:rPr lang="en-US" sz="10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ea typeface="ＭＳ Ｐゴシック" charset="-128"/>
                      <a:cs typeface="ＭＳ Ｐゴシック" charset="-128"/>
                    </a:rPr>
                    <a:t>1</a:t>
                  </a:r>
                </a:p>
              </p:txBody>
            </p:sp>
            <p:sp>
              <p:nvSpPr>
                <p:cNvPr id="67672" name="Freeform 34"/>
                <p:cNvSpPr>
                  <a:spLocks/>
                </p:cNvSpPr>
                <p:nvPr/>
              </p:nvSpPr>
              <p:spPr bwMode="auto">
                <a:xfrm>
                  <a:off x="430" y="1728"/>
                  <a:ext cx="194" cy="94"/>
                </a:xfrm>
                <a:custGeom>
                  <a:avLst/>
                  <a:gdLst>
                    <a:gd name="T0" fmla="*/ 0 w 192"/>
                    <a:gd name="T1" fmla="*/ 96 h 96"/>
                    <a:gd name="T2" fmla="*/ 96 w 192"/>
                    <a:gd name="T3" fmla="*/ 0 h 96"/>
                    <a:gd name="T4" fmla="*/ 192 w 192"/>
                    <a:gd name="T5" fmla="*/ 96 h 96"/>
                    <a:gd name="T6" fmla="*/ 0 60000 65536"/>
                    <a:gd name="T7" fmla="*/ 0 60000 65536"/>
                    <a:gd name="T8" fmla="*/ 0 60000 65536"/>
                    <a:gd name="T9" fmla="*/ 0 w 192"/>
                    <a:gd name="T10" fmla="*/ 0 h 96"/>
                    <a:gd name="T11" fmla="*/ 192 w 192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2" h="96">
                      <a:moveTo>
                        <a:pt x="0" y="96"/>
                      </a:moveTo>
                      <a:lnTo>
                        <a:pt x="96" y="0"/>
                      </a:lnTo>
                      <a:lnTo>
                        <a:pt x="192" y="96"/>
                      </a:lnTo>
                    </a:path>
                  </a:pathLst>
                </a:custGeom>
                <a:solidFill>
                  <a:srgbClr val="9999FF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p:grpSp>
          <p:grpSp>
            <p:nvGrpSpPr>
              <p:cNvPr id="9" name="Group 35"/>
              <p:cNvGrpSpPr>
                <a:grpSpLocks/>
              </p:cNvGrpSpPr>
              <p:nvPr/>
            </p:nvGrpSpPr>
            <p:grpSpPr bwMode="auto">
              <a:xfrm>
                <a:off x="1244" y="2325"/>
                <a:ext cx="162" cy="406"/>
                <a:chOff x="432" y="1296"/>
                <a:chExt cx="192" cy="528"/>
              </a:xfrm>
            </p:grpSpPr>
            <p:sp>
              <p:nvSpPr>
                <p:cNvPr id="67669" name="Rectangle 36"/>
                <p:cNvSpPr>
                  <a:spLocks noChangeArrowheads="1"/>
                </p:cNvSpPr>
                <p:nvPr/>
              </p:nvSpPr>
              <p:spPr bwMode="auto">
                <a:xfrm>
                  <a:off x="434" y="1296"/>
                  <a:ext cx="190" cy="526"/>
                </a:xfrm>
                <a:prstGeom prst="rect">
                  <a:avLst/>
                </a:prstGeom>
                <a:solidFill>
                  <a:srgbClr val="FF9933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0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ea typeface="ＭＳ Ｐゴシック" charset="-128"/>
                      <a:cs typeface="ＭＳ Ｐゴシック" charset="-128"/>
                    </a:rPr>
                    <a:t>PC</a:t>
                  </a:r>
                </a:p>
                <a:p>
                  <a:pPr algn="ctr"/>
                  <a:r>
                    <a:rPr lang="en-US" sz="10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ea typeface="ＭＳ Ｐゴシック" charset="-128"/>
                      <a:cs typeface="ＭＳ Ｐゴシック" charset="-128"/>
                    </a:rPr>
                    <a:t>1</a:t>
                  </a:r>
                </a:p>
              </p:txBody>
            </p:sp>
            <p:sp>
              <p:nvSpPr>
                <p:cNvPr id="67670" name="Freeform 37"/>
                <p:cNvSpPr>
                  <a:spLocks/>
                </p:cNvSpPr>
                <p:nvPr/>
              </p:nvSpPr>
              <p:spPr bwMode="auto">
                <a:xfrm>
                  <a:off x="434" y="1727"/>
                  <a:ext cx="190" cy="95"/>
                </a:xfrm>
                <a:custGeom>
                  <a:avLst/>
                  <a:gdLst>
                    <a:gd name="T0" fmla="*/ 0 w 192"/>
                    <a:gd name="T1" fmla="*/ 96 h 96"/>
                    <a:gd name="T2" fmla="*/ 96 w 192"/>
                    <a:gd name="T3" fmla="*/ 0 h 96"/>
                    <a:gd name="T4" fmla="*/ 192 w 192"/>
                    <a:gd name="T5" fmla="*/ 96 h 96"/>
                    <a:gd name="T6" fmla="*/ 0 60000 65536"/>
                    <a:gd name="T7" fmla="*/ 0 60000 65536"/>
                    <a:gd name="T8" fmla="*/ 0 60000 65536"/>
                    <a:gd name="T9" fmla="*/ 0 w 192"/>
                    <a:gd name="T10" fmla="*/ 0 h 96"/>
                    <a:gd name="T11" fmla="*/ 192 w 192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2" h="96">
                      <a:moveTo>
                        <a:pt x="0" y="96"/>
                      </a:moveTo>
                      <a:lnTo>
                        <a:pt x="96" y="0"/>
                      </a:lnTo>
                      <a:lnTo>
                        <a:pt x="192" y="96"/>
                      </a:lnTo>
                    </a:path>
                  </a:pathLst>
                </a:custGeom>
                <a:solidFill>
                  <a:srgbClr val="FF9933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p:grpSp>
          <p:grpSp>
            <p:nvGrpSpPr>
              <p:cNvPr id="10" name="Group 38"/>
              <p:cNvGrpSpPr>
                <a:grpSpLocks/>
              </p:cNvGrpSpPr>
              <p:nvPr/>
            </p:nvGrpSpPr>
            <p:grpSpPr bwMode="auto">
              <a:xfrm>
                <a:off x="1163" y="2399"/>
                <a:ext cx="162" cy="405"/>
                <a:chOff x="432" y="1296"/>
                <a:chExt cx="192" cy="528"/>
              </a:xfrm>
            </p:grpSpPr>
            <p:sp>
              <p:nvSpPr>
                <p:cNvPr id="67667" name="Rectangle 39"/>
                <p:cNvSpPr>
                  <a:spLocks noChangeArrowheads="1"/>
                </p:cNvSpPr>
                <p:nvPr/>
              </p:nvSpPr>
              <p:spPr bwMode="auto">
                <a:xfrm>
                  <a:off x="432" y="1298"/>
                  <a:ext cx="190" cy="525"/>
                </a:xfrm>
                <a:prstGeom prst="rect">
                  <a:avLst/>
                </a:prstGeom>
                <a:solidFill>
                  <a:srgbClr val="00FF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0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ea typeface="ＭＳ Ｐゴシック" charset="-128"/>
                      <a:cs typeface="ＭＳ Ｐゴシック" charset="-128"/>
                    </a:rPr>
                    <a:t>PC</a:t>
                  </a:r>
                </a:p>
                <a:p>
                  <a:pPr algn="ctr"/>
                  <a:r>
                    <a:rPr lang="en-US" sz="10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ea typeface="ＭＳ Ｐゴシック" charset="-128"/>
                      <a:cs typeface="ＭＳ Ｐゴシック" charset="-128"/>
                    </a:rPr>
                    <a:t>1</a:t>
                  </a:r>
                </a:p>
              </p:txBody>
            </p:sp>
            <p:sp>
              <p:nvSpPr>
                <p:cNvPr id="67668" name="Freeform 40"/>
                <p:cNvSpPr>
                  <a:spLocks/>
                </p:cNvSpPr>
                <p:nvPr/>
              </p:nvSpPr>
              <p:spPr bwMode="auto">
                <a:xfrm>
                  <a:off x="432" y="1728"/>
                  <a:ext cx="190" cy="94"/>
                </a:xfrm>
                <a:custGeom>
                  <a:avLst/>
                  <a:gdLst>
                    <a:gd name="T0" fmla="*/ 0 w 192"/>
                    <a:gd name="T1" fmla="*/ 96 h 96"/>
                    <a:gd name="T2" fmla="*/ 96 w 192"/>
                    <a:gd name="T3" fmla="*/ 0 h 96"/>
                    <a:gd name="T4" fmla="*/ 192 w 192"/>
                    <a:gd name="T5" fmla="*/ 96 h 96"/>
                    <a:gd name="T6" fmla="*/ 0 60000 65536"/>
                    <a:gd name="T7" fmla="*/ 0 60000 65536"/>
                    <a:gd name="T8" fmla="*/ 0 60000 65536"/>
                    <a:gd name="T9" fmla="*/ 0 w 192"/>
                    <a:gd name="T10" fmla="*/ 0 h 96"/>
                    <a:gd name="T11" fmla="*/ 192 w 192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2" h="96">
                      <a:moveTo>
                        <a:pt x="0" y="96"/>
                      </a:moveTo>
                      <a:lnTo>
                        <a:pt x="96" y="0"/>
                      </a:lnTo>
                      <a:lnTo>
                        <a:pt x="192" y="96"/>
                      </a:lnTo>
                    </a:path>
                  </a:pathLst>
                </a:custGeom>
                <a:solidFill>
                  <a:srgbClr val="00FFFF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p:grpSp>
          <p:sp>
            <p:nvSpPr>
              <p:cNvPr id="67608" name="Freeform 41"/>
              <p:cNvSpPr>
                <a:spLocks/>
              </p:cNvSpPr>
              <p:nvPr/>
            </p:nvSpPr>
            <p:spPr bwMode="auto">
              <a:xfrm>
                <a:off x="1852" y="2288"/>
                <a:ext cx="122" cy="441"/>
              </a:xfrm>
              <a:custGeom>
                <a:avLst/>
                <a:gdLst>
                  <a:gd name="T0" fmla="*/ 0 w 144"/>
                  <a:gd name="T1" fmla="*/ 0 h 576"/>
                  <a:gd name="T2" fmla="*/ 0 w 144"/>
                  <a:gd name="T3" fmla="*/ 155 h 576"/>
                  <a:gd name="T4" fmla="*/ 63 w 144"/>
                  <a:gd name="T5" fmla="*/ 142 h 576"/>
                  <a:gd name="T6" fmla="*/ 63 w 144"/>
                  <a:gd name="T7" fmla="*/ 13 h 576"/>
                  <a:gd name="T8" fmla="*/ 0 w 144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576"/>
                  <a:gd name="T17" fmla="*/ 144 w 144"/>
                  <a:gd name="T18" fmla="*/ 576 h 5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576">
                    <a:moveTo>
                      <a:pt x="0" y="0"/>
                    </a:moveTo>
                    <a:lnTo>
                      <a:pt x="0" y="576"/>
                    </a:lnTo>
                    <a:lnTo>
                      <a:pt x="144" y="528"/>
                    </a:lnTo>
                    <a:lnTo>
                      <a:pt x="144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DDDDDD"/>
                    </a:outerShdw>
                  </a:effectLst>
                </a:endParaRPr>
              </a:p>
            </p:txBody>
          </p:sp>
          <p:sp>
            <p:nvSpPr>
              <p:cNvPr id="67609" name="Line 42"/>
              <p:cNvSpPr>
                <a:spLocks noChangeShapeType="1"/>
              </p:cNvSpPr>
              <p:nvPr/>
            </p:nvSpPr>
            <p:spPr bwMode="auto">
              <a:xfrm>
                <a:off x="1568" y="2400"/>
                <a:ext cx="2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610" name="Line 43"/>
              <p:cNvSpPr>
                <a:spLocks noChangeShapeType="1"/>
              </p:cNvSpPr>
              <p:nvPr/>
            </p:nvSpPr>
            <p:spPr bwMode="auto">
              <a:xfrm>
                <a:off x="1487" y="2472"/>
                <a:ext cx="36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611" name="Line 44"/>
              <p:cNvSpPr>
                <a:spLocks noChangeShapeType="1"/>
              </p:cNvSpPr>
              <p:nvPr/>
            </p:nvSpPr>
            <p:spPr bwMode="auto">
              <a:xfrm>
                <a:off x="1406" y="2547"/>
                <a:ext cx="44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612" name="Line 45"/>
              <p:cNvSpPr>
                <a:spLocks noChangeShapeType="1"/>
              </p:cNvSpPr>
              <p:nvPr/>
            </p:nvSpPr>
            <p:spPr bwMode="auto">
              <a:xfrm>
                <a:off x="1325" y="2620"/>
                <a:ext cx="52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613" name="Line 46"/>
              <p:cNvSpPr>
                <a:spLocks noChangeShapeType="1"/>
              </p:cNvSpPr>
              <p:nvPr/>
            </p:nvSpPr>
            <p:spPr bwMode="auto">
              <a:xfrm flipV="1">
                <a:off x="1933" y="2694"/>
                <a:ext cx="0" cy="6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614" name="Line 47"/>
              <p:cNvSpPr>
                <a:spLocks noChangeShapeType="1"/>
              </p:cNvSpPr>
              <p:nvPr/>
            </p:nvSpPr>
            <p:spPr bwMode="auto">
              <a:xfrm>
                <a:off x="1973" y="2510"/>
                <a:ext cx="20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615" name="Rectangle 48"/>
              <p:cNvSpPr>
                <a:spLocks noChangeArrowheads="1"/>
              </p:cNvSpPr>
              <p:nvPr/>
            </p:nvSpPr>
            <p:spPr bwMode="auto">
              <a:xfrm>
                <a:off x="2177" y="2288"/>
                <a:ext cx="367" cy="40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>
                    <a:effectLst>
                      <a:outerShdw blurRad="38100" dist="38100" dir="2700000" algn="tl">
                        <a:srgbClr val="DDDDDD"/>
                      </a:outerShdw>
                    </a:effectLst>
                    <a:ea typeface="ＭＳ Ｐゴシック" charset="-128"/>
                    <a:cs typeface="ＭＳ Ｐゴシック" charset="-128"/>
                  </a:rPr>
                  <a:t>I$</a:t>
                </a:r>
              </a:p>
            </p:txBody>
          </p:sp>
          <p:grpSp>
            <p:nvGrpSpPr>
              <p:cNvPr id="11" name="Group 49"/>
              <p:cNvGrpSpPr>
                <a:grpSpLocks/>
              </p:cNvGrpSpPr>
              <p:nvPr/>
            </p:nvGrpSpPr>
            <p:grpSpPr bwMode="auto">
              <a:xfrm>
                <a:off x="2704" y="3173"/>
                <a:ext cx="81" cy="294"/>
                <a:chOff x="432" y="2208"/>
                <a:chExt cx="96" cy="384"/>
              </a:xfrm>
            </p:grpSpPr>
            <p:sp>
              <p:nvSpPr>
                <p:cNvPr id="67665" name="Rectangle 50"/>
                <p:cNvSpPr>
                  <a:spLocks noChangeArrowheads="1"/>
                </p:cNvSpPr>
                <p:nvPr/>
              </p:nvSpPr>
              <p:spPr bwMode="auto">
                <a:xfrm>
                  <a:off x="432" y="2208"/>
                  <a:ext cx="96" cy="38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effectLst>
                      <a:outerShdw blurRad="38100" dist="38100" dir="2700000" algn="tl">
                        <a:srgbClr val="DDDDDD"/>
                      </a:outerShdw>
                    </a:effectLst>
                  </a:endParaRPr>
                </a:p>
              </p:txBody>
            </p:sp>
            <p:sp>
              <p:nvSpPr>
                <p:cNvPr id="67666" name="Freeform 51"/>
                <p:cNvSpPr>
                  <a:spLocks/>
                </p:cNvSpPr>
                <p:nvPr/>
              </p:nvSpPr>
              <p:spPr bwMode="auto">
                <a:xfrm>
                  <a:off x="432" y="2497"/>
                  <a:ext cx="96" cy="95"/>
                </a:xfrm>
                <a:custGeom>
                  <a:avLst/>
                  <a:gdLst>
                    <a:gd name="T0" fmla="*/ 0 w 96"/>
                    <a:gd name="T1" fmla="*/ 1536 h 48"/>
                    <a:gd name="T2" fmla="*/ 48 w 96"/>
                    <a:gd name="T3" fmla="*/ 0 h 48"/>
                    <a:gd name="T4" fmla="*/ 96 w 96"/>
                    <a:gd name="T5" fmla="*/ 1536 h 48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48"/>
                    <a:gd name="T11" fmla="*/ 96 w 96"/>
                    <a:gd name="T12" fmla="*/ 48 h 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48">
                      <a:moveTo>
                        <a:pt x="0" y="48"/>
                      </a:moveTo>
                      <a:lnTo>
                        <a:pt x="48" y="0"/>
                      </a:lnTo>
                      <a:lnTo>
                        <a:pt x="96" y="48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effectLst>
                      <a:outerShdw blurRad="38100" dist="38100" dir="2700000" algn="tl">
                        <a:srgbClr val="DDDDDD"/>
                      </a:outerShdw>
                    </a:effectLst>
                  </a:endParaRPr>
                </a:p>
              </p:txBody>
            </p:sp>
          </p:grpSp>
          <p:grpSp>
            <p:nvGrpSpPr>
              <p:cNvPr id="12" name="Group 52"/>
              <p:cNvGrpSpPr>
                <a:grpSpLocks/>
              </p:cNvGrpSpPr>
              <p:nvPr/>
            </p:nvGrpSpPr>
            <p:grpSpPr bwMode="auto">
              <a:xfrm>
                <a:off x="2704" y="2288"/>
                <a:ext cx="162" cy="406"/>
                <a:chOff x="432" y="1296"/>
                <a:chExt cx="192" cy="528"/>
              </a:xfrm>
            </p:grpSpPr>
            <p:sp>
              <p:nvSpPr>
                <p:cNvPr id="67663" name="Rectangle 53"/>
                <p:cNvSpPr>
                  <a:spLocks noChangeArrowheads="1"/>
                </p:cNvSpPr>
                <p:nvPr/>
              </p:nvSpPr>
              <p:spPr bwMode="auto">
                <a:xfrm>
                  <a:off x="432" y="1296"/>
                  <a:ext cx="194" cy="52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600" b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ea typeface="ＭＳ Ｐゴシック" charset="-128"/>
                      <a:cs typeface="ＭＳ Ｐゴシック" charset="-128"/>
                    </a:rPr>
                    <a:t>IR</a:t>
                  </a:r>
                </a:p>
              </p:txBody>
            </p:sp>
            <p:sp>
              <p:nvSpPr>
                <p:cNvPr id="67664" name="Freeform 54"/>
                <p:cNvSpPr>
                  <a:spLocks/>
                </p:cNvSpPr>
                <p:nvPr/>
              </p:nvSpPr>
              <p:spPr bwMode="auto">
                <a:xfrm>
                  <a:off x="432" y="1727"/>
                  <a:ext cx="194" cy="95"/>
                </a:xfrm>
                <a:custGeom>
                  <a:avLst/>
                  <a:gdLst>
                    <a:gd name="T0" fmla="*/ 0 w 192"/>
                    <a:gd name="T1" fmla="*/ 96 h 96"/>
                    <a:gd name="T2" fmla="*/ 96 w 192"/>
                    <a:gd name="T3" fmla="*/ 0 h 96"/>
                    <a:gd name="T4" fmla="*/ 192 w 192"/>
                    <a:gd name="T5" fmla="*/ 96 h 96"/>
                    <a:gd name="T6" fmla="*/ 0 60000 65536"/>
                    <a:gd name="T7" fmla="*/ 0 60000 65536"/>
                    <a:gd name="T8" fmla="*/ 0 60000 65536"/>
                    <a:gd name="T9" fmla="*/ 0 w 192"/>
                    <a:gd name="T10" fmla="*/ 0 h 96"/>
                    <a:gd name="T11" fmla="*/ 192 w 192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2" h="96">
                      <a:moveTo>
                        <a:pt x="0" y="96"/>
                      </a:moveTo>
                      <a:lnTo>
                        <a:pt x="96" y="0"/>
                      </a:lnTo>
                      <a:lnTo>
                        <a:pt x="192" y="96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effectLst>
                      <a:outerShdw blurRad="38100" dist="38100" dir="2700000" algn="tl">
                        <a:srgbClr val="DDDDDD"/>
                      </a:outerShdw>
                    </a:effectLst>
                  </a:endParaRPr>
                </a:p>
              </p:txBody>
            </p:sp>
          </p:grpSp>
          <p:sp>
            <p:nvSpPr>
              <p:cNvPr id="67618" name="Line 55"/>
              <p:cNvSpPr>
                <a:spLocks noChangeShapeType="1"/>
              </p:cNvSpPr>
              <p:nvPr/>
            </p:nvSpPr>
            <p:spPr bwMode="auto">
              <a:xfrm>
                <a:off x="2542" y="2510"/>
                <a:ext cx="16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619" name="Rectangle 56"/>
              <p:cNvSpPr>
                <a:spLocks noChangeArrowheads="1"/>
              </p:cNvSpPr>
              <p:nvPr/>
            </p:nvSpPr>
            <p:spPr bwMode="auto">
              <a:xfrm>
                <a:off x="3312" y="2229"/>
                <a:ext cx="527" cy="378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ＭＳ Ｐゴシック" charset="-128"/>
                    <a:cs typeface="ＭＳ Ｐゴシック" charset="-128"/>
                  </a:rPr>
                  <a:t>GPR</a:t>
                </a:r>
                <a:endParaRPr 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7620" name="Rectangle 57"/>
              <p:cNvSpPr>
                <a:spLocks noChangeArrowheads="1"/>
              </p:cNvSpPr>
              <p:nvPr/>
            </p:nvSpPr>
            <p:spPr bwMode="auto">
              <a:xfrm>
                <a:off x="3231" y="2273"/>
                <a:ext cx="527" cy="377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ＭＳ Ｐゴシック" charset="-128"/>
                    <a:cs typeface="ＭＳ Ｐゴシック" charset="-128"/>
                  </a:rPr>
                  <a:t>GPR</a:t>
                </a:r>
                <a:endParaRPr 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7621" name="Rectangle 58"/>
              <p:cNvSpPr>
                <a:spLocks noChangeArrowheads="1"/>
              </p:cNvSpPr>
              <p:nvPr/>
            </p:nvSpPr>
            <p:spPr bwMode="auto">
              <a:xfrm>
                <a:off x="3149" y="2318"/>
                <a:ext cx="527" cy="374"/>
              </a:xfrm>
              <a:prstGeom prst="rect">
                <a:avLst/>
              </a:prstGeom>
              <a:solidFill>
                <a:srgbClr val="FF9933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ＭＳ Ｐゴシック" charset="-128"/>
                    <a:cs typeface="ＭＳ Ｐゴシック" charset="-128"/>
                  </a:rPr>
                  <a:t>GPR</a:t>
                </a:r>
                <a:endParaRPr 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7622" name="Rectangle 59"/>
              <p:cNvSpPr>
                <a:spLocks noChangeArrowheads="1"/>
              </p:cNvSpPr>
              <p:nvPr/>
            </p:nvSpPr>
            <p:spPr bwMode="auto">
              <a:xfrm>
                <a:off x="3069" y="2362"/>
                <a:ext cx="527" cy="374"/>
              </a:xfrm>
              <a:prstGeom prst="rect">
                <a:avLst/>
              </a:prstGeom>
              <a:solidFill>
                <a:srgbClr val="00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 dirty="0" smtClean="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ＭＳ Ｐゴシック" charset="-128"/>
                    <a:cs typeface="ＭＳ Ｐゴシック" charset="-128"/>
                  </a:rPr>
                  <a:t>GPR</a:t>
                </a:r>
                <a:endParaRPr lang="en-US" b="1" dirty="0">
                  <a:effectLst>
                    <a:outerShdw blurRad="38100" dist="38100" dir="2700000" algn="tl">
                      <a:srgbClr val="FFFFFF"/>
                    </a:outerShdw>
                  </a:effectLst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7623" name="Line 60"/>
              <p:cNvSpPr>
                <a:spLocks noChangeShapeType="1"/>
              </p:cNvSpPr>
              <p:nvPr/>
            </p:nvSpPr>
            <p:spPr bwMode="auto">
              <a:xfrm>
                <a:off x="2866" y="2510"/>
                <a:ext cx="1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624" name="Line 61"/>
              <p:cNvSpPr>
                <a:spLocks noChangeShapeType="1"/>
              </p:cNvSpPr>
              <p:nvPr/>
            </p:nvSpPr>
            <p:spPr bwMode="auto">
              <a:xfrm>
                <a:off x="2785" y="3320"/>
                <a:ext cx="121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625" name="Line 62"/>
              <p:cNvSpPr>
                <a:spLocks noChangeShapeType="1"/>
              </p:cNvSpPr>
              <p:nvPr/>
            </p:nvSpPr>
            <p:spPr bwMode="auto">
              <a:xfrm flipV="1">
                <a:off x="3393" y="2804"/>
                <a:ext cx="0" cy="5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626" name="Line 63"/>
              <p:cNvSpPr>
                <a:spLocks noChangeShapeType="1"/>
              </p:cNvSpPr>
              <p:nvPr/>
            </p:nvSpPr>
            <p:spPr bwMode="auto">
              <a:xfrm>
                <a:off x="3880" y="2362"/>
                <a:ext cx="12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627" name="Line 64"/>
              <p:cNvSpPr>
                <a:spLocks noChangeShapeType="1"/>
              </p:cNvSpPr>
              <p:nvPr/>
            </p:nvSpPr>
            <p:spPr bwMode="auto">
              <a:xfrm>
                <a:off x="3880" y="2694"/>
                <a:ext cx="12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3" name="Group 65"/>
              <p:cNvGrpSpPr>
                <a:grpSpLocks/>
              </p:cNvGrpSpPr>
              <p:nvPr/>
            </p:nvGrpSpPr>
            <p:grpSpPr bwMode="auto">
              <a:xfrm>
                <a:off x="4001" y="2104"/>
                <a:ext cx="163" cy="405"/>
                <a:chOff x="432" y="1296"/>
                <a:chExt cx="192" cy="528"/>
              </a:xfrm>
            </p:grpSpPr>
            <p:sp>
              <p:nvSpPr>
                <p:cNvPr id="67661" name="Rectangle 66"/>
                <p:cNvSpPr>
                  <a:spLocks noChangeArrowheads="1"/>
                </p:cNvSpPr>
                <p:nvPr/>
              </p:nvSpPr>
              <p:spPr bwMode="auto">
                <a:xfrm>
                  <a:off x="434" y="1296"/>
                  <a:ext cx="190" cy="52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600" b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ea typeface="ＭＳ Ｐゴシック" charset="-128"/>
                      <a:cs typeface="ＭＳ Ｐゴシック" charset="-128"/>
                    </a:rPr>
                    <a:t>X</a:t>
                  </a:r>
                </a:p>
              </p:txBody>
            </p:sp>
            <p:sp>
              <p:nvSpPr>
                <p:cNvPr id="67662" name="Freeform 67"/>
                <p:cNvSpPr>
                  <a:spLocks/>
                </p:cNvSpPr>
                <p:nvPr/>
              </p:nvSpPr>
              <p:spPr bwMode="auto">
                <a:xfrm>
                  <a:off x="434" y="1728"/>
                  <a:ext cx="190" cy="98"/>
                </a:xfrm>
                <a:custGeom>
                  <a:avLst/>
                  <a:gdLst>
                    <a:gd name="T0" fmla="*/ 0 w 192"/>
                    <a:gd name="T1" fmla="*/ 96 h 96"/>
                    <a:gd name="T2" fmla="*/ 96 w 192"/>
                    <a:gd name="T3" fmla="*/ 0 h 96"/>
                    <a:gd name="T4" fmla="*/ 192 w 192"/>
                    <a:gd name="T5" fmla="*/ 96 h 96"/>
                    <a:gd name="T6" fmla="*/ 0 60000 65536"/>
                    <a:gd name="T7" fmla="*/ 0 60000 65536"/>
                    <a:gd name="T8" fmla="*/ 0 60000 65536"/>
                    <a:gd name="T9" fmla="*/ 0 w 192"/>
                    <a:gd name="T10" fmla="*/ 0 h 96"/>
                    <a:gd name="T11" fmla="*/ 192 w 192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2" h="96">
                      <a:moveTo>
                        <a:pt x="0" y="96"/>
                      </a:moveTo>
                      <a:lnTo>
                        <a:pt x="96" y="0"/>
                      </a:lnTo>
                      <a:lnTo>
                        <a:pt x="192" y="96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effectLst>
                      <a:outerShdw blurRad="38100" dist="38100" dir="2700000" algn="tl">
                        <a:srgbClr val="DDDDDD"/>
                      </a:outerShdw>
                    </a:effectLst>
                  </a:endParaRPr>
                </a:p>
              </p:txBody>
            </p:sp>
          </p:grpSp>
          <p:grpSp>
            <p:nvGrpSpPr>
              <p:cNvPr id="14" name="Group 68"/>
              <p:cNvGrpSpPr>
                <a:grpSpLocks/>
              </p:cNvGrpSpPr>
              <p:nvPr/>
            </p:nvGrpSpPr>
            <p:grpSpPr bwMode="auto">
              <a:xfrm>
                <a:off x="4001" y="2546"/>
                <a:ext cx="163" cy="406"/>
                <a:chOff x="432" y="1296"/>
                <a:chExt cx="192" cy="528"/>
              </a:xfrm>
            </p:grpSpPr>
            <p:sp>
              <p:nvSpPr>
                <p:cNvPr id="67659" name="Rectangle 69"/>
                <p:cNvSpPr>
                  <a:spLocks noChangeArrowheads="1"/>
                </p:cNvSpPr>
                <p:nvPr/>
              </p:nvSpPr>
              <p:spPr bwMode="auto">
                <a:xfrm>
                  <a:off x="434" y="1298"/>
                  <a:ext cx="190" cy="52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sz="1600" b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ea typeface="ＭＳ Ｐゴシック" charset="-128"/>
                      <a:cs typeface="ＭＳ Ｐゴシック" charset="-128"/>
                    </a:rPr>
                    <a:t>Y</a:t>
                  </a:r>
                </a:p>
              </p:txBody>
            </p:sp>
            <p:sp>
              <p:nvSpPr>
                <p:cNvPr id="67660" name="Freeform 70"/>
                <p:cNvSpPr>
                  <a:spLocks/>
                </p:cNvSpPr>
                <p:nvPr/>
              </p:nvSpPr>
              <p:spPr bwMode="auto">
                <a:xfrm>
                  <a:off x="434" y="1728"/>
                  <a:ext cx="190" cy="96"/>
                </a:xfrm>
                <a:custGeom>
                  <a:avLst/>
                  <a:gdLst>
                    <a:gd name="T0" fmla="*/ 0 w 192"/>
                    <a:gd name="T1" fmla="*/ 96 h 96"/>
                    <a:gd name="T2" fmla="*/ 96 w 192"/>
                    <a:gd name="T3" fmla="*/ 0 h 96"/>
                    <a:gd name="T4" fmla="*/ 192 w 192"/>
                    <a:gd name="T5" fmla="*/ 96 h 96"/>
                    <a:gd name="T6" fmla="*/ 0 60000 65536"/>
                    <a:gd name="T7" fmla="*/ 0 60000 65536"/>
                    <a:gd name="T8" fmla="*/ 0 60000 65536"/>
                    <a:gd name="T9" fmla="*/ 0 w 192"/>
                    <a:gd name="T10" fmla="*/ 0 h 96"/>
                    <a:gd name="T11" fmla="*/ 192 w 192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2" h="96">
                      <a:moveTo>
                        <a:pt x="0" y="96"/>
                      </a:moveTo>
                      <a:lnTo>
                        <a:pt x="96" y="0"/>
                      </a:lnTo>
                      <a:lnTo>
                        <a:pt x="192" y="96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effectLst>
                      <a:outerShdw blurRad="38100" dist="38100" dir="2700000" algn="tl">
                        <a:srgbClr val="DDDDDD"/>
                      </a:outerShdw>
                    </a:effectLst>
                  </a:endParaRPr>
                </a:p>
              </p:txBody>
            </p:sp>
          </p:grpSp>
          <p:sp>
            <p:nvSpPr>
              <p:cNvPr id="67630" name="Freeform 71"/>
              <p:cNvSpPr>
                <a:spLocks/>
              </p:cNvSpPr>
              <p:nvPr/>
            </p:nvSpPr>
            <p:spPr bwMode="auto">
              <a:xfrm>
                <a:off x="4285" y="2215"/>
                <a:ext cx="203" cy="587"/>
              </a:xfrm>
              <a:custGeom>
                <a:avLst/>
                <a:gdLst>
                  <a:gd name="T0" fmla="*/ 0 w 240"/>
                  <a:gd name="T1" fmla="*/ 0 h 768"/>
                  <a:gd name="T2" fmla="*/ 0 w 240"/>
                  <a:gd name="T3" fmla="*/ 204 h 768"/>
                  <a:gd name="T4" fmla="*/ 104 w 240"/>
                  <a:gd name="T5" fmla="*/ 166 h 768"/>
                  <a:gd name="T6" fmla="*/ 104 w 240"/>
                  <a:gd name="T7" fmla="*/ 38 h 768"/>
                  <a:gd name="T8" fmla="*/ 0 w 240"/>
                  <a:gd name="T9" fmla="*/ 0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768"/>
                  <a:gd name="T17" fmla="*/ 240 w 240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768">
                    <a:moveTo>
                      <a:pt x="0" y="0"/>
                    </a:moveTo>
                    <a:lnTo>
                      <a:pt x="0" y="768"/>
                    </a:lnTo>
                    <a:lnTo>
                      <a:pt x="240" y="624"/>
                    </a:lnTo>
                    <a:lnTo>
                      <a:pt x="240" y="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DDDDDD"/>
                    </a:outerShdw>
                  </a:effectLst>
                </a:endParaRPr>
              </a:p>
            </p:txBody>
          </p:sp>
          <p:grpSp>
            <p:nvGrpSpPr>
              <p:cNvPr id="15" name="Group 72"/>
              <p:cNvGrpSpPr>
                <a:grpSpLocks/>
              </p:cNvGrpSpPr>
              <p:nvPr/>
            </p:nvGrpSpPr>
            <p:grpSpPr bwMode="auto">
              <a:xfrm>
                <a:off x="4001" y="3173"/>
                <a:ext cx="81" cy="294"/>
                <a:chOff x="432" y="2208"/>
                <a:chExt cx="96" cy="384"/>
              </a:xfrm>
            </p:grpSpPr>
            <p:sp>
              <p:nvSpPr>
                <p:cNvPr id="67657" name="Rectangle 73"/>
                <p:cNvSpPr>
                  <a:spLocks noChangeArrowheads="1"/>
                </p:cNvSpPr>
                <p:nvPr/>
              </p:nvSpPr>
              <p:spPr bwMode="auto">
                <a:xfrm>
                  <a:off x="434" y="2208"/>
                  <a:ext cx="93" cy="38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effectLst>
                      <a:outerShdw blurRad="38100" dist="38100" dir="2700000" algn="tl">
                        <a:srgbClr val="DDDDDD"/>
                      </a:outerShdw>
                    </a:effectLst>
                  </a:endParaRPr>
                </a:p>
              </p:txBody>
            </p:sp>
            <p:sp>
              <p:nvSpPr>
                <p:cNvPr id="67658" name="Freeform 74"/>
                <p:cNvSpPr>
                  <a:spLocks/>
                </p:cNvSpPr>
                <p:nvPr/>
              </p:nvSpPr>
              <p:spPr bwMode="auto">
                <a:xfrm>
                  <a:off x="434" y="2497"/>
                  <a:ext cx="93" cy="95"/>
                </a:xfrm>
                <a:custGeom>
                  <a:avLst/>
                  <a:gdLst>
                    <a:gd name="T0" fmla="*/ 0 w 96"/>
                    <a:gd name="T1" fmla="*/ 1536 h 48"/>
                    <a:gd name="T2" fmla="*/ 48 w 96"/>
                    <a:gd name="T3" fmla="*/ 0 h 48"/>
                    <a:gd name="T4" fmla="*/ 96 w 96"/>
                    <a:gd name="T5" fmla="*/ 1536 h 48"/>
                    <a:gd name="T6" fmla="*/ 0 60000 65536"/>
                    <a:gd name="T7" fmla="*/ 0 60000 65536"/>
                    <a:gd name="T8" fmla="*/ 0 60000 65536"/>
                    <a:gd name="T9" fmla="*/ 0 w 96"/>
                    <a:gd name="T10" fmla="*/ 0 h 48"/>
                    <a:gd name="T11" fmla="*/ 96 w 96"/>
                    <a:gd name="T12" fmla="*/ 48 h 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6" h="48">
                      <a:moveTo>
                        <a:pt x="0" y="48"/>
                      </a:moveTo>
                      <a:lnTo>
                        <a:pt x="48" y="0"/>
                      </a:lnTo>
                      <a:lnTo>
                        <a:pt x="96" y="48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effectLst>
                      <a:outerShdw blurRad="38100" dist="38100" dir="2700000" algn="tl">
                        <a:srgbClr val="DDDDDD"/>
                      </a:outerShdw>
                    </a:effectLst>
                  </a:endParaRPr>
                </a:p>
              </p:txBody>
            </p:sp>
          </p:grpSp>
          <p:grpSp>
            <p:nvGrpSpPr>
              <p:cNvPr id="16" name="Group 75"/>
              <p:cNvGrpSpPr>
                <a:grpSpLocks/>
              </p:cNvGrpSpPr>
              <p:nvPr/>
            </p:nvGrpSpPr>
            <p:grpSpPr bwMode="auto">
              <a:xfrm>
                <a:off x="3015" y="3283"/>
                <a:ext cx="268" cy="352"/>
                <a:chOff x="608" y="2448"/>
                <a:chExt cx="316" cy="458"/>
              </a:xfrm>
            </p:grpSpPr>
            <p:sp>
              <p:nvSpPr>
                <p:cNvPr id="67655" name="Line 76"/>
                <p:cNvSpPr>
                  <a:spLocks noChangeShapeType="1"/>
                </p:cNvSpPr>
                <p:nvPr/>
              </p:nvSpPr>
              <p:spPr bwMode="auto">
                <a:xfrm flipV="1">
                  <a:off x="623" y="2448"/>
                  <a:ext cx="48" cy="9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>
                    <a:defRPr/>
                  </a:pPr>
                  <a:endParaRPr 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67656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608" y="2495"/>
                  <a:ext cx="316" cy="411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b="1">
                      <a:effectLst>
                        <a:outerShdw blurRad="38100" dist="38100" dir="2700000" algn="tl">
                          <a:srgbClr val="DDDDDD"/>
                        </a:outerShdw>
                      </a:effectLst>
                      <a:ea typeface="ＭＳ Ｐゴシック" charset="-128"/>
                      <a:cs typeface="ＭＳ Ｐゴシック" charset="-128"/>
                    </a:rPr>
                    <a:t>2</a:t>
                  </a:r>
                </a:p>
              </p:txBody>
            </p:sp>
          </p:grpSp>
          <p:sp>
            <p:nvSpPr>
              <p:cNvPr id="67633" name="Line 78"/>
              <p:cNvSpPr>
                <a:spLocks noChangeShapeType="1"/>
              </p:cNvSpPr>
              <p:nvPr/>
            </p:nvSpPr>
            <p:spPr bwMode="auto">
              <a:xfrm>
                <a:off x="4164" y="2362"/>
                <a:ext cx="12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634" name="Line 79"/>
              <p:cNvSpPr>
                <a:spLocks noChangeShapeType="1"/>
              </p:cNvSpPr>
              <p:nvPr/>
            </p:nvSpPr>
            <p:spPr bwMode="auto">
              <a:xfrm>
                <a:off x="4164" y="2694"/>
                <a:ext cx="12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7" name="Group 80"/>
              <p:cNvGrpSpPr>
                <a:grpSpLocks/>
              </p:cNvGrpSpPr>
              <p:nvPr/>
            </p:nvGrpSpPr>
            <p:grpSpPr bwMode="auto">
              <a:xfrm>
                <a:off x="4610" y="2325"/>
                <a:ext cx="81" cy="406"/>
                <a:chOff x="432" y="1296"/>
                <a:chExt cx="192" cy="528"/>
              </a:xfrm>
            </p:grpSpPr>
            <p:sp>
              <p:nvSpPr>
                <p:cNvPr id="67653" name="Rectangle 81"/>
                <p:cNvSpPr>
                  <a:spLocks noChangeArrowheads="1"/>
                </p:cNvSpPr>
                <p:nvPr/>
              </p:nvSpPr>
              <p:spPr bwMode="auto">
                <a:xfrm>
                  <a:off x="432" y="1296"/>
                  <a:ext cx="193" cy="52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600" b="1">
                    <a:effectLst>
                      <a:outerShdw blurRad="38100" dist="38100" dir="2700000" algn="tl">
                        <a:srgbClr val="DDDDDD"/>
                      </a:outerShdw>
                    </a:effectLst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67654" name="Freeform 82"/>
                <p:cNvSpPr>
                  <a:spLocks/>
                </p:cNvSpPr>
                <p:nvPr/>
              </p:nvSpPr>
              <p:spPr bwMode="auto">
                <a:xfrm>
                  <a:off x="432" y="1727"/>
                  <a:ext cx="193" cy="95"/>
                </a:xfrm>
                <a:custGeom>
                  <a:avLst/>
                  <a:gdLst>
                    <a:gd name="T0" fmla="*/ 0 w 192"/>
                    <a:gd name="T1" fmla="*/ 96 h 96"/>
                    <a:gd name="T2" fmla="*/ 96 w 192"/>
                    <a:gd name="T3" fmla="*/ 0 h 96"/>
                    <a:gd name="T4" fmla="*/ 192 w 192"/>
                    <a:gd name="T5" fmla="*/ 96 h 96"/>
                    <a:gd name="T6" fmla="*/ 0 60000 65536"/>
                    <a:gd name="T7" fmla="*/ 0 60000 65536"/>
                    <a:gd name="T8" fmla="*/ 0 60000 65536"/>
                    <a:gd name="T9" fmla="*/ 0 w 192"/>
                    <a:gd name="T10" fmla="*/ 0 h 96"/>
                    <a:gd name="T11" fmla="*/ 192 w 192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2" h="96">
                      <a:moveTo>
                        <a:pt x="0" y="96"/>
                      </a:moveTo>
                      <a:lnTo>
                        <a:pt x="96" y="0"/>
                      </a:lnTo>
                      <a:lnTo>
                        <a:pt x="192" y="96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effectLst>
                      <a:outerShdw blurRad="38100" dist="38100" dir="2700000" algn="tl">
                        <a:srgbClr val="DDDDDD"/>
                      </a:outerShdw>
                    </a:effectLst>
                  </a:endParaRPr>
                </a:p>
              </p:txBody>
            </p:sp>
          </p:grpSp>
          <p:sp>
            <p:nvSpPr>
              <p:cNvPr id="67636" name="Line 83"/>
              <p:cNvSpPr>
                <a:spLocks noChangeShapeType="1"/>
              </p:cNvSpPr>
              <p:nvPr/>
            </p:nvSpPr>
            <p:spPr bwMode="auto">
              <a:xfrm>
                <a:off x="4488" y="2510"/>
                <a:ext cx="12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8" name="Group 84"/>
              <p:cNvGrpSpPr>
                <a:grpSpLocks/>
              </p:cNvGrpSpPr>
              <p:nvPr/>
            </p:nvGrpSpPr>
            <p:grpSpPr bwMode="auto">
              <a:xfrm>
                <a:off x="4610" y="2767"/>
                <a:ext cx="81" cy="406"/>
                <a:chOff x="432" y="1296"/>
                <a:chExt cx="192" cy="528"/>
              </a:xfrm>
            </p:grpSpPr>
            <p:sp>
              <p:nvSpPr>
                <p:cNvPr id="67651" name="Rectangle 85"/>
                <p:cNvSpPr>
                  <a:spLocks noChangeArrowheads="1"/>
                </p:cNvSpPr>
                <p:nvPr/>
              </p:nvSpPr>
              <p:spPr bwMode="auto">
                <a:xfrm>
                  <a:off x="432" y="1294"/>
                  <a:ext cx="193" cy="53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600" b="1">
                    <a:effectLst>
                      <a:outerShdw blurRad="38100" dist="38100" dir="2700000" algn="tl">
                        <a:srgbClr val="DDDDDD"/>
                      </a:outerShdw>
                    </a:effectLst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67652" name="Freeform 86"/>
                <p:cNvSpPr>
                  <a:spLocks/>
                </p:cNvSpPr>
                <p:nvPr/>
              </p:nvSpPr>
              <p:spPr bwMode="auto">
                <a:xfrm>
                  <a:off x="432" y="1728"/>
                  <a:ext cx="193" cy="96"/>
                </a:xfrm>
                <a:custGeom>
                  <a:avLst/>
                  <a:gdLst>
                    <a:gd name="T0" fmla="*/ 0 w 192"/>
                    <a:gd name="T1" fmla="*/ 96 h 96"/>
                    <a:gd name="T2" fmla="*/ 96 w 192"/>
                    <a:gd name="T3" fmla="*/ 0 h 96"/>
                    <a:gd name="T4" fmla="*/ 192 w 192"/>
                    <a:gd name="T5" fmla="*/ 96 h 96"/>
                    <a:gd name="T6" fmla="*/ 0 60000 65536"/>
                    <a:gd name="T7" fmla="*/ 0 60000 65536"/>
                    <a:gd name="T8" fmla="*/ 0 60000 65536"/>
                    <a:gd name="T9" fmla="*/ 0 w 192"/>
                    <a:gd name="T10" fmla="*/ 0 h 96"/>
                    <a:gd name="T11" fmla="*/ 192 w 192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2" h="96">
                      <a:moveTo>
                        <a:pt x="0" y="96"/>
                      </a:moveTo>
                      <a:lnTo>
                        <a:pt x="96" y="0"/>
                      </a:lnTo>
                      <a:lnTo>
                        <a:pt x="192" y="96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effectLst>
                      <a:outerShdw blurRad="38100" dist="38100" dir="2700000" algn="tl">
                        <a:srgbClr val="DDDDDD"/>
                      </a:outerShdw>
                    </a:effectLst>
                  </a:endParaRPr>
                </a:p>
              </p:txBody>
            </p:sp>
          </p:grpSp>
          <p:sp>
            <p:nvSpPr>
              <p:cNvPr id="67638" name="Freeform 87"/>
              <p:cNvSpPr>
                <a:spLocks/>
              </p:cNvSpPr>
              <p:nvPr/>
            </p:nvSpPr>
            <p:spPr bwMode="auto">
              <a:xfrm>
                <a:off x="4204" y="2694"/>
                <a:ext cx="406" cy="258"/>
              </a:xfrm>
              <a:custGeom>
                <a:avLst/>
                <a:gdLst>
                  <a:gd name="T0" fmla="*/ 0 w 480"/>
                  <a:gd name="T1" fmla="*/ 0 h 432"/>
                  <a:gd name="T2" fmla="*/ 0 w 480"/>
                  <a:gd name="T3" fmla="*/ 33 h 432"/>
                  <a:gd name="T4" fmla="*/ 207 w 480"/>
                  <a:gd name="T5" fmla="*/ 33 h 432"/>
                  <a:gd name="T6" fmla="*/ 0 60000 65536"/>
                  <a:gd name="T7" fmla="*/ 0 60000 65536"/>
                  <a:gd name="T8" fmla="*/ 0 60000 65536"/>
                  <a:gd name="T9" fmla="*/ 0 w 480"/>
                  <a:gd name="T10" fmla="*/ 0 h 432"/>
                  <a:gd name="T11" fmla="*/ 480 w 480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80" h="432">
                    <a:moveTo>
                      <a:pt x="0" y="0"/>
                    </a:moveTo>
                    <a:lnTo>
                      <a:pt x="0" y="432"/>
                    </a:lnTo>
                    <a:lnTo>
                      <a:pt x="480" y="432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DDDDDD"/>
                    </a:outerShdw>
                  </a:effectLst>
                </a:endParaRPr>
              </a:p>
            </p:txBody>
          </p:sp>
          <p:sp>
            <p:nvSpPr>
              <p:cNvPr id="67639" name="Rectangle 88"/>
              <p:cNvSpPr>
                <a:spLocks noChangeArrowheads="1"/>
              </p:cNvSpPr>
              <p:nvPr/>
            </p:nvSpPr>
            <p:spPr bwMode="auto">
              <a:xfrm>
                <a:off x="4853" y="2437"/>
                <a:ext cx="245" cy="551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b="1">
                    <a:effectLst>
                      <a:outerShdw blurRad="38100" dist="38100" dir="2700000" algn="tl">
                        <a:srgbClr val="DDDDDD"/>
                      </a:outerShdw>
                    </a:effectLst>
                    <a:ea typeface="ＭＳ Ｐゴシック" charset="-128"/>
                    <a:cs typeface="ＭＳ Ｐゴシック" charset="-128"/>
                  </a:rPr>
                  <a:t>D$</a:t>
                </a:r>
              </a:p>
            </p:txBody>
          </p:sp>
          <p:sp>
            <p:nvSpPr>
              <p:cNvPr id="67640" name="Line 89"/>
              <p:cNvSpPr>
                <a:spLocks noChangeShapeType="1"/>
              </p:cNvSpPr>
              <p:nvPr/>
            </p:nvSpPr>
            <p:spPr bwMode="auto">
              <a:xfrm>
                <a:off x="4691" y="2510"/>
                <a:ext cx="1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641" name="Line 90"/>
              <p:cNvSpPr>
                <a:spLocks noChangeShapeType="1"/>
              </p:cNvSpPr>
              <p:nvPr/>
            </p:nvSpPr>
            <p:spPr bwMode="auto">
              <a:xfrm>
                <a:off x="4691" y="2952"/>
                <a:ext cx="16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grpSp>
            <p:nvGrpSpPr>
              <p:cNvPr id="19" name="Group 91"/>
              <p:cNvGrpSpPr>
                <a:grpSpLocks/>
              </p:cNvGrpSpPr>
              <p:nvPr/>
            </p:nvGrpSpPr>
            <p:grpSpPr bwMode="auto">
              <a:xfrm>
                <a:off x="5421" y="2546"/>
                <a:ext cx="81" cy="406"/>
                <a:chOff x="432" y="1296"/>
                <a:chExt cx="192" cy="528"/>
              </a:xfrm>
            </p:grpSpPr>
            <p:sp>
              <p:nvSpPr>
                <p:cNvPr id="67649" name="Rectangle 92"/>
                <p:cNvSpPr>
                  <a:spLocks noChangeArrowheads="1"/>
                </p:cNvSpPr>
                <p:nvPr/>
              </p:nvSpPr>
              <p:spPr bwMode="auto">
                <a:xfrm>
                  <a:off x="433" y="1298"/>
                  <a:ext cx="190" cy="52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 sz="1600" b="1">
                    <a:effectLst>
                      <a:outerShdw blurRad="38100" dist="38100" dir="2700000" algn="tl">
                        <a:srgbClr val="DDDDDD"/>
                      </a:outerShdw>
                    </a:effectLst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67650" name="Freeform 93"/>
                <p:cNvSpPr>
                  <a:spLocks/>
                </p:cNvSpPr>
                <p:nvPr/>
              </p:nvSpPr>
              <p:spPr bwMode="auto">
                <a:xfrm>
                  <a:off x="433" y="1728"/>
                  <a:ext cx="190" cy="96"/>
                </a:xfrm>
                <a:custGeom>
                  <a:avLst/>
                  <a:gdLst>
                    <a:gd name="T0" fmla="*/ 0 w 192"/>
                    <a:gd name="T1" fmla="*/ 96 h 96"/>
                    <a:gd name="T2" fmla="*/ 96 w 192"/>
                    <a:gd name="T3" fmla="*/ 0 h 96"/>
                    <a:gd name="T4" fmla="*/ 192 w 192"/>
                    <a:gd name="T5" fmla="*/ 96 h 96"/>
                    <a:gd name="T6" fmla="*/ 0 60000 65536"/>
                    <a:gd name="T7" fmla="*/ 0 60000 65536"/>
                    <a:gd name="T8" fmla="*/ 0 60000 65536"/>
                    <a:gd name="T9" fmla="*/ 0 w 192"/>
                    <a:gd name="T10" fmla="*/ 0 h 96"/>
                    <a:gd name="T11" fmla="*/ 192 w 192"/>
                    <a:gd name="T12" fmla="*/ 96 h 9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92" h="96">
                      <a:moveTo>
                        <a:pt x="0" y="96"/>
                      </a:moveTo>
                      <a:lnTo>
                        <a:pt x="96" y="0"/>
                      </a:lnTo>
                      <a:lnTo>
                        <a:pt x="192" y="96"/>
                      </a:ln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>
                    <a:effectLst>
                      <a:outerShdw blurRad="38100" dist="38100" dir="2700000" algn="tl">
                        <a:srgbClr val="DDDDDD"/>
                      </a:outerShdw>
                    </a:effectLst>
                  </a:endParaRPr>
                </a:p>
              </p:txBody>
            </p:sp>
          </p:grpSp>
          <p:sp>
            <p:nvSpPr>
              <p:cNvPr id="67643" name="Line 94"/>
              <p:cNvSpPr>
                <a:spLocks noChangeShapeType="1"/>
              </p:cNvSpPr>
              <p:nvPr/>
            </p:nvSpPr>
            <p:spPr bwMode="auto">
              <a:xfrm>
                <a:off x="5096" y="2841"/>
                <a:ext cx="12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644" name="Freeform 95"/>
              <p:cNvSpPr>
                <a:spLocks/>
              </p:cNvSpPr>
              <p:nvPr/>
            </p:nvSpPr>
            <p:spPr bwMode="auto">
              <a:xfrm>
                <a:off x="5218" y="2510"/>
                <a:ext cx="81" cy="442"/>
              </a:xfrm>
              <a:custGeom>
                <a:avLst/>
                <a:gdLst>
                  <a:gd name="T0" fmla="*/ 0 w 144"/>
                  <a:gd name="T1" fmla="*/ 0 h 576"/>
                  <a:gd name="T2" fmla="*/ 0 w 144"/>
                  <a:gd name="T3" fmla="*/ 155 h 576"/>
                  <a:gd name="T4" fmla="*/ 8 w 144"/>
                  <a:gd name="T5" fmla="*/ 142 h 576"/>
                  <a:gd name="T6" fmla="*/ 8 w 144"/>
                  <a:gd name="T7" fmla="*/ 13 h 576"/>
                  <a:gd name="T8" fmla="*/ 0 w 144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576"/>
                  <a:gd name="T17" fmla="*/ 144 w 144"/>
                  <a:gd name="T18" fmla="*/ 576 h 5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576">
                    <a:moveTo>
                      <a:pt x="0" y="0"/>
                    </a:moveTo>
                    <a:lnTo>
                      <a:pt x="0" y="576"/>
                    </a:lnTo>
                    <a:lnTo>
                      <a:pt x="144" y="528"/>
                    </a:lnTo>
                    <a:lnTo>
                      <a:pt x="144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DDDDDD"/>
                    </a:outerShdw>
                  </a:effectLst>
                </a:endParaRPr>
              </a:p>
            </p:txBody>
          </p:sp>
          <p:sp>
            <p:nvSpPr>
              <p:cNvPr id="67645" name="Line 96"/>
              <p:cNvSpPr>
                <a:spLocks noChangeShapeType="1"/>
              </p:cNvSpPr>
              <p:nvPr/>
            </p:nvSpPr>
            <p:spPr bwMode="auto">
              <a:xfrm>
                <a:off x="5299" y="2731"/>
                <a:ext cx="12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646" name="Freeform 97"/>
              <p:cNvSpPr>
                <a:spLocks/>
              </p:cNvSpPr>
              <p:nvPr/>
            </p:nvSpPr>
            <p:spPr bwMode="auto">
              <a:xfrm>
                <a:off x="4731" y="2288"/>
                <a:ext cx="489" cy="294"/>
              </a:xfrm>
              <a:custGeom>
                <a:avLst/>
                <a:gdLst>
                  <a:gd name="T0" fmla="*/ 0 w 576"/>
                  <a:gd name="T1" fmla="*/ 78 h 384"/>
                  <a:gd name="T2" fmla="*/ 0 w 576"/>
                  <a:gd name="T3" fmla="*/ 0 h 384"/>
                  <a:gd name="T4" fmla="*/ 207 w 576"/>
                  <a:gd name="T5" fmla="*/ 0 h 384"/>
                  <a:gd name="T6" fmla="*/ 207 w 576"/>
                  <a:gd name="T7" fmla="*/ 103 h 384"/>
                  <a:gd name="T8" fmla="*/ 249 w 576"/>
                  <a:gd name="T9" fmla="*/ 103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384"/>
                  <a:gd name="T17" fmla="*/ 576 w 576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384">
                    <a:moveTo>
                      <a:pt x="0" y="288"/>
                    </a:moveTo>
                    <a:lnTo>
                      <a:pt x="0" y="0"/>
                    </a:lnTo>
                    <a:lnTo>
                      <a:pt x="480" y="0"/>
                    </a:lnTo>
                    <a:lnTo>
                      <a:pt x="480" y="384"/>
                    </a:lnTo>
                    <a:lnTo>
                      <a:pt x="576" y="384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DDDDDD"/>
                    </a:outerShdw>
                  </a:effectLst>
                </a:endParaRPr>
              </a:p>
            </p:txBody>
          </p:sp>
          <p:sp>
            <p:nvSpPr>
              <p:cNvPr id="67647" name="Line 98"/>
              <p:cNvSpPr>
                <a:spLocks noChangeShapeType="1"/>
              </p:cNvSpPr>
              <p:nvPr/>
            </p:nvSpPr>
            <p:spPr bwMode="auto">
              <a:xfrm>
                <a:off x="4082" y="3320"/>
                <a:ext cx="2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67648" name="Freeform 99"/>
              <p:cNvSpPr>
                <a:spLocks/>
              </p:cNvSpPr>
              <p:nvPr/>
            </p:nvSpPr>
            <p:spPr bwMode="auto">
              <a:xfrm>
                <a:off x="3475" y="1920"/>
                <a:ext cx="2189" cy="811"/>
              </a:xfrm>
              <a:custGeom>
                <a:avLst/>
                <a:gdLst>
                  <a:gd name="T0" fmla="*/ 1033 w 2592"/>
                  <a:gd name="T1" fmla="*/ 282 h 1056"/>
                  <a:gd name="T2" fmla="*/ 1116 w 2592"/>
                  <a:gd name="T3" fmla="*/ 282 h 1056"/>
                  <a:gd name="T4" fmla="*/ 1116 w 2592"/>
                  <a:gd name="T5" fmla="*/ 0 h 1056"/>
                  <a:gd name="T6" fmla="*/ 0 w 2592"/>
                  <a:gd name="T7" fmla="*/ 0 h 1056"/>
                  <a:gd name="T8" fmla="*/ 0 w 2592"/>
                  <a:gd name="T9" fmla="*/ 90 h 10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92"/>
                  <a:gd name="T16" fmla="*/ 0 h 1056"/>
                  <a:gd name="T17" fmla="*/ 2592 w 2592"/>
                  <a:gd name="T18" fmla="*/ 1056 h 10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92" h="1056">
                    <a:moveTo>
                      <a:pt x="2400" y="1056"/>
                    </a:moveTo>
                    <a:lnTo>
                      <a:pt x="2592" y="1056"/>
                    </a:lnTo>
                    <a:lnTo>
                      <a:pt x="2592" y="0"/>
                    </a:lnTo>
                    <a:lnTo>
                      <a:pt x="0" y="0"/>
                    </a:lnTo>
                    <a:lnTo>
                      <a:pt x="0" y="336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 algn="ctr"/>
                <a:endParaRPr lang="en-US">
                  <a:effectLst>
                    <a:outerShdw blurRad="38100" dist="38100" dir="2700000" algn="tl">
                      <a:srgbClr val="DDDDDD"/>
                    </a:outerShdw>
                  </a:effectLst>
                </a:endParaRPr>
              </a:p>
            </p:txBody>
          </p:sp>
        </p:grpSp>
        <p:sp>
          <p:nvSpPr>
            <p:cNvPr id="566372" name="Text Box 100"/>
            <p:cNvSpPr txBox="1">
              <a:spLocks noChangeArrowheads="1"/>
            </p:cNvSpPr>
            <p:nvPr/>
          </p:nvSpPr>
          <p:spPr bwMode="auto">
            <a:xfrm>
              <a:off x="-96" y="2316"/>
              <a:ext cx="1488" cy="89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Single hardware pipeline with multiple copies of CPU state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2" name="Picture 4" descr="ML505-pic-reduc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914400"/>
            <a:ext cx="4267200" cy="308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RAMP </a:t>
            </a:r>
            <a:r>
              <a:rPr lang="en-US" dirty="0" smtClean="0">
                <a:latin typeface="Tahoma" charset="0"/>
              </a:rPr>
              <a:t>Gold, November 2009</a:t>
            </a:r>
            <a:endParaRPr lang="en-US" dirty="0">
              <a:latin typeface="Tahoma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990600"/>
            <a:ext cx="5257800" cy="3448050"/>
          </a:xfrm>
        </p:spPr>
        <p:txBody>
          <a:bodyPr/>
          <a:lstStyle/>
          <a:p>
            <a:pPr marL="164592" indent="-164592"/>
            <a:r>
              <a:rPr lang="en-US" sz="2600" dirty="0">
                <a:latin typeface="Tahoma" charset="0"/>
              </a:rPr>
              <a:t>Rapid accurate simulation of </a:t>
            </a:r>
            <a:r>
              <a:rPr lang="en-US" sz="2600" dirty="0" err="1">
                <a:latin typeface="Tahoma" charset="0"/>
              </a:rPr>
              <a:t>manycore</a:t>
            </a:r>
            <a:r>
              <a:rPr lang="en-US" sz="2600" dirty="0">
                <a:latin typeface="Tahoma" charset="0"/>
              </a:rPr>
              <a:t> architectural ideas using </a:t>
            </a:r>
            <a:r>
              <a:rPr lang="en-US" sz="2600" dirty="0" err="1">
                <a:latin typeface="Tahoma" charset="0"/>
              </a:rPr>
              <a:t>FPGAs</a:t>
            </a:r>
            <a:endParaRPr lang="en-US" sz="2600" dirty="0">
              <a:latin typeface="Tahoma" charset="0"/>
            </a:endParaRPr>
          </a:p>
          <a:p>
            <a:pPr marL="164592" indent="-164592"/>
            <a:r>
              <a:rPr lang="en-US" sz="2600" dirty="0">
                <a:latin typeface="Tahoma" charset="0"/>
              </a:rPr>
              <a:t>Initial version models 64 cores of SPARC v8 with shared memory system on $750 board</a:t>
            </a:r>
          </a:p>
          <a:p>
            <a:pPr marL="164592" indent="-164592"/>
            <a:r>
              <a:rPr lang="en-US" sz="2600" dirty="0">
                <a:latin typeface="Tahoma" charset="0"/>
              </a:rPr>
              <a:t>Hardware FPU, MMU, boots OS.</a:t>
            </a:r>
          </a:p>
          <a:p>
            <a:pPr marL="164592" indent="-164592"/>
            <a:endParaRPr lang="en-US" sz="2600" dirty="0">
              <a:latin typeface="Tahoma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3400"/>
          <a:ext cx="9144000" cy="2144285"/>
        </p:xfrm>
        <a:graphic>
          <a:graphicData uri="http://schemas.openxmlformats.org/drawingml/2006/table">
            <a:tbl>
              <a:tblPr/>
              <a:tblGrid>
                <a:gridCol w="2286000"/>
                <a:gridCol w="2286000"/>
                <a:gridCol w="2286000"/>
                <a:gridCol w="2286000"/>
              </a:tblGrid>
              <a:tr h="692800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99021" marR="99021" marT="49510" marB="4951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Cost</a:t>
                      </a:r>
                    </a:p>
                  </a:txBody>
                  <a:tcPr marL="99021" marR="99021" marT="49510" marB="4951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Performance</a:t>
                      </a:r>
                    </a:p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(MIPS)</a:t>
                      </a:r>
                    </a:p>
                  </a:txBody>
                  <a:tcPr marL="99021" marR="99021" marT="49510" marB="4951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Simulations per day</a:t>
                      </a:r>
                    </a:p>
                  </a:txBody>
                  <a:tcPr marL="99021" marR="99021" marT="49510" marB="4951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692800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Simics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 Software</a:t>
                      </a:r>
                    </a:p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Simulator</a:t>
                      </a:r>
                    </a:p>
                  </a:txBody>
                  <a:tcPr marL="99021" marR="99021" marT="49510" marB="4951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$2,000</a:t>
                      </a:r>
                    </a:p>
                  </a:txBody>
                  <a:tcPr marL="99021" marR="99021" marT="49510" marB="4951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0.1 - 1</a:t>
                      </a:r>
                    </a:p>
                  </a:txBody>
                  <a:tcPr marL="99021" marR="99021" marT="49510" marB="4951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L="99021" marR="99021" marT="49510" marB="4951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</a:tr>
              <a:tr h="605125">
                <a:tc>
                  <a:txBody>
                    <a:bodyPr/>
                    <a:lstStyle/>
                    <a:p>
                      <a:pPr marL="0" marR="0" lvl="0" indent="0" algn="ct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RAMP Gold</a:t>
                      </a:r>
                    </a:p>
                  </a:txBody>
                  <a:tcPr marL="99021" marR="99021" marT="49510" marB="4951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$2,000 + $750</a:t>
                      </a:r>
                    </a:p>
                  </a:txBody>
                  <a:tcPr marL="99021" marR="99021" marT="49510" marB="4951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50 - 100</a:t>
                      </a:r>
                    </a:p>
                  </a:txBody>
                  <a:tcPr marL="99021" marR="99021" marT="49510" marB="4951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  <a:cs typeface="ＭＳ Ｐゴシック" charset="-128"/>
                        </a:rPr>
                        <a:t>100</a:t>
                      </a:r>
                    </a:p>
                  </a:txBody>
                  <a:tcPr marL="99021" marR="99021" marT="49510" marB="4951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 bwMode="auto">
          <a:xfrm rot="16200000" flipH="1">
            <a:off x="5886450" y="3143250"/>
            <a:ext cx="381000" cy="38100"/>
          </a:xfrm>
          <a:prstGeom prst="straightConnector1">
            <a:avLst/>
          </a:prstGeom>
          <a:ln>
            <a:headEnd type="none" w="med" len="med"/>
            <a:tailEnd type="triangle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rot="16200000" flipH="1">
            <a:off x="6038850" y="3295650"/>
            <a:ext cx="381000" cy="38100"/>
          </a:xfrm>
          <a:prstGeom prst="straightConnector1">
            <a:avLst/>
          </a:prstGeom>
          <a:ln>
            <a:headEnd type="none" w="med" len="med"/>
            <a:tailEnd type="triangle"/>
          </a:ln>
          <a:effec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Slide Number Placeholder 4"/>
          <p:cNvSpPr txBox="1">
            <a:spLocks noGrp="1"/>
          </p:cNvSpPr>
          <p:nvPr/>
        </p:nvSpPr>
        <p:spPr bwMode="auto">
          <a:xfrm>
            <a:off x="7010400" y="6619875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 eaLnBrk="1" hangingPunct="1"/>
            <a:fld id="{24E1F6AD-11DC-2E44-B45E-42A31699CAFE}" type="slidenum">
              <a:rPr lang="en-US" sz="1200">
                <a:effectLst/>
                <a:latin typeface="Arial Black" charset="0"/>
              </a:rPr>
              <a:pPr algn="r" eaLnBrk="1" hangingPunct="1"/>
              <a:t>7</a:t>
            </a:fld>
            <a:endParaRPr lang="en-US" sz="1200" dirty="0">
              <a:effectLst/>
              <a:latin typeface="Arial Black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latin typeface="Tahoma" charset="0"/>
              </a:rPr>
              <a:t>RAMP Gold Target Machine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2209800"/>
            <a:ext cx="1371600" cy="990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SPARC V8</a:t>
            </a:r>
          </a:p>
          <a:p>
            <a:pPr algn="ctr" defTabSz="457200" eaLnBrk="1" hangingPunct="1"/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CORE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3352800"/>
            <a:ext cx="609600" cy="457200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I$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0" y="3352800"/>
            <a:ext cx="609600" cy="457200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D$</a:t>
            </a:r>
          </a:p>
        </p:txBody>
      </p:sp>
      <p:sp>
        <p:nvSpPr>
          <p:cNvPr id="7" name="Rectangle 6"/>
          <p:cNvSpPr/>
          <p:nvPr/>
        </p:nvSpPr>
        <p:spPr>
          <a:xfrm>
            <a:off x="762000" y="5334000"/>
            <a:ext cx="7620000" cy="68580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DRAM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" y="4114800"/>
            <a:ext cx="7620000" cy="685800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Shared L2$ / Interconnect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4600" y="2209800"/>
            <a:ext cx="1371600" cy="990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SPARC V8</a:t>
            </a:r>
          </a:p>
          <a:p>
            <a:pPr algn="ctr" defTabSz="457200" eaLnBrk="1" hangingPunct="1"/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CORE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14600" y="3352800"/>
            <a:ext cx="609600" cy="457200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I$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76600" y="3352800"/>
            <a:ext cx="609600" cy="457200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D$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257800" y="2209800"/>
            <a:ext cx="1371600" cy="990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SPARC V8</a:t>
            </a:r>
          </a:p>
          <a:p>
            <a:pPr algn="ctr" defTabSz="457200" eaLnBrk="1" hangingPunct="1"/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CORE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257800" y="3352800"/>
            <a:ext cx="609600" cy="457200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I$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19800" y="3352800"/>
            <a:ext cx="609600" cy="457200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D$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10400" y="2209800"/>
            <a:ext cx="1371600" cy="9906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SPARC V8</a:t>
            </a:r>
          </a:p>
          <a:p>
            <a:pPr algn="ctr" defTabSz="457200" eaLnBrk="1" hangingPunct="1"/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CORE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010400" y="3352800"/>
            <a:ext cx="609600" cy="457200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I$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72400" y="3352800"/>
            <a:ext cx="609600" cy="457200"/>
          </a:xfrm>
          <a:prstGeom prst="rect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-128"/>
                <a:cs typeface="ＭＳ Ｐゴシック" charset="-128"/>
              </a:rPr>
              <a:t>D$</a:t>
            </a:r>
          </a:p>
        </p:txBody>
      </p:sp>
      <p:sp>
        <p:nvSpPr>
          <p:cNvPr id="195601" name="TextBox 20"/>
          <p:cNvSpPr txBox="1">
            <a:spLocks noChangeArrowheads="1"/>
          </p:cNvSpPr>
          <p:nvPr/>
        </p:nvSpPr>
        <p:spPr bwMode="auto">
          <a:xfrm>
            <a:off x="4391675" y="2830513"/>
            <a:ext cx="3971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457200" eaLnBrk="1" hangingPunct="1"/>
            <a:r>
              <a:rPr lang="en-US">
                <a:latin typeface="Calibri" charset="0"/>
                <a:ea typeface="ＭＳ Ｐゴシック" charset="-128"/>
                <a:cs typeface="ＭＳ Ｐゴシック" charset="-128"/>
              </a:rPr>
              <a:t>…</a:t>
            </a:r>
          </a:p>
        </p:txBody>
      </p:sp>
      <p:cxnSp>
        <p:nvCxnSpPr>
          <p:cNvPr id="25" name="Straight Connector 24"/>
          <p:cNvCxnSpPr/>
          <p:nvPr/>
        </p:nvCxnSpPr>
        <p:spPr>
          <a:xfrm rot="5400000">
            <a:off x="913607" y="3961606"/>
            <a:ext cx="304800" cy="15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1674813" y="3960813"/>
            <a:ext cx="306387" cy="15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2667001" y="3960812"/>
            <a:ext cx="304800" cy="317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3428207" y="3961606"/>
            <a:ext cx="304800" cy="15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5412582" y="3960019"/>
            <a:ext cx="304800" cy="15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6172994" y="3960019"/>
            <a:ext cx="3048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7164388" y="3960813"/>
            <a:ext cx="306387" cy="15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7925594" y="3960019"/>
            <a:ext cx="3048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Left Bracket 35"/>
          <p:cNvSpPr/>
          <p:nvPr/>
        </p:nvSpPr>
        <p:spPr>
          <a:xfrm rot="5400000">
            <a:off x="4457700" y="-1790700"/>
            <a:ext cx="228600" cy="7620000"/>
          </a:xfrm>
          <a:prstGeom prst="leftBracke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 defTabSz="457200" eaLnBrk="1" hangingPunct="1"/>
            <a:endParaRPr lang="en-US">
              <a:latin typeface="Calibri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5611" name="TextBox 44"/>
          <p:cNvSpPr txBox="1">
            <a:spLocks noChangeArrowheads="1"/>
          </p:cNvSpPr>
          <p:nvPr/>
        </p:nvSpPr>
        <p:spPr bwMode="auto">
          <a:xfrm>
            <a:off x="3925398" y="1676400"/>
            <a:ext cx="1232880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defTabSz="457200" eaLnBrk="1" hangingPunct="1"/>
            <a:r>
              <a:rPr lang="en-US">
                <a:latin typeface="Calibri" charset="0"/>
                <a:ea typeface="ＭＳ Ｐゴシック" charset="-128"/>
                <a:cs typeface="ＭＳ Ｐゴシック" charset="-128"/>
              </a:rPr>
              <a:t>64 cores</a:t>
            </a:r>
          </a:p>
        </p:txBody>
      </p:sp>
      <p:cxnSp>
        <p:nvCxnSpPr>
          <p:cNvPr id="49" name="Straight Connector 48"/>
          <p:cNvCxnSpPr>
            <a:endCxn id="5" idx="0"/>
          </p:cNvCxnSpPr>
          <p:nvPr/>
        </p:nvCxnSpPr>
        <p:spPr>
          <a:xfrm rot="5400000">
            <a:off x="991394" y="3275806"/>
            <a:ext cx="1524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1751807" y="3275806"/>
            <a:ext cx="152400" cy="15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2743994" y="3275806"/>
            <a:ext cx="1524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3504407" y="3275806"/>
            <a:ext cx="152400" cy="15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>
            <a:off x="5487194" y="3275806"/>
            <a:ext cx="1524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6247607" y="3275806"/>
            <a:ext cx="152400" cy="15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5400000">
            <a:off x="7239794" y="3275806"/>
            <a:ext cx="15240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5400000">
            <a:off x="8000207" y="3275806"/>
            <a:ext cx="152400" cy="15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8" idx="2"/>
            <a:endCxn id="7" idx="0"/>
          </p:cNvCxnSpPr>
          <p:nvPr/>
        </p:nvCxnSpPr>
        <p:spPr>
          <a:xfrm rot="5400000">
            <a:off x="4305301" y="5067300"/>
            <a:ext cx="533400" cy="3175"/>
          </a:xfrm>
          <a:prstGeom prst="straightConnector1">
            <a:avLst/>
          </a:prstGeom>
          <a:ln w="50800">
            <a:solidFill>
              <a:srgbClr val="000000"/>
            </a:solidFill>
            <a:headEnd type="triangl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Slide Number Placeholder 4"/>
          <p:cNvSpPr txBox="1">
            <a:spLocks noGrp="1"/>
          </p:cNvSpPr>
          <p:nvPr/>
        </p:nvSpPr>
        <p:spPr bwMode="auto">
          <a:xfrm>
            <a:off x="7010400" y="6619875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 eaLnBrk="1" hangingPunct="1"/>
            <a:fld id="{24E1F6AD-11DC-2E44-B45E-42A31699CAFE}" type="slidenum">
              <a:rPr lang="en-US" sz="1200">
                <a:effectLst/>
                <a:latin typeface="Arial Black" charset="0"/>
              </a:rPr>
              <a:pPr algn="r" eaLnBrk="1" hangingPunct="1"/>
              <a:t>8</a:t>
            </a:fld>
            <a:endParaRPr lang="en-US" sz="1200" dirty="0">
              <a:effectLst/>
              <a:latin typeface="Arial Blac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696200" cy="5334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Tahoma" charset="0"/>
              </a:rPr>
              <a:t>RAMP Gold Model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2749" y="914400"/>
            <a:ext cx="3400222" cy="2743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grpSp>
        <p:nvGrpSpPr>
          <p:cNvPr id="2" name="Group 119"/>
          <p:cNvGrpSpPr>
            <a:grpSpLocks/>
          </p:cNvGrpSpPr>
          <p:nvPr/>
        </p:nvGrpSpPr>
        <p:grpSpPr bwMode="auto">
          <a:xfrm>
            <a:off x="2133600" y="4038600"/>
            <a:ext cx="1447800" cy="2438400"/>
            <a:chOff x="3216" y="1152"/>
            <a:chExt cx="768" cy="1536"/>
          </a:xfrm>
        </p:grpSpPr>
        <p:sp>
          <p:nvSpPr>
            <p:cNvPr id="169" name="Rectangle 4"/>
            <p:cNvSpPr>
              <a:spLocks noChangeArrowheads="1"/>
            </p:cNvSpPr>
            <p:nvPr/>
          </p:nvSpPr>
          <p:spPr bwMode="auto">
            <a:xfrm>
              <a:off x="3216" y="1152"/>
              <a:ext cx="768" cy="15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b">
              <a:prstTxWarp prst="textNoShape">
                <a:avLst/>
              </a:prstTxWarp>
            </a:bodyPr>
            <a:lstStyle/>
            <a:p>
              <a:r>
                <a:rPr lang="en-US">
                  <a:effectLst>
                    <a:outerShdw blurRad="38100" dist="38100" dir="2700000" algn="tl">
                      <a:srgbClr val="DDDDDD"/>
                    </a:outerShdw>
                  </a:effectLst>
                </a:rPr>
                <a:t>Functional Model Pipeline</a:t>
              </a:r>
            </a:p>
          </p:txBody>
        </p:sp>
        <p:grpSp>
          <p:nvGrpSpPr>
            <p:cNvPr id="3" name="Group 93"/>
            <p:cNvGrpSpPr>
              <a:grpSpLocks/>
            </p:cNvGrpSpPr>
            <p:nvPr/>
          </p:nvGrpSpPr>
          <p:grpSpPr bwMode="auto">
            <a:xfrm>
              <a:off x="3216" y="1248"/>
              <a:ext cx="720" cy="528"/>
              <a:chOff x="1008" y="2160"/>
              <a:chExt cx="720" cy="528"/>
            </a:xfrm>
          </p:grpSpPr>
          <p:sp>
            <p:nvSpPr>
              <p:cNvPr id="51241" name="Rectangle 46"/>
              <p:cNvSpPr>
                <a:spLocks noChangeArrowheads="1"/>
              </p:cNvSpPr>
              <p:nvPr/>
            </p:nvSpPr>
            <p:spPr bwMode="auto">
              <a:xfrm>
                <a:off x="1200" y="2160"/>
                <a:ext cx="528" cy="315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51242" name="Rectangle 47"/>
              <p:cNvSpPr>
                <a:spLocks noChangeArrowheads="1"/>
              </p:cNvSpPr>
              <p:nvPr/>
            </p:nvSpPr>
            <p:spPr bwMode="auto">
              <a:xfrm>
                <a:off x="1152" y="2208"/>
                <a:ext cx="528" cy="315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51243" name="Rectangle 48"/>
              <p:cNvSpPr>
                <a:spLocks noChangeArrowheads="1"/>
              </p:cNvSpPr>
              <p:nvPr/>
            </p:nvSpPr>
            <p:spPr bwMode="auto">
              <a:xfrm>
                <a:off x="1104" y="2256"/>
                <a:ext cx="528" cy="314"/>
              </a:xfrm>
              <a:prstGeom prst="rect">
                <a:avLst/>
              </a:prstGeom>
              <a:solidFill>
                <a:srgbClr val="FF9933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51244" name="Rectangle 49"/>
              <p:cNvSpPr>
                <a:spLocks noChangeArrowheads="1"/>
              </p:cNvSpPr>
              <p:nvPr/>
            </p:nvSpPr>
            <p:spPr bwMode="auto">
              <a:xfrm>
                <a:off x="1008" y="2304"/>
                <a:ext cx="576" cy="384"/>
              </a:xfrm>
              <a:prstGeom prst="rect">
                <a:avLst/>
              </a:prstGeom>
              <a:solidFill>
                <a:srgbClr val="00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r>
                  <a:rPr lang="en-US" sz="1800" dirty="0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MS PGothic" charset="0"/>
                    <a:cs typeface="MS PGothic" charset="0"/>
                  </a:rPr>
                  <a:t>Arch State</a:t>
                </a:r>
              </a:p>
            </p:txBody>
          </p:sp>
        </p:grpSp>
      </p:grpSp>
      <p:grpSp>
        <p:nvGrpSpPr>
          <p:cNvPr id="4" name="Group 199"/>
          <p:cNvGrpSpPr>
            <a:grpSpLocks/>
          </p:cNvGrpSpPr>
          <p:nvPr/>
        </p:nvGrpSpPr>
        <p:grpSpPr bwMode="auto">
          <a:xfrm>
            <a:off x="152400" y="4038600"/>
            <a:ext cx="1981200" cy="2438400"/>
            <a:chOff x="228600" y="4191000"/>
            <a:chExt cx="1981200" cy="2438400"/>
          </a:xfrm>
        </p:grpSpPr>
        <p:grpSp>
          <p:nvGrpSpPr>
            <p:cNvPr id="5" name="Group 118"/>
            <p:cNvGrpSpPr>
              <a:grpSpLocks/>
            </p:cNvGrpSpPr>
            <p:nvPr/>
          </p:nvGrpSpPr>
          <p:grpSpPr bwMode="auto">
            <a:xfrm>
              <a:off x="228600" y="4191000"/>
              <a:ext cx="1219200" cy="2438400"/>
              <a:chOff x="1392" y="1152"/>
              <a:chExt cx="768" cy="1536"/>
            </a:xfrm>
          </p:grpSpPr>
          <p:sp>
            <p:nvSpPr>
              <p:cNvPr id="176" name="Rectangle 94"/>
              <p:cNvSpPr>
                <a:spLocks noChangeArrowheads="1"/>
              </p:cNvSpPr>
              <p:nvPr/>
            </p:nvSpPr>
            <p:spPr bwMode="auto">
              <a:xfrm>
                <a:off x="1392" y="1152"/>
                <a:ext cx="768" cy="153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lIns="0" tIns="0" rIns="0" bIns="0" anchor="b">
                <a:prstTxWarp prst="textNoShape">
                  <a:avLst/>
                </a:prstTxWarp>
              </a:bodyPr>
              <a:lstStyle/>
              <a:p>
                <a:r>
                  <a:rPr lang="en-US">
                    <a:effectLst>
                      <a:outerShdw blurRad="38100" dist="38100" dir="2700000" algn="tl">
                        <a:srgbClr val="DDDDDD"/>
                      </a:outerShdw>
                    </a:effectLst>
                  </a:rPr>
                  <a:t>Timing Model Pipeline</a:t>
                </a:r>
              </a:p>
            </p:txBody>
          </p:sp>
          <p:grpSp>
            <p:nvGrpSpPr>
              <p:cNvPr id="6" name="Group 95"/>
              <p:cNvGrpSpPr>
                <a:grpSpLocks/>
              </p:cNvGrpSpPr>
              <p:nvPr/>
            </p:nvGrpSpPr>
            <p:grpSpPr bwMode="auto">
              <a:xfrm>
                <a:off x="1392" y="1248"/>
                <a:ext cx="720" cy="528"/>
                <a:chOff x="1008" y="2160"/>
                <a:chExt cx="720" cy="528"/>
              </a:xfrm>
            </p:grpSpPr>
            <p:sp>
              <p:nvSpPr>
                <p:cNvPr id="51235" name="Rectangle 96"/>
                <p:cNvSpPr>
                  <a:spLocks noChangeArrowheads="1"/>
                </p:cNvSpPr>
                <p:nvPr/>
              </p:nvSpPr>
              <p:spPr bwMode="auto">
                <a:xfrm>
                  <a:off x="1200" y="2160"/>
                  <a:ext cx="528" cy="315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51236" name="Rectangle 97"/>
                <p:cNvSpPr>
                  <a:spLocks noChangeArrowheads="1"/>
                </p:cNvSpPr>
                <p:nvPr/>
              </p:nvSpPr>
              <p:spPr bwMode="auto">
                <a:xfrm>
                  <a:off x="1152" y="2208"/>
                  <a:ext cx="528" cy="315"/>
                </a:xfrm>
                <a:prstGeom prst="rect">
                  <a:avLst/>
                </a:prstGeom>
                <a:solidFill>
                  <a:srgbClr val="9999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51237" name="Rectangle 98"/>
                <p:cNvSpPr>
                  <a:spLocks noChangeArrowheads="1"/>
                </p:cNvSpPr>
                <p:nvPr/>
              </p:nvSpPr>
              <p:spPr bwMode="auto">
                <a:xfrm>
                  <a:off x="1104" y="2256"/>
                  <a:ext cx="528" cy="314"/>
                </a:xfrm>
                <a:prstGeom prst="rect">
                  <a:avLst/>
                </a:prstGeom>
                <a:solidFill>
                  <a:srgbClr val="FF9933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endParaRPr lang="en-US"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51238" name="Rectangle 99"/>
                <p:cNvSpPr>
                  <a:spLocks noChangeArrowheads="1"/>
                </p:cNvSpPr>
                <p:nvPr/>
              </p:nvSpPr>
              <p:spPr bwMode="auto">
                <a:xfrm>
                  <a:off x="1008" y="2304"/>
                  <a:ext cx="576" cy="384"/>
                </a:xfrm>
                <a:prstGeom prst="rect">
                  <a:avLst/>
                </a:prstGeom>
                <a:solidFill>
                  <a:srgbClr val="00FFFF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r>
                    <a:rPr lang="en-US" sz="1800" dirty="0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ea typeface="MS PGothic" charset="0"/>
                      <a:cs typeface="MS PGothic" charset="0"/>
                    </a:rPr>
                    <a:t>Timing State</a:t>
                  </a:r>
                </a:p>
              </p:txBody>
            </p:sp>
          </p:grpSp>
        </p:grpSp>
        <p:grpSp>
          <p:nvGrpSpPr>
            <p:cNvPr id="7" name="Group 109"/>
            <p:cNvGrpSpPr>
              <a:grpSpLocks/>
            </p:cNvGrpSpPr>
            <p:nvPr/>
          </p:nvGrpSpPr>
          <p:grpSpPr bwMode="auto">
            <a:xfrm>
              <a:off x="1447800" y="4648200"/>
              <a:ext cx="762000" cy="609600"/>
              <a:chOff x="2496" y="1296"/>
              <a:chExt cx="480" cy="384"/>
            </a:xfrm>
          </p:grpSpPr>
          <p:sp>
            <p:nvSpPr>
              <p:cNvPr id="51226" name="Rectangle 100"/>
              <p:cNvSpPr>
                <a:spLocks noChangeArrowheads="1"/>
              </p:cNvSpPr>
              <p:nvPr/>
            </p:nvSpPr>
            <p:spPr bwMode="auto">
              <a:xfrm>
                <a:off x="2640" y="1296"/>
                <a:ext cx="48" cy="384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51227" name="Rectangle 101"/>
              <p:cNvSpPr>
                <a:spLocks noChangeArrowheads="1"/>
              </p:cNvSpPr>
              <p:nvPr/>
            </p:nvSpPr>
            <p:spPr bwMode="auto">
              <a:xfrm>
                <a:off x="2688" y="1296"/>
                <a:ext cx="48" cy="384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51228" name="Rectangle 102"/>
              <p:cNvSpPr>
                <a:spLocks noChangeArrowheads="1"/>
              </p:cNvSpPr>
              <p:nvPr/>
            </p:nvSpPr>
            <p:spPr bwMode="auto">
              <a:xfrm>
                <a:off x="2784" y="1296"/>
                <a:ext cx="48" cy="384"/>
              </a:xfrm>
              <a:prstGeom prst="rect">
                <a:avLst/>
              </a:prstGeom>
              <a:solidFill>
                <a:srgbClr val="00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51229" name="Freeform 103"/>
              <p:cNvSpPr>
                <a:spLocks/>
              </p:cNvSpPr>
              <p:nvPr/>
            </p:nvSpPr>
            <p:spPr bwMode="auto">
              <a:xfrm>
                <a:off x="2592" y="1296"/>
                <a:ext cx="240" cy="384"/>
              </a:xfrm>
              <a:custGeom>
                <a:avLst/>
                <a:gdLst>
                  <a:gd name="T0" fmla="*/ 0 w 192"/>
                  <a:gd name="T1" fmla="*/ 0 h 336"/>
                  <a:gd name="T2" fmla="*/ 469 w 192"/>
                  <a:gd name="T3" fmla="*/ 0 h 336"/>
                  <a:gd name="T4" fmla="*/ 469 w 192"/>
                  <a:gd name="T5" fmla="*/ 574 h 336"/>
                  <a:gd name="T6" fmla="*/ 0 w 192"/>
                  <a:gd name="T7" fmla="*/ 574 h 3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336"/>
                  <a:gd name="T14" fmla="*/ 192 w 192"/>
                  <a:gd name="T15" fmla="*/ 336 h 3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336">
                    <a:moveTo>
                      <a:pt x="0" y="0"/>
                    </a:moveTo>
                    <a:lnTo>
                      <a:pt x="192" y="0"/>
                    </a:lnTo>
                    <a:lnTo>
                      <a:pt x="192" y="336"/>
                    </a:lnTo>
                    <a:lnTo>
                      <a:pt x="0" y="336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DDDDDD"/>
                    </a:outerShdw>
                  </a:effectLst>
                </a:endParaRPr>
              </a:p>
            </p:txBody>
          </p:sp>
          <p:sp>
            <p:nvSpPr>
              <p:cNvPr id="51230" name="Line 106"/>
              <p:cNvSpPr>
                <a:spLocks noChangeShapeType="1"/>
              </p:cNvSpPr>
              <p:nvPr/>
            </p:nvSpPr>
            <p:spPr bwMode="auto">
              <a:xfrm>
                <a:off x="2832" y="1488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231" name="Line 107"/>
              <p:cNvSpPr>
                <a:spLocks noChangeShapeType="1"/>
              </p:cNvSpPr>
              <p:nvPr/>
            </p:nvSpPr>
            <p:spPr bwMode="auto">
              <a:xfrm>
                <a:off x="2496" y="1488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232" name="Rectangle 108"/>
              <p:cNvSpPr>
                <a:spLocks noChangeArrowheads="1"/>
              </p:cNvSpPr>
              <p:nvPr/>
            </p:nvSpPr>
            <p:spPr bwMode="auto">
              <a:xfrm>
                <a:off x="2736" y="1296"/>
                <a:ext cx="48" cy="384"/>
              </a:xfrm>
              <a:prstGeom prst="rect">
                <a:avLst/>
              </a:prstGeom>
              <a:solidFill>
                <a:srgbClr val="FF9933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</p:grpSp>
        <p:grpSp>
          <p:nvGrpSpPr>
            <p:cNvPr id="8" name="Group 110"/>
            <p:cNvGrpSpPr>
              <a:grpSpLocks/>
            </p:cNvGrpSpPr>
            <p:nvPr/>
          </p:nvGrpSpPr>
          <p:grpSpPr bwMode="auto">
            <a:xfrm flipH="1">
              <a:off x="1447800" y="5562600"/>
              <a:ext cx="762000" cy="609600"/>
              <a:chOff x="2496" y="1296"/>
              <a:chExt cx="480" cy="384"/>
            </a:xfrm>
          </p:grpSpPr>
          <p:sp>
            <p:nvSpPr>
              <p:cNvPr id="51219" name="Rectangle 111"/>
              <p:cNvSpPr>
                <a:spLocks noChangeArrowheads="1"/>
              </p:cNvSpPr>
              <p:nvPr/>
            </p:nvSpPr>
            <p:spPr bwMode="auto">
              <a:xfrm>
                <a:off x="2640" y="1296"/>
                <a:ext cx="48" cy="384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51220" name="Rectangle 112"/>
              <p:cNvSpPr>
                <a:spLocks noChangeArrowheads="1"/>
              </p:cNvSpPr>
              <p:nvPr/>
            </p:nvSpPr>
            <p:spPr bwMode="auto">
              <a:xfrm>
                <a:off x="2688" y="1296"/>
                <a:ext cx="48" cy="384"/>
              </a:xfrm>
              <a:prstGeom prst="rect">
                <a:avLst/>
              </a:prstGeom>
              <a:solidFill>
                <a:srgbClr val="9999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51221" name="Rectangle 113"/>
              <p:cNvSpPr>
                <a:spLocks noChangeArrowheads="1"/>
              </p:cNvSpPr>
              <p:nvPr/>
            </p:nvSpPr>
            <p:spPr bwMode="auto">
              <a:xfrm>
                <a:off x="2784" y="1296"/>
                <a:ext cx="48" cy="384"/>
              </a:xfrm>
              <a:prstGeom prst="rect">
                <a:avLst/>
              </a:prstGeom>
              <a:solidFill>
                <a:srgbClr val="00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  <p:sp>
            <p:nvSpPr>
              <p:cNvPr id="51222" name="Freeform 114"/>
              <p:cNvSpPr>
                <a:spLocks/>
              </p:cNvSpPr>
              <p:nvPr/>
            </p:nvSpPr>
            <p:spPr bwMode="auto">
              <a:xfrm>
                <a:off x="2592" y="1296"/>
                <a:ext cx="240" cy="384"/>
              </a:xfrm>
              <a:custGeom>
                <a:avLst/>
                <a:gdLst>
                  <a:gd name="T0" fmla="*/ 0 w 192"/>
                  <a:gd name="T1" fmla="*/ 0 h 336"/>
                  <a:gd name="T2" fmla="*/ 469 w 192"/>
                  <a:gd name="T3" fmla="*/ 0 h 336"/>
                  <a:gd name="T4" fmla="*/ 469 w 192"/>
                  <a:gd name="T5" fmla="*/ 574 h 336"/>
                  <a:gd name="T6" fmla="*/ 0 w 192"/>
                  <a:gd name="T7" fmla="*/ 574 h 33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336"/>
                  <a:gd name="T14" fmla="*/ 192 w 192"/>
                  <a:gd name="T15" fmla="*/ 336 h 3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92" h="336">
                    <a:moveTo>
                      <a:pt x="0" y="0"/>
                    </a:moveTo>
                    <a:lnTo>
                      <a:pt x="192" y="0"/>
                    </a:lnTo>
                    <a:lnTo>
                      <a:pt x="192" y="336"/>
                    </a:lnTo>
                    <a:lnTo>
                      <a:pt x="0" y="336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DDDDDD"/>
                    </a:outerShdw>
                  </a:effectLst>
                </a:endParaRPr>
              </a:p>
            </p:txBody>
          </p:sp>
          <p:sp>
            <p:nvSpPr>
              <p:cNvPr id="51223" name="Line 115"/>
              <p:cNvSpPr>
                <a:spLocks noChangeShapeType="1"/>
              </p:cNvSpPr>
              <p:nvPr/>
            </p:nvSpPr>
            <p:spPr bwMode="auto">
              <a:xfrm>
                <a:off x="2832" y="1488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224" name="Line 116"/>
              <p:cNvSpPr>
                <a:spLocks noChangeShapeType="1"/>
              </p:cNvSpPr>
              <p:nvPr/>
            </p:nvSpPr>
            <p:spPr bwMode="auto">
              <a:xfrm>
                <a:off x="2496" y="1488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1225" name="Rectangle 117"/>
              <p:cNvSpPr>
                <a:spLocks noChangeArrowheads="1"/>
              </p:cNvSpPr>
              <p:nvPr/>
            </p:nvSpPr>
            <p:spPr bwMode="auto">
              <a:xfrm>
                <a:off x="2736" y="1296"/>
                <a:ext cx="48" cy="384"/>
              </a:xfrm>
              <a:prstGeom prst="rect">
                <a:avLst/>
              </a:prstGeom>
              <a:solidFill>
                <a:srgbClr val="FF9933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>
                <a:prstTxWarp prst="textNoShape">
                  <a:avLst/>
                </a:prstTxWarp>
              </a:bodyPr>
              <a:lstStyle/>
              <a:p>
                <a:endParaRPr lang="en-US">
                  <a:effectLst>
                    <a:outerShdw blurRad="38100" dist="38100" dir="2700000" algn="tl">
                      <a:srgbClr val="FFFFFF"/>
                    </a:outerShdw>
                  </a:effectLst>
                </a:endParaRPr>
              </a:p>
            </p:txBody>
          </p:sp>
        </p:grpSp>
      </p:grpSp>
      <p:sp>
        <p:nvSpPr>
          <p:cNvPr id="46090" name="Content Placeholder 2"/>
          <p:cNvSpPr>
            <a:spLocks noGrp="1"/>
          </p:cNvSpPr>
          <p:nvPr>
            <p:ph idx="1"/>
          </p:nvPr>
        </p:nvSpPr>
        <p:spPr>
          <a:xfrm>
            <a:off x="3352800" y="914400"/>
            <a:ext cx="5867400" cy="5867400"/>
          </a:xfrm>
        </p:spPr>
        <p:txBody>
          <a:bodyPr/>
          <a:lstStyle/>
          <a:p>
            <a:pPr indent="-164592" eaLnBrk="1" hangingPunct="1"/>
            <a:r>
              <a:rPr lang="en-US" sz="2800" dirty="0" smtClean="0">
                <a:latin typeface="Tahoma" charset="0"/>
              </a:rPr>
              <a:t>RAMP emulation model for </a:t>
            </a:r>
            <a:r>
              <a:rPr lang="en-US" sz="2800" dirty="0" err="1" smtClean="0">
                <a:latin typeface="Tahoma" charset="0"/>
              </a:rPr>
              <a:t>Parlab</a:t>
            </a:r>
            <a:r>
              <a:rPr lang="en-US" sz="2800" dirty="0" smtClean="0">
                <a:latin typeface="Tahoma" charset="0"/>
              </a:rPr>
              <a:t> </a:t>
            </a:r>
            <a:r>
              <a:rPr lang="en-US" sz="2800" dirty="0" err="1" smtClean="0">
                <a:latin typeface="Tahoma" charset="0"/>
              </a:rPr>
              <a:t>manycore</a:t>
            </a:r>
            <a:endParaRPr lang="en-US" sz="2800" dirty="0" smtClean="0">
              <a:latin typeface="Tahoma" charset="0"/>
            </a:endParaRPr>
          </a:p>
          <a:p>
            <a:pPr indent="-164592" eaLnBrk="1" hangingPunct="1"/>
            <a:r>
              <a:rPr lang="en-US" sz="2800" dirty="0" smtClean="0">
                <a:latin typeface="Tahoma" charset="0"/>
              </a:rPr>
              <a:t>SPARC v8 ISA</a:t>
            </a:r>
          </a:p>
          <a:p>
            <a:pPr indent="-164592" eaLnBrk="1" hangingPunct="1"/>
            <a:r>
              <a:rPr lang="en-US" sz="2800" dirty="0" smtClean="0">
                <a:latin typeface="Tahoma" charset="0"/>
              </a:rPr>
              <a:t>Single-socket </a:t>
            </a:r>
            <a:r>
              <a:rPr lang="en-US" sz="2800" dirty="0" err="1" smtClean="0">
                <a:latin typeface="Tahoma" charset="0"/>
              </a:rPr>
              <a:t>manycore</a:t>
            </a:r>
            <a:r>
              <a:rPr lang="en-US" sz="2800" dirty="0" smtClean="0">
                <a:latin typeface="Tahoma" charset="0"/>
              </a:rPr>
              <a:t> target</a:t>
            </a:r>
          </a:p>
          <a:p>
            <a:pPr marL="342900" lvl="2" indent="-164592" eaLnBrk="1" hangingPunct="1">
              <a:buFont typeface="Wingdings" charset="2"/>
              <a:buChar char="§"/>
            </a:pPr>
            <a:r>
              <a:rPr lang="en-US" sz="2800" dirty="0" smtClean="0">
                <a:latin typeface="Tahoma" charset="0"/>
              </a:rPr>
              <a:t>Split functional/timing model, both in hardware</a:t>
            </a:r>
          </a:p>
          <a:p>
            <a:pPr marL="800100" lvl="3" indent="-164592" eaLnBrk="1" hangingPunct="1"/>
            <a:r>
              <a:rPr lang="en-US" sz="2400" dirty="0" smtClean="0">
                <a:latin typeface="Tahoma" charset="0"/>
              </a:rPr>
              <a:t>Functional model: Executes ISA</a:t>
            </a:r>
          </a:p>
          <a:p>
            <a:pPr marL="800100" lvl="3" indent="-164592" eaLnBrk="1" hangingPunct="1"/>
            <a:r>
              <a:rPr lang="en-US" sz="2400" dirty="0" smtClean="0">
                <a:latin typeface="Tahoma" charset="0"/>
              </a:rPr>
              <a:t>Timing model: Capture pipeline timing detail (can be cycle accurate)</a:t>
            </a:r>
          </a:p>
          <a:p>
            <a:pPr marL="342900" lvl="2" indent="-164592" eaLnBrk="1" hangingPunct="1">
              <a:buFont typeface="Wingdings" charset="2"/>
              <a:buChar char="§"/>
            </a:pPr>
            <a:r>
              <a:rPr lang="en-US" sz="2800" dirty="0" smtClean="0">
                <a:solidFill>
                  <a:srgbClr val="FF0000"/>
                </a:solidFill>
                <a:latin typeface="Tahoma" charset="0"/>
              </a:rPr>
              <a:t>Host multithreading</a:t>
            </a:r>
            <a:r>
              <a:rPr lang="en-US" sz="2800" dirty="0" smtClean="0">
                <a:latin typeface="Tahoma" charset="0"/>
              </a:rPr>
              <a:t> of both functional and timing models</a:t>
            </a:r>
          </a:p>
          <a:p>
            <a:pPr marL="342900" lvl="2" indent="-164592" eaLnBrk="1" hangingPunct="1">
              <a:buFont typeface="Wingdings" charset="2"/>
              <a:buChar char="§"/>
            </a:pPr>
            <a:r>
              <a:rPr lang="en-US" sz="2800" dirty="0" smtClean="0">
                <a:latin typeface="Tahoma" charset="0"/>
              </a:rPr>
              <a:t>Built for Virtex-5 systems (ML505 or BEE3)</a:t>
            </a:r>
          </a:p>
        </p:txBody>
      </p:sp>
      <p:sp>
        <p:nvSpPr>
          <p:cNvPr id="43" name="Slide Number Placeholder 4"/>
          <p:cNvSpPr txBox="1">
            <a:spLocks noGrp="1"/>
          </p:cNvSpPr>
          <p:nvPr/>
        </p:nvSpPr>
        <p:spPr bwMode="auto">
          <a:xfrm>
            <a:off x="7010400" y="6619875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prstTxWarp prst="textNoShape">
              <a:avLst/>
            </a:prstTxWarp>
          </a:bodyPr>
          <a:lstStyle/>
          <a:p>
            <a:pPr algn="r" eaLnBrk="1" hangingPunct="1"/>
            <a:fld id="{24E1F6AD-11DC-2E44-B45E-42A31699CAFE}" type="slidenum">
              <a:rPr lang="en-US" sz="1200">
                <a:effectLst/>
                <a:latin typeface="Arial Black" charset="0"/>
              </a:rPr>
              <a:pPr algn="r" eaLnBrk="1" hangingPunct="1"/>
              <a:t>9</a:t>
            </a:fld>
            <a:endParaRPr lang="en-US" sz="1200" dirty="0">
              <a:effectLst/>
              <a:latin typeface="Arial Black" charset="0"/>
            </a:endParaRPr>
          </a:p>
        </p:txBody>
      </p:sp>
      <p:sp>
        <p:nvSpPr>
          <p:cNvPr id="44" name="Down Arrow 43"/>
          <p:cNvSpPr/>
          <p:nvPr/>
        </p:nvSpPr>
        <p:spPr bwMode="auto">
          <a:xfrm>
            <a:off x="1524000" y="3810000"/>
            <a:ext cx="533400" cy="38100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18" charset="0"/>
              <a:ea typeface="ＭＳ Ｐゴシック" pitchFamily="18" charset="-128"/>
              <a:cs typeface="ＭＳ Ｐゴシック" pitchFamily="18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Lab Helvetica">
  <a:themeElements>
    <a:clrScheme name="ParLabSlides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LabSlidesTemplate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8" charset="0"/>
            <a:ea typeface="ＭＳ Ｐゴシック" pitchFamily="18" charset="-128"/>
            <a:cs typeface="ＭＳ Ｐゴシック" pitchFamily="1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18" charset="0"/>
            <a:ea typeface="ＭＳ Ｐゴシック" pitchFamily="18" charset="-128"/>
            <a:cs typeface="ＭＳ Ｐゴシック" pitchFamily="18" charset="-128"/>
          </a:defRPr>
        </a:defPPr>
      </a:lstStyle>
    </a:lnDef>
  </a:objectDefaults>
  <a:extraClrSchemeLst>
    <a:extraClrScheme>
      <a:clrScheme name="ParLabSlides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LabSlides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LabSlides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ParLab Helvetica.pot</Template>
  <TotalTime>2208</TotalTime>
  <Words>1493</Words>
  <Application>Microsoft Macintosh PowerPoint</Application>
  <PresentationFormat>On-screen Show (4:3)</PresentationFormat>
  <Paragraphs>276</Paragraphs>
  <Slides>22</Slides>
  <Notes>9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ParLab Helvetica</vt:lpstr>
      <vt:lpstr>RAMP Gold Wrap</vt:lpstr>
      <vt:lpstr>RAMP Gold Team</vt:lpstr>
      <vt:lpstr>Multicore Architecture Simulation Challenge</vt:lpstr>
      <vt:lpstr>RAMP Blue, July 2007</vt:lpstr>
      <vt:lpstr>Dimensions in FAME (FPGA Architecture Model Execution)</vt:lpstr>
      <vt:lpstr>Host Multithreading</vt:lpstr>
      <vt:lpstr>RAMP Gold, November 2009</vt:lpstr>
      <vt:lpstr>RAMP Gold Target Machine</vt:lpstr>
      <vt:lpstr>RAMP Gold Model</vt:lpstr>
      <vt:lpstr>Case Study: Manycore OS Resource Allocation </vt:lpstr>
      <vt:lpstr>Case Study: Manycore OS Resource Allocation </vt:lpstr>
      <vt:lpstr>Case Study: Manycore OS Resource Allocation </vt:lpstr>
      <vt:lpstr>RAMP Gold Distribution</vt:lpstr>
      <vt:lpstr>RAMP Gold Lessons</vt:lpstr>
      <vt:lpstr>Midas Goals</vt:lpstr>
      <vt:lpstr>Midas ISA Choice</vt:lpstr>
      <vt:lpstr>Midas Target Core Design Space</vt:lpstr>
      <vt:lpstr>Midas Uncore Design Space</vt:lpstr>
      <vt:lpstr>Platforms of Interest</vt:lpstr>
      <vt:lpstr>Midas Software</vt:lpstr>
      <vt:lpstr>Not just simulators</vt:lpstr>
      <vt:lpstr>Acknowledgements</vt:lpstr>
    </vt:vector>
  </TitlesOfParts>
  <Manager/>
  <Company>University of California at Berkeley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ParLab Retreat Intro Summer 2010</dc:title>
  <dc:subject/>
  <dc:creator>Krste Asanovic</dc:creator>
  <cp:keywords/>
  <dc:description/>
  <cp:lastModifiedBy>Krste Asanovic</cp:lastModifiedBy>
  <cp:revision>324</cp:revision>
  <dcterms:created xsi:type="dcterms:W3CDTF">2010-08-25T17:35:19Z</dcterms:created>
  <dcterms:modified xsi:type="dcterms:W3CDTF">2010-08-25T18:56:14Z</dcterms:modified>
  <cp:category/>
</cp:coreProperties>
</file>