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893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552" autoAdjust="0"/>
  </p:normalViewPr>
  <p:slideViewPr>
    <p:cSldViewPr>
      <p:cViewPr varScale="1">
        <p:scale>
          <a:sx n="106" d="100"/>
          <a:sy n="106" d="100"/>
        </p:scale>
        <p:origin x="-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2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" charset="0"/>
                <a:cs typeface="Arial" charset="0"/>
              </a:defRPr>
            </a:lvl1pPr>
          </a:lstStyle>
          <a:p>
            <a:fld id="{EBE5DA61-E942-384F-8726-DD60D4F24CAD}" type="datetime1">
              <a:rPr lang="en-US"/>
              <a:pPr/>
              <a:t>8/25/10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" charset="0"/>
                <a:cs typeface="Arial" charset="0"/>
              </a:defRPr>
            </a:lvl1pPr>
          </a:lstStyle>
          <a:p>
            <a:fld id="{003BCEDB-3EA4-DE4A-A15F-C978980C9B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1DF97E-B6DB-204B-AEE5-B2BD3297900A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6496FA"/>
          </a:solidFill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 anchor="ctr">
            <a:prstTxWarp prst="textNoShape">
              <a:avLst/>
            </a:prstTxWarp>
            <a:spAutoFit/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912813"/>
            <a:ext cx="9144000" cy="2286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200" b="1">
                <a:solidFill>
                  <a:srgbClr val="FF8000">
                    <a:alpha val="67000"/>
                  </a:srgbClr>
                </a:solidFill>
                <a:latin typeface="Arial" pitchFamily="18" charset="0"/>
                <a:cs typeface="Arial" charset="0"/>
              </a:rPr>
              <a:t>P    A    R    A    L    L    E    L        C    O    M    P    U    T    I    N    G        L    A    B   O    R    A    T    O    R    Y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6200" y="76200"/>
            <a:ext cx="13716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3600">
                <a:solidFill>
                  <a:srgbClr val="0080FF">
                    <a:alpha val="50000"/>
                  </a:srgbClr>
                </a:solidFill>
                <a:latin typeface="Arial Black" pitchFamily="18" charset="0"/>
                <a:cs typeface="Arial" charset="0"/>
              </a:rPr>
              <a:t>EE</a:t>
            </a:r>
            <a:r>
              <a:rPr lang="en-US" sz="3600">
                <a:solidFill>
                  <a:srgbClr val="FFCC66">
                    <a:alpha val="50000"/>
                  </a:srgbClr>
                </a:solidFill>
                <a:latin typeface="Arial Black" pitchFamily="18" charset="0"/>
                <a:cs typeface="Arial" charset="0"/>
              </a:rPr>
              <a:t>CS</a:t>
            </a:r>
            <a:endParaRPr lang="en-US" sz="3600">
              <a:solidFill>
                <a:srgbClr val="0080FF">
                  <a:alpha val="50000"/>
                </a:srgbClr>
              </a:solidFill>
              <a:latin typeface="Arial Black" pitchFamily="18" charset="0"/>
              <a:cs typeface="Arial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6200" y="533400"/>
            <a:ext cx="1371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800">
                <a:solidFill>
                  <a:srgbClr val="FFFFFF">
                    <a:alpha val="50000"/>
                  </a:srgbClr>
                </a:solidFill>
                <a:latin typeface="Arial" pitchFamily="18" charset="0"/>
                <a:cs typeface="Arial" charset="0"/>
              </a:rPr>
              <a:t>Electrical Engineering and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800">
                <a:solidFill>
                  <a:srgbClr val="FFFFFF">
                    <a:alpha val="50000"/>
                  </a:srgbClr>
                </a:solidFill>
                <a:latin typeface="Arial" pitchFamily="18" charset="0"/>
                <a:cs typeface="Arial" charset="0"/>
              </a:rPr>
              <a:t>Computer Sciences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848600" y="0"/>
            <a:ext cx="1295400" cy="914400"/>
          </a:xfrm>
          <a:prstGeom prst="rect">
            <a:avLst/>
          </a:prstGeom>
          <a:solidFill>
            <a:srgbClr val="6496F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7924800" y="366713"/>
            <a:ext cx="1143000" cy="13493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816" y="0"/>
              </a:cxn>
              <a:cxn ang="0">
                <a:pos x="1632" y="240"/>
              </a:cxn>
            </a:cxnLst>
            <a:rect l="0" t="0" r="r" b="b"/>
            <a:pathLst>
              <a:path w="1632" h="240">
                <a:moveTo>
                  <a:pt x="0" y="240"/>
                </a:moveTo>
                <a:cubicBezTo>
                  <a:pt x="272" y="120"/>
                  <a:pt x="544" y="0"/>
                  <a:pt x="816" y="0"/>
                </a:cubicBezTo>
                <a:cubicBezTo>
                  <a:pt x="1088" y="0"/>
                  <a:pt x="1360" y="120"/>
                  <a:pt x="1632" y="240"/>
                </a:cubicBezTo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8188325" y="179388"/>
            <a:ext cx="73025" cy="403225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96" y="384"/>
              </a:cxn>
              <a:cxn ang="0">
                <a:pos x="48" y="0"/>
              </a:cxn>
            </a:cxnLst>
            <a:rect l="0" t="0" r="r" b="b"/>
            <a:pathLst>
              <a:path w="104" h="720">
                <a:moveTo>
                  <a:pt x="0" y="720"/>
                </a:moveTo>
                <a:cubicBezTo>
                  <a:pt x="44" y="612"/>
                  <a:pt x="88" y="504"/>
                  <a:pt x="96" y="384"/>
                </a:cubicBezTo>
                <a:cubicBezTo>
                  <a:pt x="104" y="264"/>
                  <a:pt x="76" y="132"/>
                  <a:pt x="48" y="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8255000" y="152400"/>
            <a:ext cx="73025" cy="430213"/>
          </a:xfrm>
          <a:custGeom>
            <a:avLst/>
            <a:gdLst/>
            <a:ahLst/>
            <a:cxnLst>
              <a:cxn ang="0">
                <a:pos x="0" y="768"/>
              </a:cxn>
              <a:cxn ang="0">
                <a:pos x="96" y="432"/>
              </a:cxn>
              <a:cxn ang="0">
                <a:pos x="48" y="0"/>
              </a:cxn>
            </a:cxnLst>
            <a:rect l="0" t="0" r="r" b="b"/>
            <a:pathLst>
              <a:path w="104" h="768">
                <a:moveTo>
                  <a:pt x="0" y="768"/>
                </a:moveTo>
                <a:cubicBezTo>
                  <a:pt x="44" y="664"/>
                  <a:pt x="88" y="560"/>
                  <a:pt x="96" y="432"/>
                </a:cubicBezTo>
                <a:cubicBezTo>
                  <a:pt x="104" y="304"/>
                  <a:pt x="76" y="152"/>
                  <a:pt x="48" y="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 flipH="1">
            <a:off x="8731250" y="179388"/>
            <a:ext cx="73025" cy="403225"/>
          </a:xfrm>
          <a:custGeom>
            <a:avLst/>
            <a:gdLst>
              <a:gd name="T0" fmla="*/ 0 w 104"/>
              <a:gd name="T1" fmla="*/ 720 h 720"/>
              <a:gd name="T2" fmla="*/ 96 w 104"/>
              <a:gd name="T3" fmla="*/ 384 h 720"/>
              <a:gd name="T4" fmla="*/ 48 w 104"/>
              <a:gd name="T5" fmla="*/ 0 h 720"/>
              <a:gd name="T6" fmla="*/ 0 60000 65536"/>
              <a:gd name="T7" fmla="*/ 0 60000 65536"/>
              <a:gd name="T8" fmla="*/ 0 60000 65536"/>
              <a:gd name="T9" fmla="*/ 0 w 104"/>
              <a:gd name="T10" fmla="*/ 0 h 720"/>
              <a:gd name="T11" fmla="*/ 104 w 10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720">
                <a:moveTo>
                  <a:pt x="0" y="720"/>
                </a:moveTo>
                <a:cubicBezTo>
                  <a:pt x="44" y="612"/>
                  <a:pt x="88" y="504"/>
                  <a:pt x="96" y="384"/>
                </a:cubicBezTo>
                <a:cubicBezTo>
                  <a:pt x="104" y="264"/>
                  <a:pt x="76" y="132"/>
                  <a:pt x="4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 flipH="1">
            <a:off x="8664575" y="152400"/>
            <a:ext cx="73025" cy="430213"/>
          </a:xfrm>
          <a:custGeom>
            <a:avLst/>
            <a:gdLst>
              <a:gd name="T0" fmla="*/ 0 w 104"/>
              <a:gd name="T1" fmla="*/ 768 h 768"/>
              <a:gd name="T2" fmla="*/ 96 w 104"/>
              <a:gd name="T3" fmla="*/ 432 h 768"/>
              <a:gd name="T4" fmla="*/ 48 w 104"/>
              <a:gd name="T5" fmla="*/ 0 h 768"/>
              <a:gd name="T6" fmla="*/ 0 60000 65536"/>
              <a:gd name="T7" fmla="*/ 0 60000 65536"/>
              <a:gd name="T8" fmla="*/ 0 60000 65536"/>
              <a:gd name="T9" fmla="*/ 0 w 104"/>
              <a:gd name="T10" fmla="*/ 0 h 768"/>
              <a:gd name="T11" fmla="*/ 104 w 10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768">
                <a:moveTo>
                  <a:pt x="0" y="768"/>
                </a:moveTo>
                <a:cubicBezTo>
                  <a:pt x="44" y="664"/>
                  <a:pt x="88" y="560"/>
                  <a:pt x="96" y="432"/>
                </a:cubicBezTo>
                <a:cubicBezTo>
                  <a:pt x="104" y="304"/>
                  <a:pt x="76" y="152"/>
                  <a:pt x="4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7959725" y="206375"/>
            <a:ext cx="268288" cy="2413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288" y="240"/>
              </a:cxn>
              <a:cxn ang="0">
                <a:pos x="384" y="0"/>
              </a:cxn>
            </a:cxnLst>
            <a:rect l="0" t="0" r="r" b="b"/>
            <a:pathLst>
              <a:path w="384" h="432">
                <a:moveTo>
                  <a:pt x="0" y="432"/>
                </a:moveTo>
                <a:cubicBezTo>
                  <a:pt x="112" y="372"/>
                  <a:pt x="224" y="312"/>
                  <a:pt x="288" y="240"/>
                </a:cubicBezTo>
                <a:cubicBezTo>
                  <a:pt x="352" y="168"/>
                  <a:pt x="368" y="84"/>
                  <a:pt x="384" y="0"/>
                </a:cubicBezTo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 flipH="1">
            <a:off x="8766175" y="206375"/>
            <a:ext cx="268288" cy="241300"/>
          </a:xfrm>
          <a:custGeom>
            <a:avLst/>
            <a:gdLst>
              <a:gd name="T0" fmla="*/ 0 w 384"/>
              <a:gd name="T1" fmla="*/ 432 h 432"/>
              <a:gd name="T2" fmla="*/ 288 w 384"/>
              <a:gd name="T3" fmla="*/ 240 h 432"/>
              <a:gd name="T4" fmla="*/ 384 w 384"/>
              <a:gd name="T5" fmla="*/ 0 h 432"/>
              <a:gd name="T6" fmla="*/ 0 60000 65536"/>
              <a:gd name="T7" fmla="*/ 0 60000 65536"/>
              <a:gd name="T8" fmla="*/ 0 60000 65536"/>
              <a:gd name="T9" fmla="*/ 0 w 384"/>
              <a:gd name="T10" fmla="*/ 0 h 432"/>
              <a:gd name="T11" fmla="*/ 384 w 3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32">
                <a:moveTo>
                  <a:pt x="0" y="432"/>
                </a:moveTo>
                <a:cubicBezTo>
                  <a:pt x="112" y="372"/>
                  <a:pt x="224" y="312"/>
                  <a:pt x="288" y="240"/>
                </a:cubicBezTo>
                <a:cubicBezTo>
                  <a:pt x="352" y="168"/>
                  <a:pt x="368" y="84"/>
                  <a:pt x="384" y="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8294688" y="152400"/>
            <a:ext cx="268287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88"/>
              </a:cxn>
              <a:cxn ang="0">
                <a:pos x="384" y="384"/>
              </a:cxn>
            </a:cxnLst>
            <a:rect l="0" t="0" r="r" b="b"/>
            <a:pathLst>
              <a:path w="384" h="384">
                <a:moveTo>
                  <a:pt x="0" y="0"/>
                </a:moveTo>
                <a:cubicBezTo>
                  <a:pt x="40" y="112"/>
                  <a:pt x="80" y="224"/>
                  <a:pt x="144" y="288"/>
                </a:cubicBezTo>
                <a:cubicBezTo>
                  <a:pt x="208" y="352"/>
                  <a:pt x="296" y="368"/>
                  <a:pt x="384" y="384"/>
                </a:cubicBezTo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 flipH="1">
            <a:off x="8429625" y="152400"/>
            <a:ext cx="269875" cy="214313"/>
          </a:xfrm>
          <a:custGeom>
            <a:avLst/>
            <a:gdLst>
              <a:gd name="T0" fmla="*/ 0 w 384"/>
              <a:gd name="T1" fmla="*/ 0 h 384"/>
              <a:gd name="T2" fmla="*/ 144 w 384"/>
              <a:gd name="T3" fmla="*/ 288 h 384"/>
              <a:gd name="T4" fmla="*/ 384 w 384"/>
              <a:gd name="T5" fmla="*/ 384 h 384"/>
              <a:gd name="T6" fmla="*/ 0 60000 65536"/>
              <a:gd name="T7" fmla="*/ 0 60000 65536"/>
              <a:gd name="T8" fmla="*/ 0 60000 65536"/>
              <a:gd name="T9" fmla="*/ 0 w 384"/>
              <a:gd name="T10" fmla="*/ 0 h 384"/>
              <a:gd name="T11" fmla="*/ 384 w 38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384">
                <a:moveTo>
                  <a:pt x="0" y="0"/>
                </a:moveTo>
                <a:cubicBezTo>
                  <a:pt x="40" y="112"/>
                  <a:pt x="80" y="224"/>
                  <a:pt x="144" y="288"/>
                </a:cubicBezTo>
                <a:cubicBezTo>
                  <a:pt x="208" y="352"/>
                  <a:pt x="296" y="368"/>
                  <a:pt x="384" y="384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8159750" y="577850"/>
            <a:ext cx="168275" cy="3175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96" y="48"/>
              </a:cxn>
              <a:cxn ang="0">
                <a:pos x="0" y="48"/>
              </a:cxn>
            </a:cxnLst>
            <a:rect l="0" t="0" r="r" b="b"/>
            <a:pathLst>
              <a:path w="240" h="56">
                <a:moveTo>
                  <a:pt x="240" y="0"/>
                </a:moveTo>
                <a:cubicBezTo>
                  <a:pt x="188" y="20"/>
                  <a:pt x="136" y="40"/>
                  <a:pt x="96" y="48"/>
                </a:cubicBezTo>
                <a:cubicBezTo>
                  <a:pt x="56" y="56"/>
                  <a:pt x="28" y="52"/>
                  <a:pt x="0" y="48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 flipH="1">
            <a:off x="8664575" y="577850"/>
            <a:ext cx="168275" cy="31750"/>
          </a:xfrm>
          <a:custGeom>
            <a:avLst/>
            <a:gdLst>
              <a:gd name="T0" fmla="*/ 240 w 240"/>
              <a:gd name="T1" fmla="*/ 0 h 56"/>
              <a:gd name="T2" fmla="*/ 96 w 240"/>
              <a:gd name="T3" fmla="*/ 48 h 56"/>
              <a:gd name="T4" fmla="*/ 0 w 240"/>
              <a:gd name="T5" fmla="*/ 48 h 56"/>
              <a:gd name="T6" fmla="*/ 0 60000 65536"/>
              <a:gd name="T7" fmla="*/ 0 60000 65536"/>
              <a:gd name="T8" fmla="*/ 0 60000 65536"/>
              <a:gd name="T9" fmla="*/ 0 w 240"/>
              <a:gd name="T10" fmla="*/ 0 h 56"/>
              <a:gd name="T11" fmla="*/ 240 w 24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56">
                <a:moveTo>
                  <a:pt x="240" y="0"/>
                </a:moveTo>
                <a:cubicBezTo>
                  <a:pt x="188" y="20"/>
                  <a:pt x="136" y="40"/>
                  <a:pt x="96" y="48"/>
                </a:cubicBezTo>
                <a:cubicBezTo>
                  <a:pt x="56" y="56"/>
                  <a:pt x="28" y="52"/>
                  <a:pt x="0" y="48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7924800" y="68580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B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ERKELEY </a:t>
            </a:r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P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AR </a:t>
            </a:r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L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AB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598613"/>
            <a:ext cx="7313613" cy="1828800"/>
          </a:xfrm>
        </p:spPr>
        <p:txBody>
          <a:bodyPr/>
          <a:lstStyle>
            <a:lvl1pPr>
              <a:defRPr>
                <a:solidFill>
                  <a:srgbClr val="6496FA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429000"/>
            <a:ext cx="6627813" cy="1828800"/>
          </a:xfrm>
        </p:spPr>
        <p:txBody>
          <a:bodyPr/>
          <a:lstStyle>
            <a:lvl1pPr marL="0" indent="0" algn="ctr">
              <a:buFont typeface="Wingdings" pitchFamily="18" charset="2"/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8F1AB8-33F9-5B4D-9179-974D11A1C0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" charset="0"/>
              </a:defRPr>
            </a:lvl1pPr>
          </a:lstStyle>
          <a:p>
            <a:fld id="{44173078-BA4D-5742-89C9-9D9F43C0A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0"/>
            <a:ext cx="2055813" cy="6399213"/>
          </a:xfrm>
        </p:spPr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0"/>
            <a:ext cx="6018212" cy="6399213"/>
          </a:xfrm>
        </p:spPr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" charset="0"/>
              </a:defRPr>
            </a:lvl1pPr>
          </a:lstStyle>
          <a:p>
            <a:fld id="{E5B93D8C-0994-D747-A444-23E96311F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98611-7C72-034F-A6E8-B63D8BDA03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9519F5-0554-8F4E-BBF0-85E448C1D6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143000"/>
            <a:ext cx="4037012" cy="5256213"/>
          </a:xfrm>
        </p:spPr>
        <p:txBody>
          <a:bodyPr/>
          <a:lstStyle>
            <a:lvl1pPr>
              <a:defRPr sz="280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37013" cy="5256213"/>
          </a:xfrm>
        </p:spPr>
        <p:txBody>
          <a:bodyPr/>
          <a:lstStyle>
            <a:lvl1pPr>
              <a:defRPr sz="280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" charset="0"/>
              </a:defRPr>
            </a:lvl1pPr>
          </a:lstStyle>
          <a:p>
            <a:fld id="{6F46E85E-8522-6344-884F-0D7B57A259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1800">
                <a:latin typeface="Helvetica"/>
                <a:cs typeface="Helvetica"/>
              </a:defRPr>
            </a:lvl3pPr>
            <a:lvl4pPr>
              <a:defRPr sz="16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1800">
                <a:latin typeface="Helvetica"/>
                <a:cs typeface="Helvetica"/>
              </a:defRPr>
            </a:lvl3pPr>
            <a:lvl4pPr>
              <a:defRPr sz="16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" charset="0"/>
              </a:defRPr>
            </a:lvl1pPr>
          </a:lstStyle>
          <a:p>
            <a:fld id="{A0AC8A1B-11F5-3942-A82B-321E0A3D1B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2256D-5419-A442-AE58-966D6C0054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6DB80-CE39-A94B-8885-D9D80E88A0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9032A-6C7F-2D4A-AB43-E4A74EB50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BBFC4C-BD63-504E-8D60-FCC7633768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43000"/>
            <a:ext cx="8226425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0"/>
            <a:ext cx="63992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9875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  <a:ea typeface="Arial" charset="0"/>
                <a:cs typeface="Arial" charset="0"/>
              </a:defRPr>
            </a:lvl1pPr>
          </a:lstStyle>
          <a:p>
            <a:fld id="{B11601CC-5EAF-B248-ADBA-CF3888CD713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6200" y="76200"/>
            <a:ext cx="13716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3600">
                <a:solidFill>
                  <a:srgbClr val="0080FF">
                    <a:alpha val="50000"/>
                  </a:srgbClr>
                </a:solidFill>
                <a:latin typeface="Arial Black" pitchFamily="18" charset="0"/>
                <a:cs typeface="Arial" charset="0"/>
              </a:rPr>
              <a:t>EE</a:t>
            </a:r>
            <a:r>
              <a:rPr lang="en-US" sz="3600">
                <a:solidFill>
                  <a:srgbClr val="FFCC66">
                    <a:alpha val="50000"/>
                  </a:srgbClr>
                </a:solidFill>
                <a:latin typeface="Arial Black" pitchFamily="18" charset="0"/>
                <a:cs typeface="Arial" charset="0"/>
              </a:rPr>
              <a:t>CS</a:t>
            </a:r>
            <a:endParaRPr lang="en-US" sz="3600">
              <a:solidFill>
                <a:srgbClr val="0080FF">
                  <a:alpha val="50000"/>
                </a:srgbClr>
              </a:solidFill>
              <a:latin typeface="Arial Black" pitchFamily="18" charset="0"/>
              <a:cs typeface="Arial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6200" y="533400"/>
            <a:ext cx="1371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800">
                <a:solidFill>
                  <a:srgbClr val="FFFFFF">
                    <a:alpha val="50000"/>
                  </a:srgbClr>
                </a:solidFill>
                <a:latin typeface="Arial" pitchFamily="18" charset="0"/>
                <a:cs typeface="Arial" charset="0"/>
              </a:rPr>
              <a:t>Electrical Engineering and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800">
                <a:solidFill>
                  <a:srgbClr val="FFFFFF">
                    <a:alpha val="50000"/>
                  </a:srgbClr>
                </a:solidFill>
                <a:latin typeface="Arial" pitchFamily="18" charset="0"/>
                <a:cs typeface="Arial" charset="0"/>
              </a:rPr>
              <a:t>Computer Sciences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848600" y="0"/>
            <a:ext cx="1295400" cy="914400"/>
          </a:xfrm>
          <a:prstGeom prst="rect">
            <a:avLst/>
          </a:prstGeom>
          <a:solidFill>
            <a:srgbClr val="6496F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05" name="Freeform 9"/>
          <p:cNvSpPr>
            <a:spLocks/>
          </p:cNvSpPr>
          <p:nvPr/>
        </p:nvSpPr>
        <p:spPr bwMode="auto">
          <a:xfrm>
            <a:off x="7924800" y="366713"/>
            <a:ext cx="1143000" cy="13493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816" y="0"/>
              </a:cxn>
              <a:cxn ang="0">
                <a:pos x="1632" y="240"/>
              </a:cxn>
            </a:cxnLst>
            <a:rect l="0" t="0" r="r" b="b"/>
            <a:pathLst>
              <a:path w="1632" h="240">
                <a:moveTo>
                  <a:pt x="0" y="240"/>
                </a:moveTo>
                <a:cubicBezTo>
                  <a:pt x="272" y="120"/>
                  <a:pt x="544" y="0"/>
                  <a:pt x="816" y="0"/>
                </a:cubicBezTo>
                <a:cubicBezTo>
                  <a:pt x="1088" y="0"/>
                  <a:pt x="1360" y="120"/>
                  <a:pt x="1632" y="240"/>
                </a:cubicBezTo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06" name="Freeform 10"/>
          <p:cNvSpPr>
            <a:spLocks/>
          </p:cNvSpPr>
          <p:nvPr/>
        </p:nvSpPr>
        <p:spPr bwMode="auto">
          <a:xfrm>
            <a:off x="8188325" y="179388"/>
            <a:ext cx="73025" cy="403225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96" y="384"/>
              </a:cxn>
              <a:cxn ang="0">
                <a:pos x="48" y="0"/>
              </a:cxn>
            </a:cxnLst>
            <a:rect l="0" t="0" r="r" b="b"/>
            <a:pathLst>
              <a:path w="104" h="720">
                <a:moveTo>
                  <a:pt x="0" y="720"/>
                </a:moveTo>
                <a:cubicBezTo>
                  <a:pt x="44" y="612"/>
                  <a:pt x="88" y="504"/>
                  <a:pt x="96" y="384"/>
                </a:cubicBezTo>
                <a:cubicBezTo>
                  <a:pt x="104" y="264"/>
                  <a:pt x="76" y="132"/>
                  <a:pt x="48" y="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8255000" y="152400"/>
            <a:ext cx="73025" cy="430213"/>
          </a:xfrm>
          <a:custGeom>
            <a:avLst/>
            <a:gdLst/>
            <a:ahLst/>
            <a:cxnLst>
              <a:cxn ang="0">
                <a:pos x="0" y="768"/>
              </a:cxn>
              <a:cxn ang="0">
                <a:pos x="96" y="432"/>
              </a:cxn>
              <a:cxn ang="0">
                <a:pos x="48" y="0"/>
              </a:cxn>
            </a:cxnLst>
            <a:rect l="0" t="0" r="r" b="b"/>
            <a:pathLst>
              <a:path w="104" h="768">
                <a:moveTo>
                  <a:pt x="0" y="768"/>
                </a:moveTo>
                <a:cubicBezTo>
                  <a:pt x="44" y="664"/>
                  <a:pt x="88" y="560"/>
                  <a:pt x="96" y="432"/>
                </a:cubicBezTo>
                <a:cubicBezTo>
                  <a:pt x="104" y="304"/>
                  <a:pt x="76" y="152"/>
                  <a:pt x="48" y="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08" name="Freeform 12"/>
          <p:cNvSpPr>
            <a:spLocks/>
          </p:cNvSpPr>
          <p:nvPr/>
        </p:nvSpPr>
        <p:spPr bwMode="auto">
          <a:xfrm flipH="1">
            <a:off x="8731250" y="179388"/>
            <a:ext cx="73025" cy="403225"/>
          </a:xfrm>
          <a:custGeom>
            <a:avLst/>
            <a:gdLst>
              <a:gd name="T0" fmla="*/ 0 w 104"/>
              <a:gd name="T1" fmla="*/ 720 h 720"/>
              <a:gd name="T2" fmla="*/ 96 w 104"/>
              <a:gd name="T3" fmla="*/ 384 h 720"/>
              <a:gd name="T4" fmla="*/ 48 w 104"/>
              <a:gd name="T5" fmla="*/ 0 h 720"/>
              <a:gd name="T6" fmla="*/ 0 60000 65536"/>
              <a:gd name="T7" fmla="*/ 0 60000 65536"/>
              <a:gd name="T8" fmla="*/ 0 60000 65536"/>
              <a:gd name="T9" fmla="*/ 0 w 104"/>
              <a:gd name="T10" fmla="*/ 0 h 720"/>
              <a:gd name="T11" fmla="*/ 104 w 10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720">
                <a:moveTo>
                  <a:pt x="0" y="720"/>
                </a:moveTo>
                <a:cubicBezTo>
                  <a:pt x="44" y="612"/>
                  <a:pt x="88" y="504"/>
                  <a:pt x="96" y="384"/>
                </a:cubicBezTo>
                <a:cubicBezTo>
                  <a:pt x="104" y="264"/>
                  <a:pt x="76" y="132"/>
                  <a:pt x="4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09" name="Freeform 13"/>
          <p:cNvSpPr>
            <a:spLocks/>
          </p:cNvSpPr>
          <p:nvPr/>
        </p:nvSpPr>
        <p:spPr bwMode="auto">
          <a:xfrm flipH="1">
            <a:off x="8664575" y="152400"/>
            <a:ext cx="73025" cy="430213"/>
          </a:xfrm>
          <a:custGeom>
            <a:avLst/>
            <a:gdLst>
              <a:gd name="T0" fmla="*/ 0 w 104"/>
              <a:gd name="T1" fmla="*/ 768 h 768"/>
              <a:gd name="T2" fmla="*/ 96 w 104"/>
              <a:gd name="T3" fmla="*/ 432 h 768"/>
              <a:gd name="T4" fmla="*/ 48 w 104"/>
              <a:gd name="T5" fmla="*/ 0 h 768"/>
              <a:gd name="T6" fmla="*/ 0 60000 65536"/>
              <a:gd name="T7" fmla="*/ 0 60000 65536"/>
              <a:gd name="T8" fmla="*/ 0 60000 65536"/>
              <a:gd name="T9" fmla="*/ 0 w 104"/>
              <a:gd name="T10" fmla="*/ 0 h 768"/>
              <a:gd name="T11" fmla="*/ 104 w 10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768">
                <a:moveTo>
                  <a:pt x="0" y="768"/>
                </a:moveTo>
                <a:cubicBezTo>
                  <a:pt x="44" y="664"/>
                  <a:pt x="88" y="560"/>
                  <a:pt x="96" y="432"/>
                </a:cubicBezTo>
                <a:cubicBezTo>
                  <a:pt x="104" y="304"/>
                  <a:pt x="76" y="152"/>
                  <a:pt x="4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0" name="Freeform 14"/>
          <p:cNvSpPr>
            <a:spLocks/>
          </p:cNvSpPr>
          <p:nvPr/>
        </p:nvSpPr>
        <p:spPr bwMode="auto">
          <a:xfrm>
            <a:off x="7959725" y="206375"/>
            <a:ext cx="268288" cy="2413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288" y="240"/>
              </a:cxn>
              <a:cxn ang="0">
                <a:pos x="384" y="0"/>
              </a:cxn>
            </a:cxnLst>
            <a:rect l="0" t="0" r="r" b="b"/>
            <a:pathLst>
              <a:path w="384" h="432">
                <a:moveTo>
                  <a:pt x="0" y="432"/>
                </a:moveTo>
                <a:cubicBezTo>
                  <a:pt x="112" y="372"/>
                  <a:pt x="224" y="312"/>
                  <a:pt x="288" y="240"/>
                </a:cubicBezTo>
                <a:cubicBezTo>
                  <a:pt x="352" y="168"/>
                  <a:pt x="368" y="84"/>
                  <a:pt x="384" y="0"/>
                </a:cubicBezTo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1" name="Freeform 15"/>
          <p:cNvSpPr>
            <a:spLocks/>
          </p:cNvSpPr>
          <p:nvPr/>
        </p:nvSpPr>
        <p:spPr bwMode="auto">
          <a:xfrm flipH="1">
            <a:off x="8766175" y="206375"/>
            <a:ext cx="268288" cy="241300"/>
          </a:xfrm>
          <a:custGeom>
            <a:avLst/>
            <a:gdLst>
              <a:gd name="T0" fmla="*/ 0 w 384"/>
              <a:gd name="T1" fmla="*/ 432 h 432"/>
              <a:gd name="T2" fmla="*/ 288 w 384"/>
              <a:gd name="T3" fmla="*/ 240 h 432"/>
              <a:gd name="T4" fmla="*/ 384 w 384"/>
              <a:gd name="T5" fmla="*/ 0 h 432"/>
              <a:gd name="T6" fmla="*/ 0 60000 65536"/>
              <a:gd name="T7" fmla="*/ 0 60000 65536"/>
              <a:gd name="T8" fmla="*/ 0 60000 65536"/>
              <a:gd name="T9" fmla="*/ 0 w 384"/>
              <a:gd name="T10" fmla="*/ 0 h 432"/>
              <a:gd name="T11" fmla="*/ 384 w 3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32">
                <a:moveTo>
                  <a:pt x="0" y="432"/>
                </a:moveTo>
                <a:cubicBezTo>
                  <a:pt x="112" y="372"/>
                  <a:pt x="224" y="312"/>
                  <a:pt x="288" y="240"/>
                </a:cubicBezTo>
                <a:cubicBezTo>
                  <a:pt x="352" y="168"/>
                  <a:pt x="368" y="84"/>
                  <a:pt x="384" y="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2" name="Freeform 16"/>
          <p:cNvSpPr>
            <a:spLocks/>
          </p:cNvSpPr>
          <p:nvPr/>
        </p:nvSpPr>
        <p:spPr bwMode="auto">
          <a:xfrm>
            <a:off x="8294688" y="152400"/>
            <a:ext cx="268287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88"/>
              </a:cxn>
              <a:cxn ang="0">
                <a:pos x="384" y="384"/>
              </a:cxn>
            </a:cxnLst>
            <a:rect l="0" t="0" r="r" b="b"/>
            <a:pathLst>
              <a:path w="384" h="384">
                <a:moveTo>
                  <a:pt x="0" y="0"/>
                </a:moveTo>
                <a:cubicBezTo>
                  <a:pt x="40" y="112"/>
                  <a:pt x="80" y="224"/>
                  <a:pt x="144" y="288"/>
                </a:cubicBezTo>
                <a:cubicBezTo>
                  <a:pt x="208" y="352"/>
                  <a:pt x="296" y="368"/>
                  <a:pt x="384" y="384"/>
                </a:cubicBezTo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3" name="Freeform 17"/>
          <p:cNvSpPr>
            <a:spLocks/>
          </p:cNvSpPr>
          <p:nvPr/>
        </p:nvSpPr>
        <p:spPr bwMode="auto">
          <a:xfrm flipH="1">
            <a:off x="8429625" y="152400"/>
            <a:ext cx="269875" cy="214313"/>
          </a:xfrm>
          <a:custGeom>
            <a:avLst/>
            <a:gdLst>
              <a:gd name="T0" fmla="*/ 0 w 384"/>
              <a:gd name="T1" fmla="*/ 0 h 384"/>
              <a:gd name="T2" fmla="*/ 144 w 384"/>
              <a:gd name="T3" fmla="*/ 288 h 384"/>
              <a:gd name="T4" fmla="*/ 384 w 384"/>
              <a:gd name="T5" fmla="*/ 384 h 384"/>
              <a:gd name="T6" fmla="*/ 0 60000 65536"/>
              <a:gd name="T7" fmla="*/ 0 60000 65536"/>
              <a:gd name="T8" fmla="*/ 0 60000 65536"/>
              <a:gd name="T9" fmla="*/ 0 w 384"/>
              <a:gd name="T10" fmla="*/ 0 h 384"/>
              <a:gd name="T11" fmla="*/ 384 w 38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384">
                <a:moveTo>
                  <a:pt x="0" y="0"/>
                </a:moveTo>
                <a:cubicBezTo>
                  <a:pt x="40" y="112"/>
                  <a:pt x="80" y="224"/>
                  <a:pt x="144" y="288"/>
                </a:cubicBezTo>
                <a:cubicBezTo>
                  <a:pt x="208" y="352"/>
                  <a:pt x="296" y="368"/>
                  <a:pt x="384" y="384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4" name="Freeform 18"/>
          <p:cNvSpPr>
            <a:spLocks/>
          </p:cNvSpPr>
          <p:nvPr/>
        </p:nvSpPr>
        <p:spPr bwMode="auto">
          <a:xfrm>
            <a:off x="8159750" y="577850"/>
            <a:ext cx="168275" cy="3175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96" y="48"/>
              </a:cxn>
              <a:cxn ang="0">
                <a:pos x="0" y="48"/>
              </a:cxn>
            </a:cxnLst>
            <a:rect l="0" t="0" r="r" b="b"/>
            <a:pathLst>
              <a:path w="240" h="56">
                <a:moveTo>
                  <a:pt x="240" y="0"/>
                </a:moveTo>
                <a:cubicBezTo>
                  <a:pt x="188" y="20"/>
                  <a:pt x="136" y="40"/>
                  <a:pt x="96" y="48"/>
                </a:cubicBezTo>
                <a:cubicBezTo>
                  <a:pt x="56" y="56"/>
                  <a:pt x="28" y="52"/>
                  <a:pt x="0" y="48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5" name="Freeform 19"/>
          <p:cNvSpPr>
            <a:spLocks/>
          </p:cNvSpPr>
          <p:nvPr/>
        </p:nvSpPr>
        <p:spPr bwMode="auto">
          <a:xfrm flipH="1">
            <a:off x="8664575" y="577850"/>
            <a:ext cx="168275" cy="31750"/>
          </a:xfrm>
          <a:custGeom>
            <a:avLst/>
            <a:gdLst>
              <a:gd name="T0" fmla="*/ 240 w 240"/>
              <a:gd name="T1" fmla="*/ 0 h 56"/>
              <a:gd name="T2" fmla="*/ 96 w 240"/>
              <a:gd name="T3" fmla="*/ 48 h 56"/>
              <a:gd name="T4" fmla="*/ 0 w 240"/>
              <a:gd name="T5" fmla="*/ 48 h 56"/>
              <a:gd name="T6" fmla="*/ 0 60000 65536"/>
              <a:gd name="T7" fmla="*/ 0 60000 65536"/>
              <a:gd name="T8" fmla="*/ 0 60000 65536"/>
              <a:gd name="T9" fmla="*/ 0 w 240"/>
              <a:gd name="T10" fmla="*/ 0 h 56"/>
              <a:gd name="T11" fmla="*/ 240 w 24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56">
                <a:moveTo>
                  <a:pt x="240" y="0"/>
                </a:moveTo>
                <a:cubicBezTo>
                  <a:pt x="188" y="20"/>
                  <a:pt x="136" y="40"/>
                  <a:pt x="96" y="48"/>
                </a:cubicBezTo>
                <a:cubicBezTo>
                  <a:pt x="56" y="56"/>
                  <a:pt x="28" y="52"/>
                  <a:pt x="0" y="48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7924800" y="68580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B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ERKELEY </a:t>
            </a:r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P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AR </a:t>
            </a:r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L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2" r:id="rId2"/>
    <p:sldLayoutId id="2147483983" r:id="rId3"/>
    <p:sldLayoutId id="2147483989" r:id="rId4"/>
    <p:sldLayoutId id="2147483990" r:id="rId5"/>
    <p:sldLayoutId id="2147483984" r:id="rId6"/>
    <p:sldLayoutId id="2147483985" r:id="rId7"/>
    <p:sldLayoutId id="2147483986" r:id="rId8"/>
    <p:sldLayoutId id="2147483987" r:id="rId9"/>
    <p:sldLayoutId id="2147483991" r:id="rId10"/>
    <p:sldLayoutId id="21474839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4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676400" y="2057400"/>
            <a:ext cx="7467600" cy="1893888"/>
          </a:xfrm>
        </p:spPr>
        <p:txBody>
          <a:bodyPr/>
          <a:lstStyle/>
          <a:p>
            <a:pPr eaLnBrk="1" hangingPunct="1"/>
            <a:r>
              <a:rPr lang="en-US" sz="6000" dirty="0" smtClean="0">
                <a:latin typeface="Helvetica" charset="0"/>
                <a:ea typeface="Helvetica" charset="0"/>
                <a:cs typeface="Helvetica" charset="0"/>
              </a:rPr>
              <a:t>RAMP Wrap Wrap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2057400" y="4419600"/>
            <a:ext cx="6559550" cy="2133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sz="2000" dirty="0" smtClean="0">
              <a:latin typeface="Helvetica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800" dirty="0" smtClean="0">
                <a:latin typeface="Helvetica" charset="0"/>
              </a:rPr>
              <a:t>Krste Asanovic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RAMP Wrap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Stanford, CA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August 25, 2010</a:t>
            </a:r>
          </a:p>
          <a:p>
            <a:pPr eaLnBrk="1" hangingPunct="1">
              <a:buFont typeface="Wingdings" charset="2"/>
              <a:buNone/>
            </a:pPr>
            <a:endParaRPr lang="en-US" sz="2800" dirty="0" smtClean="0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the end of FPGA Arch Simulation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5256213"/>
          </a:xfrm>
        </p:spPr>
        <p:txBody>
          <a:bodyPr/>
          <a:lstStyle/>
          <a:p>
            <a:r>
              <a:rPr lang="en-US" dirty="0" smtClean="0"/>
              <a:t>Many projects running at full throttle improving FPGA simulation ideas</a:t>
            </a:r>
          </a:p>
          <a:p>
            <a:r>
              <a:rPr lang="en-US" dirty="0" smtClean="0"/>
              <a:t>Lots of work to do on modeling various </a:t>
            </a:r>
            <a:r>
              <a:rPr lang="en-US" dirty="0" err="1" smtClean="0"/>
              <a:t>microarch</a:t>
            </a:r>
            <a:r>
              <a:rPr lang="en-US" dirty="0" smtClean="0"/>
              <a:t> components (vector units, DMA, interconnect, caches, I/O devices,  …)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But….</a:t>
            </a:r>
          </a:p>
          <a:p>
            <a:r>
              <a:rPr lang="en-US" dirty="0" smtClean="0"/>
              <a:t>Area mature enough to publish in major conference venues (ISCA, ISPASS)</a:t>
            </a:r>
          </a:p>
          <a:p>
            <a:r>
              <a:rPr lang="en-US" dirty="0" smtClean="0"/>
              <a:t>Usable for “production”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Collaboration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</a:t>
            </a:r>
            <a:r>
              <a:rPr lang="en-US" dirty="0" smtClean="0"/>
              <a:t> ~no </a:t>
            </a:r>
            <a:r>
              <a:rPr lang="en-US" dirty="0" smtClean="0"/>
              <a:t>IP </a:t>
            </a:r>
            <a:r>
              <a:rPr lang="en-US" dirty="0" smtClean="0"/>
              <a:t>shared (save the DRAM memory controller</a:t>
            </a:r>
            <a:r>
              <a:rPr lang="en-US" dirty="0" smtClean="0"/>
              <a:t>)</a:t>
            </a:r>
            <a:r>
              <a:rPr lang="en-US" dirty="0" smtClean="0"/>
              <a:t>, a </a:t>
            </a:r>
            <a:r>
              <a:rPr lang="en-US" dirty="0" smtClean="0"/>
              <a:t>very open collaboration in terms of idea exchange</a:t>
            </a:r>
            <a:endParaRPr lang="en-US" dirty="0" smtClean="0"/>
          </a:p>
          <a:p>
            <a:r>
              <a:rPr lang="en-US" dirty="0" smtClean="0"/>
              <a:t>Hard </a:t>
            </a:r>
            <a:r>
              <a:rPr lang="en-US" dirty="0" smtClean="0"/>
              <a:t>to truly tease apart where each idea originated/matured among the group</a:t>
            </a:r>
          </a:p>
          <a:p>
            <a:r>
              <a:rPr lang="en-US" dirty="0" smtClean="0"/>
              <a:t>This</a:t>
            </a:r>
            <a:r>
              <a:rPr lang="en-US" dirty="0" smtClean="0"/>
              <a:t> idea collaboration was </a:t>
            </a:r>
            <a:r>
              <a:rPr lang="en-US" dirty="0" smtClean="0"/>
              <a:t>much more valuable than any lump of IP</a:t>
            </a:r>
            <a:r>
              <a:rPr lang="en-US" dirty="0" smtClean="0"/>
              <a:t> (save the DRAM memory controller)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Thanks to all the students and PIs across all the institutions and our sponsors.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for the Group?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hardware design more productive</a:t>
            </a:r>
          </a:p>
          <a:p>
            <a:pPr lvl="1"/>
            <a:r>
              <a:rPr lang="en-US" dirty="0" smtClean="0"/>
              <a:t>Put CS back into hardware development</a:t>
            </a:r>
          </a:p>
          <a:p>
            <a:pPr lvl="1"/>
            <a:r>
              <a:rPr lang="en-US" dirty="0" smtClean="0"/>
              <a:t>Languages/tools for RTL design</a:t>
            </a:r>
          </a:p>
          <a:p>
            <a:r>
              <a:rPr lang="en-US" dirty="0" smtClean="0"/>
              <a:t>Design-space exploration key to design efficiency</a:t>
            </a:r>
          </a:p>
          <a:p>
            <a:pPr lvl="1"/>
            <a:r>
              <a:rPr lang="en-US" dirty="0" smtClean="0"/>
              <a:t>Not good enough to get one design working, want to find best design</a:t>
            </a:r>
          </a:p>
          <a:p>
            <a:r>
              <a:rPr lang="en-US" dirty="0" smtClean="0"/>
              <a:t>Have to write generators not build point designs</a:t>
            </a:r>
          </a:p>
          <a:p>
            <a:r>
              <a:rPr lang="en-US" dirty="0" smtClean="0"/>
              <a:t>App-specific chip generators</a:t>
            </a:r>
          </a:p>
          <a:p>
            <a:pPr lvl="1"/>
            <a:r>
              <a:rPr lang="en-US" dirty="0" err="1" smtClean="0"/>
              <a:t>Parameterizable</a:t>
            </a:r>
            <a:r>
              <a:rPr lang="en-US" dirty="0" smtClean="0"/>
              <a:t> </a:t>
            </a:r>
            <a:r>
              <a:rPr lang="en-US" dirty="0" err="1" smtClean="0"/>
              <a:t>manycore</a:t>
            </a:r>
            <a:r>
              <a:rPr lang="en-US" dirty="0" smtClean="0"/>
              <a:t> as basis of future </a:t>
            </a:r>
            <a:r>
              <a:rPr lang="en-US" dirty="0" err="1" smtClean="0"/>
              <a:t>SoC</a:t>
            </a:r>
            <a:r>
              <a:rPr lang="en-US" dirty="0" smtClean="0"/>
              <a:t> designs</a:t>
            </a:r>
          </a:p>
          <a:p>
            <a:endParaRPr lang="en-US" dirty="0" smtClean="0"/>
          </a:p>
          <a:p>
            <a:r>
              <a:rPr lang="en-US" dirty="0" smtClean="0"/>
              <a:t>Participants:</a:t>
            </a:r>
          </a:p>
          <a:p>
            <a:r>
              <a:rPr lang="en-US" dirty="0" err="1" smtClean="0"/>
              <a:t>Arvind</a:t>
            </a:r>
            <a:r>
              <a:rPr lang="en-US" dirty="0" smtClean="0"/>
              <a:t>, Asanovic, </a:t>
            </a:r>
            <a:r>
              <a:rPr lang="en-US" dirty="0" err="1" smtClean="0"/>
              <a:t>Chiou</a:t>
            </a:r>
            <a:r>
              <a:rPr lang="en-US" dirty="0" smtClean="0"/>
              <a:t>, </a:t>
            </a:r>
            <a:r>
              <a:rPr lang="en-US" dirty="0" err="1" smtClean="0"/>
              <a:t>Emer</a:t>
            </a:r>
            <a:r>
              <a:rPr lang="en-US" dirty="0" smtClean="0"/>
              <a:t>, Hoe, Horowitz, </a:t>
            </a:r>
            <a:r>
              <a:rPr lang="en-US" dirty="0" err="1" smtClean="0"/>
              <a:t>Wawrzynek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6-7PM Poster/Demo Session </a:t>
            </a:r>
          </a:p>
          <a:p>
            <a:r>
              <a:rPr lang="en-US" dirty="0" smtClean="0"/>
              <a:t>7PM </a:t>
            </a:r>
            <a:r>
              <a:rPr lang="en-US" dirty="0" smtClean="0"/>
              <a:t>Dinner</a:t>
            </a:r>
          </a:p>
          <a:p>
            <a:endParaRPr lang="en-US" dirty="0" smtClean="0"/>
          </a:p>
          <a:p>
            <a:r>
              <a:rPr lang="en-US" dirty="0" smtClean="0"/>
              <a:t>Both in the Packard Atrium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Lab Helvetica">
  <a:themeElements>
    <a:clrScheme name="ParLabSlide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8" charset="0"/>
            <a:ea typeface="ＭＳ Ｐゴシック" pitchFamily="18" charset="-128"/>
            <a:cs typeface="ＭＳ Ｐゴシック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8" charset="0"/>
            <a:ea typeface="ＭＳ Ｐゴシック" pitchFamily="18" charset="-128"/>
            <a:cs typeface="ＭＳ Ｐゴシック" pitchFamily="18" charset="-128"/>
          </a:defRPr>
        </a:defPPr>
      </a:lstStyle>
    </a:ln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ParLab Helvetica.pot</Template>
  <TotalTime>2306</TotalTime>
  <Words>259</Words>
  <Application>Microsoft Macintosh PowerPoint</Application>
  <PresentationFormat>On-screen Show (4:3)</PresentationFormat>
  <Paragraphs>43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ParLab Helvetica</vt:lpstr>
      <vt:lpstr>RAMP Wrap Wrap</vt:lpstr>
      <vt:lpstr>Not the end of FPGA Arch Simulation Research</vt:lpstr>
      <vt:lpstr>Great Collaboration Success</vt:lpstr>
      <vt:lpstr>What’s Next for the Group?</vt:lpstr>
      <vt:lpstr>What’s Next Today?</vt:lpstr>
    </vt:vector>
  </TitlesOfParts>
  <Manager/>
  <Company>University of California at Berkeley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ParLab Retreat Intro Summer 2010</dc:title>
  <dc:subject/>
  <dc:creator>Krste Asanovic</dc:creator>
  <cp:keywords/>
  <dc:description/>
  <cp:lastModifiedBy>Krste Asanovic</cp:lastModifiedBy>
  <cp:revision>351</cp:revision>
  <dcterms:created xsi:type="dcterms:W3CDTF">2010-08-25T23:53:13Z</dcterms:created>
  <dcterms:modified xsi:type="dcterms:W3CDTF">2010-08-26T00:59:00Z</dcterms:modified>
  <cp:category/>
</cp:coreProperties>
</file>