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9" r:id="rId1"/>
  </p:sldMasterIdLst>
  <p:notesMasterIdLst>
    <p:notesMasterId r:id="rId34"/>
  </p:notesMasterIdLst>
  <p:sldIdLst>
    <p:sldId id="256" r:id="rId2"/>
    <p:sldId id="311" r:id="rId3"/>
    <p:sldId id="269" r:id="rId4"/>
    <p:sldId id="277" r:id="rId5"/>
    <p:sldId id="280" r:id="rId6"/>
    <p:sldId id="281" r:id="rId7"/>
    <p:sldId id="282" r:id="rId8"/>
    <p:sldId id="268" r:id="rId9"/>
    <p:sldId id="272" r:id="rId10"/>
    <p:sldId id="317" r:id="rId11"/>
    <p:sldId id="319" r:id="rId12"/>
    <p:sldId id="318" r:id="rId13"/>
    <p:sldId id="275" r:id="rId14"/>
    <p:sldId id="322" r:id="rId15"/>
    <p:sldId id="294" r:id="rId16"/>
    <p:sldId id="312" r:id="rId17"/>
    <p:sldId id="313" r:id="rId18"/>
    <p:sldId id="296" r:id="rId19"/>
    <p:sldId id="297" r:id="rId20"/>
    <p:sldId id="298" r:id="rId21"/>
    <p:sldId id="300" r:id="rId22"/>
    <p:sldId id="302" r:id="rId23"/>
    <p:sldId id="314" r:id="rId24"/>
    <p:sldId id="303" r:id="rId25"/>
    <p:sldId id="305" r:id="rId26"/>
    <p:sldId id="306" r:id="rId27"/>
    <p:sldId id="307" r:id="rId28"/>
    <p:sldId id="308" r:id="rId29"/>
    <p:sldId id="320" r:id="rId30"/>
    <p:sldId id="321" r:id="rId31"/>
    <p:sldId id="316" r:id="rId32"/>
    <p:sldId id="309" r:id="rId33"/>
  </p:sldIdLst>
  <p:sldSz cx="9144000" cy="6858000" type="screen4x3"/>
  <p:notesSz cx="7315200" cy="9601200"/>
  <p:embeddedFontLst>
    <p:embeddedFont>
      <p:font typeface="Verdana" pitchFamily="34" charset="0"/>
      <p:regular r:id="rId35"/>
      <p:bold r:id="rId36"/>
      <p:italic r:id="rId37"/>
      <p:boldItalic r:id="rId38"/>
    </p:embeddedFont>
    <p:embeddedFont>
      <p:font typeface="Times" pitchFamily="18" charset="0"/>
      <p:regular r:id="rId39"/>
      <p:bold r:id="rId40"/>
      <p:italic r:id="rId41"/>
      <p:boldItalic r:id="rId42"/>
    </p:embeddedFont>
    <p:embeddedFont>
      <p:font typeface="Calibri" pitchFamily="34" charset="0"/>
      <p:regular r:id="rId43"/>
      <p:bold r:id="rId44"/>
      <p:italic r:id="rId45"/>
      <p:boldItalic r:id="rId46"/>
    </p:embeddedFont>
  </p:embeddedFontLst>
  <p:defaultTextStyle>
    <a:defPPr>
      <a:defRPr lang="en-US"/>
    </a:defPPr>
    <a:lvl1pPr algn="ctr" rtl="0" eaLnBrk="0" fontAlgn="base" hangingPunct="0">
      <a:spcBef>
        <a:spcPct val="0"/>
      </a:spcBef>
      <a:spcAft>
        <a:spcPct val="0"/>
      </a:spcAft>
      <a:defRPr sz="2400" kern="1200">
        <a:solidFill>
          <a:schemeClr val="tx1"/>
        </a:solidFill>
        <a:latin typeface="Verdana" pitchFamily="34" charset="0"/>
        <a:ea typeface="+mn-ea"/>
        <a:cs typeface="Arial" charset="0"/>
      </a:defRPr>
    </a:lvl1pPr>
    <a:lvl2pPr marL="457200" algn="ctr" rtl="0" eaLnBrk="0" fontAlgn="base" hangingPunct="0">
      <a:spcBef>
        <a:spcPct val="0"/>
      </a:spcBef>
      <a:spcAft>
        <a:spcPct val="0"/>
      </a:spcAft>
      <a:defRPr sz="2400" kern="1200">
        <a:solidFill>
          <a:schemeClr val="tx1"/>
        </a:solidFill>
        <a:latin typeface="Verdana" pitchFamily="34" charset="0"/>
        <a:ea typeface="+mn-ea"/>
        <a:cs typeface="Arial" charset="0"/>
      </a:defRPr>
    </a:lvl2pPr>
    <a:lvl3pPr marL="914400" algn="ctr" rtl="0" eaLnBrk="0" fontAlgn="base" hangingPunct="0">
      <a:spcBef>
        <a:spcPct val="0"/>
      </a:spcBef>
      <a:spcAft>
        <a:spcPct val="0"/>
      </a:spcAft>
      <a:defRPr sz="2400" kern="1200">
        <a:solidFill>
          <a:schemeClr val="tx1"/>
        </a:solidFill>
        <a:latin typeface="Verdana" pitchFamily="34" charset="0"/>
        <a:ea typeface="+mn-ea"/>
        <a:cs typeface="Arial" charset="0"/>
      </a:defRPr>
    </a:lvl3pPr>
    <a:lvl4pPr marL="1371600" algn="ctr" rtl="0" eaLnBrk="0" fontAlgn="base" hangingPunct="0">
      <a:spcBef>
        <a:spcPct val="0"/>
      </a:spcBef>
      <a:spcAft>
        <a:spcPct val="0"/>
      </a:spcAft>
      <a:defRPr sz="2400" kern="1200">
        <a:solidFill>
          <a:schemeClr val="tx1"/>
        </a:solidFill>
        <a:latin typeface="Verdana" pitchFamily="34" charset="0"/>
        <a:ea typeface="+mn-ea"/>
        <a:cs typeface="Arial" charset="0"/>
      </a:defRPr>
    </a:lvl4pPr>
    <a:lvl5pPr marL="1828800" algn="ctr" rtl="0" eaLnBrk="0" fontAlgn="base" hangingPunct="0">
      <a:spcBef>
        <a:spcPct val="0"/>
      </a:spcBef>
      <a:spcAft>
        <a:spcPct val="0"/>
      </a:spcAft>
      <a:defRPr sz="2400" kern="1200">
        <a:solidFill>
          <a:schemeClr val="tx1"/>
        </a:solidFill>
        <a:latin typeface="Verdana" pitchFamily="34" charset="0"/>
        <a:ea typeface="+mn-ea"/>
        <a:cs typeface="Arial" charset="0"/>
      </a:defRPr>
    </a:lvl5pPr>
    <a:lvl6pPr marL="2286000" algn="l" defTabSz="914400" rtl="0" eaLnBrk="1" latinLnBrk="0" hangingPunct="1">
      <a:defRPr sz="2400" kern="1200">
        <a:solidFill>
          <a:schemeClr val="tx1"/>
        </a:solidFill>
        <a:latin typeface="Verdana" pitchFamily="34" charset="0"/>
        <a:ea typeface="+mn-ea"/>
        <a:cs typeface="Arial" charset="0"/>
      </a:defRPr>
    </a:lvl6pPr>
    <a:lvl7pPr marL="2743200" algn="l" defTabSz="914400" rtl="0" eaLnBrk="1" latinLnBrk="0" hangingPunct="1">
      <a:defRPr sz="2400" kern="1200">
        <a:solidFill>
          <a:schemeClr val="tx1"/>
        </a:solidFill>
        <a:latin typeface="Verdana" pitchFamily="34" charset="0"/>
        <a:ea typeface="+mn-ea"/>
        <a:cs typeface="Arial" charset="0"/>
      </a:defRPr>
    </a:lvl7pPr>
    <a:lvl8pPr marL="3200400" algn="l" defTabSz="914400" rtl="0" eaLnBrk="1" latinLnBrk="0" hangingPunct="1">
      <a:defRPr sz="2400" kern="1200">
        <a:solidFill>
          <a:schemeClr val="tx1"/>
        </a:solidFill>
        <a:latin typeface="Verdana" pitchFamily="34" charset="0"/>
        <a:ea typeface="+mn-ea"/>
        <a:cs typeface="Arial" charset="0"/>
      </a:defRPr>
    </a:lvl8pPr>
    <a:lvl9pPr marL="3657600" algn="l" defTabSz="914400" rtl="0" eaLnBrk="1" latinLnBrk="0" hangingPunct="1">
      <a:defRPr sz="2400"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0000"/>
    <a:srgbClr val="00CC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5" autoAdjust="0"/>
    <p:restoredTop sz="94754" autoAdjust="0"/>
  </p:normalViewPr>
  <p:slideViewPr>
    <p:cSldViewPr>
      <p:cViewPr varScale="1">
        <p:scale>
          <a:sx n="92" d="100"/>
          <a:sy n="92" d="100"/>
        </p:scale>
        <p:origin x="-8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eaLnBrk="1" hangingPunct="1">
              <a:defRPr sz="1300">
                <a:latin typeface="Arial" charset="0"/>
              </a:defRPr>
            </a:lvl1pPr>
          </a:lstStyle>
          <a:p>
            <a:endParaRPr lang="en-US"/>
          </a:p>
        </p:txBody>
      </p:sp>
      <p:sp>
        <p:nvSpPr>
          <p:cNvPr id="31747"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endParaRPr lang="en-US"/>
          </a:p>
        </p:txBody>
      </p:sp>
      <p:sp>
        <p:nvSpPr>
          <p:cNvPr id="317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1750"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eaLnBrk="1" hangingPunct="1">
              <a:defRPr sz="1300">
                <a:latin typeface="Arial" charset="0"/>
              </a:defRPr>
            </a:lvl1pPr>
          </a:lstStyle>
          <a:p>
            <a:endParaRPr lang="en-US"/>
          </a:p>
        </p:txBody>
      </p:sp>
      <p:sp>
        <p:nvSpPr>
          <p:cNvPr id="31751"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charset="0"/>
              </a:defRPr>
            </a:lvl1pPr>
          </a:lstStyle>
          <a:p>
            <a:fld id="{00902E3A-12A8-4C59-855A-ABBD2515D79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E629FE0-7A76-4F49-B334-85BAAEAD4215}" type="slidenum">
              <a:rPr lang="en-US"/>
              <a:pPr/>
              <a:t>23</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b="1" dirty="0" smtClean="0"/>
              <a:t>NB: CONTAINS ANIMATION</a:t>
            </a:r>
          </a:p>
          <a:p>
            <a:pPr eaLnBrk="1" hangingPunct="1"/>
            <a:r>
              <a:rPr lang="en-US" b="1" dirty="0" smtClean="0"/>
              <a:t>Slide Goals:</a:t>
            </a:r>
          </a:p>
          <a:p>
            <a:pPr eaLnBrk="1" hangingPunct="1">
              <a:buFontTx/>
              <a:buChar char="•"/>
            </a:pPr>
            <a:r>
              <a:rPr lang="en-US" dirty="0" smtClean="0"/>
              <a:t>Establish how A-Ports compose into a system using an animation.</a:t>
            </a:r>
          </a:p>
          <a:p>
            <a:pPr eaLnBrk="1" hangingPunct="1"/>
            <a:r>
              <a:rPr lang="en-US" b="1" dirty="0" smtClean="0"/>
              <a:t>Main Points:</a:t>
            </a:r>
          </a:p>
          <a:p>
            <a:pPr eaLnBrk="1" hangingPunct="1">
              <a:buFontTx/>
              <a:buChar char="•"/>
            </a:pPr>
            <a:r>
              <a:rPr lang="en-US" dirty="0" smtClean="0"/>
              <a:t>Initially we place timing tokens equal to port latency on each edge.</a:t>
            </a:r>
          </a:p>
          <a:p>
            <a:pPr eaLnBrk="1" hangingPunct="1">
              <a:buFontTx/>
              <a:buChar char="•"/>
            </a:pPr>
            <a:r>
              <a:rPr lang="en-US" dirty="0" smtClean="0"/>
              <a:t>This results in some modules able to simulate target CC 1. These modules are yellow, like Fetch and PC Resolve. </a:t>
            </a:r>
          </a:p>
          <a:p>
            <a:pPr eaLnBrk="1" hangingPunct="1">
              <a:buFontTx/>
              <a:buChar char="•"/>
            </a:pPr>
            <a:r>
              <a:rPr lang="en-US" dirty="0" smtClean="0"/>
              <a:t>A module is ready to simulate when all incoming ports have a timing token (and implicitly the outgoing port buffering must not be full).</a:t>
            </a:r>
          </a:p>
          <a:p>
            <a:pPr eaLnBrk="1" hangingPunct="1">
              <a:buFontTx/>
              <a:buChar char="•"/>
            </a:pPr>
            <a:r>
              <a:rPr lang="en-US" dirty="0" smtClean="0"/>
              <a:t>Other modules can not simulate because they do not have timing tokens on every incoming edge, such as the Line Predictor or </a:t>
            </a:r>
            <a:r>
              <a:rPr lang="en-US" dirty="0" err="1" smtClean="0"/>
              <a:t>InstQ</a:t>
            </a:r>
            <a:r>
              <a:rPr lang="en-US" dirty="0" smtClean="0"/>
              <a:t>.</a:t>
            </a:r>
          </a:p>
          <a:p>
            <a:pPr eaLnBrk="1" hangingPunct="1">
              <a:buFontTx/>
              <a:buChar char="•"/>
            </a:pPr>
            <a:r>
              <a:rPr lang="en-US" dirty="0" smtClean="0"/>
              <a:t>(First Click)</a:t>
            </a:r>
          </a:p>
          <a:p>
            <a:pPr eaLnBrk="1" hangingPunct="1">
              <a:buFontTx/>
              <a:buChar char="•"/>
            </a:pPr>
            <a:r>
              <a:rPr lang="en-US" dirty="0" smtClean="0"/>
              <a:t>Now each module consumes one incoming token, does work, and writes all outgoing ports.</a:t>
            </a:r>
          </a:p>
          <a:p>
            <a:pPr eaLnBrk="1" hangingPunct="1">
              <a:buFontTx/>
              <a:buChar char="•"/>
            </a:pPr>
            <a:r>
              <a:rPr lang="en-US" dirty="0" smtClean="0"/>
              <a:t>Note that this results in a different set of modules able to simulate. For instance, the ITLB cannot simulate model cycle 2 until Fetch has finished model cycle 1.</a:t>
            </a:r>
          </a:p>
          <a:p>
            <a:pPr eaLnBrk="1" hangingPunct="1">
              <a:buFontTx/>
              <a:buChar char="•"/>
            </a:pPr>
            <a:r>
              <a:rPr lang="en-US" dirty="0" smtClean="0"/>
              <a:t>If we were to continue this animation we would eventually re-enable every module and simulation would continue infinitely.</a:t>
            </a:r>
          </a:p>
          <a:p>
            <a:pPr eaLnBrk="1" hangingPunct="1">
              <a:buFontTx/>
              <a:buChar char="•"/>
            </a:pPr>
            <a:r>
              <a:rPr lang="en-US" dirty="0" smtClean="0"/>
              <a:t>(Second Click)</a:t>
            </a:r>
          </a:p>
          <a:p>
            <a:pPr eaLnBrk="1" hangingPunct="1">
              <a:buFontTx/>
              <a:buChar char="•"/>
            </a:pPr>
            <a:r>
              <a:rPr lang="en-US" dirty="0" smtClean="0"/>
              <a:t>So now that we have this scheme as a baseline for one core, how can we extend to </a:t>
            </a:r>
            <a:r>
              <a:rPr lang="en-US" dirty="0" err="1" smtClean="0"/>
              <a:t>multicore</a:t>
            </a:r>
            <a:r>
              <a:rPr lang="en-US" dirty="0" smtClean="0"/>
              <a:t> simulation.</a:t>
            </a:r>
          </a:p>
          <a:p>
            <a:pPr eaLnBrk="1" hangingPunct="1"/>
            <a:r>
              <a:rPr lang="en-US" b="1" dirty="0" smtClean="0"/>
              <a:t>Other Relevant Points:</a:t>
            </a:r>
          </a:p>
          <a:p>
            <a:pPr eaLnBrk="1" hangingPunct="1">
              <a:buFontTx/>
              <a:buChar char="•"/>
            </a:pPr>
            <a:r>
              <a:rPr lang="en-US" dirty="0" smtClean="0"/>
              <a:t>Fetch and </a:t>
            </a:r>
            <a:r>
              <a:rPr lang="en-US" dirty="0" err="1" smtClean="0"/>
              <a:t>IMem</a:t>
            </a:r>
            <a:r>
              <a:rPr lang="en-US" dirty="0" smtClean="0"/>
              <a:t> are examples of phased-execution. Fetch cannot finish the first target cycle until it gets a line predictor response.</a:t>
            </a:r>
          </a:p>
          <a:p>
            <a:pPr eaLnBrk="1" hangingPunct="1">
              <a:buFontTx/>
              <a:buChar char="•"/>
            </a:pPr>
            <a:r>
              <a:rPr lang="en-US" dirty="0" smtClean="0"/>
              <a:t>In reality the modules take different numbers of FPGA cycles to simulate. This animation doesn’t show this, but does give an idea of why the scheme tolerates it.</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fld id="{A1050121-9666-49B1-8FA0-16A38ED403BE}" type="slidenum">
              <a:rPr lang="en-US"/>
              <a:pPr/>
              <a:t>24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b="1" smtClean="0"/>
              <a:t>Slide Goals:</a:t>
            </a:r>
          </a:p>
          <a:p>
            <a:pPr eaLnBrk="1" hangingPunct="1"/>
            <a:r>
              <a:rPr lang="en-US" smtClean="0"/>
              <a:t>* Explain the duplication approach and justify why it is not our choice.</a:t>
            </a:r>
          </a:p>
          <a:p>
            <a:pPr eaLnBrk="1" hangingPunct="1"/>
            <a:r>
              <a:rPr lang="en-US" b="1" smtClean="0"/>
              <a:t>Main Points:</a:t>
            </a:r>
          </a:p>
          <a:p>
            <a:pPr eaLnBrk="1" hangingPunct="1">
              <a:buFontTx/>
              <a:buChar char="•"/>
            </a:pPr>
            <a:r>
              <a:rPr lang="en-US" smtClean="0"/>
              <a:t>The simplest way to simulate a multicore is just to duplicate the modules for each core.</a:t>
            </a:r>
          </a:p>
          <a:p>
            <a:pPr eaLnBrk="1" hangingPunct="1">
              <a:buFontTx/>
              <a:buChar char="•"/>
            </a:pPr>
            <a:r>
              <a:rPr lang="en-US" smtClean="0"/>
              <a:t>Such a scheme is easy to describe since you just instantiate the modules multiple times.</a:t>
            </a:r>
          </a:p>
          <a:p>
            <a:pPr eaLnBrk="1" hangingPunct="1">
              <a:buFontTx/>
              <a:buChar char="•"/>
            </a:pPr>
            <a:r>
              <a:rPr lang="en-US" smtClean="0"/>
              <a:t>Also you get the best possible parallelism since you always have a functional unit to do any possible work.</a:t>
            </a:r>
          </a:p>
          <a:p>
            <a:pPr eaLnBrk="1" hangingPunct="1">
              <a:buFontTx/>
              <a:buChar char="•"/>
            </a:pPr>
            <a:r>
              <a:rPr lang="en-US" smtClean="0"/>
              <a:t>One drawback is low utilization – we’re not eliminating the gray boxes from the animation.</a:t>
            </a:r>
          </a:p>
          <a:p>
            <a:pPr eaLnBrk="1" hangingPunct="1">
              <a:buFontTx/>
              <a:buChar char="•"/>
            </a:pPr>
            <a:r>
              <a:rPr lang="en-US" smtClean="0"/>
              <a:t>The real drawback is the area overhead – it’s just too big without going to multiple boards.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fld id="{F0E73ACF-A692-42D6-86D6-3BCBCC4C3F90}" type="slidenum">
              <a:rPr lang="en-US"/>
              <a:pPr/>
              <a:t>25</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b="1" smtClean="0"/>
              <a:t>Slide Goals:</a:t>
            </a:r>
          </a:p>
          <a:p>
            <a:pPr eaLnBrk="1" hangingPunct="1">
              <a:buFontTx/>
              <a:buChar char="•"/>
            </a:pPr>
            <a:r>
              <a:rPr lang="en-US" smtClean="0"/>
              <a:t>Express the port duplication approach and convey its unexpected problem.</a:t>
            </a:r>
          </a:p>
          <a:p>
            <a:pPr eaLnBrk="1" hangingPunct="1"/>
            <a:r>
              <a:rPr lang="en-US" b="1" smtClean="0"/>
              <a:t>Main Points:</a:t>
            </a:r>
          </a:p>
          <a:p>
            <a:pPr eaLnBrk="1" hangingPunct="1">
              <a:buFontTx/>
              <a:buChar char="•"/>
            </a:pPr>
            <a:r>
              <a:rPr lang="en-US" smtClean="0"/>
              <a:t>The next approach we examined was duplicating the ports while multiplexing the modules.</a:t>
            </a:r>
          </a:p>
          <a:p>
            <a:pPr eaLnBrk="1" hangingPunct="1">
              <a:buFontTx/>
              <a:buChar char="•"/>
            </a:pPr>
            <a:r>
              <a:rPr lang="en-US" smtClean="0"/>
              <a:t>In this scheme the execution semantics is “wait until all the incoming ports</a:t>
            </a:r>
            <a:r>
              <a:rPr lang="en-US" i="1" smtClean="0"/>
              <a:t> of a particular CPU</a:t>
            </a:r>
            <a:r>
              <a:rPr lang="en-US" smtClean="0"/>
              <a:t> are not-empty.”</a:t>
            </a:r>
          </a:p>
          <a:p>
            <a:pPr eaLnBrk="1" hangingPunct="1">
              <a:buFontTx/>
              <a:buChar char="•"/>
            </a:pPr>
            <a:r>
              <a:rPr lang="en-US" smtClean="0"/>
              <a:t>In this scheme each module could be simulating a different CPU from adjacent modules.</a:t>
            </a:r>
          </a:p>
          <a:p>
            <a:pPr eaLnBrk="1" hangingPunct="1">
              <a:buFontTx/>
              <a:buChar char="•"/>
            </a:pPr>
            <a:r>
              <a:rPr lang="en-US" smtClean="0"/>
              <a:t>To our surprise, this scheme ended up consuming more area than straight duplication. We surmise that this was due to the multiplexors, as well as the logic to decide which context to do next. It could also be that place-and-route in the duplicated scheme was easier.</a:t>
            </a:r>
          </a:p>
          <a:p>
            <a:pPr eaLnBrk="1" hangingPunct="1">
              <a:buFontTx/>
              <a:buChar char="•"/>
            </a:pPr>
            <a:r>
              <a:rPr lang="en-US" smtClean="0"/>
              <a:t>The area makes this scheme a non-starter for us.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fld id="{0120C87A-2C9C-4E6C-A650-058CE3880B44}" type="slidenum">
              <a:rPr lang="en-US"/>
              <a:pPr/>
              <a:t>26</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b="1" smtClean="0"/>
              <a:t>Slide Goal:</a:t>
            </a:r>
          </a:p>
          <a:p>
            <a:pPr eaLnBrk="1" hangingPunct="1">
              <a:buFontTx/>
              <a:buChar char="•"/>
            </a:pPr>
            <a:r>
              <a:rPr lang="en-US" smtClean="0"/>
              <a:t>Convey the multiplexed scheme, and why we selected it.</a:t>
            </a:r>
          </a:p>
          <a:p>
            <a:pPr eaLnBrk="1" hangingPunct="1"/>
            <a:r>
              <a:rPr lang="en-US" b="1" smtClean="0"/>
              <a:t>Main Points:</a:t>
            </a:r>
          </a:p>
          <a:p>
            <a:pPr eaLnBrk="1" hangingPunct="1">
              <a:buFontTx/>
              <a:buChar char="•"/>
            </a:pPr>
            <a:r>
              <a:rPr lang="en-US" smtClean="0"/>
              <a:t>In this scheme the ports themselves are time-multiplexed.</a:t>
            </a:r>
          </a:p>
          <a:p>
            <a:pPr eaLnBrk="1" hangingPunct="1">
              <a:buFontTx/>
              <a:buChar char="•"/>
            </a:pPr>
            <a:r>
              <a:rPr lang="en-US" smtClean="0"/>
              <a:t>Each port is a single queue. At any time this queue can contain timing tokens from multiple CPUs, analogous to SMT in a processor.</a:t>
            </a:r>
          </a:p>
          <a:p>
            <a:pPr eaLnBrk="1" hangingPunct="1">
              <a:buFontTx/>
              <a:buChar char="•"/>
            </a:pPr>
            <a:r>
              <a:rPr lang="en-US" smtClean="0"/>
              <a:t>Local state is still duplicated and multiplexed.</a:t>
            </a:r>
          </a:p>
          <a:p>
            <a:pPr eaLnBrk="1" hangingPunct="1">
              <a:buFontTx/>
              <a:buChar char="•"/>
            </a:pPr>
            <a:r>
              <a:rPr lang="en-US" smtClean="0"/>
              <a:t>Simulation order now goes round-robin across the CPUs.</a:t>
            </a:r>
          </a:p>
          <a:p>
            <a:pPr eaLnBrk="1" hangingPunct="1">
              <a:buFontTx/>
              <a:buChar char="•"/>
            </a:pPr>
            <a:r>
              <a:rPr lang="en-US" smtClean="0"/>
              <a:t>Therefore head-of-line blocking can become an issue, as a slow yellow token will hold up the green and blue tokens behind it.</a:t>
            </a:r>
          </a:p>
          <a:p>
            <a:pPr eaLnBrk="1" hangingPunct="1">
              <a:buFontTx/>
              <a:buChar char="•"/>
            </a:pPr>
            <a:r>
              <a:rPr lang="en-US" smtClean="0"/>
              <a:t>The extent that head-of-line blocking can be a problem is currently under investigation.</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fld id="{A5D9525F-ABD4-40E3-882E-9868535428DE}" type="slidenum">
              <a:rPr lang="en-US"/>
              <a:pPr/>
              <a:t>27</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b="1" smtClean="0"/>
              <a:t>NB: Contains animation!</a:t>
            </a:r>
          </a:p>
          <a:p>
            <a:pPr eaLnBrk="1" hangingPunct="1"/>
            <a:r>
              <a:rPr lang="en-US" b="1" smtClean="0"/>
              <a:t>Slide Goals:</a:t>
            </a:r>
          </a:p>
          <a:p>
            <a:pPr eaLnBrk="1" hangingPunct="1">
              <a:buFontTx/>
              <a:buChar char="•"/>
            </a:pPr>
            <a:r>
              <a:rPr lang="en-US" smtClean="0"/>
              <a:t>Convey how the time-multiplexed scheme makes better use of functional units</a:t>
            </a:r>
          </a:p>
          <a:p>
            <a:pPr eaLnBrk="1" hangingPunct="1"/>
            <a:r>
              <a:rPr lang="en-US" b="1" smtClean="0"/>
              <a:t>Main Points:</a:t>
            </a:r>
          </a:p>
          <a:p>
            <a:pPr eaLnBrk="1" hangingPunct="1">
              <a:buFontTx/>
              <a:buChar char="•"/>
            </a:pPr>
            <a:r>
              <a:rPr lang="en-US" smtClean="0"/>
              <a:t>The only difference between the original picture and this is that the initialization conditions have changed (and the modules have duplicated their local state).</a:t>
            </a:r>
          </a:p>
          <a:p>
            <a:pPr eaLnBrk="1" hangingPunct="1">
              <a:buFontTx/>
              <a:buChar char="•"/>
            </a:pPr>
            <a:r>
              <a:rPr lang="en-US" smtClean="0"/>
              <a:t>(First Click)</a:t>
            </a:r>
          </a:p>
          <a:p>
            <a:pPr eaLnBrk="1" hangingPunct="1">
              <a:buFontTx/>
              <a:buChar char="•"/>
            </a:pPr>
            <a:r>
              <a:rPr lang="en-US" smtClean="0"/>
              <a:t>The initial step is the same: the yellow modules read their input ports, do work, and write their output ports.</a:t>
            </a:r>
          </a:p>
          <a:p>
            <a:pPr eaLnBrk="1" hangingPunct="1">
              <a:buFontTx/>
              <a:buChar char="•"/>
            </a:pPr>
            <a:r>
              <a:rPr lang="en-US" smtClean="0"/>
              <a:t>But now we have no grey modules – everything can either simulate CPU number 1 or 2.</a:t>
            </a:r>
          </a:p>
          <a:p>
            <a:pPr eaLnBrk="1" hangingPunct="1"/>
            <a:r>
              <a:rPr lang="en-US" b="1" smtClean="0"/>
              <a:t>Other Relevant Points:</a:t>
            </a:r>
          </a:p>
          <a:p>
            <a:pPr eaLnBrk="1" hangingPunct="1"/>
            <a:r>
              <a:rPr lang="en-US" smtClean="0"/>
              <a:t>* If we properly implement Fetch and IMem as internally pipelined, then they can end up simultaneously simulating the various phases of the first clock cycle across different CPUS.</a:t>
            </a:r>
          </a:p>
          <a:p>
            <a:pPr eaLnBrk="1" hangingPunct="1">
              <a:buFontTx/>
              <a:buChar char="•"/>
            </a:pPr>
            <a:endParaRPr lang="en-US" smtClean="0"/>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ln>
            <a:miter lim="800000"/>
            <a:headEnd/>
            <a:tailEnd/>
          </a:ln>
        </p:spPr>
        <p:txBody>
          <a:bodyPr/>
          <a:lstStyle/>
          <a:p>
            <a:fld id="{CFDBF9D6-45D1-453A-B649-90B858DBDF0B}" type="slidenum">
              <a:rPr lang="en-US">
                <a:solidFill>
                  <a:srgbClr val="000000"/>
                </a:solidFill>
              </a:rPr>
              <a:pPr/>
              <a:t>28</a:t>
            </a:fld>
            <a:endParaRPr lang="en-US">
              <a:solidFill>
                <a:srgbClr val="000000"/>
              </a:solidFill>
            </a:endParaRPr>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b="1" smtClean="0"/>
              <a:t>Slide Goal:</a:t>
            </a:r>
          </a:p>
          <a:p>
            <a:pPr>
              <a:spcBef>
                <a:spcPct val="0"/>
              </a:spcBef>
              <a:buFontTx/>
              <a:buChar char="•"/>
            </a:pPr>
            <a:r>
              <a:rPr lang="en-US" smtClean="0"/>
              <a:t>Convey the multiplexed scheme, and why we selected it.</a:t>
            </a:r>
          </a:p>
          <a:p>
            <a:pPr>
              <a:spcBef>
                <a:spcPct val="0"/>
              </a:spcBef>
            </a:pPr>
            <a:r>
              <a:rPr lang="en-US" b="1" smtClean="0"/>
              <a:t>Main Points:</a:t>
            </a:r>
          </a:p>
          <a:p>
            <a:pPr>
              <a:spcBef>
                <a:spcPct val="0"/>
              </a:spcBef>
              <a:buFontTx/>
              <a:buChar char="•"/>
            </a:pPr>
            <a:r>
              <a:rPr lang="en-US" smtClean="0"/>
              <a:t>In this scheme the ports themselves are time-multiplexed.</a:t>
            </a:r>
          </a:p>
          <a:p>
            <a:pPr>
              <a:spcBef>
                <a:spcPct val="0"/>
              </a:spcBef>
              <a:buFontTx/>
              <a:buChar char="•"/>
            </a:pPr>
            <a:r>
              <a:rPr lang="en-US" smtClean="0"/>
              <a:t>Each port is a single queue. At any time this queue can contain timing tokens from multiple CPUs, analogous to SMT in a processor.</a:t>
            </a:r>
          </a:p>
          <a:p>
            <a:pPr>
              <a:spcBef>
                <a:spcPct val="0"/>
              </a:spcBef>
              <a:buFontTx/>
              <a:buChar char="•"/>
            </a:pPr>
            <a:r>
              <a:rPr lang="en-US" smtClean="0"/>
              <a:t>Local state is still duplicated and multiplexed.</a:t>
            </a:r>
          </a:p>
          <a:p>
            <a:pPr>
              <a:spcBef>
                <a:spcPct val="0"/>
              </a:spcBef>
              <a:buFontTx/>
              <a:buChar char="•"/>
            </a:pPr>
            <a:r>
              <a:rPr lang="en-US" smtClean="0"/>
              <a:t>Simulation order now goes round-robin across the CPUs.</a:t>
            </a:r>
          </a:p>
          <a:p>
            <a:pPr>
              <a:spcBef>
                <a:spcPct val="0"/>
              </a:spcBef>
              <a:buFontTx/>
              <a:buChar char="•"/>
            </a:pPr>
            <a:r>
              <a:rPr lang="en-US" smtClean="0"/>
              <a:t>Therefore head-of-line blocking can become an issue, as a slow yellow token will hold up the green and blue tokens behind it.</a:t>
            </a:r>
          </a:p>
          <a:p>
            <a:pPr>
              <a:spcBef>
                <a:spcPct val="0"/>
              </a:spcBef>
              <a:buFontTx/>
              <a:buChar char="•"/>
            </a:pPr>
            <a:r>
              <a:rPr lang="en-US" smtClean="0"/>
              <a:t>The extent that head-of-line blocking can be a problem is currently under investigation.</a:t>
            </a:r>
          </a:p>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22" name="Picture 2" descr="intel_rgb_1700"/>
          <p:cNvPicPr>
            <a:picLocks noChangeAspect="1" noChangeArrowheads="1"/>
          </p:cNvPicPr>
          <p:nvPr/>
        </p:nvPicPr>
        <p:blipFill>
          <a:blip r:embed="rId2" cstate="print"/>
          <a:srcRect l="13802" t="18047" r="13551" b="18378"/>
          <a:stretch>
            <a:fillRect/>
          </a:stretch>
        </p:blipFill>
        <p:spPr bwMode="auto">
          <a:xfrm>
            <a:off x="7396163" y="538163"/>
            <a:ext cx="1298575" cy="860425"/>
          </a:xfrm>
          <a:prstGeom prst="rect">
            <a:avLst/>
          </a:prstGeom>
          <a:noFill/>
        </p:spPr>
      </p:pic>
      <p:sp>
        <p:nvSpPr>
          <p:cNvPr id="5123" name="Rectangle 3"/>
          <p:cNvSpPr>
            <a:spLocks noGrp="1" noChangeArrowheads="1"/>
          </p:cNvSpPr>
          <p:nvPr>
            <p:ph type="ctrTitle"/>
          </p:nvPr>
        </p:nvSpPr>
        <p:spPr>
          <a:xfrm>
            <a:off x="2420938" y="3651250"/>
            <a:ext cx="6265862" cy="457200"/>
          </a:xfrm>
        </p:spPr>
        <p:txBody>
          <a:bodyPr anchor="b">
            <a:spAutoFit/>
          </a:bodyPr>
          <a:lstStyle>
            <a:lvl1pPr algn="r">
              <a:defRPr sz="3000">
                <a:solidFill>
                  <a:srgbClr val="0860A8"/>
                </a:solidFill>
              </a:defRPr>
            </a:lvl1pPr>
          </a:lstStyle>
          <a:p>
            <a:r>
              <a:rPr lang="en-US"/>
              <a:t>Click to edit Master title style</a:t>
            </a:r>
          </a:p>
        </p:txBody>
      </p:sp>
      <p:sp>
        <p:nvSpPr>
          <p:cNvPr id="5124" name="Rectangle 4"/>
          <p:cNvSpPr>
            <a:spLocks noGrp="1" noChangeArrowheads="1"/>
          </p:cNvSpPr>
          <p:nvPr>
            <p:ph type="subTitle" idx="1"/>
          </p:nvPr>
        </p:nvSpPr>
        <p:spPr>
          <a:xfrm>
            <a:off x="741363" y="4478338"/>
            <a:ext cx="7945437" cy="579437"/>
          </a:xfrm>
        </p:spPr>
        <p:txBody>
          <a:bodyPr wrap="none">
            <a:spAutoFit/>
          </a:bodyPr>
          <a:lstStyle>
            <a:lvl1pPr algn="r">
              <a:defRPr sz="3800">
                <a:solidFill>
                  <a:srgbClr val="0860A8"/>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BB4C1D-F991-444F-A4F6-79B018154BE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273050"/>
            <a:ext cx="2058987" cy="58658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3050"/>
            <a:ext cx="6026150" cy="5865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A20DA2-A231-423F-85FA-DAA148355BF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956B70-DE79-4610-8BB6-CA93DA16960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01E53E9-FDD0-4451-8BC9-F90D637AF81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371600"/>
            <a:ext cx="4041775" cy="4767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371600"/>
            <a:ext cx="4043362" cy="4767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2DE1F5-B991-4AC2-BE8A-ABA270C00A4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C5E93D0-20FF-4451-9460-1038AC2F8E4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279D690-FD97-44E9-AB42-096C09832E3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48E60E0-3FE5-4829-AE49-1914F8306C8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83D8D22-8207-4777-868A-BDCCB44A75D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7F04233-774B-4925-8284-0899D5FADDA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white">
          <a:xfrm>
            <a:off x="0" y="6369050"/>
            <a:ext cx="9144000" cy="488950"/>
          </a:xfrm>
          <a:prstGeom prst="rect">
            <a:avLst/>
          </a:prstGeom>
          <a:solidFill>
            <a:srgbClr val="0860A8"/>
          </a:solidFill>
          <a:ln w="9525">
            <a:noFill/>
            <a:miter lim="800000"/>
            <a:headEnd/>
            <a:tailEnd/>
          </a:ln>
          <a:effectLst/>
        </p:spPr>
        <p:txBody>
          <a:bodyPr wrap="none" anchor="ctr"/>
          <a:lstStyle/>
          <a:p>
            <a:endParaRPr lang="en-US"/>
          </a:p>
        </p:txBody>
      </p:sp>
      <p:sp>
        <p:nvSpPr>
          <p:cNvPr id="4099" name="Rectangle 3"/>
          <p:cNvSpPr>
            <a:spLocks noGrp="1" noChangeArrowheads="1"/>
          </p:cNvSpPr>
          <p:nvPr>
            <p:ph type="title"/>
          </p:nvPr>
        </p:nvSpPr>
        <p:spPr bwMode="auto">
          <a:xfrm>
            <a:off x="455613" y="273050"/>
            <a:ext cx="8237537" cy="889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4100" name="Rectangle 4"/>
          <p:cNvSpPr>
            <a:spLocks noGrp="1" noChangeArrowheads="1"/>
          </p:cNvSpPr>
          <p:nvPr>
            <p:ph type="body" idx="1"/>
          </p:nvPr>
        </p:nvSpPr>
        <p:spPr bwMode="auto">
          <a:xfrm>
            <a:off x="455613" y="1371600"/>
            <a:ext cx="8237537" cy="47672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1" name="Rectangle 5"/>
          <p:cNvSpPr>
            <a:spLocks noGrp="1" noChangeArrowheads="1"/>
          </p:cNvSpPr>
          <p:nvPr>
            <p:ph type="dt" sz="half" idx="2"/>
          </p:nvPr>
        </p:nvSpPr>
        <p:spPr bwMode="auto">
          <a:xfrm>
            <a:off x="725488" y="6461125"/>
            <a:ext cx="75247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sz="800" b="1">
                <a:solidFill>
                  <a:srgbClr val="FFFFFF"/>
                </a:solidFill>
              </a:defRPr>
            </a:lvl1pPr>
          </a:lstStyle>
          <a:p>
            <a:endParaRPr lang="en-US"/>
          </a:p>
        </p:txBody>
      </p:sp>
      <p:sp>
        <p:nvSpPr>
          <p:cNvPr id="4102" name="Rectangle 6"/>
          <p:cNvSpPr>
            <a:spLocks noGrp="1" noChangeArrowheads="1"/>
          </p:cNvSpPr>
          <p:nvPr>
            <p:ph type="ftr" sz="quarter" idx="3"/>
          </p:nvPr>
        </p:nvSpPr>
        <p:spPr bwMode="auto">
          <a:xfrm>
            <a:off x="1538288" y="6461125"/>
            <a:ext cx="388937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sz="800" b="1">
                <a:solidFill>
                  <a:srgbClr val="FFFFFF"/>
                </a:solidFill>
              </a:defRPr>
            </a:lvl1pPr>
          </a:lstStyle>
          <a:p>
            <a:endParaRPr lang="en-US"/>
          </a:p>
        </p:txBody>
      </p:sp>
      <p:sp>
        <p:nvSpPr>
          <p:cNvPr id="4103" name="Rectangle 7"/>
          <p:cNvSpPr>
            <a:spLocks noGrp="1" noChangeArrowheads="1"/>
          </p:cNvSpPr>
          <p:nvPr>
            <p:ph type="sldNum" sz="quarter" idx="4"/>
          </p:nvPr>
        </p:nvSpPr>
        <p:spPr bwMode="auto">
          <a:xfrm>
            <a:off x="268288" y="6461125"/>
            <a:ext cx="415925" cy="3048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sz="800" b="1">
                <a:solidFill>
                  <a:srgbClr val="FFFFFF"/>
                </a:solidFill>
              </a:defRPr>
            </a:lvl1pPr>
          </a:lstStyle>
          <a:p>
            <a:fld id="{A6F9F25D-31B1-456D-82CF-E1D7A8D309E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2600" b="1">
          <a:solidFill>
            <a:schemeClr val="tx1"/>
          </a:solidFill>
          <a:latin typeface="+mj-lt"/>
          <a:ea typeface="+mj-ea"/>
          <a:cs typeface="+mj-cs"/>
        </a:defRPr>
      </a:lvl1pPr>
      <a:lvl2pPr algn="l" rtl="0" fontAlgn="base">
        <a:spcBef>
          <a:spcPct val="0"/>
        </a:spcBef>
        <a:spcAft>
          <a:spcPct val="0"/>
        </a:spcAft>
        <a:defRPr sz="2600" b="1">
          <a:solidFill>
            <a:schemeClr val="tx1"/>
          </a:solidFill>
          <a:latin typeface="Verdana" pitchFamily="34" charset="0"/>
        </a:defRPr>
      </a:lvl2pPr>
      <a:lvl3pPr algn="l" rtl="0" fontAlgn="base">
        <a:spcBef>
          <a:spcPct val="0"/>
        </a:spcBef>
        <a:spcAft>
          <a:spcPct val="0"/>
        </a:spcAft>
        <a:defRPr sz="2600" b="1">
          <a:solidFill>
            <a:schemeClr val="tx1"/>
          </a:solidFill>
          <a:latin typeface="Verdana" pitchFamily="34" charset="0"/>
        </a:defRPr>
      </a:lvl3pPr>
      <a:lvl4pPr algn="l" rtl="0" fontAlgn="base">
        <a:spcBef>
          <a:spcPct val="0"/>
        </a:spcBef>
        <a:spcAft>
          <a:spcPct val="0"/>
        </a:spcAft>
        <a:defRPr sz="2600" b="1">
          <a:solidFill>
            <a:schemeClr val="tx1"/>
          </a:solidFill>
          <a:latin typeface="Verdana" pitchFamily="34" charset="0"/>
        </a:defRPr>
      </a:lvl4pPr>
      <a:lvl5pPr algn="l" rtl="0" fontAlgn="base">
        <a:spcBef>
          <a:spcPct val="0"/>
        </a:spcBef>
        <a:spcAft>
          <a:spcPct val="0"/>
        </a:spcAft>
        <a:defRPr sz="2600" b="1">
          <a:solidFill>
            <a:schemeClr val="tx1"/>
          </a:solidFill>
          <a:latin typeface="Verdana" pitchFamily="34" charset="0"/>
        </a:defRPr>
      </a:lvl5pPr>
      <a:lvl6pPr marL="457200" algn="l" rtl="0" fontAlgn="base">
        <a:spcBef>
          <a:spcPct val="0"/>
        </a:spcBef>
        <a:spcAft>
          <a:spcPct val="0"/>
        </a:spcAft>
        <a:defRPr sz="2600" b="1">
          <a:solidFill>
            <a:schemeClr val="tx1"/>
          </a:solidFill>
          <a:latin typeface="Verdana" pitchFamily="34" charset="0"/>
        </a:defRPr>
      </a:lvl6pPr>
      <a:lvl7pPr marL="914400" algn="l" rtl="0" fontAlgn="base">
        <a:spcBef>
          <a:spcPct val="0"/>
        </a:spcBef>
        <a:spcAft>
          <a:spcPct val="0"/>
        </a:spcAft>
        <a:defRPr sz="2600" b="1">
          <a:solidFill>
            <a:schemeClr val="tx1"/>
          </a:solidFill>
          <a:latin typeface="Verdana" pitchFamily="34" charset="0"/>
        </a:defRPr>
      </a:lvl7pPr>
      <a:lvl8pPr marL="1371600" algn="l" rtl="0" fontAlgn="base">
        <a:spcBef>
          <a:spcPct val="0"/>
        </a:spcBef>
        <a:spcAft>
          <a:spcPct val="0"/>
        </a:spcAft>
        <a:defRPr sz="2600" b="1">
          <a:solidFill>
            <a:schemeClr val="tx1"/>
          </a:solidFill>
          <a:latin typeface="Verdana" pitchFamily="34" charset="0"/>
        </a:defRPr>
      </a:lvl8pPr>
      <a:lvl9pPr marL="1828800" algn="l" rtl="0" fontAlgn="base">
        <a:spcBef>
          <a:spcPct val="0"/>
        </a:spcBef>
        <a:spcAft>
          <a:spcPct val="0"/>
        </a:spcAft>
        <a:defRPr sz="2600" b="1">
          <a:solidFill>
            <a:schemeClr val="tx1"/>
          </a:solidFill>
          <a:latin typeface="Verdana" pitchFamily="34" charset="0"/>
        </a:defRPr>
      </a:lvl9pPr>
    </p:titleStyle>
    <p:bodyStyle>
      <a:lvl1pPr algn="l" rtl="0" fontAlgn="base">
        <a:spcBef>
          <a:spcPct val="60000"/>
        </a:spcBef>
        <a:spcAft>
          <a:spcPct val="0"/>
        </a:spcAft>
        <a:defRPr sz="2200">
          <a:solidFill>
            <a:schemeClr val="tx1"/>
          </a:solidFill>
          <a:latin typeface="+mn-lt"/>
          <a:ea typeface="+mn-ea"/>
          <a:cs typeface="+mn-cs"/>
        </a:defRPr>
      </a:lvl1pPr>
      <a:lvl2pPr marL="246063" indent="-244475" algn="l" rtl="0" fontAlgn="base">
        <a:spcBef>
          <a:spcPct val="40000"/>
        </a:spcBef>
        <a:spcAft>
          <a:spcPct val="0"/>
        </a:spcAft>
        <a:buSzPct val="125000"/>
        <a:buFont typeface="Times" charset="0"/>
        <a:buChar char="•"/>
        <a:defRPr sz="2200">
          <a:solidFill>
            <a:schemeClr val="tx1"/>
          </a:solidFill>
          <a:latin typeface="+mn-lt"/>
        </a:defRPr>
      </a:lvl2pPr>
      <a:lvl3pPr marL="571500" indent="-323850" algn="l" rtl="0" fontAlgn="base">
        <a:spcBef>
          <a:spcPct val="20000"/>
        </a:spcBef>
        <a:spcAft>
          <a:spcPct val="0"/>
        </a:spcAft>
        <a:buChar char="–"/>
        <a:defRPr sz="2000">
          <a:solidFill>
            <a:schemeClr val="tx1"/>
          </a:solidFill>
          <a:latin typeface="+mn-lt"/>
        </a:defRPr>
      </a:lvl3pPr>
      <a:lvl4pPr marL="725488" indent="-152400" algn="l" rtl="0" fontAlgn="base">
        <a:spcBef>
          <a:spcPct val="20000"/>
        </a:spcBef>
        <a:spcAft>
          <a:spcPct val="0"/>
        </a:spcAft>
        <a:buFont typeface="Times" charset="0"/>
        <a:buChar char="•"/>
        <a:defRPr>
          <a:solidFill>
            <a:schemeClr val="tx1"/>
          </a:solidFill>
          <a:latin typeface="+mn-lt"/>
        </a:defRPr>
      </a:lvl4pPr>
      <a:lvl5pPr marL="1136650" indent="-409575" algn="l" rtl="0" fontAlgn="base">
        <a:spcBef>
          <a:spcPct val="20000"/>
        </a:spcBef>
        <a:spcAft>
          <a:spcPct val="0"/>
        </a:spcAft>
        <a:buChar char="–"/>
        <a:defRPr sz="1600">
          <a:solidFill>
            <a:schemeClr val="tx1"/>
          </a:solidFill>
          <a:latin typeface="+mn-lt"/>
        </a:defRPr>
      </a:lvl5pPr>
      <a:lvl6pPr marL="1593850" indent="-409575" algn="l" rtl="0" fontAlgn="base">
        <a:spcBef>
          <a:spcPct val="20000"/>
        </a:spcBef>
        <a:spcAft>
          <a:spcPct val="0"/>
        </a:spcAft>
        <a:buChar char="–"/>
        <a:defRPr sz="1600">
          <a:solidFill>
            <a:schemeClr val="tx1"/>
          </a:solidFill>
          <a:latin typeface="+mn-lt"/>
        </a:defRPr>
      </a:lvl6pPr>
      <a:lvl7pPr marL="2051050" indent="-409575" algn="l" rtl="0" fontAlgn="base">
        <a:spcBef>
          <a:spcPct val="20000"/>
        </a:spcBef>
        <a:spcAft>
          <a:spcPct val="0"/>
        </a:spcAft>
        <a:buChar char="–"/>
        <a:defRPr sz="1600">
          <a:solidFill>
            <a:schemeClr val="tx1"/>
          </a:solidFill>
          <a:latin typeface="+mn-lt"/>
        </a:defRPr>
      </a:lvl7pPr>
      <a:lvl8pPr marL="2508250" indent="-409575" algn="l" rtl="0" fontAlgn="base">
        <a:spcBef>
          <a:spcPct val="20000"/>
        </a:spcBef>
        <a:spcAft>
          <a:spcPct val="0"/>
        </a:spcAft>
        <a:buChar char="–"/>
        <a:defRPr sz="1600">
          <a:solidFill>
            <a:schemeClr val="tx1"/>
          </a:solidFill>
          <a:latin typeface="+mn-lt"/>
        </a:defRPr>
      </a:lvl8pPr>
      <a:lvl9pPr marL="2965450" indent="-409575"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420938" y="2590800"/>
            <a:ext cx="6265862" cy="457200"/>
          </a:xfrm>
        </p:spPr>
        <p:txBody>
          <a:bodyPr/>
          <a:lstStyle/>
          <a:p>
            <a:r>
              <a:rPr lang="en-US" dirty="0" smtClean="0"/>
              <a:t>HAsim</a:t>
            </a:r>
            <a:endParaRPr lang="en-US" dirty="0"/>
          </a:p>
        </p:txBody>
      </p:sp>
      <p:sp>
        <p:nvSpPr>
          <p:cNvPr id="2051" name="Rectangle 3"/>
          <p:cNvSpPr>
            <a:spLocks noGrp="1" noChangeArrowheads="1"/>
          </p:cNvSpPr>
          <p:nvPr>
            <p:ph type="subTitle" idx="1"/>
          </p:nvPr>
        </p:nvSpPr>
        <p:spPr>
          <a:xfrm>
            <a:off x="8578850" y="3216275"/>
            <a:ext cx="107950" cy="365125"/>
          </a:xfrm>
        </p:spPr>
        <p:txBody>
          <a:bodyPr/>
          <a:lstStyle/>
          <a:p>
            <a:r>
              <a:rPr lang="en-US" sz="2400"/>
              <a:t> </a:t>
            </a:r>
          </a:p>
        </p:txBody>
      </p:sp>
      <p:sp>
        <p:nvSpPr>
          <p:cNvPr id="2052" name="Text Box 4"/>
          <p:cNvSpPr txBox="1">
            <a:spLocks noChangeArrowheads="1"/>
          </p:cNvSpPr>
          <p:nvPr/>
        </p:nvSpPr>
        <p:spPr bwMode="auto">
          <a:xfrm>
            <a:off x="5410200" y="4343400"/>
            <a:ext cx="3276600" cy="1477328"/>
          </a:xfrm>
          <a:prstGeom prst="rect">
            <a:avLst/>
          </a:prstGeom>
          <a:noFill/>
          <a:ln w="50800" algn="ctr">
            <a:noFill/>
            <a:miter lim="800000"/>
            <a:headEnd/>
            <a:tailEnd/>
          </a:ln>
          <a:effectLst/>
        </p:spPr>
        <p:txBody>
          <a:bodyPr>
            <a:spAutoFit/>
          </a:bodyPr>
          <a:lstStyle/>
          <a:p>
            <a:pPr algn="r">
              <a:spcBef>
                <a:spcPct val="50000"/>
              </a:spcBef>
            </a:pPr>
            <a:r>
              <a:rPr lang="en-US" sz="1800" dirty="0"/>
              <a:t>Michael </a:t>
            </a:r>
            <a:r>
              <a:rPr lang="en-US" sz="1800" dirty="0" smtClean="0"/>
              <a:t>Adler</a:t>
            </a:r>
            <a:br>
              <a:rPr lang="en-US" sz="1800" dirty="0" smtClean="0"/>
            </a:br>
            <a:r>
              <a:rPr lang="en-US" sz="1800" dirty="0" smtClean="0"/>
              <a:t>Joel </a:t>
            </a:r>
            <a:r>
              <a:rPr lang="en-US" sz="1800" dirty="0" err="1" smtClean="0"/>
              <a:t>Emer</a:t>
            </a:r>
            <a:r>
              <a:rPr lang="en-US" sz="1800" dirty="0" smtClean="0"/>
              <a:t/>
            </a:r>
            <a:br>
              <a:rPr lang="en-US" sz="1800" dirty="0" smtClean="0"/>
            </a:br>
            <a:r>
              <a:rPr lang="en-US" sz="1800" dirty="0" smtClean="0"/>
              <a:t>Elliott Fleming</a:t>
            </a:r>
            <a:br>
              <a:rPr lang="en-US" sz="1800" dirty="0" smtClean="0"/>
            </a:br>
            <a:r>
              <a:rPr lang="en-US" sz="1800" dirty="0" smtClean="0"/>
              <a:t>Michael </a:t>
            </a:r>
            <a:r>
              <a:rPr lang="en-US" sz="1800" dirty="0" err="1" smtClean="0"/>
              <a:t>Pellauer</a:t>
            </a:r>
            <a:r>
              <a:rPr lang="en-US" sz="1800" dirty="0" smtClean="0"/>
              <a:t/>
            </a:r>
            <a:br>
              <a:rPr lang="en-US" sz="1800" dirty="0" smtClean="0"/>
            </a:br>
            <a:r>
              <a:rPr lang="en-US" sz="1800" dirty="0" err="1" smtClean="0"/>
              <a:t>Angshuman</a:t>
            </a:r>
            <a:r>
              <a:rPr lang="en-US" sz="1800" dirty="0" smtClean="0"/>
              <a:t> </a:t>
            </a:r>
            <a:r>
              <a:rPr lang="en-US" sz="1800" dirty="0" err="1" smtClean="0"/>
              <a:t>Parashar</a:t>
            </a: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smtClean="0"/>
              <a:t>ACP (Front Side Bus)</a:t>
            </a:r>
            <a:endParaRPr lang="en-US" sz="2500" dirty="0"/>
          </a:p>
        </p:txBody>
      </p:sp>
      <p:sp>
        <p:nvSpPr>
          <p:cNvPr id="4" name="Slide Number Placeholder 3"/>
          <p:cNvSpPr>
            <a:spLocks noGrp="1"/>
          </p:cNvSpPr>
          <p:nvPr>
            <p:ph type="sldNum" sz="quarter" idx="12"/>
          </p:nvPr>
        </p:nvSpPr>
        <p:spPr/>
        <p:txBody>
          <a:bodyPr/>
          <a:lstStyle/>
          <a:p>
            <a:fld id="{5C956B70-DE79-4610-8BB6-CA93DA16960B}" type="slidenum">
              <a:rPr lang="en-US" smtClean="0"/>
              <a:pPr/>
              <a:t>9</a:t>
            </a:fld>
            <a:endParaRPr lang="en-US"/>
          </a:p>
        </p:txBody>
      </p:sp>
      <p:pic>
        <p:nvPicPr>
          <p:cNvPr id="34818" name="Picture 2"/>
          <p:cNvPicPr>
            <a:picLocks noChangeAspect="1" noChangeArrowheads="1"/>
          </p:cNvPicPr>
          <p:nvPr/>
        </p:nvPicPr>
        <p:blipFill>
          <a:blip r:embed="rId2" cstate="print"/>
          <a:srcRect/>
          <a:stretch>
            <a:fillRect/>
          </a:stretch>
        </p:blipFill>
        <p:spPr bwMode="auto">
          <a:xfrm>
            <a:off x="954315" y="860251"/>
            <a:ext cx="6729778" cy="5428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err="1" smtClean="0"/>
              <a:t>PCIe</a:t>
            </a:r>
            <a:r>
              <a:rPr lang="en-US" sz="2500" dirty="0" smtClean="0"/>
              <a:t> Interface</a:t>
            </a:r>
            <a:endParaRPr lang="en-US" sz="2500" dirty="0"/>
          </a:p>
        </p:txBody>
      </p:sp>
      <p:sp>
        <p:nvSpPr>
          <p:cNvPr id="4" name="Slide Number Placeholder 3"/>
          <p:cNvSpPr>
            <a:spLocks noGrp="1"/>
          </p:cNvSpPr>
          <p:nvPr>
            <p:ph type="sldNum" sz="quarter" idx="12"/>
          </p:nvPr>
        </p:nvSpPr>
        <p:spPr/>
        <p:txBody>
          <a:bodyPr/>
          <a:lstStyle/>
          <a:p>
            <a:fld id="{5C956B70-DE79-4610-8BB6-CA93DA16960B}" type="slidenum">
              <a:rPr lang="en-US" smtClean="0"/>
              <a:pPr/>
              <a:t>10</a:t>
            </a:fld>
            <a:endParaRPr lang="en-US"/>
          </a:p>
        </p:txBody>
      </p:sp>
      <p:pic>
        <p:nvPicPr>
          <p:cNvPr id="36866" name="Picture 2"/>
          <p:cNvPicPr>
            <a:picLocks noChangeAspect="1" noChangeArrowheads="1"/>
          </p:cNvPicPr>
          <p:nvPr/>
        </p:nvPicPr>
        <p:blipFill>
          <a:blip r:embed="rId2" cstate="print"/>
          <a:srcRect/>
          <a:stretch>
            <a:fillRect/>
          </a:stretch>
        </p:blipFill>
        <p:spPr bwMode="auto">
          <a:xfrm>
            <a:off x="950976" y="859536"/>
            <a:ext cx="6746794" cy="54025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err="1" smtClean="0"/>
              <a:t>BlueSim</a:t>
            </a:r>
            <a:r>
              <a:rPr lang="en-US" sz="2500" dirty="0" smtClean="0"/>
              <a:t> (Software Simulation)</a:t>
            </a:r>
            <a:endParaRPr lang="en-US" sz="2500" dirty="0"/>
          </a:p>
        </p:txBody>
      </p:sp>
      <p:sp>
        <p:nvSpPr>
          <p:cNvPr id="4" name="Slide Number Placeholder 3"/>
          <p:cNvSpPr>
            <a:spLocks noGrp="1"/>
          </p:cNvSpPr>
          <p:nvPr>
            <p:ph type="sldNum" sz="quarter" idx="12"/>
          </p:nvPr>
        </p:nvSpPr>
        <p:spPr/>
        <p:txBody>
          <a:bodyPr/>
          <a:lstStyle/>
          <a:p>
            <a:fld id="{5C956B70-DE79-4610-8BB6-CA93DA16960B}" type="slidenum">
              <a:rPr lang="en-US" smtClean="0"/>
              <a:pPr/>
              <a:t>11</a:t>
            </a:fld>
            <a:endParaRPr lang="en-US"/>
          </a:p>
        </p:txBody>
      </p:sp>
      <p:pic>
        <p:nvPicPr>
          <p:cNvPr id="35842" name="Picture 2"/>
          <p:cNvPicPr>
            <a:picLocks noChangeAspect="1" noChangeArrowheads="1"/>
          </p:cNvPicPr>
          <p:nvPr/>
        </p:nvPicPr>
        <p:blipFill>
          <a:blip r:embed="rId2" cstate="print"/>
          <a:srcRect/>
          <a:stretch>
            <a:fillRect/>
          </a:stretch>
        </p:blipFill>
        <p:spPr bwMode="auto">
          <a:xfrm>
            <a:off x="950976" y="859536"/>
            <a:ext cx="6627683" cy="53855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FPGA Environment</a:t>
            </a:r>
            <a:endParaRPr lang="en-US" dirty="0"/>
          </a:p>
        </p:txBody>
      </p:sp>
      <p:sp>
        <p:nvSpPr>
          <p:cNvPr id="4" name="Slide Number Placeholder 3"/>
          <p:cNvSpPr>
            <a:spLocks noGrp="1"/>
          </p:cNvSpPr>
          <p:nvPr>
            <p:ph type="sldNum" sz="quarter" idx="12"/>
          </p:nvPr>
        </p:nvSpPr>
        <p:spPr/>
        <p:txBody>
          <a:bodyPr/>
          <a:lstStyle/>
          <a:p>
            <a:fld id="{5C956B70-DE79-4610-8BB6-CA93DA16960B}" type="slidenum">
              <a:rPr lang="en-US" smtClean="0"/>
              <a:pPr/>
              <a:t>12</a:t>
            </a:fld>
            <a:endParaRPr lang="en-US"/>
          </a:p>
        </p:txBody>
      </p:sp>
      <p:pic>
        <p:nvPicPr>
          <p:cNvPr id="5" name="Picture 4" descr="awb_fpgaenv.jpg"/>
          <p:cNvPicPr>
            <a:picLocks noChangeAspect="1"/>
          </p:cNvPicPr>
          <p:nvPr/>
        </p:nvPicPr>
        <p:blipFill>
          <a:blip r:embed="rId2" cstate="print"/>
          <a:stretch>
            <a:fillRect/>
          </a:stretch>
        </p:blipFill>
        <p:spPr>
          <a:xfrm>
            <a:off x="950976" y="859536"/>
            <a:ext cx="6960153" cy="542470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bwMode="auto">
          <a:xfrm>
            <a:off x="304800" y="1038225"/>
            <a:ext cx="8458200" cy="2895600"/>
          </a:xfrm>
          <a:prstGeom prst="rect">
            <a:avLst/>
          </a:prstGeom>
          <a:solidFill>
            <a:schemeClr val="accent5">
              <a:lumMod val="60000"/>
              <a:lumOff val="40000"/>
            </a:schemeClr>
          </a:solidFill>
          <a:ln w="50800" cap="flat" cmpd="sng" algn="ctr">
            <a:noFill/>
            <a:prstDash val="solid"/>
            <a:round/>
            <a:headEnd type="none" w="med" len="med"/>
            <a:tailEnd type="none" w="med" len="med"/>
          </a:ln>
          <a:effectLst/>
        </p:spPr>
        <p:txBody>
          <a:bodyPr vert="vert270" wrap="none" lIns="0" tIns="73152" rIns="0" bIns="0" numCol="1" rtlCol="0" anchor="t" anchorCtr="0" compatLnSpc="1">
            <a:prstTxWarp prst="textNoShape">
              <a:avLst/>
            </a:prstTxWarp>
          </a:bodyPr>
          <a:lstStyle/>
          <a:p>
            <a:pPr marL="0" marR="0" indent="0" algn="r" defTabSz="914400" rtl="0" eaLnBrk="0" fontAlgn="base" latinLnBrk="0" hangingPunct="0">
              <a:lnSpc>
                <a:spcPts val="1500"/>
              </a:lnSpc>
              <a:spcBef>
                <a:spcPct val="0"/>
              </a:spcBef>
              <a:spcAft>
                <a:spcPct val="0"/>
              </a:spcAft>
              <a:buClrTx/>
              <a:buSzTx/>
              <a:buFontTx/>
              <a:buNone/>
              <a:tabLst/>
            </a:pPr>
            <a:r>
              <a:rPr kumimoji="0" lang="en-US" sz="2800" b="0" i="0" u="none" strike="noStrike" cap="none" normalizeH="0" baseline="-25000" dirty="0" smtClean="0">
                <a:ln>
                  <a:noFill/>
                </a:ln>
                <a:solidFill>
                  <a:schemeClr val="tx1">
                    <a:lumMod val="50000"/>
                    <a:lumOff val="50000"/>
                  </a:schemeClr>
                </a:solidFill>
                <a:effectLst/>
                <a:latin typeface="Verdana" pitchFamily="34" charset="0"/>
                <a:cs typeface="Arial" charset="0"/>
              </a:rPr>
              <a:t>Model</a:t>
            </a:r>
          </a:p>
        </p:txBody>
      </p:sp>
      <p:sp>
        <p:nvSpPr>
          <p:cNvPr id="2" name="Title 1"/>
          <p:cNvSpPr>
            <a:spLocks noGrp="1"/>
          </p:cNvSpPr>
          <p:nvPr>
            <p:ph type="title"/>
          </p:nvPr>
        </p:nvSpPr>
        <p:spPr/>
        <p:txBody>
          <a:bodyPr/>
          <a:lstStyle/>
          <a:p>
            <a:r>
              <a:rPr lang="en-US" dirty="0" smtClean="0"/>
              <a:t>Memory Scratchpads</a:t>
            </a:r>
            <a:endParaRPr lang="en-US" dirty="0"/>
          </a:p>
        </p:txBody>
      </p:sp>
      <p:sp>
        <p:nvSpPr>
          <p:cNvPr id="4" name="Slide Number Placeholder 3"/>
          <p:cNvSpPr>
            <a:spLocks noGrp="1"/>
          </p:cNvSpPr>
          <p:nvPr>
            <p:ph type="sldNum" sz="quarter" idx="12"/>
          </p:nvPr>
        </p:nvSpPr>
        <p:spPr/>
        <p:txBody>
          <a:bodyPr/>
          <a:lstStyle/>
          <a:p>
            <a:fld id="{F98D806B-4922-4E3A-AB70-B2F75D613997}" type="slidenum">
              <a:rPr lang="en-US" smtClean="0"/>
              <a:pPr/>
              <a:t>13</a:t>
            </a:fld>
            <a:endParaRPr lang="en-US"/>
          </a:p>
        </p:txBody>
      </p:sp>
      <p:sp>
        <p:nvSpPr>
          <p:cNvPr id="50" name="Rounded Rectangle 49"/>
          <p:cNvSpPr/>
          <p:nvPr/>
        </p:nvSpPr>
        <p:spPr bwMode="auto">
          <a:xfrm>
            <a:off x="995160" y="1371600"/>
            <a:ext cx="1524000" cy="609600"/>
          </a:xfrm>
          <a:prstGeom prst="roundRect">
            <a:avLst/>
          </a:prstGeom>
          <a:ln w="25400">
            <a:solidFill>
              <a:srgbClr val="C00000"/>
            </a:solidFill>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endParaRPr kumimoji="0" lang="en-US" sz="2800" b="0" i="0" u="none" strike="noStrike" cap="none" normalizeH="0" baseline="-25000" dirty="0" smtClean="0">
              <a:ln>
                <a:noFill/>
              </a:ln>
              <a:solidFill>
                <a:schemeClr val="tx1"/>
              </a:solidFill>
              <a:effectLst/>
              <a:latin typeface="Verdana" pitchFamily="34" charset="0"/>
              <a:cs typeface="Arial" charset="0"/>
            </a:endParaRPr>
          </a:p>
        </p:txBody>
      </p:sp>
      <p:cxnSp>
        <p:nvCxnSpPr>
          <p:cNvPr id="89" name="Straight Arrow Connector 88"/>
          <p:cNvCxnSpPr>
            <a:endCxn id="17" idx="0"/>
          </p:cNvCxnSpPr>
          <p:nvPr/>
        </p:nvCxnSpPr>
        <p:spPr bwMode="auto">
          <a:xfrm rot="5400000">
            <a:off x="1795261" y="1176539"/>
            <a:ext cx="228600" cy="9122"/>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sp>
        <p:nvSpPr>
          <p:cNvPr id="51" name="Rounded Rectangle 50"/>
          <p:cNvSpPr/>
          <p:nvPr/>
        </p:nvSpPr>
        <p:spPr bwMode="auto">
          <a:xfrm>
            <a:off x="995160" y="2209800"/>
            <a:ext cx="1524000" cy="609600"/>
          </a:xfrm>
          <a:prstGeom prst="roundRect">
            <a:avLst/>
          </a:prstGeom>
          <a:ln w="25400">
            <a:solidFill>
              <a:schemeClr val="tx1"/>
            </a:solidFill>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endParaRPr kumimoji="0" lang="en-US" sz="2800" b="0" i="0" u="none" strike="noStrike" cap="none" normalizeH="0" baseline="-25000" dirty="0" smtClean="0">
              <a:ln>
                <a:noFill/>
              </a:ln>
              <a:solidFill>
                <a:schemeClr val="tx1"/>
              </a:solidFill>
              <a:effectLst/>
              <a:latin typeface="Verdana" pitchFamily="34" charset="0"/>
              <a:cs typeface="Arial" charset="0"/>
            </a:endParaRPr>
          </a:p>
        </p:txBody>
      </p:sp>
      <p:sp>
        <p:nvSpPr>
          <p:cNvPr id="17" name="Rounded Rectangle 16"/>
          <p:cNvSpPr/>
          <p:nvPr/>
        </p:nvSpPr>
        <p:spPr bwMode="auto">
          <a:xfrm>
            <a:off x="1143000" y="1295400"/>
            <a:ext cx="1524000" cy="609600"/>
          </a:xfrm>
          <a:prstGeom prst="roundRect">
            <a:avLst/>
          </a:prstGeom>
          <a:ln w="25400">
            <a:solidFill>
              <a:srgbClr val="C00000"/>
            </a:solidFill>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r>
              <a:rPr kumimoji="0" lang="en-US" sz="2800" b="0" i="0" u="none" strike="noStrike" cap="none" normalizeH="0" baseline="-25000" dirty="0" smtClean="0">
                <a:ln>
                  <a:noFill/>
                </a:ln>
                <a:solidFill>
                  <a:schemeClr val="tx1"/>
                </a:solidFill>
                <a:effectLst/>
                <a:latin typeface="Verdana" pitchFamily="34" charset="0"/>
                <a:cs typeface="Arial" charset="0"/>
              </a:rPr>
              <a:t>Client</a:t>
            </a:r>
          </a:p>
        </p:txBody>
      </p:sp>
      <p:cxnSp>
        <p:nvCxnSpPr>
          <p:cNvPr id="29" name="Straight Arrow Connector 28"/>
          <p:cNvCxnSpPr>
            <a:stCxn id="17" idx="2"/>
            <a:endCxn id="19" idx="0"/>
          </p:cNvCxnSpPr>
          <p:nvPr/>
        </p:nvCxnSpPr>
        <p:spPr bwMode="auto">
          <a:xfrm rot="5400000">
            <a:off x="1790700" y="2019300"/>
            <a:ext cx="228600" cy="1588"/>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sp>
        <p:nvSpPr>
          <p:cNvPr id="19" name="Rounded Rectangle 18"/>
          <p:cNvSpPr/>
          <p:nvPr/>
        </p:nvSpPr>
        <p:spPr bwMode="auto">
          <a:xfrm>
            <a:off x="1143000" y="2133600"/>
            <a:ext cx="1524000" cy="609600"/>
          </a:xfrm>
          <a:prstGeom prst="roundRect">
            <a:avLst/>
          </a:prstGeom>
          <a:ln w="25400">
            <a:solidFill>
              <a:schemeClr val="tx1"/>
            </a:solidFill>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r>
              <a:rPr kumimoji="0" lang="en-US" sz="2800" b="0" i="0" u="none" strike="noStrike" cap="none" normalizeH="0" baseline="-25000" dirty="0" smtClean="0">
                <a:ln>
                  <a:noFill/>
                </a:ln>
                <a:solidFill>
                  <a:schemeClr val="tx1"/>
                </a:solidFill>
                <a:effectLst/>
                <a:latin typeface="Verdana" pitchFamily="34" charset="0"/>
                <a:cs typeface="Arial" charset="0"/>
              </a:rPr>
              <a:t>BRAM</a:t>
            </a:r>
          </a:p>
        </p:txBody>
      </p:sp>
      <p:cxnSp>
        <p:nvCxnSpPr>
          <p:cNvPr id="54" name="Straight Arrow Connector 53"/>
          <p:cNvCxnSpPr/>
          <p:nvPr/>
        </p:nvCxnSpPr>
        <p:spPr bwMode="auto">
          <a:xfrm rot="5400000">
            <a:off x="1342621" y="1176539"/>
            <a:ext cx="228600" cy="9122"/>
          </a:xfrm>
          <a:prstGeom prst="straightConnector1">
            <a:avLst/>
          </a:prstGeom>
          <a:solidFill>
            <a:schemeClr val="accent1"/>
          </a:solidFill>
          <a:ln w="31750" cap="flat" cmpd="sng" algn="ctr">
            <a:solidFill>
              <a:schemeClr val="tx1"/>
            </a:solidFill>
            <a:prstDash val="solid"/>
            <a:round/>
            <a:headEnd type="triangle" w="lg" len="med"/>
            <a:tailEnd type="none" w="lg" len="med"/>
          </a:ln>
          <a:effectLst/>
        </p:spPr>
      </p:cxnSp>
      <p:cxnSp>
        <p:nvCxnSpPr>
          <p:cNvPr id="64" name="Straight Arrow Connector 63"/>
          <p:cNvCxnSpPr/>
          <p:nvPr/>
        </p:nvCxnSpPr>
        <p:spPr bwMode="auto">
          <a:xfrm rot="5400000">
            <a:off x="1376954" y="2056606"/>
            <a:ext cx="152400" cy="1588"/>
          </a:xfrm>
          <a:prstGeom prst="straightConnector1">
            <a:avLst/>
          </a:prstGeom>
          <a:solidFill>
            <a:schemeClr val="accent1"/>
          </a:solidFill>
          <a:ln w="31750" cap="flat" cmpd="sng" algn="ctr">
            <a:solidFill>
              <a:schemeClr val="tx1"/>
            </a:solidFill>
            <a:prstDash val="solid"/>
            <a:round/>
            <a:headEnd type="triangle" w="lg" len="med"/>
            <a:tailEnd type="none" w="lg" len="med"/>
          </a:ln>
          <a:effectLst/>
        </p:spPr>
      </p:cxnSp>
      <p:sp>
        <p:nvSpPr>
          <p:cNvPr id="93" name="TextBox 92"/>
          <p:cNvSpPr txBox="1"/>
          <p:nvPr/>
        </p:nvSpPr>
        <p:spPr>
          <a:xfrm>
            <a:off x="1446471" y="2033155"/>
            <a:ext cx="492443" cy="164532"/>
          </a:xfrm>
          <a:prstGeom prst="rect">
            <a:avLst/>
          </a:prstGeom>
          <a:noFill/>
        </p:spPr>
        <p:txBody>
          <a:bodyPr wrap="none" rtlCol="0">
            <a:spAutoFit/>
          </a:bodyPr>
          <a:lstStyle/>
          <a:p>
            <a:pPr>
              <a:lnSpc>
                <a:spcPts val="0"/>
              </a:lnSpc>
            </a:pP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94" name="TextBox 93"/>
          <p:cNvSpPr txBox="1"/>
          <p:nvPr/>
        </p:nvSpPr>
        <p:spPr>
          <a:xfrm>
            <a:off x="1455996" y="1103277"/>
            <a:ext cx="492443" cy="164532"/>
          </a:xfrm>
          <a:prstGeom prst="rect">
            <a:avLst/>
          </a:prstGeom>
          <a:noFill/>
        </p:spPr>
        <p:txBody>
          <a:bodyPr wrap="none" rtlCol="0">
            <a:spAutoFit/>
          </a:bodyPr>
          <a:lstStyle/>
          <a:p>
            <a:pPr>
              <a:lnSpc>
                <a:spcPts val="0"/>
              </a:lnSpc>
            </a:pP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304800" y="5391150"/>
            <a:ext cx="8458200" cy="847725"/>
          </a:xfrm>
          <a:prstGeom prst="rect">
            <a:avLst/>
          </a:prstGeom>
          <a:solidFill>
            <a:schemeClr val="accent5">
              <a:lumMod val="60000"/>
              <a:lumOff val="40000"/>
            </a:schemeClr>
          </a:solidFill>
          <a:ln w="50800" cap="flat" cmpd="sng" algn="ctr">
            <a:noFill/>
            <a:prstDash val="solid"/>
            <a:round/>
            <a:headEnd type="none" w="med" len="med"/>
            <a:tailEnd type="none" w="med" len="med"/>
          </a:ln>
          <a:effectLst/>
        </p:spPr>
        <p:txBody>
          <a:bodyPr vert="vert270" wrap="none" lIns="0" tIns="73152" rIns="0" bIns="0" numCol="1" rtlCol="0" anchor="t" anchorCtr="0" compatLnSpc="1">
            <a:prstTxWarp prst="textNoShape">
              <a:avLst/>
            </a:prstTxWarp>
          </a:bodyPr>
          <a:lstStyle/>
          <a:p>
            <a:pPr marL="0" marR="0" indent="0" algn="r" defTabSz="914400" rtl="0" eaLnBrk="0" fontAlgn="base" latinLnBrk="0" hangingPunct="0">
              <a:lnSpc>
                <a:spcPts val="1500"/>
              </a:lnSpc>
              <a:spcBef>
                <a:spcPct val="0"/>
              </a:spcBef>
              <a:spcAft>
                <a:spcPct val="0"/>
              </a:spcAft>
              <a:buClrTx/>
              <a:buSzTx/>
              <a:buFontTx/>
              <a:buNone/>
              <a:tabLst/>
            </a:pPr>
            <a:r>
              <a:rPr kumimoji="0" lang="en-US" sz="2800" b="0" i="0" u="none" strike="noStrike" cap="none" normalizeH="0" baseline="-25000" dirty="0" smtClean="0">
                <a:ln>
                  <a:noFill/>
                </a:ln>
                <a:solidFill>
                  <a:schemeClr val="tx1">
                    <a:lumMod val="50000"/>
                    <a:lumOff val="50000"/>
                  </a:schemeClr>
                </a:solidFill>
                <a:effectLst/>
                <a:latin typeface="Verdana" pitchFamily="34" charset="0"/>
                <a:cs typeface="Arial" charset="0"/>
              </a:rPr>
              <a:t>Host</a:t>
            </a:r>
          </a:p>
        </p:txBody>
      </p:sp>
      <p:sp>
        <p:nvSpPr>
          <p:cNvPr id="75" name="Rectangle 74"/>
          <p:cNvSpPr/>
          <p:nvPr/>
        </p:nvSpPr>
        <p:spPr bwMode="auto">
          <a:xfrm>
            <a:off x="304800" y="4114800"/>
            <a:ext cx="8458200" cy="1066800"/>
          </a:xfrm>
          <a:prstGeom prst="rect">
            <a:avLst/>
          </a:prstGeom>
          <a:solidFill>
            <a:schemeClr val="accent5">
              <a:lumMod val="60000"/>
              <a:lumOff val="40000"/>
            </a:schemeClr>
          </a:solidFill>
          <a:ln w="50800" cap="flat" cmpd="sng" algn="ctr">
            <a:noFill/>
            <a:prstDash val="solid"/>
            <a:round/>
            <a:headEnd type="none" w="med" len="med"/>
            <a:tailEnd type="none" w="med" len="med"/>
          </a:ln>
          <a:effectLst/>
        </p:spPr>
        <p:txBody>
          <a:bodyPr vert="vert270" wrap="none" lIns="0" tIns="27432" rIns="0" bIns="0" numCol="1" rtlCol="0" anchor="t" anchorCtr="0" compatLnSpc="1">
            <a:prstTxWarp prst="textNoShape">
              <a:avLst/>
            </a:prstTxWarp>
          </a:bodyPr>
          <a:lstStyle/>
          <a:p>
            <a:pPr marL="0" marR="0" indent="0" algn="r" defTabSz="914400" rtl="0" eaLnBrk="0" fontAlgn="base" latinLnBrk="0" hangingPunct="0">
              <a:lnSpc>
                <a:spcPts val="1500"/>
              </a:lnSpc>
              <a:spcBef>
                <a:spcPct val="0"/>
              </a:spcBef>
              <a:spcAft>
                <a:spcPct val="0"/>
              </a:spcAft>
              <a:buClrTx/>
              <a:buSzTx/>
              <a:buFontTx/>
              <a:buNone/>
              <a:tabLst/>
            </a:pPr>
            <a:r>
              <a:rPr kumimoji="0" lang="en-US" sz="2800" b="0" i="0" u="none" strike="noStrike" cap="none" normalizeH="0" baseline="-25000" dirty="0" smtClean="0">
                <a:ln>
                  <a:noFill/>
                </a:ln>
                <a:solidFill>
                  <a:schemeClr val="tx1">
                    <a:lumMod val="50000"/>
                    <a:lumOff val="50000"/>
                  </a:schemeClr>
                </a:solidFill>
                <a:effectLst/>
                <a:latin typeface="Verdana" pitchFamily="34" charset="0"/>
                <a:cs typeface="Arial" charset="0"/>
              </a:rPr>
              <a:t>Platform</a:t>
            </a:r>
          </a:p>
        </p:txBody>
      </p:sp>
      <p:sp>
        <p:nvSpPr>
          <p:cNvPr id="74" name="Rectangle 73"/>
          <p:cNvSpPr/>
          <p:nvPr/>
        </p:nvSpPr>
        <p:spPr bwMode="auto">
          <a:xfrm>
            <a:off x="304800" y="1038225"/>
            <a:ext cx="8458200" cy="2895600"/>
          </a:xfrm>
          <a:prstGeom prst="rect">
            <a:avLst/>
          </a:prstGeom>
          <a:solidFill>
            <a:schemeClr val="accent5">
              <a:lumMod val="60000"/>
              <a:lumOff val="40000"/>
            </a:schemeClr>
          </a:solidFill>
          <a:ln w="50800" cap="flat" cmpd="sng" algn="ctr">
            <a:noFill/>
            <a:prstDash val="solid"/>
            <a:round/>
            <a:headEnd type="none" w="med" len="med"/>
            <a:tailEnd type="none" w="med" len="med"/>
          </a:ln>
          <a:effectLst/>
        </p:spPr>
        <p:txBody>
          <a:bodyPr vert="vert270" wrap="none" lIns="0" tIns="73152" rIns="0" bIns="0" numCol="1" rtlCol="0" anchor="t" anchorCtr="0" compatLnSpc="1">
            <a:prstTxWarp prst="textNoShape">
              <a:avLst/>
            </a:prstTxWarp>
          </a:bodyPr>
          <a:lstStyle/>
          <a:p>
            <a:pPr marL="0" marR="0" indent="0" algn="r" defTabSz="914400" rtl="0" eaLnBrk="0" fontAlgn="base" latinLnBrk="0" hangingPunct="0">
              <a:lnSpc>
                <a:spcPts val="1500"/>
              </a:lnSpc>
              <a:spcBef>
                <a:spcPct val="0"/>
              </a:spcBef>
              <a:spcAft>
                <a:spcPct val="0"/>
              </a:spcAft>
              <a:buClrTx/>
              <a:buSzTx/>
              <a:buFontTx/>
              <a:buNone/>
              <a:tabLst/>
            </a:pPr>
            <a:r>
              <a:rPr kumimoji="0" lang="en-US" sz="2800" b="0" i="0" u="none" strike="noStrike" cap="none" normalizeH="0" baseline="-25000" dirty="0" smtClean="0">
                <a:ln>
                  <a:noFill/>
                </a:ln>
                <a:solidFill>
                  <a:schemeClr val="tx1">
                    <a:lumMod val="50000"/>
                    <a:lumOff val="50000"/>
                  </a:schemeClr>
                </a:solidFill>
                <a:effectLst/>
                <a:latin typeface="Verdana" pitchFamily="34" charset="0"/>
                <a:cs typeface="Arial" charset="0"/>
              </a:rPr>
              <a:t>Model</a:t>
            </a:r>
          </a:p>
        </p:txBody>
      </p:sp>
      <p:sp>
        <p:nvSpPr>
          <p:cNvPr id="21" name="Rounded Rectangle 20"/>
          <p:cNvSpPr/>
          <p:nvPr/>
        </p:nvSpPr>
        <p:spPr bwMode="auto">
          <a:xfrm>
            <a:off x="1138440" y="4381500"/>
            <a:ext cx="1524000" cy="609600"/>
          </a:xfrm>
          <a:prstGeom prst="roundRect">
            <a:avLst/>
          </a:prstGeom>
          <a:ln w="25400">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r>
              <a:rPr kumimoji="0" lang="en-US" sz="2800" b="0" i="0" u="none" strike="noStrike" cap="none" normalizeH="0" baseline="-25000" dirty="0" smtClean="0">
                <a:ln>
                  <a:noFill/>
                </a:ln>
                <a:solidFill>
                  <a:schemeClr val="tx1"/>
                </a:solidFill>
                <a:effectLst/>
                <a:latin typeface="Verdana" pitchFamily="34" charset="0"/>
                <a:cs typeface="Arial" charset="0"/>
              </a:rPr>
              <a:t>Scratchpad</a:t>
            </a:r>
            <a:br>
              <a:rPr kumimoji="0" lang="en-US" sz="2800" b="0" i="0" u="none" strike="noStrike" cap="none" normalizeH="0" baseline="-25000" dirty="0" smtClean="0">
                <a:ln>
                  <a:noFill/>
                </a:ln>
                <a:solidFill>
                  <a:schemeClr val="tx1"/>
                </a:solidFill>
                <a:effectLst/>
                <a:latin typeface="Verdana" pitchFamily="34" charset="0"/>
                <a:cs typeface="Arial" charset="0"/>
              </a:rPr>
            </a:br>
            <a:r>
              <a:rPr kumimoji="0" lang="en-US" sz="2800" b="0" i="0" u="none" strike="noStrike" cap="none" normalizeH="0" baseline="-25000" dirty="0" smtClean="0">
                <a:ln>
                  <a:noFill/>
                </a:ln>
                <a:solidFill>
                  <a:schemeClr val="tx1"/>
                </a:solidFill>
                <a:effectLst/>
                <a:latin typeface="Verdana" pitchFamily="34" charset="0"/>
                <a:cs typeface="Arial" charset="0"/>
              </a:rPr>
              <a:t>Device</a:t>
            </a:r>
          </a:p>
        </p:txBody>
      </p:sp>
      <p:sp>
        <p:nvSpPr>
          <p:cNvPr id="44" name="Rounded Rectangle 43"/>
          <p:cNvSpPr/>
          <p:nvPr/>
        </p:nvSpPr>
        <p:spPr bwMode="auto">
          <a:xfrm>
            <a:off x="4419600" y="4381500"/>
            <a:ext cx="1524000" cy="609600"/>
          </a:xfrm>
          <a:prstGeom prst="roundRect">
            <a:avLst/>
          </a:prstGeom>
          <a:ln w="25400">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r>
              <a:rPr kumimoji="0" lang="en-US" sz="2800" b="0" i="0" u="none" strike="noStrike" cap="none" normalizeH="0" baseline="-25000" dirty="0" smtClean="0">
                <a:ln>
                  <a:noFill/>
                </a:ln>
                <a:solidFill>
                  <a:schemeClr val="tx1"/>
                </a:solidFill>
                <a:effectLst/>
                <a:latin typeface="Verdana" pitchFamily="34" charset="0"/>
                <a:cs typeface="Arial" charset="0"/>
              </a:rPr>
              <a:t>Central</a:t>
            </a:r>
            <a:br>
              <a:rPr kumimoji="0" lang="en-US" sz="2800" b="0" i="0" u="none" strike="noStrike" cap="none" normalizeH="0" baseline="-25000" dirty="0" smtClean="0">
                <a:ln>
                  <a:noFill/>
                </a:ln>
                <a:solidFill>
                  <a:schemeClr val="tx1"/>
                </a:solidFill>
                <a:effectLst/>
                <a:latin typeface="Verdana" pitchFamily="34" charset="0"/>
                <a:cs typeface="Arial" charset="0"/>
              </a:rPr>
            </a:br>
            <a:r>
              <a:rPr kumimoji="0" lang="en-US" sz="2800" b="0" i="0" u="none" strike="noStrike" cap="none" normalizeH="0" baseline="-25000" dirty="0" smtClean="0">
                <a:ln>
                  <a:noFill/>
                </a:ln>
                <a:solidFill>
                  <a:schemeClr val="tx1"/>
                </a:solidFill>
                <a:effectLst/>
                <a:latin typeface="Verdana" pitchFamily="34" charset="0"/>
                <a:cs typeface="Arial" charset="0"/>
              </a:rPr>
              <a:t>Cache</a:t>
            </a:r>
          </a:p>
        </p:txBody>
      </p:sp>
      <p:sp>
        <p:nvSpPr>
          <p:cNvPr id="23" name="Rounded Rectangle 22"/>
          <p:cNvSpPr/>
          <p:nvPr/>
        </p:nvSpPr>
        <p:spPr bwMode="auto">
          <a:xfrm>
            <a:off x="1138440" y="5524500"/>
            <a:ext cx="1524000" cy="609600"/>
          </a:xfrm>
          <a:prstGeom prst="roundRect">
            <a:avLst/>
          </a:prstGeom>
          <a:ln w="25400">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r>
              <a:rPr kumimoji="0" lang="en-US" sz="2800" b="0" i="0" u="none" strike="noStrike" cap="none" normalizeH="0" baseline="-25000" dirty="0" smtClean="0">
                <a:ln>
                  <a:noFill/>
                </a:ln>
                <a:solidFill>
                  <a:schemeClr val="tx1"/>
                </a:solidFill>
                <a:effectLst/>
                <a:latin typeface="Verdana" pitchFamily="34" charset="0"/>
                <a:cs typeface="Arial" charset="0"/>
              </a:rPr>
              <a:t>Host</a:t>
            </a:r>
            <a:br>
              <a:rPr kumimoji="0" lang="en-US" sz="2800" b="0" i="0" u="none" strike="noStrike" cap="none" normalizeH="0" baseline="-25000" dirty="0" smtClean="0">
                <a:ln>
                  <a:noFill/>
                </a:ln>
                <a:solidFill>
                  <a:schemeClr val="tx1"/>
                </a:solidFill>
                <a:effectLst/>
                <a:latin typeface="Verdana" pitchFamily="34" charset="0"/>
                <a:cs typeface="Arial" charset="0"/>
              </a:rPr>
            </a:br>
            <a:r>
              <a:rPr kumimoji="0" lang="en-US" sz="2800" b="0" i="0" u="none" strike="noStrike" cap="none" normalizeH="0" baseline="-25000" dirty="0" smtClean="0">
                <a:ln>
                  <a:noFill/>
                </a:ln>
                <a:solidFill>
                  <a:schemeClr val="tx1"/>
                </a:solidFill>
                <a:effectLst/>
                <a:latin typeface="Verdana" pitchFamily="34" charset="0"/>
                <a:cs typeface="Arial" charset="0"/>
              </a:rPr>
              <a:t>Scratchpad</a:t>
            </a:r>
          </a:p>
        </p:txBody>
      </p:sp>
      <p:sp>
        <p:nvSpPr>
          <p:cNvPr id="2" name="Title 1"/>
          <p:cNvSpPr>
            <a:spLocks noGrp="1"/>
          </p:cNvSpPr>
          <p:nvPr>
            <p:ph type="title"/>
          </p:nvPr>
        </p:nvSpPr>
        <p:spPr/>
        <p:txBody>
          <a:bodyPr/>
          <a:lstStyle/>
          <a:p>
            <a:r>
              <a:rPr lang="en-US" dirty="0" smtClean="0"/>
              <a:t>Memory Scratchpads</a:t>
            </a:r>
            <a:endParaRPr lang="en-US" dirty="0"/>
          </a:p>
        </p:txBody>
      </p:sp>
      <p:sp>
        <p:nvSpPr>
          <p:cNvPr id="4" name="Slide Number Placeholder 3"/>
          <p:cNvSpPr>
            <a:spLocks noGrp="1"/>
          </p:cNvSpPr>
          <p:nvPr>
            <p:ph type="sldNum" sz="quarter" idx="12"/>
          </p:nvPr>
        </p:nvSpPr>
        <p:spPr/>
        <p:txBody>
          <a:bodyPr/>
          <a:lstStyle/>
          <a:p>
            <a:fld id="{F98D806B-4922-4E3A-AB70-B2F75D613997}" type="slidenum">
              <a:rPr lang="en-US" smtClean="0"/>
              <a:pPr/>
              <a:t>14</a:t>
            </a:fld>
            <a:endParaRPr lang="en-US"/>
          </a:p>
        </p:txBody>
      </p:sp>
      <p:cxnSp>
        <p:nvCxnSpPr>
          <p:cNvPr id="41" name="Straight Arrow Connector 40"/>
          <p:cNvCxnSpPr>
            <a:stCxn id="23" idx="0"/>
            <a:endCxn id="21" idx="2"/>
          </p:cNvCxnSpPr>
          <p:nvPr/>
        </p:nvCxnSpPr>
        <p:spPr bwMode="auto">
          <a:xfrm rot="5400000" flipH="1" flipV="1">
            <a:off x="1633740" y="5257800"/>
            <a:ext cx="533400" cy="1588"/>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sp>
        <p:nvSpPr>
          <p:cNvPr id="46" name="Rounded Rectangle 45"/>
          <p:cNvSpPr/>
          <p:nvPr/>
        </p:nvSpPr>
        <p:spPr bwMode="auto">
          <a:xfrm>
            <a:off x="6477000" y="4381500"/>
            <a:ext cx="1524000" cy="609600"/>
          </a:xfrm>
          <a:prstGeom prst="roundRect">
            <a:avLst/>
          </a:prstGeom>
          <a:ln w="25400">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r>
              <a:rPr kumimoji="0" lang="en-US" sz="2800" b="0" i="0" u="none" strike="noStrike" cap="none" normalizeH="0" baseline="-25000" dirty="0" smtClean="0">
                <a:ln>
                  <a:noFill/>
                </a:ln>
                <a:solidFill>
                  <a:schemeClr val="tx1"/>
                </a:solidFill>
                <a:effectLst/>
                <a:latin typeface="Verdana" pitchFamily="34" charset="0"/>
                <a:cs typeface="Arial" charset="0"/>
              </a:rPr>
              <a:t>Local</a:t>
            </a:r>
            <a:br>
              <a:rPr kumimoji="0" lang="en-US" sz="2800" b="0" i="0" u="none" strike="noStrike" cap="none" normalizeH="0" baseline="-25000" dirty="0" smtClean="0">
                <a:ln>
                  <a:noFill/>
                </a:ln>
                <a:solidFill>
                  <a:schemeClr val="tx1"/>
                </a:solidFill>
                <a:effectLst/>
                <a:latin typeface="Verdana" pitchFamily="34" charset="0"/>
                <a:cs typeface="Arial" charset="0"/>
              </a:rPr>
            </a:br>
            <a:r>
              <a:rPr kumimoji="0" lang="en-US" sz="2800" b="0" i="0" u="none" strike="noStrike" cap="none" normalizeH="0" baseline="-25000" dirty="0" smtClean="0">
                <a:ln>
                  <a:noFill/>
                </a:ln>
                <a:solidFill>
                  <a:schemeClr val="tx1"/>
                </a:solidFill>
                <a:effectLst/>
                <a:latin typeface="Verdana" pitchFamily="34" charset="0"/>
                <a:cs typeface="Arial" charset="0"/>
              </a:rPr>
              <a:t>Memory</a:t>
            </a:r>
          </a:p>
        </p:txBody>
      </p:sp>
      <p:cxnSp>
        <p:nvCxnSpPr>
          <p:cNvPr id="48" name="Straight Arrow Connector 47"/>
          <p:cNvCxnSpPr>
            <a:stCxn id="44" idx="1"/>
            <a:endCxn id="21" idx="3"/>
          </p:cNvCxnSpPr>
          <p:nvPr/>
        </p:nvCxnSpPr>
        <p:spPr bwMode="auto">
          <a:xfrm rot="10800000">
            <a:off x="2662440" y="4686300"/>
            <a:ext cx="1757160" cy="1588"/>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cxnSp>
        <p:nvCxnSpPr>
          <p:cNvPr id="52" name="Straight Arrow Connector 51"/>
          <p:cNvCxnSpPr>
            <a:stCxn id="46" idx="1"/>
            <a:endCxn id="44" idx="3"/>
          </p:cNvCxnSpPr>
          <p:nvPr/>
        </p:nvCxnSpPr>
        <p:spPr bwMode="auto">
          <a:xfrm rot="10800000">
            <a:off x="5943600" y="4686300"/>
            <a:ext cx="533400" cy="1588"/>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sp>
        <p:nvSpPr>
          <p:cNvPr id="80" name="Left Brace 79"/>
          <p:cNvSpPr/>
          <p:nvPr/>
        </p:nvSpPr>
        <p:spPr bwMode="auto">
          <a:xfrm flipH="1">
            <a:off x="2728210" y="2027420"/>
            <a:ext cx="304800" cy="2286000"/>
          </a:xfrm>
          <a:prstGeom prst="leftBrac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dirty="0" smtClean="0">
              <a:ln>
                <a:noFill/>
              </a:ln>
              <a:solidFill>
                <a:schemeClr val="tx1"/>
              </a:solidFill>
              <a:effectLst/>
              <a:latin typeface="Verdana" pitchFamily="34" charset="0"/>
              <a:cs typeface="Arial" charset="0"/>
            </a:endParaRPr>
          </a:p>
        </p:txBody>
      </p:sp>
      <p:sp>
        <p:nvSpPr>
          <p:cNvPr id="81" name="TextBox 80"/>
          <p:cNvSpPr txBox="1"/>
          <p:nvPr/>
        </p:nvSpPr>
        <p:spPr>
          <a:xfrm rot="5400000">
            <a:off x="2349788" y="2876782"/>
            <a:ext cx="2133599" cy="584775"/>
          </a:xfrm>
          <a:prstGeom prst="rect">
            <a:avLst/>
          </a:prstGeom>
          <a:noFill/>
        </p:spPr>
        <p:txBody>
          <a:bodyPr wrap="square" rtlCol="0">
            <a:spAutoFit/>
          </a:bodyPr>
          <a:lstStyle/>
          <a:p>
            <a:r>
              <a:rPr lang="en-US" sz="1600" dirty="0" smtClean="0"/>
              <a:t>FPGA</a:t>
            </a:r>
            <a:br>
              <a:rPr lang="en-US" sz="1600" dirty="0" smtClean="0"/>
            </a:br>
            <a:r>
              <a:rPr lang="en-US" sz="1600" dirty="0" smtClean="0"/>
              <a:t>Memory Interfaces</a:t>
            </a:r>
            <a:endParaRPr lang="en-US" sz="1600" dirty="0"/>
          </a:p>
        </p:txBody>
      </p:sp>
      <p:sp>
        <p:nvSpPr>
          <p:cNvPr id="50" name="Rounded Rectangle 49"/>
          <p:cNvSpPr/>
          <p:nvPr/>
        </p:nvSpPr>
        <p:spPr bwMode="auto">
          <a:xfrm>
            <a:off x="990600" y="1371600"/>
            <a:ext cx="1524000" cy="609600"/>
          </a:xfrm>
          <a:prstGeom prst="roundRect">
            <a:avLst/>
          </a:prstGeom>
          <a:ln w="25400">
            <a:solidFill>
              <a:srgbClr val="C00000"/>
            </a:solidFill>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endParaRPr kumimoji="0" lang="en-US" sz="2800" b="0" i="0" u="none" strike="noStrike" cap="none" normalizeH="0" baseline="-25000" dirty="0" smtClean="0">
              <a:ln>
                <a:noFill/>
              </a:ln>
              <a:solidFill>
                <a:schemeClr val="tx1"/>
              </a:solidFill>
              <a:effectLst/>
              <a:latin typeface="Verdana" pitchFamily="34" charset="0"/>
              <a:cs typeface="Arial" charset="0"/>
            </a:endParaRPr>
          </a:p>
        </p:txBody>
      </p:sp>
      <p:cxnSp>
        <p:nvCxnSpPr>
          <p:cNvPr id="89" name="Straight Arrow Connector 88"/>
          <p:cNvCxnSpPr>
            <a:endCxn id="17" idx="0"/>
          </p:cNvCxnSpPr>
          <p:nvPr/>
        </p:nvCxnSpPr>
        <p:spPr bwMode="auto">
          <a:xfrm rot="5400000">
            <a:off x="1790701" y="1176539"/>
            <a:ext cx="228600" cy="9122"/>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cxnSp>
        <p:nvCxnSpPr>
          <p:cNvPr id="91" name="Straight Arrow Connector 90"/>
          <p:cNvCxnSpPr>
            <a:endCxn id="66" idx="0"/>
          </p:cNvCxnSpPr>
          <p:nvPr/>
        </p:nvCxnSpPr>
        <p:spPr bwMode="auto">
          <a:xfrm rot="5400000">
            <a:off x="5067301" y="2095501"/>
            <a:ext cx="228598" cy="1588"/>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sp>
        <p:nvSpPr>
          <p:cNvPr id="51" name="Rounded Rectangle 50"/>
          <p:cNvSpPr/>
          <p:nvPr/>
        </p:nvSpPr>
        <p:spPr bwMode="auto">
          <a:xfrm>
            <a:off x="990600" y="2209800"/>
            <a:ext cx="1524000" cy="609600"/>
          </a:xfrm>
          <a:prstGeom prst="roundRect">
            <a:avLst/>
          </a:prstGeom>
          <a:ln w="25400">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endParaRPr kumimoji="0" lang="en-US" sz="2800" b="0" i="0" u="none" strike="noStrike" cap="none" normalizeH="0" baseline="-25000" dirty="0" smtClean="0">
              <a:ln>
                <a:noFill/>
              </a:ln>
              <a:solidFill>
                <a:schemeClr val="tx1"/>
              </a:solidFill>
              <a:effectLst/>
              <a:latin typeface="Verdana" pitchFamily="34" charset="0"/>
              <a:cs typeface="Arial" charset="0"/>
            </a:endParaRPr>
          </a:p>
        </p:txBody>
      </p:sp>
      <p:sp>
        <p:nvSpPr>
          <p:cNvPr id="17" name="Rounded Rectangle 16"/>
          <p:cNvSpPr/>
          <p:nvPr/>
        </p:nvSpPr>
        <p:spPr bwMode="auto">
          <a:xfrm>
            <a:off x="1138440" y="1295400"/>
            <a:ext cx="1524000" cy="609600"/>
          </a:xfrm>
          <a:prstGeom prst="roundRect">
            <a:avLst/>
          </a:prstGeom>
          <a:ln w="25400">
            <a:solidFill>
              <a:srgbClr val="C00000"/>
            </a:solidFill>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r>
              <a:rPr kumimoji="0" lang="en-US" sz="2800" b="0" i="0" u="none" strike="noStrike" cap="none" normalizeH="0" baseline="-25000" dirty="0" smtClean="0">
                <a:ln>
                  <a:noFill/>
                </a:ln>
                <a:solidFill>
                  <a:schemeClr val="tx1"/>
                </a:solidFill>
                <a:effectLst/>
                <a:latin typeface="Verdana" pitchFamily="34" charset="0"/>
                <a:cs typeface="Arial" charset="0"/>
              </a:rPr>
              <a:t>Client</a:t>
            </a:r>
          </a:p>
        </p:txBody>
      </p:sp>
      <p:cxnSp>
        <p:nvCxnSpPr>
          <p:cNvPr id="29" name="Straight Arrow Connector 28"/>
          <p:cNvCxnSpPr>
            <a:stCxn id="17" idx="2"/>
            <a:endCxn id="19" idx="0"/>
          </p:cNvCxnSpPr>
          <p:nvPr/>
        </p:nvCxnSpPr>
        <p:spPr bwMode="auto">
          <a:xfrm rot="5400000">
            <a:off x="1786140" y="2019300"/>
            <a:ext cx="228600" cy="1588"/>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sp>
        <p:nvSpPr>
          <p:cNvPr id="19" name="Rounded Rectangle 18"/>
          <p:cNvSpPr/>
          <p:nvPr/>
        </p:nvSpPr>
        <p:spPr bwMode="auto">
          <a:xfrm>
            <a:off x="1138440" y="2133600"/>
            <a:ext cx="1524000" cy="609600"/>
          </a:xfrm>
          <a:prstGeom prst="roundRect">
            <a:avLst/>
          </a:prstGeom>
          <a:ln w="25400">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r>
              <a:rPr kumimoji="0" lang="en-US" sz="2800" b="0" i="0" u="none" strike="noStrike" cap="none" normalizeH="0" baseline="-25000" dirty="0" err="1" smtClean="0">
                <a:ln>
                  <a:noFill/>
                </a:ln>
                <a:solidFill>
                  <a:schemeClr val="tx1"/>
                </a:solidFill>
                <a:effectLst/>
                <a:latin typeface="Verdana" pitchFamily="34" charset="0"/>
                <a:cs typeface="Arial" charset="0"/>
              </a:rPr>
              <a:t>Marshaller</a:t>
            </a:r>
            <a:endParaRPr kumimoji="0" lang="en-US" sz="2800" b="0" i="0" u="none" strike="noStrike" cap="none" normalizeH="0" baseline="-25000" dirty="0" smtClean="0">
              <a:ln>
                <a:noFill/>
              </a:ln>
              <a:solidFill>
                <a:schemeClr val="tx1"/>
              </a:solidFill>
              <a:effectLst/>
              <a:latin typeface="Verdana" pitchFamily="34" charset="0"/>
              <a:cs typeface="Arial" charset="0"/>
            </a:endParaRPr>
          </a:p>
        </p:txBody>
      </p:sp>
      <p:cxnSp>
        <p:nvCxnSpPr>
          <p:cNvPr id="30" name="Straight Arrow Connector 29"/>
          <p:cNvCxnSpPr>
            <a:stCxn id="19" idx="2"/>
            <a:endCxn id="25" idx="0"/>
          </p:cNvCxnSpPr>
          <p:nvPr/>
        </p:nvCxnSpPr>
        <p:spPr bwMode="auto">
          <a:xfrm rot="16200000" flipH="1">
            <a:off x="1764608" y="2879032"/>
            <a:ext cx="276225" cy="4560"/>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sp>
        <p:nvSpPr>
          <p:cNvPr id="53" name="Rounded Rectangle 52"/>
          <p:cNvSpPr/>
          <p:nvPr/>
        </p:nvSpPr>
        <p:spPr bwMode="auto">
          <a:xfrm>
            <a:off x="990600" y="3105150"/>
            <a:ext cx="1524000" cy="609600"/>
          </a:xfrm>
          <a:prstGeom prst="roundRect">
            <a:avLst/>
          </a:prstGeom>
          <a:ln w="25400">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endParaRPr kumimoji="0" lang="en-US" sz="2800" b="0" i="0" u="none" strike="noStrike" cap="none" normalizeH="0" baseline="-25000" dirty="0" smtClean="0">
              <a:ln>
                <a:noFill/>
              </a:ln>
              <a:solidFill>
                <a:schemeClr val="tx1"/>
              </a:solidFill>
              <a:effectLst/>
              <a:latin typeface="Verdana" pitchFamily="34" charset="0"/>
              <a:cs typeface="Arial" charset="0"/>
            </a:endParaRPr>
          </a:p>
        </p:txBody>
      </p:sp>
      <p:sp>
        <p:nvSpPr>
          <p:cNvPr id="25" name="Rounded Rectangle 24"/>
          <p:cNvSpPr/>
          <p:nvPr/>
        </p:nvSpPr>
        <p:spPr bwMode="auto">
          <a:xfrm>
            <a:off x="1143000" y="3019425"/>
            <a:ext cx="1524000" cy="609600"/>
          </a:xfrm>
          <a:prstGeom prst="roundRect">
            <a:avLst/>
          </a:prstGeom>
          <a:ln w="25400">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r>
              <a:rPr kumimoji="0" lang="en-US" sz="2800" b="0" i="0" u="none" strike="noStrike" cap="none" normalizeH="0" baseline="-25000" dirty="0" smtClean="0">
                <a:ln>
                  <a:noFill/>
                </a:ln>
                <a:solidFill>
                  <a:schemeClr val="tx1"/>
                </a:solidFill>
                <a:effectLst/>
                <a:latin typeface="Verdana" pitchFamily="34" charset="0"/>
                <a:cs typeface="Arial" charset="0"/>
              </a:rPr>
              <a:t>Private</a:t>
            </a:r>
            <a:br>
              <a:rPr kumimoji="0" lang="en-US" sz="2800" b="0" i="0" u="none" strike="noStrike" cap="none" normalizeH="0" baseline="-25000" dirty="0" smtClean="0">
                <a:ln>
                  <a:noFill/>
                </a:ln>
                <a:solidFill>
                  <a:schemeClr val="tx1"/>
                </a:solidFill>
                <a:effectLst/>
                <a:latin typeface="Verdana" pitchFamily="34" charset="0"/>
                <a:cs typeface="Arial" charset="0"/>
              </a:rPr>
            </a:br>
            <a:r>
              <a:rPr kumimoji="0" lang="en-US" sz="2800" b="0" i="0" u="none" strike="noStrike" cap="none" normalizeH="0" baseline="-25000" dirty="0" smtClean="0">
                <a:ln>
                  <a:noFill/>
                </a:ln>
                <a:solidFill>
                  <a:schemeClr val="tx1"/>
                </a:solidFill>
                <a:effectLst/>
                <a:latin typeface="Verdana" pitchFamily="34" charset="0"/>
                <a:cs typeface="Arial" charset="0"/>
              </a:rPr>
              <a:t>Cache</a:t>
            </a:r>
          </a:p>
        </p:txBody>
      </p:sp>
      <p:cxnSp>
        <p:nvCxnSpPr>
          <p:cNvPr id="36" name="Straight Arrow Connector 35"/>
          <p:cNvCxnSpPr>
            <a:stCxn id="21" idx="0"/>
            <a:endCxn id="25" idx="2"/>
          </p:cNvCxnSpPr>
          <p:nvPr/>
        </p:nvCxnSpPr>
        <p:spPr bwMode="auto">
          <a:xfrm rot="5400000" flipH="1" flipV="1">
            <a:off x="1526483" y="4002983"/>
            <a:ext cx="752475" cy="4560"/>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cxnSp>
        <p:nvCxnSpPr>
          <p:cNvPr id="54" name="Straight Arrow Connector 53"/>
          <p:cNvCxnSpPr/>
          <p:nvPr/>
        </p:nvCxnSpPr>
        <p:spPr bwMode="auto">
          <a:xfrm rot="5400000">
            <a:off x="1338061" y="1176539"/>
            <a:ext cx="228600" cy="9122"/>
          </a:xfrm>
          <a:prstGeom prst="straightConnector1">
            <a:avLst/>
          </a:prstGeom>
          <a:solidFill>
            <a:schemeClr val="accent1"/>
          </a:solidFill>
          <a:ln w="31750" cap="flat" cmpd="sng" algn="ctr">
            <a:solidFill>
              <a:schemeClr val="tx1"/>
            </a:solidFill>
            <a:prstDash val="solid"/>
            <a:round/>
            <a:headEnd type="triangle" w="lg" len="med"/>
            <a:tailEnd type="none" w="lg" len="med"/>
          </a:ln>
          <a:effectLst/>
        </p:spPr>
      </p:cxnSp>
      <p:cxnSp>
        <p:nvCxnSpPr>
          <p:cNvPr id="64" name="Straight Arrow Connector 63"/>
          <p:cNvCxnSpPr/>
          <p:nvPr/>
        </p:nvCxnSpPr>
        <p:spPr bwMode="auto">
          <a:xfrm rot="5400000">
            <a:off x="1372394" y="2056606"/>
            <a:ext cx="152400" cy="1588"/>
          </a:xfrm>
          <a:prstGeom prst="straightConnector1">
            <a:avLst/>
          </a:prstGeom>
          <a:solidFill>
            <a:schemeClr val="accent1"/>
          </a:solidFill>
          <a:ln w="31750" cap="flat" cmpd="sng" algn="ctr">
            <a:solidFill>
              <a:schemeClr val="tx1"/>
            </a:solidFill>
            <a:prstDash val="solid"/>
            <a:round/>
            <a:headEnd type="triangle" w="lg" len="med"/>
            <a:tailEnd type="none" w="lg" len="med"/>
          </a:ln>
          <a:effectLst/>
        </p:spPr>
      </p:cxnSp>
      <p:cxnSp>
        <p:nvCxnSpPr>
          <p:cNvPr id="73" name="Straight Arrow Connector 72"/>
          <p:cNvCxnSpPr/>
          <p:nvPr/>
        </p:nvCxnSpPr>
        <p:spPr bwMode="auto">
          <a:xfrm rot="16200000" flipH="1">
            <a:off x="1350068" y="2917133"/>
            <a:ext cx="200023" cy="4559"/>
          </a:xfrm>
          <a:prstGeom prst="straightConnector1">
            <a:avLst/>
          </a:prstGeom>
          <a:solidFill>
            <a:schemeClr val="accent1"/>
          </a:solidFill>
          <a:ln w="31750" cap="flat" cmpd="sng" algn="ctr">
            <a:solidFill>
              <a:schemeClr val="tx1"/>
            </a:solidFill>
            <a:prstDash val="solid"/>
            <a:round/>
            <a:headEnd type="triangle" w="lg" len="med"/>
            <a:tailEnd type="none" w="lg" len="med"/>
          </a:ln>
          <a:effectLst/>
        </p:spPr>
      </p:cxnSp>
      <p:cxnSp>
        <p:nvCxnSpPr>
          <p:cNvPr id="84" name="Straight Arrow Connector 83"/>
          <p:cNvCxnSpPr/>
          <p:nvPr/>
        </p:nvCxnSpPr>
        <p:spPr bwMode="auto">
          <a:xfrm rot="5400000" flipH="1" flipV="1">
            <a:off x="1123949" y="4057652"/>
            <a:ext cx="647704" cy="1"/>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sp>
        <p:nvSpPr>
          <p:cNvPr id="93" name="TextBox 92"/>
          <p:cNvSpPr txBox="1"/>
          <p:nvPr/>
        </p:nvSpPr>
        <p:spPr>
          <a:xfrm>
            <a:off x="1441911" y="2022764"/>
            <a:ext cx="492443" cy="164532"/>
          </a:xfrm>
          <a:prstGeom prst="rect">
            <a:avLst/>
          </a:prstGeom>
          <a:noFill/>
        </p:spPr>
        <p:txBody>
          <a:bodyPr wrap="none" rtlCol="0">
            <a:spAutoFit/>
          </a:bodyPr>
          <a:lstStyle/>
          <a:p>
            <a:pPr>
              <a:lnSpc>
                <a:spcPts val="0"/>
              </a:lnSpc>
            </a:pP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94" name="TextBox 93"/>
          <p:cNvSpPr txBox="1"/>
          <p:nvPr/>
        </p:nvSpPr>
        <p:spPr>
          <a:xfrm>
            <a:off x="1451436" y="1103277"/>
            <a:ext cx="492443" cy="164532"/>
          </a:xfrm>
          <a:prstGeom prst="rect">
            <a:avLst/>
          </a:prstGeom>
          <a:noFill/>
        </p:spPr>
        <p:txBody>
          <a:bodyPr wrap="none" rtlCol="0">
            <a:spAutoFit/>
          </a:bodyPr>
          <a:lstStyle/>
          <a:p>
            <a:pPr>
              <a:lnSpc>
                <a:spcPts val="0"/>
              </a:lnSpc>
            </a:pP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95" name="TextBox 94"/>
          <p:cNvSpPr txBox="1"/>
          <p:nvPr/>
        </p:nvSpPr>
        <p:spPr>
          <a:xfrm>
            <a:off x="1441911" y="2899498"/>
            <a:ext cx="492443" cy="164532"/>
          </a:xfrm>
          <a:prstGeom prst="rect">
            <a:avLst/>
          </a:prstGeom>
          <a:noFill/>
        </p:spPr>
        <p:txBody>
          <a:bodyPr wrap="none" rtlCol="0">
            <a:spAutoFit/>
          </a:bodyPr>
          <a:lstStyle/>
          <a:p>
            <a:pPr>
              <a:lnSpc>
                <a:spcPts val="0"/>
              </a:lnSpc>
            </a:pP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96" name="TextBox 95"/>
          <p:cNvSpPr txBox="1"/>
          <p:nvPr/>
        </p:nvSpPr>
        <p:spPr>
          <a:xfrm>
            <a:off x="1451436" y="3922677"/>
            <a:ext cx="492443" cy="164532"/>
          </a:xfrm>
          <a:prstGeom prst="rect">
            <a:avLst/>
          </a:prstGeom>
          <a:noFill/>
        </p:spPr>
        <p:txBody>
          <a:bodyPr wrap="none" rtlCol="0">
            <a:spAutoFit/>
          </a:bodyPr>
          <a:lstStyle/>
          <a:p>
            <a:pPr>
              <a:lnSpc>
                <a:spcPts val="0"/>
              </a:lnSpc>
            </a:pP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7" name="Rounded Rectangle 36"/>
          <p:cNvSpPr/>
          <p:nvPr/>
        </p:nvSpPr>
        <p:spPr bwMode="auto">
          <a:xfrm>
            <a:off x="4343400" y="2286000"/>
            <a:ext cx="1524000" cy="609600"/>
          </a:xfrm>
          <a:prstGeom prst="roundRect">
            <a:avLst/>
          </a:prstGeom>
          <a:ln w="25400">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endParaRPr kumimoji="0" lang="en-US" sz="2800" b="0" i="0" u="none" strike="noStrike" cap="none" normalizeH="0" baseline="-25000" dirty="0" smtClean="0">
              <a:ln>
                <a:noFill/>
              </a:ln>
              <a:solidFill>
                <a:schemeClr val="tx1"/>
              </a:solidFill>
              <a:effectLst/>
              <a:latin typeface="Verdana" pitchFamily="34" charset="0"/>
              <a:cs typeface="Arial" charset="0"/>
            </a:endParaRPr>
          </a:p>
        </p:txBody>
      </p:sp>
      <p:sp>
        <p:nvSpPr>
          <p:cNvPr id="66" name="Rounded Rectangle 65"/>
          <p:cNvSpPr/>
          <p:nvPr/>
        </p:nvSpPr>
        <p:spPr bwMode="auto">
          <a:xfrm>
            <a:off x="4419600" y="2209800"/>
            <a:ext cx="1524000" cy="609600"/>
          </a:xfrm>
          <a:prstGeom prst="roundRect">
            <a:avLst/>
          </a:prstGeom>
          <a:ln w="25400">
            <a:headEnd type="none" w="med" len="med"/>
            <a:tailEnd type="none" w="med" len="med"/>
          </a:ln>
          <a:effectLst>
            <a:outerShdw blurRad="63500" dist="50800" dir="8100000" algn="tr" rotWithShape="0">
              <a:prstClr val="black">
                <a:alpha val="30000"/>
              </a:prstClr>
            </a:outerShdw>
          </a:effectLst>
        </p:spPr>
        <p:style>
          <a:lnRef idx="2">
            <a:schemeClr val="dk1"/>
          </a:lnRef>
          <a:fillRef idx="1">
            <a:schemeClr val="lt1"/>
          </a:fillRef>
          <a:effectRef idx="0">
            <a:schemeClr val="dk1"/>
          </a:effectRef>
          <a:fontRef idx="minor">
            <a:schemeClr val="dk1"/>
          </a:fontRef>
        </p:style>
        <p:txBody>
          <a:bodyPr vert="horz" wrap="none" lIns="91440" tIns="0" rIns="91440" bIns="182880" numCol="1" rtlCol="0" anchor="ctr" anchorCtr="0" compatLnSpc="1">
            <a:prstTxWarp prst="textNoShape">
              <a:avLst/>
            </a:prstTxWarp>
          </a:bodyPr>
          <a:lstStyle/>
          <a:p>
            <a:pPr marL="0" marR="0" indent="0" algn="ctr" defTabSz="914400" rtl="0" eaLnBrk="0" fontAlgn="base" latinLnBrk="0" hangingPunct="0">
              <a:lnSpc>
                <a:spcPts val="2200"/>
              </a:lnSpc>
              <a:spcBef>
                <a:spcPct val="0"/>
              </a:spcBef>
              <a:spcAft>
                <a:spcPct val="0"/>
              </a:spcAft>
              <a:buClrTx/>
              <a:buSzTx/>
              <a:buFontTx/>
              <a:buNone/>
              <a:tabLst/>
            </a:pPr>
            <a:r>
              <a:rPr kumimoji="0" lang="en-US" sz="2800" b="0" i="0" u="none" strike="noStrike" cap="none" normalizeH="0" baseline="-25000" dirty="0" smtClean="0">
                <a:ln>
                  <a:noFill/>
                </a:ln>
                <a:solidFill>
                  <a:schemeClr val="tx1"/>
                </a:solidFill>
                <a:effectLst/>
                <a:latin typeface="Verdana" pitchFamily="34" charset="0"/>
                <a:cs typeface="Arial" charset="0"/>
              </a:rPr>
              <a:t>Functional</a:t>
            </a:r>
            <a:br>
              <a:rPr kumimoji="0" lang="en-US" sz="2800" b="0" i="0" u="none" strike="noStrike" cap="none" normalizeH="0" baseline="-25000" dirty="0" smtClean="0">
                <a:ln>
                  <a:noFill/>
                </a:ln>
                <a:solidFill>
                  <a:schemeClr val="tx1"/>
                </a:solidFill>
                <a:effectLst/>
                <a:latin typeface="Verdana" pitchFamily="34" charset="0"/>
                <a:cs typeface="Arial" charset="0"/>
              </a:rPr>
            </a:br>
            <a:r>
              <a:rPr kumimoji="0" lang="en-US" sz="2800" b="0" i="0" u="none" strike="noStrike" cap="none" normalizeH="0" baseline="-25000" dirty="0" smtClean="0">
                <a:ln>
                  <a:noFill/>
                </a:ln>
                <a:solidFill>
                  <a:schemeClr val="tx1"/>
                </a:solidFill>
                <a:effectLst/>
                <a:latin typeface="Verdana" pitchFamily="34" charset="0"/>
                <a:cs typeface="Arial" charset="0"/>
              </a:rPr>
              <a:t>Memory</a:t>
            </a:r>
          </a:p>
        </p:txBody>
      </p:sp>
      <p:cxnSp>
        <p:nvCxnSpPr>
          <p:cNvPr id="68" name="Straight Arrow Connector 67"/>
          <p:cNvCxnSpPr>
            <a:stCxn id="66" idx="2"/>
            <a:endCxn id="44" idx="0"/>
          </p:cNvCxnSpPr>
          <p:nvPr/>
        </p:nvCxnSpPr>
        <p:spPr bwMode="auto">
          <a:xfrm rot="5400000">
            <a:off x="4400550" y="3600450"/>
            <a:ext cx="1562100" cy="1588"/>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cxnSp>
        <p:nvCxnSpPr>
          <p:cNvPr id="38" name="Straight Arrow Connector 37"/>
          <p:cNvCxnSpPr/>
          <p:nvPr/>
        </p:nvCxnSpPr>
        <p:spPr bwMode="auto">
          <a:xfrm rot="5400000">
            <a:off x="3981450" y="3638550"/>
            <a:ext cx="1485900" cy="1588"/>
          </a:xfrm>
          <a:prstGeom prst="straightConnector1">
            <a:avLst/>
          </a:prstGeom>
          <a:solidFill>
            <a:schemeClr val="accent1"/>
          </a:solidFill>
          <a:ln w="31750" cap="flat" cmpd="sng" algn="ctr">
            <a:solidFill>
              <a:schemeClr val="tx1"/>
            </a:solidFill>
            <a:prstDash val="solid"/>
            <a:round/>
            <a:headEnd type="triangle" w="lg" len="med"/>
            <a:tailEnd type="triangle" w="lg" len="med"/>
          </a:ln>
          <a:effectLst/>
        </p:spPr>
      </p:cxnSp>
      <p:sp>
        <p:nvSpPr>
          <p:cNvPr id="40" name="TextBox 39"/>
          <p:cNvSpPr txBox="1"/>
          <p:nvPr/>
        </p:nvSpPr>
        <p:spPr>
          <a:xfrm>
            <a:off x="4708632" y="3429000"/>
            <a:ext cx="492443" cy="164532"/>
          </a:xfrm>
          <a:prstGeom prst="rect">
            <a:avLst/>
          </a:prstGeom>
          <a:noFill/>
        </p:spPr>
        <p:txBody>
          <a:bodyPr wrap="none" rtlCol="0">
            <a:spAutoFit/>
          </a:bodyPr>
          <a:lstStyle/>
          <a:p>
            <a:pPr>
              <a:lnSpc>
                <a:spcPts val="0"/>
              </a:lnSpc>
            </a:pP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H.264</a:t>
            </a:r>
            <a:endParaRPr lang="en-US" dirty="0"/>
          </a:p>
        </p:txBody>
      </p:sp>
      <p:sp>
        <p:nvSpPr>
          <p:cNvPr id="4" name="Slide Number Placeholder 3"/>
          <p:cNvSpPr>
            <a:spLocks noGrp="1"/>
          </p:cNvSpPr>
          <p:nvPr>
            <p:ph type="sldNum" sz="quarter" idx="12"/>
          </p:nvPr>
        </p:nvSpPr>
        <p:spPr/>
        <p:txBody>
          <a:bodyPr/>
          <a:lstStyle/>
          <a:p>
            <a:fld id="{5C956B70-DE79-4610-8BB6-CA93DA16960B}" type="slidenum">
              <a:rPr lang="en-US" smtClean="0"/>
              <a:pPr/>
              <a:t>15</a:t>
            </a:fld>
            <a:endParaRPr lang="en-US"/>
          </a:p>
        </p:txBody>
      </p:sp>
      <p:pic>
        <p:nvPicPr>
          <p:cNvPr id="33793" name="Picture 1"/>
          <p:cNvPicPr>
            <a:picLocks noChangeAspect="1" noChangeArrowheads="1"/>
          </p:cNvPicPr>
          <p:nvPr/>
        </p:nvPicPr>
        <p:blipFill>
          <a:blip r:embed="rId2" cstate="print"/>
          <a:srcRect/>
          <a:stretch>
            <a:fillRect/>
          </a:stretch>
        </p:blipFill>
        <p:spPr bwMode="auto">
          <a:xfrm>
            <a:off x="950976" y="859536"/>
            <a:ext cx="6738286" cy="50792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We Wanted to Build a Timing Model</a:t>
            </a:r>
            <a:endParaRPr lang="en-US" dirty="0"/>
          </a:p>
        </p:txBody>
      </p:sp>
      <p:sp>
        <p:nvSpPr>
          <p:cNvPr id="3" name="Content Placeholder 2"/>
          <p:cNvSpPr>
            <a:spLocks noGrp="1"/>
          </p:cNvSpPr>
          <p:nvPr>
            <p:ph idx="1"/>
          </p:nvPr>
        </p:nvSpPr>
        <p:spPr/>
        <p:txBody>
          <a:bodyPr/>
          <a:lstStyle/>
          <a:p>
            <a:pPr lvl="1"/>
            <a:r>
              <a:rPr lang="en-US" dirty="0" smtClean="0"/>
              <a:t>FPGAs have limited capacity</a:t>
            </a:r>
          </a:p>
          <a:p>
            <a:pPr lvl="1"/>
            <a:r>
              <a:rPr lang="en-US" dirty="0" smtClean="0"/>
              <a:t>Not all circuits map well into LUTs</a:t>
            </a:r>
          </a:p>
          <a:p>
            <a:pPr lvl="1"/>
            <a:r>
              <a:rPr lang="en-US" dirty="0" smtClean="0"/>
              <a:t>Solution:  Configure FPGA into a </a:t>
            </a:r>
            <a:r>
              <a:rPr lang="en-US" i="1" dirty="0" smtClean="0"/>
              <a:t>model</a:t>
            </a:r>
            <a:r>
              <a:rPr lang="en-US" dirty="0" smtClean="0"/>
              <a:t> of the design</a:t>
            </a:r>
          </a:p>
          <a:p>
            <a:pPr lvl="2"/>
            <a:r>
              <a:rPr lang="en-US" dirty="0" smtClean="0"/>
              <a:t>FPGA cycle != model cycle  [RAMP Retreat 2005]</a:t>
            </a:r>
          </a:p>
          <a:p>
            <a:pPr lvl="2"/>
            <a:r>
              <a:rPr lang="en-US" dirty="0" smtClean="0"/>
              <a:t>Use FPGA-optimal structures when modeling FPGA-poor structures</a:t>
            </a:r>
          </a:p>
          <a:p>
            <a:pPr lvl="2"/>
            <a:r>
              <a:rPr lang="en-US" dirty="0" smtClean="0"/>
              <a:t>Offload rare but complex algorithms to software</a:t>
            </a:r>
            <a:endParaRPr lang="en-US" dirty="0"/>
          </a:p>
        </p:txBody>
      </p:sp>
      <p:sp>
        <p:nvSpPr>
          <p:cNvPr id="4" name="Slide Number Placeholder 3"/>
          <p:cNvSpPr>
            <a:spLocks noGrp="1"/>
          </p:cNvSpPr>
          <p:nvPr>
            <p:ph type="sldNum" sz="quarter" idx="12"/>
          </p:nvPr>
        </p:nvSpPr>
        <p:spPr/>
        <p:txBody>
          <a:bodyPr/>
          <a:lstStyle/>
          <a:p>
            <a:fld id="{5C956B70-DE79-4610-8BB6-CA93DA16960B}" type="slidenum">
              <a:rPr lang="en-US" smtClean="0"/>
              <a:pPr/>
              <a:t>16</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descr="banner3"/>
          <p:cNvSpPr>
            <a:spLocks noGrp="1" noChangeArrowheads="1"/>
          </p:cNvSpPr>
          <p:nvPr>
            <p:ph type="title"/>
          </p:nvPr>
        </p:nvSpPr>
        <p:spPr/>
        <p:txBody>
          <a:bodyPr/>
          <a:lstStyle/>
          <a:p>
            <a:pPr eaLnBrk="1" hangingPunct="1"/>
            <a:r>
              <a:rPr lang="en-US" dirty="0" smtClean="0"/>
              <a:t>Example: Register File Target</a:t>
            </a:r>
          </a:p>
        </p:txBody>
      </p:sp>
      <p:sp>
        <p:nvSpPr>
          <p:cNvPr id="1029"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z="2400" smtClean="0"/>
              <a:t>Register File with 2 Read Ports, 2 Write Ports</a:t>
            </a:r>
          </a:p>
          <a:p>
            <a:pPr lvl="1" eaLnBrk="1" hangingPunct="1"/>
            <a:r>
              <a:rPr lang="en-US" sz="2000" smtClean="0"/>
              <a:t>Reads take zero clock cycles in target</a:t>
            </a:r>
          </a:p>
          <a:p>
            <a:pPr lvl="1" eaLnBrk="1" hangingPunct="1"/>
            <a:r>
              <a:rPr lang="en-US" sz="2000" smtClean="0"/>
              <a:t>Direct configuration onto V2 FPGA: 9242 slices, 104 MHz</a:t>
            </a:r>
          </a:p>
        </p:txBody>
      </p:sp>
      <p:graphicFrame>
        <p:nvGraphicFramePr>
          <p:cNvPr id="1026" name="Object 2"/>
          <p:cNvGraphicFramePr>
            <a:graphicFrameLocks noChangeAspect="1"/>
          </p:cNvGraphicFramePr>
          <p:nvPr/>
        </p:nvGraphicFramePr>
        <p:xfrm>
          <a:off x="796925" y="3119438"/>
          <a:ext cx="4584700" cy="2727325"/>
        </p:xfrm>
        <a:graphic>
          <a:graphicData uri="http://schemas.openxmlformats.org/presentationml/2006/ole">
            <p:oleObj spid="_x0000_s1026" name="CorelDRAW" r:id="rId3" imgW="2954880" imgH="1756800" progId="">
              <p:embed/>
            </p:oleObj>
          </a:graphicData>
        </a:graphic>
      </p:graphicFrame>
      <p:graphicFrame>
        <p:nvGraphicFramePr>
          <p:cNvPr id="1616005" name="Group 133"/>
          <p:cNvGraphicFramePr>
            <a:graphicFrameLocks noGrp="1"/>
          </p:cNvGraphicFramePr>
          <p:nvPr/>
        </p:nvGraphicFramePr>
        <p:xfrm>
          <a:off x="5881688" y="3578225"/>
          <a:ext cx="2438400" cy="1676400"/>
        </p:xfrm>
        <a:graphic>
          <a:graphicData uri="http://schemas.openxmlformats.org/drawingml/2006/table">
            <a:tbl>
              <a:tblPr/>
              <a:tblGrid>
                <a:gridCol w="1044575"/>
                <a:gridCol w="704850"/>
                <a:gridCol w="688975"/>
              </a:tblGrid>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CC 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CC 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rd_addr1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rd_val1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V(A)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V(C)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rd_addr2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B</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rd_val2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V(B)</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V(D)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17</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descr="banner3"/>
          <p:cNvSpPr>
            <a:spLocks noGrp="1" noChangeArrowheads="1"/>
          </p:cNvSpPr>
          <p:nvPr>
            <p:ph type="title"/>
          </p:nvPr>
        </p:nvSpPr>
        <p:spPr/>
        <p:txBody>
          <a:bodyPr/>
          <a:lstStyle/>
          <a:p>
            <a:pPr eaLnBrk="1" hangingPunct="1"/>
            <a:r>
              <a:rPr lang="en-US" smtClean="0"/>
              <a:t>Separating Model Clock from FPGA Clock</a:t>
            </a:r>
          </a:p>
        </p:txBody>
      </p:sp>
      <p:sp>
        <p:nvSpPr>
          <p:cNvPr id="2053" name="Rectangle 3" descr="Rectangle: Click to edit Master text styles&#10;Second level&#10;Third level&#10;Fourth level&#10;Fifth level"/>
          <p:cNvSpPr>
            <a:spLocks noGrp="1" noChangeArrowheads="1"/>
          </p:cNvSpPr>
          <p:nvPr>
            <p:ph type="body" idx="1"/>
          </p:nvPr>
        </p:nvSpPr>
        <p:spPr>
          <a:xfrm>
            <a:off x="457200" y="1066800"/>
            <a:ext cx="8686800" cy="4525963"/>
          </a:xfrm>
        </p:spPr>
        <p:txBody>
          <a:bodyPr/>
          <a:lstStyle/>
          <a:p>
            <a:pPr eaLnBrk="1" hangingPunct="1"/>
            <a:r>
              <a:rPr lang="en-US" sz="2000" dirty="0" smtClean="0"/>
              <a:t>Simulate the circuit using </a:t>
            </a:r>
            <a:r>
              <a:rPr lang="en-US" sz="2000" dirty="0" err="1" smtClean="0"/>
              <a:t>BlockRAM</a:t>
            </a:r>
            <a:endParaRPr lang="en-US" sz="2000" dirty="0" smtClean="0"/>
          </a:p>
          <a:p>
            <a:pPr lvl="1" eaLnBrk="1" hangingPunct="1"/>
            <a:r>
              <a:rPr lang="en-US" sz="1800" dirty="0" smtClean="0"/>
              <a:t>First do reads, then serialize writes</a:t>
            </a:r>
          </a:p>
          <a:p>
            <a:pPr lvl="1" eaLnBrk="1" hangingPunct="1"/>
            <a:r>
              <a:rPr lang="en-US" sz="1800" dirty="0" smtClean="0"/>
              <a:t>Only update model time when all requests are serviced</a:t>
            </a:r>
          </a:p>
          <a:p>
            <a:pPr lvl="1" eaLnBrk="1" hangingPunct="1"/>
            <a:r>
              <a:rPr lang="en-US" sz="1800" dirty="0" smtClean="0"/>
              <a:t>Results: 94 slices, 1 </a:t>
            </a:r>
            <a:r>
              <a:rPr lang="en-US" sz="1800" dirty="0" err="1" smtClean="0"/>
              <a:t>BlockRAM</a:t>
            </a:r>
            <a:r>
              <a:rPr lang="en-US" sz="1800" dirty="0" smtClean="0"/>
              <a:t>, 224 MHz</a:t>
            </a:r>
          </a:p>
          <a:p>
            <a:pPr lvl="1" eaLnBrk="1" hangingPunct="1"/>
            <a:r>
              <a:rPr lang="en-US" sz="1800" dirty="0" smtClean="0"/>
              <a:t>Simulation rate is 224 / 3 = 75 MHz (FPGA-to-Model Ratio)</a:t>
            </a:r>
          </a:p>
        </p:txBody>
      </p:sp>
      <p:graphicFrame>
        <p:nvGraphicFramePr>
          <p:cNvPr id="2050" name="Object 2"/>
          <p:cNvGraphicFramePr>
            <a:graphicFrameLocks noChangeAspect="1"/>
          </p:cNvGraphicFramePr>
          <p:nvPr/>
        </p:nvGraphicFramePr>
        <p:xfrm>
          <a:off x="366713" y="3048000"/>
          <a:ext cx="5080000" cy="3300412"/>
        </p:xfrm>
        <a:graphic>
          <a:graphicData uri="http://schemas.openxmlformats.org/presentationml/2006/ole">
            <p:oleObj spid="_x0000_s2050" name="CorelDRAW" r:id="rId3" imgW="4016160" imgH="2613600" progId="">
              <p:embed/>
            </p:oleObj>
          </a:graphicData>
        </a:graphic>
      </p:graphicFrame>
      <p:graphicFrame>
        <p:nvGraphicFramePr>
          <p:cNvPr id="1633464" name="Group 184"/>
          <p:cNvGraphicFramePr>
            <a:graphicFrameLocks noGrp="1"/>
          </p:cNvGraphicFramePr>
          <p:nvPr/>
        </p:nvGraphicFramePr>
        <p:xfrm>
          <a:off x="5757863" y="3367088"/>
          <a:ext cx="2917825" cy="2027238"/>
        </p:xfrm>
        <a:graphic>
          <a:graphicData uri="http://schemas.openxmlformats.org/drawingml/2006/table">
            <a:tbl>
              <a:tblPr/>
              <a:tblGrid>
                <a:gridCol w="1160462"/>
                <a:gridCol w="461963"/>
                <a:gridCol w="633412"/>
                <a:gridCol w="661988"/>
              </a:tblGrid>
              <a:tr h="300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Model CC 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FPGA CC:</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3</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rd_addr1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508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rd_val1</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V(A)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V(A)</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rd_addr2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B</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B</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B</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2143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rd_val2</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Arial" charset="0"/>
                        </a:rPr>
                        <a:t>V(B)</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18</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descr="banner3"/>
          <p:cNvSpPr>
            <a:spLocks noGrp="1" noChangeArrowheads="1"/>
          </p:cNvSpPr>
          <p:nvPr>
            <p:ph type="title"/>
          </p:nvPr>
        </p:nvSpPr>
        <p:spPr/>
        <p:txBody>
          <a:bodyPr/>
          <a:lstStyle/>
          <a:p>
            <a:pPr eaLnBrk="1" hangingPunct="1"/>
            <a:r>
              <a:rPr lang="en-US" smtClean="0"/>
              <a:t>Architectural Modeling: A New Way of Using FPGAs</a:t>
            </a:r>
          </a:p>
        </p:txBody>
      </p:sp>
      <p:sp>
        <p:nvSpPr>
          <p:cNvPr id="10243" name="Content Placeholder 6"/>
          <p:cNvSpPr>
            <a:spLocks noGrp="1"/>
          </p:cNvSpPr>
          <p:nvPr>
            <p:ph idx="1"/>
          </p:nvPr>
        </p:nvSpPr>
        <p:spPr/>
        <p:txBody>
          <a:bodyPr/>
          <a:lstStyle/>
          <a:p>
            <a:pPr lvl="1"/>
            <a:r>
              <a:rPr lang="en-US" b="0" dirty="0" smtClean="0"/>
              <a:t>Functional Emulator</a:t>
            </a:r>
          </a:p>
          <a:p>
            <a:pPr lvl="2"/>
            <a:r>
              <a:rPr lang="en-US" dirty="0" smtClean="0"/>
              <a:t>Functionally equivalent to target, but does not provide any insights on design metrics</a:t>
            </a:r>
            <a:br>
              <a:rPr lang="en-US" dirty="0" smtClean="0"/>
            </a:br>
            <a:endParaRPr lang="en-US" dirty="0" smtClean="0"/>
          </a:p>
          <a:p>
            <a:pPr lvl="1"/>
            <a:r>
              <a:rPr lang="en-US" b="0" dirty="0" smtClean="0"/>
              <a:t>Prototype (or Structural Emulator)</a:t>
            </a:r>
          </a:p>
          <a:p>
            <a:pPr lvl="2"/>
            <a:r>
              <a:rPr lang="en-US" dirty="0" smtClean="0"/>
              <a:t>Logically isomorphic and functionally equivalent representation of a design</a:t>
            </a:r>
            <a:br>
              <a:rPr lang="en-US" dirty="0" smtClean="0"/>
            </a:br>
            <a:endParaRPr lang="en-US" dirty="0" smtClean="0"/>
          </a:p>
          <a:p>
            <a:pPr lvl="1"/>
            <a:r>
              <a:rPr lang="en-US" b="0" dirty="0" smtClean="0"/>
              <a:t>Model</a:t>
            </a:r>
          </a:p>
          <a:p>
            <a:pPr lvl="2"/>
            <a:r>
              <a:rPr lang="en-US" dirty="0" smtClean="0"/>
              <a:t>Sufficiently logically and functionally equivalent to allow estimation of design metrics of interest, e.g., performance, power or reliability</a:t>
            </a:r>
          </a:p>
          <a:p>
            <a:pPr eaLnBrk="1" hangingPunct="1">
              <a:buFontTx/>
              <a:buNone/>
            </a:pPr>
            <a:endParaRPr lang="en-US" dirty="0" smtClean="0"/>
          </a:p>
        </p:txBody>
      </p:sp>
      <p:sp>
        <p:nvSpPr>
          <p:cNvPr id="5"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1</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banner3"/>
          <p:cNvSpPr>
            <a:spLocks noGrp="1"/>
          </p:cNvSpPr>
          <p:nvPr>
            <p:ph type="title"/>
          </p:nvPr>
        </p:nvSpPr>
        <p:spPr/>
        <p:txBody>
          <a:bodyPr/>
          <a:lstStyle/>
          <a:p>
            <a:pPr eaLnBrk="1" hangingPunct="1"/>
            <a:r>
              <a:rPr lang="en-US" dirty="0" smtClean="0"/>
              <a:t>Example: 256-KB Cache</a:t>
            </a:r>
          </a:p>
        </p:txBody>
      </p:sp>
      <p:sp>
        <p:nvSpPr>
          <p:cNvPr id="11267" name="Content Placeholder 2"/>
          <p:cNvSpPr>
            <a:spLocks noGrp="1"/>
          </p:cNvSpPr>
          <p:nvPr>
            <p:ph idx="1"/>
          </p:nvPr>
        </p:nvSpPr>
        <p:spPr/>
        <p:txBody>
          <a:bodyPr/>
          <a:lstStyle/>
          <a:p>
            <a:pPr eaLnBrk="1" hangingPunct="1"/>
            <a:r>
              <a:rPr lang="en-US" smtClean="0"/>
              <a:t>Model a cache with a Scratchpad</a:t>
            </a:r>
          </a:p>
          <a:p>
            <a:pPr lvl="1" eaLnBrk="1" hangingPunct="1"/>
            <a:r>
              <a:rPr lang="en-US" smtClean="0"/>
              <a:t>Scratchpad size = cache size</a:t>
            </a:r>
          </a:p>
          <a:p>
            <a:pPr lvl="1" eaLnBrk="1" hangingPunct="1"/>
            <a:r>
              <a:rPr lang="en-US" smtClean="0"/>
              <a:t>Scratchpad private cache may hit or miss</a:t>
            </a:r>
          </a:p>
          <a:p>
            <a:pPr lvl="2" eaLnBrk="1" hangingPunct="1"/>
            <a:r>
              <a:rPr lang="en-US" smtClean="0"/>
              <a:t>Orthogonal to target cache hits or misses</a:t>
            </a:r>
          </a:p>
          <a:p>
            <a:pPr lvl="2" eaLnBrk="1" hangingPunct="1"/>
            <a:r>
              <a:rPr lang="en-US" smtClean="0"/>
              <a:t>Affects simulation rate, not results</a:t>
            </a:r>
          </a:p>
        </p:txBody>
      </p:sp>
      <p:sp>
        <p:nvSpPr>
          <p:cNvPr id="11268" name="AutoShape 32"/>
          <p:cNvSpPr>
            <a:spLocks noChangeArrowheads="1"/>
          </p:cNvSpPr>
          <p:nvPr/>
        </p:nvSpPr>
        <p:spPr bwMode="auto">
          <a:xfrm>
            <a:off x="2438400" y="4267200"/>
            <a:ext cx="1600200" cy="914400"/>
          </a:xfrm>
          <a:prstGeom prst="cube">
            <a:avLst>
              <a:gd name="adj" fmla="val 25000"/>
            </a:avLst>
          </a:prstGeom>
          <a:solidFill>
            <a:srgbClr val="FFA099"/>
          </a:solidFill>
          <a:ln w="19050">
            <a:solidFill>
              <a:schemeClr val="tx1"/>
            </a:solidFill>
            <a:miter lim="800000"/>
            <a:headEnd/>
            <a:tailEnd/>
          </a:ln>
        </p:spPr>
        <p:txBody>
          <a:bodyPr wrap="none" anchor="ctr"/>
          <a:lstStyle/>
          <a:p>
            <a:r>
              <a:rPr lang="en-US" sz="1400"/>
              <a:t>Scratchpad</a:t>
            </a:r>
          </a:p>
          <a:p>
            <a:r>
              <a:rPr lang="en-US" sz="1400"/>
              <a:t>Memory</a:t>
            </a:r>
          </a:p>
          <a:p>
            <a:r>
              <a:rPr lang="en-US" sz="1400"/>
              <a:t>(256 KB)</a:t>
            </a:r>
          </a:p>
        </p:txBody>
      </p:sp>
      <p:sp>
        <p:nvSpPr>
          <p:cNvPr id="11269" name="AutoShape 32"/>
          <p:cNvSpPr>
            <a:spLocks noChangeArrowheads="1"/>
          </p:cNvSpPr>
          <p:nvPr/>
        </p:nvSpPr>
        <p:spPr bwMode="auto">
          <a:xfrm>
            <a:off x="228600" y="4267200"/>
            <a:ext cx="1600200" cy="914400"/>
          </a:xfrm>
          <a:prstGeom prst="cube">
            <a:avLst>
              <a:gd name="adj" fmla="val 25000"/>
            </a:avLst>
          </a:prstGeom>
          <a:solidFill>
            <a:srgbClr val="FFA099"/>
          </a:solidFill>
          <a:ln w="19050">
            <a:solidFill>
              <a:schemeClr val="tx1"/>
            </a:solidFill>
            <a:miter lim="800000"/>
            <a:headEnd/>
            <a:tailEnd/>
          </a:ln>
        </p:spPr>
        <p:txBody>
          <a:bodyPr wrap="none" anchor="ctr"/>
          <a:lstStyle/>
          <a:p>
            <a:r>
              <a:rPr lang="en-US" sz="1400"/>
              <a:t>Cache</a:t>
            </a:r>
          </a:p>
          <a:p>
            <a:r>
              <a:rPr lang="en-US" sz="1400"/>
              <a:t>Controller</a:t>
            </a:r>
          </a:p>
        </p:txBody>
      </p:sp>
      <p:sp>
        <p:nvSpPr>
          <p:cNvPr id="6" name="AutoShape 32"/>
          <p:cNvSpPr>
            <a:spLocks noChangeArrowheads="1"/>
          </p:cNvSpPr>
          <p:nvPr/>
        </p:nvSpPr>
        <p:spPr bwMode="auto">
          <a:xfrm>
            <a:off x="2438400" y="4267200"/>
            <a:ext cx="1600200" cy="914400"/>
          </a:xfrm>
          <a:prstGeom prst="cube">
            <a:avLst>
              <a:gd name="adj" fmla="val 25000"/>
            </a:avLst>
          </a:prstGeom>
          <a:solidFill>
            <a:srgbClr val="FFA099"/>
          </a:solidFill>
          <a:ln w="19050">
            <a:solidFill>
              <a:schemeClr val="tx1"/>
            </a:solidFill>
            <a:miter lim="800000"/>
            <a:headEnd/>
            <a:tailEnd/>
          </a:ln>
        </p:spPr>
        <p:txBody>
          <a:bodyPr wrap="none" anchor="ctr"/>
          <a:lstStyle/>
          <a:p>
            <a:r>
              <a:rPr lang="en-US" sz="1400"/>
              <a:t>Private</a:t>
            </a:r>
          </a:p>
          <a:p>
            <a:r>
              <a:rPr lang="en-US" sz="1400"/>
              <a:t>Cache</a:t>
            </a:r>
          </a:p>
          <a:p>
            <a:r>
              <a:rPr lang="en-US" sz="1400"/>
              <a:t>(BRAM, 1 KB)</a:t>
            </a:r>
          </a:p>
        </p:txBody>
      </p:sp>
      <p:sp>
        <p:nvSpPr>
          <p:cNvPr id="7" name="AutoShape 32"/>
          <p:cNvSpPr>
            <a:spLocks noChangeArrowheads="1"/>
          </p:cNvSpPr>
          <p:nvPr/>
        </p:nvSpPr>
        <p:spPr bwMode="auto">
          <a:xfrm>
            <a:off x="4419600" y="4343400"/>
            <a:ext cx="1600200" cy="1905000"/>
          </a:xfrm>
          <a:prstGeom prst="cube">
            <a:avLst>
              <a:gd name="adj" fmla="val 25000"/>
            </a:avLst>
          </a:prstGeom>
          <a:solidFill>
            <a:srgbClr val="FFA099"/>
          </a:solidFill>
          <a:ln w="19050">
            <a:solidFill>
              <a:schemeClr val="tx1"/>
            </a:solidFill>
            <a:miter lim="800000"/>
            <a:headEnd/>
            <a:tailEnd/>
          </a:ln>
        </p:spPr>
        <p:txBody>
          <a:bodyPr wrap="none" anchor="ctr"/>
          <a:lstStyle/>
          <a:p>
            <a:r>
              <a:rPr lang="en-US" sz="1400" dirty="0"/>
              <a:t>Shared</a:t>
            </a:r>
          </a:p>
          <a:p>
            <a:r>
              <a:rPr lang="en-US" sz="1400" dirty="0"/>
              <a:t>Cache</a:t>
            </a:r>
          </a:p>
          <a:p>
            <a:r>
              <a:rPr lang="en-US" sz="1400" dirty="0"/>
              <a:t>(S/DRAM,</a:t>
            </a:r>
          </a:p>
          <a:p>
            <a:r>
              <a:rPr lang="en-US" sz="1400" dirty="0"/>
              <a:t>8</a:t>
            </a:r>
            <a:r>
              <a:rPr lang="en-US" sz="1400" dirty="0" smtClean="0"/>
              <a:t> </a:t>
            </a:r>
            <a:r>
              <a:rPr lang="en-US" sz="1400" dirty="0"/>
              <a:t>MB)</a:t>
            </a:r>
          </a:p>
        </p:txBody>
      </p:sp>
      <p:sp>
        <p:nvSpPr>
          <p:cNvPr id="8" name="AutoShape 32"/>
          <p:cNvSpPr>
            <a:spLocks noChangeArrowheads="1"/>
          </p:cNvSpPr>
          <p:nvPr/>
        </p:nvSpPr>
        <p:spPr bwMode="auto">
          <a:xfrm>
            <a:off x="6934200" y="3657600"/>
            <a:ext cx="1600200" cy="2590800"/>
          </a:xfrm>
          <a:prstGeom prst="cube">
            <a:avLst>
              <a:gd name="adj" fmla="val 25000"/>
            </a:avLst>
          </a:prstGeom>
          <a:solidFill>
            <a:srgbClr val="FFA099"/>
          </a:solidFill>
          <a:ln w="19050">
            <a:solidFill>
              <a:schemeClr val="tx1"/>
            </a:solidFill>
            <a:miter lim="800000"/>
            <a:headEnd/>
            <a:tailEnd/>
          </a:ln>
        </p:spPr>
        <p:txBody>
          <a:bodyPr wrap="none" anchor="ctr"/>
          <a:lstStyle/>
          <a:p>
            <a:r>
              <a:rPr lang="en-US" sz="1400" dirty="0"/>
              <a:t>Backing</a:t>
            </a:r>
          </a:p>
          <a:p>
            <a:r>
              <a:rPr lang="en-US" sz="1400" dirty="0"/>
              <a:t>Memory</a:t>
            </a:r>
          </a:p>
          <a:p>
            <a:r>
              <a:rPr lang="en-US" sz="1400" dirty="0" smtClean="0"/>
              <a:t>(64 </a:t>
            </a:r>
            <a:r>
              <a:rPr lang="en-US" sz="1400" dirty="0"/>
              <a:t>GB</a:t>
            </a:r>
            <a:r>
              <a:rPr lang="en-US" sz="1400" dirty="0" smtClean="0"/>
              <a:t>)</a:t>
            </a:r>
          </a:p>
          <a:p>
            <a:endParaRPr lang="en-US" sz="1400" dirty="0" smtClean="0"/>
          </a:p>
          <a:p>
            <a:r>
              <a:rPr lang="en-US" sz="1400" dirty="0" smtClean="0"/>
              <a:t>HOST</a:t>
            </a:r>
            <a:endParaRPr lang="en-US" sz="1400" dirty="0"/>
          </a:p>
        </p:txBody>
      </p:sp>
      <p:grpSp>
        <p:nvGrpSpPr>
          <p:cNvPr id="2" name="Group 30"/>
          <p:cNvGrpSpPr>
            <a:grpSpLocks/>
          </p:cNvGrpSpPr>
          <p:nvPr/>
        </p:nvGrpSpPr>
        <p:grpSpPr bwMode="auto">
          <a:xfrm>
            <a:off x="1600200" y="4572000"/>
            <a:ext cx="1066800" cy="533400"/>
            <a:chOff x="2640" y="3648"/>
            <a:chExt cx="480" cy="336"/>
          </a:xfrm>
        </p:grpSpPr>
        <p:sp>
          <p:nvSpPr>
            <p:cNvPr id="11281" name="Freeform 25"/>
            <p:cNvSpPr>
              <a:spLocks/>
            </p:cNvSpPr>
            <p:nvPr/>
          </p:nvSpPr>
          <p:spPr bwMode="auto">
            <a:xfrm>
              <a:off x="2640" y="3840"/>
              <a:ext cx="480" cy="144"/>
            </a:xfrm>
            <a:custGeom>
              <a:avLst/>
              <a:gdLst>
                <a:gd name="T0" fmla="*/ 0 w 480"/>
                <a:gd name="T1" fmla="*/ 0 h 144"/>
                <a:gd name="T2" fmla="*/ 240 w 480"/>
                <a:gd name="T3" fmla="*/ 144 h 144"/>
                <a:gd name="T4" fmla="*/ 48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0" y="0"/>
                  </a:moveTo>
                  <a:cubicBezTo>
                    <a:pt x="80" y="72"/>
                    <a:pt x="160" y="144"/>
                    <a:pt x="240" y="144"/>
                  </a:cubicBezTo>
                  <a:cubicBezTo>
                    <a:pt x="320" y="144"/>
                    <a:pt x="400" y="72"/>
                    <a:pt x="480" y="0"/>
                  </a:cubicBezTo>
                </a:path>
              </a:pathLst>
            </a:custGeom>
            <a:noFill/>
            <a:ln w="38100" cap="flat" cmpd="sng">
              <a:solidFill>
                <a:schemeClr val="bg2"/>
              </a:solidFill>
              <a:prstDash val="solid"/>
              <a:round/>
              <a:headEnd type="none" w="med" len="med"/>
              <a:tailEnd type="triangle" w="med" len="med"/>
            </a:ln>
          </p:spPr>
          <p:txBody>
            <a:bodyPr wrap="none" anchor="ctr"/>
            <a:lstStyle/>
            <a:p>
              <a:endParaRPr lang="en-US" sz="1400"/>
            </a:p>
          </p:txBody>
        </p:sp>
        <p:sp>
          <p:nvSpPr>
            <p:cNvPr id="11282" name="Freeform 26"/>
            <p:cNvSpPr>
              <a:spLocks/>
            </p:cNvSpPr>
            <p:nvPr/>
          </p:nvSpPr>
          <p:spPr bwMode="auto">
            <a:xfrm flipH="1" flipV="1">
              <a:off x="2640" y="3648"/>
              <a:ext cx="480" cy="144"/>
            </a:xfrm>
            <a:custGeom>
              <a:avLst/>
              <a:gdLst>
                <a:gd name="T0" fmla="*/ 0 w 480"/>
                <a:gd name="T1" fmla="*/ 0 h 144"/>
                <a:gd name="T2" fmla="*/ 240 w 480"/>
                <a:gd name="T3" fmla="*/ 144 h 144"/>
                <a:gd name="T4" fmla="*/ 48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0" y="0"/>
                  </a:moveTo>
                  <a:cubicBezTo>
                    <a:pt x="80" y="72"/>
                    <a:pt x="160" y="144"/>
                    <a:pt x="240" y="144"/>
                  </a:cubicBezTo>
                  <a:cubicBezTo>
                    <a:pt x="320" y="144"/>
                    <a:pt x="400" y="72"/>
                    <a:pt x="480" y="0"/>
                  </a:cubicBezTo>
                </a:path>
              </a:pathLst>
            </a:custGeom>
            <a:noFill/>
            <a:ln w="38100" cap="flat" cmpd="sng">
              <a:solidFill>
                <a:schemeClr val="bg2"/>
              </a:solidFill>
              <a:prstDash val="solid"/>
              <a:round/>
              <a:headEnd type="none" w="med" len="med"/>
              <a:tailEnd type="triangle" w="med" len="med"/>
            </a:ln>
          </p:spPr>
          <p:txBody>
            <a:bodyPr wrap="none" anchor="ctr"/>
            <a:lstStyle/>
            <a:p>
              <a:endParaRPr lang="en-US" sz="1400"/>
            </a:p>
          </p:txBody>
        </p:sp>
      </p:grpSp>
      <p:grpSp>
        <p:nvGrpSpPr>
          <p:cNvPr id="3" name="Group 30"/>
          <p:cNvGrpSpPr>
            <a:grpSpLocks/>
          </p:cNvGrpSpPr>
          <p:nvPr/>
        </p:nvGrpSpPr>
        <p:grpSpPr bwMode="auto">
          <a:xfrm>
            <a:off x="3886200" y="4648200"/>
            <a:ext cx="1066800" cy="533400"/>
            <a:chOff x="2640" y="3648"/>
            <a:chExt cx="480" cy="336"/>
          </a:xfrm>
        </p:grpSpPr>
        <p:sp>
          <p:nvSpPr>
            <p:cNvPr id="11279" name="Freeform 25"/>
            <p:cNvSpPr>
              <a:spLocks/>
            </p:cNvSpPr>
            <p:nvPr/>
          </p:nvSpPr>
          <p:spPr bwMode="auto">
            <a:xfrm>
              <a:off x="2640" y="3840"/>
              <a:ext cx="480" cy="144"/>
            </a:xfrm>
            <a:custGeom>
              <a:avLst/>
              <a:gdLst>
                <a:gd name="T0" fmla="*/ 0 w 480"/>
                <a:gd name="T1" fmla="*/ 0 h 144"/>
                <a:gd name="T2" fmla="*/ 240 w 480"/>
                <a:gd name="T3" fmla="*/ 144 h 144"/>
                <a:gd name="T4" fmla="*/ 48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0" y="0"/>
                  </a:moveTo>
                  <a:cubicBezTo>
                    <a:pt x="80" y="72"/>
                    <a:pt x="160" y="144"/>
                    <a:pt x="240" y="144"/>
                  </a:cubicBezTo>
                  <a:cubicBezTo>
                    <a:pt x="320" y="144"/>
                    <a:pt x="400" y="72"/>
                    <a:pt x="480" y="0"/>
                  </a:cubicBezTo>
                </a:path>
              </a:pathLst>
            </a:custGeom>
            <a:noFill/>
            <a:ln w="38100" cap="flat" cmpd="sng">
              <a:solidFill>
                <a:schemeClr val="bg2"/>
              </a:solidFill>
              <a:prstDash val="solid"/>
              <a:round/>
              <a:headEnd type="none" w="med" len="med"/>
              <a:tailEnd type="triangle" w="med" len="med"/>
            </a:ln>
          </p:spPr>
          <p:txBody>
            <a:bodyPr wrap="none" anchor="ctr"/>
            <a:lstStyle/>
            <a:p>
              <a:endParaRPr lang="en-US" sz="1400"/>
            </a:p>
          </p:txBody>
        </p:sp>
        <p:sp>
          <p:nvSpPr>
            <p:cNvPr id="11280" name="Freeform 26"/>
            <p:cNvSpPr>
              <a:spLocks/>
            </p:cNvSpPr>
            <p:nvPr/>
          </p:nvSpPr>
          <p:spPr bwMode="auto">
            <a:xfrm flipH="1" flipV="1">
              <a:off x="2640" y="3648"/>
              <a:ext cx="480" cy="144"/>
            </a:xfrm>
            <a:custGeom>
              <a:avLst/>
              <a:gdLst>
                <a:gd name="T0" fmla="*/ 0 w 480"/>
                <a:gd name="T1" fmla="*/ 0 h 144"/>
                <a:gd name="T2" fmla="*/ 240 w 480"/>
                <a:gd name="T3" fmla="*/ 144 h 144"/>
                <a:gd name="T4" fmla="*/ 48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0" y="0"/>
                  </a:moveTo>
                  <a:cubicBezTo>
                    <a:pt x="80" y="72"/>
                    <a:pt x="160" y="144"/>
                    <a:pt x="240" y="144"/>
                  </a:cubicBezTo>
                  <a:cubicBezTo>
                    <a:pt x="320" y="144"/>
                    <a:pt x="400" y="72"/>
                    <a:pt x="480" y="0"/>
                  </a:cubicBezTo>
                </a:path>
              </a:pathLst>
            </a:custGeom>
            <a:noFill/>
            <a:ln w="38100" cap="flat" cmpd="sng">
              <a:solidFill>
                <a:schemeClr val="bg2"/>
              </a:solidFill>
              <a:prstDash val="solid"/>
              <a:round/>
              <a:headEnd type="none" w="med" len="med"/>
              <a:tailEnd type="triangle" w="med" len="med"/>
            </a:ln>
          </p:spPr>
          <p:txBody>
            <a:bodyPr wrap="none" anchor="ctr"/>
            <a:lstStyle/>
            <a:p>
              <a:endParaRPr lang="en-US" sz="1400"/>
            </a:p>
          </p:txBody>
        </p:sp>
      </p:grpSp>
      <p:grpSp>
        <p:nvGrpSpPr>
          <p:cNvPr id="4" name="Group 30"/>
          <p:cNvGrpSpPr>
            <a:grpSpLocks/>
          </p:cNvGrpSpPr>
          <p:nvPr/>
        </p:nvGrpSpPr>
        <p:grpSpPr bwMode="auto">
          <a:xfrm>
            <a:off x="5943600" y="5181600"/>
            <a:ext cx="1066800" cy="533400"/>
            <a:chOff x="2640" y="3648"/>
            <a:chExt cx="480" cy="336"/>
          </a:xfrm>
        </p:grpSpPr>
        <p:sp>
          <p:nvSpPr>
            <p:cNvPr id="11277" name="Freeform 25"/>
            <p:cNvSpPr>
              <a:spLocks/>
            </p:cNvSpPr>
            <p:nvPr/>
          </p:nvSpPr>
          <p:spPr bwMode="auto">
            <a:xfrm>
              <a:off x="2640" y="3840"/>
              <a:ext cx="480" cy="144"/>
            </a:xfrm>
            <a:custGeom>
              <a:avLst/>
              <a:gdLst>
                <a:gd name="T0" fmla="*/ 0 w 480"/>
                <a:gd name="T1" fmla="*/ 0 h 144"/>
                <a:gd name="T2" fmla="*/ 240 w 480"/>
                <a:gd name="T3" fmla="*/ 144 h 144"/>
                <a:gd name="T4" fmla="*/ 48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0" y="0"/>
                  </a:moveTo>
                  <a:cubicBezTo>
                    <a:pt x="80" y="72"/>
                    <a:pt x="160" y="144"/>
                    <a:pt x="240" y="144"/>
                  </a:cubicBezTo>
                  <a:cubicBezTo>
                    <a:pt x="320" y="144"/>
                    <a:pt x="400" y="72"/>
                    <a:pt x="480" y="0"/>
                  </a:cubicBezTo>
                </a:path>
              </a:pathLst>
            </a:custGeom>
            <a:noFill/>
            <a:ln w="38100" cap="flat" cmpd="sng">
              <a:solidFill>
                <a:schemeClr val="bg2"/>
              </a:solidFill>
              <a:prstDash val="solid"/>
              <a:round/>
              <a:headEnd type="none" w="med" len="med"/>
              <a:tailEnd type="triangle" w="med" len="med"/>
            </a:ln>
          </p:spPr>
          <p:txBody>
            <a:bodyPr wrap="none" anchor="ctr"/>
            <a:lstStyle/>
            <a:p>
              <a:endParaRPr lang="en-US" sz="1400"/>
            </a:p>
          </p:txBody>
        </p:sp>
        <p:sp>
          <p:nvSpPr>
            <p:cNvPr id="11278" name="Freeform 26"/>
            <p:cNvSpPr>
              <a:spLocks/>
            </p:cNvSpPr>
            <p:nvPr/>
          </p:nvSpPr>
          <p:spPr bwMode="auto">
            <a:xfrm flipH="1" flipV="1">
              <a:off x="2640" y="3648"/>
              <a:ext cx="480" cy="144"/>
            </a:xfrm>
            <a:custGeom>
              <a:avLst/>
              <a:gdLst>
                <a:gd name="T0" fmla="*/ 0 w 480"/>
                <a:gd name="T1" fmla="*/ 0 h 144"/>
                <a:gd name="T2" fmla="*/ 240 w 480"/>
                <a:gd name="T3" fmla="*/ 144 h 144"/>
                <a:gd name="T4" fmla="*/ 480 w 480"/>
                <a:gd name="T5" fmla="*/ 0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0" y="0"/>
                  </a:moveTo>
                  <a:cubicBezTo>
                    <a:pt x="80" y="72"/>
                    <a:pt x="160" y="144"/>
                    <a:pt x="240" y="144"/>
                  </a:cubicBezTo>
                  <a:cubicBezTo>
                    <a:pt x="320" y="144"/>
                    <a:pt x="400" y="72"/>
                    <a:pt x="480" y="0"/>
                  </a:cubicBezTo>
                </a:path>
              </a:pathLst>
            </a:custGeom>
            <a:noFill/>
            <a:ln w="38100" cap="flat" cmpd="sng">
              <a:solidFill>
                <a:schemeClr val="bg2"/>
              </a:solidFill>
              <a:prstDash val="solid"/>
              <a:round/>
              <a:headEnd type="none" w="med" len="med"/>
              <a:tailEnd type="triangle" w="med" len="med"/>
            </a:ln>
          </p:spPr>
          <p:txBody>
            <a:bodyPr wrap="none" anchor="ctr"/>
            <a:lstStyle/>
            <a:p>
              <a:endParaRPr lang="en-US" sz="1400"/>
            </a:p>
          </p:txBody>
        </p:sp>
      </p:grpSp>
      <p:sp>
        <p:nvSpPr>
          <p:cNvPr id="26" name="Content Placeholder 6"/>
          <p:cNvSpPr txBox="1">
            <a:spLocks/>
          </p:cNvSpPr>
          <p:nvPr/>
        </p:nvSpPr>
        <p:spPr bwMode="auto">
          <a:xfrm>
            <a:off x="381000" y="2743200"/>
            <a:ext cx="8686800" cy="2209800"/>
          </a:xfrm>
          <a:prstGeom prst="rect">
            <a:avLst/>
          </a:prstGeom>
          <a:solidFill>
            <a:schemeClr val="bg1"/>
          </a:solidFill>
          <a:ln w="57150">
            <a:solidFill>
              <a:srgbClr val="FF5050"/>
            </a:solidFill>
            <a:miter lim="800000"/>
            <a:headEnd/>
            <a:tailEnd/>
          </a:ln>
          <a:effectLst/>
        </p:spPr>
        <p:txBody>
          <a:bodyPr/>
          <a:lstStyle/>
          <a:p>
            <a:pPr marL="342900" indent="-342900" algn="l">
              <a:spcBef>
                <a:spcPct val="20000"/>
              </a:spcBef>
              <a:buSzPct val="80000"/>
              <a:buFontTx/>
              <a:buBlip>
                <a:blip r:embed="rId2"/>
              </a:buBlip>
              <a:defRPr/>
            </a:pPr>
            <a:r>
              <a:rPr lang="en-US" sz="3200" b="0" kern="0" dirty="0">
                <a:latin typeface="+mn-lt"/>
              </a:rPr>
              <a:t>How do we connect our cache model to our register file model?</a:t>
            </a:r>
          </a:p>
          <a:p>
            <a:pPr marL="800100" lvl="1" indent="-342900" algn="l">
              <a:spcBef>
                <a:spcPct val="20000"/>
              </a:spcBef>
              <a:buSzPct val="80000"/>
              <a:buFontTx/>
              <a:buBlip>
                <a:blip r:embed="rId2"/>
              </a:buBlip>
              <a:defRPr/>
            </a:pPr>
            <a:r>
              <a:rPr lang="en-US" sz="2800" b="0" kern="0" dirty="0">
                <a:latin typeface="+mn-lt"/>
              </a:rPr>
              <a:t>How do we efficiently compose many such modules into a working simulator?</a:t>
            </a:r>
          </a:p>
        </p:txBody>
      </p:sp>
      <p:sp>
        <p:nvSpPr>
          <p:cNvPr id="19"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900" decel="100000" fill="hold"/>
                                        <p:tgtEl>
                                          <p:spTgt spid="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900" decel="100000" fill="hold"/>
                                        <p:tgtEl>
                                          <p:spTgt spid="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900" decel="100000" fill="hold"/>
                                        <p:tgtEl>
                                          <p:spTgt spid="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900" decel="100000" fill="hold"/>
                                        <p:tgtEl>
                                          <p:spTgt spid="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900" decel="100000" fill="hold"/>
                                        <p:tgtEl>
                                          <p:spTgt spid="4"/>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1000"/>
                                        <p:tgtEl>
                                          <p:spTgt spid="26"/>
                                        </p:tgtEl>
                                      </p:cBhvr>
                                    </p:animEffect>
                                    <p:anim calcmode="lin" valueType="num">
                                      <p:cBhvr>
                                        <p:cTn id="40" dur="1000" fill="hold"/>
                                        <p:tgtEl>
                                          <p:spTgt spid="26"/>
                                        </p:tgtEl>
                                        <p:attrNameLst>
                                          <p:attrName>ppt_x</p:attrName>
                                        </p:attrNameLst>
                                      </p:cBhvr>
                                      <p:tavLst>
                                        <p:tav tm="0">
                                          <p:val>
                                            <p:strVal val="#ppt_x"/>
                                          </p:val>
                                        </p:tav>
                                        <p:tav tm="100000">
                                          <p:val>
                                            <p:strVal val="#ppt_x"/>
                                          </p:val>
                                        </p:tav>
                                      </p:tavLst>
                                    </p:anim>
                                    <p:anim calcmode="lin" valueType="num">
                                      <p:cBhvr>
                                        <p:cTn id="41" dur="900" decel="100000" fill="hold"/>
                                        <p:tgtEl>
                                          <p:spTgt spid="26"/>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descr="banner3"/>
          <p:cNvSpPr>
            <a:spLocks noGrp="1" noChangeArrowheads="1"/>
          </p:cNvSpPr>
          <p:nvPr>
            <p:ph type="title"/>
          </p:nvPr>
        </p:nvSpPr>
        <p:spPr/>
        <p:txBody>
          <a:bodyPr/>
          <a:lstStyle/>
          <a:p>
            <a:pPr eaLnBrk="1" hangingPunct="1"/>
            <a:r>
              <a:rPr lang="en-US" smtClean="0"/>
              <a:t>Time in Software Asim</a:t>
            </a:r>
          </a:p>
        </p:txBody>
      </p:sp>
      <p:sp>
        <p:nvSpPr>
          <p:cNvPr id="1636355" name="Rectangle 3"/>
          <p:cNvSpPr>
            <a:spLocks noChangeArrowheads="1"/>
          </p:cNvSpPr>
          <p:nvPr/>
        </p:nvSpPr>
        <p:spPr bwMode="auto">
          <a:xfrm>
            <a:off x="257175" y="1501775"/>
            <a:ext cx="1055688" cy="984250"/>
          </a:xfrm>
          <a:prstGeom prst="rect">
            <a:avLst/>
          </a:prstGeom>
          <a:solidFill>
            <a:schemeClr val="bg1"/>
          </a:solidFill>
          <a:ln w="38100">
            <a:solidFill>
              <a:schemeClr val="accent6"/>
            </a:solidFill>
            <a:miter lim="800000"/>
            <a:headEnd/>
            <a:tailEnd/>
          </a:ln>
          <a:effectLst>
            <a:outerShdw dist="107763" dir="2700000" algn="ctr" rotWithShape="0">
              <a:schemeClr val="bg2">
                <a:alpha val="50000"/>
              </a:schemeClr>
            </a:outerShdw>
          </a:effectLst>
        </p:spPr>
        <p:txBody>
          <a:bodyPr wrap="none" anchor="ctr"/>
          <a:lstStyle/>
          <a:p>
            <a:r>
              <a:rPr lang="en-US" sz="2400"/>
              <a:t>FET</a:t>
            </a:r>
            <a:endParaRPr lang="en-US" sz="1600">
              <a:solidFill>
                <a:schemeClr val="bg1"/>
              </a:solidFill>
            </a:endParaRPr>
          </a:p>
        </p:txBody>
      </p:sp>
      <p:sp>
        <p:nvSpPr>
          <p:cNvPr id="1636356" name="Rectangle 4"/>
          <p:cNvSpPr>
            <a:spLocks noChangeArrowheads="1"/>
          </p:cNvSpPr>
          <p:nvPr/>
        </p:nvSpPr>
        <p:spPr bwMode="auto">
          <a:xfrm>
            <a:off x="2120900" y="1509713"/>
            <a:ext cx="1055688" cy="984250"/>
          </a:xfrm>
          <a:prstGeom prst="rect">
            <a:avLst/>
          </a:prstGeom>
          <a:solidFill>
            <a:schemeClr val="bg1"/>
          </a:solidFill>
          <a:ln w="38100">
            <a:solidFill>
              <a:schemeClr val="accent6"/>
            </a:solidFill>
            <a:miter lim="800000"/>
            <a:headEnd/>
            <a:tailEnd/>
          </a:ln>
          <a:effectLst>
            <a:outerShdw dist="107763" dir="2700000" algn="ctr" rotWithShape="0">
              <a:schemeClr val="bg2">
                <a:alpha val="50000"/>
              </a:schemeClr>
            </a:outerShdw>
          </a:effectLst>
        </p:spPr>
        <p:txBody>
          <a:bodyPr wrap="none" anchor="ctr"/>
          <a:lstStyle/>
          <a:p>
            <a:r>
              <a:rPr lang="en-US" sz="2400"/>
              <a:t>DEC</a:t>
            </a:r>
            <a:endParaRPr lang="en-US" sz="1600">
              <a:solidFill>
                <a:schemeClr val="bg1"/>
              </a:solidFill>
            </a:endParaRPr>
          </a:p>
        </p:txBody>
      </p:sp>
      <p:sp>
        <p:nvSpPr>
          <p:cNvPr id="1636357" name="Rectangle 5"/>
          <p:cNvSpPr>
            <a:spLocks noChangeArrowheads="1"/>
          </p:cNvSpPr>
          <p:nvPr/>
        </p:nvSpPr>
        <p:spPr bwMode="auto">
          <a:xfrm>
            <a:off x="3986213" y="1509713"/>
            <a:ext cx="1055687" cy="984250"/>
          </a:xfrm>
          <a:prstGeom prst="rect">
            <a:avLst/>
          </a:prstGeom>
          <a:solidFill>
            <a:schemeClr val="bg1"/>
          </a:solidFill>
          <a:ln w="38100">
            <a:solidFill>
              <a:schemeClr val="accent6"/>
            </a:solidFill>
            <a:miter lim="800000"/>
            <a:headEnd/>
            <a:tailEnd/>
          </a:ln>
          <a:effectLst>
            <a:outerShdw dist="107763" dir="2700000" algn="ctr" rotWithShape="0">
              <a:schemeClr val="bg2">
                <a:alpha val="50000"/>
              </a:schemeClr>
            </a:outerShdw>
          </a:effectLst>
        </p:spPr>
        <p:txBody>
          <a:bodyPr wrap="none" anchor="ctr"/>
          <a:lstStyle/>
          <a:p>
            <a:r>
              <a:rPr lang="en-US" sz="2400"/>
              <a:t>EXE</a:t>
            </a:r>
            <a:endParaRPr lang="en-US" sz="1600">
              <a:solidFill>
                <a:schemeClr val="bg1"/>
              </a:solidFill>
            </a:endParaRPr>
          </a:p>
        </p:txBody>
      </p:sp>
      <p:sp>
        <p:nvSpPr>
          <p:cNvPr id="1636358" name="Rectangle 6"/>
          <p:cNvSpPr>
            <a:spLocks noChangeArrowheads="1"/>
          </p:cNvSpPr>
          <p:nvPr/>
        </p:nvSpPr>
        <p:spPr bwMode="auto">
          <a:xfrm>
            <a:off x="5851525" y="1509713"/>
            <a:ext cx="1055688" cy="984250"/>
          </a:xfrm>
          <a:prstGeom prst="rect">
            <a:avLst/>
          </a:prstGeom>
          <a:solidFill>
            <a:schemeClr val="bg1"/>
          </a:solidFill>
          <a:ln w="38100">
            <a:solidFill>
              <a:schemeClr val="accent6"/>
            </a:solidFill>
            <a:miter lim="800000"/>
            <a:headEnd/>
            <a:tailEnd/>
          </a:ln>
          <a:effectLst>
            <a:outerShdw dist="107763" dir="2700000" algn="ctr" rotWithShape="0">
              <a:schemeClr val="bg2">
                <a:alpha val="50000"/>
              </a:schemeClr>
            </a:outerShdw>
          </a:effectLst>
        </p:spPr>
        <p:txBody>
          <a:bodyPr wrap="none" anchor="ctr"/>
          <a:lstStyle/>
          <a:p>
            <a:r>
              <a:rPr lang="en-US" sz="2400"/>
              <a:t>MEM</a:t>
            </a:r>
            <a:endParaRPr lang="en-US" sz="1600">
              <a:solidFill>
                <a:schemeClr val="bg1"/>
              </a:solidFill>
            </a:endParaRPr>
          </a:p>
        </p:txBody>
      </p:sp>
      <p:sp>
        <p:nvSpPr>
          <p:cNvPr id="1636359" name="Rectangle 7"/>
          <p:cNvSpPr>
            <a:spLocks noChangeArrowheads="1"/>
          </p:cNvSpPr>
          <p:nvPr/>
        </p:nvSpPr>
        <p:spPr bwMode="auto">
          <a:xfrm>
            <a:off x="7716838" y="1509713"/>
            <a:ext cx="1055687" cy="984250"/>
          </a:xfrm>
          <a:prstGeom prst="rect">
            <a:avLst/>
          </a:prstGeom>
          <a:solidFill>
            <a:schemeClr val="bg1"/>
          </a:solidFill>
          <a:ln w="38100">
            <a:solidFill>
              <a:schemeClr val="accent6"/>
            </a:solidFill>
            <a:miter lim="800000"/>
            <a:headEnd/>
            <a:tailEnd/>
          </a:ln>
          <a:effectLst>
            <a:outerShdw dist="107763" dir="2700000" algn="ctr" rotWithShape="0">
              <a:schemeClr val="bg2">
                <a:alpha val="50000"/>
              </a:schemeClr>
            </a:outerShdw>
          </a:effectLst>
        </p:spPr>
        <p:txBody>
          <a:bodyPr wrap="none" anchor="ctr"/>
          <a:lstStyle/>
          <a:p>
            <a:r>
              <a:rPr lang="en-US" sz="2400"/>
              <a:t>WB</a:t>
            </a:r>
            <a:endParaRPr lang="en-US" sz="1600">
              <a:solidFill>
                <a:schemeClr val="bg1"/>
              </a:solidFill>
            </a:endParaRPr>
          </a:p>
        </p:txBody>
      </p:sp>
      <p:sp>
        <p:nvSpPr>
          <p:cNvPr id="13320" name="Freeform 8"/>
          <p:cNvSpPr>
            <a:spLocks/>
          </p:cNvSpPr>
          <p:nvPr/>
        </p:nvSpPr>
        <p:spPr bwMode="auto">
          <a:xfrm>
            <a:off x="706438" y="2486025"/>
            <a:ext cx="1919287" cy="801688"/>
          </a:xfrm>
          <a:custGeom>
            <a:avLst/>
            <a:gdLst>
              <a:gd name="T0" fmla="*/ 2147483647 w 867"/>
              <a:gd name="T1" fmla="*/ 1188113830 h 464"/>
              <a:gd name="T2" fmla="*/ 690972180 w 867"/>
              <a:gd name="T3" fmla="*/ 1188113830 h 464"/>
              <a:gd name="T4" fmla="*/ 102910979 w 867"/>
              <a:gd name="T5" fmla="*/ 0 h 464"/>
              <a:gd name="T6" fmla="*/ 0 60000 65536"/>
              <a:gd name="T7" fmla="*/ 0 60000 65536"/>
              <a:gd name="T8" fmla="*/ 0 60000 65536"/>
              <a:gd name="T9" fmla="*/ 0 w 867"/>
              <a:gd name="T10" fmla="*/ 0 h 464"/>
              <a:gd name="T11" fmla="*/ 867 w 867"/>
              <a:gd name="T12" fmla="*/ 464 h 464"/>
            </a:gdLst>
            <a:ahLst/>
            <a:cxnLst>
              <a:cxn ang="T6">
                <a:pos x="T0" y="T1"/>
              </a:cxn>
              <a:cxn ang="T7">
                <a:pos x="T2" y="T3"/>
              </a:cxn>
              <a:cxn ang="T8">
                <a:pos x="T4" y="T5"/>
              </a:cxn>
            </a:cxnLst>
            <a:rect l="T9" t="T10" r="T11" b="T12"/>
            <a:pathLst>
              <a:path w="867" h="464">
                <a:moveTo>
                  <a:pt x="867" y="398"/>
                </a:moveTo>
                <a:cubicBezTo>
                  <a:pt x="574" y="431"/>
                  <a:pt x="282" y="464"/>
                  <a:pt x="141" y="398"/>
                </a:cubicBezTo>
                <a:cubicBezTo>
                  <a:pt x="0" y="332"/>
                  <a:pt x="10" y="166"/>
                  <a:pt x="21" y="0"/>
                </a:cubicBez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13321" name="Line 10"/>
          <p:cNvSpPr>
            <a:spLocks noChangeShapeType="1"/>
          </p:cNvSpPr>
          <p:nvPr/>
        </p:nvSpPr>
        <p:spPr bwMode="auto">
          <a:xfrm>
            <a:off x="1303338" y="2057400"/>
            <a:ext cx="138112" cy="0"/>
          </a:xfrm>
          <a:prstGeom prst="line">
            <a:avLst/>
          </a:prstGeom>
          <a:noFill/>
          <a:ln w="9525">
            <a:solidFill>
              <a:schemeClr val="tx1"/>
            </a:solidFill>
            <a:round/>
            <a:headEnd/>
            <a:tailEnd type="triangle" w="med" len="med"/>
          </a:ln>
        </p:spPr>
        <p:txBody>
          <a:bodyPr wrap="none" anchor="ctr"/>
          <a:lstStyle/>
          <a:p>
            <a:endParaRPr lang="en-US"/>
          </a:p>
        </p:txBody>
      </p:sp>
      <p:sp>
        <p:nvSpPr>
          <p:cNvPr id="13322" name="Line 11"/>
          <p:cNvSpPr>
            <a:spLocks noChangeShapeType="1"/>
          </p:cNvSpPr>
          <p:nvPr/>
        </p:nvSpPr>
        <p:spPr bwMode="auto">
          <a:xfrm>
            <a:off x="2003425" y="2057400"/>
            <a:ext cx="138113" cy="0"/>
          </a:xfrm>
          <a:prstGeom prst="line">
            <a:avLst/>
          </a:prstGeom>
          <a:noFill/>
          <a:ln w="9525">
            <a:solidFill>
              <a:schemeClr val="tx1"/>
            </a:solidFill>
            <a:round/>
            <a:headEnd/>
            <a:tailEnd type="triangle" w="med" len="med"/>
          </a:ln>
        </p:spPr>
        <p:txBody>
          <a:bodyPr wrap="none" anchor="ctr"/>
          <a:lstStyle/>
          <a:p>
            <a:endParaRPr lang="en-US"/>
          </a:p>
        </p:txBody>
      </p:sp>
      <p:sp>
        <p:nvSpPr>
          <p:cNvPr id="13323" name="Line 13"/>
          <p:cNvSpPr>
            <a:spLocks noChangeShapeType="1"/>
          </p:cNvSpPr>
          <p:nvPr/>
        </p:nvSpPr>
        <p:spPr bwMode="auto">
          <a:xfrm>
            <a:off x="3159125" y="1719263"/>
            <a:ext cx="138113" cy="0"/>
          </a:xfrm>
          <a:prstGeom prst="line">
            <a:avLst/>
          </a:prstGeom>
          <a:noFill/>
          <a:ln w="9525">
            <a:solidFill>
              <a:schemeClr val="tx1"/>
            </a:solidFill>
            <a:round/>
            <a:headEnd/>
            <a:tailEnd type="triangle" w="med" len="med"/>
          </a:ln>
        </p:spPr>
        <p:txBody>
          <a:bodyPr wrap="none" anchor="ctr"/>
          <a:lstStyle/>
          <a:p>
            <a:endParaRPr lang="en-US"/>
          </a:p>
        </p:txBody>
      </p:sp>
      <p:sp>
        <p:nvSpPr>
          <p:cNvPr id="13324" name="Line 14"/>
          <p:cNvSpPr>
            <a:spLocks noChangeShapeType="1"/>
          </p:cNvSpPr>
          <p:nvPr/>
        </p:nvSpPr>
        <p:spPr bwMode="auto">
          <a:xfrm>
            <a:off x="3859213" y="1712913"/>
            <a:ext cx="138112" cy="0"/>
          </a:xfrm>
          <a:prstGeom prst="line">
            <a:avLst/>
          </a:prstGeom>
          <a:noFill/>
          <a:ln w="9525">
            <a:solidFill>
              <a:schemeClr val="tx1"/>
            </a:solidFill>
            <a:round/>
            <a:headEnd/>
            <a:tailEnd type="triangle" w="med" len="med"/>
          </a:ln>
        </p:spPr>
        <p:txBody>
          <a:bodyPr wrap="none" anchor="ctr"/>
          <a:lstStyle/>
          <a:p>
            <a:endParaRPr lang="en-US"/>
          </a:p>
        </p:txBody>
      </p:sp>
      <p:sp>
        <p:nvSpPr>
          <p:cNvPr id="13325" name="Line 16"/>
          <p:cNvSpPr>
            <a:spLocks noChangeShapeType="1"/>
          </p:cNvSpPr>
          <p:nvPr/>
        </p:nvSpPr>
        <p:spPr bwMode="auto">
          <a:xfrm>
            <a:off x="5030788" y="2000250"/>
            <a:ext cx="138112" cy="0"/>
          </a:xfrm>
          <a:prstGeom prst="line">
            <a:avLst/>
          </a:prstGeom>
          <a:noFill/>
          <a:ln w="9525">
            <a:solidFill>
              <a:schemeClr val="tx1"/>
            </a:solidFill>
            <a:round/>
            <a:headEnd/>
            <a:tailEnd type="triangle" w="med" len="med"/>
          </a:ln>
        </p:spPr>
        <p:txBody>
          <a:bodyPr wrap="none" anchor="ctr"/>
          <a:lstStyle/>
          <a:p>
            <a:endParaRPr lang="en-US"/>
          </a:p>
        </p:txBody>
      </p:sp>
      <p:sp>
        <p:nvSpPr>
          <p:cNvPr id="13326" name="Line 17"/>
          <p:cNvSpPr>
            <a:spLocks noChangeShapeType="1"/>
          </p:cNvSpPr>
          <p:nvPr/>
        </p:nvSpPr>
        <p:spPr bwMode="auto">
          <a:xfrm>
            <a:off x="5722938" y="1993900"/>
            <a:ext cx="138112" cy="0"/>
          </a:xfrm>
          <a:prstGeom prst="line">
            <a:avLst/>
          </a:prstGeom>
          <a:noFill/>
          <a:ln w="9525">
            <a:solidFill>
              <a:schemeClr val="tx1"/>
            </a:solidFill>
            <a:round/>
            <a:headEnd/>
            <a:tailEnd type="triangle" w="med" len="med"/>
          </a:ln>
        </p:spPr>
        <p:txBody>
          <a:bodyPr wrap="none" anchor="ctr"/>
          <a:lstStyle/>
          <a:p>
            <a:endParaRPr lang="en-US"/>
          </a:p>
        </p:txBody>
      </p:sp>
      <p:sp>
        <p:nvSpPr>
          <p:cNvPr id="13327" name="Line 19"/>
          <p:cNvSpPr>
            <a:spLocks noChangeShapeType="1"/>
          </p:cNvSpPr>
          <p:nvPr/>
        </p:nvSpPr>
        <p:spPr bwMode="auto">
          <a:xfrm>
            <a:off x="6902450" y="1987550"/>
            <a:ext cx="138113" cy="0"/>
          </a:xfrm>
          <a:prstGeom prst="line">
            <a:avLst/>
          </a:prstGeom>
          <a:noFill/>
          <a:ln w="9525">
            <a:solidFill>
              <a:schemeClr val="tx1"/>
            </a:solidFill>
            <a:round/>
            <a:headEnd/>
            <a:tailEnd type="triangle" w="med" len="med"/>
          </a:ln>
        </p:spPr>
        <p:txBody>
          <a:bodyPr wrap="none" anchor="ctr"/>
          <a:lstStyle/>
          <a:p>
            <a:endParaRPr lang="en-US"/>
          </a:p>
        </p:txBody>
      </p:sp>
      <p:sp>
        <p:nvSpPr>
          <p:cNvPr id="13328" name="Line 20"/>
          <p:cNvSpPr>
            <a:spLocks noChangeShapeType="1"/>
          </p:cNvSpPr>
          <p:nvPr/>
        </p:nvSpPr>
        <p:spPr bwMode="auto">
          <a:xfrm>
            <a:off x="7594600" y="1981200"/>
            <a:ext cx="138113" cy="0"/>
          </a:xfrm>
          <a:prstGeom prst="line">
            <a:avLst/>
          </a:prstGeom>
          <a:noFill/>
          <a:ln w="9525">
            <a:solidFill>
              <a:schemeClr val="tx1"/>
            </a:solidFill>
            <a:round/>
            <a:headEnd/>
            <a:tailEnd type="triangle" w="med" len="med"/>
          </a:ln>
        </p:spPr>
        <p:txBody>
          <a:bodyPr wrap="none" anchor="ctr"/>
          <a:lstStyle/>
          <a:p>
            <a:endParaRPr lang="en-US"/>
          </a:p>
        </p:txBody>
      </p:sp>
      <p:sp>
        <p:nvSpPr>
          <p:cNvPr id="13329" name="Line 22"/>
          <p:cNvSpPr>
            <a:spLocks noChangeShapeType="1"/>
          </p:cNvSpPr>
          <p:nvPr/>
        </p:nvSpPr>
        <p:spPr bwMode="auto">
          <a:xfrm>
            <a:off x="3165475" y="2273300"/>
            <a:ext cx="138113" cy="0"/>
          </a:xfrm>
          <a:prstGeom prst="line">
            <a:avLst/>
          </a:prstGeom>
          <a:noFill/>
          <a:ln w="9525">
            <a:solidFill>
              <a:schemeClr val="tx1"/>
            </a:solidFill>
            <a:round/>
            <a:headEnd type="triangle" w="med" len="med"/>
            <a:tailEnd/>
          </a:ln>
        </p:spPr>
        <p:txBody>
          <a:bodyPr wrap="none" anchor="ctr"/>
          <a:lstStyle/>
          <a:p>
            <a:endParaRPr lang="en-US"/>
          </a:p>
        </p:txBody>
      </p:sp>
      <p:sp>
        <p:nvSpPr>
          <p:cNvPr id="13330" name="Line 23"/>
          <p:cNvSpPr>
            <a:spLocks noChangeShapeType="1"/>
          </p:cNvSpPr>
          <p:nvPr/>
        </p:nvSpPr>
        <p:spPr bwMode="auto">
          <a:xfrm>
            <a:off x="3865563" y="2266950"/>
            <a:ext cx="138112" cy="0"/>
          </a:xfrm>
          <a:prstGeom prst="line">
            <a:avLst/>
          </a:prstGeom>
          <a:noFill/>
          <a:ln w="9525">
            <a:solidFill>
              <a:schemeClr val="tx1"/>
            </a:solidFill>
            <a:round/>
            <a:headEnd type="triangle" w="med" len="med"/>
            <a:tailEnd/>
          </a:ln>
        </p:spPr>
        <p:txBody>
          <a:bodyPr wrap="none" anchor="ctr"/>
          <a:lstStyle/>
          <a:p>
            <a:endParaRPr lang="en-US"/>
          </a:p>
        </p:txBody>
      </p:sp>
      <p:sp>
        <p:nvSpPr>
          <p:cNvPr id="13331" name="Rectangle 26" descr="Rectangle: Click to edit Master text styles&#10;Second level&#10;Third level&#10;Fourth level&#10;Fifth level"/>
          <p:cNvSpPr>
            <a:spLocks noGrp="1" noChangeArrowheads="1"/>
          </p:cNvSpPr>
          <p:nvPr>
            <p:ph type="body" idx="1"/>
          </p:nvPr>
        </p:nvSpPr>
        <p:spPr>
          <a:xfrm>
            <a:off x="152400" y="2949575"/>
            <a:ext cx="8915400" cy="3375025"/>
          </a:xfrm>
          <a:noFill/>
        </p:spPr>
        <p:txBody>
          <a:bodyPr>
            <a:normAutofit fontScale="85000" lnSpcReduction="20000"/>
          </a:bodyPr>
          <a:lstStyle/>
          <a:p>
            <a:pPr eaLnBrk="1" hangingPunct="1"/>
            <a:endParaRPr lang="en-US" sz="2400" dirty="0" smtClean="0"/>
          </a:p>
          <a:p>
            <a:pPr eaLnBrk="1" hangingPunct="1"/>
            <a:r>
              <a:rPr lang="en-US" sz="2400" dirty="0" smtClean="0"/>
              <a:t>Software has no inherent clock</a:t>
            </a:r>
          </a:p>
          <a:p>
            <a:pPr eaLnBrk="1" hangingPunct="1"/>
            <a:r>
              <a:rPr lang="en-US" sz="2400" dirty="0" smtClean="0"/>
              <a:t>Model time is tracked via </a:t>
            </a:r>
            <a:r>
              <a:rPr lang="en-US" sz="2400" dirty="0" err="1" smtClean="0"/>
              <a:t>Asim</a:t>
            </a:r>
            <a:r>
              <a:rPr lang="en-US" sz="2400" dirty="0" smtClean="0"/>
              <a:t> “Ports”</a:t>
            </a:r>
          </a:p>
          <a:p>
            <a:pPr lvl="1" eaLnBrk="1" hangingPunct="1"/>
            <a:r>
              <a:rPr lang="en-US" sz="2000" dirty="0" smtClean="0"/>
              <a:t>Modules computation consumes no time</a:t>
            </a:r>
          </a:p>
          <a:p>
            <a:pPr lvl="1" eaLnBrk="1" hangingPunct="1"/>
            <a:r>
              <a:rPr lang="en-US" sz="2000" dirty="0" smtClean="0"/>
              <a:t>Ports have a static model time latency for messages</a:t>
            </a:r>
          </a:p>
          <a:p>
            <a:pPr lvl="2" eaLnBrk="1" hangingPunct="1"/>
            <a:r>
              <a:rPr lang="en-US" sz="1600" dirty="0" smtClean="0"/>
              <a:t>All communication goes through ports</a:t>
            </a:r>
          </a:p>
          <a:p>
            <a:pPr eaLnBrk="1" hangingPunct="1"/>
            <a:r>
              <a:rPr lang="en-US" sz="2400" dirty="0" smtClean="0"/>
              <a:t>Execution model: for each module in system</a:t>
            </a:r>
          </a:p>
          <a:p>
            <a:pPr lvl="1" eaLnBrk="1" hangingPunct="1"/>
            <a:r>
              <a:rPr lang="en-US" sz="2000" dirty="0" smtClean="0"/>
              <a:t>Check input ports for messages, update local state, write output ports</a:t>
            </a:r>
            <a:endParaRPr lang="en-US" dirty="0" smtClean="0"/>
          </a:p>
          <a:p>
            <a:pPr lvl="1" eaLnBrk="1" hangingPunct="1"/>
            <a:r>
              <a:rPr lang="en-US" sz="2000" dirty="0" smtClean="0"/>
              <a:t>Can use as the basis for controller-free simulation on FPGA</a:t>
            </a:r>
          </a:p>
          <a:p>
            <a:pPr lvl="1" eaLnBrk="1" hangingPunct="1"/>
            <a:r>
              <a:rPr lang="en-US" sz="2000" dirty="0" smtClean="0"/>
              <a:t>Each module can compute at any wall clock rate</a:t>
            </a:r>
          </a:p>
        </p:txBody>
      </p:sp>
      <p:sp>
        <p:nvSpPr>
          <p:cNvPr id="13332" name="Rectangle 46"/>
          <p:cNvSpPr>
            <a:spLocks noChangeArrowheads="1"/>
          </p:cNvSpPr>
          <p:nvPr/>
        </p:nvSpPr>
        <p:spPr bwMode="auto">
          <a:xfrm>
            <a:off x="1447800" y="1905000"/>
            <a:ext cx="533400" cy="304800"/>
          </a:xfrm>
          <a:prstGeom prst="rect">
            <a:avLst/>
          </a:prstGeom>
          <a:solidFill>
            <a:srgbClr val="FF9999"/>
          </a:solidFill>
          <a:ln w="19050" algn="ctr">
            <a:solidFill>
              <a:schemeClr val="tx1"/>
            </a:solidFill>
            <a:miter lim="800000"/>
            <a:headEnd/>
            <a:tailEnd/>
          </a:ln>
        </p:spPr>
        <p:txBody>
          <a:bodyPr wrap="none" anchor="ctr"/>
          <a:lstStyle/>
          <a:p>
            <a:r>
              <a:rPr lang="en-US" sz="1800"/>
              <a:t>1</a:t>
            </a:r>
          </a:p>
        </p:txBody>
      </p:sp>
      <p:sp>
        <p:nvSpPr>
          <p:cNvPr id="13333" name="Rectangle 46"/>
          <p:cNvSpPr>
            <a:spLocks noChangeArrowheads="1"/>
          </p:cNvSpPr>
          <p:nvPr/>
        </p:nvSpPr>
        <p:spPr bwMode="auto">
          <a:xfrm>
            <a:off x="3311525" y="1600200"/>
            <a:ext cx="533400" cy="304800"/>
          </a:xfrm>
          <a:prstGeom prst="rect">
            <a:avLst/>
          </a:prstGeom>
          <a:solidFill>
            <a:srgbClr val="FF9999"/>
          </a:solidFill>
          <a:ln w="19050" algn="ctr">
            <a:solidFill>
              <a:schemeClr val="tx1"/>
            </a:solidFill>
            <a:miter lim="800000"/>
            <a:headEnd/>
            <a:tailEnd/>
          </a:ln>
        </p:spPr>
        <p:txBody>
          <a:bodyPr wrap="none" anchor="ctr"/>
          <a:lstStyle/>
          <a:p>
            <a:r>
              <a:rPr lang="en-US" sz="1800"/>
              <a:t>1</a:t>
            </a:r>
          </a:p>
        </p:txBody>
      </p:sp>
      <p:sp>
        <p:nvSpPr>
          <p:cNvPr id="13334" name="Rectangle 46"/>
          <p:cNvSpPr>
            <a:spLocks noChangeArrowheads="1"/>
          </p:cNvSpPr>
          <p:nvPr/>
        </p:nvSpPr>
        <p:spPr bwMode="auto">
          <a:xfrm>
            <a:off x="3327400" y="2133600"/>
            <a:ext cx="533400" cy="304800"/>
          </a:xfrm>
          <a:prstGeom prst="rect">
            <a:avLst/>
          </a:prstGeom>
          <a:solidFill>
            <a:srgbClr val="FF9999"/>
          </a:solidFill>
          <a:ln w="19050" algn="ctr">
            <a:solidFill>
              <a:schemeClr val="tx1"/>
            </a:solidFill>
            <a:miter lim="800000"/>
            <a:headEnd/>
            <a:tailEnd/>
          </a:ln>
        </p:spPr>
        <p:txBody>
          <a:bodyPr wrap="none" anchor="ctr"/>
          <a:lstStyle/>
          <a:p>
            <a:r>
              <a:rPr lang="en-US" sz="1800"/>
              <a:t>1</a:t>
            </a:r>
          </a:p>
        </p:txBody>
      </p:sp>
      <p:sp>
        <p:nvSpPr>
          <p:cNvPr id="13335" name="Rectangle 46"/>
          <p:cNvSpPr>
            <a:spLocks noChangeArrowheads="1"/>
          </p:cNvSpPr>
          <p:nvPr/>
        </p:nvSpPr>
        <p:spPr bwMode="auto">
          <a:xfrm>
            <a:off x="5181600" y="1828800"/>
            <a:ext cx="533400" cy="304800"/>
          </a:xfrm>
          <a:prstGeom prst="rect">
            <a:avLst/>
          </a:prstGeom>
          <a:solidFill>
            <a:srgbClr val="FF9999"/>
          </a:solidFill>
          <a:ln w="19050" algn="ctr">
            <a:solidFill>
              <a:schemeClr val="tx1"/>
            </a:solidFill>
            <a:miter lim="800000"/>
            <a:headEnd/>
            <a:tailEnd/>
          </a:ln>
        </p:spPr>
        <p:txBody>
          <a:bodyPr wrap="none" anchor="ctr"/>
          <a:lstStyle/>
          <a:p>
            <a:r>
              <a:rPr lang="en-US" sz="1800"/>
              <a:t>1</a:t>
            </a:r>
          </a:p>
        </p:txBody>
      </p:sp>
      <p:sp>
        <p:nvSpPr>
          <p:cNvPr id="13336" name="Rectangle 46"/>
          <p:cNvSpPr>
            <a:spLocks noChangeArrowheads="1"/>
          </p:cNvSpPr>
          <p:nvPr/>
        </p:nvSpPr>
        <p:spPr bwMode="auto">
          <a:xfrm>
            <a:off x="7045325" y="1828800"/>
            <a:ext cx="533400" cy="304800"/>
          </a:xfrm>
          <a:prstGeom prst="rect">
            <a:avLst/>
          </a:prstGeom>
          <a:solidFill>
            <a:srgbClr val="FF9999"/>
          </a:solidFill>
          <a:ln w="19050" algn="ctr">
            <a:solidFill>
              <a:schemeClr val="tx1"/>
            </a:solidFill>
            <a:miter lim="800000"/>
            <a:headEnd/>
            <a:tailEnd/>
          </a:ln>
        </p:spPr>
        <p:txBody>
          <a:bodyPr wrap="none" anchor="ctr"/>
          <a:lstStyle/>
          <a:p>
            <a:r>
              <a:rPr lang="en-US" sz="1800"/>
              <a:t>1</a:t>
            </a:r>
          </a:p>
        </p:txBody>
      </p:sp>
      <p:sp>
        <p:nvSpPr>
          <p:cNvPr id="13337" name="Rectangle 46"/>
          <p:cNvSpPr>
            <a:spLocks noChangeArrowheads="1"/>
          </p:cNvSpPr>
          <p:nvPr/>
        </p:nvSpPr>
        <p:spPr bwMode="auto">
          <a:xfrm>
            <a:off x="2624138" y="3022600"/>
            <a:ext cx="533400" cy="304800"/>
          </a:xfrm>
          <a:prstGeom prst="rect">
            <a:avLst/>
          </a:prstGeom>
          <a:solidFill>
            <a:srgbClr val="FF9999"/>
          </a:solidFill>
          <a:ln w="19050" algn="ctr">
            <a:solidFill>
              <a:schemeClr val="tx1"/>
            </a:solidFill>
            <a:miter lim="800000"/>
            <a:headEnd/>
            <a:tailEnd/>
          </a:ln>
        </p:spPr>
        <p:txBody>
          <a:bodyPr wrap="none" anchor="ctr"/>
          <a:lstStyle/>
          <a:p>
            <a:r>
              <a:rPr lang="en-US" sz="1800"/>
              <a:t>2</a:t>
            </a:r>
          </a:p>
        </p:txBody>
      </p:sp>
      <p:sp>
        <p:nvSpPr>
          <p:cNvPr id="13338" name="Freeform 25"/>
          <p:cNvSpPr>
            <a:spLocks/>
          </p:cNvSpPr>
          <p:nvPr/>
        </p:nvSpPr>
        <p:spPr bwMode="auto">
          <a:xfrm>
            <a:off x="3049588" y="2508250"/>
            <a:ext cx="1449387" cy="665163"/>
          </a:xfrm>
          <a:custGeom>
            <a:avLst/>
            <a:gdLst>
              <a:gd name="T0" fmla="*/ 2147483647 w 764"/>
              <a:gd name="T1" fmla="*/ 0 h 419"/>
              <a:gd name="T2" fmla="*/ 2147483647 w 764"/>
              <a:gd name="T3" fmla="*/ 882055490 h 419"/>
              <a:gd name="T4" fmla="*/ 0 w 764"/>
              <a:gd name="T5" fmla="*/ 1038305250 h 419"/>
              <a:gd name="T6" fmla="*/ 0 60000 65536"/>
              <a:gd name="T7" fmla="*/ 0 60000 65536"/>
              <a:gd name="T8" fmla="*/ 0 60000 65536"/>
              <a:gd name="T9" fmla="*/ 0 w 764"/>
              <a:gd name="T10" fmla="*/ 0 h 419"/>
              <a:gd name="T11" fmla="*/ 764 w 764"/>
              <a:gd name="T12" fmla="*/ 419 h 419"/>
            </a:gdLst>
            <a:ahLst/>
            <a:cxnLst>
              <a:cxn ang="T6">
                <a:pos x="T0" y="T1"/>
              </a:cxn>
              <a:cxn ang="T7">
                <a:pos x="T2" y="T3"/>
              </a:cxn>
              <a:cxn ang="T8">
                <a:pos x="T4" y="T5"/>
              </a:cxn>
            </a:cxnLst>
            <a:rect l="T9" t="T10" r="T11" b="T12"/>
            <a:pathLst>
              <a:path w="764" h="419">
                <a:moveTo>
                  <a:pt x="758" y="0"/>
                </a:moveTo>
                <a:cubicBezTo>
                  <a:pt x="761" y="140"/>
                  <a:pt x="764" y="281"/>
                  <a:pt x="638" y="350"/>
                </a:cubicBezTo>
                <a:cubicBezTo>
                  <a:pt x="512" y="419"/>
                  <a:pt x="256" y="415"/>
                  <a:pt x="0" y="412"/>
                </a:cubicBezTo>
              </a:path>
            </a:pathLst>
          </a:custGeom>
          <a:noFill/>
          <a:ln w="9525" cap="flat" cmpd="sng">
            <a:solidFill>
              <a:schemeClr val="tx1"/>
            </a:solidFill>
            <a:prstDash val="solid"/>
            <a:round/>
            <a:headEnd type="none" w="med" len="med"/>
            <a:tailEnd type="triangle" w="med" len="med"/>
          </a:ln>
        </p:spPr>
        <p:txBody>
          <a:bodyPr wrap="none" anchor="ctr"/>
          <a:lstStyle/>
          <a:p>
            <a:endParaRPr lang="en-US"/>
          </a:p>
        </p:txBody>
      </p:sp>
      <p:sp>
        <p:nvSpPr>
          <p:cNvPr id="27"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20</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descr="banner3"/>
          <p:cNvSpPr>
            <a:spLocks noGrp="1"/>
          </p:cNvSpPr>
          <p:nvPr>
            <p:ph type="title"/>
          </p:nvPr>
        </p:nvSpPr>
        <p:spPr/>
        <p:txBody>
          <a:bodyPr/>
          <a:lstStyle/>
          <a:p>
            <a:pPr eaLnBrk="1" hangingPunct="1"/>
            <a:r>
              <a:rPr lang="en-US" smtClean="0"/>
              <a:t>A-Port Network on FPGA</a:t>
            </a:r>
          </a:p>
        </p:txBody>
      </p:sp>
      <p:sp>
        <p:nvSpPr>
          <p:cNvPr id="3076" name="Content Placeholder 2"/>
          <p:cNvSpPr>
            <a:spLocks noGrp="1"/>
          </p:cNvSpPr>
          <p:nvPr>
            <p:ph idx="1"/>
          </p:nvPr>
        </p:nvSpPr>
        <p:spPr>
          <a:xfrm>
            <a:off x="457200" y="3810000"/>
            <a:ext cx="8686800" cy="2392363"/>
          </a:xfrm>
        </p:spPr>
        <p:txBody>
          <a:bodyPr/>
          <a:lstStyle/>
          <a:p>
            <a:pPr lvl="1" eaLnBrk="1" hangingPunct="1"/>
            <a:r>
              <a:rPr lang="en-US" sz="1800" dirty="0" smtClean="0"/>
              <a:t>Minimum buffer size: latency + 1</a:t>
            </a:r>
          </a:p>
          <a:p>
            <a:pPr lvl="1" eaLnBrk="1" hangingPunct="1"/>
            <a:r>
              <a:rPr lang="en-US" sz="1800" dirty="0" smtClean="0"/>
              <a:t>Initialize each port with initial messages equal to latency</a:t>
            </a:r>
          </a:p>
          <a:p>
            <a:pPr lvl="1" eaLnBrk="1" hangingPunct="1"/>
            <a:r>
              <a:rPr lang="en-US" sz="1800" dirty="0" smtClean="0"/>
              <a:t>Modules may proceed in “dataflow” manner:</a:t>
            </a:r>
          </a:p>
          <a:p>
            <a:pPr lvl="2" eaLnBrk="1" hangingPunct="1"/>
            <a:r>
              <a:rPr lang="en-US" sz="1400" dirty="0" smtClean="0"/>
              <a:t>Stall until all incoming ports contain a message (or </a:t>
            </a:r>
            <a:r>
              <a:rPr lang="en-US" sz="1400" dirty="0" err="1" smtClean="0"/>
              <a:t>NoMessage</a:t>
            </a:r>
            <a:r>
              <a:rPr lang="en-US" sz="1400" dirty="0" smtClean="0"/>
              <a:t>)</a:t>
            </a:r>
          </a:p>
          <a:p>
            <a:pPr lvl="2" eaLnBrk="1" hangingPunct="1"/>
            <a:r>
              <a:rPr lang="en-US" sz="1400" dirty="0" err="1" smtClean="0"/>
              <a:t>Dequeue</a:t>
            </a:r>
            <a:r>
              <a:rPr lang="en-US" sz="1400" dirty="0" smtClean="0"/>
              <a:t> all inputs, compute, update local state</a:t>
            </a:r>
          </a:p>
          <a:p>
            <a:pPr lvl="2" eaLnBrk="1" hangingPunct="1"/>
            <a:r>
              <a:rPr lang="en-US" sz="1400" dirty="0" smtClean="0"/>
              <a:t>Write all output ports once (may write </a:t>
            </a:r>
            <a:r>
              <a:rPr lang="en-US" sz="1400" dirty="0" err="1" smtClean="0"/>
              <a:t>NoMessage</a:t>
            </a:r>
            <a:r>
              <a:rPr lang="en-US" sz="1400" dirty="0" smtClean="0"/>
              <a:t>)</a:t>
            </a:r>
          </a:p>
          <a:p>
            <a:pPr lvl="1" eaLnBrk="1" hangingPunct="1"/>
            <a:r>
              <a:rPr lang="en-US" sz="1800" dirty="0" smtClean="0"/>
              <a:t>Effect: adjacent modules may be simulating different cycles</a:t>
            </a:r>
          </a:p>
        </p:txBody>
      </p:sp>
      <p:graphicFrame>
        <p:nvGraphicFramePr>
          <p:cNvPr id="3074" name="Object 2"/>
          <p:cNvGraphicFramePr>
            <a:graphicFrameLocks noChangeAspect="1"/>
          </p:cNvGraphicFramePr>
          <p:nvPr/>
        </p:nvGraphicFramePr>
        <p:xfrm>
          <a:off x="914400" y="990600"/>
          <a:ext cx="7315200" cy="2670175"/>
        </p:xfrm>
        <a:graphic>
          <a:graphicData uri="http://schemas.openxmlformats.org/presentationml/2006/ole">
            <p:oleObj spid="_x0000_s3074" name="CorelDRAW" r:id="rId3" imgW="5373720" imgH="1977480" progId="">
              <p:embed/>
            </p:oleObj>
          </a:graphicData>
        </a:graphic>
      </p:graphicFrame>
      <p:sp>
        <p:nvSpPr>
          <p:cNvPr id="5"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21</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Control Using A-Ports</a:t>
            </a:r>
            <a:endParaRPr lang="en-US" dirty="0"/>
          </a:p>
        </p:txBody>
      </p:sp>
      <p:sp>
        <p:nvSpPr>
          <p:cNvPr id="4" name="Slide Number Placeholder 3"/>
          <p:cNvSpPr>
            <a:spLocks noGrp="1"/>
          </p:cNvSpPr>
          <p:nvPr>
            <p:ph type="sldNum" sz="quarter" idx="12"/>
          </p:nvPr>
        </p:nvSpPr>
        <p:spPr/>
        <p:txBody>
          <a:bodyPr/>
          <a:lstStyle/>
          <a:p>
            <a:fld id="{5C956B70-DE79-4610-8BB6-CA93DA16960B}" type="slidenum">
              <a:rPr lang="en-US" smtClean="0"/>
              <a:pPr/>
              <a:t>22</a:t>
            </a:fld>
            <a:endParaRPr lang="en-US"/>
          </a:p>
        </p:txBody>
      </p:sp>
      <p:sp>
        <p:nvSpPr>
          <p:cNvPr id="6" name="Rectangle 19"/>
          <p:cNvSpPr>
            <a:spLocks noChangeArrowheads="1"/>
          </p:cNvSpPr>
          <p:nvPr/>
        </p:nvSpPr>
        <p:spPr bwMode="auto">
          <a:xfrm>
            <a:off x="5715000" y="2438400"/>
            <a:ext cx="1600200" cy="1447800"/>
          </a:xfrm>
          <a:prstGeom prst="rect">
            <a:avLst/>
          </a:prstGeom>
          <a:solidFill>
            <a:srgbClr val="DDDDDD"/>
          </a:solidFill>
          <a:ln w="19050" algn="ctr">
            <a:solidFill>
              <a:schemeClr val="tx1"/>
            </a:solidFill>
            <a:miter lim="800000"/>
            <a:headEnd/>
            <a:tailEnd/>
          </a:ln>
        </p:spPr>
        <p:txBody>
          <a:bodyPr wrap="none" anchor="ctr"/>
          <a:lstStyle/>
          <a:p>
            <a:r>
              <a:rPr lang="en-US" sz="1600" dirty="0" smtClean="0"/>
              <a:t>B</a:t>
            </a:r>
            <a:endParaRPr lang="en-US" sz="1600" dirty="0"/>
          </a:p>
        </p:txBody>
      </p:sp>
      <p:grpSp>
        <p:nvGrpSpPr>
          <p:cNvPr id="7" name="Group 65"/>
          <p:cNvGrpSpPr>
            <a:grpSpLocks/>
          </p:cNvGrpSpPr>
          <p:nvPr/>
        </p:nvGrpSpPr>
        <p:grpSpPr bwMode="auto">
          <a:xfrm>
            <a:off x="5867400" y="3429000"/>
            <a:ext cx="304800" cy="228600"/>
            <a:chOff x="1152" y="3072"/>
            <a:chExt cx="192" cy="144"/>
          </a:xfrm>
        </p:grpSpPr>
        <p:sp>
          <p:nvSpPr>
            <p:cNvPr id="8" name="Rectangle 66"/>
            <p:cNvSpPr>
              <a:spLocks noChangeArrowheads="1"/>
            </p:cNvSpPr>
            <p:nvPr/>
          </p:nvSpPr>
          <p:spPr bwMode="auto">
            <a:xfrm>
              <a:off x="1248" y="3072"/>
              <a:ext cx="48" cy="144"/>
            </a:xfrm>
            <a:prstGeom prst="rect">
              <a:avLst/>
            </a:prstGeom>
            <a:noFill/>
            <a:ln w="19050" algn="ctr">
              <a:solidFill>
                <a:schemeClr val="tx1"/>
              </a:solidFill>
              <a:miter lim="800000"/>
              <a:headEnd/>
              <a:tailEnd/>
            </a:ln>
          </p:spPr>
          <p:txBody>
            <a:bodyPr wrap="none" anchor="ctr"/>
            <a:lstStyle/>
            <a:p>
              <a:endParaRPr lang="en-US" sz="1600"/>
            </a:p>
          </p:txBody>
        </p:sp>
        <p:sp>
          <p:nvSpPr>
            <p:cNvPr id="9" name="Rectangle 67"/>
            <p:cNvSpPr>
              <a:spLocks noChangeArrowheads="1"/>
            </p:cNvSpPr>
            <p:nvPr/>
          </p:nvSpPr>
          <p:spPr bwMode="auto">
            <a:xfrm>
              <a:off x="1296" y="3072"/>
              <a:ext cx="48" cy="144"/>
            </a:xfrm>
            <a:prstGeom prst="rect">
              <a:avLst/>
            </a:prstGeom>
            <a:noFill/>
            <a:ln w="19050" algn="ctr">
              <a:solidFill>
                <a:schemeClr val="tx1"/>
              </a:solidFill>
              <a:miter lim="800000"/>
              <a:headEnd/>
              <a:tailEnd/>
            </a:ln>
          </p:spPr>
          <p:txBody>
            <a:bodyPr wrap="none" anchor="ctr"/>
            <a:lstStyle/>
            <a:p>
              <a:endParaRPr lang="en-US" sz="1600"/>
            </a:p>
          </p:txBody>
        </p:sp>
        <p:sp>
          <p:nvSpPr>
            <p:cNvPr id="10" name="Line 68"/>
            <p:cNvSpPr>
              <a:spLocks noChangeShapeType="1"/>
            </p:cNvSpPr>
            <p:nvPr/>
          </p:nvSpPr>
          <p:spPr bwMode="auto">
            <a:xfrm flipH="1">
              <a:off x="1152" y="3216"/>
              <a:ext cx="96" cy="0"/>
            </a:xfrm>
            <a:prstGeom prst="line">
              <a:avLst/>
            </a:prstGeom>
            <a:noFill/>
            <a:ln w="19050">
              <a:solidFill>
                <a:schemeClr val="tx1"/>
              </a:solidFill>
              <a:round/>
              <a:headEnd/>
              <a:tailEnd/>
            </a:ln>
          </p:spPr>
          <p:txBody>
            <a:bodyPr wrap="none" anchor="ctr"/>
            <a:lstStyle/>
            <a:p>
              <a:endParaRPr lang="en-US" sz="1600"/>
            </a:p>
          </p:txBody>
        </p:sp>
        <p:sp>
          <p:nvSpPr>
            <p:cNvPr id="11" name="Line 69"/>
            <p:cNvSpPr>
              <a:spLocks noChangeShapeType="1"/>
            </p:cNvSpPr>
            <p:nvPr/>
          </p:nvSpPr>
          <p:spPr bwMode="auto">
            <a:xfrm flipH="1">
              <a:off x="1152" y="3072"/>
              <a:ext cx="96" cy="0"/>
            </a:xfrm>
            <a:prstGeom prst="line">
              <a:avLst/>
            </a:prstGeom>
            <a:noFill/>
            <a:ln w="19050">
              <a:solidFill>
                <a:schemeClr val="tx1"/>
              </a:solidFill>
              <a:round/>
              <a:headEnd/>
              <a:tailEnd/>
            </a:ln>
          </p:spPr>
          <p:txBody>
            <a:bodyPr wrap="none" anchor="ctr"/>
            <a:lstStyle/>
            <a:p>
              <a:endParaRPr lang="en-US" sz="1600"/>
            </a:p>
          </p:txBody>
        </p:sp>
      </p:grpSp>
      <p:sp>
        <p:nvSpPr>
          <p:cNvPr id="12" name="Rectangle 19"/>
          <p:cNvSpPr>
            <a:spLocks noChangeArrowheads="1"/>
          </p:cNvSpPr>
          <p:nvPr/>
        </p:nvSpPr>
        <p:spPr bwMode="auto">
          <a:xfrm>
            <a:off x="1752600" y="2438400"/>
            <a:ext cx="1600200" cy="1447800"/>
          </a:xfrm>
          <a:prstGeom prst="rect">
            <a:avLst/>
          </a:prstGeom>
          <a:solidFill>
            <a:srgbClr val="DDDDDD"/>
          </a:solidFill>
          <a:ln w="19050" algn="ctr">
            <a:solidFill>
              <a:schemeClr val="tx1"/>
            </a:solidFill>
            <a:miter lim="800000"/>
            <a:headEnd/>
            <a:tailEnd/>
          </a:ln>
        </p:spPr>
        <p:txBody>
          <a:bodyPr wrap="none" anchor="ctr"/>
          <a:lstStyle/>
          <a:p>
            <a:r>
              <a:rPr lang="en-US" sz="1600" dirty="0" smtClean="0"/>
              <a:t>A</a:t>
            </a:r>
            <a:endParaRPr lang="en-US" sz="1600" dirty="0"/>
          </a:p>
        </p:txBody>
      </p:sp>
      <p:sp>
        <p:nvSpPr>
          <p:cNvPr id="13" name="Line 13"/>
          <p:cNvSpPr>
            <a:spLocks noChangeShapeType="1"/>
          </p:cNvSpPr>
          <p:nvPr/>
        </p:nvSpPr>
        <p:spPr bwMode="auto">
          <a:xfrm>
            <a:off x="3352800" y="3581400"/>
            <a:ext cx="2362200" cy="0"/>
          </a:xfrm>
          <a:prstGeom prst="line">
            <a:avLst/>
          </a:prstGeom>
          <a:noFill/>
          <a:ln w="19050">
            <a:solidFill>
              <a:schemeClr val="tx1"/>
            </a:solidFill>
            <a:round/>
            <a:headEnd/>
            <a:tailEnd type="triangle" w="lg" len="med"/>
          </a:ln>
        </p:spPr>
        <p:txBody>
          <a:bodyPr wrap="none" anchor="ctr"/>
          <a:lstStyle/>
          <a:p>
            <a:endParaRPr lang="en-US" sz="1600"/>
          </a:p>
        </p:txBody>
      </p:sp>
      <p:sp>
        <p:nvSpPr>
          <p:cNvPr id="14" name="Rectangle 30"/>
          <p:cNvSpPr>
            <a:spLocks noChangeArrowheads="1"/>
          </p:cNvSpPr>
          <p:nvPr/>
        </p:nvSpPr>
        <p:spPr bwMode="auto">
          <a:xfrm>
            <a:off x="4648200" y="345826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dirty="0"/>
              <a:t>1</a:t>
            </a:r>
          </a:p>
        </p:txBody>
      </p:sp>
      <p:sp>
        <p:nvSpPr>
          <p:cNvPr id="15" name="Line 13"/>
          <p:cNvSpPr>
            <a:spLocks noChangeShapeType="1"/>
          </p:cNvSpPr>
          <p:nvPr/>
        </p:nvSpPr>
        <p:spPr bwMode="auto">
          <a:xfrm rot="10800000">
            <a:off x="3352800" y="2743200"/>
            <a:ext cx="2362200" cy="0"/>
          </a:xfrm>
          <a:prstGeom prst="line">
            <a:avLst/>
          </a:prstGeom>
          <a:noFill/>
          <a:ln w="19050">
            <a:solidFill>
              <a:schemeClr val="tx1"/>
            </a:solidFill>
            <a:round/>
            <a:headEnd/>
            <a:tailEnd type="triangle" w="lg" len="med"/>
          </a:ln>
        </p:spPr>
        <p:txBody>
          <a:bodyPr wrap="none" anchor="ctr"/>
          <a:lstStyle/>
          <a:p>
            <a:endParaRPr lang="en-US" sz="1600"/>
          </a:p>
        </p:txBody>
      </p:sp>
      <p:sp>
        <p:nvSpPr>
          <p:cNvPr id="16" name="Rectangle 30"/>
          <p:cNvSpPr>
            <a:spLocks noChangeArrowheads="1"/>
          </p:cNvSpPr>
          <p:nvPr/>
        </p:nvSpPr>
        <p:spPr bwMode="auto">
          <a:xfrm>
            <a:off x="4114800" y="2615795"/>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dirty="0"/>
              <a:t>1</a:t>
            </a:r>
          </a:p>
        </p:txBody>
      </p:sp>
      <p:sp>
        <p:nvSpPr>
          <p:cNvPr id="17" name="TextBox 16"/>
          <p:cNvSpPr txBox="1"/>
          <p:nvPr/>
        </p:nvSpPr>
        <p:spPr>
          <a:xfrm>
            <a:off x="1447800" y="4495800"/>
            <a:ext cx="6477000" cy="400110"/>
          </a:xfrm>
          <a:prstGeom prst="rect">
            <a:avLst/>
          </a:prstGeom>
          <a:noFill/>
        </p:spPr>
        <p:txBody>
          <a:bodyPr wrap="square" rtlCol="0">
            <a:spAutoFit/>
          </a:bodyPr>
          <a:lstStyle/>
          <a:p>
            <a:pPr algn="l"/>
            <a:r>
              <a:rPr lang="en-US" sz="2000" dirty="0" smtClean="0"/>
              <a:t>Compose credit protocol using multiple A-Ports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p:cNvSpPr>
            <a:spLocks/>
          </p:cNvSpPr>
          <p:nvPr/>
        </p:nvSpPr>
        <p:spPr bwMode="auto">
          <a:xfrm>
            <a:off x="457200" y="2895600"/>
            <a:ext cx="457200" cy="10668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sz="1600"/>
          </a:p>
        </p:txBody>
      </p:sp>
      <p:sp>
        <p:nvSpPr>
          <p:cNvPr id="15363" name="Line 3"/>
          <p:cNvSpPr>
            <a:spLocks noChangeShapeType="1"/>
          </p:cNvSpPr>
          <p:nvPr/>
        </p:nvSpPr>
        <p:spPr bwMode="auto">
          <a:xfrm flipH="1" flipV="1">
            <a:off x="4752975" y="4419600"/>
            <a:ext cx="19050" cy="381000"/>
          </a:xfrm>
          <a:prstGeom prst="line">
            <a:avLst/>
          </a:prstGeom>
          <a:noFill/>
          <a:ln w="19050">
            <a:solidFill>
              <a:schemeClr val="tx1"/>
            </a:solidFill>
            <a:round/>
            <a:headEnd/>
            <a:tailEnd type="triangle" w="med" len="med"/>
          </a:ln>
        </p:spPr>
        <p:txBody>
          <a:bodyPr wrap="none" anchor="ctr"/>
          <a:lstStyle/>
          <a:p>
            <a:endParaRPr lang="en-US" sz="1600"/>
          </a:p>
        </p:txBody>
      </p:sp>
      <p:sp>
        <p:nvSpPr>
          <p:cNvPr id="15364" name="Line 4"/>
          <p:cNvSpPr>
            <a:spLocks noChangeShapeType="1"/>
          </p:cNvSpPr>
          <p:nvPr/>
        </p:nvSpPr>
        <p:spPr bwMode="auto">
          <a:xfrm>
            <a:off x="6438900" y="2438400"/>
            <a:ext cx="0" cy="1143000"/>
          </a:xfrm>
          <a:prstGeom prst="line">
            <a:avLst/>
          </a:prstGeom>
          <a:noFill/>
          <a:ln w="19050">
            <a:solidFill>
              <a:schemeClr val="tx1"/>
            </a:solidFill>
            <a:round/>
            <a:headEnd/>
            <a:tailEnd type="triangle" w="med" len="med"/>
          </a:ln>
        </p:spPr>
        <p:txBody>
          <a:bodyPr wrap="none" anchor="ctr"/>
          <a:lstStyle/>
          <a:p>
            <a:endParaRPr lang="en-US" sz="1600"/>
          </a:p>
        </p:txBody>
      </p:sp>
      <p:sp>
        <p:nvSpPr>
          <p:cNvPr id="15365" name="Line 5"/>
          <p:cNvSpPr>
            <a:spLocks noChangeShapeType="1"/>
          </p:cNvSpPr>
          <p:nvPr/>
        </p:nvSpPr>
        <p:spPr bwMode="auto">
          <a:xfrm>
            <a:off x="6210300" y="2438400"/>
            <a:ext cx="0" cy="1143000"/>
          </a:xfrm>
          <a:prstGeom prst="line">
            <a:avLst/>
          </a:prstGeom>
          <a:noFill/>
          <a:ln w="19050">
            <a:solidFill>
              <a:schemeClr val="tx1"/>
            </a:solidFill>
            <a:round/>
            <a:headEnd/>
            <a:tailEnd type="triangle" w="med" len="med"/>
          </a:ln>
        </p:spPr>
        <p:txBody>
          <a:bodyPr wrap="none" anchor="ctr"/>
          <a:lstStyle/>
          <a:p>
            <a:endParaRPr lang="en-US" sz="1600"/>
          </a:p>
        </p:txBody>
      </p:sp>
      <p:sp>
        <p:nvSpPr>
          <p:cNvPr id="15366" name="Line 6"/>
          <p:cNvSpPr>
            <a:spLocks noChangeShapeType="1"/>
          </p:cNvSpPr>
          <p:nvPr/>
        </p:nvSpPr>
        <p:spPr bwMode="auto">
          <a:xfrm>
            <a:off x="2857500" y="1524000"/>
            <a:ext cx="0" cy="685800"/>
          </a:xfrm>
          <a:prstGeom prst="line">
            <a:avLst/>
          </a:prstGeom>
          <a:noFill/>
          <a:ln w="19050">
            <a:solidFill>
              <a:schemeClr val="tx1"/>
            </a:solidFill>
            <a:round/>
            <a:headEnd/>
            <a:tailEnd type="triangle" w="med" len="med"/>
          </a:ln>
        </p:spPr>
        <p:txBody>
          <a:bodyPr wrap="none" anchor="ctr"/>
          <a:lstStyle/>
          <a:p>
            <a:endParaRPr lang="en-US" sz="1600"/>
          </a:p>
        </p:txBody>
      </p:sp>
      <p:sp>
        <p:nvSpPr>
          <p:cNvPr id="15367" name="Freeform 7"/>
          <p:cNvSpPr>
            <a:spLocks/>
          </p:cNvSpPr>
          <p:nvPr/>
        </p:nvSpPr>
        <p:spPr bwMode="auto">
          <a:xfrm>
            <a:off x="3200400" y="2590800"/>
            <a:ext cx="2667000" cy="990600"/>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sz="1600"/>
          </a:p>
        </p:txBody>
      </p:sp>
      <p:sp>
        <p:nvSpPr>
          <p:cNvPr id="15368" name="Line 8"/>
          <p:cNvSpPr>
            <a:spLocks noChangeShapeType="1"/>
          </p:cNvSpPr>
          <p:nvPr/>
        </p:nvSpPr>
        <p:spPr bwMode="auto">
          <a:xfrm>
            <a:off x="1752600" y="4038600"/>
            <a:ext cx="762000" cy="0"/>
          </a:xfrm>
          <a:prstGeom prst="line">
            <a:avLst/>
          </a:prstGeom>
          <a:noFill/>
          <a:ln w="19050">
            <a:solidFill>
              <a:schemeClr val="tx1"/>
            </a:solidFill>
            <a:round/>
            <a:headEnd/>
            <a:tailEnd type="triangle" w="med" len="med"/>
          </a:ln>
        </p:spPr>
        <p:txBody>
          <a:bodyPr wrap="none" anchor="ctr"/>
          <a:lstStyle/>
          <a:p>
            <a:endParaRPr lang="en-US" sz="1600"/>
          </a:p>
        </p:txBody>
      </p:sp>
      <p:sp>
        <p:nvSpPr>
          <p:cNvPr id="15369" name="Line 9"/>
          <p:cNvSpPr>
            <a:spLocks noChangeShapeType="1"/>
          </p:cNvSpPr>
          <p:nvPr/>
        </p:nvSpPr>
        <p:spPr bwMode="auto">
          <a:xfrm>
            <a:off x="3352800" y="4038600"/>
            <a:ext cx="762000" cy="0"/>
          </a:xfrm>
          <a:prstGeom prst="line">
            <a:avLst/>
          </a:prstGeom>
          <a:noFill/>
          <a:ln w="19050">
            <a:solidFill>
              <a:schemeClr val="tx1"/>
            </a:solidFill>
            <a:round/>
            <a:headEnd/>
            <a:tailEnd type="triangle" w="med" len="med"/>
          </a:ln>
        </p:spPr>
        <p:txBody>
          <a:bodyPr wrap="none" anchor="ctr"/>
          <a:lstStyle/>
          <a:p>
            <a:endParaRPr lang="en-US" sz="1600"/>
          </a:p>
        </p:txBody>
      </p:sp>
      <p:sp>
        <p:nvSpPr>
          <p:cNvPr id="15370" name="Line 10"/>
          <p:cNvSpPr>
            <a:spLocks noChangeShapeType="1"/>
          </p:cNvSpPr>
          <p:nvPr/>
        </p:nvSpPr>
        <p:spPr bwMode="auto">
          <a:xfrm>
            <a:off x="4953000" y="4038600"/>
            <a:ext cx="762000" cy="0"/>
          </a:xfrm>
          <a:prstGeom prst="line">
            <a:avLst/>
          </a:prstGeom>
          <a:noFill/>
          <a:ln w="19050">
            <a:solidFill>
              <a:schemeClr val="tx1"/>
            </a:solidFill>
            <a:round/>
            <a:headEnd/>
            <a:tailEnd type="triangle" w="med" len="med"/>
          </a:ln>
        </p:spPr>
        <p:txBody>
          <a:bodyPr wrap="none" anchor="ctr"/>
          <a:lstStyle/>
          <a:p>
            <a:endParaRPr lang="en-US" sz="1600"/>
          </a:p>
        </p:txBody>
      </p:sp>
      <p:sp>
        <p:nvSpPr>
          <p:cNvPr id="15371" name="Line 11"/>
          <p:cNvSpPr>
            <a:spLocks noChangeShapeType="1"/>
          </p:cNvSpPr>
          <p:nvPr/>
        </p:nvSpPr>
        <p:spPr bwMode="auto">
          <a:xfrm>
            <a:off x="6629400" y="4038600"/>
            <a:ext cx="685800" cy="0"/>
          </a:xfrm>
          <a:prstGeom prst="line">
            <a:avLst/>
          </a:prstGeom>
          <a:noFill/>
          <a:ln w="19050">
            <a:solidFill>
              <a:schemeClr val="tx1"/>
            </a:solidFill>
            <a:round/>
            <a:headEnd/>
            <a:tailEnd type="triangle" w="med" len="med"/>
          </a:ln>
        </p:spPr>
        <p:txBody>
          <a:bodyPr wrap="none" anchor="ctr"/>
          <a:lstStyle/>
          <a:p>
            <a:endParaRPr lang="en-US" sz="1600"/>
          </a:p>
        </p:txBody>
      </p:sp>
      <p:sp>
        <p:nvSpPr>
          <p:cNvPr id="15372" name="Line 12"/>
          <p:cNvSpPr>
            <a:spLocks noChangeShapeType="1"/>
          </p:cNvSpPr>
          <p:nvPr/>
        </p:nvSpPr>
        <p:spPr bwMode="auto">
          <a:xfrm flipH="1">
            <a:off x="8229600" y="4191000"/>
            <a:ext cx="762000" cy="0"/>
          </a:xfrm>
          <a:prstGeom prst="line">
            <a:avLst/>
          </a:prstGeom>
          <a:noFill/>
          <a:ln w="19050">
            <a:solidFill>
              <a:schemeClr val="tx1"/>
            </a:solidFill>
            <a:round/>
            <a:headEnd/>
            <a:tailEnd type="triangle" w="med" len="med"/>
          </a:ln>
        </p:spPr>
        <p:txBody>
          <a:bodyPr wrap="none" anchor="ctr"/>
          <a:lstStyle/>
          <a:p>
            <a:endParaRPr lang="en-US" sz="1600"/>
          </a:p>
        </p:txBody>
      </p:sp>
      <p:sp>
        <p:nvSpPr>
          <p:cNvPr id="15373" name="Line 13"/>
          <p:cNvSpPr>
            <a:spLocks noChangeShapeType="1"/>
          </p:cNvSpPr>
          <p:nvPr/>
        </p:nvSpPr>
        <p:spPr bwMode="auto">
          <a:xfrm>
            <a:off x="8229600" y="3810000"/>
            <a:ext cx="762000" cy="0"/>
          </a:xfrm>
          <a:prstGeom prst="line">
            <a:avLst/>
          </a:prstGeom>
          <a:noFill/>
          <a:ln w="19050">
            <a:solidFill>
              <a:schemeClr val="tx1"/>
            </a:solidFill>
            <a:round/>
            <a:headEnd/>
            <a:tailEnd type="triangle" w="med" len="med"/>
          </a:ln>
        </p:spPr>
        <p:txBody>
          <a:bodyPr wrap="none" anchor="ctr"/>
          <a:lstStyle/>
          <a:p>
            <a:endParaRPr lang="en-US" sz="1600"/>
          </a:p>
        </p:txBody>
      </p:sp>
      <p:sp>
        <p:nvSpPr>
          <p:cNvPr id="15374" name="Rectangle 14" descr="banner3"/>
          <p:cNvSpPr>
            <a:spLocks noGrp="1" noChangeArrowheads="1"/>
          </p:cNvSpPr>
          <p:nvPr>
            <p:ph type="title"/>
          </p:nvPr>
        </p:nvSpPr>
        <p:spPr/>
        <p:txBody>
          <a:bodyPr/>
          <a:lstStyle/>
          <a:p>
            <a:pPr eaLnBrk="1" hangingPunct="1"/>
            <a:r>
              <a:rPr lang="en-US" smtClean="0"/>
              <a:t>Example: Inorder Front End</a:t>
            </a:r>
          </a:p>
        </p:txBody>
      </p:sp>
      <p:sp>
        <p:nvSpPr>
          <p:cNvPr id="15375" name="Rectangle 15"/>
          <p:cNvSpPr>
            <a:spLocks noChangeArrowheads="1"/>
          </p:cNvSpPr>
          <p:nvPr/>
        </p:nvSpPr>
        <p:spPr bwMode="auto">
          <a:xfrm>
            <a:off x="838200" y="3581400"/>
            <a:ext cx="914400" cy="838200"/>
          </a:xfrm>
          <a:prstGeom prst="rect">
            <a:avLst/>
          </a:prstGeom>
          <a:solidFill>
            <a:srgbClr val="FFFF66"/>
          </a:solidFill>
          <a:ln w="19050" algn="ctr">
            <a:solidFill>
              <a:schemeClr val="tx1"/>
            </a:solidFill>
            <a:miter lim="800000"/>
            <a:headEnd/>
            <a:tailEnd/>
          </a:ln>
        </p:spPr>
        <p:txBody>
          <a:bodyPr wrap="none" anchor="ctr"/>
          <a:lstStyle/>
          <a:p>
            <a:r>
              <a:rPr lang="en-US" sz="1600"/>
              <a:t>FET</a:t>
            </a:r>
          </a:p>
        </p:txBody>
      </p:sp>
      <p:sp>
        <p:nvSpPr>
          <p:cNvPr id="92176" name="Rectangle 16"/>
          <p:cNvSpPr>
            <a:spLocks noChangeArrowheads="1"/>
          </p:cNvSpPr>
          <p:nvPr/>
        </p:nvSpPr>
        <p:spPr bwMode="auto">
          <a:xfrm>
            <a:off x="2514600" y="2209800"/>
            <a:ext cx="914400" cy="838200"/>
          </a:xfrm>
          <a:prstGeom prst="rect">
            <a:avLst/>
          </a:prstGeom>
          <a:solidFill>
            <a:srgbClr val="FFFF66"/>
          </a:solidFill>
          <a:ln w="19050" algn="ctr">
            <a:solidFill>
              <a:schemeClr val="tx1"/>
            </a:solidFill>
            <a:miter lim="800000"/>
            <a:headEnd/>
            <a:tailEnd/>
          </a:ln>
        </p:spPr>
        <p:txBody>
          <a:bodyPr wrap="none" anchor="ctr"/>
          <a:lstStyle/>
          <a:p>
            <a:r>
              <a:rPr lang="en-US" sz="1600"/>
              <a:t>Branch</a:t>
            </a:r>
          </a:p>
          <a:p>
            <a:r>
              <a:rPr lang="en-US" sz="1600"/>
              <a:t>Pred</a:t>
            </a:r>
          </a:p>
        </p:txBody>
      </p:sp>
      <p:sp>
        <p:nvSpPr>
          <p:cNvPr id="15377" name="Rectangle 17"/>
          <p:cNvSpPr>
            <a:spLocks noChangeArrowheads="1"/>
          </p:cNvSpPr>
          <p:nvPr/>
        </p:nvSpPr>
        <p:spPr bwMode="auto">
          <a:xfrm>
            <a:off x="4076700" y="3581400"/>
            <a:ext cx="914400" cy="838200"/>
          </a:xfrm>
          <a:prstGeom prst="rect">
            <a:avLst/>
          </a:prstGeom>
          <a:solidFill>
            <a:srgbClr val="FFFF66"/>
          </a:solidFill>
          <a:ln w="19050" algn="ctr">
            <a:solidFill>
              <a:schemeClr val="tx1"/>
            </a:solidFill>
            <a:miter lim="800000"/>
            <a:headEnd/>
            <a:tailEnd/>
          </a:ln>
        </p:spPr>
        <p:txBody>
          <a:bodyPr wrap="none" anchor="ctr"/>
          <a:lstStyle/>
          <a:p>
            <a:r>
              <a:rPr lang="en-US" sz="1600"/>
              <a:t>IMEM</a:t>
            </a:r>
          </a:p>
        </p:txBody>
      </p:sp>
      <p:sp>
        <p:nvSpPr>
          <p:cNvPr id="92178" name="Rectangle 18"/>
          <p:cNvSpPr>
            <a:spLocks noChangeArrowheads="1"/>
          </p:cNvSpPr>
          <p:nvPr/>
        </p:nvSpPr>
        <p:spPr bwMode="auto">
          <a:xfrm>
            <a:off x="5695950" y="3581400"/>
            <a:ext cx="914400" cy="838200"/>
          </a:xfrm>
          <a:prstGeom prst="rect">
            <a:avLst/>
          </a:prstGeom>
          <a:solidFill>
            <a:srgbClr val="FFFF66"/>
          </a:solidFill>
          <a:ln w="19050" algn="ctr">
            <a:solidFill>
              <a:schemeClr val="tx1"/>
            </a:solidFill>
            <a:miter lim="800000"/>
            <a:headEnd/>
            <a:tailEnd/>
          </a:ln>
        </p:spPr>
        <p:txBody>
          <a:bodyPr wrap="none" anchor="ctr"/>
          <a:lstStyle/>
          <a:p>
            <a:r>
              <a:rPr lang="en-US" sz="1600"/>
              <a:t>PC</a:t>
            </a:r>
          </a:p>
          <a:p>
            <a:r>
              <a:rPr lang="en-US" sz="1600"/>
              <a:t>Resolve</a:t>
            </a:r>
          </a:p>
        </p:txBody>
      </p:sp>
      <p:sp>
        <p:nvSpPr>
          <p:cNvPr id="92179" name="Rectangle 19"/>
          <p:cNvSpPr>
            <a:spLocks noChangeArrowheads="1"/>
          </p:cNvSpPr>
          <p:nvPr/>
        </p:nvSpPr>
        <p:spPr bwMode="auto">
          <a:xfrm>
            <a:off x="7315200" y="3581400"/>
            <a:ext cx="914400" cy="838200"/>
          </a:xfrm>
          <a:prstGeom prst="rect">
            <a:avLst/>
          </a:prstGeom>
          <a:solidFill>
            <a:srgbClr val="DDDDDD"/>
          </a:solidFill>
          <a:ln w="19050" algn="ctr">
            <a:solidFill>
              <a:schemeClr val="tx1"/>
            </a:solidFill>
            <a:miter lim="800000"/>
            <a:headEnd/>
            <a:tailEnd/>
          </a:ln>
        </p:spPr>
        <p:txBody>
          <a:bodyPr wrap="none" anchor="ctr"/>
          <a:lstStyle/>
          <a:p>
            <a:r>
              <a:rPr lang="en-US" sz="1600"/>
              <a:t>Inst</a:t>
            </a:r>
          </a:p>
          <a:p>
            <a:r>
              <a:rPr lang="en-US" sz="1600"/>
              <a:t>Q</a:t>
            </a:r>
          </a:p>
        </p:txBody>
      </p:sp>
      <p:sp>
        <p:nvSpPr>
          <p:cNvPr id="15380" name="Freeform 20"/>
          <p:cNvSpPr>
            <a:spLocks/>
          </p:cNvSpPr>
          <p:nvPr/>
        </p:nvSpPr>
        <p:spPr bwMode="auto">
          <a:xfrm flipV="1">
            <a:off x="4953000" y="4419600"/>
            <a:ext cx="2590800" cy="1066800"/>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sz="1600"/>
          </a:p>
        </p:txBody>
      </p:sp>
      <p:sp>
        <p:nvSpPr>
          <p:cNvPr id="92181" name="Rectangle 21"/>
          <p:cNvSpPr>
            <a:spLocks noChangeArrowheads="1"/>
          </p:cNvSpPr>
          <p:nvPr/>
        </p:nvSpPr>
        <p:spPr bwMode="auto">
          <a:xfrm>
            <a:off x="4076700" y="4800600"/>
            <a:ext cx="914400" cy="838200"/>
          </a:xfrm>
          <a:prstGeom prst="rect">
            <a:avLst/>
          </a:prstGeom>
          <a:solidFill>
            <a:srgbClr val="DDDDDD"/>
          </a:solidFill>
          <a:ln w="19050" algn="ctr">
            <a:solidFill>
              <a:schemeClr val="tx1"/>
            </a:solidFill>
            <a:miter lim="800000"/>
            <a:headEnd/>
            <a:tailEnd/>
          </a:ln>
        </p:spPr>
        <p:txBody>
          <a:bodyPr wrap="none" anchor="ctr"/>
          <a:lstStyle/>
          <a:p>
            <a:r>
              <a:rPr lang="en-US" sz="1600"/>
              <a:t>I$</a:t>
            </a:r>
          </a:p>
        </p:txBody>
      </p:sp>
      <p:sp>
        <p:nvSpPr>
          <p:cNvPr id="92182" name="Rectangle 22"/>
          <p:cNvSpPr>
            <a:spLocks noChangeArrowheads="1"/>
          </p:cNvSpPr>
          <p:nvPr/>
        </p:nvSpPr>
        <p:spPr bwMode="auto">
          <a:xfrm>
            <a:off x="2514600" y="3581400"/>
            <a:ext cx="914400" cy="838200"/>
          </a:xfrm>
          <a:prstGeom prst="rect">
            <a:avLst/>
          </a:prstGeom>
          <a:solidFill>
            <a:srgbClr val="FFFF66"/>
          </a:solidFill>
          <a:ln w="19050" algn="ctr">
            <a:solidFill>
              <a:schemeClr val="tx1"/>
            </a:solidFill>
            <a:miter lim="800000"/>
            <a:headEnd/>
            <a:tailEnd/>
          </a:ln>
        </p:spPr>
        <p:txBody>
          <a:bodyPr wrap="none" anchor="ctr"/>
          <a:lstStyle/>
          <a:p>
            <a:r>
              <a:rPr lang="en-US" sz="1600"/>
              <a:t>ITLB</a:t>
            </a:r>
          </a:p>
        </p:txBody>
      </p:sp>
      <p:sp>
        <p:nvSpPr>
          <p:cNvPr id="15383" name="Rectangle 23"/>
          <p:cNvSpPr>
            <a:spLocks noChangeArrowheads="1"/>
          </p:cNvSpPr>
          <p:nvPr/>
        </p:nvSpPr>
        <p:spPr bwMode="auto">
          <a:xfrm>
            <a:off x="1981200" y="38862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1</a:t>
            </a:r>
          </a:p>
        </p:txBody>
      </p:sp>
      <p:sp>
        <p:nvSpPr>
          <p:cNvPr id="15384" name="Rectangle 24"/>
          <p:cNvSpPr>
            <a:spLocks noChangeArrowheads="1"/>
          </p:cNvSpPr>
          <p:nvPr/>
        </p:nvSpPr>
        <p:spPr bwMode="auto">
          <a:xfrm>
            <a:off x="3581400" y="38862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1</a:t>
            </a:r>
          </a:p>
        </p:txBody>
      </p:sp>
      <p:sp>
        <p:nvSpPr>
          <p:cNvPr id="15385" name="Rectangle 25"/>
          <p:cNvSpPr>
            <a:spLocks noChangeArrowheads="1"/>
          </p:cNvSpPr>
          <p:nvPr/>
        </p:nvSpPr>
        <p:spPr bwMode="auto">
          <a:xfrm>
            <a:off x="5257800" y="38862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1</a:t>
            </a:r>
          </a:p>
        </p:txBody>
      </p:sp>
      <p:sp>
        <p:nvSpPr>
          <p:cNvPr id="15386" name="Rectangle 26"/>
          <p:cNvSpPr>
            <a:spLocks noChangeArrowheads="1"/>
          </p:cNvSpPr>
          <p:nvPr/>
        </p:nvSpPr>
        <p:spPr bwMode="auto">
          <a:xfrm>
            <a:off x="6858000" y="38862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0</a:t>
            </a:r>
          </a:p>
        </p:txBody>
      </p:sp>
      <p:sp>
        <p:nvSpPr>
          <p:cNvPr id="15387" name="Rectangle 27"/>
          <p:cNvSpPr>
            <a:spLocks noChangeArrowheads="1"/>
          </p:cNvSpPr>
          <p:nvPr/>
        </p:nvSpPr>
        <p:spPr bwMode="auto">
          <a:xfrm>
            <a:off x="6019800" y="53340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1</a:t>
            </a:r>
          </a:p>
        </p:txBody>
      </p:sp>
      <p:sp>
        <p:nvSpPr>
          <p:cNvPr id="15388" name="Rectangle 28"/>
          <p:cNvSpPr>
            <a:spLocks noChangeArrowheads="1"/>
          </p:cNvSpPr>
          <p:nvPr/>
        </p:nvSpPr>
        <p:spPr bwMode="auto">
          <a:xfrm>
            <a:off x="4648200" y="24384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2</a:t>
            </a:r>
          </a:p>
        </p:txBody>
      </p:sp>
      <p:sp>
        <p:nvSpPr>
          <p:cNvPr id="15389" name="Rectangle 29"/>
          <p:cNvSpPr>
            <a:spLocks noChangeArrowheads="1"/>
          </p:cNvSpPr>
          <p:nvPr/>
        </p:nvSpPr>
        <p:spPr bwMode="auto">
          <a:xfrm>
            <a:off x="8534400" y="41148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0</a:t>
            </a:r>
          </a:p>
        </p:txBody>
      </p:sp>
      <p:sp>
        <p:nvSpPr>
          <p:cNvPr id="15390" name="Rectangle 30"/>
          <p:cNvSpPr>
            <a:spLocks noChangeArrowheads="1"/>
          </p:cNvSpPr>
          <p:nvPr/>
        </p:nvSpPr>
        <p:spPr bwMode="auto">
          <a:xfrm>
            <a:off x="8534400" y="37338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0</a:t>
            </a:r>
          </a:p>
        </p:txBody>
      </p:sp>
      <p:sp>
        <p:nvSpPr>
          <p:cNvPr id="15391" name="Text Box 31"/>
          <p:cNvSpPr txBox="1">
            <a:spLocks noChangeArrowheads="1"/>
          </p:cNvSpPr>
          <p:nvPr/>
        </p:nvSpPr>
        <p:spPr bwMode="auto">
          <a:xfrm>
            <a:off x="8308351" y="3429000"/>
            <a:ext cx="588623" cy="338554"/>
          </a:xfrm>
          <a:prstGeom prst="rect">
            <a:avLst/>
          </a:prstGeom>
          <a:noFill/>
          <a:ln w="19050" algn="ctr">
            <a:noFill/>
            <a:miter lim="800000"/>
            <a:headEnd/>
            <a:tailEnd/>
          </a:ln>
        </p:spPr>
        <p:txBody>
          <a:bodyPr wrap="none">
            <a:spAutoFit/>
          </a:bodyPr>
          <a:lstStyle/>
          <a:p>
            <a:r>
              <a:rPr lang="en-US" sz="1600"/>
              <a:t>first</a:t>
            </a:r>
          </a:p>
        </p:txBody>
      </p:sp>
      <p:sp>
        <p:nvSpPr>
          <p:cNvPr id="15392" name="Text Box 32"/>
          <p:cNvSpPr txBox="1">
            <a:spLocks noChangeArrowheads="1"/>
          </p:cNvSpPr>
          <p:nvPr/>
        </p:nvSpPr>
        <p:spPr bwMode="auto">
          <a:xfrm>
            <a:off x="8321175" y="4267200"/>
            <a:ext cx="562975" cy="338554"/>
          </a:xfrm>
          <a:prstGeom prst="rect">
            <a:avLst/>
          </a:prstGeom>
          <a:noFill/>
          <a:ln w="19050" algn="ctr">
            <a:noFill/>
            <a:miter lim="800000"/>
            <a:headEnd/>
            <a:tailEnd/>
          </a:ln>
        </p:spPr>
        <p:txBody>
          <a:bodyPr wrap="none">
            <a:spAutoFit/>
          </a:bodyPr>
          <a:lstStyle/>
          <a:p>
            <a:r>
              <a:rPr lang="en-US" sz="1600"/>
              <a:t>deq</a:t>
            </a:r>
          </a:p>
        </p:txBody>
      </p:sp>
      <p:sp>
        <p:nvSpPr>
          <p:cNvPr id="15393" name="Text Box 33"/>
          <p:cNvSpPr txBox="1">
            <a:spLocks noChangeArrowheads="1"/>
          </p:cNvSpPr>
          <p:nvPr/>
        </p:nvSpPr>
        <p:spPr bwMode="auto">
          <a:xfrm>
            <a:off x="4190546" y="5943600"/>
            <a:ext cx="553357" cy="338554"/>
          </a:xfrm>
          <a:prstGeom prst="rect">
            <a:avLst/>
          </a:prstGeom>
          <a:noFill/>
          <a:ln w="19050" algn="ctr">
            <a:noFill/>
            <a:miter lim="800000"/>
            <a:headEnd/>
            <a:tailEnd/>
          </a:ln>
        </p:spPr>
        <p:txBody>
          <a:bodyPr wrap="none">
            <a:spAutoFit/>
          </a:bodyPr>
          <a:lstStyle/>
          <a:p>
            <a:r>
              <a:rPr lang="en-US" sz="1600"/>
              <a:t>slot</a:t>
            </a:r>
          </a:p>
        </p:txBody>
      </p:sp>
      <p:sp>
        <p:nvSpPr>
          <p:cNvPr id="15394" name="Text Box 34"/>
          <p:cNvSpPr txBox="1">
            <a:spLocks noChangeArrowheads="1"/>
          </p:cNvSpPr>
          <p:nvPr/>
        </p:nvSpPr>
        <p:spPr bwMode="auto">
          <a:xfrm>
            <a:off x="6655446" y="4038600"/>
            <a:ext cx="654345" cy="830997"/>
          </a:xfrm>
          <a:prstGeom prst="rect">
            <a:avLst/>
          </a:prstGeom>
          <a:noFill/>
          <a:ln w="19050" algn="ctr">
            <a:noFill/>
            <a:miter lim="800000"/>
            <a:headEnd/>
            <a:tailEnd/>
          </a:ln>
        </p:spPr>
        <p:txBody>
          <a:bodyPr wrap="none">
            <a:spAutoFit/>
          </a:bodyPr>
          <a:lstStyle/>
          <a:p>
            <a:r>
              <a:rPr lang="en-US" sz="1600"/>
              <a:t>enq</a:t>
            </a:r>
          </a:p>
          <a:p>
            <a:r>
              <a:rPr lang="en-US" sz="1600"/>
              <a:t>or</a:t>
            </a:r>
          </a:p>
          <a:p>
            <a:r>
              <a:rPr lang="en-US" sz="1600"/>
              <a:t>drop</a:t>
            </a:r>
          </a:p>
        </p:txBody>
      </p:sp>
      <p:sp>
        <p:nvSpPr>
          <p:cNvPr id="15395" name="Rectangle 35"/>
          <p:cNvSpPr>
            <a:spLocks noChangeArrowheads="1"/>
          </p:cNvSpPr>
          <p:nvPr/>
        </p:nvSpPr>
        <p:spPr bwMode="auto">
          <a:xfrm>
            <a:off x="6324600" y="30480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1</a:t>
            </a:r>
          </a:p>
        </p:txBody>
      </p:sp>
      <p:sp>
        <p:nvSpPr>
          <p:cNvPr id="15396" name="Text Box 36"/>
          <p:cNvSpPr txBox="1">
            <a:spLocks noChangeArrowheads="1"/>
          </p:cNvSpPr>
          <p:nvPr/>
        </p:nvSpPr>
        <p:spPr bwMode="auto">
          <a:xfrm>
            <a:off x="6364178" y="2514600"/>
            <a:ext cx="646331" cy="338554"/>
          </a:xfrm>
          <a:prstGeom prst="rect">
            <a:avLst/>
          </a:prstGeom>
          <a:noFill/>
          <a:ln w="19050" algn="ctr">
            <a:noFill/>
            <a:miter lim="800000"/>
            <a:headEnd/>
            <a:tailEnd/>
          </a:ln>
        </p:spPr>
        <p:txBody>
          <a:bodyPr wrap="none">
            <a:spAutoFit/>
          </a:bodyPr>
          <a:lstStyle/>
          <a:p>
            <a:pPr algn="just"/>
            <a:r>
              <a:rPr lang="en-US" sz="1600"/>
              <a:t>fault</a:t>
            </a:r>
          </a:p>
        </p:txBody>
      </p:sp>
      <p:sp>
        <p:nvSpPr>
          <p:cNvPr id="15397" name="Text Box 37"/>
          <p:cNvSpPr txBox="1">
            <a:spLocks noChangeArrowheads="1"/>
          </p:cNvSpPr>
          <p:nvPr/>
        </p:nvSpPr>
        <p:spPr bwMode="auto">
          <a:xfrm>
            <a:off x="6541783" y="2971800"/>
            <a:ext cx="1015021" cy="338554"/>
          </a:xfrm>
          <a:prstGeom prst="rect">
            <a:avLst/>
          </a:prstGeom>
          <a:noFill/>
          <a:ln w="19050" algn="ctr">
            <a:noFill/>
            <a:miter lim="800000"/>
            <a:headEnd/>
            <a:tailEnd/>
          </a:ln>
        </p:spPr>
        <p:txBody>
          <a:bodyPr wrap="none">
            <a:spAutoFit/>
          </a:bodyPr>
          <a:lstStyle/>
          <a:p>
            <a:r>
              <a:rPr lang="en-US" sz="1600"/>
              <a:t>mispred</a:t>
            </a:r>
          </a:p>
        </p:txBody>
      </p:sp>
      <p:sp>
        <p:nvSpPr>
          <p:cNvPr id="15398" name="Rectangle 38"/>
          <p:cNvSpPr>
            <a:spLocks noChangeArrowheads="1"/>
          </p:cNvSpPr>
          <p:nvPr/>
        </p:nvSpPr>
        <p:spPr bwMode="auto">
          <a:xfrm>
            <a:off x="2743200" y="16764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1</a:t>
            </a:r>
          </a:p>
        </p:txBody>
      </p:sp>
      <p:sp>
        <p:nvSpPr>
          <p:cNvPr id="15399" name="Text Box 39"/>
          <p:cNvSpPr txBox="1">
            <a:spLocks noChangeArrowheads="1"/>
          </p:cNvSpPr>
          <p:nvPr/>
        </p:nvSpPr>
        <p:spPr bwMode="auto">
          <a:xfrm>
            <a:off x="1751896" y="1676400"/>
            <a:ext cx="972959" cy="338554"/>
          </a:xfrm>
          <a:prstGeom prst="rect">
            <a:avLst/>
          </a:prstGeom>
          <a:noFill/>
          <a:ln w="19050" algn="ctr">
            <a:noFill/>
            <a:miter lim="800000"/>
            <a:headEnd/>
            <a:tailEnd/>
          </a:ln>
        </p:spPr>
        <p:txBody>
          <a:bodyPr wrap="none">
            <a:spAutoFit/>
          </a:bodyPr>
          <a:lstStyle/>
          <a:p>
            <a:r>
              <a:rPr lang="en-US" sz="1600"/>
              <a:t>training</a:t>
            </a:r>
          </a:p>
        </p:txBody>
      </p:sp>
      <p:sp>
        <p:nvSpPr>
          <p:cNvPr id="15400" name="Text Box 40"/>
          <p:cNvSpPr txBox="1">
            <a:spLocks noChangeArrowheads="1"/>
          </p:cNvSpPr>
          <p:nvPr/>
        </p:nvSpPr>
        <p:spPr bwMode="auto">
          <a:xfrm>
            <a:off x="4446455" y="2590800"/>
            <a:ext cx="651140" cy="338554"/>
          </a:xfrm>
          <a:prstGeom prst="rect">
            <a:avLst/>
          </a:prstGeom>
          <a:noFill/>
          <a:ln w="19050" algn="ctr">
            <a:noFill/>
            <a:miter lim="800000"/>
            <a:headEnd/>
            <a:tailEnd/>
          </a:ln>
        </p:spPr>
        <p:txBody>
          <a:bodyPr wrap="none">
            <a:spAutoFit/>
          </a:bodyPr>
          <a:lstStyle/>
          <a:p>
            <a:r>
              <a:rPr lang="en-US" sz="1600"/>
              <a:t>pred</a:t>
            </a:r>
          </a:p>
        </p:txBody>
      </p:sp>
      <p:sp>
        <p:nvSpPr>
          <p:cNvPr id="15401" name="Text Box 41"/>
          <p:cNvSpPr txBox="1">
            <a:spLocks noChangeArrowheads="1"/>
          </p:cNvSpPr>
          <p:nvPr/>
        </p:nvSpPr>
        <p:spPr bwMode="auto">
          <a:xfrm>
            <a:off x="4805151" y="4495800"/>
            <a:ext cx="995785" cy="338554"/>
          </a:xfrm>
          <a:prstGeom prst="rect">
            <a:avLst/>
          </a:prstGeom>
          <a:noFill/>
          <a:ln w="19050" algn="ctr">
            <a:noFill/>
            <a:miter lim="800000"/>
            <a:headEnd/>
            <a:tailEnd/>
          </a:ln>
        </p:spPr>
        <p:txBody>
          <a:bodyPr wrap="none">
            <a:spAutoFit/>
          </a:bodyPr>
          <a:lstStyle/>
          <a:p>
            <a:r>
              <a:rPr lang="en-US" sz="1600"/>
              <a:t>rspImm</a:t>
            </a:r>
          </a:p>
        </p:txBody>
      </p:sp>
      <p:sp>
        <p:nvSpPr>
          <p:cNvPr id="15402" name="Text Box 42"/>
          <p:cNvSpPr txBox="1">
            <a:spLocks noChangeArrowheads="1"/>
          </p:cNvSpPr>
          <p:nvPr/>
        </p:nvSpPr>
        <p:spPr bwMode="auto">
          <a:xfrm>
            <a:off x="5705993" y="5486400"/>
            <a:ext cx="845103" cy="338554"/>
          </a:xfrm>
          <a:prstGeom prst="rect">
            <a:avLst/>
          </a:prstGeom>
          <a:noFill/>
          <a:ln w="19050" algn="ctr">
            <a:noFill/>
            <a:miter lim="800000"/>
            <a:headEnd/>
            <a:tailEnd/>
          </a:ln>
        </p:spPr>
        <p:txBody>
          <a:bodyPr wrap="none">
            <a:spAutoFit/>
          </a:bodyPr>
          <a:lstStyle/>
          <a:p>
            <a:r>
              <a:rPr lang="en-US" sz="1600"/>
              <a:t>rspDel</a:t>
            </a:r>
          </a:p>
        </p:txBody>
      </p:sp>
      <p:sp>
        <p:nvSpPr>
          <p:cNvPr id="15403" name="Freeform 43"/>
          <p:cNvSpPr>
            <a:spLocks/>
          </p:cNvSpPr>
          <p:nvPr/>
        </p:nvSpPr>
        <p:spPr bwMode="auto">
          <a:xfrm>
            <a:off x="1295400" y="4419600"/>
            <a:ext cx="6705600" cy="1524000"/>
          </a:xfrm>
          <a:custGeom>
            <a:avLst/>
            <a:gdLst>
              <a:gd name="T0" fmla="*/ 2147483647 w 4224"/>
              <a:gd name="T1" fmla="*/ 0 h 960"/>
              <a:gd name="T2" fmla="*/ 2147483647 w 4224"/>
              <a:gd name="T3" fmla="*/ 2147483647 h 960"/>
              <a:gd name="T4" fmla="*/ 0 w 4224"/>
              <a:gd name="T5" fmla="*/ 2147483647 h 960"/>
              <a:gd name="T6" fmla="*/ 0 w 4224"/>
              <a:gd name="T7" fmla="*/ 0 h 960"/>
              <a:gd name="T8" fmla="*/ 0 60000 65536"/>
              <a:gd name="T9" fmla="*/ 0 60000 65536"/>
              <a:gd name="T10" fmla="*/ 0 60000 65536"/>
              <a:gd name="T11" fmla="*/ 0 60000 65536"/>
              <a:gd name="T12" fmla="*/ 0 w 4224"/>
              <a:gd name="T13" fmla="*/ 0 h 960"/>
              <a:gd name="T14" fmla="*/ 4224 w 4224"/>
              <a:gd name="T15" fmla="*/ 960 h 960"/>
            </a:gdLst>
            <a:ahLst/>
            <a:cxnLst>
              <a:cxn ang="T8">
                <a:pos x="T0" y="T1"/>
              </a:cxn>
              <a:cxn ang="T9">
                <a:pos x="T2" y="T3"/>
              </a:cxn>
              <a:cxn ang="T10">
                <a:pos x="T4" y="T5"/>
              </a:cxn>
              <a:cxn ang="T11">
                <a:pos x="T6" y="T7"/>
              </a:cxn>
            </a:cxnLst>
            <a:rect l="T12" t="T13" r="T14" b="T15"/>
            <a:pathLst>
              <a:path w="4224" h="960">
                <a:moveTo>
                  <a:pt x="4224" y="0"/>
                </a:moveTo>
                <a:lnTo>
                  <a:pt x="4209" y="960"/>
                </a:lnTo>
                <a:lnTo>
                  <a:pt x="0" y="960"/>
                </a:lnTo>
                <a:lnTo>
                  <a:pt x="0" y="0"/>
                </a:lnTo>
              </a:path>
            </a:pathLst>
          </a:custGeom>
          <a:noFill/>
          <a:ln w="19050">
            <a:solidFill>
              <a:schemeClr val="tx1"/>
            </a:solidFill>
            <a:round/>
            <a:headEnd/>
            <a:tailEnd type="triangle" w="med" len="med"/>
          </a:ln>
        </p:spPr>
        <p:txBody>
          <a:bodyPr wrap="none" anchor="ctr"/>
          <a:lstStyle/>
          <a:p>
            <a:endParaRPr lang="en-US" sz="1600"/>
          </a:p>
        </p:txBody>
      </p:sp>
      <p:sp>
        <p:nvSpPr>
          <p:cNvPr id="15404" name="Rectangle 44"/>
          <p:cNvSpPr>
            <a:spLocks noChangeArrowheads="1"/>
          </p:cNvSpPr>
          <p:nvPr/>
        </p:nvSpPr>
        <p:spPr bwMode="auto">
          <a:xfrm>
            <a:off x="4343400" y="57912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1</a:t>
            </a:r>
          </a:p>
        </p:txBody>
      </p:sp>
      <p:sp>
        <p:nvSpPr>
          <p:cNvPr id="15405" name="Freeform 45"/>
          <p:cNvSpPr>
            <a:spLocks/>
          </p:cNvSpPr>
          <p:nvPr/>
        </p:nvSpPr>
        <p:spPr bwMode="auto">
          <a:xfrm>
            <a:off x="1219200" y="1143000"/>
            <a:ext cx="4800600" cy="2438400"/>
          </a:xfrm>
          <a:custGeom>
            <a:avLst/>
            <a:gdLst>
              <a:gd name="T0" fmla="*/ 2147483647 w 3026"/>
              <a:gd name="T1" fmla="*/ 2147483647 h 1536"/>
              <a:gd name="T2" fmla="*/ 2147483647 w 3026"/>
              <a:gd name="T3" fmla="*/ 0 h 1536"/>
              <a:gd name="T4" fmla="*/ 0 w 3026"/>
              <a:gd name="T5" fmla="*/ 0 h 1536"/>
              <a:gd name="T6" fmla="*/ 0 w 3026"/>
              <a:gd name="T7" fmla="*/ 2147483647 h 1536"/>
              <a:gd name="T8" fmla="*/ 0 60000 65536"/>
              <a:gd name="T9" fmla="*/ 0 60000 65536"/>
              <a:gd name="T10" fmla="*/ 0 60000 65536"/>
              <a:gd name="T11" fmla="*/ 0 60000 65536"/>
              <a:gd name="T12" fmla="*/ 0 w 3026"/>
              <a:gd name="T13" fmla="*/ 0 h 1536"/>
              <a:gd name="T14" fmla="*/ 3026 w 3026"/>
              <a:gd name="T15" fmla="*/ 1536 h 1536"/>
            </a:gdLst>
            <a:ahLst/>
            <a:cxnLst>
              <a:cxn ang="T8">
                <a:pos x="T0" y="T1"/>
              </a:cxn>
              <a:cxn ang="T9">
                <a:pos x="T2" y="T3"/>
              </a:cxn>
              <a:cxn ang="T10">
                <a:pos x="T4" y="T5"/>
              </a:cxn>
              <a:cxn ang="T11">
                <a:pos x="T6" y="T7"/>
              </a:cxn>
            </a:cxnLst>
            <a:rect l="T12" t="T13" r="T14" b="T15"/>
            <a:pathLst>
              <a:path w="3026" h="1536">
                <a:moveTo>
                  <a:pt x="3024" y="1536"/>
                </a:moveTo>
                <a:lnTo>
                  <a:pt x="3026" y="0"/>
                </a:lnTo>
                <a:lnTo>
                  <a:pt x="0" y="0"/>
                </a:lnTo>
                <a:lnTo>
                  <a:pt x="0" y="1536"/>
                </a:lnTo>
              </a:path>
            </a:pathLst>
          </a:custGeom>
          <a:noFill/>
          <a:ln w="19050">
            <a:solidFill>
              <a:schemeClr val="tx1"/>
            </a:solidFill>
            <a:round/>
            <a:headEnd/>
            <a:tailEnd type="triangle" w="med" len="med"/>
          </a:ln>
        </p:spPr>
        <p:txBody>
          <a:bodyPr wrap="none" anchor="ctr"/>
          <a:lstStyle/>
          <a:p>
            <a:endParaRPr lang="en-US" sz="1600"/>
          </a:p>
        </p:txBody>
      </p:sp>
      <p:sp>
        <p:nvSpPr>
          <p:cNvPr id="15406" name="Rectangle 46"/>
          <p:cNvSpPr>
            <a:spLocks noChangeArrowheads="1"/>
          </p:cNvSpPr>
          <p:nvPr/>
        </p:nvSpPr>
        <p:spPr bwMode="auto">
          <a:xfrm>
            <a:off x="3200400" y="9906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1</a:t>
            </a:r>
          </a:p>
        </p:txBody>
      </p:sp>
      <p:sp>
        <p:nvSpPr>
          <p:cNvPr id="15407" name="Text Box 47"/>
          <p:cNvSpPr txBox="1">
            <a:spLocks noChangeArrowheads="1"/>
          </p:cNvSpPr>
          <p:nvPr/>
        </p:nvSpPr>
        <p:spPr bwMode="auto">
          <a:xfrm>
            <a:off x="2801819" y="1143000"/>
            <a:ext cx="976549" cy="338554"/>
          </a:xfrm>
          <a:prstGeom prst="rect">
            <a:avLst/>
          </a:prstGeom>
          <a:noFill/>
          <a:ln w="19050" algn="ctr">
            <a:noFill/>
            <a:miter lim="800000"/>
            <a:headEnd/>
            <a:tailEnd/>
          </a:ln>
        </p:spPr>
        <p:txBody>
          <a:bodyPr wrap="none">
            <a:spAutoFit/>
          </a:bodyPr>
          <a:lstStyle/>
          <a:p>
            <a:r>
              <a:rPr lang="en-US" sz="1600"/>
              <a:t>redirect</a:t>
            </a:r>
          </a:p>
        </p:txBody>
      </p:sp>
      <p:sp>
        <p:nvSpPr>
          <p:cNvPr id="15408" name="Freeform 48"/>
          <p:cNvSpPr>
            <a:spLocks/>
          </p:cNvSpPr>
          <p:nvPr/>
        </p:nvSpPr>
        <p:spPr bwMode="auto">
          <a:xfrm>
            <a:off x="1524000" y="2590800"/>
            <a:ext cx="990600" cy="990600"/>
          </a:xfrm>
          <a:custGeom>
            <a:avLst/>
            <a:gdLst>
              <a:gd name="T0" fmla="*/ 0 w 624"/>
              <a:gd name="T1" fmla="*/ 2147483647 h 624"/>
              <a:gd name="T2" fmla="*/ 0 w 624"/>
              <a:gd name="T3" fmla="*/ 0 h 624"/>
              <a:gd name="T4" fmla="*/ 2147483647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lnTo>
                  <a:pt x="0" y="0"/>
                </a:lnTo>
                <a:lnTo>
                  <a:pt x="624" y="0"/>
                </a:lnTo>
              </a:path>
            </a:pathLst>
          </a:custGeom>
          <a:noFill/>
          <a:ln w="19050">
            <a:solidFill>
              <a:schemeClr val="tx1"/>
            </a:solidFill>
            <a:round/>
            <a:headEnd/>
            <a:tailEnd type="triangle" w="med" len="med"/>
          </a:ln>
        </p:spPr>
        <p:txBody>
          <a:bodyPr wrap="none" anchor="ctr"/>
          <a:lstStyle/>
          <a:p>
            <a:endParaRPr lang="en-US" sz="1600"/>
          </a:p>
        </p:txBody>
      </p:sp>
      <p:sp>
        <p:nvSpPr>
          <p:cNvPr id="15409" name="Rectangle 49"/>
          <p:cNvSpPr>
            <a:spLocks noChangeArrowheads="1"/>
          </p:cNvSpPr>
          <p:nvPr/>
        </p:nvSpPr>
        <p:spPr bwMode="auto">
          <a:xfrm>
            <a:off x="1828800" y="24384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1</a:t>
            </a:r>
          </a:p>
        </p:txBody>
      </p:sp>
      <p:sp>
        <p:nvSpPr>
          <p:cNvPr id="15410" name="Text Box 50"/>
          <p:cNvSpPr txBox="1">
            <a:spLocks noChangeArrowheads="1"/>
          </p:cNvSpPr>
          <p:nvPr/>
        </p:nvSpPr>
        <p:spPr bwMode="auto">
          <a:xfrm>
            <a:off x="1581647" y="2590800"/>
            <a:ext cx="770532" cy="338554"/>
          </a:xfrm>
          <a:prstGeom prst="rect">
            <a:avLst/>
          </a:prstGeom>
          <a:noFill/>
          <a:ln w="19050" algn="ctr">
            <a:noFill/>
            <a:miter lim="800000"/>
            <a:headEnd/>
            <a:tailEnd/>
          </a:ln>
        </p:spPr>
        <p:txBody>
          <a:bodyPr wrap="none">
            <a:spAutoFit/>
          </a:bodyPr>
          <a:lstStyle/>
          <a:p>
            <a:r>
              <a:rPr lang="en-US" sz="1600"/>
              <a:t>vaddr</a:t>
            </a:r>
          </a:p>
        </p:txBody>
      </p:sp>
      <p:sp>
        <p:nvSpPr>
          <p:cNvPr id="15411" name="Rectangle 51"/>
          <p:cNvSpPr>
            <a:spLocks noChangeArrowheads="1"/>
          </p:cNvSpPr>
          <p:nvPr/>
        </p:nvSpPr>
        <p:spPr bwMode="auto">
          <a:xfrm>
            <a:off x="2942696" y="1600200"/>
            <a:ext cx="1882247" cy="338554"/>
          </a:xfrm>
          <a:prstGeom prst="rect">
            <a:avLst/>
          </a:prstGeom>
          <a:noFill/>
          <a:ln w="19050" algn="ctr">
            <a:noFill/>
            <a:miter lim="800000"/>
            <a:headEnd/>
            <a:tailEnd/>
          </a:ln>
        </p:spPr>
        <p:txBody>
          <a:bodyPr wrap="none">
            <a:spAutoFit/>
          </a:bodyPr>
          <a:lstStyle/>
          <a:p>
            <a:r>
              <a:rPr lang="en-US" sz="1600"/>
              <a:t>(from Back End)</a:t>
            </a:r>
          </a:p>
        </p:txBody>
      </p:sp>
      <p:sp>
        <p:nvSpPr>
          <p:cNvPr id="15412" name="Text Box 52"/>
          <p:cNvSpPr txBox="1">
            <a:spLocks noChangeArrowheads="1"/>
          </p:cNvSpPr>
          <p:nvPr/>
        </p:nvSpPr>
        <p:spPr bwMode="auto">
          <a:xfrm>
            <a:off x="1745159" y="4038600"/>
            <a:ext cx="770532" cy="338554"/>
          </a:xfrm>
          <a:prstGeom prst="rect">
            <a:avLst/>
          </a:prstGeom>
          <a:noFill/>
          <a:ln w="19050" algn="ctr">
            <a:noFill/>
            <a:miter lim="800000"/>
            <a:headEnd/>
            <a:tailEnd/>
          </a:ln>
        </p:spPr>
        <p:txBody>
          <a:bodyPr wrap="none">
            <a:spAutoFit/>
          </a:bodyPr>
          <a:lstStyle/>
          <a:p>
            <a:r>
              <a:rPr lang="en-US" sz="1600"/>
              <a:t>vaddr</a:t>
            </a:r>
          </a:p>
        </p:txBody>
      </p:sp>
      <p:sp>
        <p:nvSpPr>
          <p:cNvPr id="15413" name="Rectangle 53"/>
          <p:cNvSpPr>
            <a:spLocks noChangeArrowheads="1"/>
          </p:cNvSpPr>
          <p:nvPr/>
        </p:nvSpPr>
        <p:spPr bwMode="auto">
          <a:xfrm>
            <a:off x="4648200" y="4519613"/>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0</a:t>
            </a:r>
          </a:p>
        </p:txBody>
      </p:sp>
      <p:sp>
        <p:nvSpPr>
          <p:cNvPr id="15414" name="Rectangle 54"/>
          <p:cNvSpPr>
            <a:spLocks noChangeArrowheads="1"/>
          </p:cNvSpPr>
          <p:nvPr/>
        </p:nvSpPr>
        <p:spPr bwMode="auto">
          <a:xfrm>
            <a:off x="6066896" y="2133600"/>
            <a:ext cx="1882247" cy="338554"/>
          </a:xfrm>
          <a:prstGeom prst="rect">
            <a:avLst/>
          </a:prstGeom>
          <a:noFill/>
          <a:ln w="19050" algn="ctr">
            <a:noFill/>
            <a:miter lim="800000"/>
            <a:headEnd/>
            <a:tailEnd/>
          </a:ln>
        </p:spPr>
        <p:txBody>
          <a:bodyPr wrap="none">
            <a:spAutoFit/>
          </a:bodyPr>
          <a:lstStyle/>
          <a:p>
            <a:r>
              <a:rPr lang="en-US" sz="1600"/>
              <a:t>(from Back End)</a:t>
            </a:r>
          </a:p>
        </p:txBody>
      </p:sp>
      <p:sp>
        <p:nvSpPr>
          <p:cNvPr id="15415" name="Text Box 55"/>
          <p:cNvSpPr txBox="1">
            <a:spLocks noChangeArrowheads="1"/>
          </p:cNvSpPr>
          <p:nvPr/>
        </p:nvSpPr>
        <p:spPr bwMode="auto">
          <a:xfrm>
            <a:off x="3342515" y="4038600"/>
            <a:ext cx="780983" cy="338554"/>
          </a:xfrm>
          <a:prstGeom prst="rect">
            <a:avLst/>
          </a:prstGeom>
          <a:noFill/>
          <a:ln w="19050" algn="ctr">
            <a:noFill/>
            <a:miter lim="800000"/>
            <a:headEnd/>
            <a:tailEnd/>
          </a:ln>
        </p:spPr>
        <p:txBody>
          <a:bodyPr wrap="none">
            <a:spAutoFit/>
          </a:bodyPr>
          <a:lstStyle/>
          <a:p>
            <a:r>
              <a:rPr lang="en-US" sz="1600"/>
              <a:t>paddr</a:t>
            </a:r>
          </a:p>
        </p:txBody>
      </p:sp>
      <p:sp>
        <p:nvSpPr>
          <p:cNvPr id="15416" name="Line 56"/>
          <p:cNvSpPr>
            <a:spLocks noChangeShapeType="1"/>
          </p:cNvSpPr>
          <p:nvPr/>
        </p:nvSpPr>
        <p:spPr bwMode="auto">
          <a:xfrm flipH="1">
            <a:off x="4352925" y="4419600"/>
            <a:ext cx="19050" cy="381000"/>
          </a:xfrm>
          <a:prstGeom prst="line">
            <a:avLst/>
          </a:prstGeom>
          <a:noFill/>
          <a:ln w="19050">
            <a:solidFill>
              <a:schemeClr val="tx1"/>
            </a:solidFill>
            <a:round/>
            <a:headEnd/>
            <a:tailEnd type="triangle" w="med" len="med"/>
          </a:ln>
        </p:spPr>
        <p:txBody>
          <a:bodyPr wrap="none" anchor="ctr"/>
          <a:lstStyle/>
          <a:p>
            <a:endParaRPr lang="en-US" sz="1600"/>
          </a:p>
        </p:txBody>
      </p:sp>
      <p:sp>
        <p:nvSpPr>
          <p:cNvPr id="15417" name="Rectangle 57"/>
          <p:cNvSpPr>
            <a:spLocks noChangeArrowheads="1"/>
          </p:cNvSpPr>
          <p:nvPr/>
        </p:nvSpPr>
        <p:spPr bwMode="auto">
          <a:xfrm>
            <a:off x="4248150" y="4452938"/>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0</a:t>
            </a:r>
          </a:p>
        </p:txBody>
      </p:sp>
      <p:sp>
        <p:nvSpPr>
          <p:cNvPr id="15418" name="Text Box 58"/>
          <p:cNvSpPr txBox="1">
            <a:spLocks noChangeArrowheads="1"/>
          </p:cNvSpPr>
          <p:nvPr/>
        </p:nvSpPr>
        <p:spPr bwMode="auto">
          <a:xfrm>
            <a:off x="3496502" y="4419600"/>
            <a:ext cx="780983" cy="338554"/>
          </a:xfrm>
          <a:prstGeom prst="rect">
            <a:avLst/>
          </a:prstGeom>
          <a:noFill/>
          <a:ln w="19050" algn="ctr">
            <a:noFill/>
            <a:miter lim="800000"/>
            <a:headEnd/>
            <a:tailEnd/>
          </a:ln>
        </p:spPr>
        <p:txBody>
          <a:bodyPr wrap="none">
            <a:spAutoFit/>
          </a:bodyPr>
          <a:lstStyle/>
          <a:p>
            <a:r>
              <a:rPr lang="en-US" sz="1600"/>
              <a:t>paddr</a:t>
            </a:r>
          </a:p>
        </p:txBody>
      </p:sp>
      <p:sp>
        <p:nvSpPr>
          <p:cNvPr id="15419" name="Rectangle 59"/>
          <p:cNvSpPr>
            <a:spLocks noChangeArrowheads="1"/>
          </p:cNvSpPr>
          <p:nvPr/>
        </p:nvSpPr>
        <p:spPr bwMode="auto">
          <a:xfrm>
            <a:off x="6096000" y="25908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1</a:t>
            </a:r>
          </a:p>
        </p:txBody>
      </p:sp>
      <p:sp>
        <p:nvSpPr>
          <p:cNvPr id="92220" name="Rectangle 60"/>
          <p:cNvSpPr>
            <a:spLocks noChangeArrowheads="1"/>
          </p:cNvSpPr>
          <p:nvPr/>
        </p:nvSpPr>
        <p:spPr bwMode="auto">
          <a:xfrm>
            <a:off x="152400" y="2057400"/>
            <a:ext cx="914400" cy="838200"/>
          </a:xfrm>
          <a:prstGeom prst="rect">
            <a:avLst/>
          </a:prstGeom>
          <a:solidFill>
            <a:srgbClr val="DDDDDD"/>
          </a:solidFill>
          <a:ln w="19050" algn="ctr">
            <a:solidFill>
              <a:schemeClr val="tx1"/>
            </a:solidFill>
            <a:miter lim="800000"/>
            <a:headEnd/>
            <a:tailEnd/>
          </a:ln>
        </p:spPr>
        <p:txBody>
          <a:bodyPr wrap="none" anchor="ctr"/>
          <a:lstStyle/>
          <a:p>
            <a:r>
              <a:rPr lang="en-US" sz="1600"/>
              <a:t>Line</a:t>
            </a:r>
          </a:p>
          <a:p>
            <a:r>
              <a:rPr lang="en-US" sz="1600"/>
              <a:t>Pred</a:t>
            </a:r>
          </a:p>
        </p:txBody>
      </p:sp>
      <p:sp>
        <p:nvSpPr>
          <p:cNvPr id="15421" name="Rectangle 61"/>
          <p:cNvSpPr>
            <a:spLocks noChangeArrowheads="1"/>
          </p:cNvSpPr>
          <p:nvPr/>
        </p:nvSpPr>
        <p:spPr bwMode="auto">
          <a:xfrm>
            <a:off x="304800" y="33528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0</a:t>
            </a:r>
          </a:p>
        </p:txBody>
      </p:sp>
      <p:sp>
        <p:nvSpPr>
          <p:cNvPr id="15422" name="Freeform 62"/>
          <p:cNvSpPr>
            <a:spLocks/>
          </p:cNvSpPr>
          <p:nvPr/>
        </p:nvSpPr>
        <p:spPr bwMode="auto">
          <a:xfrm>
            <a:off x="685800" y="2895600"/>
            <a:ext cx="152400" cy="9144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type="triangle" w="med" len="med"/>
            <a:tailEnd/>
          </a:ln>
        </p:spPr>
        <p:txBody>
          <a:bodyPr wrap="none" anchor="ctr"/>
          <a:lstStyle/>
          <a:p>
            <a:endParaRPr lang="en-US" sz="1600"/>
          </a:p>
        </p:txBody>
      </p:sp>
      <p:sp>
        <p:nvSpPr>
          <p:cNvPr id="15423" name="Rectangle 63"/>
          <p:cNvSpPr>
            <a:spLocks noChangeArrowheads="1"/>
          </p:cNvSpPr>
          <p:nvPr/>
        </p:nvSpPr>
        <p:spPr bwMode="auto">
          <a:xfrm>
            <a:off x="609600" y="3048000"/>
            <a:ext cx="228600" cy="228600"/>
          </a:xfrm>
          <a:prstGeom prst="rect">
            <a:avLst/>
          </a:prstGeom>
          <a:solidFill>
            <a:srgbClr val="FF9999"/>
          </a:solidFill>
          <a:ln w="19050" algn="ctr">
            <a:solidFill>
              <a:schemeClr val="tx1"/>
            </a:solidFill>
            <a:miter lim="800000"/>
            <a:headEnd/>
            <a:tailEnd/>
          </a:ln>
        </p:spPr>
        <p:txBody>
          <a:bodyPr wrap="none" anchor="ctr"/>
          <a:lstStyle/>
          <a:p>
            <a:r>
              <a:rPr lang="en-US" sz="1600"/>
              <a:t>0</a:t>
            </a:r>
          </a:p>
        </p:txBody>
      </p:sp>
      <p:sp>
        <p:nvSpPr>
          <p:cNvPr id="15424" name="Text Box 64"/>
          <p:cNvSpPr txBox="1">
            <a:spLocks noChangeArrowheads="1"/>
          </p:cNvSpPr>
          <p:nvPr/>
        </p:nvSpPr>
        <p:spPr bwMode="auto">
          <a:xfrm>
            <a:off x="5059253" y="3124200"/>
            <a:ext cx="646331" cy="830997"/>
          </a:xfrm>
          <a:prstGeom prst="rect">
            <a:avLst/>
          </a:prstGeom>
          <a:noFill/>
          <a:ln w="19050" algn="ctr">
            <a:noFill/>
            <a:miter lim="800000"/>
            <a:headEnd/>
            <a:tailEnd/>
          </a:ln>
        </p:spPr>
        <p:txBody>
          <a:bodyPr wrap="none">
            <a:spAutoFit/>
          </a:bodyPr>
          <a:lstStyle/>
          <a:p>
            <a:r>
              <a:rPr lang="en-US" sz="1600" dirty="0"/>
              <a:t>inst</a:t>
            </a:r>
          </a:p>
          <a:p>
            <a:r>
              <a:rPr lang="en-US" sz="1600" dirty="0"/>
              <a:t>or</a:t>
            </a:r>
          </a:p>
          <a:p>
            <a:r>
              <a:rPr lang="en-US" sz="1600" dirty="0"/>
              <a:t>fault</a:t>
            </a:r>
          </a:p>
        </p:txBody>
      </p:sp>
      <p:grpSp>
        <p:nvGrpSpPr>
          <p:cNvPr id="2" name="Group 65"/>
          <p:cNvGrpSpPr>
            <a:grpSpLocks/>
          </p:cNvGrpSpPr>
          <p:nvPr/>
        </p:nvGrpSpPr>
        <p:grpSpPr bwMode="auto">
          <a:xfrm>
            <a:off x="7356475" y="4095750"/>
            <a:ext cx="304800" cy="228600"/>
            <a:chOff x="1152" y="3072"/>
            <a:chExt cx="192" cy="144"/>
          </a:xfrm>
        </p:grpSpPr>
        <p:sp>
          <p:nvSpPr>
            <p:cNvPr id="15468" name="Rectangle 66"/>
            <p:cNvSpPr>
              <a:spLocks noChangeArrowheads="1"/>
            </p:cNvSpPr>
            <p:nvPr/>
          </p:nvSpPr>
          <p:spPr bwMode="auto">
            <a:xfrm>
              <a:off x="1248" y="3072"/>
              <a:ext cx="48" cy="144"/>
            </a:xfrm>
            <a:prstGeom prst="rect">
              <a:avLst/>
            </a:prstGeom>
            <a:noFill/>
            <a:ln w="19050" algn="ctr">
              <a:solidFill>
                <a:schemeClr val="tx1"/>
              </a:solidFill>
              <a:miter lim="800000"/>
              <a:headEnd/>
              <a:tailEnd/>
            </a:ln>
          </p:spPr>
          <p:txBody>
            <a:bodyPr wrap="none" anchor="ctr"/>
            <a:lstStyle/>
            <a:p>
              <a:endParaRPr lang="en-US" sz="1600"/>
            </a:p>
          </p:txBody>
        </p:sp>
        <p:sp>
          <p:nvSpPr>
            <p:cNvPr id="15469" name="Rectangle 67"/>
            <p:cNvSpPr>
              <a:spLocks noChangeArrowheads="1"/>
            </p:cNvSpPr>
            <p:nvPr/>
          </p:nvSpPr>
          <p:spPr bwMode="auto">
            <a:xfrm>
              <a:off x="1296" y="3072"/>
              <a:ext cx="48" cy="144"/>
            </a:xfrm>
            <a:prstGeom prst="rect">
              <a:avLst/>
            </a:prstGeom>
            <a:noFill/>
            <a:ln w="19050" algn="ctr">
              <a:solidFill>
                <a:schemeClr val="tx1"/>
              </a:solidFill>
              <a:miter lim="800000"/>
              <a:headEnd/>
              <a:tailEnd/>
            </a:ln>
          </p:spPr>
          <p:txBody>
            <a:bodyPr wrap="none" anchor="ctr"/>
            <a:lstStyle/>
            <a:p>
              <a:endParaRPr lang="en-US" sz="1600"/>
            </a:p>
          </p:txBody>
        </p:sp>
        <p:sp>
          <p:nvSpPr>
            <p:cNvPr id="15470" name="Line 68"/>
            <p:cNvSpPr>
              <a:spLocks noChangeShapeType="1"/>
            </p:cNvSpPr>
            <p:nvPr/>
          </p:nvSpPr>
          <p:spPr bwMode="auto">
            <a:xfrm flipH="1">
              <a:off x="1152" y="3216"/>
              <a:ext cx="96" cy="0"/>
            </a:xfrm>
            <a:prstGeom prst="line">
              <a:avLst/>
            </a:prstGeom>
            <a:noFill/>
            <a:ln w="19050">
              <a:solidFill>
                <a:schemeClr val="tx1"/>
              </a:solidFill>
              <a:round/>
              <a:headEnd/>
              <a:tailEnd/>
            </a:ln>
          </p:spPr>
          <p:txBody>
            <a:bodyPr wrap="none" anchor="ctr"/>
            <a:lstStyle/>
            <a:p>
              <a:endParaRPr lang="en-US" sz="1600"/>
            </a:p>
          </p:txBody>
        </p:sp>
        <p:sp>
          <p:nvSpPr>
            <p:cNvPr id="15471" name="Line 69"/>
            <p:cNvSpPr>
              <a:spLocks noChangeShapeType="1"/>
            </p:cNvSpPr>
            <p:nvPr/>
          </p:nvSpPr>
          <p:spPr bwMode="auto">
            <a:xfrm flipH="1">
              <a:off x="1152" y="3072"/>
              <a:ext cx="96" cy="0"/>
            </a:xfrm>
            <a:prstGeom prst="line">
              <a:avLst/>
            </a:prstGeom>
            <a:noFill/>
            <a:ln w="19050">
              <a:solidFill>
                <a:schemeClr val="tx1"/>
              </a:solidFill>
              <a:round/>
              <a:headEnd/>
              <a:tailEnd/>
            </a:ln>
          </p:spPr>
          <p:txBody>
            <a:bodyPr wrap="none" anchor="ctr"/>
            <a:lstStyle/>
            <a:p>
              <a:endParaRPr lang="en-US" sz="1600"/>
            </a:p>
          </p:txBody>
        </p:sp>
      </p:grpSp>
      <p:sp>
        <p:nvSpPr>
          <p:cNvPr id="92230" name="Oval 70"/>
          <p:cNvSpPr>
            <a:spLocks noChangeArrowheads="1"/>
          </p:cNvSpPr>
          <p:nvPr/>
        </p:nvSpPr>
        <p:spPr bwMode="auto">
          <a:xfrm>
            <a:off x="2209800" y="38862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33" name="Oval 73"/>
          <p:cNvSpPr>
            <a:spLocks noChangeArrowheads="1"/>
          </p:cNvSpPr>
          <p:nvPr/>
        </p:nvSpPr>
        <p:spPr bwMode="auto">
          <a:xfrm>
            <a:off x="7424738" y="4529138"/>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34" name="Oval 74"/>
          <p:cNvSpPr>
            <a:spLocks noChangeArrowheads="1"/>
          </p:cNvSpPr>
          <p:nvPr/>
        </p:nvSpPr>
        <p:spPr bwMode="auto">
          <a:xfrm>
            <a:off x="1174750" y="4548188"/>
            <a:ext cx="228600" cy="228600"/>
          </a:xfrm>
          <a:prstGeom prst="ellipse">
            <a:avLst/>
          </a:prstGeom>
          <a:solidFill>
            <a:srgbClr val="FFFF66"/>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endParaRPr lang="en-US" sz="1600"/>
          </a:p>
        </p:txBody>
      </p:sp>
      <p:sp>
        <p:nvSpPr>
          <p:cNvPr id="92235" name="Oval 75"/>
          <p:cNvSpPr>
            <a:spLocks noChangeArrowheads="1"/>
          </p:cNvSpPr>
          <p:nvPr/>
        </p:nvSpPr>
        <p:spPr bwMode="auto">
          <a:xfrm>
            <a:off x="1100138" y="324485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37" name="Oval 77"/>
          <p:cNvSpPr>
            <a:spLocks noChangeArrowheads="1"/>
          </p:cNvSpPr>
          <p:nvPr/>
        </p:nvSpPr>
        <p:spPr bwMode="auto">
          <a:xfrm>
            <a:off x="5737225" y="3222625"/>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38" name="Oval 78"/>
          <p:cNvSpPr>
            <a:spLocks noChangeArrowheads="1"/>
          </p:cNvSpPr>
          <p:nvPr/>
        </p:nvSpPr>
        <p:spPr bwMode="auto">
          <a:xfrm>
            <a:off x="6096000" y="3233738"/>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39" name="Oval 79"/>
          <p:cNvSpPr>
            <a:spLocks noChangeArrowheads="1"/>
          </p:cNvSpPr>
          <p:nvPr/>
        </p:nvSpPr>
        <p:spPr bwMode="auto">
          <a:xfrm>
            <a:off x="6335713" y="3233738"/>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40" name="Oval 80"/>
          <p:cNvSpPr>
            <a:spLocks noChangeArrowheads="1"/>
          </p:cNvSpPr>
          <p:nvPr/>
        </p:nvSpPr>
        <p:spPr bwMode="auto">
          <a:xfrm>
            <a:off x="5737225" y="2917825"/>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41" name="Oval 81"/>
          <p:cNvSpPr>
            <a:spLocks noChangeArrowheads="1"/>
          </p:cNvSpPr>
          <p:nvPr/>
        </p:nvSpPr>
        <p:spPr bwMode="auto">
          <a:xfrm>
            <a:off x="3810000" y="38862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42" name="Oval 82"/>
          <p:cNvSpPr>
            <a:spLocks noChangeArrowheads="1"/>
          </p:cNvSpPr>
          <p:nvPr/>
        </p:nvSpPr>
        <p:spPr bwMode="auto">
          <a:xfrm>
            <a:off x="5410200" y="38862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43" name="Oval 83"/>
          <p:cNvSpPr>
            <a:spLocks noChangeArrowheads="1"/>
          </p:cNvSpPr>
          <p:nvPr/>
        </p:nvSpPr>
        <p:spPr bwMode="auto">
          <a:xfrm>
            <a:off x="2176463" y="2492375"/>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56" name="Oval 96"/>
          <p:cNvSpPr>
            <a:spLocks noChangeArrowheads="1"/>
          </p:cNvSpPr>
          <p:nvPr/>
        </p:nvSpPr>
        <p:spPr bwMode="auto">
          <a:xfrm>
            <a:off x="838200" y="38100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57" name="Oval 97"/>
          <p:cNvSpPr>
            <a:spLocks noChangeArrowheads="1"/>
          </p:cNvSpPr>
          <p:nvPr/>
        </p:nvSpPr>
        <p:spPr bwMode="auto">
          <a:xfrm>
            <a:off x="3352800" y="24384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58" name="Oval 98"/>
          <p:cNvSpPr>
            <a:spLocks noChangeArrowheads="1"/>
          </p:cNvSpPr>
          <p:nvPr/>
        </p:nvSpPr>
        <p:spPr bwMode="auto">
          <a:xfrm>
            <a:off x="6477000" y="38862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59" name="Oval 99"/>
          <p:cNvSpPr>
            <a:spLocks noChangeArrowheads="1"/>
          </p:cNvSpPr>
          <p:nvPr/>
        </p:nvSpPr>
        <p:spPr bwMode="auto">
          <a:xfrm>
            <a:off x="4267200" y="41910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60" name="Oval 100"/>
          <p:cNvSpPr>
            <a:spLocks noChangeArrowheads="1"/>
          </p:cNvSpPr>
          <p:nvPr/>
        </p:nvSpPr>
        <p:spPr bwMode="auto">
          <a:xfrm>
            <a:off x="6096000" y="24384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61" name="Oval 101"/>
          <p:cNvSpPr>
            <a:spLocks noChangeArrowheads="1"/>
          </p:cNvSpPr>
          <p:nvPr/>
        </p:nvSpPr>
        <p:spPr bwMode="auto">
          <a:xfrm>
            <a:off x="6324600" y="24384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66" name="Oval 106"/>
          <p:cNvSpPr>
            <a:spLocks noChangeArrowheads="1"/>
          </p:cNvSpPr>
          <p:nvPr/>
        </p:nvSpPr>
        <p:spPr bwMode="auto">
          <a:xfrm>
            <a:off x="2743200" y="13716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92268" name="Rectangle 108"/>
          <p:cNvSpPr>
            <a:spLocks noChangeArrowheads="1"/>
          </p:cNvSpPr>
          <p:nvPr/>
        </p:nvSpPr>
        <p:spPr bwMode="auto">
          <a:xfrm>
            <a:off x="6096000" y="914400"/>
            <a:ext cx="2971800" cy="1143000"/>
          </a:xfrm>
          <a:prstGeom prst="rect">
            <a:avLst/>
          </a:prstGeom>
          <a:solidFill>
            <a:schemeClr val="bg1"/>
          </a:solidFill>
          <a:ln w="57150" algn="ctr">
            <a:solidFill>
              <a:srgbClr val="FF9999"/>
            </a:solidFill>
            <a:miter lim="800000"/>
            <a:headEnd/>
            <a:tailEnd/>
          </a:ln>
          <a:effectLst>
            <a:outerShdw dist="107763" dir="2700000" algn="ctr" rotWithShape="0">
              <a:schemeClr val="bg2">
                <a:alpha val="50000"/>
              </a:schemeClr>
            </a:outerShdw>
          </a:effectLst>
        </p:spPr>
        <p:txBody>
          <a:bodyPr wrap="none" anchor="ctr"/>
          <a:lstStyle/>
          <a:p>
            <a:pPr algn="l"/>
            <a:r>
              <a:rPr lang="en-US" sz="1600"/>
              <a:t>Legend: Ready to simulate?</a:t>
            </a:r>
          </a:p>
          <a:p>
            <a:pPr algn="l"/>
            <a:endParaRPr lang="en-US" sz="1600"/>
          </a:p>
          <a:p>
            <a:pPr algn="l"/>
            <a:endParaRPr lang="en-US" sz="1600"/>
          </a:p>
          <a:p>
            <a:pPr algn="l"/>
            <a:endParaRPr lang="en-US" sz="1600"/>
          </a:p>
        </p:txBody>
      </p:sp>
      <p:sp>
        <p:nvSpPr>
          <p:cNvPr id="15445" name="Rectangle 109"/>
          <p:cNvSpPr>
            <a:spLocks noChangeArrowheads="1"/>
          </p:cNvSpPr>
          <p:nvPr/>
        </p:nvSpPr>
        <p:spPr bwMode="auto">
          <a:xfrm>
            <a:off x="7162800" y="1371600"/>
            <a:ext cx="609600" cy="533400"/>
          </a:xfrm>
          <a:prstGeom prst="rect">
            <a:avLst/>
          </a:prstGeom>
          <a:solidFill>
            <a:srgbClr val="FFFF66"/>
          </a:solidFill>
          <a:ln w="19050" algn="ctr">
            <a:solidFill>
              <a:schemeClr val="tx1"/>
            </a:solidFill>
            <a:miter lim="800000"/>
            <a:headEnd/>
            <a:tailEnd/>
          </a:ln>
        </p:spPr>
        <p:txBody>
          <a:bodyPr wrap="none" anchor="ctr"/>
          <a:lstStyle/>
          <a:p>
            <a:r>
              <a:rPr lang="en-US" sz="1600"/>
              <a:t>Yes</a:t>
            </a:r>
          </a:p>
        </p:txBody>
      </p:sp>
      <p:sp>
        <p:nvSpPr>
          <p:cNvPr id="15446" name="Rectangle 112"/>
          <p:cNvSpPr>
            <a:spLocks noChangeArrowheads="1"/>
          </p:cNvSpPr>
          <p:nvPr/>
        </p:nvSpPr>
        <p:spPr bwMode="auto">
          <a:xfrm>
            <a:off x="6324600" y="1371600"/>
            <a:ext cx="609600" cy="533400"/>
          </a:xfrm>
          <a:prstGeom prst="rect">
            <a:avLst/>
          </a:prstGeom>
          <a:solidFill>
            <a:srgbClr val="DDDDDD"/>
          </a:solidFill>
          <a:ln w="19050" algn="ctr">
            <a:solidFill>
              <a:schemeClr val="tx1"/>
            </a:solidFill>
            <a:miter lim="800000"/>
            <a:headEnd/>
            <a:tailEnd/>
          </a:ln>
        </p:spPr>
        <p:txBody>
          <a:bodyPr wrap="none" anchor="ctr"/>
          <a:lstStyle/>
          <a:p>
            <a:r>
              <a:rPr lang="en-US" sz="1600"/>
              <a:t>No</a:t>
            </a:r>
          </a:p>
        </p:txBody>
      </p:sp>
      <p:sp>
        <p:nvSpPr>
          <p:cNvPr id="92274" name="Oval 114"/>
          <p:cNvSpPr>
            <a:spLocks noChangeArrowheads="1"/>
          </p:cNvSpPr>
          <p:nvPr/>
        </p:nvSpPr>
        <p:spPr bwMode="auto">
          <a:xfrm>
            <a:off x="2727325" y="186531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grpSp>
        <p:nvGrpSpPr>
          <p:cNvPr id="3" name="Group 132"/>
          <p:cNvGrpSpPr>
            <a:grpSpLocks/>
          </p:cNvGrpSpPr>
          <p:nvPr/>
        </p:nvGrpSpPr>
        <p:grpSpPr bwMode="auto">
          <a:xfrm>
            <a:off x="838200" y="3581400"/>
            <a:ext cx="914400" cy="838200"/>
            <a:chOff x="1560" y="3432"/>
            <a:chExt cx="576" cy="528"/>
          </a:xfrm>
        </p:grpSpPr>
        <p:sp>
          <p:nvSpPr>
            <p:cNvPr id="15463" name="AutoShape 118"/>
            <p:cNvSpPr>
              <a:spLocks noChangeArrowheads="1"/>
            </p:cNvSpPr>
            <p:nvPr/>
          </p:nvSpPr>
          <p:spPr bwMode="auto">
            <a:xfrm flipH="1">
              <a:off x="1560" y="3432"/>
              <a:ext cx="576" cy="528"/>
            </a:xfrm>
            <a:prstGeom prst="rtTriangle">
              <a:avLst/>
            </a:prstGeom>
            <a:solidFill>
              <a:srgbClr val="DDDDDD"/>
            </a:solidFill>
            <a:ln w="19050" algn="ctr">
              <a:noFill/>
              <a:miter lim="800000"/>
              <a:headEnd/>
              <a:tailEnd/>
            </a:ln>
          </p:spPr>
          <p:txBody>
            <a:bodyPr wrap="none" anchor="ctr"/>
            <a:lstStyle/>
            <a:p>
              <a:endParaRPr lang="en-US" sz="1600"/>
            </a:p>
          </p:txBody>
        </p:sp>
        <p:sp>
          <p:nvSpPr>
            <p:cNvPr id="15464" name="AutoShape 120"/>
            <p:cNvSpPr>
              <a:spLocks noChangeArrowheads="1"/>
            </p:cNvSpPr>
            <p:nvPr/>
          </p:nvSpPr>
          <p:spPr bwMode="auto">
            <a:xfrm flipV="1">
              <a:off x="1560" y="3432"/>
              <a:ext cx="576" cy="528"/>
            </a:xfrm>
            <a:prstGeom prst="rtTriangle">
              <a:avLst/>
            </a:prstGeom>
            <a:solidFill>
              <a:srgbClr val="FFFF66"/>
            </a:solidFill>
            <a:ln w="19050" algn="ctr">
              <a:noFill/>
              <a:miter lim="800000"/>
              <a:headEnd/>
              <a:tailEnd/>
            </a:ln>
          </p:spPr>
          <p:txBody>
            <a:bodyPr wrap="none" anchor="ctr"/>
            <a:lstStyle/>
            <a:p>
              <a:endParaRPr lang="en-US" sz="1600"/>
            </a:p>
          </p:txBody>
        </p:sp>
        <p:sp>
          <p:nvSpPr>
            <p:cNvPr id="15465" name="Rectangle 119"/>
            <p:cNvSpPr>
              <a:spLocks noChangeArrowheads="1"/>
            </p:cNvSpPr>
            <p:nvPr/>
          </p:nvSpPr>
          <p:spPr bwMode="auto">
            <a:xfrm>
              <a:off x="1672" y="3600"/>
              <a:ext cx="353" cy="213"/>
            </a:xfrm>
            <a:prstGeom prst="rect">
              <a:avLst/>
            </a:prstGeom>
            <a:noFill/>
            <a:ln w="19050" algn="ctr">
              <a:noFill/>
              <a:miter lim="800000"/>
              <a:headEnd/>
              <a:tailEnd/>
            </a:ln>
          </p:spPr>
          <p:txBody>
            <a:bodyPr wrap="none">
              <a:spAutoFit/>
            </a:bodyPr>
            <a:lstStyle/>
            <a:p>
              <a:r>
                <a:rPr lang="en-US" sz="1600"/>
                <a:t>FET</a:t>
              </a:r>
            </a:p>
          </p:txBody>
        </p:sp>
        <p:sp>
          <p:nvSpPr>
            <p:cNvPr id="15466" name="Freeform 130"/>
            <p:cNvSpPr>
              <a:spLocks/>
            </p:cNvSpPr>
            <p:nvPr/>
          </p:nvSpPr>
          <p:spPr bwMode="auto">
            <a:xfrm>
              <a:off x="1560" y="3432"/>
              <a:ext cx="576" cy="528"/>
            </a:xfrm>
            <a:custGeom>
              <a:avLst/>
              <a:gdLst>
                <a:gd name="T0" fmla="*/ 0 w 576"/>
                <a:gd name="T1" fmla="*/ 528 h 528"/>
                <a:gd name="T2" fmla="*/ 576 w 576"/>
                <a:gd name="T3" fmla="*/ 528 h 528"/>
                <a:gd name="T4" fmla="*/ 576 w 576"/>
                <a:gd name="T5" fmla="*/ 0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528"/>
                  </a:moveTo>
                  <a:lnTo>
                    <a:pt x="576" y="528"/>
                  </a:lnTo>
                  <a:lnTo>
                    <a:pt x="576" y="0"/>
                  </a:lnTo>
                </a:path>
              </a:pathLst>
            </a:custGeom>
            <a:noFill/>
            <a:ln w="19050">
              <a:solidFill>
                <a:schemeClr val="tx1"/>
              </a:solidFill>
              <a:round/>
              <a:headEnd/>
              <a:tailEnd/>
            </a:ln>
          </p:spPr>
          <p:txBody>
            <a:bodyPr wrap="none" anchor="ctr"/>
            <a:lstStyle/>
            <a:p>
              <a:endParaRPr lang="en-US" sz="1600"/>
            </a:p>
          </p:txBody>
        </p:sp>
        <p:sp>
          <p:nvSpPr>
            <p:cNvPr id="15467" name="Freeform 131"/>
            <p:cNvSpPr>
              <a:spLocks/>
            </p:cNvSpPr>
            <p:nvPr/>
          </p:nvSpPr>
          <p:spPr bwMode="auto">
            <a:xfrm flipH="1" flipV="1">
              <a:off x="1560" y="3432"/>
              <a:ext cx="576" cy="528"/>
            </a:xfrm>
            <a:custGeom>
              <a:avLst/>
              <a:gdLst>
                <a:gd name="T0" fmla="*/ 0 w 576"/>
                <a:gd name="T1" fmla="*/ 528 h 528"/>
                <a:gd name="T2" fmla="*/ 576 w 576"/>
                <a:gd name="T3" fmla="*/ 528 h 528"/>
                <a:gd name="T4" fmla="*/ 576 w 576"/>
                <a:gd name="T5" fmla="*/ 0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528"/>
                  </a:moveTo>
                  <a:lnTo>
                    <a:pt x="576" y="528"/>
                  </a:lnTo>
                  <a:lnTo>
                    <a:pt x="576" y="0"/>
                  </a:lnTo>
                </a:path>
              </a:pathLst>
            </a:custGeom>
            <a:noFill/>
            <a:ln w="19050">
              <a:solidFill>
                <a:schemeClr val="tx1"/>
              </a:solidFill>
              <a:round/>
              <a:headEnd/>
              <a:tailEnd/>
            </a:ln>
          </p:spPr>
          <p:txBody>
            <a:bodyPr wrap="none" anchor="ctr"/>
            <a:lstStyle/>
            <a:p>
              <a:endParaRPr lang="en-US" sz="1600"/>
            </a:p>
          </p:txBody>
        </p:sp>
      </p:grpSp>
      <p:sp>
        <p:nvSpPr>
          <p:cNvPr id="92262" name="Oval 102"/>
          <p:cNvSpPr>
            <a:spLocks noChangeArrowheads="1"/>
          </p:cNvSpPr>
          <p:nvPr/>
        </p:nvSpPr>
        <p:spPr bwMode="auto">
          <a:xfrm>
            <a:off x="5943600" y="35052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grpSp>
        <p:nvGrpSpPr>
          <p:cNvPr id="4" name="Group 147"/>
          <p:cNvGrpSpPr>
            <a:grpSpLocks/>
          </p:cNvGrpSpPr>
          <p:nvPr/>
        </p:nvGrpSpPr>
        <p:grpSpPr bwMode="auto">
          <a:xfrm>
            <a:off x="8005769" y="1371600"/>
            <a:ext cx="595313" cy="520700"/>
            <a:chOff x="5043" y="1200"/>
            <a:chExt cx="375" cy="328"/>
          </a:xfrm>
        </p:grpSpPr>
        <p:sp>
          <p:nvSpPr>
            <p:cNvPr id="15458" name="AutoShape 134"/>
            <p:cNvSpPr>
              <a:spLocks noChangeArrowheads="1"/>
            </p:cNvSpPr>
            <p:nvPr/>
          </p:nvSpPr>
          <p:spPr bwMode="auto">
            <a:xfrm flipH="1">
              <a:off x="5045" y="1200"/>
              <a:ext cx="370" cy="328"/>
            </a:xfrm>
            <a:prstGeom prst="rtTriangle">
              <a:avLst/>
            </a:prstGeom>
            <a:solidFill>
              <a:srgbClr val="DDDDDD"/>
            </a:solidFill>
            <a:ln w="19050" algn="ctr">
              <a:noFill/>
              <a:miter lim="800000"/>
              <a:headEnd/>
              <a:tailEnd/>
            </a:ln>
          </p:spPr>
          <p:txBody>
            <a:bodyPr wrap="none" anchor="ctr"/>
            <a:lstStyle/>
            <a:p>
              <a:endParaRPr lang="en-US" sz="1600"/>
            </a:p>
          </p:txBody>
        </p:sp>
        <p:sp>
          <p:nvSpPr>
            <p:cNvPr id="15459" name="AutoShape 135"/>
            <p:cNvSpPr>
              <a:spLocks noChangeArrowheads="1"/>
            </p:cNvSpPr>
            <p:nvPr/>
          </p:nvSpPr>
          <p:spPr bwMode="auto">
            <a:xfrm flipV="1">
              <a:off x="5045" y="1200"/>
              <a:ext cx="370" cy="328"/>
            </a:xfrm>
            <a:prstGeom prst="rtTriangle">
              <a:avLst/>
            </a:prstGeom>
            <a:solidFill>
              <a:srgbClr val="FFFFCC"/>
            </a:solidFill>
            <a:ln w="19050" algn="ctr">
              <a:noFill/>
              <a:miter lim="800000"/>
              <a:headEnd/>
              <a:tailEnd/>
            </a:ln>
          </p:spPr>
          <p:txBody>
            <a:bodyPr wrap="none" anchor="ctr"/>
            <a:lstStyle/>
            <a:p>
              <a:endParaRPr lang="en-US" sz="1600"/>
            </a:p>
          </p:txBody>
        </p:sp>
        <p:sp>
          <p:nvSpPr>
            <p:cNvPr id="15460" name="Freeform 137"/>
            <p:cNvSpPr>
              <a:spLocks/>
            </p:cNvSpPr>
            <p:nvPr/>
          </p:nvSpPr>
          <p:spPr bwMode="auto">
            <a:xfrm>
              <a:off x="5045" y="1200"/>
              <a:ext cx="370" cy="328"/>
            </a:xfrm>
            <a:custGeom>
              <a:avLst/>
              <a:gdLst>
                <a:gd name="T0" fmla="*/ 0 w 576"/>
                <a:gd name="T1" fmla="*/ 127 h 528"/>
                <a:gd name="T2" fmla="*/ 153 w 576"/>
                <a:gd name="T3" fmla="*/ 127 h 528"/>
                <a:gd name="T4" fmla="*/ 153 w 576"/>
                <a:gd name="T5" fmla="*/ 0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528"/>
                  </a:moveTo>
                  <a:lnTo>
                    <a:pt x="576" y="528"/>
                  </a:lnTo>
                  <a:lnTo>
                    <a:pt x="576" y="0"/>
                  </a:lnTo>
                </a:path>
              </a:pathLst>
            </a:custGeom>
            <a:noFill/>
            <a:ln w="19050">
              <a:solidFill>
                <a:schemeClr val="tx1"/>
              </a:solidFill>
              <a:round/>
              <a:headEnd/>
              <a:tailEnd/>
            </a:ln>
          </p:spPr>
          <p:txBody>
            <a:bodyPr wrap="none" anchor="ctr"/>
            <a:lstStyle/>
            <a:p>
              <a:endParaRPr lang="en-US" sz="1600"/>
            </a:p>
          </p:txBody>
        </p:sp>
        <p:sp>
          <p:nvSpPr>
            <p:cNvPr id="15461" name="Freeform 138"/>
            <p:cNvSpPr>
              <a:spLocks/>
            </p:cNvSpPr>
            <p:nvPr/>
          </p:nvSpPr>
          <p:spPr bwMode="auto">
            <a:xfrm flipH="1" flipV="1">
              <a:off x="5045" y="1200"/>
              <a:ext cx="370" cy="328"/>
            </a:xfrm>
            <a:custGeom>
              <a:avLst/>
              <a:gdLst>
                <a:gd name="T0" fmla="*/ 0 w 576"/>
                <a:gd name="T1" fmla="*/ 127 h 528"/>
                <a:gd name="T2" fmla="*/ 153 w 576"/>
                <a:gd name="T3" fmla="*/ 127 h 528"/>
                <a:gd name="T4" fmla="*/ 153 w 576"/>
                <a:gd name="T5" fmla="*/ 0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528"/>
                  </a:moveTo>
                  <a:lnTo>
                    <a:pt x="576" y="528"/>
                  </a:lnTo>
                  <a:lnTo>
                    <a:pt x="576" y="0"/>
                  </a:lnTo>
                </a:path>
              </a:pathLst>
            </a:custGeom>
            <a:solidFill>
              <a:srgbClr val="FFFF66"/>
            </a:solidFill>
            <a:ln w="19050">
              <a:solidFill>
                <a:schemeClr val="tx1"/>
              </a:solidFill>
              <a:round/>
              <a:headEnd/>
              <a:tailEnd/>
            </a:ln>
          </p:spPr>
          <p:txBody>
            <a:bodyPr wrap="none" anchor="ctr"/>
            <a:lstStyle/>
            <a:p>
              <a:endParaRPr lang="en-US" sz="1600"/>
            </a:p>
          </p:txBody>
        </p:sp>
        <p:sp>
          <p:nvSpPr>
            <p:cNvPr id="15462" name="Rectangle 136"/>
            <p:cNvSpPr>
              <a:spLocks noChangeArrowheads="1"/>
            </p:cNvSpPr>
            <p:nvPr/>
          </p:nvSpPr>
          <p:spPr bwMode="auto">
            <a:xfrm>
              <a:off x="5043" y="1268"/>
              <a:ext cx="375" cy="213"/>
            </a:xfrm>
            <a:prstGeom prst="rect">
              <a:avLst/>
            </a:prstGeom>
            <a:noFill/>
            <a:ln w="19050" algn="ctr">
              <a:noFill/>
              <a:miter lim="800000"/>
              <a:headEnd/>
              <a:tailEnd/>
            </a:ln>
          </p:spPr>
          <p:txBody>
            <a:bodyPr wrap="none">
              <a:spAutoFit/>
            </a:bodyPr>
            <a:lstStyle/>
            <a:p>
              <a:r>
                <a:rPr lang="en-US" sz="1600"/>
                <a:t>Part</a:t>
              </a:r>
            </a:p>
          </p:txBody>
        </p:sp>
      </p:grpSp>
      <p:grpSp>
        <p:nvGrpSpPr>
          <p:cNvPr id="5" name="Group 148"/>
          <p:cNvGrpSpPr>
            <a:grpSpLocks/>
          </p:cNvGrpSpPr>
          <p:nvPr/>
        </p:nvGrpSpPr>
        <p:grpSpPr bwMode="auto">
          <a:xfrm>
            <a:off x="4076700" y="3581400"/>
            <a:ext cx="914400" cy="838200"/>
            <a:chOff x="1632" y="3600"/>
            <a:chExt cx="576" cy="528"/>
          </a:xfrm>
        </p:grpSpPr>
        <p:sp>
          <p:nvSpPr>
            <p:cNvPr id="15453" name="AutoShape 141"/>
            <p:cNvSpPr>
              <a:spLocks noChangeArrowheads="1"/>
            </p:cNvSpPr>
            <p:nvPr/>
          </p:nvSpPr>
          <p:spPr bwMode="auto">
            <a:xfrm flipH="1">
              <a:off x="1632" y="3600"/>
              <a:ext cx="576" cy="528"/>
            </a:xfrm>
            <a:prstGeom prst="rtTriangle">
              <a:avLst/>
            </a:prstGeom>
            <a:solidFill>
              <a:srgbClr val="DDDDDD"/>
            </a:solidFill>
            <a:ln w="19050" algn="ctr">
              <a:noFill/>
              <a:miter lim="800000"/>
              <a:headEnd/>
              <a:tailEnd/>
            </a:ln>
          </p:spPr>
          <p:txBody>
            <a:bodyPr wrap="none" anchor="ctr"/>
            <a:lstStyle/>
            <a:p>
              <a:endParaRPr lang="en-US" sz="1600"/>
            </a:p>
          </p:txBody>
        </p:sp>
        <p:sp>
          <p:nvSpPr>
            <p:cNvPr id="15454" name="AutoShape 142"/>
            <p:cNvSpPr>
              <a:spLocks noChangeArrowheads="1"/>
            </p:cNvSpPr>
            <p:nvPr/>
          </p:nvSpPr>
          <p:spPr bwMode="auto">
            <a:xfrm flipV="1">
              <a:off x="1632" y="3600"/>
              <a:ext cx="576" cy="528"/>
            </a:xfrm>
            <a:prstGeom prst="rtTriangle">
              <a:avLst/>
            </a:prstGeom>
            <a:solidFill>
              <a:srgbClr val="FFFFCC"/>
            </a:solidFill>
            <a:ln w="19050" algn="ctr">
              <a:noFill/>
              <a:miter lim="800000"/>
              <a:headEnd/>
              <a:tailEnd/>
            </a:ln>
          </p:spPr>
          <p:txBody>
            <a:bodyPr wrap="none" anchor="ctr"/>
            <a:lstStyle/>
            <a:p>
              <a:endParaRPr lang="en-US" sz="1600"/>
            </a:p>
          </p:txBody>
        </p:sp>
        <p:sp>
          <p:nvSpPr>
            <p:cNvPr id="15455" name="Freeform 144"/>
            <p:cNvSpPr>
              <a:spLocks/>
            </p:cNvSpPr>
            <p:nvPr/>
          </p:nvSpPr>
          <p:spPr bwMode="auto">
            <a:xfrm>
              <a:off x="1632" y="3600"/>
              <a:ext cx="576" cy="528"/>
            </a:xfrm>
            <a:custGeom>
              <a:avLst/>
              <a:gdLst>
                <a:gd name="T0" fmla="*/ 0 w 576"/>
                <a:gd name="T1" fmla="*/ 528 h 528"/>
                <a:gd name="T2" fmla="*/ 576 w 576"/>
                <a:gd name="T3" fmla="*/ 528 h 528"/>
                <a:gd name="T4" fmla="*/ 576 w 576"/>
                <a:gd name="T5" fmla="*/ 0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528"/>
                  </a:moveTo>
                  <a:lnTo>
                    <a:pt x="576" y="528"/>
                  </a:lnTo>
                  <a:lnTo>
                    <a:pt x="576" y="0"/>
                  </a:lnTo>
                </a:path>
              </a:pathLst>
            </a:custGeom>
            <a:noFill/>
            <a:ln w="19050">
              <a:solidFill>
                <a:schemeClr val="tx1"/>
              </a:solidFill>
              <a:round/>
              <a:headEnd/>
              <a:tailEnd/>
            </a:ln>
          </p:spPr>
          <p:txBody>
            <a:bodyPr wrap="none" anchor="ctr"/>
            <a:lstStyle/>
            <a:p>
              <a:endParaRPr lang="en-US" sz="1600"/>
            </a:p>
          </p:txBody>
        </p:sp>
        <p:sp>
          <p:nvSpPr>
            <p:cNvPr id="15456" name="Freeform 145"/>
            <p:cNvSpPr>
              <a:spLocks/>
            </p:cNvSpPr>
            <p:nvPr/>
          </p:nvSpPr>
          <p:spPr bwMode="auto">
            <a:xfrm flipH="1" flipV="1">
              <a:off x="1632" y="3600"/>
              <a:ext cx="576" cy="528"/>
            </a:xfrm>
            <a:custGeom>
              <a:avLst/>
              <a:gdLst>
                <a:gd name="T0" fmla="*/ 0 w 576"/>
                <a:gd name="T1" fmla="*/ 528 h 528"/>
                <a:gd name="T2" fmla="*/ 576 w 576"/>
                <a:gd name="T3" fmla="*/ 528 h 528"/>
                <a:gd name="T4" fmla="*/ 576 w 576"/>
                <a:gd name="T5" fmla="*/ 0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528"/>
                  </a:moveTo>
                  <a:lnTo>
                    <a:pt x="576" y="528"/>
                  </a:lnTo>
                  <a:lnTo>
                    <a:pt x="576" y="0"/>
                  </a:lnTo>
                </a:path>
              </a:pathLst>
            </a:custGeom>
            <a:solidFill>
              <a:srgbClr val="FFFF66"/>
            </a:solidFill>
            <a:ln w="19050">
              <a:solidFill>
                <a:schemeClr val="tx1"/>
              </a:solidFill>
              <a:round/>
              <a:headEnd/>
              <a:tailEnd/>
            </a:ln>
          </p:spPr>
          <p:txBody>
            <a:bodyPr wrap="none" anchor="ctr"/>
            <a:lstStyle/>
            <a:p>
              <a:endParaRPr lang="en-US" sz="1600"/>
            </a:p>
          </p:txBody>
        </p:sp>
        <p:sp>
          <p:nvSpPr>
            <p:cNvPr id="15457" name="Rectangle 143"/>
            <p:cNvSpPr>
              <a:spLocks noChangeArrowheads="1"/>
            </p:cNvSpPr>
            <p:nvPr/>
          </p:nvSpPr>
          <p:spPr bwMode="auto">
            <a:xfrm>
              <a:off x="1685" y="3768"/>
              <a:ext cx="471" cy="213"/>
            </a:xfrm>
            <a:prstGeom prst="rect">
              <a:avLst/>
            </a:prstGeom>
            <a:noFill/>
            <a:ln w="19050" algn="ctr">
              <a:noFill/>
              <a:miter lim="800000"/>
              <a:headEnd/>
              <a:tailEnd/>
            </a:ln>
          </p:spPr>
          <p:txBody>
            <a:bodyPr wrap="none">
              <a:spAutoFit/>
            </a:bodyPr>
            <a:lstStyle/>
            <a:p>
              <a:r>
                <a:rPr lang="en-US" sz="1600"/>
                <a:t>IMEM</a:t>
              </a:r>
            </a:p>
          </p:txBody>
        </p:sp>
      </p:grpSp>
      <p:sp>
        <p:nvSpPr>
          <p:cNvPr id="92254" name="Oval 94"/>
          <p:cNvSpPr>
            <a:spLocks noChangeArrowheads="1"/>
          </p:cNvSpPr>
          <p:nvPr/>
        </p:nvSpPr>
        <p:spPr bwMode="auto">
          <a:xfrm>
            <a:off x="3276600" y="3886200"/>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endParaRPr lang="en-US" sz="1600"/>
          </a:p>
        </p:txBody>
      </p:sp>
      <p:sp>
        <p:nvSpPr>
          <p:cNvPr id="112"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1.11111E-6 C -0.00191 -0.02755 -0.00364 -0.05486 0.00122 -0.06991 C 0.00608 -0.08495 0.02448 -0.08033 0.02882 -0.09005 C 0.03316 -0.09977 0.03438 -0.11968 0.02743 -0.12824 C 0.02049 -0.13681 -0.0026 -0.14468 -0.0125 -0.14167 C -0.02239 -0.13866 -0.03107 -0.12153 -0.03246 -0.10995 C -0.03385 -0.09838 -0.02969 -0.07778 -0.02118 -0.07153 C -0.01267 -0.06528 0.01077 -0.07245 0.0191 -0.07269 " pathEditMode="relative" rAng="0" ptsTypes="aaaaaaaa">
                                      <p:cBhvr>
                                        <p:cTn id="6" dur="2000" fill="hold"/>
                                        <p:tgtEl>
                                          <p:spTgt spid="92234"/>
                                        </p:tgtEl>
                                        <p:attrNameLst>
                                          <p:attrName>ppt_x</p:attrName>
                                          <p:attrName>ppt_y</p:attrName>
                                        </p:attrNameLst>
                                      </p:cBhvr>
                                      <p:rCtr x="0" y="-72"/>
                                    </p:animMotion>
                                  </p:childTnLst>
                                </p:cTn>
                              </p:par>
                              <p:par>
                                <p:cTn id="7" presetID="0" presetClass="path" presetSubtype="0" accel="50000" decel="50000" fill="hold" grpId="0" nodeType="withEffect">
                                  <p:stCondLst>
                                    <p:cond delay="0"/>
                                  </p:stCondLst>
                                  <p:childTnLst>
                                    <p:animMotion origin="layout" path="M 3.05556E-6 3.33333E-6 C -0.00174 0.02153 -0.0033 0.04305 -0.00625 0.05648 C -0.0092 0.06991 -0.01406 0.06968 -0.01754 0.07986 C -0.02101 0.09005 -0.03264 0.10903 -0.0276 0.11829 C -0.02257 0.12755 0.00104 0.13727 0.0125 0.13495 C 0.02396 0.13264 0.04184 0.11852 0.04115 0.10486 C 0.04045 0.0912 0.02448 0.07222 0.00868 0.05324 " pathEditMode="relative" ptsTypes="aaaaaaA">
                                      <p:cBhvr>
                                        <p:cTn id="8" dur="2000" fill="hold"/>
                                        <p:tgtEl>
                                          <p:spTgt spid="92235"/>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2.77778E-6 5.18519E-6 C 0.01545 -0.00323 0.0309 -0.00624 0.03871 -0.00185 C 0.04653 0.00255 0.03871 0.02223 0.0474 0.02663 C 0.05608 0.03102 0.0842 0.03496 0.09115 0.02501 C 0.09809 0.01505 0.09757 -0.02337 0.08871 -0.03333 C 0.07986 -0.04328 0.05868 -0.03935 0.0375 -0.03518 " pathEditMode="relative" ptsTypes="aaaaaA">
                                      <p:cBhvr>
                                        <p:cTn id="10" dur="2000" fill="hold"/>
                                        <p:tgtEl>
                                          <p:spTgt spid="92230"/>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2.77778E-6 5.18519E-6 C 0.01545 -0.00323 0.0309 -0.00624 0.03871 -0.00185 C 0.04653 0.00255 0.03871 0.02223 0.0474 0.02663 C 0.05608 0.03102 0.0842 0.03496 0.09115 0.02501 C 0.09809 0.01505 0.09757 -0.02337 0.08871 -0.03333 C 0.07986 -0.04328 0.05868 -0.03935 0.0375 -0.03518 " pathEditMode="relative" ptsTypes="aaaaaA">
                                      <p:cBhvr>
                                        <p:cTn id="12" dur="2000" fill="hold"/>
                                        <p:tgtEl>
                                          <p:spTgt spid="92241"/>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2.77778E-6 5.18519E-6 C 0.01545 -0.00323 0.0309 -0.00624 0.03871 -0.00185 C 0.04653 0.00255 0.03871 0.02223 0.0474 0.02663 C 0.05608 0.03102 0.0842 0.03496 0.09115 0.02501 C 0.09809 0.01505 0.09757 -0.02337 0.08871 -0.03333 C 0.07986 -0.04328 0.05868 -0.03935 0.0375 -0.03518 " pathEditMode="relative" ptsTypes="aaaaaA">
                                      <p:cBhvr>
                                        <p:cTn id="14" dur="2000" fill="hold"/>
                                        <p:tgtEl>
                                          <p:spTgt spid="92242"/>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2.77778E-6 5.18519E-6 C 0.01545 -0.00323 0.0309 -0.00624 0.03871 -0.00185 C 0.04653 0.00255 0.03871 0.02223 0.0474 0.02663 C 0.05608 0.03102 0.0842 0.03496 0.09115 0.02501 C 0.09809 0.01505 0.09757 -0.02337 0.08871 -0.03333 C 0.07986 -0.04328 0.05868 -0.03935 0.0375 -0.03518 " pathEditMode="relative" ptsTypes="aaaaaA">
                                      <p:cBhvr>
                                        <p:cTn id="16" dur="2000" fill="hold"/>
                                        <p:tgtEl>
                                          <p:spTgt spid="92243"/>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5.55556E-7 -0.00092 C 0.00052 0.01551 0.00104 0.03218 -5.55556E-7 0.04398 C -0.00104 0.05579 -0.00538 0.05625 -0.00625 0.0706 C -0.00712 0.08496 -0.01632 0.11968 -0.00486 0.13056 C 0.0066 0.14144 0.05625 0.14653 0.0625 0.13565 C 0.06875 0.12477 0.0507 0.09514 0.03264 0.06574 " pathEditMode="relative" ptsTypes="aaaaaA">
                                      <p:cBhvr>
                                        <p:cTn id="18" dur="2000" fill="hold"/>
                                        <p:tgtEl>
                                          <p:spTgt spid="92237"/>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8.05556E-6 6.2963E-6 C -8.05556E-6 0.0169 0.00017 0.03403 -0.00504 0.04653 C -0.01025 0.05903 -0.02605 0.06251 -0.03126 0.07501 C -0.03646 0.08751 -0.04358 0.11251 -0.03629 0.12153 C -0.029 0.13056 0.00538 0.1382 0.01249 0.12987 C 0.01961 0.12153 0.01284 0.09653 0.00624 0.07153 " pathEditMode="relative" ptsTypes="aaaaaA">
                                      <p:cBhvr>
                                        <p:cTn id="20" dur="2000" fill="hold"/>
                                        <p:tgtEl>
                                          <p:spTgt spid="92238"/>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2.77778E-6 5.55556E-6 C -0.00451 0.01853 -0.00902 0.03728 -0.01753 0.05001 C -0.02604 0.06274 -0.04427 0.06667 -0.05121 0.07663 C -0.05815 0.08658 -0.06545 0.1014 -0.05885 0.10996 C -0.05225 0.11853 -0.02083 0.13218 -0.01128 0.12825 C -0.00173 0.12431 0.00053 0.09815 -0.00121 0.08658 C -0.00295 0.07501 -0.01215 0.06667 -0.02135 0.05834 " pathEditMode="relative" ptsTypes="aaaaaaA">
                                      <p:cBhvr>
                                        <p:cTn id="22" dur="2000" fill="hold"/>
                                        <p:tgtEl>
                                          <p:spTgt spid="92239"/>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4.16667E-6 -2.59259E-6 C -4.16667E-6 -2.59259E-6 -4.16667E-6 0.03241 -4.16667E-6 0.06505 " pathEditMode="relative" ptsTypes="aA">
                                      <p:cBhvr>
                                        <p:cTn id="24" dur="2000" fill="hold"/>
                                        <p:tgtEl>
                                          <p:spTgt spid="92240"/>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5.55556E-7 -0.00092 C 0.00052 0.01551 0.00104 0.03218 -5.55556E-7 0.04398 C -0.00104 0.05579 -0.00538 0.05625 -0.00625 0.0706 C -0.00712 0.08496 -0.01632 0.11968 -0.00486 0.13056 C 0.0066 0.14144 0.05625 0.14653 0.0625 0.13565 C 0.06875 0.12477 0.0507 0.09514 0.03264 0.06574 " pathEditMode="relative" ptsTypes="aaaaaA">
                                      <p:cBhvr>
                                        <p:cTn id="26" dur="2000" fill="hold"/>
                                        <p:tgtEl>
                                          <p:spTgt spid="92274"/>
                                        </p:tgtEl>
                                        <p:attrNameLst>
                                          <p:attrName>ppt_x</p:attrName>
                                          <p:attrName>ppt_y</p:attrName>
                                        </p:attrNameLst>
                                      </p:cBhvr>
                                    </p:animMotion>
                                  </p:childTnLst>
                                </p:cTn>
                              </p:par>
                            </p:childTnLst>
                          </p:cTn>
                        </p:par>
                        <p:par>
                          <p:cTn id="27" fill="hold">
                            <p:stCondLst>
                              <p:cond delay="2000"/>
                            </p:stCondLst>
                            <p:childTnLst>
                              <p:par>
                                <p:cTn id="28" presetID="53" presetClass="exit" presetSubtype="0" fill="hold" grpId="1" nodeType="afterEffect">
                                  <p:stCondLst>
                                    <p:cond delay="0"/>
                                  </p:stCondLst>
                                  <p:childTnLst>
                                    <p:anim calcmode="lin" valueType="num">
                                      <p:cBhvr>
                                        <p:cTn id="29" dur="500"/>
                                        <p:tgtEl>
                                          <p:spTgt spid="92234"/>
                                        </p:tgtEl>
                                        <p:attrNameLst>
                                          <p:attrName>ppt_w</p:attrName>
                                        </p:attrNameLst>
                                      </p:cBhvr>
                                      <p:tavLst>
                                        <p:tav tm="0">
                                          <p:val>
                                            <p:strVal val="ppt_w"/>
                                          </p:val>
                                        </p:tav>
                                        <p:tav tm="100000">
                                          <p:val>
                                            <p:fltVal val="0"/>
                                          </p:val>
                                        </p:tav>
                                      </p:tavLst>
                                    </p:anim>
                                    <p:anim calcmode="lin" valueType="num">
                                      <p:cBhvr>
                                        <p:cTn id="30" dur="500"/>
                                        <p:tgtEl>
                                          <p:spTgt spid="92234"/>
                                        </p:tgtEl>
                                        <p:attrNameLst>
                                          <p:attrName>ppt_h</p:attrName>
                                        </p:attrNameLst>
                                      </p:cBhvr>
                                      <p:tavLst>
                                        <p:tav tm="0">
                                          <p:val>
                                            <p:strVal val="ppt_h"/>
                                          </p:val>
                                        </p:tav>
                                        <p:tav tm="100000">
                                          <p:val>
                                            <p:fltVal val="0"/>
                                          </p:val>
                                        </p:tav>
                                      </p:tavLst>
                                    </p:anim>
                                    <p:animEffect transition="out" filter="fade">
                                      <p:cBhvr>
                                        <p:cTn id="31" dur="500"/>
                                        <p:tgtEl>
                                          <p:spTgt spid="92234"/>
                                        </p:tgtEl>
                                      </p:cBhvr>
                                    </p:animEffect>
                                    <p:set>
                                      <p:cBhvr>
                                        <p:cTn id="32" dur="1" fill="hold">
                                          <p:stCondLst>
                                            <p:cond delay="499"/>
                                          </p:stCondLst>
                                        </p:cTn>
                                        <p:tgtEl>
                                          <p:spTgt spid="92234"/>
                                        </p:tgtEl>
                                        <p:attrNameLst>
                                          <p:attrName>style.visibility</p:attrName>
                                        </p:attrNameLst>
                                      </p:cBhvr>
                                      <p:to>
                                        <p:strVal val="hidden"/>
                                      </p:to>
                                    </p:set>
                                  </p:childTnLst>
                                </p:cTn>
                              </p:par>
                              <p:par>
                                <p:cTn id="33" presetID="53" presetClass="exit" presetSubtype="0" fill="hold" grpId="1" nodeType="withEffect">
                                  <p:stCondLst>
                                    <p:cond delay="0"/>
                                  </p:stCondLst>
                                  <p:childTnLst>
                                    <p:anim calcmode="lin" valueType="num">
                                      <p:cBhvr>
                                        <p:cTn id="34" dur="500"/>
                                        <p:tgtEl>
                                          <p:spTgt spid="92235"/>
                                        </p:tgtEl>
                                        <p:attrNameLst>
                                          <p:attrName>ppt_w</p:attrName>
                                        </p:attrNameLst>
                                      </p:cBhvr>
                                      <p:tavLst>
                                        <p:tav tm="0">
                                          <p:val>
                                            <p:strVal val="ppt_w"/>
                                          </p:val>
                                        </p:tav>
                                        <p:tav tm="100000">
                                          <p:val>
                                            <p:fltVal val="0"/>
                                          </p:val>
                                        </p:tav>
                                      </p:tavLst>
                                    </p:anim>
                                    <p:anim calcmode="lin" valueType="num">
                                      <p:cBhvr>
                                        <p:cTn id="35" dur="500"/>
                                        <p:tgtEl>
                                          <p:spTgt spid="92235"/>
                                        </p:tgtEl>
                                        <p:attrNameLst>
                                          <p:attrName>ppt_h</p:attrName>
                                        </p:attrNameLst>
                                      </p:cBhvr>
                                      <p:tavLst>
                                        <p:tav tm="0">
                                          <p:val>
                                            <p:strVal val="ppt_h"/>
                                          </p:val>
                                        </p:tav>
                                        <p:tav tm="100000">
                                          <p:val>
                                            <p:fltVal val="0"/>
                                          </p:val>
                                        </p:tav>
                                      </p:tavLst>
                                    </p:anim>
                                    <p:animEffect transition="out" filter="fade">
                                      <p:cBhvr>
                                        <p:cTn id="36" dur="500"/>
                                        <p:tgtEl>
                                          <p:spTgt spid="92235"/>
                                        </p:tgtEl>
                                      </p:cBhvr>
                                    </p:animEffect>
                                    <p:set>
                                      <p:cBhvr>
                                        <p:cTn id="37" dur="1" fill="hold">
                                          <p:stCondLst>
                                            <p:cond delay="499"/>
                                          </p:stCondLst>
                                        </p:cTn>
                                        <p:tgtEl>
                                          <p:spTgt spid="92235"/>
                                        </p:tgtEl>
                                        <p:attrNameLst>
                                          <p:attrName>style.visibility</p:attrName>
                                        </p:attrNameLst>
                                      </p:cBhvr>
                                      <p:to>
                                        <p:strVal val="hidden"/>
                                      </p:to>
                                    </p:set>
                                  </p:childTnLst>
                                </p:cTn>
                              </p:par>
                              <p:par>
                                <p:cTn id="38" presetID="53" presetClass="exit" presetSubtype="0" fill="hold" grpId="1" nodeType="withEffect">
                                  <p:stCondLst>
                                    <p:cond delay="0"/>
                                  </p:stCondLst>
                                  <p:childTnLst>
                                    <p:anim calcmode="lin" valueType="num">
                                      <p:cBhvr>
                                        <p:cTn id="39" dur="500"/>
                                        <p:tgtEl>
                                          <p:spTgt spid="92239"/>
                                        </p:tgtEl>
                                        <p:attrNameLst>
                                          <p:attrName>ppt_w</p:attrName>
                                        </p:attrNameLst>
                                      </p:cBhvr>
                                      <p:tavLst>
                                        <p:tav tm="0">
                                          <p:val>
                                            <p:strVal val="ppt_w"/>
                                          </p:val>
                                        </p:tav>
                                        <p:tav tm="100000">
                                          <p:val>
                                            <p:fltVal val="0"/>
                                          </p:val>
                                        </p:tav>
                                      </p:tavLst>
                                    </p:anim>
                                    <p:anim calcmode="lin" valueType="num">
                                      <p:cBhvr>
                                        <p:cTn id="40" dur="500"/>
                                        <p:tgtEl>
                                          <p:spTgt spid="92239"/>
                                        </p:tgtEl>
                                        <p:attrNameLst>
                                          <p:attrName>ppt_h</p:attrName>
                                        </p:attrNameLst>
                                      </p:cBhvr>
                                      <p:tavLst>
                                        <p:tav tm="0">
                                          <p:val>
                                            <p:strVal val="ppt_h"/>
                                          </p:val>
                                        </p:tav>
                                        <p:tav tm="100000">
                                          <p:val>
                                            <p:fltVal val="0"/>
                                          </p:val>
                                        </p:tav>
                                      </p:tavLst>
                                    </p:anim>
                                    <p:animEffect transition="out" filter="fade">
                                      <p:cBhvr>
                                        <p:cTn id="41" dur="500"/>
                                        <p:tgtEl>
                                          <p:spTgt spid="92239"/>
                                        </p:tgtEl>
                                      </p:cBhvr>
                                    </p:animEffect>
                                    <p:set>
                                      <p:cBhvr>
                                        <p:cTn id="42" dur="1" fill="hold">
                                          <p:stCondLst>
                                            <p:cond delay="499"/>
                                          </p:stCondLst>
                                        </p:cTn>
                                        <p:tgtEl>
                                          <p:spTgt spid="92239"/>
                                        </p:tgtEl>
                                        <p:attrNameLst>
                                          <p:attrName>style.visibility</p:attrName>
                                        </p:attrNameLst>
                                      </p:cBhvr>
                                      <p:to>
                                        <p:strVal val="hidden"/>
                                      </p:to>
                                    </p:set>
                                  </p:childTnLst>
                                </p:cTn>
                              </p:par>
                              <p:par>
                                <p:cTn id="43" presetID="53" presetClass="exit" presetSubtype="0" fill="hold" grpId="1" nodeType="withEffect">
                                  <p:stCondLst>
                                    <p:cond delay="0"/>
                                  </p:stCondLst>
                                  <p:childTnLst>
                                    <p:anim calcmode="lin" valueType="num">
                                      <p:cBhvr>
                                        <p:cTn id="44" dur="500"/>
                                        <p:tgtEl>
                                          <p:spTgt spid="92237"/>
                                        </p:tgtEl>
                                        <p:attrNameLst>
                                          <p:attrName>ppt_w</p:attrName>
                                        </p:attrNameLst>
                                      </p:cBhvr>
                                      <p:tavLst>
                                        <p:tav tm="0">
                                          <p:val>
                                            <p:strVal val="ppt_w"/>
                                          </p:val>
                                        </p:tav>
                                        <p:tav tm="100000">
                                          <p:val>
                                            <p:fltVal val="0"/>
                                          </p:val>
                                        </p:tav>
                                      </p:tavLst>
                                    </p:anim>
                                    <p:anim calcmode="lin" valueType="num">
                                      <p:cBhvr>
                                        <p:cTn id="45" dur="500"/>
                                        <p:tgtEl>
                                          <p:spTgt spid="92237"/>
                                        </p:tgtEl>
                                        <p:attrNameLst>
                                          <p:attrName>ppt_h</p:attrName>
                                        </p:attrNameLst>
                                      </p:cBhvr>
                                      <p:tavLst>
                                        <p:tav tm="0">
                                          <p:val>
                                            <p:strVal val="ppt_h"/>
                                          </p:val>
                                        </p:tav>
                                        <p:tav tm="100000">
                                          <p:val>
                                            <p:fltVal val="0"/>
                                          </p:val>
                                        </p:tav>
                                      </p:tavLst>
                                    </p:anim>
                                    <p:animEffect transition="out" filter="fade">
                                      <p:cBhvr>
                                        <p:cTn id="46" dur="500"/>
                                        <p:tgtEl>
                                          <p:spTgt spid="92237"/>
                                        </p:tgtEl>
                                      </p:cBhvr>
                                    </p:animEffect>
                                    <p:set>
                                      <p:cBhvr>
                                        <p:cTn id="47" dur="1" fill="hold">
                                          <p:stCondLst>
                                            <p:cond delay="499"/>
                                          </p:stCondLst>
                                        </p:cTn>
                                        <p:tgtEl>
                                          <p:spTgt spid="92237"/>
                                        </p:tgtEl>
                                        <p:attrNameLst>
                                          <p:attrName>style.visibility</p:attrName>
                                        </p:attrNameLst>
                                      </p:cBhvr>
                                      <p:to>
                                        <p:strVal val="hidden"/>
                                      </p:to>
                                    </p:set>
                                  </p:childTnLst>
                                </p:cTn>
                              </p:par>
                              <p:par>
                                <p:cTn id="48" presetID="53" presetClass="exit" presetSubtype="0" fill="hold" grpId="1" nodeType="withEffect">
                                  <p:stCondLst>
                                    <p:cond delay="0"/>
                                  </p:stCondLst>
                                  <p:childTnLst>
                                    <p:anim calcmode="lin" valueType="num">
                                      <p:cBhvr>
                                        <p:cTn id="49" dur="500"/>
                                        <p:tgtEl>
                                          <p:spTgt spid="92242"/>
                                        </p:tgtEl>
                                        <p:attrNameLst>
                                          <p:attrName>ppt_w</p:attrName>
                                        </p:attrNameLst>
                                      </p:cBhvr>
                                      <p:tavLst>
                                        <p:tav tm="0">
                                          <p:val>
                                            <p:strVal val="ppt_w"/>
                                          </p:val>
                                        </p:tav>
                                        <p:tav tm="100000">
                                          <p:val>
                                            <p:fltVal val="0"/>
                                          </p:val>
                                        </p:tav>
                                      </p:tavLst>
                                    </p:anim>
                                    <p:anim calcmode="lin" valueType="num">
                                      <p:cBhvr>
                                        <p:cTn id="50" dur="500"/>
                                        <p:tgtEl>
                                          <p:spTgt spid="92242"/>
                                        </p:tgtEl>
                                        <p:attrNameLst>
                                          <p:attrName>ppt_h</p:attrName>
                                        </p:attrNameLst>
                                      </p:cBhvr>
                                      <p:tavLst>
                                        <p:tav tm="0">
                                          <p:val>
                                            <p:strVal val="ppt_h"/>
                                          </p:val>
                                        </p:tav>
                                        <p:tav tm="100000">
                                          <p:val>
                                            <p:fltVal val="0"/>
                                          </p:val>
                                        </p:tav>
                                      </p:tavLst>
                                    </p:anim>
                                    <p:animEffect transition="out" filter="fade">
                                      <p:cBhvr>
                                        <p:cTn id="51" dur="500"/>
                                        <p:tgtEl>
                                          <p:spTgt spid="92242"/>
                                        </p:tgtEl>
                                      </p:cBhvr>
                                    </p:animEffect>
                                    <p:set>
                                      <p:cBhvr>
                                        <p:cTn id="52" dur="1" fill="hold">
                                          <p:stCondLst>
                                            <p:cond delay="499"/>
                                          </p:stCondLst>
                                        </p:cTn>
                                        <p:tgtEl>
                                          <p:spTgt spid="92242"/>
                                        </p:tgtEl>
                                        <p:attrNameLst>
                                          <p:attrName>style.visibility</p:attrName>
                                        </p:attrNameLst>
                                      </p:cBhvr>
                                      <p:to>
                                        <p:strVal val="hidden"/>
                                      </p:to>
                                    </p:set>
                                  </p:childTnLst>
                                </p:cTn>
                              </p:par>
                              <p:par>
                                <p:cTn id="53" presetID="53" presetClass="exit" presetSubtype="0" fill="hold" grpId="1" nodeType="withEffect">
                                  <p:stCondLst>
                                    <p:cond delay="0"/>
                                  </p:stCondLst>
                                  <p:childTnLst>
                                    <p:anim calcmode="lin" valueType="num">
                                      <p:cBhvr>
                                        <p:cTn id="54" dur="500"/>
                                        <p:tgtEl>
                                          <p:spTgt spid="92241"/>
                                        </p:tgtEl>
                                        <p:attrNameLst>
                                          <p:attrName>ppt_w</p:attrName>
                                        </p:attrNameLst>
                                      </p:cBhvr>
                                      <p:tavLst>
                                        <p:tav tm="0">
                                          <p:val>
                                            <p:strVal val="ppt_w"/>
                                          </p:val>
                                        </p:tav>
                                        <p:tav tm="100000">
                                          <p:val>
                                            <p:fltVal val="0"/>
                                          </p:val>
                                        </p:tav>
                                      </p:tavLst>
                                    </p:anim>
                                    <p:anim calcmode="lin" valueType="num">
                                      <p:cBhvr>
                                        <p:cTn id="55" dur="500"/>
                                        <p:tgtEl>
                                          <p:spTgt spid="92241"/>
                                        </p:tgtEl>
                                        <p:attrNameLst>
                                          <p:attrName>ppt_h</p:attrName>
                                        </p:attrNameLst>
                                      </p:cBhvr>
                                      <p:tavLst>
                                        <p:tav tm="0">
                                          <p:val>
                                            <p:strVal val="ppt_h"/>
                                          </p:val>
                                        </p:tav>
                                        <p:tav tm="100000">
                                          <p:val>
                                            <p:fltVal val="0"/>
                                          </p:val>
                                        </p:tav>
                                      </p:tavLst>
                                    </p:anim>
                                    <p:animEffect transition="out" filter="fade">
                                      <p:cBhvr>
                                        <p:cTn id="56" dur="500"/>
                                        <p:tgtEl>
                                          <p:spTgt spid="92241"/>
                                        </p:tgtEl>
                                      </p:cBhvr>
                                    </p:animEffect>
                                    <p:set>
                                      <p:cBhvr>
                                        <p:cTn id="57" dur="1" fill="hold">
                                          <p:stCondLst>
                                            <p:cond delay="499"/>
                                          </p:stCondLst>
                                        </p:cTn>
                                        <p:tgtEl>
                                          <p:spTgt spid="92241"/>
                                        </p:tgtEl>
                                        <p:attrNameLst>
                                          <p:attrName>style.visibility</p:attrName>
                                        </p:attrNameLst>
                                      </p:cBhvr>
                                      <p:to>
                                        <p:strVal val="hidden"/>
                                      </p:to>
                                    </p:set>
                                  </p:childTnLst>
                                </p:cTn>
                              </p:par>
                              <p:par>
                                <p:cTn id="58" presetID="53" presetClass="exit" presetSubtype="0" fill="hold" grpId="1" nodeType="withEffect">
                                  <p:stCondLst>
                                    <p:cond delay="0"/>
                                  </p:stCondLst>
                                  <p:childTnLst>
                                    <p:anim calcmode="lin" valueType="num">
                                      <p:cBhvr>
                                        <p:cTn id="59" dur="500"/>
                                        <p:tgtEl>
                                          <p:spTgt spid="92230"/>
                                        </p:tgtEl>
                                        <p:attrNameLst>
                                          <p:attrName>ppt_w</p:attrName>
                                        </p:attrNameLst>
                                      </p:cBhvr>
                                      <p:tavLst>
                                        <p:tav tm="0">
                                          <p:val>
                                            <p:strVal val="ppt_w"/>
                                          </p:val>
                                        </p:tav>
                                        <p:tav tm="100000">
                                          <p:val>
                                            <p:fltVal val="0"/>
                                          </p:val>
                                        </p:tav>
                                      </p:tavLst>
                                    </p:anim>
                                    <p:anim calcmode="lin" valueType="num">
                                      <p:cBhvr>
                                        <p:cTn id="60" dur="500"/>
                                        <p:tgtEl>
                                          <p:spTgt spid="92230"/>
                                        </p:tgtEl>
                                        <p:attrNameLst>
                                          <p:attrName>ppt_h</p:attrName>
                                        </p:attrNameLst>
                                      </p:cBhvr>
                                      <p:tavLst>
                                        <p:tav tm="0">
                                          <p:val>
                                            <p:strVal val="ppt_h"/>
                                          </p:val>
                                        </p:tav>
                                        <p:tav tm="100000">
                                          <p:val>
                                            <p:fltVal val="0"/>
                                          </p:val>
                                        </p:tav>
                                      </p:tavLst>
                                    </p:anim>
                                    <p:animEffect transition="out" filter="fade">
                                      <p:cBhvr>
                                        <p:cTn id="61" dur="500"/>
                                        <p:tgtEl>
                                          <p:spTgt spid="92230"/>
                                        </p:tgtEl>
                                      </p:cBhvr>
                                    </p:animEffect>
                                    <p:set>
                                      <p:cBhvr>
                                        <p:cTn id="62" dur="1" fill="hold">
                                          <p:stCondLst>
                                            <p:cond delay="499"/>
                                          </p:stCondLst>
                                        </p:cTn>
                                        <p:tgtEl>
                                          <p:spTgt spid="92230"/>
                                        </p:tgtEl>
                                        <p:attrNameLst>
                                          <p:attrName>style.visibility</p:attrName>
                                        </p:attrNameLst>
                                      </p:cBhvr>
                                      <p:to>
                                        <p:strVal val="hidden"/>
                                      </p:to>
                                    </p:set>
                                  </p:childTnLst>
                                </p:cTn>
                              </p:par>
                              <p:par>
                                <p:cTn id="63" presetID="53" presetClass="exit" presetSubtype="0" fill="hold" grpId="1" nodeType="withEffect">
                                  <p:stCondLst>
                                    <p:cond delay="0"/>
                                  </p:stCondLst>
                                  <p:childTnLst>
                                    <p:anim calcmode="lin" valueType="num">
                                      <p:cBhvr>
                                        <p:cTn id="64" dur="500"/>
                                        <p:tgtEl>
                                          <p:spTgt spid="92243"/>
                                        </p:tgtEl>
                                        <p:attrNameLst>
                                          <p:attrName>ppt_w</p:attrName>
                                        </p:attrNameLst>
                                      </p:cBhvr>
                                      <p:tavLst>
                                        <p:tav tm="0">
                                          <p:val>
                                            <p:strVal val="ppt_w"/>
                                          </p:val>
                                        </p:tav>
                                        <p:tav tm="100000">
                                          <p:val>
                                            <p:fltVal val="0"/>
                                          </p:val>
                                        </p:tav>
                                      </p:tavLst>
                                    </p:anim>
                                    <p:anim calcmode="lin" valueType="num">
                                      <p:cBhvr>
                                        <p:cTn id="65" dur="500"/>
                                        <p:tgtEl>
                                          <p:spTgt spid="92243"/>
                                        </p:tgtEl>
                                        <p:attrNameLst>
                                          <p:attrName>ppt_h</p:attrName>
                                        </p:attrNameLst>
                                      </p:cBhvr>
                                      <p:tavLst>
                                        <p:tav tm="0">
                                          <p:val>
                                            <p:strVal val="ppt_h"/>
                                          </p:val>
                                        </p:tav>
                                        <p:tav tm="100000">
                                          <p:val>
                                            <p:fltVal val="0"/>
                                          </p:val>
                                        </p:tav>
                                      </p:tavLst>
                                    </p:anim>
                                    <p:animEffect transition="out" filter="fade">
                                      <p:cBhvr>
                                        <p:cTn id="66" dur="500"/>
                                        <p:tgtEl>
                                          <p:spTgt spid="92243"/>
                                        </p:tgtEl>
                                      </p:cBhvr>
                                    </p:animEffect>
                                    <p:set>
                                      <p:cBhvr>
                                        <p:cTn id="67" dur="1" fill="hold">
                                          <p:stCondLst>
                                            <p:cond delay="499"/>
                                          </p:stCondLst>
                                        </p:cTn>
                                        <p:tgtEl>
                                          <p:spTgt spid="92243"/>
                                        </p:tgtEl>
                                        <p:attrNameLst>
                                          <p:attrName>style.visibility</p:attrName>
                                        </p:attrNameLst>
                                      </p:cBhvr>
                                      <p:to>
                                        <p:strVal val="hidden"/>
                                      </p:to>
                                    </p:set>
                                  </p:childTnLst>
                                </p:cTn>
                              </p:par>
                              <p:par>
                                <p:cTn id="68" presetID="53" presetClass="exit" presetSubtype="0" fill="hold" grpId="1" nodeType="withEffect">
                                  <p:stCondLst>
                                    <p:cond delay="0"/>
                                  </p:stCondLst>
                                  <p:childTnLst>
                                    <p:anim calcmode="lin" valueType="num">
                                      <p:cBhvr>
                                        <p:cTn id="69" dur="500"/>
                                        <p:tgtEl>
                                          <p:spTgt spid="92238"/>
                                        </p:tgtEl>
                                        <p:attrNameLst>
                                          <p:attrName>ppt_w</p:attrName>
                                        </p:attrNameLst>
                                      </p:cBhvr>
                                      <p:tavLst>
                                        <p:tav tm="0">
                                          <p:val>
                                            <p:strVal val="ppt_w"/>
                                          </p:val>
                                        </p:tav>
                                        <p:tav tm="100000">
                                          <p:val>
                                            <p:fltVal val="0"/>
                                          </p:val>
                                        </p:tav>
                                      </p:tavLst>
                                    </p:anim>
                                    <p:anim calcmode="lin" valueType="num">
                                      <p:cBhvr>
                                        <p:cTn id="70" dur="500"/>
                                        <p:tgtEl>
                                          <p:spTgt spid="92238"/>
                                        </p:tgtEl>
                                        <p:attrNameLst>
                                          <p:attrName>ppt_h</p:attrName>
                                        </p:attrNameLst>
                                      </p:cBhvr>
                                      <p:tavLst>
                                        <p:tav tm="0">
                                          <p:val>
                                            <p:strVal val="ppt_h"/>
                                          </p:val>
                                        </p:tav>
                                        <p:tav tm="100000">
                                          <p:val>
                                            <p:fltVal val="0"/>
                                          </p:val>
                                        </p:tav>
                                      </p:tavLst>
                                    </p:anim>
                                    <p:animEffect transition="out" filter="fade">
                                      <p:cBhvr>
                                        <p:cTn id="71" dur="500"/>
                                        <p:tgtEl>
                                          <p:spTgt spid="92238"/>
                                        </p:tgtEl>
                                      </p:cBhvr>
                                    </p:animEffect>
                                    <p:set>
                                      <p:cBhvr>
                                        <p:cTn id="72" dur="1" fill="hold">
                                          <p:stCondLst>
                                            <p:cond delay="499"/>
                                          </p:stCondLst>
                                        </p:cTn>
                                        <p:tgtEl>
                                          <p:spTgt spid="92238"/>
                                        </p:tgtEl>
                                        <p:attrNameLst>
                                          <p:attrName>style.visibility</p:attrName>
                                        </p:attrNameLst>
                                      </p:cBhvr>
                                      <p:to>
                                        <p:strVal val="hidden"/>
                                      </p:to>
                                    </p:set>
                                  </p:childTnLst>
                                </p:cTn>
                              </p:par>
                              <p:par>
                                <p:cTn id="73" presetID="53" presetClass="exit" presetSubtype="0" fill="hold" grpId="1" nodeType="withEffect">
                                  <p:stCondLst>
                                    <p:cond delay="0"/>
                                  </p:stCondLst>
                                  <p:childTnLst>
                                    <p:anim calcmode="lin" valueType="num">
                                      <p:cBhvr>
                                        <p:cTn id="74" dur="500"/>
                                        <p:tgtEl>
                                          <p:spTgt spid="92274"/>
                                        </p:tgtEl>
                                        <p:attrNameLst>
                                          <p:attrName>ppt_w</p:attrName>
                                        </p:attrNameLst>
                                      </p:cBhvr>
                                      <p:tavLst>
                                        <p:tav tm="0">
                                          <p:val>
                                            <p:strVal val="ppt_w"/>
                                          </p:val>
                                        </p:tav>
                                        <p:tav tm="100000">
                                          <p:val>
                                            <p:fltVal val="0"/>
                                          </p:val>
                                        </p:tav>
                                      </p:tavLst>
                                    </p:anim>
                                    <p:anim calcmode="lin" valueType="num">
                                      <p:cBhvr>
                                        <p:cTn id="75" dur="500"/>
                                        <p:tgtEl>
                                          <p:spTgt spid="92274"/>
                                        </p:tgtEl>
                                        <p:attrNameLst>
                                          <p:attrName>ppt_h</p:attrName>
                                        </p:attrNameLst>
                                      </p:cBhvr>
                                      <p:tavLst>
                                        <p:tav tm="0">
                                          <p:val>
                                            <p:strVal val="ppt_h"/>
                                          </p:val>
                                        </p:tav>
                                        <p:tav tm="100000">
                                          <p:val>
                                            <p:fltVal val="0"/>
                                          </p:val>
                                        </p:tav>
                                      </p:tavLst>
                                    </p:anim>
                                    <p:animEffect transition="out" filter="fade">
                                      <p:cBhvr>
                                        <p:cTn id="76" dur="500"/>
                                        <p:tgtEl>
                                          <p:spTgt spid="92274"/>
                                        </p:tgtEl>
                                      </p:cBhvr>
                                    </p:animEffect>
                                    <p:set>
                                      <p:cBhvr>
                                        <p:cTn id="77" dur="1" fill="hold">
                                          <p:stCondLst>
                                            <p:cond delay="499"/>
                                          </p:stCondLst>
                                        </p:cTn>
                                        <p:tgtEl>
                                          <p:spTgt spid="92274"/>
                                        </p:tgtEl>
                                        <p:attrNameLst>
                                          <p:attrName>style.visibility</p:attrName>
                                        </p:attrNameLst>
                                      </p:cBhvr>
                                      <p:to>
                                        <p:strVal val="hidden"/>
                                      </p:to>
                                    </p:set>
                                  </p:childTnLst>
                                </p:cTn>
                              </p:par>
                              <p:par>
                                <p:cTn id="78" presetID="53" presetClass="entr" presetSubtype="0" fill="hold" grpId="0" nodeType="withEffect">
                                  <p:stCondLst>
                                    <p:cond delay="0"/>
                                  </p:stCondLst>
                                  <p:childTnLst>
                                    <p:set>
                                      <p:cBhvr>
                                        <p:cTn id="79" dur="1" fill="hold">
                                          <p:stCondLst>
                                            <p:cond delay="0"/>
                                          </p:stCondLst>
                                        </p:cTn>
                                        <p:tgtEl>
                                          <p:spTgt spid="92257"/>
                                        </p:tgtEl>
                                        <p:attrNameLst>
                                          <p:attrName>style.visibility</p:attrName>
                                        </p:attrNameLst>
                                      </p:cBhvr>
                                      <p:to>
                                        <p:strVal val="visible"/>
                                      </p:to>
                                    </p:set>
                                    <p:anim calcmode="lin" valueType="num">
                                      <p:cBhvr>
                                        <p:cTn id="80" dur="500" fill="hold"/>
                                        <p:tgtEl>
                                          <p:spTgt spid="92257"/>
                                        </p:tgtEl>
                                        <p:attrNameLst>
                                          <p:attrName>ppt_w</p:attrName>
                                        </p:attrNameLst>
                                      </p:cBhvr>
                                      <p:tavLst>
                                        <p:tav tm="0">
                                          <p:val>
                                            <p:fltVal val="0"/>
                                          </p:val>
                                        </p:tav>
                                        <p:tav tm="100000">
                                          <p:val>
                                            <p:strVal val="#ppt_w"/>
                                          </p:val>
                                        </p:tav>
                                      </p:tavLst>
                                    </p:anim>
                                    <p:anim calcmode="lin" valueType="num">
                                      <p:cBhvr>
                                        <p:cTn id="81" dur="500" fill="hold"/>
                                        <p:tgtEl>
                                          <p:spTgt spid="92257"/>
                                        </p:tgtEl>
                                        <p:attrNameLst>
                                          <p:attrName>ppt_h</p:attrName>
                                        </p:attrNameLst>
                                      </p:cBhvr>
                                      <p:tavLst>
                                        <p:tav tm="0">
                                          <p:val>
                                            <p:fltVal val="0"/>
                                          </p:val>
                                        </p:tav>
                                        <p:tav tm="100000">
                                          <p:val>
                                            <p:strVal val="#ppt_h"/>
                                          </p:val>
                                        </p:tav>
                                      </p:tavLst>
                                    </p:anim>
                                    <p:animEffect transition="in" filter="fade">
                                      <p:cBhvr>
                                        <p:cTn id="82" dur="500"/>
                                        <p:tgtEl>
                                          <p:spTgt spid="92257"/>
                                        </p:tgtEl>
                                      </p:cBhvr>
                                    </p:animEffect>
                                  </p:childTnLst>
                                </p:cTn>
                              </p:par>
                              <p:par>
                                <p:cTn id="83" presetID="53" presetClass="entr" presetSubtype="0" fill="hold" grpId="0" nodeType="withEffect">
                                  <p:stCondLst>
                                    <p:cond delay="0"/>
                                  </p:stCondLst>
                                  <p:childTnLst>
                                    <p:set>
                                      <p:cBhvr>
                                        <p:cTn id="84" dur="1" fill="hold">
                                          <p:stCondLst>
                                            <p:cond delay="0"/>
                                          </p:stCondLst>
                                        </p:cTn>
                                        <p:tgtEl>
                                          <p:spTgt spid="92254"/>
                                        </p:tgtEl>
                                        <p:attrNameLst>
                                          <p:attrName>style.visibility</p:attrName>
                                        </p:attrNameLst>
                                      </p:cBhvr>
                                      <p:to>
                                        <p:strVal val="visible"/>
                                      </p:to>
                                    </p:set>
                                    <p:anim calcmode="lin" valueType="num">
                                      <p:cBhvr>
                                        <p:cTn id="85" dur="500" fill="hold"/>
                                        <p:tgtEl>
                                          <p:spTgt spid="92254"/>
                                        </p:tgtEl>
                                        <p:attrNameLst>
                                          <p:attrName>ppt_w</p:attrName>
                                        </p:attrNameLst>
                                      </p:cBhvr>
                                      <p:tavLst>
                                        <p:tav tm="0">
                                          <p:val>
                                            <p:fltVal val="0"/>
                                          </p:val>
                                        </p:tav>
                                        <p:tav tm="100000">
                                          <p:val>
                                            <p:strVal val="#ppt_w"/>
                                          </p:val>
                                        </p:tav>
                                      </p:tavLst>
                                    </p:anim>
                                    <p:anim calcmode="lin" valueType="num">
                                      <p:cBhvr>
                                        <p:cTn id="86" dur="500" fill="hold"/>
                                        <p:tgtEl>
                                          <p:spTgt spid="92254"/>
                                        </p:tgtEl>
                                        <p:attrNameLst>
                                          <p:attrName>ppt_h</p:attrName>
                                        </p:attrNameLst>
                                      </p:cBhvr>
                                      <p:tavLst>
                                        <p:tav tm="0">
                                          <p:val>
                                            <p:fltVal val="0"/>
                                          </p:val>
                                        </p:tav>
                                        <p:tav tm="100000">
                                          <p:val>
                                            <p:strVal val="#ppt_h"/>
                                          </p:val>
                                        </p:tav>
                                      </p:tavLst>
                                    </p:anim>
                                    <p:animEffect transition="in" filter="fade">
                                      <p:cBhvr>
                                        <p:cTn id="87" dur="500"/>
                                        <p:tgtEl>
                                          <p:spTgt spid="92254"/>
                                        </p:tgtEl>
                                      </p:cBhvr>
                                    </p:animEffect>
                                  </p:childTnLst>
                                </p:cTn>
                              </p:par>
                              <p:par>
                                <p:cTn id="88" presetID="53" presetClass="entr" presetSubtype="0" fill="hold" grpId="0" nodeType="withEffect">
                                  <p:stCondLst>
                                    <p:cond delay="0"/>
                                  </p:stCondLst>
                                  <p:childTnLst>
                                    <p:set>
                                      <p:cBhvr>
                                        <p:cTn id="89" dur="1" fill="hold">
                                          <p:stCondLst>
                                            <p:cond delay="0"/>
                                          </p:stCondLst>
                                        </p:cTn>
                                        <p:tgtEl>
                                          <p:spTgt spid="92256"/>
                                        </p:tgtEl>
                                        <p:attrNameLst>
                                          <p:attrName>style.visibility</p:attrName>
                                        </p:attrNameLst>
                                      </p:cBhvr>
                                      <p:to>
                                        <p:strVal val="visible"/>
                                      </p:to>
                                    </p:set>
                                    <p:anim calcmode="lin" valueType="num">
                                      <p:cBhvr>
                                        <p:cTn id="90" dur="500" fill="hold"/>
                                        <p:tgtEl>
                                          <p:spTgt spid="92256"/>
                                        </p:tgtEl>
                                        <p:attrNameLst>
                                          <p:attrName>ppt_w</p:attrName>
                                        </p:attrNameLst>
                                      </p:cBhvr>
                                      <p:tavLst>
                                        <p:tav tm="0">
                                          <p:val>
                                            <p:fltVal val="0"/>
                                          </p:val>
                                        </p:tav>
                                        <p:tav tm="100000">
                                          <p:val>
                                            <p:strVal val="#ppt_w"/>
                                          </p:val>
                                        </p:tav>
                                      </p:tavLst>
                                    </p:anim>
                                    <p:anim calcmode="lin" valueType="num">
                                      <p:cBhvr>
                                        <p:cTn id="91" dur="500" fill="hold"/>
                                        <p:tgtEl>
                                          <p:spTgt spid="92256"/>
                                        </p:tgtEl>
                                        <p:attrNameLst>
                                          <p:attrName>ppt_h</p:attrName>
                                        </p:attrNameLst>
                                      </p:cBhvr>
                                      <p:tavLst>
                                        <p:tav tm="0">
                                          <p:val>
                                            <p:fltVal val="0"/>
                                          </p:val>
                                        </p:tav>
                                        <p:tav tm="100000">
                                          <p:val>
                                            <p:strVal val="#ppt_h"/>
                                          </p:val>
                                        </p:tav>
                                      </p:tavLst>
                                    </p:anim>
                                    <p:animEffect transition="in" filter="fade">
                                      <p:cBhvr>
                                        <p:cTn id="92" dur="500"/>
                                        <p:tgtEl>
                                          <p:spTgt spid="92256"/>
                                        </p:tgtEl>
                                      </p:cBhvr>
                                    </p:animEffect>
                                  </p:childTnLst>
                                </p:cTn>
                              </p:par>
                              <p:par>
                                <p:cTn id="93" presetID="53" presetClass="entr" presetSubtype="0" fill="hold" grpId="0" nodeType="withEffect">
                                  <p:stCondLst>
                                    <p:cond delay="0"/>
                                  </p:stCondLst>
                                  <p:childTnLst>
                                    <p:set>
                                      <p:cBhvr>
                                        <p:cTn id="94" dur="1" fill="hold">
                                          <p:stCondLst>
                                            <p:cond delay="0"/>
                                          </p:stCondLst>
                                        </p:cTn>
                                        <p:tgtEl>
                                          <p:spTgt spid="92258"/>
                                        </p:tgtEl>
                                        <p:attrNameLst>
                                          <p:attrName>style.visibility</p:attrName>
                                        </p:attrNameLst>
                                      </p:cBhvr>
                                      <p:to>
                                        <p:strVal val="visible"/>
                                      </p:to>
                                    </p:set>
                                    <p:anim calcmode="lin" valueType="num">
                                      <p:cBhvr>
                                        <p:cTn id="95" dur="500" fill="hold"/>
                                        <p:tgtEl>
                                          <p:spTgt spid="92258"/>
                                        </p:tgtEl>
                                        <p:attrNameLst>
                                          <p:attrName>ppt_w</p:attrName>
                                        </p:attrNameLst>
                                      </p:cBhvr>
                                      <p:tavLst>
                                        <p:tav tm="0">
                                          <p:val>
                                            <p:fltVal val="0"/>
                                          </p:val>
                                        </p:tav>
                                        <p:tav tm="100000">
                                          <p:val>
                                            <p:strVal val="#ppt_w"/>
                                          </p:val>
                                        </p:tav>
                                      </p:tavLst>
                                    </p:anim>
                                    <p:anim calcmode="lin" valueType="num">
                                      <p:cBhvr>
                                        <p:cTn id="96" dur="500" fill="hold"/>
                                        <p:tgtEl>
                                          <p:spTgt spid="92258"/>
                                        </p:tgtEl>
                                        <p:attrNameLst>
                                          <p:attrName>ppt_h</p:attrName>
                                        </p:attrNameLst>
                                      </p:cBhvr>
                                      <p:tavLst>
                                        <p:tav tm="0">
                                          <p:val>
                                            <p:fltVal val="0"/>
                                          </p:val>
                                        </p:tav>
                                        <p:tav tm="100000">
                                          <p:val>
                                            <p:strVal val="#ppt_h"/>
                                          </p:val>
                                        </p:tav>
                                      </p:tavLst>
                                    </p:anim>
                                    <p:animEffect transition="in" filter="fade">
                                      <p:cBhvr>
                                        <p:cTn id="97" dur="500"/>
                                        <p:tgtEl>
                                          <p:spTgt spid="92258"/>
                                        </p:tgtEl>
                                      </p:cBhvr>
                                    </p:animEffect>
                                  </p:childTnLst>
                                </p:cTn>
                              </p:par>
                              <p:par>
                                <p:cTn id="98" presetID="53" presetClass="entr" presetSubtype="0" fill="hold" grpId="0" nodeType="withEffect">
                                  <p:stCondLst>
                                    <p:cond delay="0"/>
                                  </p:stCondLst>
                                  <p:childTnLst>
                                    <p:set>
                                      <p:cBhvr>
                                        <p:cTn id="99" dur="1" fill="hold">
                                          <p:stCondLst>
                                            <p:cond delay="0"/>
                                          </p:stCondLst>
                                        </p:cTn>
                                        <p:tgtEl>
                                          <p:spTgt spid="92259"/>
                                        </p:tgtEl>
                                        <p:attrNameLst>
                                          <p:attrName>style.visibility</p:attrName>
                                        </p:attrNameLst>
                                      </p:cBhvr>
                                      <p:to>
                                        <p:strVal val="visible"/>
                                      </p:to>
                                    </p:set>
                                    <p:anim calcmode="lin" valueType="num">
                                      <p:cBhvr>
                                        <p:cTn id="100" dur="500" fill="hold"/>
                                        <p:tgtEl>
                                          <p:spTgt spid="92259"/>
                                        </p:tgtEl>
                                        <p:attrNameLst>
                                          <p:attrName>ppt_w</p:attrName>
                                        </p:attrNameLst>
                                      </p:cBhvr>
                                      <p:tavLst>
                                        <p:tav tm="0">
                                          <p:val>
                                            <p:fltVal val="0"/>
                                          </p:val>
                                        </p:tav>
                                        <p:tav tm="100000">
                                          <p:val>
                                            <p:strVal val="#ppt_w"/>
                                          </p:val>
                                        </p:tav>
                                      </p:tavLst>
                                    </p:anim>
                                    <p:anim calcmode="lin" valueType="num">
                                      <p:cBhvr>
                                        <p:cTn id="101" dur="500" fill="hold"/>
                                        <p:tgtEl>
                                          <p:spTgt spid="92259"/>
                                        </p:tgtEl>
                                        <p:attrNameLst>
                                          <p:attrName>ppt_h</p:attrName>
                                        </p:attrNameLst>
                                      </p:cBhvr>
                                      <p:tavLst>
                                        <p:tav tm="0">
                                          <p:val>
                                            <p:fltVal val="0"/>
                                          </p:val>
                                        </p:tav>
                                        <p:tav tm="100000">
                                          <p:val>
                                            <p:strVal val="#ppt_h"/>
                                          </p:val>
                                        </p:tav>
                                      </p:tavLst>
                                    </p:anim>
                                    <p:animEffect transition="in" filter="fade">
                                      <p:cBhvr>
                                        <p:cTn id="102" dur="500"/>
                                        <p:tgtEl>
                                          <p:spTgt spid="92259"/>
                                        </p:tgtEl>
                                      </p:cBhvr>
                                    </p:animEffect>
                                  </p:childTnLst>
                                </p:cTn>
                              </p:par>
                              <p:par>
                                <p:cTn id="103" presetID="53" presetClass="entr" presetSubtype="0" fill="hold" grpId="0" nodeType="withEffect">
                                  <p:stCondLst>
                                    <p:cond delay="0"/>
                                  </p:stCondLst>
                                  <p:childTnLst>
                                    <p:set>
                                      <p:cBhvr>
                                        <p:cTn id="104" dur="1" fill="hold">
                                          <p:stCondLst>
                                            <p:cond delay="0"/>
                                          </p:stCondLst>
                                        </p:cTn>
                                        <p:tgtEl>
                                          <p:spTgt spid="92262"/>
                                        </p:tgtEl>
                                        <p:attrNameLst>
                                          <p:attrName>style.visibility</p:attrName>
                                        </p:attrNameLst>
                                      </p:cBhvr>
                                      <p:to>
                                        <p:strVal val="visible"/>
                                      </p:to>
                                    </p:set>
                                    <p:anim calcmode="lin" valueType="num">
                                      <p:cBhvr>
                                        <p:cTn id="105" dur="500" fill="hold"/>
                                        <p:tgtEl>
                                          <p:spTgt spid="92262"/>
                                        </p:tgtEl>
                                        <p:attrNameLst>
                                          <p:attrName>ppt_w</p:attrName>
                                        </p:attrNameLst>
                                      </p:cBhvr>
                                      <p:tavLst>
                                        <p:tav tm="0">
                                          <p:val>
                                            <p:fltVal val="0"/>
                                          </p:val>
                                        </p:tav>
                                        <p:tav tm="100000">
                                          <p:val>
                                            <p:strVal val="#ppt_w"/>
                                          </p:val>
                                        </p:tav>
                                      </p:tavLst>
                                    </p:anim>
                                    <p:anim calcmode="lin" valueType="num">
                                      <p:cBhvr>
                                        <p:cTn id="106" dur="500" fill="hold"/>
                                        <p:tgtEl>
                                          <p:spTgt spid="92262"/>
                                        </p:tgtEl>
                                        <p:attrNameLst>
                                          <p:attrName>ppt_h</p:attrName>
                                        </p:attrNameLst>
                                      </p:cBhvr>
                                      <p:tavLst>
                                        <p:tav tm="0">
                                          <p:val>
                                            <p:fltVal val="0"/>
                                          </p:val>
                                        </p:tav>
                                        <p:tav tm="100000">
                                          <p:val>
                                            <p:strVal val="#ppt_h"/>
                                          </p:val>
                                        </p:tav>
                                      </p:tavLst>
                                    </p:anim>
                                    <p:animEffect transition="in" filter="fade">
                                      <p:cBhvr>
                                        <p:cTn id="107" dur="500"/>
                                        <p:tgtEl>
                                          <p:spTgt spid="92262"/>
                                        </p:tgtEl>
                                      </p:cBhvr>
                                    </p:animEffect>
                                  </p:childTnLst>
                                </p:cTn>
                              </p:par>
                              <p:par>
                                <p:cTn id="108" presetID="53" presetClass="entr" presetSubtype="0" fill="hold" grpId="0" nodeType="withEffect">
                                  <p:stCondLst>
                                    <p:cond delay="0"/>
                                  </p:stCondLst>
                                  <p:childTnLst>
                                    <p:set>
                                      <p:cBhvr>
                                        <p:cTn id="109" dur="1" fill="hold">
                                          <p:stCondLst>
                                            <p:cond delay="0"/>
                                          </p:stCondLst>
                                        </p:cTn>
                                        <p:tgtEl>
                                          <p:spTgt spid="92266"/>
                                        </p:tgtEl>
                                        <p:attrNameLst>
                                          <p:attrName>style.visibility</p:attrName>
                                        </p:attrNameLst>
                                      </p:cBhvr>
                                      <p:to>
                                        <p:strVal val="visible"/>
                                      </p:to>
                                    </p:set>
                                    <p:anim calcmode="lin" valueType="num">
                                      <p:cBhvr>
                                        <p:cTn id="110" dur="500" fill="hold"/>
                                        <p:tgtEl>
                                          <p:spTgt spid="92266"/>
                                        </p:tgtEl>
                                        <p:attrNameLst>
                                          <p:attrName>ppt_w</p:attrName>
                                        </p:attrNameLst>
                                      </p:cBhvr>
                                      <p:tavLst>
                                        <p:tav tm="0">
                                          <p:val>
                                            <p:fltVal val="0"/>
                                          </p:val>
                                        </p:tav>
                                        <p:tav tm="100000">
                                          <p:val>
                                            <p:strVal val="#ppt_w"/>
                                          </p:val>
                                        </p:tav>
                                      </p:tavLst>
                                    </p:anim>
                                    <p:anim calcmode="lin" valueType="num">
                                      <p:cBhvr>
                                        <p:cTn id="111" dur="500" fill="hold"/>
                                        <p:tgtEl>
                                          <p:spTgt spid="92266"/>
                                        </p:tgtEl>
                                        <p:attrNameLst>
                                          <p:attrName>ppt_h</p:attrName>
                                        </p:attrNameLst>
                                      </p:cBhvr>
                                      <p:tavLst>
                                        <p:tav tm="0">
                                          <p:val>
                                            <p:fltVal val="0"/>
                                          </p:val>
                                        </p:tav>
                                        <p:tav tm="100000">
                                          <p:val>
                                            <p:strVal val="#ppt_h"/>
                                          </p:val>
                                        </p:tav>
                                      </p:tavLst>
                                    </p:anim>
                                    <p:animEffect transition="in" filter="fade">
                                      <p:cBhvr>
                                        <p:cTn id="112" dur="500"/>
                                        <p:tgtEl>
                                          <p:spTgt spid="92266"/>
                                        </p:tgtEl>
                                      </p:cBhvr>
                                    </p:animEffect>
                                  </p:childTnLst>
                                </p:cTn>
                              </p:par>
                              <p:par>
                                <p:cTn id="113" presetID="53" presetClass="entr" presetSubtype="0" fill="hold" grpId="0" nodeType="withEffect">
                                  <p:stCondLst>
                                    <p:cond delay="0"/>
                                  </p:stCondLst>
                                  <p:childTnLst>
                                    <p:set>
                                      <p:cBhvr>
                                        <p:cTn id="114" dur="1" fill="hold">
                                          <p:stCondLst>
                                            <p:cond delay="0"/>
                                          </p:stCondLst>
                                        </p:cTn>
                                        <p:tgtEl>
                                          <p:spTgt spid="92260"/>
                                        </p:tgtEl>
                                        <p:attrNameLst>
                                          <p:attrName>style.visibility</p:attrName>
                                        </p:attrNameLst>
                                      </p:cBhvr>
                                      <p:to>
                                        <p:strVal val="visible"/>
                                      </p:to>
                                    </p:set>
                                    <p:anim calcmode="lin" valueType="num">
                                      <p:cBhvr>
                                        <p:cTn id="115" dur="500" fill="hold"/>
                                        <p:tgtEl>
                                          <p:spTgt spid="92260"/>
                                        </p:tgtEl>
                                        <p:attrNameLst>
                                          <p:attrName>ppt_w</p:attrName>
                                        </p:attrNameLst>
                                      </p:cBhvr>
                                      <p:tavLst>
                                        <p:tav tm="0">
                                          <p:val>
                                            <p:fltVal val="0"/>
                                          </p:val>
                                        </p:tav>
                                        <p:tav tm="100000">
                                          <p:val>
                                            <p:strVal val="#ppt_w"/>
                                          </p:val>
                                        </p:tav>
                                      </p:tavLst>
                                    </p:anim>
                                    <p:anim calcmode="lin" valueType="num">
                                      <p:cBhvr>
                                        <p:cTn id="116" dur="500" fill="hold"/>
                                        <p:tgtEl>
                                          <p:spTgt spid="92260"/>
                                        </p:tgtEl>
                                        <p:attrNameLst>
                                          <p:attrName>ppt_h</p:attrName>
                                        </p:attrNameLst>
                                      </p:cBhvr>
                                      <p:tavLst>
                                        <p:tav tm="0">
                                          <p:val>
                                            <p:fltVal val="0"/>
                                          </p:val>
                                        </p:tav>
                                        <p:tav tm="100000">
                                          <p:val>
                                            <p:strVal val="#ppt_h"/>
                                          </p:val>
                                        </p:tav>
                                      </p:tavLst>
                                    </p:anim>
                                    <p:animEffect transition="in" filter="fade">
                                      <p:cBhvr>
                                        <p:cTn id="117" dur="500"/>
                                        <p:tgtEl>
                                          <p:spTgt spid="92260"/>
                                        </p:tgtEl>
                                      </p:cBhvr>
                                    </p:animEffect>
                                  </p:childTnLst>
                                </p:cTn>
                              </p:par>
                              <p:par>
                                <p:cTn id="118" presetID="53" presetClass="entr" presetSubtype="0" fill="hold" grpId="0" nodeType="withEffect">
                                  <p:stCondLst>
                                    <p:cond delay="0"/>
                                  </p:stCondLst>
                                  <p:childTnLst>
                                    <p:set>
                                      <p:cBhvr>
                                        <p:cTn id="119" dur="1" fill="hold">
                                          <p:stCondLst>
                                            <p:cond delay="0"/>
                                          </p:stCondLst>
                                        </p:cTn>
                                        <p:tgtEl>
                                          <p:spTgt spid="92261"/>
                                        </p:tgtEl>
                                        <p:attrNameLst>
                                          <p:attrName>style.visibility</p:attrName>
                                        </p:attrNameLst>
                                      </p:cBhvr>
                                      <p:to>
                                        <p:strVal val="visible"/>
                                      </p:to>
                                    </p:set>
                                    <p:anim calcmode="lin" valueType="num">
                                      <p:cBhvr>
                                        <p:cTn id="120" dur="500" fill="hold"/>
                                        <p:tgtEl>
                                          <p:spTgt spid="92261"/>
                                        </p:tgtEl>
                                        <p:attrNameLst>
                                          <p:attrName>ppt_w</p:attrName>
                                        </p:attrNameLst>
                                      </p:cBhvr>
                                      <p:tavLst>
                                        <p:tav tm="0">
                                          <p:val>
                                            <p:fltVal val="0"/>
                                          </p:val>
                                        </p:tav>
                                        <p:tav tm="100000">
                                          <p:val>
                                            <p:strVal val="#ppt_w"/>
                                          </p:val>
                                        </p:tav>
                                      </p:tavLst>
                                    </p:anim>
                                    <p:anim calcmode="lin" valueType="num">
                                      <p:cBhvr>
                                        <p:cTn id="121" dur="500" fill="hold"/>
                                        <p:tgtEl>
                                          <p:spTgt spid="92261"/>
                                        </p:tgtEl>
                                        <p:attrNameLst>
                                          <p:attrName>ppt_h</p:attrName>
                                        </p:attrNameLst>
                                      </p:cBhvr>
                                      <p:tavLst>
                                        <p:tav tm="0">
                                          <p:val>
                                            <p:fltVal val="0"/>
                                          </p:val>
                                        </p:tav>
                                        <p:tav tm="100000">
                                          <p:val>
                                            <p:strVal val="#ppt_h"/>
                                          </p:val>
                                        </p:tav>
                                      </p:tavLst>
                                    </p:anim>
                                    <p:animEffect transition="in" filter="fade">
                                      <p:cBhvr>
                                        <p:cTn id="122" dur="500"/>
                                        <p:tgtEl>
                                          <p:spTgt spid="92261"/>
                                        </p:tgtEl>
                                      </p:cBhvr>
                                    </p:animEffect>
                                  </p:childTnLst>
                                </p:cTn>
                              </p:par>
                            </p:childTnLst>
                          </p:cTn>
                        </p:par>
                        <p:par>
                          <p:cTn id="123" fill="hold">
                            <p:stCondLst>
                              <p:cond delay="2500"/>
                            </p:stCondLst>
                            <p:childTnLst>
                              <p:par>
                                <p:cTn id="124" presetID="0" presetClass="path" presetSubtype="0" accel="50000" decel="50000" fill="hold" grpId="1" nodeType="afterEffect">
                                  <p:stCondLst>
                                    <p:cond delay="0"/>
                                  </p:stCondLst>
                                  <p:childTnLst>
                                    <p:animMotion origin="layout" path="M -3.33333E-6 4.44444E-6 C -3.33333E-6 4.44444E-6 0.0375 4.44444E-6 0.075 4.44444E-6 " pathEditMode="relative" ptsTypes="aA">
                                      <p:cBhvr>
                                        <p:cTn id="125" dur="2000" fill="hold"/>
                                        <p:tgtEl>
                                          <p:spTgt spid="92254"/>
                                        </p:tgtEl>
                                        <p:attrNameLst>
                                          <p:attrName>ppt_x</p:attrName>
                                          <p:attrName>ppt_y</p:attrName>
                                        </p:attrNameLst>
                                      </p:cBhvr>
                                    </p:animMotion>
                                  </p:childTnLst>
                                </p:cTn>
                              </p:par>
                              <p:par>
                                <p:cTn id="126" presetID="0" presetClass="path" presetSubtype="0" accel="50000" decel="50000" fill="hold" grpId="1" nodeType="withEffect">
                                  <p:stCondLst>
                                    <p:cond delay="0"/>
                                  </p:stCondLst>
                                  <p:childTnLst>
                                    <p:animMotion origin="layout" path="M -2.77778E-6 -7.40741E-7 C -0.02031 0.01134 -0.04045 0.02269 -0.04879 -7.40741E-7 C -0.05712 -0.02268 -0.05365 -0.07963 -0.05 -0.13657 " pathEditMode="relative" ptsTypes="aaA">
                                      <p:cBhvr>
                                        <p:cTn id="127" dur="2000" fill="hold"/>
                                        <p:tgtEl>
                                          <p:spTgt spid="92256"/>
                                        </p:tgtEl>
                                        <p:attrNameLst>
                                          <p:attrName>ppt_x</p:attrName>
                                          <p:attrName>ppt_y</p:attrName>
                                        </p:attrNameLst>
                                      </p:cBhvr>
                                    </p:animMotion>
                                  </p:childTnLst>
                                </p:cTn>
                              </p:par>
                              <p:par>
                                <p:cTn id="128" presetID="0" presetClass="path" presetSubtype="0" accel="50000" decel="50000" fill="hold" grpId="1" nodeType="withEffect">
                                  <p:stCondLst>
                                    <p:cond delay="0"/>
                                  </p:stCondLst>
                                  <p:childTnLst>
                                    <p:animMotion origin="layout" path="M 3.33333E-6 0 C 0.03906 0 0.1908 -0.01366 0.23455 0 C 0.2783 0.01366 0.25642 0.06458 0.26215 0.08171 " pathEditMode="relative" rAng="0" ptsTypes="aaa">
                                      <p:cBhvr>
                                        <p:cTn id="129" dur="2000" fill="hold"/>
                                        <p:tgtEl>
                                          <p:spTgt spid="92257"/>
                                        </p:tgtEl>
                                        <p:attrNameLst>
                                          <p:attrName>ppt_x</p:attrName>
                                          <p:attrName>ppt_y</p:attrName>
                                        </p:attrNameLst>
                                      </p:cBhvr>
                                      <p:rCtr x="139" y="34"/>
                                    </p:animMotion>
                                  </p:childTnLst>
                                </p:cTn>
                              </p:par>
                              <p:par>
                                <p:cTn id="130" presetID="0" presetClass="path" presetSubtype="0" accel="50000" decel="50000" fill="hold" grpId="1" nodeType="withEffect">
                                  <p:stCondLst>
                                    <p:cond delay="0"/>
                                  </p:stCondLst>
                                  <p:childTnLst>
                                    <p:animMotion origin="layout" path="M -3.33333E-6 4.44444E-6 C -3.33333E-6 4.44444E-6 0.0375 4.44444E-6 0.075 4.44444E-6 " pathEditMode="relative" ptsTypes="aA">
                                      <p:cBhvr>
                                        <p:cTn id="131" dur="2000" fill="hold"/>
                                        <p:tgtEl>
                                          <p:spTgt spid="92258"/>
                                        </p:tgtEl>
                                        <p:attrNameLst>
                                          <p:attrName>ppt_x</p:attrName>
                                          <p:attrName>ppt_y</p:attrName>
                                        </p:attrNameLst>
                                      </p:cBhvr>
                                    </p:animMotion>
                                  </p:childTnLst>
                                </p:cTn>
                              </p:par>
                              <p:par>
                                <p:cTn id="132" presetID="0" presetClass="path" presetSubtype="0" accel="50000" decel="50000" fill="hold" grpId="1" nodeType="withEffect">
                                  <p:stCondLst>
                                    <p:cond delay="0"/>
                                  </p:stCondLst>
                                  <p:childTnLst>
                                    <p:animMotion origin="layout" path="M 3.33333E-6 4.44444E-6 C -0.00035 0.00902 -0.00139 0.04305 -0.00174 0.05439 " pathEditMode="relative" rAng="0" ptsTypes="aa">
                                      <p:cBhvr>
                                        <p:cTn id="133" dur="2000" fill="hold"/>
                                        <p:tgtEl>
                                          <p:spTgt spid="92259"/>
                                        </p:tgtEl>
                                        <p:attrNameLst>
                                          <p:attrName>ppt_x</p:attrName>
                                          <p:attrName>ppt_y</p:attrName>
                                        </p:attrNameLst>
                                      </p:cBhvr>
                                      <p:rCtr x="-1" y="27"/>
                                    </p:animMotion>
                                  </p:childTnLst>
                                </p:cTn>
                              </p:par>
                              <p:par>
                                <p:cTn id="134" presetID="0" presetClass="path" presetSubtype="0" accel="50000" decel="50000" fill="hold" grpId="1" nodeType="withEffect">
                                  <p:stCondLst>
                                    <p:cond delay="0"/>
                                  </p:stCondLst>
                                  <p:childTnLst>
                                    <p:animMotion origin="layout" path="M 3.33333E-6 0 C 0.00034 0.02037 0.00173 0.09653 0.00208 0.12176 " pathEditMode="relative" rAng="0" ptsTypes="aa">
                                      <p:cBhvr>
                                        <p:cTn id="135" dur="2000" fill="hold"/>
                                        <p:tgtEl>
                                          <p:spTgt spid="92260"/>
                                        </p:tgtEl>
                                        <p:attrNameLst>
                                          <p:attrName>ppt_x</p:attrName>
                                          <p:attrName>ppt_y</p:attrName>
                                        </p:attrNameLst>
                                      </p:cBhvr>
                                      <p:rCtr x="1" y="61"/>
                                    </p:animMotion>
                                  </p:childTnLst>
                                </p:cTn>
                              </p:par>
                              <p:par>
                                <p:cTn id="136" presetID="0" presetClass="path" presetSubtype="0" accel="50000" decel="50000" fill="hold" grpId="1" nodeType="withEffect">
                                  <p:stCondLst>
                                    <p:cond delay="0"/>
                                  </p:stCondLst>
                                  <p:childTnLst>
                                    <p:animMotion origin="layout" path="M 3.33333E-6 0 C 0.00034 0.02037 0.00173 0.09653 0.00208 0.12176 " pathEditMode="relative" rAng="0" ptsTypes="aa">
                                      <p:cBhvr>
                                        <p:cTn id="137" dur="2000" fill="hold"/>
                                        <p:tgtEl>
                                          <p:spTgt spid="92261"/>
                                        </p:tgtEl>
                                        <p:attrNameLst>
                                          <p:attrName>ppt_x</p:attrName>
                                          <p:attrName>ppt_y</p:attrName>
                                        </p:attrNameLst>
                                      </p:cBhvr>
                                      <p:rCtr x="1" y="61"/>
                                    </p:animMotion>
                                  </p:childTnLst>
                                </p:cTn>
                              </p:par>
                              <p:par>
                                <p:cTn id="138" presetID="0" presetClass="path" presetSubtype="0" accel="50000" decel="50000" fill="hold" grpId="1" nodeType="withEffect">
                                  <p:stCondLst>
                                    <p:cond delay="0"/>
                                  </p:stCondLst>
                                  <p:childTnLst>
                                    <p:animMotion origin="layout" path="M 1.11022E-16 4.44444E-6 C -0.01059 -0.06065 0.00243 -0.08681 -0.00521 -0.147 C -0.01302 -0.20625 0.00226 -0.32315 -0.04635 -0.3588 C -0.09531 -0.39445 -0.21858 -0.36366 -0.29757 -0.36065 C -0.37656 -0.35764 -0.4816 -0.39815 -0.51997 -0.34051 C -0.55833 -0.28287 -0.52587 -0.08334 -0.52743 -0.01551 " pathEditMode="relative" rAng="0" ptsTypes="aaaaaa">
                                      <p:cBhvr>
                                        <p:cTn id="139" dur="2000" fill="hold"/>
                                        <p:tgtEl>
                                          <p:spTgt spid="92262"/>
                                        </p:tgtEl>
                                        <p:attrNameLst>
                                          <p:attrName>ppt_x</p:attrName>
                                          <p:attrName>ppt_y</p:attrName>
                                        </p:attrNameLst>
                                      </p:cBhvr>
                                      <p:rCtr x="-278" y="-199"/>
                                    </p:animMotion>
                                  </p:childTnLst>
                                </p:cTn>
                              </p:par>
                              <p:par>
                                <p:cTn id="140" presetID="0" presetClass="path" presetSubtype="0" accel="50000" decel="50000" fill="hold" grpId="1" nodeType="withEffect">
                                  <p:stCondLst>
                                    <p:cond delay="0"/>
                                  </p:stCondLst>
                                  <p:childTnLst>
                                    <p:animMotion origin="layout" path="M 5.55112E-17 -4.44444E-6 C 5.55112E-17 0.01621 5.55112E-17 0.07709 5.55112E-17 0.09723 " pathEditMode="relative" rAng="0" ptsTypes="aa">
                                      <p:cBhvr>
                                        <p:cTn id="141" dur="2000" fill="hold"/>
                                        <p:tgtEl>
                                          <p:spTgt spid="92266"/>
                                        </p:tgtEl>
                                        <p:attrNameLst>
                                          <p:attrName>ppt_x</p:attrName>
                                          <p:attrName>ppt_y</p:attrName>
                                        </p:attrNameLst>
                                      </p:cBhvr>
                                      <p:rCtr x="0" y="49"/>
                                    </p:animMotion>
                                  </p:childTnLst>
                                </p:cTn>
                              </p:par>
                            </p:childTnLst>
                          </p:cTn>
                        </p:par>
                        <p:par>
                          <p:cTn id="142" fill="hold">
                            <p:stCondLst>
                              <p:cond delay="4500"/>
                            </p:stCondLst>
                            <p:childTnLst>
                              <p:par>
                                <p:cTn id="143" presetID="1" presetClass="emph" presetSubtype="2" fill="hold" nodeType="afterEffect">
                                  <p:stCondLst>
                                    <p:cond delay="0"/>
                                  </p:stCondLst>
                                  <p:childTnLst>
                                    <p:animClr clrSpc="rgb" dir="cw">
                                      <p:cBhvr>
                                        <p:cTn id="144" dur="2000" fill="hold"/>
                                        <p:tgtEl>
                                          <p:spTgt spid="92178"/>
                                        </p:tgtEl>
                                        <p:attrNameLst>
                                          <p:attrName>fillcolor</p:attrName>
                                        </p:attrNameLst>
                                      </p:cBhvr>
                                      <p:to>
                                        <a:srgbClr val="DDDDDD"/>
                                      </p:to>
                                    </p:animClr>
                                    <p:set>
                                      <p:cBhvr>
                                        <p:cTn id="145" dur="2000" fill="hold"/>
                                        <p:tgtEl>
                                          <p:spTgt spid="92178"/>
                                        </p:tgtEl>
                                        <p:attrNameLst>
                                          <p:attrName>fill.type</p:attrName>
                                        </p:attrNameLst>
                                      </p:cBhvr>
                                      <p:to>
                                        <p:strVal val="solid"/>
                                      </p:to>
                                    </p:set>
                                    <p:set>
                                      <p:cBhvr>
                                        <p:cTn id="146" dur="2000" fill="hold"/>
                                        <p:tgtEl>
                                          <p:spTgt spid="92178"/>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2000" fill="hold"/>
                                        <p:tgtEl>
                                          <p:spTgt spid="92220"/>
                                        </p:tgtEl>
                                        <p:attrNameLst>
                                          <p:attrName>fillcolor</p:attrName>
                                        </p:attrNameLst>
                                      </p:cBhvr>
                                      <p:to>
                                        <a:srgbClr val="FFFF66"/>
                                      </p:to>
                                    </p:animClr>
                                    <p:set>
                                      <p:cBhvr>
                                        <p:cTn id="149" dur="2000" fill="hold"/>
                                        <p:tgtEl>
                                          <p:spTgt spid="92220"/>
                                        </p:tgtEl>
                                        <p:attrNameLst>
                                          <p:attrName>fill.type</p:attrName>
                                        </p:attrNameLst>
                                      </p:cBhvr>
                                      <p:to>
                                        <p:strVal val="solid"/>
                                      </p:to>
                                    </p:set>
                                    <p:set>
                                      <p:cBhvr>
                                        <p:cTn id="150" dur="2000" fill="hold"/>
                                        <p:tgtEl>
                                          <p:spTgt spid="92220"/>
                                        </p:tgtEl>
                                        <p:attrNameLst>
                                          <p:attrName>fill.on</p:attrName>
                                        </p:attrNameLst>
                                      </p:cBhvr>
                                      <p:to>
                                        <p:strVal val="true"/>
                                      </p:to>
                                    </p:set>
                                  </p:childTnLst>
                                </p:cTn>
                              </p:par>
                              <p:par>
                                <p:cTn id="151" presetID="1" presetClass="emph" presetSubtype="2" fill="hold" nodeType="withEffect">
                                  <p:stCondLst>
                                    <p:cond delay="0"/>
                                  </p:stCondLst>
                                  <p:childTnLst>
                                    <p:animClr clrSpc="rgb" dir="cw">
                                      <p:cBhvr>
                                        <p:cTn id="152" dur="2000" fill="hold"/>
                                        <p:tgtEl>
                                          <p:spTgt spid="92181"/>
                                        </p:tgtEl>
                                        <p:attrNameLst>
                                          <p:attrName>fillcolor</p:attrName>
                                        </p:attrNameLst>
                                      </p:cBhvr>
                                      <p:to>
                                        <a:srgbClr val="FFFF66"/>
                                      </p:to>
                                    </p:animClr>
                                    <p:set>
                                      <p:cBhvr>
                                        <p:cTn id="153" dur="2000" fill="hold"/>
                                        <p:tgtEl>
                                          <p:spTgt spid="92181"/>
                                        </p:tgtEl>
                                        <p:attrNameLst>
                                          <p:attrName>fill.type</p:attrName>
                                        </p:attrNameLst>
                                      </p:cBhvr>
                                      <p:to>
                                        <p:strVal val="solid"/>
                                      </p:to>
                                    </p:set>
                                    <p:set>
                                      <p:cBhvr>
                                        <p:cTn id="154" dur="2000" fill="hold"/>
                                        <p:tgtEl>
                                          <p:spTgt spid="92181"/>
                                        </p:tgtEl>
                                        <p:attrNameLst>
                                          <p:attrName>fill.on</p:attrName>
                                        </p:attrNameLst>
                                      </p:cBhvr>
                                      <p:to>
                                        <p:strVal val="true"/>
                                      </p:to>
                                    </p:set>
                                  </p:childTnLst>
                                </p:cTn>
                              </p:par>
                              <p:par>
                                <p:cTn id="155" presetID="1" presetClass="emph" presetSubtype="2" fill="hold" nodeType="withEffect">
                                  <p:stCondLst>
                                    <p:cond delay="0"/>
                                  </p:stCondLst>
                                  <p:childTnLst>
                                    <p:animClr clrSpc="rgb" dir="cw">
                                      <p:cBhvr>
                                        <p:cTn id="156" dur="2000" fill="hold"/>
                                        <p:tgtEl>
                                          <p:spTgt spid="92179"/>
                                        </p:tgtEl>
                                        <p:attrNameLst>
                                          <p:attrName>fillcolor</p:attrName>
                                        </p:attrNameLst>
                                      </p:cBhvr>
                                      <p:to>
                                        <a:srgbClr val="FFFF66"/>
                                      </p:to>
                                    </p:animClr>
                                    <p:set>
                                      <p:cBhvr>
                                        <p:cTn id="157" dur="2000" fill="hold"/>
                                        <p:tgtEl>
                                          <p:spTgt spid="92179"/>
                                        </p:tgtEl>
                                        <p:attrNameLst>
                                          <p:attrName>fill.type</p:attrName>
                                        </p:attrNameLst>
                                      </p:cBhvr>
                                      <p:to>
                                        <p:strVal val="solid"/>
                                      </p:to>
                                    </p:set>
                                    <p:set>
                                      <p:cBhvr>
                                        <p:cTn id="158" dur="2000" fill="hold"/>
                                        <p:tgtEl>
                                          <p:spTgt spid="92179"/>
                                        </p:tgtEl>
                                        <p:attrNameLst>
                                          <p:attrName>fill.on</p:attrName>
                                        </p:attrNameLst>
                                      </p:cBhvr>
                                      <p:to>
                                        <p:strVal val="true"/>
                                      </p:to>
                                    </p:set>
                                  </p:childTnLst>
                                </p:cTn>
                              </p:par>
                              <p:par>
                                <p:cTn id="159" presetID="1" presetClass="emph" presetSubtype="2" fill="hold" nodeType="withEffect">
                                  <p:stCondLst>
                                    <p:cond delay="0"/>
                                  </p:stCondLst>
                                  <p:childTnLst>
                                    <p:animClr clrSpc="rgb" dir="cw">
                                      <p:cBhvr>
                                        <p:cTn id="160" dur="2000" fill="hold"/>
                                        <p:tgtEl>
                                          <p:spTgt spid="92182"/>
                                        </p:tgtEl>
                                        <p:attrNameLst>
                                          <p:attrName>fillcolor</p:attrName>
                                        </p:attrNameLst>
                                      </p:cBhvr>
                                      <p:to>
                                        <a:srgbClr val="DDDDDD"/>
                                      </p:to>
                                    </p:animClr>
                                    <p:set>
                                      <p:cBhvr>
                                        <p:cTn id="161" dur="2000" fill="hold"/>
                                        <p:tgtEl>
                                          <p:spTgt spid="92182"/>
                                        </p:tgtEl>
                                        <p:attrNameLst>
                                          <p:attrName>fill.type</p:attrName>
                                        </p:attrNameLst>
                                      </p:cBhvr>
                                      <p:to>
                                        <p:strVal val="solid"/>
                                      </p:to>
                                    </p:set>
                                    <p:set>
                                      <p:cBhvr>
                                        <p:cTn id="162" dur="2000" fill="hold"/>
                                        <p:tgtEl>
                                          <p:spTgt spid="92182"/>
                                        </p:tgtEl>
                                        <p:attrNameLst>
                                          <p:attrName>fill.on</p:attrName>
                                        </p:attrNameLst>
                                      </p:cBhvr>
                                      <p:to>
                                        <p:strVal val="true"/>
                                      </p:to>
                                    </p:set>
                                  </p:childTnLst>
                                </p:cTn>
                              </p:par>
                              <p:par>
                                <p:cTn id="163" presetID="1" presetClass="emph" presetSubtype="2" fill="hold" nodeType="withEffect">
                                  <p:stCondLst>
                                    <p:cond delay="0"/>
                                  </p:stCondLst>
                                  <p:childTnLst>
                                    <p:animClr clrSpc="rgb" dir="cw">
                                      <p:cBhvr>
                                        <p:cTn id="164" dur="2000" fill="hold"/>
                                        <p:tgtEl>
                                          <p:spTgt spid="92176"/>
                                        </p:tgtEl>
                                        <p:attrNameLst>
                                          <p:attrName>fillcolor</p:attrName>
                                        </p:attrNameLst>
                                      </p:cBhvr>
                                      <p:to>
                                        <a:srgbClr val="DDDDDD"/>
                                      </p:to>
                                    </p:animClr>
                                    <p:set>
                                      <p:cBhvr>
                                        <p:cTn id="165" dur="2000" fill="hold"/>
                                        <p:tgtEl>
                                          <p:spTgt spid="92176"/>
                                        </p:tgtEl>
                                        <p:attrNameLst>
                                          <p:attrName>fill.type</p:attrName>
                                        </p:attrNameLst>
                                      </p:cBhvr>
                                      <p:to>
                                        <p:strVal val="solid"/>
                                      </p:to>
                                    </p:set>
                                    <p:set>
                                      <p:cBhvr>
                                        <p:cTn id="166" dur="2000" fill="hold"/>
                                        <p:tgtEl>
                                          <p:spTgt spid="92176"/>
                                        </p:tgtEl>
                                        <p:attrNameLst>
                                          <p:attrName>fill.on</p:attrName>
                                        </p:attrNameLst>
                                      </p:cBhvr>
                                      <p:to>
                                        <p:strVal val="true"/>
                                      </p:to>
                                    </p:set>
                                  </p:childTnLst>
                                </p:cTn>
                              </p:par>
                              <p:par>
                                <p:cTn id="167" presetID="10" presetClass="entr" presetSubtype="0" fill="hold" nodeType="withEffect">
                                  <p:stCondLst>
                                    <p:cond delay="0"/>
                                  </p:stCondLst>
                                  <p:childTnLst>
                                    <p:set>
                                      <p:cBhvr>
                                        <p:cTn id="168" dur="1" fill="hold">
                                          <p:stCondLst>
                                            <p:cond delay="0"/>
                                          </p:stCondLst>
                                        </p:cTn>
                                        <p:tgtEl>
                                          <p:spTgt spid="3"/>
                                        </p:tgtEl>
                                        <p:attrNameLst>
                                          <p:attrName>style.visibility</p:attrName>
                                        </p:attrNameLst>
                                      </p:cBhvr>
                                      <p:to>
                                        <p:strVal val="visible"/>
                                      </p:to>
                                    </p:set>
                                    <p:animEffect transition="in" filter="fade">
                                      <p:cBhvr>
                                        <p:cTn id="169" dur="2000"/>
                                        <p:tgtEl>
                                          <p:spTgt spid="3"/>
                                        </p:tgtEl>
                                      </p:cBhvr>
                                    </p:animEffect>
                                  </p:childTnLst>
                                </p:cTn>
                              </p:par>
                              <p:par>
                                <p:cTn id="170" presetID="10" presetClass="entr" presetSubtype="0" fill="hold" nodeType="withEffect">
                                  <p:stCondLst>
                                    <p:cond delay="0"/>
                                  </p:stCondLst>
                                  <p:childTnLst>
                                    <p:set>
                                      <p:cBhvr>
                                        <p:cTn id="171" dur="1" fill="hold">
                                          <p:stCondLst>
                                            <p:cond delay="0"/>
                                          </p:stCondLst>
                                        </p:cTn>
                                        <p:tgtEl>
                                          <p:spTgt spid="5"/>
                                        </p:tgtEl>
                                        <p:attrNameLst>
                                          <p:attrName>style.visibility</p:attrName>
                                        </p:attrNameLst>
                                      </p:cBhvr>
                                      <p:to>
                                        <p:strVal val="visible"/>
                                      </p:to>
                                    </p:set>
                                    <p:animEffect transition="in" filter="fade">
                                      <p:cBhvr>
                                        <p:cTn id="17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0" grpId="0" animBg="1"/>
      <p:bldP spid="92230" grpId="1" animBg="1"/>
      <p:bldP spid="92234" grpId="0" animBg="1"/>
      <p:bldP spid="92234" grpId="1" animBg="1"/>
      <p:bldP spid="92235" grpId="0" animBg="1"/>
      <p:bldP spid="92235" grpId="1" animBg="1"/>
      <p:bldP spid="92237" grpId="0" animBg="1"/>
      <p:bldP spid="92237" grpId="1" animBg="1"/>
      <p:bldP spid="92238" grpId="0" animBg="1"/>
      <p:bldP spid="92238" grpId="1" animBg="1"/>
      <p:bldP spid="92239" grpId="0" animBg="1"/>
      <p:bldP spid="92239" grpId="1" animBg="1"/>
      <p:bldP spid="92240" grpId="0" animBg="1"/>
      <p:bldP spid="92241" grpId="0" animBg="1"/>
      <p:bldP spid="92241" grpId="1" animBg="1"/>
      <p:bldP spid="92242" grpId="0" animBg="1"/>
      <p:bldP spid="92242" grpId="1" animBg="1"/>
      <p:bldP spid="92243" grpId="0" animBg="1"/>
      <p:bldP spid="92243" grpId="1" animBg="1"/>
      <p:bldP spid="92256" grpId="0" animBg="1"/>
      <p:bldP spid="92256" grpId="1" animBg="1"/>
      <p:bldP spid="92257" grpId="0" animBg="1"/>
      <p:bldP spid="92257" grpId="1" animBg="1"/>
      <p:bldP spid="92258" grpId="0" animBg="1"/>
      <p:bldP spid="92258" grpId="1" animBg="1"/>
      <p:bldP spid="92259" grpId="0" animBg="1"/>
      <p:bldP spid="92259" grpId="1" animBg="1"/>
      <p:bldP spid="92260" grpId="0" animBg="1"/>
      <p:bldP spid="92260" grpId="1" animBg="1"/>
      <p:bldP spid="92261" grpId="0" animBg="1"/>
      <p:bldP spid="92261" grpId="1" animBg="1"/>
      <p:bldP spid="92266" grpId="0" animBg="1"/>
      <p:bldP spid="92266" grpId="1" animBg="1"/>
      <p:bldP spid="92274" grpId="0" animBg="1"/>
      <p:bldP spid="92274" grpId="1" animBg="1"/>
      <p:bldP spid="92262" grpId="0" animBg="1"/>
      <p:bldP spid="92262" grpId="1" animBg="1"/>
      <p:bldP spid="92254" grpId="0" animBg="1"/>
      <p:bldP spid="9225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97"/>
          <p:cNvSpPr>
            <a:spLocks noGrp="1" noChangeArrowheads="1"/>
          </p:cNvSpPr>
          <p:nvPr>
            <p:ph type="body" sz="half" idx="2"/>
          </p:nvPr>
        </p:nvSpPr>
        <p:spPr>
          <a:xfrm>
            <a:off x="4343400" y="4821238"/>
            <a:ext cx="4267200" cy="1401762"/>
          </a:xfrm>
        </p:spPr>
        <p:txBody>
          <a:bodyPr/>
          <a:lstStyle/>
          <a:p>
            <a:pPr eaLnBrk="1" hangingPunct="1"/>
            <a:r>
              <a:rPr lang="en-US" sz="1800" dirty="0" smtClean="0"/>
              <a:t>Drawbacks:</a:t>
            </a:r>
          </a:p>
          <a:p>
            <a:pPr lvl="1" eaLnBrk="1" hangingPunct="1"/>
            <a:r>
              <a:rPr lang="en-US" sz="1600" dirty="0" smtClean="0"/>
              <a:t>Probably won’t fit</a:t>
            </a:r>
          </a:p>
          <a:p>
            <a:pPr lvl="1" eaLnBrk="1" hangingPunct="1"/>
            <a:r>
              <a:rPr lang="en-US" sz="1600" dirty="0" smtClean="0"/>
              <a:t>Low utilization of functional units </a:t>
            </a:r>
            <a:r>
              <a:rPr lang="en-US" sz="1100" dirty="0" smtClean="0"/>
              <a:t>(~13%)</a:t>
            </a:r>
            <a:endParaRPr lang="en-US" sz="1600" dirty="0" smtClean="0"/>
          </a:p>
        </p:txBody>
      </p:sp>
      <p:sp>
        <p:nvSpPr>
          <p:cNvPr id="28675" name="Rectangle 296"/>
          <p:cNvSpPr>
            <a:spLocks noGrp="1" noChangeArrowheads="1"/>
          </p:cNvSpPr>
          <p:nvPr>
            <p:ph type="body" sz="half" idx="1"/>
          </p:nvPr>
        </p:nvSpPr>
        <p:spPr>
          <a:xfrm>
            <a:off x="762000" y="4800600"/>
            <a:ext cx="4267200" cy="1325562"/>
          </a:xfrm>
        </p:spPr>
        <p:txBody>
          <a:bodyPr/>
          <a:lstStyle/>
          <a:p>
            <a:pPr eaLnBrk="1" hangingPunct="1"/>
            <a:r>
              <a:rPr lang="en-US" sz="1800" dirty="0" smtClean="0"/>
              <a:t>Benefits:</a:t>
            </a:r>
          </a:p>
          <a:p>
            <a:pPr lvl="1" eaLnBrk="1" hangingPunct="1"/>
            <a:r>
              <a:rPr lang="en-US" sz="1600" dirty="0" smtClean="0"/>
              <a:t>Simple to describe</a:t>
            </a:r>
          </a:p>
          <a:p>
            <a:pPr lvl="1" eaLnBrk="1" hangingPunct="1"/>
            <a:r>
              <a:rPr lang="en-US" sz="1600" dirty="0" smtClean="0"/>
              <a:t>Maximum parallelism</a:t>
            </a:r>
          </a:p>
        </p:txBody>
      </p:sp>
      <p:sp>
        <p:nvSpPr>
          <p:cNvPr id="79874" name="Rectangle 2" descr="banner3"/>
          <p:cNvSpPr>
            <a:spLocks noGrp="1" noChangeArrowheads="1"/>
          </p:cNvSpPr>
          <p:nvPr>
            <p:ph type="title"/>
          </p:nvPr>
        </p:nvSpPr>
        <p:spPr/>
        <p:txBody>
          <a:bodyPr/>
          <a:lstStyle/>
          <a:p>
            <a:pPr eaLnBrk="1" hangingPunct="1">
              <a:defRPr/>
            </a:pPr>
            <a:r>
              <a:rPr lang="en-US" dirty="0" smtClean="0"/>
              <a:t>Simulation Target: Shared Memory CMP with OCN</a:t>
            </a:r>
          </a:p>
        </p:txBody>
      </p:sp>
      <p:sp>
        <p:nvSpPr>
          <p:cNvPr id="28677" name="Freeform 72"/>
          <p:cNvSpPr>
            <a:spLocks/>
          </p:cNvSpPr>
          <p:nvPr/>
        </p:nvSpPr>
        <p:spPr bwMode="auto">
          <a:xfrm>
            <a:off x="476250" y="2024063"/>
            <a:ext cx="141288" cy="331787"/>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sz="1600"/>
          </a:p>
        </p:txBody>
      </p:sp>
      <p:sp>
        <p:nvSpPr>
          <p:cNvPr id="28678" name="Line 73"/>
          <p:cNvSpPr>
            <a:spLocks noChangeShapeType="1"/>
          </p:cNvSpPr>
          <p:nvPr/>
        </p:nvSpPr>
        <p:spPr bwMode="auto">
          <a:xfrm flipH="1" flipV="1">
            <a:off x="1808163" y="2498725"/>
            <a:ext cx="6350" cy="117475"/>
          </a:xfrm>
          <a:prstGeom prst="line">
            <a:avLst/>
          </a:prstGeom>
          <a:noFill/>
          <a:ln w="19050">
            <a:solidFill>
              <a:schemeClr val="tx1"/>
            </a:solidFill>
            <a:round/>
            <a:headEnd/>
            <a:tailEnd type="triangle" w="med" len="med"/>
          </a:ln>
        </p:spPr>
        <p:txBody>
          <a:bodyPr wrap="none" anchor="ctr"/>
          <a:lstStyle/>
          <a:p>
            <a:endParaRPr lang="en-US" sz="1600"/>
          </a:p>
        </p:txBody>
      </p:sp>
      <p:sp>
        <p:nvSpPr>
          <p:cNvPr id="28679" name="Line 74"/>
          <p:cNvSpPr>
            <a:spLocks noChangeShapeType="1"/>
          </p:cNvSpPr>
          <p:nvPr/>
        </p:nvSpPr>
        <p:spPr bwMode="auto">
          <a:xfrm>
            <a:off x="2332038" y="1882775"/>
            <a:ext cx="0" cy="355600"/>
          </a:xfrm>
          <a:prstGeom prst="line">
            <a:avLst/>
          </a:prstGeom>
          <a:noFill/>
          <a:ln w="19050">
            <a:solidFill>
              <a:schemeClr val="tx1"/>
            </a:solidFill>
            <a:round/>
            <a:headEnd/>
            <a:tailEnd type="triangle" w="med" len="med"/>
          </a:ln>
        </p:spPr>
        <p:txBody>
          <a:bodyPr wrap="none" anchor="ctr"/>
          <a:lstStyle/>
          <a:p>
            <a:endParaRPr lang="en-US" sz="1600"/>
          </a:p>
        </p:txBody>
      </p:sp>
      <p:sp>
        <p:nvSpPr>
          <p:cNvPr id="28680" name="Line 75"/>
          <p:cNvSpPr>
            <a:spLocks noChangeShapeType="1"/>
          </p:cNvSpPr>
          <p:nvPr/>
        </p:nvSpPr>
        <p:spPr bwMode="auto">
          <a:xfrm>
            <a:off x="2260600" y="1882775"/>
            <a:ext cx="0" cy="355600"/>
          </a:xfrm>
          <a:prstGeom prst="line">
            <a:avLst/>
          </a:prstGeom>
          <a:noFill/>
          <a:ln w="19050">
            <a:solidFill>
              <a:schemeClr val="tx1"/>
            </a:solidFill>
            <a:round/>
            <a:headEnd/>
            <a:tailEnd type="triangle" w="med" len="med"/>
          </a:ln>
        </p:spPr>
        <p:txBody>
          <a:bodyPr wrap="none" anchor="ctr"/>
          <a:lstStyle/>
          <a:p>
            <a:endParaRPr lang="en-US" sz="1600"/>
          </a:p>
        </p:txBody>
      </p:sp>
      <p:sp>
        <p:nvSpPr>
          <p:cNvPr id="28681" name="Line 76"/>
          <p:cNvSpPr>
            <a:spLocks noChangeShapeType="1"/>
          </p:cNvSpPr>
          <p:nvPr/>
        </p:nvSpPr>
        <p:spPr bwMode="auto">
          <a:xfrm>
            <a:off x="1220788" y="1598613"/>
            <a:ext cx="0" cy="212725"/>
          </a:xfrm>
          <a:prstGeom prst="line">
            <a:avLst/>
          </a:prstGeom>
          <a:noFill/>
          <a:ln w="19050">
            <a:solidFill>
              <a:schemeClr val="tx1"/>
            </a:solidFill>
            <a:round/>
            <a:headEnd/>
            <a:tailEnd type="triangle" w="med" len="med"/>
          </a:ln>
        </p:spPr>
        <p:txBody>
          <a:bodyPr wrap="none" anchor="ctr"/>
          <a:lstStyle/>
          <a:p>
            <a:endParaRPr lang="en-US" sz="1600"/>
          </a:p>
        </p:txBody>
      </p:sp>
      <p:sp>
        <p:nvSpPr>
          <p:cNvPr id="28682" name="Freeform 77"/>
          <p:cNvSpPr>
            <a:spLocks/>
          </p:cNvSpPr>
          <p:nvPr/>
        </p:nvSpPr>
        <p:spPr bwMode="auto">
          <a:xfrm>
            <a:off x="1327150" y="1930400"/>
            <a:ext cx="827088" cy="307975"/>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sz="1600"/>
          </a:p>
        </p:txBody>
      </p:sp>
      <p:sp>
        <p:nvSpPr>
          <p:cNvPr id="28683" name="Line 78"/>
          <p:cNvSpPr>
            <a:spLocks noChangeShapeType="1"/>
          </p:cNvSpPr>
          <p:nvPr/>
        </p:nvSpPr>
        <p:spPr bwMode="auto">
          <a:xfrm>
            <a:off x="877888" y="2379663"/>
            <a:ext cx="236537"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684" name="Line 79"/>
          <p:cNvSpPr>
            <a:spLocks noChangeShapeType="1"/>
          </p:cNvSpPr>
          <p:nvPr/>
        </p:nvSpPr>
        <p:spPr bwMode="auto">
          <a:xfrm>
            <a:off x="1374775" y="2379663"/>
            <a:ext cx="236538"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685" name="Line 80"/>
          <p:cNvSpPr>
            <a:spLocks noChangeShapeType="1"/>
          </p:cNvSpPr>
          <p:nvPr/>
        </p:nvSpPr>
        <p:spPr bwMode="auto">
          <a:xfrm>
            <a:off x="1870075" y="2379663"/>
            <a:ext cx="236538"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686" name="Line 81"/>
          <p:cNvSpPr>
            <a:spLocks noChangeShapeType="1"/>
          </p:cNvSpPr>
          <p:nvPr/>
        </p:nvSpPr>
        <p:spPr bwMode="auto">
          <a:xfrm>
            <a:off x="2390775" y="2379663"/>
            <a:ext cx="212725"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687" name="Line 82"/>
          <p:cNvSpPr>
            <a:spLocks noChangeShapeType="1"/>
          </p:cNvSpPr>
          <p:nvPr/>
        </p:nvSpPr>
        <p:spPr bwMode="auto">
          <a:xfrm flipH="1">
            <a:off x="2887663" y="2427288"/>
            <a:ext cx="236537"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688" name="Line 83"/>
          <p:cNvSpPr>
            <a:spLocks noChangeShapeType="1"/>
          </p:cNvSpPr>
          <p:nvPr/>
        </p:nvSpPr>
        <p:spPr bwMode="auto">
          <a:xfrm>
            <a:off x="2887663" y="2308225"/>
            <a:ext cx="236537" cy="1588"/>
          </a:xfrm>
          <a:prstGeom prst="line">
            <a:avLst/>
          </a:prstGeom>
          <a:noFill/>
          <a:ln w="19050">
            <a:solidFill>
              <a:schemeClr val="tx1"/>
            </a:solidFill>
            <a:round/>
            <a:headEnd/>
            <a:tailEnd type="triangle" w="med" len="med"/>
          </a:ln>
        </p:spPr>
        <p:txBody>
          <a:bodyPr wrap="none" anchor="ctr"/>
          <a:lstStyle/>
          <a:p>
            <a:endParaRPr lang="en-US" sz="1600"/>
          </a:p>
        </p:txBody>
      </p:sp>
      <p:sp>
        <p:nvSpPr>
          <p:cNvPr id="28689" name="Rectangle 84"/>
          <p:cNvSpPr>
            <a:spLocks noChangeArrowheads="1"/>
          </p:cNvSpPr>
          <p:nvPr/>
        </p:nvSpPr>
        <p:spPr bwMode="auto">
          <a:xfrm>
            <a:off x="593725" y="2238375"/>
            <a:ext cx="284163" cy="260350"/>
          </a:xfrm>
          <a:prstGeom prst="rect">
            <a:avLst/>
          </a:prstGeom>
          <a:solidFill>
            <a:srgbClr val="FFFF66"/>
          </a:solidFill>
          <a:ln w="19050" algn="ctr">
            <a:solidFill>
              <a:schemeClr val="tx1"/>
            </a:solidFill>
            <a:miter lim="800000"/>
            <a:headEnd/>
            <a:tailEnd/>
          </a:ln>
        </p:spPr>
        <p:txBody>
          <a:bodyPr wrap="none" anchor="ctr"/>
          <a:lstStyle/>
          <a:p>
            <a:pPr algn="ctr"/>
            <a:endParaRPr lang="en-US" sz="1600"/>
          </a:p>
        </p:txBody>
      </p:sp>
      <p:sp>
        <p:nvSpPr>
          <p:cNvPr id="28690" name="Rectangle 85"/>
          <p:cNvSpPr>
            <a:spLocks noChangeArrowheads="1"/>
          </p:cNvSpPr>
          <p:nvPr/>
        </p:nvSpPr>
        <p:spPr bwMode="auto">
          <a:xfrm>
            <a:off x="1114425" y="1811338"/>
            <a:ext cx="284163" cy="260350"/>
          </a:xfrm>
          <a:prstGeom prst="rect">
            <a:avLst/>
          </a:prstGeom>
          <a:solidFill>
            <a:srgbClr val="FFFF66"/>
          </a:solidFill>
          <a:ln w="19050" algn="ctr">
            <a:solidFill>
              <a:schemeClr val="tx1"/>
            </a:solidFill>
            <a:miter lim="800000"/>
            <a:headEnd/>
            <a:tailEnd/>
          </a:ln>
        </p:spPr>
        <p:txBody>
          <a:bodyPr wrap="none" anchor="ctr"/>
          <a:lstStyle/>
          <a:p>
            <a:pPr algn="ctr"/>
            <a:endParaRPr lang="en-US" sz="1600"/>
          </a:p>
        </p:txBody>
      </p:sp>
      <p:sp>
        <p:nvSpPr>
          <p:cNvPr id="28691" name="Rectangle 86"/>
          <p:cNvSpPr>
            <a:spLocks noChangeArrowheads="1"/>
          </p:cNvSpPr>
          <p:nvPr/>
        </p:nvSpPr>
        <p:spPr bwMode="auto">
          <a:xfrm>
            <a:off x="1598613" y="2238375"/>
            <a:ext cx="284162" cy="260350"/>
          </a:xfrm>
          <a:prstGeom prst="rect">
            <a:avLst/>
          </a:prstGeom>
          <a:solidFill>
            <a:srgbClr val="FFFF66"/>
          </a:solidFill>
          <a:ln w="19050" algn="ctr">
            <a:solidFill>
              <a:schemeClr val="tx1"/>
            </a:solidFill>
            <a:miter lim="800000"/>
            <a:headEnd/>
            <a:tailEnd/>
          </a:ln>
        </p:spPr>
        <p:txBody>
          <a:bodyPr wrap="none" anchor="ctr"/>
          <a:lstStyle/>
          <a:p>
            <a:pPr algn="ctr"/>
            <a:endParaRPr lang="en-US" sz="1600"/>
          </a:p>
        </p:txBody>
      </p:sp>
      <p:sp>
        <p:nvSpPr>
          <p:cNvPr id="28692" name="Rectangle 87"/>
          <p:cNvSpPr>
            <a:spLocks noChangeArrowheads="1"/>
          </p:cNvSpPr>
          <p:nvPr/>
        </p:nvSpPr>
        <p:spPr bwMode="auto">
          <a:xfrm>
            <a:off x="2101850" y="2238375"/>
            <a:ext cx="282575" cy="260350"/>
          </a:xfrm>
          <a:prstGeom prst="rect">
            <a:avLst/>
          </a:prstGeom>
          <a:solidFill>
            <a:srgbClr val="FFFF66"/>
          </a:solidFill>
          <a:ln w="19050" algn="ctr">
            <a:solidFill>
              <a:schemeClr val="tx1"/>
            </a:solidFill>
            <a:miter lim="800000"/>
            <a:headEnd/>
            <a:tailEnd/>
          </a:ln>
        </p:spPr>
        <p:txBody>
          <a:bodyPr wrap="none" anchor="ctr"/>
          <a:lstStyle/>
          <a:p>
            <a:pPr algn="ctr"/>
            <a:endParaRPr lang="en-US" sz="1600"/>
          </a:p>
        </p:txBody>
      </p:sp>
      <p:sp>
        <p:nvSpPr>
          <p:cNvPr id="28693" name="Rectangle 88"/>
          <p:cNvSpPr>
            <a:spLocks noChangeArrowheads="1"/>
          </p:cNvSpPr>
          <p:nvPr/>
        </p:nvSpPr>
        <p:spPr bwMode="auto">
          <a:xfrm>
            <a:off x="2603500" y="2238375"/>
            <a:ext cx="284163" cy="260350"/>
          </a:xfrm>
          <a:prstGeom prst="rect">
            <a:avLst/>
          </a:prstGeom>
          <a:solidFill>
            <a:srgbClr val="FFFF66"/>
          </a:solidFill>
          <a:ln w="19050" algn="ctr">
            <a:solidFill>
              <a:schemeClr val="tx1"/>
            </a:solidFill>
            <a:miter lim="800000"/>
            <a:headEnd/>
            <a:tailEnd/>
          </a:ln>
        </p:spPr>
        <p:txBody>
          <a:bodyPr wrap="none" anchor="ctr"/>
          <a:lstStyle/>
          <a:p>
            <a:pPr algn="ctr"/>
            <a:endParaRPr lang="en-US" sz="1600"/>
          </a:p>
        </p:txBody>
      </p:sp>
      <p:sp>
        <p:nvSpPr>
          <p:cNvPr id="28694" name="Freeform 89"/>
          <p:cNvSpPr>
            <a:spLocks/>
          </p:cNvSpPr>
          <p:nvPr/>
        </p:nvSpPr>
        <p:spPr bwMode="auto">
          <a:xfrm flipV="1">
            <a:off x="1870075" y="2498725"/>
            <a:ext cx="804863" cy="330200"/>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sz="1600"/>
          </a:p>
        </p:txBody>
      </p:sp>
      <p:sp>
        <p:nvSpPr>
          <p:cNvPr id="28695" name="Rectangle 90"/>
          <p:cNvSpPr>
            <a:spLocks noChangeArrowheads="1"/>
          </p:cNvSpPr>
          <p:nvPr/>
        </p:nvSpPr>
        <p:spPr bwMode="auto">
          <a:xfrm>
            <a:off x="1598613" y="2616200"/>
            <a:ext cx="284162" cy="260350"/>
          </a:xfrm>
          <a:prstGeom prst="rect">
            <a:avLst/>
          </a:prstGeom>
          <a:solidFill>
            <a:srgbClr val="FFFF66"/>
          </a:solidFill>
          <a:ln w="19050" algn="ctr">
            <a:solidFill>
              <a:schemeClr val="tx1"/>
            </a:solidFill>
            <a:miter lim="800000"/>
            <a:headEnd/>
            <a:tailEnd/>
          </a:ln>
        </p:spPr>
        <p:txBody>
          <a:bodyPr wrap="none" anchor="ctr"/>
          <a:lstStyle/>
          <a:p>
            <a:pPr algn="ctr"/>
            <a:endParaRPr lang="en-US" sz="1600"/>
          </a:p>
        </p:txBody>
      </p:sp>
      <p:sp>
        <p:nvSpPr>
          <p:cNvPr id="28696" name="Rectangle 91"/>
          <p:cNvSpPr>
            <a:spLocks noChangeArrowheads="1"/>
          </p:cNvSpPr>
          <p:nvPr/>
        </p:nvSpPr>
        <p:spPr bwMode="auto">
          <a:xfrm>
            <a:off x="1114425" y="2238375"/>
            <a:ext cx="284163" cy="260350"/>
          </a:xfrm>
          <a:prstGeom prst="rect">
            <a:avLst/>
          </a:prstGeom>
          <a:solidFill>
            <a:srgbClr val="FFFF66"/>
          </a:solidFill>
          <a:ln w="19050" algn="ctr">
            <a:solidFill>
              <a:schemeClr val="tx1"/>
            </a:solidFill>
            <a:miter lim="800000"/>
            <a:headEnd/>
            <a:tailEnd/>
          </a:ln>
        </p:spPr>
        <p:txBody>
          <a:bodyPr wrap="none" anchor="ctr"/>
          <a:lstStyle/>
          <a:p>
            <a:pPr algn="ctr"/>
            <a:endParaRPr lang="en-US" sz="1600"/>
          </a:p>
        </p:txBody>
      </p:sp>
      <p:sp>
        <p:nvSpPr>
          <p:cNvPr id="28697" name="Rectangle 92"/>
          <p:cNvSpPr>
            <a:spLocks noChangeArrowheads="1"/>
          </p:cNvSpPr>
          <p:nvPr/>
        </p:nvSpPr>
        <p:spPr bwMode="auto">
          <a:xfrm>
            <a:off x="949325" y="2332038"/>
            <a:ext cx="69850"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698" name="Rectangle 93"/>
          <p:cNvSpPr>
            <a:spLocks noChangeArrowheads="1"/>
          </p:cNvSpPr>
          <p:nvPr/>
        </p:nvSpPr>
        <p:spPr bwMode="auto">
          <a:xfrm>
            <a:off x="1444625" y="2332038"/>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699" name="Rectangle 94"/>
          <p:cNvSpPr>
            <a:spLocks noChangeArrowheads="1"/>
          </p:cNvSpPr>
          <p:nvPr/>
        </p:nvSpPr>
        <p:spPr bwMode="auto">
          <a:xfrm>
            <a:off x="1965325" y="2332038"/>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00" name="Rectangle 95"/>
          <p:cNvSpPr>
            <a:spLocks noChangeArrowheads="1"/>
          </p:cNvSpPr>
          <p:nvPr/>
        </p:nvSpPr>
        <p:spPr bwMode="auto">
          <a:xfrm>
            <a:off x="2462213" y="2332038"/>
            <a:ext cx="71437"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01" name="Rectangle 96"/>
          <p:cNvSpPr>
            <a:spLocks noChangeArrowheads="1"/>
          </p:cNvSpPr>
          <p:nvPr/>
        </p:nvSpPr>
        <p:spPr bwMode="auto">
          <a:xfrm>
            <a:off x="2201863" y="2782888"/>
            <a:ext cx="71437"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02" name="Rectangle 97"/>
          <p:cNvSpPr>
            <a:spLocks noChangeArrowheads="1"/>
          </p:cNvSpPr>
          <p:nvPr/>
        </p:nvSpPr>
        <p:spPr bwMode="auto">
          <a:xfrm>
            <a:off x="1776413" y="1882775"/>
            <a:ext cx="71437"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03" name="Rectangle 98"/>
          <p:cNvSpPr>
            <a:spLocks noChangeArrowheads="1"/>
          </p:cNvSpPr>
          <p:nvPr/>
        </p:nvSpPr>
        <p:spPr bwMode="auto">
          <a:xfrm>
            <a:off x="2982913" y="2403475"/>
            <a:ext cx="69850"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04" name="Rectangle 99"/>
          <p:cNvSpPr>
            <a:spLocks noChangeArrowheads="1"/>
          </p:cNvSpPr>
          <p:nvPr/>
        </p:nvSpPr>
        <p:spPr bwMode="auto">
          <a:xfrm>
            <a:off x="2967038" y="2284413"/>
            <a:ext cx="69850"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05" name="Rectangle 100"/>
          <p:cNvSpPr>
            <a:spLocks noChangeArrowheads="1"/>
          </p:cNvSpPr>
          <p:nvPr/>
        </p:nvSpPr>
        <p:spPr bwMode="auto">
          <a:xfrm>
            <a:off x="2297113" y="2071688"/>
            <a:ext cx="69850"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06" name="Rectangle 101"/>
          <p:cNvSpPr>
            <a:spLocks noChangeArrowheads="1"/>
          </p:cNvSpPr>
          <p:nvPr/>
        </p:nvSpPr>
        <p:spPr bwMode="auto">
          <a:xfrm>
            <a:off x="1184275" y="1646238"/>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07" name="Freeform 102"/>
          <p:cNvSpPr>
            <a:spLocks/>
          </p:cNvSpPr>
          <p:nvPr/>
        </p:nvSpPr>
        <p:spPr bwMode="auto">
          <a:xfrm>
            <a:off x="735013" y="2498725"/>
            <a:ext cx="2081212" cy="473075"/>
          </a:xfrm>
          <a:custGeom>
            <a:avLst/>
            <a:gdLst>
              <a:gd name="T0" fmla="*/ 2147483647 w 4224"/>
              <a:gd name="T1" fmla="*/ 0 h 960"/>
              <a:gd name="T2" fmla="*/ 2147483647 w 4224"/>
              <a:gd name="T3" fmla="*/ 2147483647 h 960"/>
              <a:gd name="T4" fmla="*/ 0 w 4224"/>
              <a:gd name="T5" fmla="*/ 2147483647 h 960"/>
              <a:gd name="T6" fmla="*/ 0 w 4224"/>
              <a:gd name="T7" fmla="*/ 0 h 960"/>
              <a:gd name="T8" fmla="*/ 0 60000 65536"/>
              <a:gd name="T9" fmla="*/ 0 60000 65536"/>
              <a:gd name="T10" fmla="*/ 0 60000 65536"/>
              <a:gd name="T11" fmla="*/ 0 60000 65536"/>
              <a:gd name="T12" fmla="*/ 0 w 4224"/>
              <a:gd name="T13" fmla="*/ 0 h 960"/>
              <a:gd name="T14" fmla="*/ 4224 w 4224"/>
              <a:gd name="T15" fmla="*/ 960 h 960"/>
            </a:gdLst>
            <a:ahLst/>
            <a:cxnLst>
              <a:cxn ang="T8">
                <a:pos x="T0" y="T1"/>
              </a:cxn>
              <a:cxn ang="T9">
                <a:pos x="T2" y="T3"/>
              </a:cxn>
              <a:cxn ang="T10">
                <a:pos x="T4" y="T5"/>
              </a:cxn>
              <a:cxn ang="T11">
                <a:pos x="T6" y="T7"/>
              </a:cxn>
            </a:cxnLst>
            <a:rect l="T12" t="T13" r="T14" b="T15"/>
            <a:pathLst>
              <a:path w="4224" h="960">
                <a:moveTo>
                  <a:pt x="4224" y="0"/>
                </a:moveTo>
                <a:lnTo>
                  <a:pt x="4209" y="960"/>
                </a:lnTo>
                <a:lnTo>
                  <a:pt x="0" y="960"/>
                </a:lnTo>
                <a:lnTo>
                  <a:pt x="0" y="0"/>
                </a:lnTo>
              </a:path>
            </a:pathLst>
          </a:custGeom>
          <a:noFill/>
          <a:ln w="19050">
            <a:solidFill>
              <a:schemeClr val="tx1"/>
            </a:solidFill>
            <a:round/>
            <a:headEnd/>
            <a:tailEnd type="triangle" w="med" len="med"/>
          </a:ln>
        </p:spPr>
        <p:txBody>
          <a:bodyPr wrap="none" anchor="ctr"/>
          <a:lstStyle/>
          <a:p>
            <a:endParaRPr lang="en-US" sz="1600"/>
          </a:p>
        </p:txBody>
      </p:sp>
      <p:sp>
        <p:nvSpPr>
          <p:cNvPr id="28708" name="Rectangle 103"/>
          <p:cNvSpPr>
            <a:spLocks noChangeArrowheads="1"/>
          </p:cNvSpPr>
          <p:nvPr/>
        </p:nvSpPr>
        <p:spPr bwMode="auto">
          <a:xfrm>
            <a:off x="1143000" y="2924175"/>
            <a:ext cx="71438"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09" name="Freeform 104"/>
          <p:cNvSpPr>
            <a:spLocks/>
          </p:cNvSpPr>
          <p:nvPr/>
        </p:nvSpPr>
        <p:spPr bwMode="auto">
          <a:xfrm>
            <a:off x="712788" y="1481138"/>
            <a:ext cx="1489075" cy="757237"/>
          </a:xfrm>
          <a:custGeom>
            <a:avLst/>
            <a:gdLst>
              <a:gd name="T0" fmla="*/ 2147483647 w 3026"/>
              <a:gd name="T1" fmla="*/ 2147483647 h 1536"/>
              <a:gd name="T2" fmla="*/ 2147483647 w 3026"/>
              <a:gd name="T3" fmla="*/ 0 h 1536"/>
              <a:gd name="T4" fmla="*/ 0 w 3026"/>
              <a:gd name="T5" fmla="*/ 0 h 1536"/>
              <a:gd name="T6" fmla="*/ 0 w 3026"/>
              <a:gd name="T7" fmla="*/ 2147483647 h 1536"/>
              <a:gd name="T8" fmla="*/ 0 60000 65536"/>
              <a:gd name="T9" fmla="*/ 0 60000 65536"/>
              <a:gd name="T10" fmla="*/ 0 60000 65536"/>
              <a:gd name="T11" fmla="*/ 0 60000 65536"/>
              <a:gd name="T12" fmla="*/ 0 w 3026"/>
              <a:gd name="T13" fmla="*/ 0 h 1536"/>
              <a:gd name="T14" fmla="*/ 3026 w 3026"/>
              <a:gd name="T15" fmla="*/ 1536 h 1536"/>
            </a:gdLst>
            <a:ahLst/>
            <a:cxnLst>
              <a:cxn ang="T8">
                <a:pos x="T0" y="T1"/>
              </a:cxn>
              <a:cxn ang="T9">
                <a:pos x="T2" y="T3"/>
              </a:cxn>
              <a:cxn ang="T10">
                <a:pos x="T4" y="T5"/>
              </a:cxn>
              <a:cxn ang="T11">
                <a:pos x="T6" y="T7"/>
              </a:cxn>
            </a:cxnLst>
            <a:rect l="T12" t="T13" r="T14" b="T15"/>
            <a:pathLst>
              <a:path w="3026" h="1536">
                <a:moveTo>
                  <a:pt x="3024" y="1536"/>
                </a:moveTo>
                <a:lnTo>
                  <a:pt x="3026" y="0"/>
                </a:lnTo>
                <a:lnTo>
                  <a:pt x="0" y="0"/>
                </a:lnTo>
                <a:lnTo>
                  <a:pt x="0" y="1536"/>
                </a:lnTo>
              </a:path>
            </a:pathLst>
          </a:custGeom>
          <a:noFill/>
          <a:ln w="19050">
            <a:solidFill>
              <a:schemeClr val="tx1"/>
            </a:solidFill>
            <a:round/>
            <a:headEnd/>
            <a:tailEnd type="triangle" w="med" len="med"/>
          </a:ln>
        </p:spPr>
        <p:txBody>
          <a:bodyPr wrap="none" anchor="ctr"/>
          <a:lstStyle/>
          <a:p>
            <a:endParaRPr lang="en-US" sz="1600"/>
          </a:p>
        </p:txBody>
      </p:sp>
      <p:sp>
        <p:nvSpPr>
          <p:cNvPr id="28710" name="Rectangle 105"/>
          <p:cNvSpPr>
            <a:spLocks noChangeArrowheads="1"/>
          </p:cNvSpPr>
          <p:nvPr/>
        </p:nvSpPr>
        <p:spPr bwMode="auto">
          <a:xfrm>
            <a:off x="1327150" y="1433513"/>
            <a:ext cx="71438"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11" name="Freeform 106"/>
          <p:cNvSpPr>
            <a:spLocks/>
          </p:cNvSpPr>
          <p:nvPr/>
        </p:nvSpPr>
        <p:spPr bwMode="auto">
          <a:xfrm>
            <a:off x="806450" y="1930400"/>
            <a:ext cx="307975" cy="307975"/>
          </a:xfrm>
          <a:custGeom>
            <a:avLst/>
            <a:gdLst>
              <a:gd name="T0" fmla="*/ 0 w 624"/>
              <a:gd name="T1" fmla="*/ 2147483647 h 624"/>
              <a:gd name="T2" fmla="*/ 0 w 624"/>
              <a:gd name="T3" fmla="*/ 0 h 624"/>
              <a:gd name="T4" fmla="*/ 2147483647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lnTo>
                  <a:pt x="0" y="0"/>
                </a:lnTo>
                <a:lnTo>
                  <a:pt x="624" y="0"/>
                </a:lnTo>
              </a:path>
            </a:pathLst>
          </a:custGeom>
          <a:noFill/>
          <a:ln w="19050">
            <a:solidFill>
              <a:schemeClr val="tx1"/>
            </a:solidFill>
            <a:round/>
            <a:headEnd/>
            <a:tailEnd type="triangle" w="med" len="med"/>
          </a:ln>
        </p:spPr>
        <p:txBody>
          <a:bodyPr wrap="none" anchor="ctr"/>
          <a:lstStyle/>
          <a:p>
            <a:endParaRPr lang="en-US" sz="1600"/>
          </a:p>
        </p:txBody>
      </p:sp>
      <p:sp>
        <p:nvSpPr>
          <p:cNvPr id="28712" name="Rectangle 107"/>
          <p:cNvSpPr>
            <a:spLocks noChangeArrowheads="1"/>
          </p:cNvSpPr>
          <p:nvPr/>
        </p:nvSpPr>
        <p:spPr bwMode="auto">
          <a:xfrm>
            <a:off x="901700" y="1882775"/>
            <a:ext cx="69850"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13" name="Rectangle 108"/>
          <p:cNvSpPr>
            <a:spLocks noChangeArrowheads="1"/>
          </p:cNvSpPr>
          <p:nvPr/>
        </p:nvSpPr>
        <p:spPr bwMode="auto">
          <a:xfrm>
            <a:off x="1776413" y="2528888"/>
            <a:ext cx="71437"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14" name="Line 109"/>
          <p:cNvSpPr>
            <a:spLocks noChangeShapeType="1"/>
          </p:cNvSpPr>
          <p:nvPr/>
        </p:nvSpPr>
        <p:spPr bwMode="auto">
          <a:xfrm flipH="1">
            <a:off x="1684338" y="2498725"/>
            <a:ext cx="6350" cy="117475"/>
          </a:xfrm>
          <a:prstGeom prst="line">
            <a:avLst/>
          </a:prstGeom>
          <a:noFill/>
          <a:ln w="19050">
            <a:solidFill>
              <a:schemeClr val="tx1"/>
            </a:solidFill>
            <a:round/>
            <a:headEnd/>
            <a:tailEnd type="triangle" w="med" len="med"/>
          </a:ln>
        </p:spPr>
        <p:txBody>
          <a:bodyPr wrap="none" anchor="ctr"/>
          <a:lstStyle/>
          <a:p>
            <a:endParaRPr lang="en-US" sz="1600"/>
          </a:p>
        </p:txBody>
      </p:sp>
      <p:sp>
        <p:nvSpPr>
          <p:cNvPr id="28715" name="Rectangle 110"/>
          <p:cNvSpPr>
            <a:spLocks noChangeArrowheads="1"/>
          </p:cNvSpPr>
          <p:nvPr/>
        </p:nvSpPr>
        <p:spPr bwMode="auto">
          <a:xfrm>
            <a:off x="1652588" y="2508250"/>
            <a:ext cx="69850"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16" name="Rectangle 111"/>
          <p:cNvSpPr>
            <a:spLocks noChangeArrowheads="1"/>
          </p:cNvSpPr>
          <p:nvPr/>
        </p:nvSpPr>
        <p:spPr bwMode="auto">
          <a:xfrm>
            <a:off x="2225675" y="1930400"/>
            <a:ext cx="71438"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17" name="Rectangle 112"/>
          <p:cNvSpPr>
            <a:spLocks noChangeArrowheads="1"/>
          </p:cNvSpPr>
          <p:nvPr/>
        </p:nvSpPr>
        <p:spPr bwMode="auto">
          <a:xfrm>
            <a:off x="381000" y="1763713"/>
            <a:ext cx="284163" cy="260350"/>
          </a:xfrm>
          <a:prstGeom prst="rect">
            <a:avLst/>
          </a:prstGeom>
          <a:solidFill>
            <a:srgbClr val="FFFF66"/>
          </a:solidFill>
          <a:ln w="19050" algn="ctr">
            <a:solidFill>
              <a:schemeClr val="tx1"/>
            </a:solidFill>
            <a:miter lim="800000"/>
            <a:headEnd/>
            <a:tailEnd/>
          </a:ln>
        </p:spPr>
        <p:txBody>
          <a:bodyPr wrap="none" anchor="ctr"/>
          <a:lstStyle/>
          <a:p>
            <a:pPr algn="ctr"/>
            <a:endParaRPr lang="en-US" sz="1600"/>
          </a:p>
        </p:txBody>
      </p:sp>
      <p:sp>
        <p:nvSpPr>
          <p:cNvPr id="28718" name="Rectangle 113"/>
          <p:cNvSpPr>
            <a:spLocks noChangeArrowheads="1"/>
          </p:cNvSpPr>
          <p:nvPr/>
        </p:nvSpPr>
        <p:spPr bwMode="auto">
          <a:xfrm>
            <a:off x="428625" y="2166938"/>
            <a:ext cx="69850"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19" name="Freeform 114"/>
          <p:cNvSpPr>
            <a:spLocks/>
          </p:cNvSpPr>
          <p:nvPr/>
        </p:nvSpPr>
        <p:spPr bwMode="auto">
          <a:xfrm>
            <a:off x="546100" y="2024063"/>
            <a:ext cx="47625" cy="284162"/>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type="triangle" w="med" len="med"/>
            <a:tailEnd/>
          </a:ln>
        </p:spPr>
        <p:txBody>
          <a:bodyPr wrap="none" anchor="ctr"/>
          <a:lstStyle/>
          <a:p>
            <a:endParaRPr lang="en-US" sz="1600"/>
          </a:p>
        </p:txBody>
      </p:sp>
      <p:sp>
        <p:nvSpPr>
          <p:cNvPr id="28720" name="Rectangle 115"/>
          <p:cNvSpPr>
            <a:spLocks noChangeArrowheads="1"/>
          </p:cNvSpPr>
          <p:nvPr/>
        </p:nvSpPr>
        <p:spPr bwMode="auto">
          <a:xfrm>
            <a:off x="522288" y="2071688"/>
            <a:ext cx="71437"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21" name="Freeform 299"/>
          <p:cNvSpPr>
            <a:spLocks/>
          </p:cNvSpPr>
          <p:nvPr/>
        </p:nvSpPr>
        <p:spPr bwMode="auto">
          <a:xfrm>
            <a:off x="3371850" y="2025650"/>
            <a:ext cx="141288" cy="3302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sz="1600"/>
          </a:p>
        </p:txBody>
      </p:sp>
      <p:sp>
        <p:nvSpPr>
          <p:cNvPr id="28722" name="Line 300"/>
          <p:cNvSpPr>
            <a:spLocks noChangeShapeType="1"/>
          </p:cNvSpPr>
          <p:nvPr/>
        </p:nvSpPr>
        <p:spPr bwMode="auto">
          <a:xfrm flipH="1" flipV="1">
            <a:off x="4703763" y="2498725"/>
            <a:ext cx="6350" cy="117475"/>
          </a:xfrm>
          <a:prstGeom prst="line">
            <a:avLst/>
          </a:prstGeom>
          <a:noFill/>
          <a:ln w="19050">
            <a:solidFill>
              <a:schemeClr val="tx1"/>
            </a:solidFill>
            <a:round/>
            <a:headEnd/>
            <a:tailEnd type="triangle" w="med" len="med"/>
          </a:ln>
        </p:spPr>
        <p:txBody>
          <a:bodyPr wrap="none" anchor="ctr"/>
          <a:lstStyle/>
          <a:p>
            <a:endParaRPr lang="en-US" sz="1600"/>
          </a:p>
        </p:txBody>
      </p:sp>
      <p:sp>
        <p:nvSpPr>
          <p:cNvPr id="28723" name="Line 301"/>
          <p:cNvSpPr>
            <a:spLocks noChangeShapeType="1"/>
          </p:cNvSpPr>
          <p:nvPr/>
        </p:nvSpPr>
        <p:spPr bwMode="auto">
          <a:xfrm>
            <a:off x="5227638" y="1882775"/>
            <a:ext cx="0" cy="355600"/>
          </a:xfrm>
          <a:prstGeom prst="line">
            <a:avLst/>
          </a:prstGeom>
          <a:noFill/>
          <a:ln w="19050">
            <a:solidFill>
              <a:schemeClr val="tx1"/>
            </a:solidFill>
            <a:round/>
            <a:headEnd/>
            <a:tailEnd type="triangle" w="med" len="med"/>
          </a:ln>
        </p:spPr>
        <p:txBody>
          <a:bodyPr wrap="none" anchor="ctr"/>
          <a:lstStyle/>
          <a:p>
            <a:endParaRPr lang="en-US" sz="1600"/>
          </a:p>
        </p:txBody>
      </p:sp>
      <p:sp>
        <p:nvSpPr>
          <p:cNvPr id="28724" name="Line 302"/>
          <p:cNvSpPr>
            <a:spLocks noChangeShapeType="1"/>
          </p:cNvSpPr>
          <p:nvPr/>
        </p:nvSpPr>
        <p:spPr bwMode="auto">
          <a:xfrm>
            <a:off x="5156200" y="1882775"/>
            <a:ext cx="0" cy="355600"/>
          </a:xfrm>
          <a:prstGeom prst="line">
            <a:avLst/>
          </a:prstGeom>
          <a:noFill/>
          <a:ln w="19050">
            <a:solidFill>
              <a:schemeClr val="tx1"/>
            </a:solidFill>
            <a:round/>
            <a:headEnd/>
            <a:tailEnd type="triangle" w="med" len="med"/>
          </a:ln>
        </p:spPr>
        <p:txBody>
          <a:bodyPr wrap="none" anchor="ctr"/>
          <a:lstStyle/>
          <a:p>
            <a:endParaRPr lang="en-US" sz="1600"/>
          </a:p>
        </p:txBody>
      </p:sp>
      <p:sp>
        <p:nvSpPr>
          <p:cNvPr id="28725" name="Line 303"/>
          <p:cNvSpPr>
            <a:spLocks noChangeShapeType="1"/>
          </p:cNvSpPr>
          <p:nvPr/>
        </p:nvSpPr>
        <p:spPr bwMode="auto">
          <a:xfrm>
            <a:off x="4116388" y="1598613"/>
            <a:ext cx="0" cy="214312"/>
          </a:xfrm>
          <a:prstGeom prst="line">
            <a:avLst/>
          </a:prstGeom>
          <a:noFill/>
          <a:ln w="19050">
            <a:solidFill>
              <a:schemeClr val="tx1"/>
            </a:solidFill>
            <a:round/>
            <a:headEnd/>
            <a:tailEnd type="triangle" w="med" len="med"/>
          </a:ln>
        </p:spPr>
        <p:txBody>
          <a:bodyPr wrap="none" anchor="ctr"/>
          <a:lstStyle/>
          <a:p>
            <a:endParaRPr lang="en-US" sz="1600"/>
          </a:p>
        </p:txBody>
      </p:sp>
      <p:sp>
        <p:nvSpPr>
          <p:cNvPr id="28726" name="Freeform 304"/>
          <p:cNvSpPr>
            <a:spLocks/>
          </p:cNvSpPr>
          <p:nvPr/>
        </p:nvSpPr>
        <p:spPr bwMode="auto">
          <a:xfrm>
            <a:off x="4222750" y="1930400"/>
            <a:ext cx="827088" cy="307975"/>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sz="1600"/>
          </a:p>
        </p:txBody>
      </p:sp>
      <p:sp>
        <p:nvSpPr>
          <p:cNvPr id="28727" name="Line 305"/>
          <p:cNvSpPr>
            <a:spLocks noChangeShapeType="1"/>
          </p:cNvSpPr>
          <p:nvPr/>
        </p:nvSpPr>
        <p:spPr bwMode="auto">
          <a:xfrm>
            <a:off x="3773488" y="2379663"/>
            <a:ext cx="236537" cy="1587"/>
          </a:xfrm>
          <a:prstGeom prst="line">
            <a:avLst/>
          </a:prstGeom>
          <a:noFill/>
          <a:ln w="19050">
            <a:solidFill>
              <a:schemeClr val="tx1"/>
            </a:solidFill>
            <a:round/>
            <a:headEnd/>
            <a:tailEnd type="triangle" w="med" len="med"/>
          </a:ln>
        </p:spPr>
        <p:txBody>
          <a:bodyPr wrap="none" anchor="ctr"/>
          <a:lstStyle/>
          <a:p>
            <a:endParaRPr lang="en-US" sz="1600"/>
          </a:p>
        </p:txBody>
      </p:sp>
      <p:sp>
        <p:nvSpPr>
          <p:cNvPr id="28728" name="Line 306"/>
          <p:cNvSpPr>
            <a:spLocks noChangeShapeType="1"/>
          </p:cNvSpPr>
          <p:nvPr/>
        </p:nvSpPr>
        <p:spPr bwMode="auto">
          <a:xfrm>
            <a:off x="4270375" y="2379663"/>
            <a:ext cx="236538" cy="1587"/>
          </a:xfrm>
          <a:prstGeom prst="line">
            <a:avLst/>
          </a:prstGeom>
          <a:noFill/>
          <a:ln w="19050">
            <a:solidFill>
              <a:schemeClr val="tx1"/>
            </a:solidFill>
            <a:round/>
            <a:headEnd/>
            <a:tailEnd type="triangle" w="med" len="med"/>
          </a:ln>
        </p:spPr>
        <p:txBody>
          <a:bodyPr wrap="none" anchor="ctr"/>
          <a:lstStyle/>
          <a:p>
            <a:endParaRPr lang="en-US" sz="1600"/>
          </a:p>
        </p:txBody>
      </p:sp>
      <p:sp>
        <p:nvSpPr>
          <p:cNvPr id="28729" name="Line 307"/>
          <p:cNvSpPr>
            <a:spLocks noChangeShapeType="1"/>
          </p:cNvSpPr>
          <p:nvPr/>
        </p:nvSpPr>
        <p:spPr bwMode="auto">
          <a:xfrm>
            <a:off x="4765675" y="2379663"/>
            <a:ext cx="236538" cy="1587"/>
          </a:xfrm>
          <a:prstGeom prst="line">
            <a:avLst/>
          </a:prstGeom>
          <a:noFill/>
          <a:ln w="19050">
            <a:solidFill>
              <a:schemeClr val="tx1"/>
            </a:solidFill>
            <a:round/>
            <a:headEnd/>
            <a:tailEnd type="triangle" w="med" len="med"/>
          </a:ln>
        </p:spPr>
        <p:txBody>
          <a:bodyPr wrap="none" anchor="ctr"/>
          <a:lstStyle/>
          <a:p>
            <a:endParaRPr lang="en-US" sz="1600"/>
          </a:p>
        </p:txBody>
      </p:sp>
      <p:sp>
        <p:nvSpPr>
          <p:cNvPr id="28730" name="Line 308"/>
          <p:cNvSpPr>
            <a:spLocks noChangeShapeType="1"/>
          </p:cNvSpPr>
          <p:nvPr/>
        </p:nvSpPr>
        <p:spPr bwMode="auto">
          <a:xfrm>
            <a:off x="5286375" y="2379663"/>
            <a:ext cx="212725" cy="1587"/>
          </a:xfrm>
          <a:prstGeom prst="line">
            <a:avLst/>
          </a:prstGeom>
          <a:noFill/>
          <a:ln w="19050">
            <a:solidFill>
              <a:schemeClr val="tx1"/>
            </a:solidFill>
            <a:round/>
            <a:headEnd/>
            <a:tailEnd type="triangle" w="med" len="med"/>
          </a:ln>
        </p:spPr>
        <p:txBody>
          <a:bodyPr wrap="none" anchor="ctr"/>
          <a:lstStyle/>
          <a:p>
            <a:endParaRPr lang="en-US" sz="1600"/>
          </a:p>
        </p:txBody>
      </p:sp>
      <p:sp>
        <p:nvSpPr>
          <p:cNvPr id="28731" name="Line 309"/>
          <p:cNvSpPr>
            <a:spLocks noChangeShapeType="1"/>
          </p:cNvSpPr>
          <p:nvPr/>
        </p:nvSpPr>
        <p:spPr bwMode="auto">
          <a:xfrm flipH="1">
            <a:off x="5783263" y="2427288"/>
            <a:ext cx="236537"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732" name="Line 310"/>
          <p:cNvSpPr>
            <a:spLocks noChangeShapeType="1"/>
          </p:cNvSpPr>
          <p:nvPr/>
        </p:nvSpPr>
        <p:spPr bwMode="auto">
          <a:xfrm>
            <a:off x="5783263" y="2309813"/>
            <a:ext cx="236537"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733" name="Rectangle 311"/>
          <p:cNvSpPr>
            <a:spLocks noChangeArrowheads="1"/>
          </p:cNvSpPr>
          <p:nvPr/>
        </p:nvSpPr>
        <p:spPr bwMode="auto">
          <a:xfrm>
            <a:off x="3489325" y="2238375"/>
            <a:ext cx="284163" cy="260350"/>
          </a:xfrm>
          <a:prstGeom prst="rect">
            <a:avLst/>
          </a:prstGeom>
          <a:solidFill>
            <a:srgbClr val="68FF68"/>
          </a:solidFill>
          <a:ln w="19050" algn="ctr">
            <a:solidFill>
              <a:schemeClr val="tx1"/>
            </a:solidFill>
            <a:miter lim="800000"/>
            <a:headEnd/>
            <a:tailEnd/>
          </a:ln>
        </p:spPr>
        <p:txBody>
          <a:bodyPr wrap="none" anchor="ctr"/>
          <a:lstStyle/>
          <a:p>
            <a:pPr algn="ctr"/>
            <a:endParaRPr lang="en-US" sz="1600"/>
          </a:p>
        </p:txBody>
      </p:sp>
      <p:sp>
        <p:nvSpPr>
          <p:cNvPr id="28734" name="Rectangle 312"/>
          <p:cNvSpPr>
            <a:spLocks noChangeArrowheads="1"/>
          </p:cNvSpPr>
          <p:nvPr/>
        </p:nvSpPr>
        <p:spPr bwMode="auto">
          <a:xfrm>
            <a:off x="4010025" y="1812925"/>
            <a:ext cx="284163" cy="260350"/>
          </a:xfrm>
          <a:prstGeom prst="rect">
            <a:avLst/>
          </a:prstGeom>
          <a:solidFill>
            <a:srgbClr val="68FF68"/>
          </a:solidFill>
          <a:ln w="19050" algn="ctr">
            <a:solidFill>
              <a:schemeClr val="tx1"/>
            </a:solidFill>
            <a:miter lim="800000"/>
            <a:headEnd/>
            <a:tailEnd/>
          </a:ln>
        </p:spPr>
        <p:txBody>
          <a:bodyPr wrap="none" anchor="ctr"/>
          <a:lstStyle/>
          <a:p>
            <a:pPr algn="ctr"/>
            <a:endParaRPr lang="en-US" sz="1600"/>
          </a:p>
        </p:txBody>
      </p:sp>
      <p:sp>
        <p:nvSpPr>
          <p:cNvPr id="28735" name="Rectangle 313"/>
          <p:cNvSpPr>
            <a:spLocks noChangeArrowheads="1"/>
          </p:cNvSpPr>
          <p:nvPr/>
        </p:nvSpPr>
        <p:spPr bwMode="auto">
          <a:xfrm>
            <a:off x="4494213" y="2238375"/>
            <a:ext cx="284162" cy="260350"/>
          </a:xfrm>
          <a:prstGeom prst="rect">
            <a:avLst/>
          </a:prstGeom>
          <a:solidFill>
            <a:srgbClr val="68FF68"/>
          </a:solidFill>
          <a:ln w="19050" algn="ctr">
            <a:solidFill>
              <a:schemeClr val="tx1"/>
            </a:solidFill>
            <a:miter lim="800000"/>
            <a:headEnd/>
            <a:tailEnd/>
          </a:ln>
        </p:spPr>
        <p:txBody>
          <a:bodyPr wrap="none" anchor="ctr"/>
          <a:lstStyle/>
          <a:p>
            <a:pPr algn="ctr"/>
            <a:endParaRPr lang="en-US" sz="1600"/>
          </a:p>
        </p:txBody>
      </p:sp>
      <p:sp>
        <p:nvSpPr>
          <p:cNvPr id="28736" name="Rectangle 314"/>
          <p:cNvSpPr>
            <a:spLocks noChangeArrowheads="1"/>
          </p:cNvSpPr>
          <p:nvPr/>
        </p:nvSpPr>
        <p:spPr bwMode="auto">
          <a:xfrm>
            <a:off x="4997450" y="2238375"/>
            <a:ext cx="282575" cy="260350"/>
          </a:xfrm>
          <a:prstGeom prst="rect">
            <a:avLst/>
          </a:prstGeom>
          <a:solidFill>
            <a:srgbClr val="68FF68"/>
          </a:solidFill>
          <a:ln w="19050" algn="ctr">
            <a:solidFill>
              <a:schemeClr val="tx1"/>
            </a:solidFill>
            <a:miter lim="800000"/>
            <a:headEnd/>
            <a:tailEnd/>
          </a:ln>
        </p:spPr>
        <p:txBody>
          <a:bodyPr wrap="none" anchor="ctr"/>
          <a:lstStyle/>
          <a:p>
            <a:pPr algn="ctr"/>
            <a:endParaRPr lang="en-US" sz="1600"/>
          </a:p>
        </p:txBody>
      </p:sp>
      <p:sp>
        <p:nvSpPr>
          <p:cNvPr id="28737" name="Rectangle 315"/>
          <p:cNvSpPr>
            <a:spLocks noChangeArrowheads="1"/>
          </p:cNvSpPr>
          <p:nvPr/>
        </p:nvSpPr>
        <p:spPr bwMode="auto">
          <a:xfrm>
            <a:off x="5499100" y="2238375"/>
            <a:ext cx="284163" cy="260350"/>
          </a:xfrm>
          <a:prstGeom prst="rect">
            <a:avLst/>
          </a:prstGeom>
          <a:solidFill>
            <a:srgbClr val="68FF68"/>
          </a:solidFill>
          <a:ln w="19050" algn="ctr">
            <a:solidFill>
              <a:schemeClr val="tx1"/>
            </a:solidFill>
            <a:miter lim="800000"/>
            <a:headEnd/>
            <a:tailEnd/>
          </a:ln>
        </p:spPr>
        <p:txBody>
          <a:bodyPr wrap="none" anchor="ctr"/>
          <a:lstStyle/>
          <a:p>
            <a:pPr algn="ctr"/>
            <a:endParaRPr lang="en-US" sz="1600"/>
          </a:p>
        </p:txBody>
      </p:sp>
      <p:sp>
        <p:nvSpPr>
          <p:cNvPr id="28738" name="Freeform 316"/>
          <p:cNvSpPr>
            <a:spLocks/>
          </p:cNvSpPr>
          <p:nvPr/>
        </p:nvSpPr>
        <p:spPr bwMode="auto">
          <a:xfrm flipV="1">
            <a:off x="4765675" y="2498725"/>
            <a:ext cx="804863" cy="331788"/>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sz="1600"/>
          </a:p>
        </p:txBody>
      </p:sp>
      <p:sp>
        <p:nvSpPr>
          <p:cNvPr id="28739" name="Rectangle 317"/>
          <p:cNvSpPr>
            <a:spLocks noChangeArrowheads="1"/>
          </p:cNvSpPr>
          <p:nvPr/>
        </p:nvSpPr>
        <p:spPr bwMode="auto">
          <a:xfrm>
            <a:off x="4494213" y="2616200"/>
            <a:ext cx="284162" cy="260350"/>
          </a:xfrm>
          <a:prstGeom prst="rect">
            <a:avLst/>
          </a:prstGeom>
          <a:solidFill>
            <a:srgbClr val="68FF68"/>
          </a:solidFill>
          <a:ln w="19050" algn="ctr">
            <a:solidFill>
              <a:schemeClr val="tx1"/>
            </a:solidFill>
            <a:miter lim="800000"/>
            <a:headEnd/>
            <a:tailEnd/>
          </a:ln>
        </p:spPr>
        <p:txBody>
          <a:bodyPr wrap="none" anchor="ctr"/>
          <a:lstStyle/>
          <a:p>
            <a:pPr algn="ctr"/>
            <a:endParaRPr lang="en-US" sz="1600"/>
          </a:p>
        </p:txBody>
      </p:sp>
      <p:sp>
        <p:nvSpPr>
          <p:cNvPr id="28740" name="Rectangle 318"/>
          <p:cNvSpPr>
            <a:spLocks noChangeArrowheads="1"/>
          </p:cNvSpPr>
          <p:nvPr/>
        </p:nvSpPr>
        <p:spPr bwMode="auto">
          <a:xfrm>
            <a:off x="4010025" y="2238375"/>
            <a:ext cx="284163" cy="260350"/>
          </a:xfrm>
          <a:prstGeom prst="rect">
            <a:avLst/>
          </a:prstGeom>
          <a:solidFill>
            <a:srgbClr val="68FF68"/>
          </a:solidFill>
          <a:ln w="19050" algn="ctr">
            <a:solidFill>
              <a:schemeClr val="tx1"/>
            </a:solidFill>
            <a:miter lim="800000"/>
            <a:headEnd/>
            <a:tailEnd/>
          </a:ln>
        </p:spPr>
        <p:txBody>
          <a:bodyPr wrap="none" anchor="ctr"/>
          <a:lstStyle/>
          <a:p>
            <a:pPr algn="ctr"/>
            <a:endParaRPr lang="en-US" sz="1600"/>
          </a:p>
        </p:txBody>
      </p:sp>
      <p:sp>
        <p:nvSpPr>
          <p:cNvPr id="28741" name="Rectangle 319"/>
          <p:cNvSpPr>
            <a:spLocks noChangeArrowheads="1"/>
          </p:cNvSpPr>
          <p:nvPr/>
        </p:nvSpPr>
        <p:spPr bwMode="auto">
          <a:xfrm>
            <a:off x="3844925" y="2333625"/>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42" name="Rectangle 320"/>
          <p:cNvSpPr>
            <a:spLocks noChangeArrowheads="1"/>
          </p:cNvSpPr>
          <p:nvPr/>
        </p:nvSpPr>
        <p:spPr bwMode="auto">
          <a:xfrm>
            <a:off x="4340225" y="2333625"/>
            <a:ext cx="71438"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43" name="Rectangle 321"/>
          <p:cNvSpPr>
            <a:spLocks noChangeArrowheads="1"/>
          </p:cNvSpPr>
          <p:nvPr/>
        </p:nvSpPr>
        <p:spPr bwMode="auto">
          <a:xfrm>
            <a:off x="4860925" y="2333625"/>
            <a:ext cx="71438"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44" name="Rectangle 322"/>
          <p:cNvSpPr>
            <a:spLocks noChangeArrowheads="1"/>
          </p:cNvSpPr>
          <p:nvPr/>
        </p:nvSpPr>
        <p:spPr bwMode="auto">
          <a:xfrm>
            <a:off x="5357813" y="2333625"/>
            <a:ext cx="71437"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45" name="Rectangle 323"/>
          <p:cNvSpPr>
            <a:spLocks noChangeArrowheads="1"/>
          </p:cNvSpPr>
          <p:nvPr/>
        </p:nvSpPr>
        <p:spPr bwMode="auto">
          <a:xfrm>
            <a:off x="5097463" y="2782888"/>
            <a:ext cx="71437"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46" name="Rectangle 324"/>
          <p:cNvSpPr>
            <a:spLocks noChangeArrowheads="1"/>
          </p:cNvSpPr>
          <p:nvPr/>
        </p:nvSpPr>
        <p:spPr bwMode="auto">
          <a:xfrm>
            <a:off x="4672013" y="1882775"/>
            <a:ext cx="71437"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47" name="Rectangle 325"/>
          <p:cNvSpPr>
            <a:spLocks noChangeArrowheads="1"/>
          </p:cNvSpPr>
          <p:nvPr/>
        </p:nvSpPr>
        <p:spPr bwMode="auto">
          <a:xfrm>
            <a:off x="5878513" y="2403475"/>
            <a:ext cx="69850"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48" name="Rectangle 326"/>
          <p:cNvSpPr>
            <a:spLocks noChangeArrowheads="1"/>
          </p:cNvSpPr>
          <p:nvPr/>
        </p:nvSpPr>
        <p:spPr bwMode="auto">
          <a:xfrm>
            <a:off x="5854700" y="2286000"/>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49" name="Rectangle 327"/>
          <p:cNvSpPr>
            <a:spLocks noChangeArrowheads="1"/>
          </p:cNvSpPr>
          <p:nvPr/>
        </p:nvSpPr>
        <p:spPr bwMode="auto">
          <a:xfrm>
            <a:off x="5192713" y="2073275"/>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50" name="Rectangle 328"/>
          <p:cNvSpPr>
            <a:spLocks noChangeArrowheads="1"/>
          </p:cNvSpPr>
          <p:nvPr/>
        </p:nvSpPr>
        <p:spPr bwMode="auto">
          <a:xfrm>
            <a:off x="4079875" y="1646238"/>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51" name="Freeform 329"/>
          <p:cNvSpPr>
            <a:spLocks/>
          </p:cNvSpPr>
          <p:nvPr/>
        </p:nvSpPr>
        <p:spPr bwMode="auto">
          <a:xfrm>
            <a:off x="3630613" y="2498725"/>
            <a:ext cx="2081212" cy="473075"/>
          </a:xfrm>
          <a:custGeom>
            <a:avLst/>
            <a:gdLst>
              <a:gd name="T0" fmla="*/ 2147483647 w 4224"/>
              <a:gd name="T1" fmla="*/ 0 h 960"/>
              <a:gd name="T2" fmla="*/ 2147483647 w 4224"/>
              <a:gd name="T3" fmla="*/ 2147483647 h 960"/>
              <a:gd name="T4" fmla="*/ 0 w 4224"/>
              <a:gd name="T5" fmla="*/ 2147483647 h 960"/>
              <a:gd name="T6" fmla="*/ 0 w 4224"/>
              <a:gd name="T7" fmla="*/ 0 h 960"/>
              <a:gd name="T8" fmla="*/ 0 60000 65536"/>
              <a:gd name="T9" fmla="*/ 0 60000 65536"/>
              <a:gd name="T10" fmla="*/ 0 60000 65536"/>
              <a:gd name="T11" fmla="*/ 0 60000 65536"/>
              <a:gd name="T12" fmla="*/ 0 w 4224"/>
              <a:gd name="T13" fmla="*/ 0 h 960"/>
              <a:gd name="T14" fmla="*/ 4224 w 4224"/>
              <a:gd name="T15" fmla="*/ 960 h 960"/>
            </a:gdLst>
            <a:ahLst/>
            <a:cxnLst>
              <a:cxn ang="T8">
                <a:pos x="T0" y="T1"/>
              </a:cxn>
              <a:cxn ang="T9">
                <a:pos x="T2" y="T3"/>
              </a:cxn>
              <a:cxn ang="T10">
                <a:pos x="T4" y="T5"/>
              </a:cxn>
              <a:cxn ang="T11">
                <a:pos x="T6" y="T7"/>
              </a:cxn>
            </a:cxnLst>
            <a:rect l="T12" t="T13" r="T14" b="T15"/>
            <a:pathLst>
              <a:path w="4224" h="960">
                <a:moveTo>
                  <a:pt x="4224" y="0"/>
                </a:moveTo>
                <a:lnTo>
                  <a:pt x="4209" y="960"/>
                </a:lnTo>
                <a:lnTo>
                  <a:pt x="0" y="960"/>
                </a:lnTo>
                <a:lnTo>
                  <a:pt x="0" y="0"/>
                </a:lnTo>
              </a:path>
            </a:pathLst>
          </a:custGeom>
          <a:noFill/>
          <a:ln w="19050">
            <a:solidFill>
              <a:schemeClr val="tx1"/>
            </a:solidFill>
            <a:round/>
            <a:headEnd/>
            <a:tailEnd type="triangle" w="med" len="med"/>
          </a:ln>
        </p:spPr>
        <p:txBody>
          <a:bodyPr wrap="none" anchor="ctr"/>
          <a:lstStyle/>
          <a:p>
            <a:endParaRPr lang="en-US" sz="1600"/>
          </a:p>
        </p:txBody>
      </p:sp>
      <p:sp>
        <p:nvSpPr>
          <p:cNvPr id="28752" name="Rectangle 330"/>
          <p:cNvSpPr>
            <a:spLocks noChangeArrowheads="1"/>
          </p:cNvSpPr>
          <p:nvPr/>
        </p:nvSpPr>
        <p:spPr bwMode="auto">
          <a:xfrm>
            <a:off x="4038600" y="2924175"/>
            <a:ext cx="71438"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53" name="Freeform 331"/>
          <p:cNvSpPr>
            <a:spLocks/>
          </p:cNvSpPr>
          <p:nvPr/>
        </p:nvSpPr>
        <p:spPr bwMode="auto">
          <a:xfrm>
            <a:off x="3608388" y="1481138"/>
            <a:ext cx="1489075" cy="757237"/>
          </a:xfrm>
          <a:custGeom>
            <a:avLst/>
            <a:gdLst>
              <a:gd name="T0" fmla="*/ 2147483647 w 3026"/>
              <a:gd name="T1" fmla="*/ 2147483647 h 1536"/>
              <a:gd name="T2" fmla="*/ 2147483647 w 3026"/>
              <a:gd name="T3" fmla="*/ 0 h 1536"/>
              <a:gd name="T4" fmla="*/ 0 w 3026"/>
              <a:gd name="T5" fmla="*/ 0 h 1536"/>
              <a:gd name="T6" fmla="*/ 0 w 3026"/>
              <a:gd name="T7" fmla="*/ 2147483647 h 1536"/>
              <a:gd name="T8" fmla="*/ 0 60000 65536"/>
              <a:gd name="T9" fmla="*/ 0 60000 65536"/>
              <a:gd name="T10" fmla="*/ 0 60000 65536"/>
              <a:gd name="T11" fmla="*/ 0 60000 65536"/>
              <a:gd name="T12" fmla="*/ 0 w 3026"/>
              <a:gd name="T13" fmla="*/ 0 h 1536"/>
              <a:gd name="T14" fmla="*/ 3026 w 3026"/>
              <a:gd name="T15" fmla="*/ 1536 h 1536"/>
            </a:gdLst>
            <a:ahLst/>
            <a:cxnLst>
              <a:cxn ang="T8">
                <a:pos x="T0" y="T1"/>
              </a:cxn>
              <a:cxn ang="T9">
                <a:pos x="T2" y="T3"/>
              </a:cxn>
              <a:cxn ang="T10">
                <a:pos x="T4" y="T5"/>
              </a:cxn>
              <a:cxn ang="T11">
                <a:pos x="T6" y="T7"/>
              </a:cxn>
            </a:cxnLst>
            <a:rect l="T12" t="T13" r="T14" b="T15"/>
            <a:pathLst>
              <a:path w="3026" h="1536">
                <a:moveTo>
                  <a:pt x="3024" y="1536"/>
                </a:moveTo>
                <a:lnTo>
                  <a:pt x="3026" y="0"/>
                </a:lnTo>
                <a:lnTo>
                  <a:pt x="0" y="0"/>
                </a:lnTo>
                <a:lnTo>
                  <a:pt x="0" y="1536"/>
                </a:lnTo>
              </a:path>
            </a:pathLst>
          </a:custGeom>
          <a:noFill/>
          <a:ln w="19050">
            <a:solidFill>
              <a:schemeClr val="tx1"/>
            </a:solidFill>
            <a:round/>
            <a:headEnd/>
            <a:tailEnd type="triangle" w="med" len="med"/>
          </a:ln>
        </p:spPr>
        <p:txBody>
          <a:bodyPr wrap="none" anchor="ctr"/>
          <a:lstStyle/>
          <a:p>
            <a:endParaRPr lang="en-US" sz="1600"/>
          </a:p>
        </p:txBody>
      </p:sp>
      <p:sp>
        <p:nvSpPr>
          <p:cNvPr id="28754" name="Rectangle 332"/>
          <p:cNvSpPr>
            <a:spLocks noChangeArrowheads="1"/>
          </p:cNvSpPr>
          <p:nvPr/>
        </p:nvSpPr>
        <p:spPr bwMode="auto">
          <a:xfrm>
            <a:off x="4222750" y="1433513"/>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55" name="Freeform 333"/>
          <p:cNvSpPr>
            <a:spLocks/>
          </p:cNvSpPr>
          <p:nvPr/>
        </p:nvSpPr>
        <p:spPr bwMode="auto">
          <a:xfrm>
            <a:off x="3702050" y="1930400"/>
            <a:ext cx="307975" cy="307975"/>
          </a:xfrm>
          <a:custGeom>
            <a:avLst/>
            <a:gdLst>
              <a:gd name="T0" fmla="*/ 0 w 624"/>
              <a:gd name="T1" fmla="*/ 2147483647 h 624"/>
              <a:gd name="T2" fmla="*/ 0 w 624"/>
              <a:gd name="T3" fmla="*/ 0 h 624"/>
              <a:gd name="T4" fmla="*/ 2147483647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lnTo>
                  <a:pt x="0" y="0"/>
                </a:lnTo>
                <a:lnTo>
                  <a:pt x="624" y="0"/>
                </a:lnTo>
              </a:path>
            </a:pathLst>
          </a:custGeom>
          <a:noFill/>
          <a:ln w="19050">
            <a:solidFill>
              <a:schemeClr val="tx1"/>
            </a:solidFill>
            <a:round/>
            <a:headEnd/>
            <a:tailEnd type="triangle" w="med" len="med"/>
          </a:ln>
        </p:spPr>
        <p:txBody>
          <a:bodyPr wrap="none" anchor="ctr"/>
          <a:lstStyle/>
          <a:p>
            <a:endParaRPr lang="en-US" sz="1600"/>
          </a:p>
        </p:txBody>
      </p:sp>
      <p:sp>
        <p:nvSpPr>
          <p:cNvPr id="28756" name="Rectangle 334"/>
          <p:cNvSpPr>
            <a:spLocks noChangeArrowheads="1"/>
          </p:cNvSpPr>
          <p:nvPr/>
        </p:nvSpPr>
        <p:spPr bwMode="auto">
          <a:xfrm>
            <a:off x="3797300" y="1882775"/>
            <a:ext cx="69850"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57" name="Rectangle 335"/>
          <p:cNvSpPr>
            <a:spLocks noChangeArrowheads="1"/>
          </p:cNvSpPr>
          <p:nvPr/>
        </p:nvSpPr>
        <p:spPr bwMode="auto">
          <a:xfrm>
            <a:off x="4672013" y="2528888"/>
            <a:ext cx="71437"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58" name="Line 336"/>
          <p:cNvSpPr>
            <a:spLocks noChangeShapeType="1"/>
          </p:cNvSpPr>
          <p:nvPr/>
        </p:nvSpPr>
        <p:spPr bwMode="auto">
          <a:xfrm flipH="1">
            <a:off x="4579938" y="2498725"/>
            <a:ext cx="6350" cy="117475"/>
          </a:xfrm>
          <a:prstGeom prst="line">
            <a:avLst/>
          </a:prstGeom>
          <a:noFill/>
          <a:ln w="19050">
            <a:solidFill>
              <a:schemeClr val="tx1"/>
            </a:solidFill>
            <a:round/>
            <a:headEnd/>
            <a:tailEnd type="triangle" w="med" len="med"/>
          </a:ln>
        </p:spPr>
        <p:txBody>
          <a:bodyPr wrap="none" anchor="ctr"/>
          <a:lstStyle/>
          <a:p>
            <a:endParaRPr lang="en-US" sz="1600"/>
          </a:p>
        </p:txBody>
      </p:sp>
      <p:sp>
        <p:nvSpPr>
          <p:cNvPr id="28759" name="Rectangle 337"/>
          <p:cNvSpPr>
            <a:spLocks noChangeArrowheads="1"/>
          </p:cNvSpPr>
          <p:nvPr/>
        </p:nvSpPr>
        <p:spPr bwMode="auto">
          <a:xfrm>
            <a:off x="4548188" y="2508250"/>
            <a:ext cx="69850"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60" name="Rectangle 338"/>
          <p:cNvSpPr>
            <a:spLocks noChangeArrowheads="1"/>
          </p:cNvSpPr>
          <p:nvPr/>
        </p:nvSpPr>
        <p:spPr bwMode="auto">
          <a:xfrm>
            <a:off x="5121275" y="1930400"/>
            <a:ext cx="71438"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61" name="Rectangle 339"/>
          <p:cNvSpPr>
            <a:spLocks noChangeArrowheads="1"/>
          </p:cNvSpPr>
          <p:nvPr/>
        </p:nvSpPr>
        <p:spPr bwMode="auto">
          <a:xfrm>
            <a:off x="3276600" y="1765300"/>
            <a:ext cx="284163" cy="260350"/>
          </a:xfrm>
          <a:prstGeom prst="rect">
            <a:avLst/>
          </a:prstGeom>
          <a:solidFill>
            <a:srgbClr val="68FF68"/>
          </a:solidFill>
          <a:ln w="19050" algn="ctr">
            <a:solidFill>
              <a:schemeClr val="tx1"/>
            </a:solidFill>
            <a:miter lim="800000"/>
            <a:headEnd/>
            <a:tailEnd/>
          </a:ln>
        </p:spPr>
        <p:txBody>
          <a:bodyPr wrap="none" anchor="ctr"/>
          <a:lstStyle/>
          <a:p>
            <a:pPr algn="ctr"/>
            <a:endParaRPr lang="en-US" sz="1600"/>
          </a:p>
        </p:txBody>
      </p:sp>
      <p:sp>
        <p:nvSpPr>
          <p:cNvPr id="28762" name="Rectangle 340"/>
          <p:cNvSpPr>
            <a:spLocks noChangeArrowheads="1"/>
          </p:cNvSpPr>
          <p:nvPr/>
        </p:nvSpPr>
        <p:spPr bwMode="auto">
          <a:xfrm>
            <a:off x="3324225" y="2166938"/>
            <a:ext cx="69850"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63" name="Freeform 341"/>
          <p:cNvSpPr>
            <a:spLocks/>
          </p:cNvSpPr>
          <p:nvPr/>
        </p:nvSpPr>
        <p:spPr bwMode="auto">
          <a:xfrm>
            <a:off x="3441700" y="2025650"/>
            <a:ext cx="47625" cy="284163"/>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type="triangle" w="med" len="med"/>
            <a:tailEnd/>
          </a:ln>
        </p:spPr>
        <p:txBody>
          <a:bodyPr wrap="none" anchor="ctr"/>
          <a:lstStyle/>
          <a:p>
            <a:endParaRPr lang="en-US" sz="1600"/>
          </a:p>
        </p:txBody>
      </p:sp>
      <p:sp>
        <p:nvSpPr>
          <p:cNvPr id="28764" name="Rectangle 342"/>
          <p:cNvSpPr>
            <a:spLocks noChangeArrowheads="1"/>
          </p:cNvSpPr>
          <p:nvPr/>
        </p:nvSpPr>
        <p:spPr bwMode="auto">
          <a:xfrm>
            <a:off x="3417888" y="2073275"/>
            <a:ext cx="71437"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65" name="Freeform 344"/>
          <p:cNvSpPr>
            <a:spLocks/>
          </p:cNvSpPr>
          <p:nvPr/>
        </p:nvSpPr>
        <p:spPr bwMode="auto">
          <a:xfrm>
            <a:off x="6267450" y="2025650"/>
            <a:ext cx="141288" cy="3302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sz="1600"/>
          </a:p>
        </p:txBody>
      </p:sp>
      <p:sp>
        <p:nvSpPr>
          <p:cNvPr id="28766" name="Line 345"/>
          <p:cNvSpPr>
            <a:spLocks noChangeShapeType="1"/>
          </p:cNvSpPr>
          <p:nvPr/>
        </p:nvSpPr>
        <p:spPr bwMode="auto">
          <a:xfrm flipH="1" flipV="1">
            <a:off x="7599363" y="2498725"/>
            <a:ext cx="6350" cy="117475"/>
          </a:xfrm>
          <a:prstGeom prst="line">
            <a:avLst/>
          </a:prstGeom>
          <a:noFill/>
          <a:ln w="19050">
            <a:solidFill>
              <a:schemeClr val="tx1"/>
            </a:solidFill>
            <a:round/>
            <a:headEnd/>
            <a:tailEnd type="triangle" w="med" len="med"/>
          </a:ln>
        </p:spPr>
        <p:txBody>
          <a:bodyPr wrap="none" anchor="ctr"/>
          <a:lstStyle/>
          <a:p>
            <a:endParaRPr lang="en-US" sz="1600"/>
          </a:p>
        </p:txBody>
      </p:sp>
      <p:sp>
        <p:nvSpPr>
          <p:cNvPr id="28767" name="Line 346"/>
          <p:cNvSpPr>
            <a:spLocks noChangeShapeType="1"/>
          </p:cNvSpPr>
          <p:nvPr/>
        </p:nvSpPr>
        <p:spPr bwMode="auto">
          <a:xfrm>
            <a:off x="8123238" y="1882775"/>
            <a:ext cx="0" cy="355600"/>
          </a:xfrm>
          <a:prstGeom prst="line">
            <a:avLst/>
          </a:prstGeom>
          <a:noFill/>
          <a:ln w="19050">
            <a:solidFill>
              <a:schemeClr val="tx1"/>
            </a:solidFill>
            <a:round/>
            <a:headEnd/>
            <a:tailEnd type="triangle" w="med" len="med"/>
          </a:ln>
        </p:spPr>
        <p:txBody>
          <a:bodyPr wrap="none" anchor="ctr"/>
          <a:lstStyle/>
          <a:p>
            <a:endParaRPr lang="en-US" sz="1600"/>
          </a:p>
        </p:txBody>
      </p:sp>
      <p:sp>
        <p:nvSpPr>
          <p:cNvPr id="28768" name="Line 347"/>
          <p:cNvSpPr>
            <a:spLocks noChangeShapeType="1"/>
          </p:cNvSpPr>
          <p:nvPr/>
        </p:nvSpPr>
        <p:spPr bwMode="auto">
          <a:xfrm>
            <a:off x="8051800" y="1882775"/>
            <a:ext cx="0" cy="355600"/>
          </a:xfrm>
          <a:prstGeom prst="line">
            <a:avLst/>
          </a:prstGeom>
          <a:noFill/>
          <a:ln w="19050">
            <a:solidFill>
              <a:schemeClr val="tx1"/>
            </a:solidFill>
            <a:round/>
            <a:headEnd/>
            <a:tailEnd type="triangle" w="med" len="med"/>
          </a:ln>
        </p:spPr>
        <p:txBody>
          <a:bodyPr wrap="none" anchor="ctr"/>
          <a:lstStyle/>
          <a:p>
            <a:endParaRPr lang="en-US" sz="1600"/>
          </a:p>
        </p:txBody>
      </p:sp>
      <p:sp>
        <p:nvSpPr>
          <p:cNvPr id="28769" name="Line 348"/>
          <p:cNvSpPr>
            <a:spLocks noChangeShapeType="1"/>
          </p:cNvSpPr>
          <p:nvPr/>
        </p:nvSpPr>
        <p:spPr bwMode="auto">
          <a:xfrm>
            <a:off x="7011988" y="1598613"/>
            <a:ext cx="0" cy="214312"/>
          </a:xfrm>
          <a:prstGeom prst="line">
            <a:avLst/>
          </a:prstGeom>
          <a:noFill/>
          <a:ln w="19050">
            <a:solidFill>
              <a:schemeClr val="tx1"/>
            </a:solidFill>
            <a:round/>
            <a:headEnd/>
            <a:tailEnd type="triangle" w="med" len="med"/>
          </a:ln>
        </p:spPr>
        <p:txBody>
          <a:bodyPr wrap="none" anchor="ctr"/>
          <a:lstStyle/>
          <a:p>
            <a:endParaRPr lang="en-US" sz="1600"/>
          </a:p>
        </p:txBody>
      </p:sp>
      <p:sp>
        <p:nvSpPr>
          <p:cNvPr id="28770" name="Freeform 349"/>
          <p:cNvSpPr>
            <a:spLocks/>
          </p:cNvSpPr>
          <p:nvPr/>
        </p:nvSpPr>
        <p:spPr bwMode="auto">
          <a:xfrm>
            <a:off x="7118350" y="1930400"/>
            <a:ext cx="827088" cy="307975"/>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sz="1600"/>
          </a:p>
        </p:txBody>
      </p:sp>
      <p:sp>
        <p:nvSpPr>
          <p:cNvPr id="28771" name="Line 350"/>
          <p:cNvSpPr>
            <a:spLocks noChangeShapeType="1"/>
          </p:cNvSpPr>
          <p:nvPr/>
        </p:nvSpPr>
        <p:spPr bwMode="auto">
          <a:xfrm>
            <a:off x="6669088" y="2379663"/>
            <a:ext cx="236537" cy="1587"/>
          </a:xfrm>
          <a:prstGeom prst="line">
            <a:avLst/>
          </a:prstGeom>
          <a:noFill/>
          <a:ln w="19050">
            <a:solidFill>
              <a:schemeClr val="tx1"/>
            </a:solidFill>
            <a:round/>
            <a:headEnd/>
            <a:tailEnd type="triangle" w="med" len="med"/>
          </a:ln>
        </p:spPr>
        <p:txBody>
          <a:bodyPr wrap="none" anchor="ctr"/>
          <a:lstStyle/>
          <a:p>
            <a:endParaRPr lang="en-US" sz="1600"/>
          </a:p>
        </p:txBody>
      </p:sp>
      <p:sp>
        <p:nvSpPr>
          <p:cNvPr id="28772" name="Line 351"/>
          <p:cNvSpPr>
            <a:spLocks noChangeShapeType="1"/>
          </p:cNvSpPr>
          <p:nvPr/>
        </p:nvSpPr>
        <p:spPr bwMode="auto">
          <a:xfrm>
            <a:off x="7165975" y="2379663"/>
            <a:ext cx="236538" cy="1587"/>
          </a:xfrm>
          <a:prstGeom prst="line">
            <a:avLst/>
          </a:prstGeom>
          <a:noFill/>
          <a:ln w="19050">
            <a:solidFill>
              <a:schemeClr val="tx1"/>
            </a:solidFill>
            <a:round/>
            <a:headEnd/>
            <a:tailEnd type="triangle" w="med" len="med"/>
          </a:ln>
        </p:spPr>
        <p:txBody>
          <a:bodyPr wrap="none" anchor="ctr"/>
          <a:lstStyle/>
          <a:p>
            <a:endParaRPr lang="en-US" sz="1600"/>
          </a:p>
        </p:txBody>
      </p:sp>
      <p:sp>
        <p:nvSpPr>
          <p:cNvPr id="28773" name="Line 352"/>
          <p:cNvSpPr>
            <a:spLocks noChangeShapeType="1"/>
          </p:cNvSpPr>
          <p:nvPr/>
        </p:nvSpPr>
        <p:spPr bwMode="auto">
          <a:xfrm>
            <a:off x="7661275" y="2379663"/>
            <a:ext cx="236538" cy="1587"/>
          </a:xfrm>
          <a:prstGeom prst="line">
            <a:avLst/>
          </a:prstGeom>
          <a:noFill/>
          <a:ln w="19050">
            <a:solidFill>
              <a:schemeClr val="tx1"/>
            </a:solidFill>
            <a:round/>
            <a:headEnd/>
            <a:tailEnd type="triangle" w="med" len="med"/>
          </a:ln>
        </p:spPr>
        <p:txBody>
          <a:bodyPr wrap="none" anchor="ctr"/>
          <a:lstStyle/>
          <a:p>
            <a:endParaRPr lang="en-US" sz="1600"/>
          </a:p>
        </p:txBody>
      </p:sp>
      <p:sp>
        <p:nvSpPr>
          <p:cNvPr id="28774" name="Line 353"/>
          <p:cNvSpPr>
            <a:spLocks noChangeShapeType="1"/>
          </p:cNvSpPr>
          <p:nvPr/>
        </p:nvSpPr>
        <p:spPr bwMode="auto">
          <a:xfrm>
            <a:off x="8181975" y="2379663"/>
            <a:ext cx="212725" cy="1587"/>
          </a:xfrm>
          <a:prstGeom prst="line">
            <a:avLst/>
          </a:prstGeom>
          <a:noFill/>
          <a:ln w="19050">
            <a:solidFill>
              <a:schemeClr val="tx1"/>
            </a:solidFill>
            <a:round/>
            <a:headEnd/>
            <a:tailEnd type="triangle" w="med" len="med"/>
          </a:ln>
        </p:spPr>
        <p:txBody>
          <a:bodyPr wrap="none" anchor="ctr"/>
          <a:lstStyle/>
          <a:p>
            <a:endParaRPr lang="en-US" sz="1600"/>
          </a:p>
        </p:txBody>
      </p:sp>
      <p:sp>
        <p:nvSpPr>
          <p:cNvPr id="28775" name="Line 354"/>
          <p:cNvSpPr>
            <a:spLocks noChangeShapeType="1"/>
          </p:cNvSpPr>
          <p:nvPr/>
        </p:nvSpPr>
        <p:spPr bwMode="auto">
          <a:xfrm flipH="1">
            <a:off x="8678863" y="2427288"/>
            <a:ext cx="236537"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776" name="Line 355"/>
          <p:cNvSpPr>
            <a:spLocks noChangeShapeType="1"/>
          </p:cNvSpPr>
          <p:nvPr/>
        </p:nvSpPr>
        <p:spPr bwMode="auto">
          <a:xfrm>
            <a:off x="8678863" y="2309813"/>
            <a:ext cx="236537"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777" name="Rectangle 356"/>
          <p:cNvSpPr>
            <a:spLocks noChangeArrowheads="1"/>
          </p:cNvSpPr>
          <p:nvPr/>
        </p:nvSpPr>
        <p:spPr bwMode="auto">
          <a:xfrm>
            <a:off x="6384925" y="2238375"/>
            <a:ext cx="284163" cy="260350"/>
          </a:xfrm>
          <a:prstGeom prst="rect">
            <a:avLst/>
          </a:prstGeom>
          <a:solidFill>
            <a:srgbClr val="5CA2FF"/>
          </a:solidFill>
          <a:ln w="19050" algn="ctr">
            <a:solidFill>
              <a:schemeClr val="tx1"/>
            </a:solidFill>
            <a:miter lim="800000"/>
            <a:headEnd/>
            <a:tailEnd/>
          </a:ln>
        </p:spPr>
        <p:txBody>
          <a:bodyPr wrap="none" anchor="ctr"/>
          <a:lstStyle/>
          <a:p>
            <a:pPr algn="ctr"/>
            <a:endParaRPr lang="en-US" sz="1600"/>
          </a:p>
        </p:txBody>
      </p:sp>
      <p:sp>
        <p:nvSpPr>
          <p:cNvPr id="28778" name="Rectangle 357"/>
          <p:cNvSpPr>
            <a:spLocks noChangeArrowheads="1"/>
          </p:cNvSpPr>
          <p:nvPr/>
        </p:nvSpPr>
        <p:spPr bwMode="auto">
          <a:xfrm>
            <a:off x="6905625" y="1812925"/>
            <a:ext cx="284163" cy="260350"/>
          </a:xfrm>
          <a:prstGeom prst="rect">
            <a:avLst/>
          </a:prstGeom>
          <a:solidFill>
            <a:srgbClr val="5CA2FF"/>
          </a:solidFill>
          <a:ln w="19050" algn="ctr">
            <a:solidFill>
              <a:schemeClr val="tx1"/>
            </a:solidFill>
            <a:miter lim="800000"/>
            <a:headEnd/>
            <a:tailEnd/>
          </a:ln>
        </p:spPr>
        <p:txBody>
          <a:bodyPr wrap="none" anchor="ctr"/>
          <a:lstStyle/>
          <a:p>
            <a:pPr algn="ctr"/>
            <a:endParaRPr lang="en-US" sz="1600"/>
          </a:p>
        </p:txBody>
      </p:sp>
      <p:sp>
        <p:nvSpPr>
          <p:cNvPr id="28779" name="Rectangle 358"/>
          <p:cNvSpPr>
            <a:spLocks noChangeArrowheads="1"/>
          </p:cNvSpPr>
          <p:nvPr/>
        </p:nvSpPr>
        <p:spPr bwMode="auto">
          <a:xfrm>
            <a:off x="7389813" y="2238375"/>
            <a:ext cx="284162" cy="260350"/>
          </a:xfrm>
          <a:prstGeom prst="rect">
            <a:avLst/>
          </a:prstGeom>
          <a:solidFill>
            <a:srgbClr val="5CA2FF"/>
          </a:solidFill>
          <a:ln w="19050" algn="ctr">
            <a:solidFill>
              <a:schemeClr val="tx1"/>
            </a:solidFill>
            <a:miter lim="800000"/>
            <a:headEnd/>
            <a:tailEnd/>
          </a:ln>
        </p:spPr>
        <p:txBody>
          <a:bodyPr wrap="none" anchor="ctr"/>
          <a:lstStyle/>
          <a:p>
            <a:pPr algn="ctr"/>
            <a:endParaRPr lang="en-US" sz="1600"/>
          </a:p>
        </p:txBody>
      </p:sp>
      <p:sp>
        <p:nvSpPr>
          <p:cNvPr id="28780" name="Rectangle 359"/>
          <p:cNvSpPr>
            <a:spLocks noChangeArrowheads="1"/>
          </p:cNvSpPr>
          <p:nvPr/>
        </p:nvSpPr>
        <p:spPr bwMode="auto">
          <a:xfrm>
            <a:off x="7893050" y="2238375"/>
            <a:ext cx="282575" cy="260350"/>
          </a:xfrm>
          <a:prstGeom prst="rect">
            <a:avLst/>
          </a:prstGeom>
          <a:solidFill>
            <a:srgbClr val="5CA2FF"/>
          </a:solidFill>
          <a:ln w="19050" algn="ctr">
            <a:solidFill>
              <a:schemeClr val="tx1"/>
            </a:solidFill>
            <a:miter lim="800000"/>
            <a:headEnd/>
            <a:tailEnd/>
          </a:ln>
        </p:spPr>
        <p:txBody>
          <a:bodyPr wrap="none" anchor="ctr"/>
          <a:lstStyle/>
          <a:p>
            <a:pPr algn="ctr"/>
            <a:endParaRPr lang="en-US" sz="1600"/>
          </a:p>
        </p:txBody>
      </p:sp>
      <p:sp>
        <p:nvSpPr>
          <p:cNvPr id="28781" name="Rectangle 360"/>
          <p:cNvSpPr>
            <a:spLocks noChangeArrowheads="1"/>
          </p:cNvSpPr>
          <p:nvPr/>
        </p:nvSpPr>
        <p:spPr bwMode="auto">
          <a:xfrm>
            <a:off x="8394700" y="2238375"/>
            <a:ext cx="284163" cy="260350"/>
          </a:xfrm>
          <a:prstGeom prst="rect">
            <a:avLst/>
          </a:prstGeom>
          <a:solidFill>
            <a:srgbClr val="5CA2FF"/>
          </a:solidFill>
          <a:ln w="19050" algn="ctr">
            <a:solidFill>
              <a:schemeClr val="tx1"/>
            </a:solidFill>
            <a:miter lim="800000"/>
            <a:headEnd/>
            <a:tailEnd/>
          </a:ln>
        </p:spPr>
        <p:txBody>
          <a:bodyPr wrap="none" anchor="ctr"/>
          <a:lstStyle/>
          <a:p>
            <a:pPr algn="ctr"/>
            <a:endParaRPr lang="en-US" sz="1600"/>
          </a:p>
        </p:txBody>
      </p:sp>
      <p:sp>
        <p:nvSpPr>
          <p:cNvPr id="28782" name="Freeform 361"/>
          <p:cNvSpPr>
            <a:spLocks/>
          </p:cNvSpPr>
          <p:nvPr/>
        </p:nvSpPr>
        <p:spPr bwMode="auto">
          <a:xfrm flipV="1">
            <a:off x="7661275" y="2498725"/>
            <a:ext cx="804863" cy="331788"/>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sz="1600"/>
          </a:p>
        </p:txBody>
      </p:sp>
      <p:sp>
        <p:nvSpPr>
          <p:cNvPr id="28783" name="Rectangle 362"/>
          <p:cNvSpPr>
            <a:spLocks noChangeArrowheads="1"/>
          </p:cNvSpPr>
          <p:nvPr/>
        </p:nvSpPr>
        <p:spPr bwMode="auto">
          <a:xfrm>
            <a:off x="7389813" y="2616200"/>
            <a:ext cx="284162" cy="260350"/>
          </a:xfrm>
          <a:prstGeom prst="rect">
            <a:avLst/>
          </a:prstGeom>
          <a:solidFill>
            <a:srgbClr val="5CA2FF"/>
          </a:solidFill>
          <a:ln w="19050" algn="ctr">
            <a:solidFill>
              <a:schemeClr val="tx1"/>
            </a:solidFill>
            <a:miter lim="800000"/>
            <a:headEnd/>
            <a:tailEnd/>
          </a:ln>
        </p:spPr>
        <p:txBody>
          <a:bodyPr wrap="none" anchor="ctr"/>
          <a:lstStyle/>
          <a:p>
            <a:pPr algn="ctr"/>
            <a:endParaRPr lang="en-US" sz="1600"/>
          </a:p>
        </p:txBody>
      </p:sp>
      <p:sp>
        <p:nvSpPr>
          <p:cNvPr id="28784" name="Rectangle 363"/>
          <p:cNvSpPr>
            <a:spLocks noChangeArrowheads="1"/>
          </p:cNvSpPr>
          <p:nvPr/>
        </p:nvSpPr>
        <p:spPr bwMode="auto">
          <a:xfrm>
            <a:off x="6905625" y="2238375"/>
            <a:ext cx="284163" cy="260350"/>
          </a:xfrm>
          <a:prstGeom prst="rect">
            <a:avLst/>
          </a:prstGeom>
          <a:solidFill>
            <a:srgbClr val="5CA2FF"/>
          </a:solidFill>
          <a:ln w="19050" algn="ctr">
            <a:solidFill>
              <a:schemeClr val="tx1"/>
            </a:solidFill>
            <a:miter lim="800000"/>
            <a:headEnd/>
            <a:tailEnd/>
          </a:ln>
        </p:spPr>
        <p:txBody>
          <a:bodyPr wrap="none" anchor="ctr"/>
          <a:lstStyle/>
          <a:p>
            <a:pPr algn="ctr"/>
            <a:endParaRPr lang="en-US" sz="1600"/>
          </a:p>
        </p:txBody>
      </p:sp>
      <p:sp>
        <p:nvSpPr>
          <p:cNvPr id="28785" name="Rectangle 364"/>
          <p:cNvSpPr>
            <a:spLocks noChangeArrowheads="1"/>
          </p:cNvSpPr>
          <p:nvPr/>
        </p:nvSpPr>
        <p:spPr bwMode="auto">
          <a:xfrm>
            <a:off x="6740525" y="2333625"/>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86" name="Rectangle 365"/>
          <p:cNvSpPr>
            <a:spLocks noChangeArrowheads="1"/>
          </p:cNvSpPr>
          <p:nvPr/>
        </p:nvSpPr>
        <p:spPr bwMode="auto">
          <a:xfrm>
            <a:off x="7235825" y="2333625"/>
            <a:ext cx="71438"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87" name="Rectangle 366"/>
          <p:cNvSpPr>
            <a:spLocks noChangeArrowheads="1"/>
          </p:cNvSpPr>
          <p:nvPr/>
        </p:nvSpPr>
        <p:spPr bwMode="auto">
          <a:xfrm>
            <a:off x="7756525" y="2333625"/>
            <a:ext cx="71438"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88" name="Rectangle 367"/>
          <p:cNvSpPr>
            <a:spLocks noChangeArrowheads="1"/>
          </p:cNvSpPr>
          <p:nvPr/>
        </p:nvSpPr>
        <p:spPr bwMode="auto">
          <a:xfrm>
            <a:off x="8253413" y="2333625"/>
            <a:ext cx="71437"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89" name="Rectangle 368"/>
          <p:cNvSpPr>
            <a:spLocks noChangeArrowheads="1"/>
          </p:cNvSpPr>
          <p:nvPr/>
        </p:nvSpPr>
        <p:spPr bwMode="auto">
          <a:xfrm>
            <a:off x="7993063" y="2782888"/>
            <a:ext cx="71437"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90" name="Rectangle 369"/>
          <p:cNvSpPr>
            <a:spLocks noChangeArrowheads="1"/>
          </p:cNvSpPr>
          <p:nvPr/>
        </p:nvSpPr>
        <p:spPr bwMode="auto">
          <a:xfrm>
            <a:off x="7567613" y="1882775"/>
            <a:ext cx="71437"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91" name="Rectangle 370"/>
          <p:cNvSpPr>
            <a:spLocks noChangeArrowheads="1"/>
          </p:cNvSpPr>
          <p:nvPr/>
        </p:nvSpPr>
        <p:spPr bwMode="auto">
          <a:xfrm>
            <a:off x="8774113" y="2403475"/>
            <a:ext cx="69850"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92" name="Rectangle 371"/>
          <p:cNvSpPr>
            <a:spLocks noChangeArrowheads="1"/>
          </p:cNvSpPr>
          <p:nvPr/>
        </p:nvSpPr>
        <p:spPr bwMode="auto">
          <a:xfrm>
            <a:off x="8758238" y="2286000"/>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93" name="Rectangle 372"/>
          <p:cNvSpPr>
            <a:spLocks noChangeArrowheads="1"/>
          </p:cNvSpPr>
          <p:nvPr/>
        </p:nvSpPr>
        <p:spPr bwMode="auto">
          <a:xfrm>
            <a:off x="8088313" y="2073275"/>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94" name="Rectangle 373"/>
          <p:cNvSpPr>
            <a:spLocks noChangeArrowheads="1"/>
          </p:cNvSpPr>
          <p:nvPr/>
        </p:nvSpPr>
        <p:spPr bwMode="auto">
          <a:xfrm>
            <a:off x="6975475" y="1646238"/>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95" name="Freeform 374"/>
          <p:cNvSpPr>
            <a:spLocks/>
          </p:cNvSpPr>
          <p:nvPr/>
        </p:nvSpPr>
        <p:spPr bwMode="auto">
          <a:xfrm>
            <a:off x="6526213" y="2498725"/>
            <a:ext cx="2081212" cy="473075"/>
          </a:xfrm>
          <a:custGeom>
            <a:avLst/>
            <a:gdLst>
              <a:gd name="T0" fmla="*/ 2147483647 w 4224"/>
              <a:gd name="T1" fmla="*/ 0 h 960"/>
              <a:gd name="T2" fmla="*/ 2147483647 w 4224"/>
              <a:gd name="T3" fmla="*/ 2147483647 h 960"/>
              <a:gd name="T4" fmla="*/ 0 w 4224"/>
              <a:gd name="T5" fmla="*/ 2147483647 h 960"/>
              <a:gd name="T6" fmla="*/ 0 w 4224"/>
              <a:gd name="T7" fmla="*/ 0 h 960"/>
              <a:gd name="T8" fmla="*/ 0 60000 65536"/>
              <a:gd name="T9" fmla="*/ 0 60000 65536"/>
              <a:gd name="T10" fmla="*/ 0 60000 65536"/>
              <a:gd name="T11" fmla="*/ 0 60000 65536"/>
              <a:gd name="T12" fmla="*/ 0 w 4224"/>
              <a:gd name="T13" fmla="*/ 0 h 960"/>
              <a:gd name="T14" fmla="*/ 4224 w 4224"/>
              <a:gd name="T15" fmla="*/ 960 h 960"/>
            </a:gdLst>
            <a:ahLst/>
            <a:cxnLst>
              <a:cxn ang="T8">
                <a:pos x="T0" y="T1"/>
              </a:cxn>
              <a:cxn ang="T9">
                <a:pos x="T2" y="T3"/>
              </a:cxn>
              <a:cxn ang="T10">
                <a:pos x="T4" y="T5"/>
              </a:cxn>
              <a:cxn ang="T11">
                <a:pos x="T6" y="T7"/>
              </a:cxn>
            </a:cxnLst>
            <a:rect l="T12" t="T13" r="T14" b="T15"/>
            <a:pathLst>
              <a:path w="4224" h="960">
                <a:moveTo>
                  <a:pt x="4224" y="0"/>
                </a:moveTo>
                <a:lnTo>
                  <a:pt x="4209" y="960"/>
                </a:lnTo>
                <a:lnTo>
                  <a:pt x="0" y="960"/>
                </a:lnTo>
                <a:lnTo>
                  <a:pt x="0" y="0"/>
                </a:lnTo>
              </a:path>
            </a:pathLst>
          </a:custGeom>
          <a:noFill/>
          <a:ln w="19050">
            <a:solidFill>
              <a:schemeClr val="tx1"/>
            </a:solidFill>
            <a:round/>
            <a:headEnd/>
            <a:tailEnd type="triangle" w="med" len="med"/>
          </a:ln>
        </p:spPr>
        <p:txBody>
          <a:bodyPr wrap="none" anchor="ctr"/>
          <a:lstStyle/>
          <a:p>
            <a:endParaRPr lang="en-US" sz="1600"/>
          </a:p>
        </p:txBody>
      </p:sp>
      <p:sp>
        <p:nvSpPr>
          <p:cNvPr id="28796" name="Rectangle 375"/>
          <p:cNvSpPr>
            <a:spLocks noChangeArrowheads="1"/>
          </p:cNvSpPr>
          <p:nvPr/>
        </p:nvSpPr>
        <p:spPr bwMode="auto">
          <a:xfrm>
            <a:off x="6938963" y="2924175"/>
            <a:ext cx="71437"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97" name="Freeform 376"/>
          <p:cNvSpPr>
            <a:spLocks/>
          </p:cNvSpPr>
          <p:nvPr/>
        </p:nvSpPr>
        <p:spPr bwMode="auto">
          <a:xfrm>
            <a:off x="6503988" y="1481138"/>
            <a:ext cx="1489075" cy="757237"/>
          </a:xfrm>
          <a:custGeom>
            <a:avLst/>
            <a:gdLst>
              <a:gd name="T0" fmla="*/ 2147483647 w 3026"/>
              <a:gd name="T1" fmla="*/ 2147483647 h 1536"/>
              <a:gd name="T2" fmla="*/ 2147483647 w 3026"/>
              <a:gd name="T3" fmla="*/ 0 h 1536"/>
              <a:gd name="T4" fmla="*/ 0 w 3026"/>
              <a:gd name="T5" fmla="*/ 0 h 1536"/>
              <a:gd name="T6" fmla="*/ 0 w 3026"/>
              <a:gd name="T7" fmla="*/ 2147483647 h 1536"/>
              <a:gd name="T8" fmla="*/ 0 60000 65536"/>
              <a:gd name="T9" fmla="*/ 0 60000 65536"/>
              <a:gd name="T10" fmla="*/ 0 60000 65536"/>
              <a:gd name="T11" fmla="*/ 0 60000 65536"/>
              <a:gd name="T12" fmla="*/ 0 w 3026"/>
              <a:gd name="T13" fmla="*/ 0 h 1536"/>
              <a:gd name="T14" fmla="*/ 3026 w 3026"/>
              <a:gd name="T15" fmla="*/ 1536 h 1536"/>
            </a:gdLst>
            <a:ahLst/>
            <a:cxnLst>
              <a:cxn ang="T8">
                <a:pos x="T0" y="T1"/>
              </a:cxn>
              <a:cxn ang="T9">
                <a:pos x="T2" y="T3"/>
              </a:cxn>
              <a:cxn ang="T10">
                <a:pos x="T4" y="T5"/>
              </a:cxn>
              <a:cxn ang="T11">
                <a:pos x="T6" y="T7"/>
              </a:cxn>
            </a:cxnLst>
            <a:rect l="T12" t="T13" r="T14" b="T15"/>
            <a:pathLst>
              <a:path w="3026" h="1536">
                <a:moveTo>
                  <a:pt x="3024" y="1536"/>
                </a:moveTo>
                <a:lnTo>
                  <a:pt x="3026" y="0"/>
                </a:lnTo>
                <a:lnTo>
                  <a:pt x="0" y="0"/>
                </a:lnTo>
                <a:lnTo>
                  <a:pt x="0" y="1536"/>
                </a:lnTo>
              </a:path>
            </a:pathLst>
          </a:custGeom>
          <a:noFill/>
          <a:ln w="19050">
            <a:solidFill>
              <a:schemeClr val="tx1"/>
            </a:solidFill>
            <a:round/>
            <a:headEnd/>
            <a:tailEnd type="triangle" w="med" len="med"/>
          </a:ln>
        </p:spPr>
        <p:txBody>
          <a:bodyPr wrap="none" anchor="ctr"/>
          <a:lstStyle/>
          <a:p>
            <a:endParaRPr lang="en-US" sz="1600"/>
          </a:p>
        </p:txBody>
      </p:sp>
      <p:sp>
        <p:nvSpPr>
          <p:cNvPr id="28798" name="Rectangle 377"/>
          <p:cNvSpPr>
            <a:spLocks noChangeArrowheads="1"/>
          </p:cNvSpPr>
          <p:nvPr/>
        </p:nvSpPr>
        <p:spPr bwMode="auto">
          <a:xfrm>
            <a:off x="7118350" y="1433513"/>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799" name="Freeform 378"/>
          <p:cNvSpPr>
            <a:spLocks/>
          </p:cNvSpPr>
          <p:nvPr/>
        </p:nvSpPr>
        <p:spPr bwMode="auto">
          <a:xfrm>
            <a:off x="6597650" y="1930400"/>
            <a:ext cx="307975" cy="307975"/>
          </a:xfrm>
          <a:custGeom>
            <a:avLst/>
            <a:gdLst>
              <a:gd name="T0" fmla="*/ 0 w 624"/>
              <a:gd name="T1" fmla="*/ 2147483647 h 624"/>
              <a:gd name="T2" fmla="*/ 0 w 624"/>
              <a:gd name="T3" fmla="*/ 0 h 624"/>
              <a:gd name="T4" fmla="*/ 2147483647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lnTo>
                  <a:pt x="0" y="0"/>
                </a:lnTo>
                <a:lnTo>
                  <a:pt x="624" y="0"/>
                </a:lnTo>
              </a:path>
            </a:pathLst>
          </a:custGeom>
          <a:noFill/>
          <a:ln w="19050">
            <a:solidFill>
              <a:schemeClr val="tx1"/>
            </a:solidFill>
            <a:round/>
            <a:headEnd/>
            <a:tailEnd type="triangle" w="med" len="med"/>
          </a:ln>
        </p:spPr>
        <p:txBody>
          <a:bodyPr wrap="none" anchor="ctr"/>
          <a:lstStyle/>
          <a:p>
            <a:endParaRPr lang="en-US" sz="1600"/>
          </a:p>
        </p:txBody>
      </p:sp>
      <p:sp>
        <p:nvSpPr>
          <p:cNvPr id="28800" name="Rectangle 379"/>
          <p:cNvSpPr>
            <a:spLocks noChangeArrowheads="1"/>
          </p:cNvSpPr>
          <p:nvPr/>
        </p:nvSpPr>
        <p:spPr bwMode="auto">
          <a:xfrm>
            <a:off x="6692900" y="1882775"/>
            <a:ext cx="69850"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01" name="Rectangle 380"/>
          <p:cNvSpPr>
            <a:spLocks noChangeArrowheads="1"/>
          </p:cNvSpPr>
          <p:nvPr/>
        </p:nvSpPr>
        <p:spPr bwMode="auto">
          <a:xfrm>
            <a:off x="7567613" y="2528888"/>
            <a:ext cx="71437"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02" name="Line 381"/>
          <p:cNvSpPr>
            <a:spLocks noChangeShapeType="1"/>
          </p:cNvSpPr>
          <p:nvPr/>
        </p:nvSpPr>
        <p:spPr bwMode="auto">
          <a:xfrm flipH="1">
            <a:off x="7475538" y="2498725"/>
            <a:ext cx="6350" cy="117475"/>
          </a:xfrm>
          <a:prstGeom prst="line">
            <a:avLst/>
          </a:prstGeom>
          <a:noFill/>
          <a:ln w="19050">
            <a:solidFill>
              <a:schemeClr val="tx1"/>
            </a:solidFill>
            <a:round/>
            <a:headEnd/>
            <a:tailEnd type="triangle" w="med" len="med"/>
          </a:ln>
        </p:spPr>
        <p:txBody>
          <a:bodyPr wrap="none" anchor="ctr"/>
          <a:lstStyle/>
          <a:p>
            <a:endParaRPr lang="en-US" sz="1600"/>
          </a:p>
        </p:txBody>
      </p:sp>
      <p:sp>
        <p:nvSpPr>
          <p:cNvPr id="28803" name="Rectangle 382"/>
          <p:cNvSpPr>
            <a:spLocks noChangeArrowheads="1"/>
          </p:cNvSpPr>
          <p:nvPr/>
        </p:nvSpPr>
        <p:spPr bwMode="auto">
          <a:xfrm>
            <a:off x="7443788" y="2508250"/>
            <a:ext cx="69850"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04" name="Rectangle 383"/>
          <p:cNvSpPr>
            <a:spLocks noChangeArrowheads="1"/>
          </p:cNvSpPr>
          <p:nvPr/>
        </p:nvSpPr>
        <p:spPr bwMode="auto">
          <a:xfrm>
            <a:off x="8016875" y="1930400"/>
            <a:ext cx="71438"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05" name="Rectangle 384"/>
          <p:cNvSpPr>
            <a:spLocks noChangeArrowheads="1"/>
          </p:cNvSpPr>
          <p:nvPr/>
        </p:nvSpPr>
        <p:spPr bwMode="auto">
          <a:xfrm>
            <a:off x="6172200" y="1765300"/>
            <a:ext cx="284163" cy="260350"/>
          </a:xfrm>
          <a:prstGeom prst="rect">
            <a:avLst/>
          </a:prstGeom>
          <a:solidFill>
            <a:srgbClr val="5CA2FF"/>
          </a:solidFill>
          <a:ln w="19050" algn="ctr">
            <a:solidFill>
              <a:schemeClr val="tx1"/>
            </a:solidFill>
            <a:miter lim="800000"/>
            <a:headEnd/>
            <a:tailEnd/>
          </a:ln>
        </p:spPr>
        <p:txBody>
          <a:bodyPr wrap="none" anchor="ctr"/>
          <a:lstStyle/>
          <a:p>
            <a:pPr algn="ctr"/>
            <a:endParaRPr lang="en-US" sz="1600"/>
          </a:p>
        </p:txBody>
      </p:sp>
      <p:sp>
        <p:nvSpPr>
          <p:cNvPr id="28806" name="Rectangle 385"/>
          <p:cNvSpPr>
            <a:spLocks noChangeArrowheads="1"/>
          </p:cNvSpPr>
          <p:nvPr/>
        </p:nvSpPr>
        <p:spPr bwMode="auto">
          <a:xfrm>
            <a:off x="6219825" y="2166938"/>
            <a:ext cx="69850"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07" name="Freeform 386"/>
          <p:cNvSpPr>
            <a:spLocks/>
          </p:cNvSpPr>
          <p:nvPr/>
        </p:nvSpPr>
        <p:spPr bwMode="auto">
          <a:xfrm>
            <a:off x="6337300" y="2025650"/>
            <a:ext cx="47625" cy="284163"/>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type="triangle" w="med" len="med"/>
            <a:tailEnd/>
          </a:ln>
        </p:spPr>
        <p:txBody>
          <a:bodyPr wrap="none" anchor="ctr"/>
          <a:lstStyle/>
          <a:p>
            <a:endParaRPr lang="en-US" sz="1600"/>
          </a:p>
        </p:txBody>
      </p:sp>
      <p:sp>
        <p:nvSpPr>
          <p:cNvPr id="28808" name="Rectangle 387"/>
          <p:cNvSpPr>
            <a:spLocks noChangeArrowheads="1"/>
          </p:cNvSpPr>
          <p:nvPr/>
        </p:nvSpPr>
        <p:spPr bwMode="auto">
          <a:xfrm>
            <a:off x="6313488" y="2073275"/>
            <a:ext cx="71437"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09" name="Rectangle 388"/>
          <p:cNvSpPr>
            <a:spLocks noChangeArrowheads="1"/>
          </p:cNvSpPr>
          <p:nvPr/>
        </p:nvSpPr>
        <p:spPr bwMode="auto">
          <a:xfrm>
            <a:off x="473075" y="4375150"/>
            <a:ext cx="7848600" cy="914400"/>
          </a:xfrm>
          <a:prstGeom prst="rect">
            <a:avLst/>
          </a:prstGeom>
          <a:noFill/>
          <a:ln w="9525">
            <a:noFill/>
            <a:miter lim="800000"/>
            <a:headEnd/>
            <a:tailEnd/>
          </a:ln>
        </p:spPr>
        <p:txBody>
          <a:bodyPr/>
          <a:lstStyle/>
          <a:p>
            <a:pPr marL="342900" indent="-342900">
              <a:spcBef>
                <a:spcPct val="20000"/>
              </a:spcBef>
              <a:buSzPct val="80000"/>
              <a:buFontTx/>
              <a:buBlip>
                <a:blip r:embed="rId3"/>
              </a:buBlip>
            </a:pPr>
            <a:r>
              <a:rPr lang="en-US" sz="1800" dirty="0"/>
              <a:t>Possible approach: Duplicate cores</a:t>
            </a:r>
          </a:p>
        </p:txBody>
      </p:sp>
      <p:sp>
        <p:nvSpPr>
          <p:cNvPr id="28810" name="Freeform 72"/>
          <p:cNvSpPr>
            <a:spLocks/>
          </p:cNvSpPr>
          <p:nvPr/>
        </p:nvSpPr>
        <p:spPr bwMode="auto">
          <a:xfrm>
            <a:off x="1676400" y="2843213"/>
            <a:ext cx="228600" cy="5334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sz="1600"/>
          </a:p>
        </p:txBody>
      </p:sp>
      <p:sp>
        <p:nvSpPr>
          <p:cNvPr id="28811" name="Freeform 114"/>
          <p:cNvSpPr>
            <a:spLocks/>
          </p:cNvSpPr>
          <p:nvPr/>
        </p:nvSpPr>
        <p:spPr bwMode="auto">
          <a:xfrm>
            <a:off x="1752600" y="2881313"/>
            <a:ext cx="152400" cy="3429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type="triangle" w="med" len="med"/>
            <a:tailEnd/>
          </a:ln>
        </p:spPr>
        <p:txBody>
          <a:bodyPr wrap="none" anchor="ctr"/>
          <a:lstStyle/>
          <a:p>
            <a:endParaRPr lang="en-US" sz="1600"/>
          </a:p>
        </p:txBody>
      </p:sp>
      <p:sp>
        <p:nvSpPr>
          <p:cNvPr id="28812" name="Rectangle 115"/>
          <p:cNvSpPr>
            <a:spLocks noChangeArrowheads="1"/>
          </p:cNvSpPr>
          <p:nvPr/>
        </p:nvSpPr>
        <p:spPr bwMode="auto">
          <a:xfrm>
            <a:off x="1638300" y="3228975"/>
            <a:ext cx="71438"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u="sng"/>
          </a:p>
        </p:txBody>
      </p:sp>
      <p:sp>
        <p:nvSpPr>
          <p:cNvPr id="28813" name="Rectangle 115"/>
          <p:cNvSpPr>
            <a:spLocks noChangeArrowheads="1"/>
          </p:cNvSpPr>
          <p:nvPr/>
        </p:nvSpPr>
        <p:spPr bwMode="auto">
          <a:xfrm>
            <a:off x="1719263" y="3024188"/>
            <a:ext cx="71437"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u="sng"/>
          </a:p>
        </p:txBody>
      </p:sp>
      <p:grpSp>
        <p:nvGrpSpPr>
          <p:cNvPr id="2" name="Group 188"/>
          <p:cNvGrpSpPr>
            <a:grpSpLocks/>
          </p:cNvGrpSpPr>
          <p:nvPr/>
        </p:nvGrpSpPr>
        <p:grpSpPr bwMode="auto">
          <a:xfrm flipH="1">
            <a:off x="7315200" y="2836863"/>
            <a:ext cx="266700" cy="533400"/>
            <a:chOff x="7415711" y="3971926"/>
            <a:chExt cx="266212" cy="533400"/>
          </a:xfrm>
        </p:grpSpPr>
        <p:sp>
          <p:nvSpPr>
            <p:cNvPr id="28863" name="Freeform 72"/>
            <p:cNvSpPr>
              <a:spLocks/>
            </p:cNvSpPr>
            <p:nvPr/>
          </p:nvSpPr>
          <p:spPr bwMode="auto">
            <a:xfrm>
              <a:off x="7453323" y="3971926"/>
              <a:ext cx="228600" cy="5334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sz="1600"/>
            </a:p>
          </p:txBody>
        </p:sp>
        <p:sp>
          <p:nvSpPr>
            <p:cNvPr id="28864" name="Freeform 114"/>
            <p:cNvSpPr>
              <a:spLocks/>
            </p:cNvSpPr>
            <p:nvPr/>
          </p:nvSpPr>
          <p:spPr bwMode="auto">
            <a:xfrm>
              <a:off x="7529523" y="4010025"/>
              <a:ext cx="152400" cy="3429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type="triangle" w="med" len="med"/>
              <a:tailEnd/>
            </a:ln>
          </p:spPr>
          <p:txBody>
            <a:bodyPr wrap="none" anchor="ctr"/>
            <a:lstStyle/>
            <a:p>
              <a:endParaRPr lang="en-US" sz="1600"/>
            </a:p>
          </p:txBody>
        </p:sp>
        <p:sp>
          <p:nvSpPr>
            <p:cNvPr id="28865" name="Rectangle 115"/>
            <p:cNvSpPr>
              <a:spLocks noChangeArrowheads="1"/>
            </p:cNvSpPr>
            <p:nvPr/>
          </p:nvSpPr>
          <p:spPr bwMode="auto">
            <a:xfrm>
              <a:off x="7415711" y="4358120"/>
              <a:ext cx="70945" cy="71005"/>
            </a:xfrm>
            <a:prstGeom prst="rect">
              <a:avLst/>
            </a:prstGeom>
            <a:solidFill>
              <a:srgbClr val="FF9999"/>
            </a:solidFill>
            <a:ln w="19050" algn="ctr">
              <a:solidFill>
                <a:schemeClr val="tx1"/>
              </a:solidFill>
              <a:miter lim="800000"/>
              <a:headEnd/>
              <a:tailEnd/>
            </a:ln>
          </p:spPr>
          <p:txBody>
            <a:bodyPr wrap="none" anchor="ctr"/>
            <a:lstStyle/>
            <a:p>
              <a:pPr algn="ctr"/>
              <a:endParaRPr lang="en-US" sz="1600" u="sng"/>
            </a:p>
          </p:txBody>
        </p:sp>
        <p:sp>
          <p:nvSpPr>
            <p:cNvPr id="28866" name="Rectangle 115"/>
            <p:cNvSpPr>
              <a:spLocks noChangeArrowheads="1"/>
            </p:cNvSpPr>
            <p:nvPr/>
          </p:nvSpPr>
          <p:spPr bwMode="auto">
            <a:xfrm>
              <a:off x="7496674" y="4152903"/>
              <a:ext cx="70945" cy="71005"/>
            </a:xfrm>
            <a:prstGeom prst="rect">
              <a:avLst/>
            </a:prstGeom>
            <a:solidFill>
              <a:srgbClr val="FF9999"/>
            </a:solidFill>
            <a:ln w="19050" algn="ctr">
              <a:solidFill>
                <a:schemeClr val="tx1"/>
              </a:solidFill>
              <a:miter lim="800000"/>
              <a:headEnd/>
              <a:tailEnd/>
            </a:ln>
          </p:spPr>
          <p:txBody>
            <a:bodyPr wrap="none" anchor="ctr"/>
            <a:lstStyle/>
            <a:p>
              <a:pPr algn="ctr"/>
              <a:endParaRPr lang="en-US" sz="1600" u="sng"/>
            </a:p>
          </p:txBody>
        </p:sp>
      </p:grpSp>
      <p:grpSp>
        <p:nvGrpSpPr>
          <p:cNvPr id="3" name="Group 193"/>
          <p:cNvGrpSpPr>
            <a:grpSpLocks/>
          </p:cNvGrpSpPr>
          <p:nvPr/>
        </p:nvGrpSpPr>
        <p:grpSpPr bwMode="auto">
          <a:xfrm rot="-5400000">
            <a:off x="4525963" y="2889250"/>
            <a:ext cx="236537" cy="188913"/>
            <a:chOff x="5935663" y="3481388"/>
            <a:chExt cx="236537" cy="188912"/>
          </a:xfrm>
        </p:grpSpPr>
        <p:sp>
          <p:nvSpPr>
            <p:cNvPr id="28859" name="Line 309"/>
            <p:cNvSpPr>
              <a:spLocks noChangeShapeType="1"/>
            </p:cNvSpPr>
            <p:nvPr/>
          </p:nvSpPr>
          <p:spPr bwMode="auto">
            <a:xfrm flipH="1">
              <a:off x="5935663" y="3622675"/>
              <a:ext cx="236537"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860" name="Line 310"/>
            <p:cNvSpPr>
              <a:spLocks noChangeShapeType="1"/>
            </p:cNvSpPr>
            <p:nvPr/>
          </p:nvSpPr>
          <p:spPr bwMode="auto">
            <a:xfrm>
              <a:off x="5935663" y="3505200"/>
              <a:ext cx="236537"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861" name="Rectangle 325"/>
            <p:cNvSpPr>
              <a:spLocks noChangeArrowheads="1"/>
            </p:cNvSpPr>
            <p:nvPr/>
          </p:nvSpPr>
          <p:spPr bwMode="auto">
            <a:xfrm>
              <a:off x="6030913" y="3598863"/>
              <a:ext cx="69850"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62" name="Rectangle 326"/>
            <p:cNvSpPr>
              <a:spLocks noChangeArrowheads="1"/>
            </p:cNvSpPr>
            <p:nvPr/>
          </p:nvSpPr>
          <p:spPr bwMode="auto">
            <a:xfrm>
              <a:off x="6030913" y="3481388"/>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grpSp>
      <p:sp>
        <p:nvSpPr>
          <p:cNvPr id="28816" name="Rectangle 112"/>
          <p:cNvSpPr>
            <a:spLocks noChangeArrowheads="1"/>
          </p:cNvSpPr>
          <p:nvPr/>
        </p:nvSpPr>
        <p:spPr bwMode="auto">
          <a:xfrm>
            <a:off x="3743325" y="3825875"/>
            <a:ext cx="914400" cy="565150"/>
          </a:xfrm>
          <a:prstGeom prst="rect">
            <a:avLst/>
          </a:prstGeom>
          <a:solidFill>
            <a:srgbClr val="FF66FF"/>
          </a:solidFill>
          <a:ln w="19050" algn="ctr">
            <a:solidFill>
              <a:schemeClr val="tx1"/>
            </a:solidFill>
            <a:miter lim="800000"/>
            <a:headEnd/>
            <a:tailEnd/>
          </a:ln>
        </p:spPr>
        <p:txBody>
          <a:bodyPr wrap="none" anchor="ctr"/>
          <a:lstStyle/>
          <a:p>
            <a:pPr algn="ctr"/>
            <a:r>
              <a:rPr lang="en-US" sz="1600"/>
              <a:t>Memory </a:t>
            </a:r>
          </a:p>
          <a:p>
            <a:pPr algn="ctr"/>
            <a:r>
              <a:rPr lang="en-US" sz="1600"/>
              <a:t>Control</a:t>
            </a:r>
          </a:p>
        </p:txBody>
      </p:sp>
      <p:grpSp>
        <p:nvGrpSpPr>
          <p:cNvPr id="4" name="Group 195"/>
          <p:cNvGrpSpPr>
            <a:grpSpLocks/>
          </p:cNvGrpSpPr>
          <p:nvPr/>
        </p:nvGrpSpPr>
        <p:grpSpPr bwMode="auto">
          <a:xfrm rot="-5400000">
            <a:off x="4108450" y="3644901"/>
            <a:ext cx="236537" cy="188912"/>
            <a:chOff x="5935663" y="3481388"/>
            <a:chExt cx="236537" cy="188912"/>
          </a:xfrm>
        </p:grpSpPr>
        <p:sp>
          <p:nvSpPr>
            <p:cNvPr id="28855" name="Line 309"/>
            <p:cNvSpPr>
              <a:spLocks noChangeShapeType="1"/>
            </p:cNvSpPr>
            <p:nvPr/>
          </p:nvSpPr>
          <p:spPr bwMode="auto">
            <a:xfrm flipH="1">
              <a:off x="5935663" y="3622675"/>
              <a:ext cx="236537"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856" name="Line 310"/>
            <p:cNvSpPr>
              <a:spLocks noChangeShapeType="1"/>
            </p:cNvSpPr>
            <p:nvPr/>
          </p:nvSpPr>
          <p:spPr bwMode="auto">
            <a:xfrm>
              <a:off x="5935663" y="3505200"/>
              <a:ext cx="236537"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857" name="Rectangle 325"/>
            <p:cNvSpPr>
              <a:spLocks noChangeArrowheads="1"/>
            </p:cNvSpPr>
            <p:nvPr/>
          </p:nvSpPr>
          <p:spPr bwMode="auto">
            <a:xfrm>
              <a:off x="6030913" y="3598863"/>
              <a:ext cx="69850"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58" name="Rectangle 326"/>
            <p:cNvSpPr>
              <a:spLocks noChangeArrowheads="1"/>
            </p:cNvSpPr>
            <p:nvPr/>
          </p:nvSpPr>
          <p:spPr bwMode="auto">
            <a:xfrm>
              <a:off x="6030913" y="3481388"/>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grpSp>
      <p:sp>
        <p:nvSpPr>
          <p:cNvPr id="28818" name="Rectangle 90"/>
          <p:cNvSpPr>
            <a:spLocks noChangeArrowheads="1"/>
          </p:cNvSpPr>
          <p:nvPr/>
        </p:nvSpPr>
        <p:spPr bwMode="auto">
          <a:xfrm>
            <a:off x="1901825" y="3178175"/>
            <a:ext cx="284163" cy="260350"/>
          </a:xfrm>
          <a:prstGeom prst="rect">
            <a:avLst/>
          </a:prstGeom>
          <a:solidFill>
            <a:srgbClr val="FFFF66"/>
          </a:solidFill>
          <a:ln w="19050" algn="ctr">
            <a:solidFill>
              <a:schemeClr val="tx1"/>
            </a:solidFill>
            <a:miter lim="800000"/>
            <a:headEnd/>
            <a:tailEnd/>
          </a:ln>
        </p:spPr>
        <p:txBody>
          <a:bodyPr wrap="none" anchor="ctr"/>
          <a:lstStyle/>
          <a:p>
            <a:pPr algn="ctr"/>
            <a:r>
              <a:rPr lang="en-US" sz="1600"/>
              <a:t>r</a:t>
            </a:r>
          </a:p>
        </p:txBody>
      </p:sp>
      <p:sp>
        <p:nvSpPr>
          <p:cNvPr id="28819" name="Rectangle 317"/>
          <p:cNvSpPr>
            <a:spLocks noChangeArrowheads="1"/>
          </p:cNvSpPr>
          <p:nvPr/>
        </p:nvSpPr>
        <p:spPr bwMode="auto">
          <a:xfrm>
            <a:off x="4495800" y="3101975"/>
            <a:ext cx="284163" cy="260350"/>
          </a:xfrm>
          <a:prstGeom prst="rect">
            <a:avLst/>
          </a:prstGeom>
          <a:solidFill>
            <a:srgbClr val="68FF68"/>
          </a:solidFill>
          <a:ln w="19050" algn="ctr">
            <a:solidFill>
              <a:schemeClr val="tx1"/>
            </a:solidFill>
            <a:miter lim="800000"/>
            <a:headEnd/>
            <a:tailEnd/>
          </a:ln>
        </p:spPr>
        <p:txBody>
          <a:bodyPr wrap="none" anchor="ctr"/>
          <a:lstStyle/>
          <a:p>
            <a:pPr algn="ctr"/>
            <a:r>
              <a:rPr lang="en-US" sz="1600"/>
              <a:t>r</a:t>
            </a:r>
          </a:p>
        </p:txBody>
      </p:sp>
      <p:sp>
        <p:nvSpPr>
          <p:cNvPr id="28820" name="Rectangle 362"/>
          <p:cNvSpPr>
            <a:spLocks noChangeArrowheads="1"/>
          </p:cNvSpPr>
          <p:nvPr/>
        </p:nvSpPr>
        <p:spPr bwMode="auto">
          <a:xfrm>
            <a:off x="7026275" y="3155950"/>
            <a:ext cx="284163" cy="260350"/>
          </a:xfrm>
          <a:prstGeom prst="rect">
            <a:avLst/>
          </a:prstGeom>
          <a:solidFill>
            <a:srgbClr val="5CA2FF"/>
          </a:solidFill>
          <a:ln w="19050" algn="ctr">
            <a:solidFill>
              <a:schemeClr val="tx1"/>
            </a:solidFill>
            <a:miter lim="800000"/>
            <a:headEnd/>
            <a:tailEnd/>
          </a:ln>
        </p:spPr>
        <p:txBody>
          <a:bodyPr wrap="none" anchor="ctr"/>
          <a:lstStyle/>
          <a:p>
            <a:pPr algn="ctr"/>
            <a:r>
              <a:rPr lang="en-US" sz="1600"/>
              <a:t>r</a:t>
            </a:r>
          </a:p>
        </p:txBody>
      </p:sp>
      <p:sp>
        <p:nvSpPr>
          <p:cNvPr id="28821" name="Rectangle 317"/>
          <p:cNvSpPr>
            <a:spLocks noChangeArrowheads="1"/>
          </p:cNvSpPr>
          <p:nvPr/>
        </p:nvSpPr>
        <p:spPr bwMode="auto">
          <a:xfrm>
            <a:off x="4078288" y="3371850"/>
            <a:ext cx="284162" cy="260350"/>
          </a:xfrm>
          <a:prstGeom prst="rect">
            <a:avLst/>
          </a:prstGeom>
          <a:solidFill>
            <a:srgbClr val="FF66FF"/>
          </a:solidFill>
          <a:ln w="19050" algn="ctr">
            <a:solidFill>
              <a:schemeClr val="tx1"/>
            </a:solidFill>
            <a:miter lim="800000"/>
            <a:headEnd/>
            <a:tailEnd/>
          </a:ln>
        </p:spPr>
        <p:txBody>
          <a:bodyPr wrap="none" anchor="ctr"/>
          <a:lstStyle/>
          <a:p>
            <a:pPr algn="ctr"/>
            <a:r>
              <a:rPr lang="en-US" sz="1600"/>
              <a:t>r</a:t>
            </a:r>
          </a:p>
        </p:txBody>
      </p:sp>
      <p:sp>
        <p:nvSpPr>
          <p:cNvPr id="28822" name="Freeform 204"/>
          <p:cNvSpPr>
            <a:spLocks noChangeArrowheads="1"/>
          </p:cNvSpPr>
          <p:nvPr/>
        </p:nvSpPr>
        <p:spPr bwMode="auto">
          <a:xfrm>
            <a:off x="2173288" y="3162300"/>
            <a:ext cx="2333625" cy="107950"/>
          </a:xfrm>
          <a:custGeom>
            <a:avLst/>
            <a:gdLst>
              <a:gd name="T0" fmla="*/ 0 w 2302136"/>
              <a:gd name="T1" fmla="*/ 89739 h 112955"/>
              <a:gd name="T2" fmla="*/ 1289975 w 2302136"/>
              <a:gd name="T3" fmla="*/ 12820 h 112955"/>
              <a:gd name="T4" fmla="*/ 2464773 w 2302136"/>
              <a:gd name="T5" fmla="*/ 12820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a:tailEnd type="triangle" w="med" len="med"/>
          </a:ln>
        </p:spPr>
        <p:txBody>
          <a:bodyPr wrap="none" anchor="ctr"/>
          <a:lstStyle/>
          <a:p>
            <a:endParaRPr lang="en-US" sz="1600"/>
          </a:p>
        </p:txBody>
      </p:sp>
      <p:sp>
        <p:nvSpPr>
          <p:cNvPr id="28823" name="Freeform 205"/>
          <p:cNvSpPr>
            <a:spLocks noChangeArrowheads="1"/>
          </p:cNvSpPr>
          <p:nvPr/>
        </p:nvSpPr>
        <p:spPr bwMode="auto">
          <a:xfrm flipV="1">
            <a:off x="2184400" y="3348038"/>
            <a:ext cx="1892300" cy="147637"/>
          </a:xfrm>
          <a:custGeom>
            <a:avLst/>
            <a:gdLst>
              <a:gd name="T0" fmla="*/ 0 w 2302136"/>
              <a:gd name="T1" fmla="*/ 434302 h 112955"/>
              <a:gd name="T2" fmla="*/ 452345 w 2302136"/>
              <a:gd name="T3" fmla="*/ 62041 h 112955"/>
              <a:gd name="T4" fmla="*/ 864303 w 2302136"/>
              <a:gd name="T5" fmla="*/ 62041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a:tailEnd type="triangle" w="med" len="med"/>
          </a:ln>
        </p:spPr>
        <p:txBody>
          <a:bodyPr wrap="none" anchor="ctr"/>
          <a:lstStyle/>
          <a:p>
            <a:endParaRPr lang="en-US" sz="1600"/>
          </a:p>
        </p:txBody>
      </p:sp>
      <p:sp>
        <p:nvSpPr>
          <p:cNvPr id="28824" name="Freeform 206"/>
          <p:cNvSpPr>
            <a:spLocks noChangeArrowheads="1"/>
          </p:cNvSpPr>
          <p:nvPr/>
        </p:nvSpPr>
        <p:spPr bwMode="auto">
          <a:xfrm>
            <a:off x="2174875" y="3208338"/>
            <a:ext cx="2333625" cy="106362"/>
          </a:xfrm>
          <a:custGeom>
            <a:avLst/>
            <a:gdLst>
              <a:gd name="T0" fmla="*/ 0 w 2302136"/>
              <a:gd name="T1" fmla="*/ 84575 h 112955"/>
              <a:gd name="T2" fmla="*/ 1289975 w 2302136"/>
              <a:gd name="T3" fmla="*/ 12082 h 112955"/>
              <a:gd name="T4" fmla="*/ 2464773 w 2302136"/>
              <a:gd name="T5" fmla="*/ 12082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type="triangle" w="med" len="med"/>
            <a:tailEnd/>
          </a:ln>
        </p:spPr>
        <p:txBody>
          <a:bodyPr wrap="none" anchor="ctr"/>
          <a:lstStyle/>
          <a:p>
            <a:endParaRPr lang="en-US" sz="1600"/>
          </a:p>
        </p:txBody>
      </p:sp>
      <p:sp>
        <p:nvSpPr>
          <p:cNvPr id="28825" name="Freeform 207"/>
          <p:cNvSpPr>
            <a:spLocks noChangeArrowheads="1"/>
          </p:cNvSpPr>
          <p:nvPr/>
        </p:nvSpPr>
        <p:spPr bwMode="auto">
          <a:xfrm flipV="1">
            <a:off x="2197100" y="3392488"/>
            <a:ext cx="1892300" cy="149225"/>
          </a:xfrm>
          <a:custGeom>
            <a:avLst/>
            <a:gdLst>
              <a:gd name="T0" fmla="*/ 0 w 2302136"/>
              <a:gd name="T1" fmla="*/ 453290 h 112955"/>
              <a:gd name="T2" fmla="*/ 452345 w 2302136"/>
              <a:gd name="T3" fmla="*/ 64755 h 112955"/>
              <a:gd name="T4" fmla="*/ 864303 w 2302136"/>
              <a:gd name="T5" fmla="*/ 64755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type="triangle" w="med" len="med"/>
            <a:tailEnd/>
          </a:ln>
        </p:spPr>
        <p:txBody>
          <a:bodyPr wrap="none" anchor="ctr"/>
          <a:lstStyle/>
          <a:p>
            <a:endParaRPr lang="en-US" sz="1600"/>
          </a:p>
        </p:txBody>
      </p:sp>
      <p:sp>
        <p:nvSpPr>
          <p:cNvPr id="28826" name="Rectangle 330"/>
          <p:cNvSpPr>
            <a:spLocks noChangeArrowheads="1"/>
          </p:cNvSpPr>
          <p:nvPr/>
        </p:nvSpPr>
        <p:spPr bwMode="auto">
          <a:xfrm>
            <a:off x="3351213" y="3130550"/>
            <a:ext cx="71437"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27" name="Rectangle 330"/>
          <p:cNvSpPr>
            <a:spLocks noChangeArrowheads="1"/>
          </p:cNvSpPr>
          <p:nvPr/>
        </p:nvSpPr>
        <p:spPr bwMode="auto">
          <a:xfrm>
            <a:off x="3257550" y="3186113"/>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28" name="Rectangle 330"/>
          <p:cNvSpPr>
            <a:spLocks noChangeArrowheads="1"/>
          </p:cNvSpPr>
          <p:nvPr/>
        </p:nvSpPr>
        <p:spPr bwMode="auto">
          <a:xfrm flipV="1">
            <a:off x="3170238" y="3422650"/>
            <a:ext cx="71437"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29" name="Rectangle 330"/>
          <p:cNvSpPr>
            <a:spLocks noChangeArrowheads="1"/>
          </p:cNvSpPr>
          <p:nvPr/>
        </p:nvSpPr>
        <p:spPr bwMode="auto">
          <a:xfrm flipV="1">
            <a:off x="3074988" y="3478213"/>
            <a:ext cx="71437"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30" name="Freeform 219"/>
          <p:cNvSpPr>
            <a:spLocks noChangeArrowheads="1"/>
          </p:cNvSpPr>
          <p:nvPr/>
        </p:nvSpPr>
        <p:spPr bwMode="auto">
          <a:xfrm flipH="1">
            <a:off x="4802188" y="3173413"/>
            <a:ext cx="2232025" cy="149225"/>
          </a:xfrm>
          <a:custGeom>
            <a:avLst/>
            <a:gdLst>
              <a:gd name="T0" fmla="*/ 0 w 2302136"/>
              <a:gd name="T1" fmla="*/ 453290 h 112955"/>
              <a:gd name="T2" fmla="*/ 1032177 w 2302136"/>
              <a:gd name="T3" fmla="*/ 64755 h 112955"/>
              <a:gd name="T4" fmla="*/ 1972195 w 2302136"/>
              <a:gd name="T5" fmla="*/ 64755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a:tailEnd type="triangle" w="med" len="med"/>
          </a:ln>
        </p:spPr>
        <p:txBody>
          <a:bodyPr wrap="none" anchor="ctr"/>
          <a:lstStyle/>
          <a:p>
            <a:endParaRPr lang="en-US" sz="1600"/>
          </a:p>
        </p:txBody>
      </p:sp>
      <p:sp>
        <p:nvSpPr>
          <p:cNvPr id="28831" name="Freeform 218"/>
          <p:cNvSpPr>
            <a:spLocks noChangeArrowheads="1"/>
          </p:cNvSpPr>
          <p:nvPr/>
        </p:nvSpPr>
        <p:spPr bwMode="auto">
          <a:xfrm flipH="1" flipV="1">
            <a:off x="4325938" y="3368675"/>
            <a:ext cx="2720975" cy="160338"/>
          </a:xfrm>
          <a:custGeom>
            <a:avLst/>
            <a:gdLst>
              <a:gd name="T0" fmla="*/ 0 w 2302136"/>
              <a:gd name="T1" fmla="*/ 648195 h 112955"/>
              <a:gd name="T2" fmla="*/ 2777684 w 2302136"/>
              <a:gd name="T3" fmla="*/ 92594 h 112955"/>
              <a:gd name="T4" fmla="*/ 5307361 w 2302136"/>
              <a:gd name="T5" fmla="*/ 92594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a:tailEnd type="triangle" w="med" len="med"/>
          </a:ln>
        </p:spPr>
        <p:txBody>
          <a:bodyPr wrap="none" anchor="ctr"/>
          <a:lstStyle/>
          <a:p>
            <a:endParaRPr lang="en-US" sz="1600"/>
          </a:p>
        </p:txBody>
      </p:sp>
      <p:sp>
        <p:nvSpPr>
          <p:cNvPr id="28832" name="Freeform 220"/>
          <p:cNvSpPr>
            <a:spLocks noChangeArrowheads="1"/>
          </p:cNvSpPr>
          <p:nvPr/>
        </p:nvSpPr>
        <p:spPr bwMode="auto">
          <a:xfrm flipH="1" flipV="1">
            <a:off x="4324350" y="3324225"/>
            <a:ext cx="2719388" cy="160338"/>
          </a:xfrm>
          <a:custGeom>
            <a:avLst/>
            <a:gdLst>
              <a:gd name="T0" fmla="*/ 0 w 2302136"/>
              <a:gd name="T1" fmla="*/ 648195 h 112955"/>
              <a:gd name="T2" fmla="*/ 2771212 w 2302136"/>
              <a:gd name="T3" fmla="*/ 92594 h 112955"/>
              <a:gd name="T4" fmla="*/ 5294985 w 2302136"/>
              <a:gd name="T5" fmla="*/ 92594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type="triangle" w="med" len="med"/>
            <a:tailEnd/>
          </a:ln>
        </p:spPr>
        <p:txBody>
          <a:bodyPr wrap="none" anchor="ctr"/>
          <a:lstStyle/>
          <a:p>
            <a:endParaRPr lang="en-US" sz="1600"/>
          </a:p>
        </p:txBody>
      </p:sp>
      <p:sp>
        <p:nvSpPr>
          <p:cNvPr id="28833" name="Freeform 221"/>
          <p:cNvSpPr>
            <a:spLocks noChangeArrowheads="1"/>
          </p:cNvSpPr>
          <p:nvPr/>
        </p:nvSpPr>
        <p:spPr bwMode="auto">
          <a:xfrm flipH="1">
            <a:off x="4786313" y="3128963"/>
            <a:ext cx="2232025" cy="149225"/>
          </a:xfrm>
          <a:custGeom>
            <a:avLst/>
            <a:gdLst>
              <a:gd name="T0" fmla="*/ 0 w 2302136"/>
              <a:gd name="T1" fmla="*/ 453290 h 112955"/>
              <a:gd name="T2" fmla="*/ 1032177 w 2302136"/>
              <a:gd name="T3" fmla="*/ 64755 h 112955"/>
              <a:gd name="T4" fmla="*/ 1972195 w 2302136"/>
              <a:gd name="T5" fmla="*/ 64755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type="triangle" w="med" len="med"/>
            <a:tailEnd/>
          </a:ln>
        </p:spPr>
        <p:txBody>
          <a:bodyPr wrap="none" anchor="ctr"/>
          <a:lstStyle/>
          <a:p>
            <a:endParaRPr lang="en-US" sz="1600"/>
          </a:p>
        </p:txBody>
      </p:sp>
      <p:sp>
        <p:nvSpPr>
          <p:cNvPr id="28834" name="Rectangle 330"/>
          <p:cNvSpPr>
            <a:spLocks noChangeArrowheads="1"/>
          </p:cNvSpPr>
          <p:nvPr/>
        </p:nvSpPr>
        <p:spPr bwMode="auto">
          <a:xfrm flipH="1" flipV="1">
            <a:off x="5445125" y="3468688"/>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35" name="Rectangle 330"/>
          <p:cNvSpPr>
            <a:spLocks noChangeArrowheads="1"/>
          </p:cNvSpPr>
          <p:nvPr/>
        </p:nvSpPr>
        <p:spPr bwMode="auto">
          <a:xfrm flipH="1" flipV="1">
            <a:off x="5540375" y="3413125"/>
            <a:ext cx="71438"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36" name="Rectangle 330"/>
          <p:cNvSpPr>
            <a:spLocks noChangeArrowheads="1"/>
          </p:cNvSpPr>
          <p:nvPr/>
        </p:nvSpPr>
        <p:spPr bwMode="auto">
          <a:xfrm flipH="1">
            <a:off x="5626100" y="3176588"/>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37" name="Rectangle 330"/>
          <p:cNvSpPr>
            <a:spLocks noChangeArrowheads="1"/>
          </p:cNvSpPr>
          <p:nvPr/>
        </p:nvSpPr>
        <p:spPr bwMode="auto">
          <a:xfrm flipH="1">
            <a:off x="5721350" y="3121025"/>
            <a:ext cx="71438"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38" name="Rectangle 317"/>
          <p:cNvSpPr>
            <a:spLocks noChangeArrowheads="1"/>
          </p:cNvSpPr>
          <p:nvPr/>
        </p:nvSpPr>
        <p:spPr bwMode="auto">
          <a:xfrm>
            <a:off x="7629525" y="3759200"/>
            <a:ext cx="284163" cy="260350"/>
          </a:xfrm>
          <a:prstGeom prst="rect">
            <a:avLst/>
          </a:prstGeom>
          <a:noFill/>
          <a:ln w="19050" algn="ctr">
            <a:solidFill>
              <a:schemeClr val="tx1"/>
            </a:solidFill>
            <a:miter lim="800000"/>
            <a:headEnd/>
            <a:tailEnd/>
          </a:ln>
        </p:spPr>
        <p:txBody>
          <a:bodyPr wrap="none" anchor="ctr"/>
          <a:lstStyle/>
          <a:p>
            <a:pPr algn="ctr"/>
            <a:r>
              <a:rPr lang="en-US" sz="1600"/>
              <a:t>r</a:t>
            </a:r>
          </a:p>
        </p:txBody>
      </p:sp>
      <p:sp>
        <p:nvSpPr>
          <p:cNvPr id="28839" name="Rectangle 230"/>
          <p:cNvSpPr>
            <a:spLocks noChangeArrowheads="1"/>
          </p:cNvSpPr>
          <p:nvPr/>
        </p:nvSpPr>
        <p:spPr bwMode="auto">
          <a:xfrm>
            <a:off x="7118814" y="4083050"/>
            <a:ext cx="1348446" cy="338554"/>
          </a:xfrm>
          <a:prstGeom prst="rect">
            <a:avLst/>
          </a:prstGeom>
          <a:noFill/>
          <a:ln w="9525">
            <a:noFill/>
            <a:miter lim="800000"/>
            <a:headEnd/>
            <a:tailEnd/>
          </a:ln>
        </p:spPr>
        <p:txBody>
          <a:bodyPr wrap="none">
            <a:spAutoFit/>
          </a:bodyPr>
          <a:lstStyle/>
          <a:p>
            <a:pPr algn="ctr"/>
            <a:r>
              <a:rPr lang="en-US" sz="1600"/>
              <a:t>OCN router</a:t>
            </a:r>
          </a:p>
        </p:txBody>
      </p:sp>
      <p:sp>
        <p:nvSpPr>
          <p:cNvPr id="28840" name="Rectangle 230"/>
          <p:cNvSpPr>
            <a:spLocks noChangeArrowheads="1"/>
          </p:cNvSpPr>
          <p:nvPr/>
        </p:nvSpPr>
        <p:spPr bwMode="auto">
          <a:xfrm>
            <a:off x="2122118" y="1476375"/>
            <a:ext cx="864339" cy="338554"/>
          </a:xfrm>
          <a:prstGeom prst="rect">
            <a:avLst/>
          </a:prstGeom>
          <a:noFill/>
          <a:ln w="9525">
            <a:noFill/>
            <a:miter lim="800000"/>
            <a:headEnd/>
            <a:tailEnd/>
          </a:ln>
        </p:spPr>
        <p:txBody>
          <a:bodyPr wrap="none">
            <a:spAutoFit/>
          </a:bodyPr>
          <a:lstStyle/>
          <a:p>
            <a:pPr algn="ctr"/>
            <a:r>
              <a:rPr lang="en-US" sz="1600"/>
              <a:t>Core 0</a:t>
            </a:r>
          </a:p>
        </p:txBody>
      </p:sp>
      <p:sp>
        <p:nvSpPr>
          <p:cNvPr id="28841" name="Rectangle 230"/>
          <p:cNvSpPr>
            <a:spLocks noChangeArrowheads="1"/>
          </p:cNvSpPr>
          <p:nvPr/>
        </p:nvSpPr>
        <p:spPr bwMode="auto">
          <a:xfrm>
            <a:off x="5024068" y="1474788"/>
            <a:ext cx="864339" cy="338554"/>
          </a:xfrm>
          <a:prstGeom prst="rect">
            <a:avLst/>
          </a:prstGeom>
          <a:noFill/>
          <a:ln w="9525">
            <a:noFill/>
            <a:miter lim="800000"/>
            <a:headEnd/>
            <a:tailEnd/>
          </a:ln>
        </p:spPr>
        <p:txBody>
          <a:bodyPr wrap="none">
            <a:spAutoFit/>
          </a:bodyPr>
          <a:lstStyle/>
          <a:p>
            <a:pPr algn="ctr"/>
            <a:r>
              <a:rPr lang="en-US" sz="1600"/>
              <a:t>Core 1</a:t>
            </a:r>
          </a:p>
        </p:txBody>
      </p:sp>
      <p:sp>
        <p:nvSpPr>
          <p:cNvPr id="28842" name="Rectangle 230"/>
          <p:cNvSpPr>
            <a:spLocks noChangeArrowheads="1"/>
          </p:cNvSpPr>
          <p:nvPr/>
        </p:nvSpPr>
        <p:spPr bwMode="auto">
          <a:xfrm>
            <a:off x="7926812" y="1474788"/>
            <a:ext cx="864339" cy="338554"/>
          </a:xfrm>
          <a:prstGeom prst="rect">
            <a:avLst/>
          </a:prstGeom>
          <a:noFill/>
          <a:ln w="9525">
            <a:noFill/>
            <a:miter lim="800000"/>
            <a:headEnd/>
            <a:tailEnd/>
          </a:ln>
        </p:spPr>
        <p:txBody>
          <a:bodyPr wrap="none">
            <a:spAutoFit/>
          </a:bodyPr>
          <a:lstStyle/>
          <a:p>
            <a:pPr algn="ctr"/>
            <a:r>
              <a:rPr lang="en-US" sz="1600"/>
              <a:t>Core 2</a:t>
            </a:r>
          </a:p>
        </p:txBody>
      </p:sp>
      <p:sp>
        <p:nvSpPr>
          <p:cNvPr id="28843" name="Line 309"/>
          <p:cNvSpPr>
            <a:spLocks noChangeShapeType="1"/>
          </p:cNvSpPr>
          <p:nvPr/>
        </p:nvSpPr>
        <p:spPr bwMode="auto">
          <a:xfrm flipH="1">
            <a:off x="7400925" y="3940175"/>
            <a:ext cx="236538"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844" name="Line 310"/>
          <p:cNvSpPr>
            <a:spLocks noChangeShapeType="1"/>
          </p:cNvSpPr>
          <p:nvPr/>
        </p:nvSpPr>
        <p:spPr bwMode="auto">
          <a:xfrm>
            <a:off x="7400925" y="3822700"/>
            <a:ext cx="236538"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845" name="Rectangle 325"/>
          <p:cNvSpPr>
            <a:spLocks noChangeArrowheads="1"/>
          </p:cNvSpPr>
          <p:nvPr/>
        </p:nvSpPr>
        <p:spPr bwMode="auto">
          <a:xfrm>
            <a:off x="7496175" y="3916363"/>
            <a:ext cx="69850"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46" name="Rectangle 326"/>
          <p:cNvSpPr>
            <a:spLocks noChangeArrowheads="1"/>
          </p:cNvSpPr>
          <p:nvPr/>
        </p:nvSpPr>
        <p:spPr bwMode="auto">
          <a:xfrm>
            <a:off x="7478713" y="3798888"/>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47" name="Line 309"/>
          <p:cNvSpPr>
            <a:spLocks noChangeShapeType="1"/>
          </p:cNvSpPr>
          <p:nvPr/>
        </p:nvSpPr>
        <p:spPr bwMode="auto">
          <a:xfrm flipH="1">
            <a:off x="7924800" y="3938588"/>
            <a:ext cx="236538"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848" name="Line 310"/>
          <p:cNvSpPr>
            <a:spLocks noChangeShapeType="1"/>
          </p:cNvSpPr>
          <p:nvPr/>
        </p:nvSpPr>
        <p:spPr bwMode="auto">
          <a:xfrm>
            <a:off x="7924800" y="3821113"/>
            <a:ext cx="236538" cy="0"/>
          </a:xfrm>
          <a:prstGeom prst="line">
            <a:avLst/>
          </a:prstGeom>
          <a:noFill/>
          <a:ln w="19050">
            <a:solidFill>
              <a:schemeClr val="tx1"/>
            </a:solidFill>
            <a:round/>
            <a:headEnd/>
            <a:tailEnd type="triangle" w="med" len="med"/>
          </a:ln>
        </p:spPr>
        <p:txBody>
          <a:bodyPr wrap="none" anchor="ctr"/>
          <a:lstStyle/>
          <a:p>
            <a:endParaRPr lang="en-US" sz="1600"/>
          </a:p>
        </p:txBody>
      </p:sp>
      <p:sp>
        <p:nvSpPr>
          <p:cNvPr id="28849" name="Rectangle 325"/>
          <p:cNvSpPr>
            <a:spLocks noChangeArrowheads="1"/>
          </p:cNvSpPr>
          <p:nvPr/>
        </p:nvSpPr>
        <p:spPr bwMode="auto">
          <a:xfrm>
            <a:off x="8020050" y="3914775"/>
            <a:ext cx="69850"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50" name="Rectangle 326"/>
          <p:cNvSpPr>
            <a:spLocks noChangeArrowheads="1"/>
          </p:cNvSpPr>
          <p:nvPr/>
        </p:nvSpPr>
        <p:spPr bwMode="auto">
          <a:xfrm>
            <a:off x="8004175" y="3797300"/>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600"/>
          </a:p>
        </p:txBody>
      </p:sp>
      <p:sp>
        <p:nvSpPr>
          <p:cNvPr id="28851" name="Rectangle 190"/>
          <p:cNvSpPr>
            <a:spLocks noChangeArrowheads="1"/>
          </p:cNvSpPr>
          <p:nvPr/>
        </p:nvSpPr>
        <p:spPr bwMode="auto">
          <a:xfrm>
            <a:off x="6989775" y="3622675"/>
            <a:ext cx="457176" cy="246221"/>
          </a:xfrm>
          <a:prstGeom prst="rect">
            <a:avLst/>
          </a:prstGeom>
          <a:noFill/>
          <a:ln w="9525">
            <a:noFill/>
            <a:miter lim="800000"/>
            <a:headEnd/>
            <a:tailEnd/>
          </a:ln>
        </p:spPr>
        <p:txBody>
          <a:bodyPr wrap="none">
            <a:spAutoFit/>
          </a:bodyPr>
          <a:lstStyle/>
          <a:p>
            <a:pPr algn="ctr"/>
            <a:r>
              <a:rPr lang="en-US" sz="1000"/>
              <a:t>msg</a:t>
            </a:r>
          </a:p>
        </p:txBody>
      </p:sp>
      <p:sp>
        <p:nvSpPr>
          <p:cNvPr id="28852" name="Rectangle 191"/>
          <p:cNvSpPr>
            <a:spLocks noChangeArrowheads="1"/>
          </p:cNvSpPr>
          <p:nvPr/>
        </p:nvSpPr>
        <p:spPr bwMode="auto">
          <a:xfrm>
            <a:off x="8120868" y="3613150"/>
            <a:ext cx="457176" cy="246221"/>
          </a:xfrm>
          <a:prstGeom prst="rect">
            <a:avLst/>
          </a:prstGeom>
          <a:noFill/>
          <a:ln w="9525">
            <a:noFill/>
            <a:miter lim="800000"/>
            <a:headEnd/>
            <a:tailEnd/>
          </a:ln>
        </p:spPr>
        <p:txBody>
          <a:bodyPr wrap="none">
            <a:spAutoFit/>
          </a:bodyPr>
          <a:lstStyle/>
          <a:p>
            <a:pPr algn="ctr"/>
            <a:r>
              <a:rPr lang="en-US" sz="1000"/>
              <a:t>msg</a:t>
            </a:r>
          </a:p>
        </p:txBody>
      </p:sp>
      <p:sp>
        <p:nvSpPr>
          <p:cNvPr id="28853" name="Rectangle 192"/>
          <p:cNvSpPr>
            <a:spLocks noChangeArrowheads="1"/>
          </p:cNvSpPr>
          <p:nvPr/>
        </p:nvSpPr>
        <p:spPr bwMode="auto">
          <a:xfrm>
            <a:off x="6901218" y="3871913"/>
            <a:ext cx="550151" cy="246221"/>
          </a:xfrm>
          <a:prstGeom prst="rect">
            <a:avLst/>
          </a:prstGeom>
          <a:noFill/>
          <a:ln w="9525">
            <a:noFill/>
            <a:miter lim="800000"/>
            <a:headEnd/>
            <a:tailEnd/>
          </a:ln>
        </p:spPr>
        <p:txBody>
          <a:bodyPr wrap="none">
            <a:spAutoFit/>
          </a:bodyPr>
          <a:lstStyle/>
          <a:p>
            <a:pPr algn="ctr"/>
            <a:r>
              <a:rPr lang="en-US" sz="1000"/>
              <a:t>credit</a:t>
            </a:r>
          </a:p>
        </p:txBody>
      </p:sp>
      <p:sp>
        <p:nvSpPr>
          <p:cNvPr id="28854" name="Rectangle 193"/>
          <p:cNvSpPr>
            <a:spLocks noChangeArrowheads="1"/>
          </p:cNvSpPr>
          <p:nvPr/>
        </p:nvSpPr>
        <p:spPr bwMode="auto">
          <a:xfrm>
            <a:off x="8158518" y="3871913"/>
            <a:ext cx="550151" cy="246221"/>
          </a:xfrm>
          <a:prstGeom prst="rect">
            <a:avLst/>
          </a:prstGeom>
          <a:noFill/>
          <a:ln w="9525">
            <a:noFill/>
            <a:miter lim="800000"/>
            <a:headEnd/>
            <a:tailEnd/>
          </a:ln>
        </p:spPr>
        <p:txBody>
          <a:bodyPr wrap="none">
            <a:spAutoFit/>
          </a:bodyPr>
          <a:lstStyle/>
          <a:p>
            <a:pPr algn="ctr"/>
            <a:r>
              <a:rPr lang="en-US" sz="1000"/>
              <a:t>credit</a:t>
            </a:r>
          </a:p>
        </p:txBody>
      </p:sp>
      <p:sp>
        <p:nvSpPr>
          <p:cNvPr id="195"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24</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73"/>
          <p:cNvSpPr>
            <a:spLocks noChangeArrowheads="1"/>
          </p:cNvSpPr>
          <p:nvPr/>
        </p:nvSpPr>
        <p:spPr bwMode="auto">
          <a:xfrm>
            <a:off x="4724400" y="5105400"/>
            <a:ext cx="4267200" cy="1143000"/>
          </a:xfrm>
          <a:prstGeom prst="rect">
            <a:avLst/>
          </a:prstGeom>
          <a:noFill/>
          <a:ln w="9525">
            <a:noFill/>
            <a:miter lim="800000"/>
            <a:headEnd/>
            <a:tailEnd/>
          </a:ln>
        </p:spPr>
        <p:txBody>
          <a:bodyPr/>
          <a:lstStyle/>
          <a:p>
            <a:pPr marL="342900" indent="-342900">
              <a:spcBef>
                <a:spcPct val="20000"/>
              </a:spcBef>
              <a:buSzPct val="80000"/>
              <a:buFontTx/>
              <a:buBlip>
                <a:blip r:embed="rId3"/>
              </a:buBlip>
            </a:pPr>
            <a:r>
              <a:rPr lang="en-US"/>
              <a:t>Drawbacks:</a:t>
            </a:r>
          </a:p>
          <a:p>
            <a:pPr marL="742950" lvl="1" indent="-285750">
              <a:spcBef>
                <a:spcPct val="20000"/>
              </a:spcBef>
              <a:buSzPct val="80000"/>
              <a:buFontTx/>
              <a:buBlip>
                <a:blip r:embed="rId3"/>
              </a:buBlip>
            </a:pPr>
            <a:r>
              <a:rPr lang="en-US" sz="2000" b="0"/>
              <a:t>More expensive than duplication(!)</a:t>
            </a:r>
          </a:p>
        </p:txBody>
      </p:sp>
      <p:sp>
        <p:nvSpPr>
          <p:cNvPr id="29699" name="Rectangle 272"/>
          <p:cNvSpPr>
            <a:spLocks noGrp="1" noChangeArrowheads="1"/>
          </p:cNvSpPr>
          <p:nvPr>
            <p:ph type="body" sz="half" idx="1"/>
          </p:nvPr>
        </p:nvSpPr>
        <p:spPr>
          <a:xfrm>
            <a:off x="304800" y="5181600"/>
            <a:ext cx="4267200" cy="1066800"/>
          </a:xfrm>
          <a:noFill/>
        </p:spPr>
        <p:txBody>
          <a:bodyPr/>
          <a:lstStyle/>
          <a:p>
            <a:pPr eaLnBrk="1" hangingPunct="1"/>
            <a:r>
              <a:rPr lang="en-US" sz="2400" smtClean="0"/>
              <a:t>Benefits:</a:t>
            </a:r>
          </a:p>
          <a:p>
            <a:pPr lvl="1" eaLnBrk="1" hangingPunct="1"/>
            <a:r>
              <a:rPr lang="en-US" sz="2000" smtClean="0"/>
              <a:t>Better unit utilization</a:t>
            </a:r>
          </a:p>
        </p:txBody>
      </p:sp>
      <p:sp>
        <p:nvSpPr>
          <p:cNvPr id="98306" name="Rectangle 2" descr="banner3"/>
          <p:cNvSpPr>
            <a:spLocks noGrp="1" noChangeArrowheads="1"/>
          </p:cNvSpPr>
          <p:nvPr>
            <p:ph type="title"/>
          </p:nvPr>
        </p:nvSpPr>
        <p:spPr/>
        <p:txBody>
          <a:bodyPr/>
          <a:lstStyle/>
          <a:p>
            <a:pPr eaLnBrk="1" hangingPunct="1">
              <a:defRPr/>
            </a:pPr>
            <a:r>
              <a:rPr lang="en-US" smtClean="0"/>
              <a:t>Possible Approach #2</a:t>
            </a:r>
          </a:p>
        </p:txBody>
      </p:sp>
      <p:grpSp>
        <p:nvGrpSpPr>
          <p:cNvPr id="2" name="Group 83"/>
          <p:cNvGrpSpPr>
            <a:grpSpLocks/>
          </p:cNvGrpSpPr>
          <p:nvPr/>
        </p:nvGrpSpPr>
        <p:grpSpPr bwMode="auto">
          <a:xfrm>
            <a:off x="2452688" y="2438400"/>
            <a:ext cx="4238625" cy="2520950"/>
            <a:chOff x="1935163" y="2122488"/>
            <a:chExt cx="5397500" cy="3211512"/>
          </a:xfrm>
        </p:grpSpPr>
        <p:sp>
          <p:nvSpPr>
            <p:cNvPr id="29703" name="Freeform 127"/>
            <p:cNvSpPr>
              <a:spLocks/>
            </p:cNvSpPr>
            <p:nvPr/>
          </p:nvSpPr>
          <p:spPr bwMode="auto">
            <a:xfrm>
              <a:off x="2719388" y="2212975"/>
              <a:ext cx="3159125" cy="1447800"/>
            </a:xfrm>
            <a:custGeom>
              <a:avLst/>
              <a:gdLst>
                <a:gd name="T0" fmla="*/ 2147483647 w 3026"/>
                <a:gd name="T1" fmla="*/ 1364664647 h 1536"/>
                <a:gd name="T2" fmla="*/ 2147483647 w 3026"/>
                <a:gd name="T3" fmla="*/ 0 h 1536"/>
                <a:gd name="T4" fmla="*/ 0 w 3026"/>
                <a:gd name="T5" fmla="*/ 0 h 1536"/>
                <a:gd name="T6" fmla="*/ 0 w 3026"/>
                <a:gd name="T7" fmla="*/ 1364664647 h 1536"/>
                <a:gd name="T8" fmla="*/ 0 60000 65536"/>
                <a:gd name="T9" fmla="*/ 0 60000 65536"/>
                <a:gd name="T10" fmla="*/ 0 60000 65536"/>
                <a:gd name="T11" fmla="*/ 0 60000 65536"/>
                <a:gd name="T12" fmla="*/ 0 w 3026"/>
                <a:gd name="T13" fmla="*/ 0 h 1536"/>
                <a:gd name="T14" fmla="*/ 3026 w 3026"/>
                <a:gd name="T15" fmla="*/ 1536 h 1536"/>
              </a:gdLst>
              <a:ahLst/>
              <a:cxnLst>
                <a:cxn ang="T8">
                  <a:pos x="T0" y="T1"/>
                </a:cxn>
                <a:cxn ang="T9">
                  <a:pos x="T2" y="T3"/>
                </a:cxn>
                <a:cxn ang="T10">
                  <a:pos x="T4" y="T5"/>
                </a:cxn>
                <a:cxn ang="T11">
                  <a:pos x="T6" y="T7"/>
                </a:cxn>
              </a:cxnLst>
              <a:rect l="T12" t="T13" r="T14" b="T15"/>
              <a:pathLst>
                <a:path w="3026" h="1536">
                  <a:moveTo>
                    <a:pt x="3024" y="1536"/>
                  </a:moveTo>
                  <a:lnTo>
                    <a:pt x="3026" y="0"/>
                  </a:lnTo>
                  <a:lnTo>
                    <a:pt x="0" y="0"/>
                  </a:lnTo>
                  <a:lnTo>
                    <a:pt x="0" y="1536"/>
                  </a:lnTo>
                </a:path>
              </a:pathLst>
            </a:custGeom>
            <a:noFill/>
            <a:ln w="19050">
              <a:solidFill>
                <a:schemeClr val="tx1"/>
              </a:solidFill>
              <a:round/>
              <a:headEnd/>
              <a:tailEnd type="triangle" w="med" len="med"/>
            </a:ln>
          </p:spPr>
          <p:txBody>
            <a:bodyPr wrap="none" anchor="ctr"/>
            <a:lstStyle/>
            <a:p>
              <a:endParaRPr lang="en-US"/>
            </a:p>
          </p:txBody>
        </p:sp>
        <p:sp>
          <p:nvSpPr>
            <p:cNvPr id="29704" name="Freeform 143"/>
            <p:cNvSpPr>
              <a:spLocks/>
            </p:cNvSpPr>
            <p:nvPr/>
          </p:nvSpPr>
          <p:spPr bwMode="auto">
            <a:xfrm>
              <a:off x="2719388" y="2325688"/>
              <a:ext cx="3159125" cy="1447800"/>
            </a:xfrm>
            <a:custGeom>
              <a:avLst/>
              <a:gdLst>
                <a:gd name="T0" fmla="*/ 2147483647 w 3026"/>
                <a:gd name="T1" fmla="*/ 1364664647 h 1536"/>
                <a:gd name="T2" fmla="*/ 2147483647 w 3026"/>
                <a:gd name="T3" fmla="*/ 0 h 1536"/>
                <a:gd name="T4" fmla="*/ 0 w 3026"/>
                <a:gd name="T5" fmla="*/ 0 h 1536"/>
                <a:gd name="T6" fmla="*/ 0 w 3026"/>
                <a:gd name="T7" fmla="*/ 1364664647 h 1536"/>
                <a:gd name="T8" fmla="*/ 0 60000 65536"/>
                <a:gd name="T9" fmla="*/ 0 60000 65536"/>
                <a:gd name="T10" fmla="*/ 0 60000 65536"/>
                <a:gd name="T11" fmla="*/ 0 60000 65536"/>
                <a:gd name="T12" fmla="*/ 0 w 3026"/>
                <a:gd name="T13" fmla="*/ 0 h 1536"/>
                <a:gd name="T14" fmla="*/ 3026 w 3026"/>
                <a:gd name="T15" fmla="*/ 1536 h 1536"/>
              </a:gdLst>
              <a:ahLst/>
              <a:cxnLst>
                <a:cxn ang="T8">
                  <a:pos x="T0" y="T1"/>
                </a:cxn>
                <a:cxn ang="T9">
                  <a:pos x="T2" y="T3"/>
                </a:cxn>
                <a:cxn ang="T10">
                  <a:pos x="T4" y="T5"/>
                </a:cxn>
                <a:cxn ang="T11">
                  <a:pos x="T6" y="T7"/>
                </a:cxn>
              </a:cxnLst>
              <a:rect l="T12" t="T13" r="T14" b="T15"/>
              <a:pathLst>
                <a:path w="3026" h="1536">
                  <a:moveTo>
                    <a:pt x="3024" y="1536"/>
                  </a:moveTo>
                  <a:lnTo>
                    <a:pt x="3026" y="0"/>
                  </a:lnTo>
                  <a:lnTo>
                    <a:pt x="0" y="0"/>
                  </a:lnTo>
                  <a:lnTo>
                    <a:pt x="0" y="1536"/>
                  </a:lnTo>
                </a:path>
              </a:pathLst>
            </a:custGeom>
            <a:noFill/>
            <a:ln w="19050">
              <a:solidFill>
                <a:schemeClr val="tx1"/>
              </a:solidFill>
              <a:round/>
              <a:headEnd/>
              <a:tailEnd type="triangle" w="med" len="med"/>
            </a:ln>
          </p:spPr>
          <p:txBody>
            <a:bodyPr wrap="none" anchor="ctr"/>
            <a:lstStyle/>
            <a:p>
              <a:endParaRPr lang="en-US"/>
            </a:p>
          </p:txBody>
        </p:sp>
        <p:sp>
          <p:nvSpPr>
            <p:cNvPr id="29705" name="Freeform 146"/>
            <p:cNvSpPr>
              <a:spLocks/>
            </p:cNvSpPr>
            <p:nvPr/>
          </p:nvSpPr>
          <p:spPr bwMode="auto">
            <a:xfrm>
              <a:off x="2719388" y="2439988"/>
              <a:ext cx="3159125" cy="1446212"/>
            </a:xfrm>
            <a:custGeom>
              <a:avLst/>
              <a:gdLst>
                <a:gd name="T0" fmla="*/ 2147483647 w 3026"/>
                <a:gd name="T1" fmla="*/ 1361672661 h 1536"/>
                <a:gd name="T2" fmla="*/ 2147483647 w 3026"/>
                <a:gd name="T3" fmla="*/ 0 h 1536"/>
                <a:gd name="T4" fmla="*/ 0 w 3026"/>
                <a:gd name="T5" fmla="*/ 0 h 1536"/>
                <a:gd name="T6" fmla="*/ 0 w 3026"/>
                <a:gd name="T7" fmla="*/ 1361672661 h 1536"/>
                <a:gd name="T8" fmla="*/ 0 60000 65536"/>
                <a:gd name="T9" fmla="*/ 0 60000 65536"/>
                <a:gd name="T10" fmla="*/ 0 60000 65536"/>
                <a:gd name="T11" fmla="*/ 0 60000 65536"/>
                <a:gd name="T12" fmla="*/ 0 w 3026"/>
                <a:gd name="T13" fmla="*/ 0 h 1536"/>
                <a:gd name="T14" fmla="*/ 3026 w 3026"/>
                <a:gd name="T15" fmla="*/ 1536 h 1536"/>
              </a:gdLst>
              <a:ahLst/>
              <a:cxnLst>
                <a:cxn ang="T8">
                  <a:pos x="T0" y="T1"/>
                </a:cxn>
                <a:cxn ang="T9">
                  <a:pos x="T2" y="T3"/>
                </a:cxn>
                <a:cxn ang="T10">
                  <a:pos x="T4" y="T5"/>
                </a:cxn>
                <a:cxn ang="T11">
                  <a:pos x="T6" y="T7"/>
                </a:cxn>
              </a:cxnLst>
              <a:rect l="T12" t="T13" r="T14" b="T15"/>
              <a:pathLst>
                <a:path w="3026" h="1536">
                  <a:moveTo>
                    <a:pt x="3024" y="1536"/>
                  </a:moveTo>
                  <a:lnTo>
                    <a:pt x="3026" y="0"/>
                  </a:lnTo>
                  <a:lnTo>
                    <a:pt x="0" y="0"/>
                  </a:lnTo>
                  <a:lnTo>
                    <a:pt x="0" y="1536"/>
                  </a:lnTo>
                </a:path>
              </a:pathLst>
            </a:custGeom>
            <a:noFill/>
            <a:ln w="19050">
              <a:solidFill>
                <a:schemeClr val="tx1"/>
              </a:solidFill>
              <a:round/>
              <a:headEnd/>
              <a:tailEnd type="triangle" w="med" len="med"/>
            </a:ln>
          </p:spPr>
          <p:txBody>
            <a:bodyPr wrap="none" anchor="ctr"/>
            <a:lstStyle/>
            <a:p>
              <a:endParaRPr lang="en-US"/>
            </a:p>
          </p:txBody>
        </p:sp>
        <p:sp>
          <p:nvSpPr>
            <p:cNvPr id="29706" name="Freeform 75"/>
            <p:cNvSpPr>
              <a:spLocks/>
            </p:cNvSpPr>
            <p:nvPr/>
          </p:nvSpPr>
          <p:spPr bwMode="auto">
            <a:xfrm>
              <a:off x="2387600" y="3024188"/>
              <a:ext cx="301625" cy="703262"/>
            </a:xfrm>
            <a:custGeom>
              <a:avLst/>
              <a:gdLst>
                <a:gd name="T0" fmla="*/ 631789165 w 144"/>
                <a:gd name="T1" fmla="*/ 858641331 h 576"/>
                <a:gd name="T2" fmla="*/ 0 w 144"/>
                <a:gd name="T3" fmla="*/ 858641331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a:p>
          </p:txBody>
        </p:sp>
        <p:sp>
          <p:nvSpPr>
            <p:cNvPr id="29707" name="Rectangle 116"/>
            <p:cNvSpPr>
              <a:spLocks noChangeArrowheads="1"/>
            </p:cNvSpPr>
            <p:nvPr/>
          </p:nvSpPr>
          <p:spPr bwMode="auto">
            <a:xfrm>
              <a:off x="2287588" y="3213100"/>
              <a:ext cx="150812" cy="150813"/>
            </a:xfrm>
            <a:prstGeom prst="rect">
              <a:avLst/>
            </a:prstGeom>
            <a:solidFill>
              <a:srgbClr val="5CA2FF"/>
            </a:solidFill>
            <a:ln w="19050" algn="ctr">
              <a:solidFill>
                <a:schemeClr val="tx1"/>
              </a:solidFill>
              <a:miter lim="800000"/>
              <a:headEnd/>
              <a:tailEnd/>
            </a:ln>
          </p:spPr>
          <p:txBody>
            <a:bodyPr wrap="none" anchor="ctr"/>
            <a:lstStyle/>
            <a:p>
              <a:endParaRPr lang="en-US"/>
            </a:p>
          </p:txBody>
        </p:sp>
        <p:sp>
          <p:nvSpPr>
            <p:cNvPr id="29708" name="Freeform 251"/>
            <p:cNvSpPr>
              <a:spLocks/>
            </p:cNvSpPr>
            <p:nvPr/>
          </p:nvSpPr>
          <p:spPr bwMode="auto">
            <a:xfrm>
              <a:off x="2235200" y="3024188"/>
              <a:ext cx="300038" cy="703262"/>
            </a:xfrm>
            <a:custGeom>
              <a:avLst/>
              <a:gdLst>
                <a:gd name="T0" fmla="*/ 625158339 w 144"/>
                <a:gd name="T1" fmla="*/ 858641331 h 576"/>
                <a:gd name="T2" fmla="*/ 0 w 144"/>
                <a:gd name="T3" fmla="*/ 858641331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a:p>
          </p:txBody>
        </p:sp>
        <p:sp>
          <p:nvSpPr>
            <p:cNvPr id="29709" name="Rectangle 252"/>
            <p:cNvSpPr>
              <a:spLocks noChangeArrowheads="1"/>
            </p:cNvSpPr>
            <p:nvPr/>
          </p:nvSpPr>
          <p:spPr bwMode="auto">
            <a:xfrm>
              <a:off x="2135188" y="3213100"/>
              <a:ext cx="150812" cy="150813"/>
            </a:xfrm>
            <a:prstGeom prst="rect">
              <a:avLst/>
            </a:prstGeom>
            <a:solidFill>
              <a:srgbClr val="68FF68"/>
            </a:solidFill>
            <a:ln w="19050" algn="ctr">
              <a:solidFill>
                <a:schemeClr val="tx1"/>
              </a:solidFill>
              <a:miter lim="800000"/>
              <a:headEnd/>
              <a:tailEnd/>
            </a:ln>
          </p:spPr>
          <p:txBody>
            <a:bodyPr wrap="none" anchor="ctr"/>
            <a:lstStyle/>
            <a:p>
              <a:endParaRPr lang="en-US"/>
            </a:p>
          </p:txBody>
        </p:sp>
        <p:sp>
          <p:nvSpPr>
            <p:cNvPr id="29710" name="Freeform 254"/>
            <p:cNvSpPr>
              <a:spLocks/>
            </p:cNvSpPr>
            <p:nvPr/>
          </p:nvSpPr>
          <p:spPr bwMode="auto">
            <a:xfrm>
              <a:off x="2081213" y="3024188"/>
              <a:ext cx="301625" cy="703262"/>
            </a:xfrm>
            <a:custGeom>
              <a:avLst/>
              <a:gdLst>
                <a:gd name="T0" fmla="*/ 631789165 w 144"/>
                <a:gd name="T1" fmla="*/ 858641331 h 576"/>
                <a:gd name="T2" fmla="*/ 0 w 144"/>
                <a:gd name="T3" fmla="*/ 858641331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a:p>
          </p:txBody>
        </p:sp>
        <p:sp>
          <p:nvSpPr>
            <p:cNvPr id="29711" name="Rectangle 255"/>
            <p:cNvSpPr>
              <a:spLocks noChangeArrowheads="1"/>
            </p:cNvSpPr>
            <p:nvPr/>
          </p:nvSpPr>
          <p:spPr bwMode="auto">
            <a:xfrm>
              <a:off x="1981200" y="3213100"/>
              <a:ext cx="150813" cy="150813"/>
            </a:xfrm>
            <a:prstGeom prst="rect">
              <a:avLst/>
            </a:prstGeom>
            <a:solidFill>
              <a:srgbClr val="FFFF66"/>
            </a:solidFill>
            <a:ln w="19050" algn="ctr">
              <a:solidFill>
                <a:schemeClr val="tx1"/>
              </a:solidFill>
              <a:miter lim="800000"/>
              <a:headEnd/>
              <a:tailEnd/>
            </a:ln>
          </p:spPr>
          <p:txBody>
            <a:bodyPr wrap="none" anchor="ctr"/>
            <a:lstStyle/>
            <a:p>
              <a:endParaRPr lang="en-US"/>
            </a:p>
          </p:txBody>
        </p:sp>
        <p:sp>
          <p:nvSpPr>
            <p:cNvPr id="29712" name="Freeform 92"/>
            <p:cNvSpPr>
              <a:spLocks/>
            </p:cNvSpPr>
            <p:nvPr/>
          </p:nvSpPr>
          <p:spPr bwMode="auto">
            <a:xfrm flipV="1">
              <a:off x="5175250" y="4094163"/>
              <a:ext cx="1704975" cy="701675"/>
            </a:xfrm>
            <a:custGeom>
              <a:avLst/>
              <a:gdLst>
                <a:gd name="T0" fmla="*/ 0 w 1296"/>
                <a:gd name="T1" fmla="*/ 0 h 384"/>
                <a:gd name="T2" fmla="*/ 2147483647 w 1296"/>
                <a:gd name="T3" fmla="*/ 0 h 384"/>
                <a:gd name="T4" fmla="*/ 2147483647 w 1296"/>
                <a:gd name="T5" fmla="*/ 1282155793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a:p>
          </p:txBody>
        </p:sp>
        <p:sp>
          <p:nvSpPr>
            <p:cNvPr id="29713" name="Rectangle 99"/>
            <p:cNvSpPr>
              <a:spLocks noChangeArrowheads="1"/>
            </p:cNvSpPr>
            <p:nvPr/>
          </p:nvSpPr>
          <p:spPr bwMode="auto">
            <a:xfrm>
              <a:off x="5876925" y="4695825"/>
              <a:ext cx="150813" cy="150813"/>
            </a:xfrm>
            <a:prstGeom prst="rect">
              <a:avLst/>
            </a:prstGeom>
            <a:solidFill>
              <a:srgbClr val="5CA2FF"/>
            </a:solidFill>
            <a:ln w="19050" algn="ctr">
              <a:solidFill>
                <a:schemeClr val="tx1"/>
              </a:solidFill>
              <a:miter lim="800000"/>
              <a:headEnd/>
              <a:tailEnd/>
            </a:ln>
          </p:spPr>
          <p:txBody>
            <a:bodyPr wrap="none" anchor="ctr"/>
            <a:lstStyle/>
            <a:p>
              <a:endParaRPr lang="en-US"/>
            </a:p>
          </p:txBody>
        </p:sp>
        <p:sp>
          <p:nvSpPr>
            <p:cNvPr id="29714" name="Freeform 241"/>
            <p:cNvSpPr>
              <a:spLocks/>
            </p:cNvSpPr>
            <p:nvPr/>
          </p:nvSpPr>
          <p:spPr bwMode="auto">
            <a:xfrm flipV="1">
              <a:off x="5175250" y="3937000"/>
              <a:ext cx="1704975" cy="703263"/>
            </a:xfrm>
            <a:custGeom>
              <a:avLst/>
              <a:gdLst>
                <a:gd name="T0" fmla="*/ 0 w 1296"/>
                <a:gd name="T1" fmla="*/ 0 h 384"/>
                <a:gd name="T2" fmla="*/ 2147483647 w 1296"/>
                <a:gd name="T3" fmla="*/ 0 h 384"/>
                <a:gd name="T4" fmla="*/ 2147483647 w 1296"/>
                <a:gd name="T5" fmla="*/ 1287965796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a:p>
          </p:txBody>
        </p:sp>
        <p:sp>
          <p:nvSpPr>
            <p:cNvPr id="29715" name="Rectangle 242"/>
            <p:cNvSpPr>
              <a:spLocks noChangeArrowheads="1"/>
            </p:cNvSpPr>
            <p:nvPr/>
          </p:nvSpPr>
          <p:spPr bwMode="auto">
            <a:xfrm>
              <a:off x="5876925" y="4540250"/>
              <a:ext cx="150813" cy="150813"/>
            </a:xfrm>
            <a:prstGeom prst="rect">
              <a:avLst/>
            </a:prstGeom>
            <a:solidFill>
              <a:srgbClr val="68FF68"/>
            </a:solidFill>
            <a:ln w="19050" algn="ctr">
              <a:solidFill>
                <a:schemeClr val="tx1"/>
              </a:solidFill>
              <a:miter lim="800000"/>
              <a:headEnd/>
              <a:tailEnd/>
            </a:ln>
          </p:spPr>
          <p:txBody>
            <a:bodyPr wrap="none" anchor="ctr"/>
            <a:lstStyle/>
            <a:p>
              <a:endParaRPr lang="en-US"/>
            </a:p>
          </p:txBody>
        </p:sp>
        <p:sp>
          <p:nvSpPr>
            <p:cNvPr id="29716" name="Freeform 244"/>
            <p:cNvSpPr>
              <a:spLocks/>
            </p:cNvSpPr>
            <p:nvPr/>
          </p:nvSpPr>
          <p:spPr bwMode="auto">
            <a:xfrm flipV="1">
              <a:off x="5175250" y="3784600"/>
              <a:ext cx="1704975" cy="701675"/>
            </a:xfrm>
            <a:custGeom>
              <a:avLst/>
              <a:gdLst>
                <a:gd name="T0" fmla="*/ 0 w 1296"/>
                <a:gd name="T1" fmla="*/ 0 h 384"/>
                <a:gd name="T2" fmla="*/ 2147483647 w 1296"/>
                <a:gd name="T3" fmla="*/ 0 h 384"/>
                <a:gd name="T4" fmla="*/ 2147483647 w 1296"/>
                <a:gd name="T5" fmla="*/ 1282155793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a:p>
          </p:txBody>
        </p:sp>
        <p:sp>
          <p:nvSpPr>
            <p:cNvPr id="29717" name="Rectangle 245"/>
            <p:cNvSpPr>
              <a:spLocks noChangeArrowheads="1"/>
            </p:cNvSpPr>
            <p:nvPr/>
          </p:nvSpPr>
          <p:spPr bwMode="auto">
            <a:xfrm>
              <a:off x="5876925" y="4386263"/>
              <a:ext cx="150813" cy="150812"/>
            </a:xfrm>
            <a:prstGeom prst="rect">
              <a:avLst/>
            </a:prstGeom>
            <a:solidFill>
              <a:srgbClr val="FFFF66"/>
            </a:solidFill>
            <a:ln w="19050" algn="ctr">
              <a:solidFill>
                <a:schemeClr val="tx1"/>
              </a:solidFill>
              <a:miter lim="800000"/>
              <a:headEnd/>
              <a:tailEnd/>
            </a:ln>
          </p:spPr>
          <p:txBody>
            <a:bodyPr wrap="none" anchor="ctr"/>
            <a:lstStyle/>
            <a:p>
              <a:endParaRPr lang="en-US"/>
            </a:p>
          </p:txBody>
        </p:sp>
        <p:sp>
          <p:nvSpPr>
            <p:cNvPr id="29718" name="Freeform 231"/>
            <p:cNvSpPr>
              <a:spLocks/>
            </p:cNvSpPr>
            <p:nvPr/>
          </p:nvSpPr>
          <p:spPr bwMode="auto">
            <a:xfrm>
              <a:off x="4022725" y="2747963"/>
              <a:ext cx="1755775" cy="654050"/>
            </a:xfrm>
            <a:custGeom>
              <a:avLst/>
              <a:gdLst>
                <a:gd name="T0" fmla="*/ 0 w 1296"/>
                <a:gd name="T1" fmla="*/ 0 h 384"/>
                <a:gd name="T2" fmla="*/ 2147483647 w 1296"/>
                <a:gd name="T3" fmla="*/ 0 h 384"/>
                <a:gd name="T4" fmla="*/ 2147483647 w 1296"/>
                <a:gd name="T5" fmla="*/ 1114014141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a:p>
          </p:txBody>
        </p:sp>
        <p:sp>
          <p:nvSpPr>
            <p:cNvPr id="29719" name="Rectangle 232"/>
            <p:cNvSpPr>
              <a:spLocks noChangeArrowheads="1"/>
            </p:cNvSpPr>
            <p:nvPr/>
          </p:nvSpPr>
          <p:spPr bwMode="auto">
            <a:xfrm>
              <a:off x="4975225" y="2647950"/>
              <a:ext cx="150813" cy="150813"/>
            </a:xfrm>
            <a:prstGeom prst="rect">
              <a:avLst/>
            </a:prstGeom>
            <a:solidFill>
              <a:srgbClr val="FFFF66"/>
            </a:solidFill>
            <a:ln w="19050" algn="ctr">
              <a:solidFill>
                <a:schemeClr val="tx1"/>
              </a:solidFill>
              <a:miter lim="800000"/>
              <a:headEnd/>
              <a:tailEnd/>
            </a:ln>
          </p:spPr>
          <p:txBody>
            <a:bodyPr wrap="none" anchor="ctr"/>
            <a:lstStyle/>
            <a:p>
              <a:endParaRPr lang="en-US"/>
            </a:p>
          </p:txBody>
        </p:sp>
        <p:sp>
          <p:nvSpPr>
            <p:cNvPr id="29720" name="Freeform 234"/>
            <p:cNvSpPr>
              <a:spLocks/>
            </p:cNvSpPr>
            <p:nvPr/>
          </p:nvSpPr>
          <p:spPr bwMode="auto">
            <a:xfrm>
              <a:off x="4022725" y="2879725"/>
              <a:ext cx="1755775" cy="654050"/>
            </a:xfrm>
            <a:custGeom>
              <a:avLst/>
              <a:gdLst>
                <a:gd name="T0" fmla="*/ 0 w 1296"/>
                <a:gd name="T1" fmla="*/ 0 h 384"/>
                <a:gd name="T2" fmla="*/ 2147483647 w 1296"/>
                <a:gd name="T3" fmla="*/ 0 h 384"/>
                <a:gd name="T4" fmla="*/ 2147483647 w 1296"/>
                <a:gd name="T5" fmla="*/ 1114014141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a:p>
          </p:txBody>
        </p:sp>
        <p:sp>
          <p:nvSpPr>
            <p:cNvPr id="29721" name="Rectangle 235"/>
            <p:cNvSpPr>
              <a:spLocks noChangeArrowheads="1"/>
            </p:cNvSpPr>
            <p:nvPr/>
          </p:nvSpPr>
          <p:spPr bwMode="auto">
            <a:xfrm>
              <a:off x="4975225" y="2779713"/>
              <a:ext cx="150813" cy="150812"/>
            </a:xfrm>
            <a:prstGeom prst="rect">
              <a:avLst/>
            </a:prstGeom>
            <a:solidFill>
              <a:srgbClr val="68FF68"/>
            </a:solidFill>
            <a:ln w="19050" algn="ctr">
              <a:solidFill>
                <a:schemeClr val="tx1"/>
              </a:solidFill>
              <a:miter lim="800000"/>
              <a:headEnd/>
              <a:tailEnd/>
            </a:ln>
          </p:spPr>
          <p:txBody>
            <a:bodyPr wrap="none" anchor="ctr"/>
            <a:lstStyle/>
            <a:p>
              <a:endParaRPr lang="en-US"/>
            </a:p>
          </p:txBody>
        </p:sp>
        <p:sp>
          <p:nvSpPr>
            <p:cNvPr id="29722" name="Freeform 237"/>
            <p:cNvSpPr>
              <a:spLocks/>
            </p:cNvSpPr>
            <p:nvPr/>
          </p:nvSpPr>
          <p:spPr bwMode="auto">
            <a:xfrm>
              <a:off x="4022725" y="3011488"/>
              <a:ext cx="1755775" cy="654050"/>
            </a:xfrm>
            <a:custGeom>
              <a:avLst/>
              <a:gdLst>
                <a:gd name="T0" fmla="*/ 0 w 1296"/>
                <a:gd name="T1" fmla="*/ 0 h 384"/>
                <a:gd name="T2" fmla="*/ 2147483647 w 1296"/>
                <a:gd name="T3" fmla="*/ 0 h 384"/>
                <a:gd name="T4" fmla="*/ 2147483647 w 1296"/>
                <a:gd name="T5" fmla="*/ 1114014141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a:p>
          </p:txBody>
        </p:sp>
        <p:sp>
          <p:nvSpPr>
            <p:cNvPr id="29723" name="Rectangle 238"/>
            <p:cNvSpPr>
              <a:spLocks noChangeArrowheads="1"/>
            </p:cNvSpPr>
            <p:nvPr/>
          </p:nvSpPr>
          <p:spPr bwMode="auto">
            <a:xfrm>
              <a:off x="4975225" y="2911475"/>
              <a:ext cx="150813" cy="150813"/>
            </a:xfrm>
            <a:prstGeom prst="rect">
              <a:avLst/>
            </a:prstGeom>
            <a:solidFill>
              <a:srgbClr val="5CA2FF"/>
            </a:solidFill>
            <a:ln w="19050" algn="ctr">
              <a:solidFill>
                <a:schemeClr val="tx1"/>
              </a:solidFill>
              <a:miter lim="800000"/>
              <a:headEnd/>
              <a:tailEnd/>
            </a:ln>
          </p:spPr>
          <p:txBody>
            <a:bodyPr wrap="none" anchor="ctr"/>
            <a:lstStyle/>
            <a:p>
              <a:endParaRPr lang="en-US"/>
            </a:p>
          </p:txBody>
        </p:sp>
        <p:sp>
          <p:nvSpPr>
            <p:cNvPr id="29724" name="Freeform 221"/>
            <p:cNvSpPr>
              <a:spLocks/>
            </p:cNvSpPr>
            <p:nvPr/>
          </p:nvSpPr>
          <p:spPr bwMode="auto">
            <a:xfrm>
              <a:off x="2933700" y="2747963"/>
              <a:ext cx="650875" cy="654050"/>
            </a:xfrm>
            <a:custGeom>
              <a:avLst/>
              <a:gdLst>
                <a:gd name="T0" fmla="*/ 0 w 624"/>
                <a:gd name="T1" fmla="*/ 685547113 h 624"/>
                <a:gd name="T2" fmla="*/ 0 w 624"/>
                <a:gd name="T3" fmla="*/ 0 h 624"/>
                <a:gd name="T4" fmla="*/ 678907472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lnTo>
                    <a:pt x="0" y="0"/>
                  </a:lnTo>
                  <a:lnTo>
                    <a:pt x="624" y="0"/>
                  </a:lnTo>
                </a:path>
              </a:pathLst>
            </a:custGeom>
            <a:noFill/>
            <a:ln w="19050">
              <a:solidFill>
                <a:schemeClr val="tx1"/>
              </a:solidFill>
              <a:round/>
              <a:headEnd/>
              <a:tailEnd type="triangle" w="med" len="med"/>
            </a:ln>
          </p:spPr>
          <p:txBody>
            <a:bodyPr wrap="none" anchor="ctr"/>
            <a:lstStyle/>
            <a:p>
              <a:endParaRPr lang="en-US"/>
            </a:p>
          </p:txBody>
        </p:sp>
        <p:sp>
          <p:nvSpPr>
            <p:cNvPr id="29725" name="Rectangle 222"/>
            <p:cNvSpPr>
              <a:spLocks noChangeArrowheads="1"/>
            </p:cNvSpPr>
            <p:nvPr/>
          </p:nvSpPr>
          <p:spPr bwMode="auto">
            <a:xfrm>
              <a:off x="3135313" y="2647950"/>
              <a:ext cx="149225" cy="150813"/>
            </a:xfrm>
            <a:prstGeom prst="rect">
              <a:avLst/>
            </a:prstGeom>
            <a:solidFill>
              <a:srgbClr val="FFFF66"/>
            </a:solidFill>
            <a:ln w="19050" algn="ctr">
              <a:solidFill>
                <a:schemeClr val="tx1"/>
              </a:solidFill>
              <a:miter lim="800000"/>
              <a:headEnd/>
              <a:tailEnd/>
            </a:ln>
          </p:spPr>
          <p:txBody>
            <a:bodyPr wrap="none" anchor="ctr"/>
            <a:lstStyle/>
            <a:p>
              <a:endParaRPr lang="en-US"/>
            </a:p>
          </p:txBody>
        </p:sp>
        <p:sp>
          <p:nvSpPr>
            <p:cNvPr id="29726" name="Freeform 224"/>
            <p:cNvSpPr>
              <a:spLocks/>
            </p:cNvSpPr>
            <p:nvPr/>
          </p:nvSpPr>
          <p:spPr bwMode="auto">
            <a:xfrm>
              <a:off x="2933700" y="2879725"/>
              <a:ext cx="650875" cy="654050"/>
            </a:xfrm>
            <a:custGeom>
              <a:avLst/>
              <a:gdLst>
                <a:gd name="T0" fmla="*/ 0 w 624"/>
                <a:gd name="T1" fmla="*/ 685547113 h 624"/>
                <a:gd name="T2" fmla="*/ 0 w 624"/>
                <a:gd name="T3" fmla="*/ 0 h 624"/>
                <a:gd name="T4" fmla="*/ 678907472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lnTo>
                    <a:pt x="0" y="0"/>
                  </a:lnTo>
                  <a:lnTo>
                    <a:pt x="624" y="0"/>
                  </a:lnTo>
                </a:path>
              </a:pathLst>
            </a:custGeom>
            <a:noFill/>
            <a:ln w="19050">
              <a:solidFill>
                <a:schemeClr val="tx1"/>
              </a:solidFill>
              <a:round/>
              <a:headEnd/>
              <a:tailEnd type="triangle" w="med" len="med"/>
            </a:ln>
          </p:spPr>
          <p:txBody>
            <a:bodyPr wrap="none" anchor="ctr"/>
            <a:lstStyle/>
            <a:p>
              <a:endParaRPr lang="en-US"/>
            </a:p>
          </p:txBody>
        </p:sp>
        <p:sp>
          <p:nvSpPr>
            <p:cNvPr id="29727" name="Rectangle 225"/>
            <p:cNvSpPr>
              <a:spLocks noChangeArrowheads="1"/>
            </p:cNvSpPr>
            <p:nvPr/>
          </p:nvSpPr>
          <p:spPr bwMode="auto">
            <a:xfrm>
              <a:off x="3135313" y="2779713"/>
              <a:ext cx="149225" cy="150812"/>
            </a:xfrm>
            <a:prstGeom prst="rect">
              <a:avLst/>
            </a:prstGeom>
            <a:solidFill>
              <a:srgbClr val="68FF68"/>
            </a:solidFill>
            <a:ln w="19050" algn="ctr">
              <a:solidFill>
                <a:schemeClr val="tx1"/>
              </a:solidFill>
              <a:miter lim="800000"/>
              <a:headEnd/>
              <a:tailEnd/>
            </a:ln>
          </p:spPr>
          <p:txBody>
            <a:bodyPr wrap="none" anchor="ctr"/>
            <a:lstStyle/>
            <a:p>
              <a:endParaRPr lang="en-US"/>
            </a:p>
          </p:txBody>
        </p:sp>
        <p:sp>
          <p:nvSpPr>
            <p:cNvPr id="29728" name="Freeform 227"/>
            <p:cNvSpPr>
              <a:spLocks/>
            </p:cNvSpPr>
            <p:nvPr/>
          </p:nvSpPr>
          <p:spPr bwMode="auto">
            <a:xfrm>
              <a:off x="2933700" y="3011488"/>
              <a:ext cx="650875" cy="654050"/>
            </a:xfrm>
            <a:custGeom>
              <a:avLst/>
              <a:gdLst>
                <a:gd name="T0" fmla="*/ 0 w 624"/>
                <a:gd name="T1" fmla="*/ 685547113 h 624"/>
                <a:gd name="T2" fmla="*/ 0 w 624"/>
                <a:gd name="T3" fmla="*/ 0 h 624"/>
                <a:gd name="T4" fmla="*/ 678907472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lnTo>
                    <a:pt x="0" y="0"/>
                  </a:lnTo>
                  <a:lnTo>
                    <a:pt x="624" y="0"/>
                  </a:lnTo>
                </a:path>
              </a:pathLst>
            </a:custGeom>
            <a:noFill/>
            <a:ln w="19050">
              <a:solidFill>
                <a:schemeClr val="tx1"/>
              </a:solidFill>
              <a:round/>
              <a:headEnd/>
              <a:tailEnd type="triangle" w="med" len="med"/>
            </a:ln>
          </p:spPr>
          <p:txBody>
            <a:bodyPr wrap="none" anchor="ctr"/>
            <a:lstStyle/>
            <a:p>
              <a:endParaRPr lang="en-US"/>
            </a:p>
          </p:txBody>
        </p:sp>
        <p:sp>
          <p:nvSpPr>
            <p:cNvPr id="29729" name="Rectangle 228"/>
            <p:cNvSpPr>
              <a:spLocks noChangeArrowheads="1"/>
            </p:cNvSpPr>
            <p:nvPr/>
          </p:nvSpPr>
          <p:spPr bwMode="auto">
            <a:xfrm>
              <a:off x="3135313" y="2911475"/>
              <a:ext cx="149225" cy="150813"/>
            </a:xfrm>
            <a:prstGeom prst="rect">
              <a:avLst/>
            </a:prstGeom>
            <a:solidFill>
              <a:srgbClr val="5CA2FF"/>
            </a:solidFill>
            <a:ln w="19050" algn="ctr">
              <a:solidFill>
                <a:schemeClr val="tx1"/>
              </a:solidFill>
              <a:miter lim="800000"/>
              <a:headEnd/>
              <a:tailEnd/>
            </a:ln>
          </p:spPr>
          <p:txBody>
            <a:bodyPr wrap="none" anchor="ctr"/>
            <a:lstStyle/>
            <a:p>
              <a:endParaRPr lang="en-US"/>
            </a:p>
          </p:txBody>
        </p:sp>
        <p:grpSp>
          <p:nvGrpSpPr>
            <p:cNvPr id="3" name="Group 210"/>
            <p:cNvGrpSpPr>
              <a:grpSpLocks/>
            </p:cNvGrpSpPr>
            <p:nvPr/>
          </p:nvGrpSpPr>
          <p:grpSpPr bwMode="auto">
            <a:xfrm>
              <a:off x="6234113" y="3551238"/>
              <a:ext cx="501650" cy="150812"/>
              <a:chOff x="1442" y="2618"/>
              <a:chExt cx="426" cy="128"/>
            </a:xfrm>
          </p:grpSpPr>
          <p:sp>
            <p:nvSpPr>
              <p:cNvPr id="29778" name="Line 211"/>
              <p:cNvSpPr>
                <a:spLocks noChangeShapeType="1"/>
              </p:cNvSpPr>
              <p:nvPr/>
            </p:nvSpPr>
            <p:spPr bwMode="auto">
              <a:xfrm>
                <a:off x="1442" y="2704"/>
                <a:ext cx="426" cy="1"/>
              </a:xfrm>
              <a:prstGeom prst="line">
                <a:avLst/>
              </a:prstGeom>
              <a:noFill/>
              <a:ln w="19050">
                <a:solidFill>
                  <a:schemeClr val="tx1"/>
                </a:solidFill>
                <a:round/>
                <a:headEnd/>
                <a:tailEnd type="triangle" w="med" len="med"/>
              </a:ln>
            </p:spPr>
            <p:txBody>
              <a:bodyPr wrap="none" anchor="ctr"/>
              <a:lstStyle/>
              <a:p>
                <a:endParaRPr lang="en-US"/>
              </a:p>
            </p:txBody>
          </p:sp>
          <p:sp>
            <p:nvSpPr>
              <p:cNvPr id="29779" name="Rectangle 212"/>
              <p:cNvSpPr>
                <a:spLocks noChangeArrowheads="1"/>
              </p:cNvSpPr>
              <p:nvPr/>
            </p:nvSpPr>
            <p:spPr bwMode="auto">
              <a:xfrm>
                <a:off x="1570" y="2618"/>
                <a:ext cx="128" cy="128"/>
              </a:xfrm>
              <a:prstGeom prst="rect">
                <a:avLst/>
              </a:prstGeom>
              <a:solidFill>
                <a:srgbClr val="FFFF66"/>
              </a:solidFill>
              <a:ln w="19050" algn="ctr">
                <a:solidFill>
                  <a:schemeClr val="tx1"/>
                </a:solidFill>
                <a:miter lim="800000"/>
                <a:headEnd/>
                <a:tailEnd/>
              </a:ln>
            </p:spPr>
            <p:txBody>
              <a:bodyPr wrap="none" anchor="ctr"/>
              <a:lstStyle/>
              <a:p>
                <a:endParaRPr lang="en-US"/>
              </a:p>
            </p:txBody>
          </p:sp>
        </p:grpSp>
        <p:sp>
          <p:nvSpPr>
            <p:cNvPr id="29731" name="Line 214"/>
            <p:cNvSpPr>
              <a:spLocks noChangeShapeType="1"/>
            </p:cNvSpPr>
            <p:nvPr/>
          </p:nvSpPr>
          <p:spPr bwMode="auto">
            <a:xfrm>
              <a:off x="6232525" y="3792538"/>
              <a:ext cx="501650" cy="1587"/>
            </a:xfrm>
            <a:prstGeom prst="line">
              <a:avLst/>
            </a:prstGeom>
            <a:noFill/>
            <a:ln w="19050">
              <a:solidFill>
                <a:schemeClr val="tx1"/>
              </a:solidFill>
              <a:round/>
              <a:headEnd/>
              <a:tailEnd type="triangle" w="med" len="med"/>
            </a:ln>
          </p:spPr>
          <p:txBody>
            <a:bodyPr wrap="none" anchor="ctr"/>
            <a:lstStyle/>
            <a:p>
              <a:endParaRPr lang="en-US"/>
            </a:p>
          </p:txBody>
        </p:sp>
        <p:sp>
          <p:nvSpPr>
            <p:cNvPr id="29732" name="Rectangle 215"/>
            <p:cNvSpPr>
              <a:spLocks noChangeArrowheads="1"/>
            </p:cNvSpPr>
            <p:nvPr/>
          </p:nvSpPr>
          <p:spPr bwMode="auto">
            <a:xfrm>
              <a:off x="6383338" y="3690938"/>
              <a:ext cx="150812" cy="150812"/>
            </a:xfrm>
            <a:prstGeom prst="rect">
              <a:avLst/>
            </a:prstGeom>
            <a:solidFill>
              <a:srgbClr val="68FF68"/>
            </a:solidFill>
            <a:ln w="19050" algn="ctr">
              <a:solidFill>
                <a:schemeClr val="tx1"/>
              </a:solidFill>
              <a:miter lim="800000"/>
              <a:headEnd/>
              <a:tailEnd/>
            </a:ln>
          </p:spPr>
          <p:txBody>
            <a:bodyPr wrap="none" anchor="ctr"/>
            <a:lstStyle/>
            <a:p>
              <a:endParaRPr lang="en-US"/>
            </a:p>
          </p:txBody>
        </p:sp>
        <p:sp>
          <p:nvSpPr>
            <p:cNvPr id="29733" name="Line 217"/>
            <p:cNvSpPr>
              <a:spLocks noChangeShapeType="1"/>
            </p:cNvSpPr>
            <p:nvPr/>
          </p:nvSpPr>
          <p:spPr bwMode="auto">
            <a:xfrm>
              <a:off x="6229350" y="3930650"/>
              <a:ext cx="501650" cy="1588"/>
            </a:xfrm>
            <a:prstGeom prst="line">
              <a:avLst/>
            </a:prstGeom>
            <a:noFill/>
            <a:ln w="19050">
              <a:solidFill>
                <a:schemeClr val="tx1"/>
              </a:solidFill>
              <a:round/>
              <a:headEnd/>
              <a:tailEnd type="triangle" w="med" len="med"/>
            </a:ln>
          </p:spPr>
          <p:txBody>
            <a:bodyPr wrap="none" anchor="ctr"/>
            <a:lstStyle/>
            <a:p>
              <a:endParaRPr lang="en-US"/>
            </a:p>
          </p:txBody>
        </p:sp>
        <p:sp>
          <p:nvSpPr>
            <p:cNvPr id="29734" name="Rectangle 218"/>
            <p:cNvSpPr>
              <a:spLocks noChangeArrowheads="1"/>
            </p:cNvSpPr>
            <p:nvPr/>
          </p:nvSpPr>
          <p:spPr bwMode="auto">
            <a:xfrm>
              <a:off x="6383338" y="3829050"/>
              <a:ext cx="150812" cy="150813"/>
            </a:xfrm>
            <a:prstGeom prst="rect">
              <a:avLst/>
            </a:prstGeom>
            <a:solidFill>
              <a:srgbClr val="5CA2FF"/>
            </a:solidFill>
            <a:ln w="19050" algn="ctr">
              <a:solidFill>
                <a:schemeClr val="tx1"/>
              </a:solidFill>
              <a:miter lim="800000"/>
              <a:headEnd/>
              <a:tailEnd/>
            </a:ln>
          </p:spPr>
          <p:txBody>
            <a:bodyPr wrap="none" anchor="ctr"/>
            <a:lstStyle/>
            <a:p>
              <a:endParaRPr lang="en-US"/>
            </a:p>
          </p:txBody>
        </p:sp>
        <p:grpSp>
          <p:nvGrpSpPr>
            <p:cNvPr id="4" name="Group 198"/>
            <p:cNvGrpSpPr>
              <a:grpSpLocks/>
            </p:cNvGrpSpPr>
            <p:nvPr/>
          </p:nvGrpSpPr>
          <p:grpSpPr bwMode="auto">
            <a:xfrm>
              <a:off x="5160963" y="3554413"/>
              <a:ext cx="501650" cy="150812"/>
              <a:chOff x="1442" y="2618"/>
              <a:chExt cx="426" cy="128"/>
            </a:xfrm>
          </p:grpSpPr>
          <p:sp>
            <p:nvSpPr>
              <p:cNvPr id="29776" name="Line 199"/>
              <p:cNvSpPr>
                <a:spLocks noChangeShapeType="1"/>
              </p:cNvSpPr>
              <p:nvPr/>
            </p:nvSpPr>
            <p:spPr bwMode="auto">
              <a:xfrm>
                <a:off x="1442" y="2704"/>
                <a:ext cx="426" cy="1"/>
              </a:xfrm>
              <a:prstGeom prst="line">
                <a:avLst/>
              </a:prstGeom>
              <a:noFill/>
              <a:ln w="19050">
                <a:solidFill>
                  <a:schemeClr val="tx1"/>
                </a:solidFill>
                <a:round/>
                <a:headEnd/>
                <a:tailEnd type="triangle" w="med" len="med"/>
              </a:ln>
            </p:spPr>
            <p:txBody>
              <a:bodyPr wrap="none" anchor="ctr"/>
              <a:lstStyle/>
              <a:p>
                <a:endParaRPr lang="en-US"/>
              </a:p>
            </p:txBody>
          </p:sp>
          <p:sp>
            <p:nvSpPr>
              <p:cNvPr id="29777" name="Rectangle 200"/>
              <p:cNvSpPr>
                <a:spLocks noChangeArrowheads="1"/>
              </p:cNvSpPr>
              <p:nvPr/>
            </p:nvSpPr>
            <p:spPr bwMode="auto">
              <a:xfrm>
                <a:off x="1570" y="2618"/>
                <a:ext cx="128" cy="128"/>
              </a:xfrm>
              <a:prstGeom prst="rect">
                <a:avLst/>
              </a:prstGeom>
              <a:solidFill>
                <a:srgbClr val="FFFF66"/>
              </a:solidFill>
              <a:ln w="19050" algn="ctr">
                <a:solidFill>
                  <a:schemeClr val="tx1"/>
                </a:solidFill>
                <a:miter lim="800000"/>
                <a:headEnd/>
                <a:tailEnd/>
              </a:ln>
            </p:spPr>
            <p:txBody>
              <a:bodyPr wrap="none" anchor="ctr"/>
              <a:lstStyle/>
              <a:p>
                <a:endParaRPr lang="en-US"/>
              </a:p>
            </p:txBody>
          </p:sp>
        </p:grpSp>
        <p:sp>
          <p:nvSpPr>
            <p:cNvPr id="29736" name="Line 202"/>
            <p:cNvSpPr>
              <a:spLocks noChangeShapeType="1"/>
            </p:cNvSpPr>
            <p:nvPr/>
          </p:nvSpPr>
          <p:spPr bwMode="auto">
            <a:xfrm>
              <a:off x="5159375" y="3794125"/>
              <a:ext cx="501650" cy="1588"/>
            </a:xfrm>
            <a:prstGeom prst="line">
              <a:avLst/>
            </a:prstGeom>
            <a:noFill/>
            <a:ln w="19050">
              <a:solidFill>
                <a:schemeClr val="tx1"/>
              </a:solidFill>
              <a:round/>
              <a:headEnd/>
              <a:tailEnd type="triangle" w="med" len="med"/>
            </a:ln>
          </p:spPr>
          <p:txBody>
            <a:bodyPr wrap="none" anchor="ctr"/>
            <a:lstStyle/>
            <a:p>
              <a:endParaRPr lang="en-US"/>
            </a:p>
          </p:txBody>
        </p:sp>
        <p:sp>
          <p:nvSpPr>
            <p:cNvPr id="29737" name="Rectangle 203"/>
            <p:cNvSpPr>
              <a:spLocks noChangeArrowheads="1"/>
            </p:cNvSpPr>
            <p:nvPr/>
          </p:nvSpPr>
          <p:spPr bwMode="auto">
            <a:xfrm>
              <a:off x="5310188" y="3692525"/>
              <a:ext cx="150812" cy="150813"/>
            </a:xfrm>
            <a:prstGeom prst="rect">
              <a:avLst/>
            </a:prstGeom>
            <a:solidFill>
              <a:srgbClr val="68FF68"/>
            </a:solidFill>
            <a:ln w="19050" algn="ctr">
              <a:solidFill>
                <a:schemeClr val="tx1"/>
              </a:solidFill>
              <a:miter lim="800000"/>
              <a:headEnd/>
              <a:tailEnd/>
            </a:ln>
          </p:spPr>
          <p:txBody>
            <a:bodyPr wrap="none" anchor="ctr"/>
            <a:lstStyle/>
            <a:p>
              <a:endParaRPr lang="en-US"/>
            </a:p>
          </p:txBody>
        </p:sp>
        <p:sp>
          <p:nvSpPr>
            <p:cNvPr id="29738" name="Line 205"/>
            <p:cNvSpPr>
              <a:spLocks noChangeShapeType="1"/>
            </p:cNvSpPr>
            <p:nvPr/>
          </p:nvSpPr>
          <p:spPr bwMode="auto">
            <a:xfrm>
              <a:off x="5157788" y="3933825"/>
              <a:ext cx="500062" cy="1588"/>
            </a:xfrm>
            <a:prstGeom prst="line">
              <a:avLst/>
            </a:prstGeom>
            <a:noFill/>
            <a:ln w="19050">
              <a:solidFill>
                <a:schemeClr val="tx1"/>
              </a:solidFill>
              <a:round/>
              <a:headEnd/>
              <a:tailEnd type="triangle" w="med" len="med"/>
            </a:ln>
          </p:spPr>
          <p:txBody>
            <a:bodyPr wrap="none" anchor="ctr"/>
            <a:lstStyle/>
            <a:p>
              <a:endParaRPr lang="en-US"/>
            </a:p>
          </p:txBody>
        </p:sp>
        <p:sp>
          <p:nvSpPr>
            <p:cNvPr id="29739" name="Rectangle 206"/>
            <p:cNvSpPr>
              <a:spLocks noChangeArrowheads="1"/>
            </p:cNvSpPr>
            <p:nvPr/>
          </p:nvSpPr>
          <p:spPr bwMode="auto">
            <a:xfrm>
              <a:off x="5311775" y="3832225"/>
              <a:ext cx="149225" cy="150813"/>
            </a:xfrm>
            <a:prstGeom prst="rect">
              <a:avLst/>
            </a:prstGeom>
            <a:solidFill>
              <a:srgbClr val="5CA2FF"/>
            </a:solidFill>
            <a:ln w="19050" algn="ctr">
              <a:solidFill>
                <a:schemeClr val="tx1"/>
              </a:solidFill>
              <a:miter lim="800000"/>
              <a:headEnd/>
              <a:tailEnd/>
            </a:ln>
          </p:spPr>
          <p:txBody>
            <a:bodyPr wrap="none" anchor="ctr"/>
            <a:lstStyle/>
            <a:p>
              <a:endParaRPr lang="en-US"/>
            </a:p>
          </p:txBody>
        </p:sp>
        <p:grpSp>
          <p:nvGrpSpPr>
            <p:cNvPr id="5" name="Group 186"/>
            <p:cNvGrpSpPr>
              <a:grpSpLocks/>
            </p:cNvGrpSpPr>
            <p:nvPr/>
          </p:nvGrpSpPr>
          <p:grpSpPr bwMode="auto">
            <a:xfrm>
              <a:off x="4087813" y="3556000"/>
              <a:ext cx="501650" cy="150813"/>
              <a:chOff x="1442" y="2618"/>
              <a:chExt cx="426" cy="128"/>
            </a:xfrm>
          </p:grpSpPr>
          <p:sp>
            <p:nvSpPr>
              <p:cNvPr id="29774" name="Line 187"/>
              <p:cNvSpPr>
                <a:spLocks noChangeShapeType="1"/>
              </p:cNvSpPr>
              <p:nvPr/>
            </p:nvSpPr>
            <p:spPr bwMode="auto">
              <a:xfrm>
                <a:off x="1442" y="2704"/>
                <a:ext cx="426" cy="1"/>
              </a:xfrm>
              <a:prstGeom prst="line">
                <a:avLst/>
              </a:prstGeom>
              <a:noFill/>
              <a:ln w="19050">
                <a:solidFill>
                  <a:schemeClr val="tx1"/>
                </a:solidFill>
                <a:round/>
                <a:headEnd/>
                <a:tailEnd type="triangle" w="med" len="med"/>
              </a:ln>
            </p:spPr>
            <p:txBody>
              <a:bodyPr wrap="none" anchor="ctr"/>
              <a:lstStyle/>
              <a:p>
                <a:endParaRPr lang="en-US"/>
              </a:p>
            </p:txBody>
          </p:sp>
          <p:sp>
            <p:nvSpPr>
              <p:cNvPr id="29775" name="Rectangle 188"/>
              <p:cNvSpPr>
                <a:spLocks noChangeArrowheads="1"/>
              </p:cNvSpPr>
              <p:nvPr/>
            </p:nvSpPr>
            <p:spPr bwMode="auto">
              <a:xfrm>
                <a:off x="1570" y="2618"/>
                <a:ext cx="128" cy="128"/>
              </a:xfrm>
              <a:prstGeom prst="rect">
                <a:avLst/>
              </a:prstGeom>
              <a:solidFill>
                <a:srgbClr val="FFFF66"/>
              </a:solidFill>
              <a:ln w="19050" algn="ctr">
                <a:solidFill>
                  <a:schemeClr val="tx1"/>
                </a:solidFill>
                <a:miter lim="800000"/>
                <a:headEnd/>
                <a:tailEnd/>
              </a:ln>
            </p:spPr>
            <p:txBody>
              <a:bodyPr wrap="none" anchor="ctr"/>
              <a:lstStyle/>
              <a:p>
                <a:endParaRPr lang="en-US"/>
              </a:p>
            </p:txBody>
          </p:sp>
        </p:grpSp>
        <p:sp>
          <p:nvSpPr>
            <p:cNvPr id="29741" name="Line 190"/>
            <p:cNvSpPr>
              <a:spLocks noChangeShapeType="1"/>
            </p:cNvSpPr>
            <p:nvPr/>
          </p:nvSpPr>
          <p:spPr bwMode="auto">
            <a:xfrm>
              <a:off x="4086225" y="3797300"/>
              <a:ext cx="501650" cy="1588"/>
            </a:xfrm>
            <a:prstGeom prst="line">
              <a:avLst/>
            </a:prstGeom>
            <a:noFill/>
            <a:ln w="19050">
              <a:solidFill>
                <a:schemeClr val="tx1"/>
              </a:solidFill>
              <a:round/>
              <a:headEnd/>
              <a:tailEnd type="triangle" w="med" len="med"/>
            </a:ln>
          </p:spPr>
          <p:txBody>
            <a:bodyPr wrap="none" anchor="ctr"/>
            <a:lstStyle/>
            <a:p>
              <a:endParaRPr lang="en-US"/>
            </a:p>
          </p:txBody>
        </p:sp>
        <p:sp>
          <p:nvSpPr>
            <p:cNvPr id="29742" name="Rectangle 191"/>
            <p:cNvSpPr>
              <a:spLocks noChangeArrowheads="1"/>
            </p:cNvSpPr>
            <p:nvPr/>
          </p:nvSpPr>
          <p:spPr bwMode="auto">
            <a:xfrm>
              <a:off x="4237038" y="3695700"/>
              <a:ext cx="150812" cy="150813"/>
            </a:xfrm>
            <a:prstGeom prst="rect">
              <a:avLst/>
            </a:prstGeom>
            <a:solidFill>
              <a:srgbClr val="68FF68"/>
            </a:solidFill>
            <a:ln w="19050" algn="ctr">
              <a:solidFill>
                <a:schemeClr val="tx1"/>
              </a:solidFill>
              <a:miter lim="800000"/>
              <a:headEnd/>
              <a:tailEnd/>
            </a:ln>
          </p:spPr>
          <p:txBody>
            <a:bodyPr wrap="none" anchor="ctr"/>
            <a:lstStyle/>
            <a:p>
              <a:endParaRPr lang="en-US"/>
            </a:p>
          </p:txBody>
        </p:sp>
        <p:sp>
          <p:nvSpPr>
            <p:cNvPr id="29743" name="Line 193"/>
            <p:cNvSpPr>
              <a:spLocks noChangeShapeType="1"/>
            </p:cNvSpPr>
            <p:nvPr/>
          </p:nvSpPr>
          <p:spPr bwMode="auto">
            <a:xfrm>
              <a:off x="4084638" y="3935413"/>
              <a:ext cx="500062" cy="1587"/>
            </a:xfrm>
            <a:prstGeom prst="line">
              <a:avLst/>
            </a:prstGeom>
            <a:noFill/>
            <a:ln w="19050">
              <a:solidFill>
                <a:schemeClr val="tx1"/>
              </a:solidFill>
              <a:round/>
              <a:headEnd/>
              <a:tailEnd type="triangle" w="med" len="med"/>
            </a:ln>
          </p:spPr>
          <p:txBody>
            <a:bodyPr wrap="none" anchor="ctr"/>
            <a:lstStyle/>
            <a:p>
              <a:endParaRPr lang="en-US"/>
            </a:p>
          </p:txBody>
        </p:sp>
        <p:sp>
          <p:nvSpPr>
            <p:cNvPr id="29744" name="Rectangle 194"/>
            <p:cNvSpPr>
              <a:spLocks noChangeArrowheads="1"/>
            </p:cNvSpPr>
            <p:nvPr/>
          </p:nvSpPr>
          <p:spPr bwMode="auto">
            <a:xfrm>
              <a:off x="4238625" y="3833813"/>
              <a:ext cx="149225" cy="150812"/>
            </a:xfrm>
            <a:prstGeom prst="rect">
              <a:avLst/>
            </a:prstGeom>
            <a:solidFill>
              <a:srgbClr val="5CA2FF"/>
            </a:solidFill>
            <a:ln w="19050" algn="ctr">
              <a:solidFill>
                <a:schemeClr val="tx1"/>
              </a:solidFill>
              <a:miter lim="800000"/>
              <a:headEnd/>
              <a:tailEnd/>
            </a:ln>
          </p:spPr>
          <p:txBody>
            <a:bodyPr wrap="none" anchor="ctr"/>
            <a:lstStyle/>
            <a:p>
              <a:endParaRPr lang="en-US"/>
            </a:p>
          </p:txBody>
        </p:sp>
        <p:sp>
          <p:nvSpPr>
            <p:cNvPr id="29745" name="Rectangle 88"/>
            <p:cNvSpPr>
              <a:spLocks noChangeArrowheads="1"/>
            </p:cNvSpPr>
            <p:nvPr/>
          </p:nvSpPr>
          <p:spPr bwMode="auto">
            <a:xfrm>
              <a:off x="3570288" y="2573338"/>
              <a:ext cx="603250" cy="550862"/>
            </a:xfrm>
            <a:prstGeom prst="rect">
              <a:avLst/>
            </a:prstGeom>
            <a:solidFill>
              <a:schemeClr val="bg1"/>
            </a:solidFill>
            <a:ln w="19050" algn="ctr">
              <a:solidFill>
                <a:schemeClr val="tx1"/>
              </a:solidFill>
              <a:miter lim="800000"/>
              <a:headEnd/>
              <a:tailEnd/>
            </a:ln>
          </p:spPr>
          <p:txBody>
            <a:bodyPr wrap="none" anchor="ctr"/>
            <a:lstStyle/>
            <a:p>
              <a:endParaRPr lang="en-US"/>
            </a:p>
          </p:txBody>
        </p:sp>
        <p:sp>
          <p:nvSpPr>
            <p:cNvPr id="29746" name="Rectangle 89"/>
            <p:cNvSpPr>
              <a:spLocks noChangeArrowheads="1"/>
            </p:cNvSpPr>
            <p:nvPr/>
          </p:nvSpPr>
          <p:spPr bwMode="auto">
            <a:xfrm>
              <a:off x="4598988" y="3476625"/>
              <a:ext cx="601662" cy="552450"/>
            </a:xfrm>
            <a:prstGeom prst="rect">
              <a:avLst/>
            </a:prstGeom>
            <a:solidFill>
              <a:schemeClr val="bg1"/>
            </a:solidFill>
            <a:ln w="19050" algn="ctr">
              <a:solidFill>
                <a:schemeClr val="tx1"/>
              </a:solidFill>
              <a:miter lim="800000"/>
              <a:headEnd/>
              <a:tailEnd/>
            </a:ln>
          </p:spPr>
          <p:txBody>
            <a:bodyPr wrap="none" anchor="ctr"/>
            <a:lstStyle/>
            <a:p>
              <a:endParaRPr lang="en-US"/>
            </a:p>
          </p:txBody>
        </p:sp>
        <p:sp>
          <p:nvSpPr>
            <p:cNvPr id="29747" name="Rectangle 90"/>
            <p:cNvSpPr>
              <a:spLocks noChangeArrowheads="1"/>
            </p:cNvSpPr>
            <p:nvPr/>
          </p:nvSpPr>
          <p:spPr bwMode="auto">
            <a:xfrm>
              <a:off x="5665788" y="3476625"/>
              <a:ext cx="600075" cy="552450"/>
            </a:xfrm>
            <a:prstGeom prst="rect">
              <a:avLst/>
            </a:prstGeom>
            <a:solidFill>
              <a:schemeClr val="bg1"/>
            </a:solidFill>
            <a:ln w="19050" algn="ctr">
              <a:solidFill>
                <a:schemeClr val="tx1"/>
              </a:solidFill>
              <a:miter lim="800000"/>
              <a:headEnd/>
              <a:tailEnd/>
            </a:ln>
          </p:spPr>
          <p:txBody>
            <a:bodyPr wrap="none" anchor="ctr"/>
            <a:lstStyle/>
            <a:p>
              <a:endParaRPr lang="en-US"/>
            </a:p>
          </p:txBody>
        </p:sp>
        <p:sp>
          <p:nvSpPr>
            <p:cNvPr id="29748" name="Rectangle 93"/>
            <p:cNvSpPr>
              <a:spLocks noChangeArrowheads="1"/>
            </p:cNvSpPr>
            <p:nvPr/>
          </p:nvSpPr>
          <p:spPr bwMode="auto">
            <a:xfrm>
              <a:off x="4598988" y="4278313"/>
              <a:ext cx="601662" cy="554037"/>
            </a:xfrm>
            <a:prstGeom prst="rect">
              <a:avLst/>
            </a:prstGeom>
            <a:solidFill>
              <a:schemeClr val="bg1"/>
            </a:solidFill>
            <a:ln w="19050" algn="ctr">
              <a:solidFill>
                <a:schemeClr val="tx1"/>
              </a:solidFill>
              <a:miter lim="800000"/>
              <a:headEnd/>
              <a:tailEnd/>
            </a:ln>
          </p:spPr>
          <p:txBody>
            <a:bodyPr wrap="none" anchor="ctr"/>
            <a:lstStyle/>
            <a:p>
              <a:endParaRPr lang="en-US"/>
            </a:p>
          </p:txBody>
        </p:sp>
        <p:sp>
          <p:nvSpPr>
            <p:cNvPr id="29749" name="Rectangle 94"/>
            <p:cNvSpPr>
              <a:spLocks noChangeArrowheads="1"/>
            </p:cNvSpPr>
            <p:nvPr/>
          </p:nvSpPr>
          <p:spPr bwMode="auto">
            <a:xfrm>
              <a:off x="3570288" y="3476625"/>
              <a:ext cx="603250" cy="552450"/>
            </a:xfrm>
            <a:prstGeom prst="rect">
              <a:avLst/>
            </a:prstGeom>
            <a:solidFill>
              <a:schemeClr val="bg1"/>
            </a:solidFill>
            <a:ln w="19050" algn="ctr">
              <a:solidFill>
                <a:schemeClr val="tx1"/>
              </a:solidFill>
              <a:miter lim="800000"/>
              <a:headEnd/>
              <a:tailEnd/>
            </a:ln>
          </p:spPr>
          <p:txBody>
            <a:bodyPr wrap="none" anchor="ctr"/>
            <a:lstStyle/>
            <a:p>
              <a:endParaRPr lang="en-US"/>
            </a:p>
          </p:txBody>
        </p:sp>
        <p:sp>
          <p:nvSpPr>
            <p:cNvPr id="29750" name="Rectangle 115"/>
            <p:cNvSpPr>
              <a:spLocks noChangeArrowheads="1"/>
            </p:cNvSpPr>
            <p:nvPr/>
          </p:nvSpPr>
          <p:spPr bwMode="auto">
            <a:xfrm>
              <a:off x="1935163" y="2471738"/>
              <a:ext cx="601662" cy="552450"/>
            </a:xfrm>
            <a:prstGeom prst="rect">
              <a:avLst/>
            </a:prstGeom>
            <a:solidFill>
              <a:schemeClr val="bg1"/>
            </a:solidFill>
            <a:ln w="19050" algn="ctr">
              <a:solidFill>
                <a:schemeClr val="tx1"/>
              </a:solidFill>
              <a:miter lim="800000"/>
              <a:headEnd/>
              <a:tailEnd/>
            </a:ln>
          </p:spPr>
          <p:txBody>
            <a:bodyPr wrap="none" anchor="ctr"/>
            <a:lstStyle/>
            <a:p>
              <a:endParaRPr lang="en-US"/>
            </a:p>
          </p:txBody>
        </p:sp>
        <p:sp>
          <p:nvSpPr>
            <p:cNvPr id="29751" name="Rectangle 128"/>
            <p:cNvSpPr>
              <a:spLocks noChangeArrowheads="1"/>
            </p:cNvSpPr>
            <p:nvPr/>
          </p:nvSpPr>
          <p:spPr bwMode="auto">
            <a:xfrm>
              <a:off x="4022725" y="2122488"/>
              <a:ext cx="150813" cy="134937"/>
            </a:xfrm>
            <a:prstGeom prst="rect">
              <a:avLst/>
            </a:prstGeom>
            <a:solidFill>
              <a:srgbClr val="FFFF66"/>
            </a:solidFill>
            <a:ln w="19050" algn="ctr">
              <a:solidFill>
                <a:schemeClr val="tx1"/>
              </a:solidFill>
              <a:miter lim="800000"/>
              <a:headEnd/>
              <a:tailEnd/>
            </a:ln>
          </p:spPr>
          <p:txBody>
            <a:bodyPr wrap="none" anchor="ctr"/>
            <a:lstStyle/>
            <a:p>
              <a:endParaRPr lang="en-US"/>
            </a:p>
          </p:txBody>
        </p:sp>
        <p:sp>
          <p:nvSpPr>
            <p:cNvPr id="29752" name="Freeform 134"/>
            <p:cNvSpPr>
              <a:spLocks/>
            </p:cNvSpPr>
            <p:nvPr/>
          </p:nvSpPr>
          <p:spPr bwMode="auto">
            <a:xfrm>
              <a:off x="2768600" y="3990975"/>
              <a:ext cx="4413250" cy="1003300"/>
            </a:xfrm>
            <a:custGeom>
              <a:avLst/>
              <a:gdLst>
                <a:gd name="T0" fmla="*/ 2147483647 w 4224"/>
                <a:gd name="T1" fmla="*/ 0 h 960"/>
                <a:gd name="T2" fmla="*/ 2147483647 w 4224"/>
                <a:gd name="T3" fmla="*/ 1048553005 h 960"/>
                <a:gd name="T4" fmla="*/ 0 w 4224"/>
                <a:gd name="T5" fmla="*/ 1048553005 h 960"/>
                <a:gd name="T6" fmla="*/ 0 w 4224"/>
                <a:gd name="T7" fmla="*/ 0 h 960"/>
                <a:gd name="T8" fmla="*/ 0 60000 65536"/>
                <a:gd name="T9" fmla="*/ 0 60000 65536"/>
                <a:gd name="T10" fmla="*/ 0 60000 65536"/>
                <a:gd name="T11" fmla="*/ 0 60000 65536"/>
                <a:gd name="T12" fmla="*/ 0 w 4224"/>
                <a:gd name="T13" fmla="*/ 0 h 960"/>
                <a:gd name="T14" fmla="*/ 4224 w 4224"/>
                <a:gd name="T15" fmla="*/ 960 h 960"/>
              </a:gdLst>
              <a:ahLst/>
              <a:cxnLst>
                <a:cxn ang="T8">
                  <a:pos x="T0" y="T1"/>
                </a:cxn>
                <a:cxn ang="T9">
                  <a:pos x="T2" y="T3"/>
                </a:cxn>
                <a:cxn ang="T10">
                  <a:pos x="T4" y="T5"/>
                </a:cxn>
                <a:cxn ang="T11">
                  <a:pos x="T6" y="T7"/>
                </a:cxn>
              </a:cxnLst>
              <a:rect l="T12" t="T13" r="T14" b="T15"/>
              <a:pathLst>
                <a:path w="4224" h="960">
                  <a:moveTo>
                    <a:pt x="4224" y="0"/>
                  </a:moveTo>
                  <a:lnTo>
                    <a:pt x="4209" y="960"/>
                  </a:lnTo>
                  <a:lnTo>
                    <a:pt x="0" y="960"/>
                  </a:lnTo>
                  <a:lnTo>
                    <a:pt x="0" y="0"/>
                  </a:lnTo>
                </a:path>
              </a:pathLst>
            </a:custGeom>
            <a:noFill/>
            <a:ln w="19050">
              <a:solidFill>
                <a:schemeClr val="tx1"/>
              </a:solidFill>
              <a:round/>
              <a:headEnd/>
              <a:tailEnd type="triangle" w="med" len="med"/>
            </a:ln>
          </p:spPr>
          <p:txBody>
            <a:bodyPr wrap="none" anchor="ctr"/>
            <a:lstStyle/>
            <a:p>
              <a:endParaRPr lang="en-US"/>
            </a:p>
          </p:txBody>
        </p:sp>
        <p:sp>
          <p:nvSpPr>
            <p:cNvPr id="29753" name="Rectangle 135"/>
            <p:cNvSpPr>
              <a:spLocks noChangeArrowheads="1"/>
            </p:cNvSpPr>
            <p:nvPr/>
          </p:nvSpPr>
          <p:spPr bwMode="auto">
            <a:xfrm>
              <a:off x="4775200" y="4894263"/>
              <a:ext cx="150813" cy="150812"/>
            </a:xfrm>
            <a:prstGeom prst="rect">
              <a:avLst/>
            </a:prstGeom>
            <a:solidFill>
              <a:srgbClr val="FFFF66"/>
            </a:solidFill>
            <a:ln w="19050" algn="ctr">
              <a:solidFill>
                <a:schemeClr val="tx1"/>
              </a:solidFill>
              <a:miter lim="800000"/>
              <a:headEnd/>
              <a:tailEnd/>
            </a:ln>
          </p:spPr>
          <p:txBody>
            <a:bodyPr wrap="none" anchor="ctr"/>
            <a:lstStyle/>
            <a:p>
              <a:endParaRPr lang="en-US"/>
            </a:p>
          </p:txBody>
        </p:sp>
        <p:sp>
          <p:nvSpPr>
            <p:cNvPr id="29754" name="Freeform 137"/>
            <p:cNvSpPr>
              <a:spLocks/>
            </p:cNvSpPr>
            <p:nvPr/>
          </p:nvSpPr>
          <p:spPr bwMode="auto">
            <a:xfrm>
              <a:off x="2768600" y="4135438"/>
              <a:ext cx="4413250" cy="1003300"/>
            </a:xfrm>
            <a:custGeom>
              <a:avLst/>
              <a:gdLst>
                <a:gd name="T0" fmla="*/ 2147483647 w 4224"/>
                <a:gd name="T1" fmla="*/ 0 h 960"/>
                <a:gd name="T2" fmla="*/ 2147483647 w 4224"/>
                <a:gd name="T3" fmla="*/ 1048553005 h 960"/>
                <a:gd name="T4" fmla="*/ 0 w 4224"/>
                <a:gd name="T5" fmla="*/ 1048553005 h 960"/>
                <a:gd name="T6" fmla="*/ 0 w 4224"/>
                <a:gd name="T7" fmla="*/ 0 h 960"/>
                <a:gd name="T8" fmla="*/ 0 60000 65536"/>
                <a:gd name="T9" fmla="*/ 0 60000 65536"/>
                <a:gd name="T10" fmla="*/ 0 60000 65536"/>
                <a:gd name="T11" fmla="*/ 0 60000 65536"/>
                <a:gd name="T12" fmla="*/ 0 w 4224"/>
                <a:gd name="T13" fmla="*/ 0 h 960"/>
                <a:gd name="T14" fmla="*/ 4224 w 4224"/>
                <a:gd name="T15" fmla="*/ 960 h 960"/>
              </a:gdLst>
              <a:ahLst/>
              <a:cxnLst>
                <a:cxn ang="T8">
                  <a:pos x="T0" y="T1"/>
                </a:cxn>
                <a:cxn ang="T9">
                  <a:pos x="T2" y="T3"/>
                </a:cxn>
                <a:cxn ang="T10">
                  <a:pos x="T4" y="T5"/>
                </a:cxn>
                <a:cxn ang="T11">
                  <a:pos x="T6" y="T7"/>
                </a:cxn>
              </a:cxnLst>
              <a:rect l="T12" t="T13" r="T14" b="T15"/>
              <a:pathLst>
                <a:path w="4224" h="960">
                  <a:moveTo>
                    <a:pt x="4224" y="0"/>
                  </a:moveTo>
                  <a:lnTo>
                    <a:pt x="4209" y="960"/>
                  </a:lnTo>
                  <a:lnTo>
                    <a:pt x="0" y="960"/>
                  </a:lnTo>
                  <a:lnTo>
                    <a:pt x="0" y="0"/>
                  </a:lnTo>
                </a:path>
              </a:pathLst>
            </a:custGeom>
            <a:noFill/>
            <a:ln w="19050">
              <a:solidFill>
                <a:schemeClr val="tx1"/>
              </a:solidFill>
              <a:round/>
              <a:headEnd/>
              <a:tailEnd type="triangle" w="med" len="med"/>
            </a:ln>
          </p:spPr>
          <p:txBody>
            <a:bodyPr wrap="none" anchor="ctr"/>
            <a:lstStyle/>
            <a:p>
              <a:endParaRPr lang="en-US"/>
            </a:p>
          </p:txBody>
        </p:sp>
        <p:sp>
          <p:nvSpPr>
            <p:cNvPr id="29755" name="Rectangle 138"/>
            <p:cNvSpPr>
              <a:spLocks noChangeArrowheads="1"/>
            </p:cNvSpPr>
            <p:nvPr/>
          </p:nvSpPr>
          <p:spPr bwMode="auto">
            <a:xfrm>
              <a:off x="4775200" y="5038725"/>
              <a:ext cx="150813" cy="150813"/>
            </a:xfrm>
            <a:prstGeom prst="rect">
              <a:avLst/>
            </a:prstGeom>
            <a:solidFill>
              <a:srgbClr val="68FF68"/>
            </a:solidFill>
            <a:ln w="19050" algn="ctr">
              <a:solidFill>
                <a:schemeClr val="tx1"/>
              </a:solidFill>
              <a:miter lim="800000"/>
              <a:headEnd/>
              <a:tailEnd/>
            </a:ln>
          </p:spPr>
          <p:txBody>
            <a:bodyPr wrap="none" anchor="ctr"/>
            <a:lstStyle/>
            <a:p>
              <a:endParaRPr lang="en-US"/>
            </a:p>
          </p:txBody>
        </p:sp>
        <p:sp>
          <p:nvSpPr>
            <p:cNvPr id="29756" name="Freeform 140"/>
            <p:cNvSpPr>
              <a:spLocks/>
            </p:cNvSpPr>
            <p:nvPr/>
          </p:nvSpPr>
          <p:spPr bwMode="auto">
            <a:xfrm>
              <a:off x="2768600" y="4279900"/>
              <a:ext cx="4413250" cy="1003300"/>
            </a:xfrm>
            <a:custGeom>
              <a:avLst/>
              <a:gdLst>
                <a:gd name="T0" fmla="*/ 2147483647 w 4224"/>
                <a:gd name="T1" fmla="*/ 0 h 960"/>
                <a:gd name="T2" fmla="*/ 2147483647 w 4224"/>
                <a:gd name="T3" fmla="*/ 1048553005 h 960"/>
                <a:gd name="T4" fmla="*/ 0 w 4224"/>
                <a:gd name="T5" fmla="*/ 1048553005 h 960"/>
                <a:gd name="T6" fmla="*/ 0 w 4224"/>
                <a:gd name="T7" fmla="*/ 0 h 960"/>
                <a:gd name="T8" fmla="*/ 0 60000 65536"/>
                <a:gd name="T9" fmla="*/ 0 60000 65536"/>
                <a:gd name="T10" fmla="*/ 0 60000 65536"/>
                <a:gd name="T11" fmla="*/ 0 60000 65536"/>
                <a:gd name="T12" fmla="*/ 0 w 4224"/>
                <a:gd name="T13" fmla="*/ 0 h 960"/>
                <a:gd name="T14" fmla="*/ 4224 w 4224"/>
                <a:gd name="T15" fmla="*/ 960 h 960"/>
              </a:gdLst>
              <a:ahLst/>
              <a:cxnLst>
                <a:cxn ang="T8">
                  <a:pos x="T0" y="T1"/>
                </a:cxn>
                <a:cxn ang="T9">
                  <a:pos x="T2" y="T3"/>
                </a:cxn>
                <a:cxn ang="T10">
                  <a:pos x="T4" y="T5"/>
                </a:cxn>
                <a:cxn ang="T11">
                  <a:pos x="T6" y="T7"/>
                </a:cxn>
              </a:cxnLst>
              <a:rect l="T12" t="T13" r="T14" b="T15"/>
              <a:pathLst>
                <a:path w="4224" h="960">
                  <a:moveTo>
                    <a:pt x="4224" y="0"/>
                  </a:moveTo>
                  <a:lnTo>
                    <a:pt x="4209" y="960"/>
                  </a:lnTo>
                  <a:lnTo>
                    <a:pt x="0" y="960"/>
                  </a:lnTo>
                  <a:lnTo>
                    <a:pt x="0" y="0"/>
                  </a:lnTo>
                </a:path>
              </a:pathLst>
            </a:custGeom>
            <a:noFill/>
            <a:ln w="19050">
              <a:solidFill>
                <a:schemeClr val="tx1"/>
              </a:solidFill>
              <a:round/>
              <a:headEnd/>
              <a:tailEnd type="triangle" w="med" len="med"/>
            </a:ln>
          </p:spPr>
          <p:txBody>
            <a:bodyPr wrap="none" anchor="ctr"/>
            <a:lstStyle/>
            <a:p>
              <a:endParaRPr lang="en-US"/>
            </a:p>
          </p:txBody>
        </p:sp>
        <p:sp>
          <p:nvSpPr>
            <p:cNvPr id="29757" name="Rectangle 141"/>
            <p:cNvSpPr>
              <a:spLocks noChangeArrowheads="1"/>
            </p:cNvSpPr>
            <p:nvPr/>
          </p:nvSpPr>
          <p:spPr bwMode="auto">
            <a:xfrm>
              <a:off x="4775200" y="5183188"/>
              <a:ext cx="150813" cy="150812"/>
            </a:xfrm>
            <a:prstGeom prst="rect">
              <a:avLst/>
            </a:prstGeom>
            <a:solidFill>
              <a:srgbClr val="5CA2FF"/>
            </a:solidFill>
            <a:ln w="19050" algn="ctr">
              <a:solidFill>
                <a:schemeClr val="tx1"/>
              </a:solidFill>
              <a:miter lim="800000"/>
              <a:headEnd/>
              <a:tailEnd/>
            </a:ln>
          </p:spPr>
          <p:txBody>
            <a:bodyPr wrap="none" anchor="ctr"/>
            <a:lstStyle/>
            <a:p>
              <a:endParaRPr lang="en-US"/>
            </a:p>
          </p:txBody>
        </p:sp>
        <p:sp>
          <p:nvSpPr>
            <p:cNvPr id="29758" name="Rectangle 144"/>
            <p:cNvSpPr>
              <a:spLocks noChangeArrowheads="1"/>
            </p:cNvSpPr>
            <p:nvPr/>
          </p:nvSpPr>
          <p:spPr bwMode="auto">
            <a:xfrm>
              <a:off x="4022725" y="2235200"/>
              <a:ext cx="150813" cy="134938"/>
            </a:xfrm>
            <a:prstGeom prst="rect">
              <a:avLst/>
            </a:prstGeom>
            <a:solidFill>
              <a:srgbClr val="68FF68"/>
            </a:solidFill>
            <a:ln w="19050" algn="ctr">
              <a:solidFill>
                <a:schemeClr val="tx1"/>
              </a:solidFill>
              <a:miter lim="800000"/>
              <a:headEnd/>
              <a:tailEnd/>
            </a:ln>
          </p:spPr>
          <p:txBody>
            <a:bodyPr wrap="none" anchor="ctr"/>
            <a:lstStyle/>
            <a:p>
              <a:endParaRPr lang="en-US"/>
            </a:p>
          </p:txBody>
        </p:sp>
        <p:sp>
          <p:nvSpPr>
            <p:cNvPr id="29759" name="Rectangle 147"/>
            <p:cNvSpPr>
              <a:spLocks noChangeArrowheads="1"/>
            </p:cNvSpPr>
            <p:nvPr/>
          </p:nvSpPr>
          <p:spPr bwMode="auto">
            <a:xfrm>
              <a:off x="4022725" y="2349500"/>
              <a:ext cx="150813" cy="134938"/>
            </a:xfrm>
            <a:prstGeom prst="rect">
              <a:avLst/>
            </a:prstGeom>
            <a:solidFill>
              <a:srgbClr val="5CA2FF"/>
            </a:solidFill>
            <a:ln w="19050" algn="ctr">
              <a:solidFill>
                <a:schemeClr val="tx1"/>
              </a:solidFill>
              <a:miter lim="800000"/>
              <a:headEnd/>
              <a:tailEnd/>
            </a:ln>
          </p:spPr>
          <p:txBody>
            <a:bodyPr wrap="none" anchor="ctr"/>
            <a:lstStyle/>
            <a:p>
              <a:endParaRPr lang="en-US"/>
            </a:p>
          </p:txBody>
        </p:sp>
        <p:sp>
          <p:nvSpPr>
            <p:cNvPr id="29760" name="Line 151"/>
            <p:cNvSpPr>
              <a:spLocks noChangeShapeType="1"/>
            </p:cNvSpPr>
            <p:nvPr/>
          </p:nvSpPr>
          <p:spPr bwMode="auto">
            <a:xfrm>
              <a:off x="3067050" y="3660775"/>
              <a:ext cx="501650" cy="1588"/>
            </a:xfrm>
            <a:prstGeom prst="line">
              <a:avLst/>
            </a:prstGeom>
            <a:noFill/>
            <a:ln w="19050">
              <a:solidFill>
                <a:schemeClr val="tx1"/>
              </a:solidFill>
              <a:round/>
              <a:headEnd/>
              <a:tailEnd type="triangle" w="med" len="med"/>
            </a:ln>
          </p:spPr>
          <p:txBody>
            <a:bodyPr wrap="none" anchor="ctr"/>
            <a:lstStyle/>
            <a:p>
              <a:endParaRPr lang="en-US"/>
            </a:p>
          </p:txBody>
        </p:sp>
        <p:sp>
          <p:nvSpPr>
            <p:cNvPr id="29761" name="Rectangle 152"/>
            <p:cNvSpPr>
              <a:spLocks noChangeArrowheads="1"/>
            </p:cNvSpPr>
            <p:nvPr/>
          </p:nvSpPr>
          <p:spPr bwMode="auto">
            <a:xfrm>
              <a:off x="3217863" y="3559175"/>
              <a:ext cx="150812" cy="150813"/>
            </a:xfrm>
            <a:prstGeom prst="rect">
              <a:avLst/>
            </a:prstGeom>
            <a:solidFill>
              <a:srgbClr val="FFFF66"/>
            </a:solidFill>
            <a:ln w="19050" algn="ctr">
              <a:solidFill>
                <a:schemeClr val="tx1"/>
              </a:solidFill>
              <a:miter lim="800000"/>
              <a:headEnd/>
              <a:tailEnd/>
            </a:ln>
          </p:spPr>
          <p:txBody>
            <a:bodyPr wrap="none" anchor="ctr"/>
            <a:lstStyle/>
            <a:p>
              <a:endParaRPr lang="en-US"/>
            </a:p>
          </p:txBody>
        </p:sp>
        <p:sp>
          <p:nvSpPr>
            <p:cNvPr id="29762" name="Line 154"/>
            <p:cNvSpPr>
              <a:spLocks noChangeShapeType="1"/>
            </p:cNvSpPr>
            <p:nvPr/>
          </p:nvSpPr>
          <p:spPr bwMode="auto">
            <a:xfrm>
              <a:off x="3065463" y="3798888"/>
              <a:ext cx="500062" cy="1587"/>
            </a:xfrm>
            <a:prstGeom prst="line">
              <a:avLst/>
            </a:prstGeom>
            <a:noFill/>
            <a:ln w="19050">
              <a:solidFill>
                <a:schemeClr val="tx1"/>
              </a:solidFill>
              <a:round/>
              <a:headEnd/>
              <a:tailEnd type="triangle" w="med" len="med"/>
            </a:ln>
          </p:spPr>
          <p:txBody>
            <a:bodyPr wrap="none" anchor="ctr"/>
            <a:lstStyle/>
            <a:p>
              <a:endParaRPr lang="en-US"/>
            </a:p>
          </p:txBody>
        </p:sp>
        <p:sp>
          <p:nvSpPr>
            <p:cNvPr id="29763" name="Rectangle 155"/>
            <p:cNvSpPr>
              <a:spLocks noChangeArrowheads="1"/>
            </p:cNvSpPr>
            <p:nvPr/>
          </p:nvSpPr>
          <p:spPr bwMode="auto">
            <a:xfrm>
              <a:off x="3219450" y="3697288"/>
              <a:ext cx="149225" cy="150812"/>
            </a:xfrm>
            <a:prstGeom prst="rect">
              <a:avLst/>
            </a:prstGeom>
            <a:solidFill>
              <a:srgbClr val="68FF68"/>
            </a:solidFill>
            <a:ln w="19050" algn="ctr">
              <a:solidFill>
                <a:schemeClr val="tx1"/>
              </a:solidFill>
              <a:miter lim="800000"/>
              <a:headEnd/>
              <a:tailEnd/>
            </a:ln>
          </p:spPr>
          <p:txBody>
            <a:bodyPr wrap="none" anchor="ctr"/>
            <a:lstStyle/>
            <a:p>
              <a:endParaRPr lang="en-US"/>
            </a:p>
          </p:txBody>
        </p:sp>
        <p:sp>
          <p:nvSpPr>
            <p:cNvPr id="29764" name="Line 157"/>
            <p:cNvSpPr>
              <a:spLocks noChangeShapeType="1"/>
            </p:cNvSpPr>
            <p:nvPr/>
          </p:nvSpPr>
          <p:spPr bwMode="auto">
            <a:xfrm>
              <a:off x="3062288" y="3938588"/>
              <a:ext cx="501650" cy="1587"/>
            </a:xfrm>
            <a:prstGeom prst="line">
              <a:avLst/>
            </a:prstGeom>
            <a:noFill/>
            <a:ln w="19050">
              <a:solidFill>
                <a:schemeClr val="tx1"/>
              </a:solidFill>
              <a:round/>
              <a:headEnd/>
              <a:tailEnd type="triangle" w="med" len="med"/>
            </a:ln>
          </p:spPr>
          <p:txBody>
            <a:bodyPr wrap="none" anchor="ctr"/>
            <a:lstStyle/>
            <a:p>
              <a:endParaRPr lang="en-US"/>
            </a:p>
          </p:txBody>
        </p:sp>
        <p:sp>
          <p:nvSpPr>
            <p:cNvPr id="29765" name="Rectangle 158"/>
            <p:cNvSpPr>
              <a:spLocks noChangeArrowheads="1"/>
            </p:cNvSpPr>
            <p:nvPr/>
          </p:nvSpPr>
          <p:spPr bwMode="auto">
            <a:xfrm>
              <a:off x="3217863" y="3836988"/>
              <a:ext cx="150812" cy="150812"/>
            </a:xfrm>
            <a:prstGeom prst="rect">
              <a:avLst/>
            </a:prstGeom>
            <a:solidFill>
              <a:srgbClr val="5CA2FF"/>
            </a:solidFill>
            <a:ln w="19050" algn="ctr">
              <a:solidFill>
                <a:schemeClr val="tx1"/>
              </a:solidFill>
              <a:miter lim="800000"/>
              <a:headEnd/>
              <a:tailEnd/>
            </a:ln>
          </p:spPr>
          <p:txBody>
            <a:bodyPr wrap="none" anchor="ctr"/>
            <a:lstStyle/>
            <a:p>
              <a:endParaRPr lang="en-US"/>
            </a:p>
          </p:txBody>
        </p:sp>
        <p:sp>
          <p:nvSpPr>
            <p:cNvPr id="29766" name="Line 265"/>
            <p:cNvSpPr>
              <a:spLocks noChangeShapeType="1"/>
            </p:cNvSpPr>
            <p:nvPr/>
          </p:nvSpPr>
          <p:spPr bwMode="auto">
            <a:xfrm flipH="1">
              <a:off x="4748213" y="4029075"/>
              <a:ext cx="12700" cy="250825"/>
            </a:xfrm>
            <a:prstGeom prst="line">
              <a:avLst/>
            </a:prstGeom>
            <a:noFill/>
            <a:ln w="19050">
              <a:solidFill>
                <a:schemeClr val="tx1"/>
              </a:solidFill>
              <a:round/>
              <a:headEnd/>
              <a:tailEnd type="triangle" w="med" len="med"/>
            </a:ln>
          </p:spPr>
          <p:txBody>
            <a:bodyPr wrap="none" anchor="ctr"/>
            <a:lstStyle/>
            <a:p>
              <a:endParaRPr lang="en-US"/>
            </a:p>
          </p:txBody>
        </p:sp>
        <p:sp>
          <p:nvSpPr>
            <p:cNvPr id="29767" name="Rectangle 266"/>
            <p:cNvSpPr>
              <a:spLocks noChangeArrowheads="1"/>
            </p:cNvSpPr>
            <p:nvPr/>
          </p:nvSpPr>
          <p:spPr bwMode="auto">
            <a:xfrm>
              <a:off x="4679950" y="4029075"/>
              <a:ext cx="150813" cy="150813"/>
            </a:xfrm>
            <a:prstGeom prst="rect">
              <a:avLst/>
            </a:prstGeom>
            <a:solidFill>
              <a:srgbClr val="FFFF66"/>
            </a:solidFill>
            <a:ln w="19050" algn="ctr">
              <a:solidFill>
                <a:schemeClr val="tx1"/>
              </a:solidFill>
              <a:miter lim="800000"/>
              <a:headEnd/>
              <a:tailEnd/>
            </a:ln>
          </p:spPr>
          <p:txBody>
            <a:bodyPr wrap="none" anchor="ctr"/>
            <a:lstStyle/>
            <a:p>
              <a:endParaRPr lang="en-US"/>
            </a:p>
          </p:txBody>
        </p:sp>
        <p:sp>
          <p:nvSpPr>
            <p:cNvPr id="29768" name="Line 267"/>
            <p:cNvSpPr>
              <a:spLocks noChangeShapeType="1"/>
            </p:cNvSpPr>
            <p:nvPr/>
          </p:nvSpPr>
          <p:spPr bwMode="auto">
            <a:xfrm flipH="1">
              <a:off x="4897438" y="4029075"/>
              <a:ext cx="12700" cy="250825"/>
            </a:xfrm>
            <a:prstGeom prst="line">
              <a:avLst/>
            </a:prstGeom>
            <a:noFill/>
            <a:ln w="19050">
              <a:solidFill>
                <a:schemeClr val="tx1"/>
              </a:solidFill>
              <a:round/>
              <a:headEnd/>
              <a:tailEnd type="triangle" w="med" len="med"/>
            </a:ln>
          </p:spPr>
          <p:txBody>
            <a:bodyPr wrap="none" anchor="ctr"/>
            <a:lstStyle/>
            <a:p>
              <a:endParaRPr lang="en-US"/>
            </a:p>
          </p:txBody>
        </p:sp>
        <p:sp>
          <p:nvSpPr>
            <p:cNvPr id="29769" name="Rectangle 268"/>
            <p:cNvSpPr>
              <a:spLocks noChangeArrowheads="1"/>
            </p:cNvSpPr>
            <p:nvPr/>
          </p:nvSpPr>
          <p:spPr bwMode="auto">
            <a:xfrm>
              <a:off x="4829175" y="4029075"/>
              <a:ext cx="149225" cy="150813"/>
            </a:xfrm>
            <a:prstGeom prst="rect">
              <a:avLst/>
            </a:prstGeom>
            <a:solidFill>
              <a:srgbClr val="68FF68"/>
            </a:solidFill>
            <a:ln w="19050" algn="ctr">
              <a:solidFill>
                <a:schemeClr val="tx1"/>
              </a:solidFill>
              <a:miter lim="800000"/>
              <a:headEnd/>
              <a:tailEnd/>
            </a:ln>
          </p:spPr>
          <p:txBody>
            <a:bodyPr wrap="none" anchor="ctr"/>
            <a:lstStyle/>
            <a:p>
              <a:endParaRPr lang="en-US"/>
            </a:p>
          </p:txBody>
        </p:sp>
        <p:sp>
          <p:nvSpPr>
            <p:cNvPr id="29770" name="Line 269"/>
            <p:cNvSpPr>
              <a:spLocks noChangeShapeType="1"/>
            </p:cNvSpPr>
            <p:nvPr/>
          </p:nvSpPr>
          <p:spPr bwMode="auto">
            <a:xfrm flipH="1">
              <a:off x="5045075" y="4029075"/>
              <a:ext cx="12700" cy="250825"/>
            </a:xfrm>
            <a:prstGeom prst="line">
              <a:avLst/>
            </a:prstGeom>
            <a:noFill/>
            <a:ln w="19050">
              <a:solidFill>
                <a:schemeClr val="tx1"/>
              </a:solidFill>
              <a:round/>
              <a:headEnd/>
              <a:tailEnd type="triangle" w="med" len="med"/>
            </a:ln>
          </p:spPr>
          <p:txBody>
            <a:bodyPr wrap="none" anchor="ctr"/>
            <a:lstStyle/>
            <a:p>
              <a:endParaRPr lang="en-US"/>
            </a:p>
          </p:txBody>
        </p:sp>
        <p:sp>
          <p:nvSpPr>
            <p:cNvPr id="29771" name="Rectangle 270"/>
            <p:cNvSpPr>
              <a:spLocks noChangeArrowheads="1"/>
            </p:cNvSpPr>
            <p:nvPr/>
          </p:nvSpPr>
          <p:spPr bwMode="auto">
            <a:xfrm>
              <a:off x="4976813" y="4029075"/>
              <a:ext cx="150812" cy="150813"/>
            </a:xfrm>
            <a:prstGeom prst="rect">
              <a:avLst/>
            </a:prstGeom>
            <a:solidFill>
              <a:srgbClr val="5CA2FF"/>
            </a:solidFill>
            <a:ln w="19050" algn="ctr">
              <a:solidFill>
                <a:schemeClr val="tx1"/>
              </a:solidFill>
              <a:miter lim="800000"/>
              <a:headEnd/>
              <a:tailEnd/>
            </a:ln>
          </p:spPr>
          <p:txBody>
            <a:bodyPr wrap="none" anchor="ctr"/>
            <a:lstStyle/>
            <a:p>
              <a:endParaRPr lang="en-US"/>
            </a:p>
          </p:txBody>
        </p:sp>
        <p:sp>
          <p:nvSpPr>
            <p:cNvPr id="29772" name="Rectangle 91"/>
            <p:cNvSpPr>
              <a:spLocks noChangeArrowheads="1"/>
            </p:cNvSpPr>
            <p:nvPr/>
          </p:nvSpPr>
          <p:spPr bwMode="auto">
            <a:xfrm>
              <a:off x="6731000" y="3476625"/>
              <a:ext cx="601663" cy="552450"/>
            </a:xfrm>
            <a:prstGeom prst="rect">
              <a:avLst/>
            </a:prstGeom>
            <a:solidFill>
              <a:schemeClr val="bg1"/>
            </a:solidFill>
            <a:ln w="19050" algn="ctr">
              <a:solidFill>
                <a:schemeClr val="tx1"/>
              </a:solidFill>
              <a:miter lim="800000"/>
              <a:headEnd/>
              <a:tailEnd/>
            </a:ln>
          </p:spPr>
          <p:txBody>
            <a:bodyPr wrap="none" anchor="ctr"/>
            <a:lstStyle/>
            <a:p>
              <a:endParaRPr lang="en-US"/>
            </a:p>
          </p:txBody>
        </p:sp>
        <p:sp>
          <p:nvSpPr>
            <p:cNvPr id="29773" name="Rectangle 87"/>
            <p:cNvSpPr>
              <a:spLocks noChangeArrowheads="1"/>
            </p:cNvSpPr>
            <p:nvPr/>
          </p:nvSpPr>
          <p:spPr bwMode="auto">
            <a:xfrm>
              <a:off x="2468563" y="3476625"/>
              <a:ext cx="601662" cy="552450"/>
            </a:xfrm>
            <a:prstGeom prst="rect">
              <a:avLst/>
            </a:prstGeom>
            <a:solidFill>
              <a:schemeClr val="bg1"/>
            </a:solidFill>
            <a:ln w="19050" algn="ctr">
              <a:solidFill>
                <a:schemeClr val="tx1"/>
              </a:solidFill>
              <a:miter lim="800000"/>
              <a:headEnd/>
              <a:tailEnd/>
            </a:ln>
          </p:spPr>
          <p:txBody>
            <a:bodyPr wrap="none" anchor="ctr"/>
            <a:lstStyle/>
            <a:p>
              <a:endParaRPr lang="en-US"/>
            </a:p>
          </p:txBody>
        </p:sp>
      </p:grpSp>
      <p:sp>
        <p:nvSpPr>
          <p:cNvPr id="29702" name="Rectangle 275"/>
          <p:cNvSpPr>
            <a:spLocks noChangeArrowheads="1"/>
          </p:cNvSpPr>
          <p:nvPr/>
        </p:nvSpPr>
        <p:spPr bwMode="auto">
          <a:xfrm>
            <a:off x="76200" y="1295400"/>
            <a:ext cx="8686800" cy="914400"/>
          </a:xfrm>
          <a:prstGeom prst="rect">
            <a:avLst/>
          </a:prstGeom>
          <a:noFill/>
          <a:ln w="9525">
            <a:noFill/>
            <a:miter lim="800000"/>
            <a:headEnd/>
            <a:tailEnd/>
          </a:ln>
        </p:spPr>
        <p:txBody>
          <a:bodyPr/>
          <a:lstStyle/>
          <a:p>
            <a:pPr marL="342900" indent="-342900">
              <a:spcBef>
                <a:spcPct val="20000"/>
              </a:spcBef>
              <a:buSzPct val="80000"/>
              <a:buFontTx/>
              <a:buBlip>
                <a:blip r:embed="rId3"/>
              </a:buBlip>
            </a:pPr>
            <a:r>
              <a:rPr lang="en-US" dirty="0"/>
              <a:t>Duplicate Ports, Time-Multiplex Modules</a:t>
            </a:r>
          </a:p>
          <a:p>
            <a:pPr marL="800100" lvl="1" indent="-342900">
              <a:spcBef>
                <a:spcPct val="20000"/>
              </a:spcBef>
              <a:buSzPct val="80000"/>
              <a:buFontTx/>
              <a:buBlip>
                <a:blip r:embed="rId3"/>
              </a:buBlip>
            </a:pPr>
            <a:r>
              <a:rPr lang="en-US" b="0" dirty="0"/>
              <a:t>Local module state is duplicated, </a:t>
            </a:r>
            <a:r>
              <a:rPr lang="en-US" b="0" dirty="0" err="1"/>
              <a:t>mux’d</a:t>
            </a:r>
            <a:endParaRPr lang="en-US" b="0" dirty="0"/>
          </a:p>
        </p:txBody>
      </p:sp>
      <p:sp>
        <p:nvSpPr>
          <p:cNvPr id="84"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25</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4581525" y="4953000"/>
            <a:ext cx="4410075" cy="1143000"/>
          </a:xfrm>
          <a:prstGeom prst="rect">
            <a:avLst/>
          </a:prstGeom>
          <a:noFill/>
          <a:ln w="9525">
            <a:noFill/>
            <a:miter lim="800000"/>
            <a:headEnd/>
            <a:tailEnd/>
          </a:ln>
        </p:spPr>
        <p:txBody>
          <a:bodyPr/>
          <a:lstStyle/>
          <a:p>
            <a:pPr marL="342900" indent="-342900">
              <a:spcBef>
                <a:spcPct val="20000"/>
              </a:spcBef>
              <a:buSzPct val="80000"/>
              <a:buFontTx/>
              <a:buBlip>
                <a:blip r:embed="rId3"/>
              </a:buBlip>
            </a:pPr>
            <a:r>
              <a:rPr lang="en-US" sz="2000"/>
              <a:t>Drawbacks:</a:t>
            </a:r>
          </a:p>
          <a:p>
            <a:pPr marL="742950" lvl="1" indent="-285750">
              <a:spcBef>
                <a:spcPct val="20000"/>
              </a:spcBef>
              <a:buSzPct val="80000"/>
              <a:buFontTx/>
              <a:buBlip>
                <a:blip r:embed="rId3"/>
              </a:buBlip>
            </a:pPr>
            <a:r>
              <a:rPr lang="en-US" sz="1800" b="0"/>
              <a:t>Head-of-line blocking may limit performance</a:t>
            </a:r>
          </a:p>
        </p:txBody>
      </p:sp>
      <p:sp>
        <p:nvSpPr>
          <p:cNvPr id="30723" name="Rectangle 3"/>
          <p:cNvSpPr>
            <a:spLocks noGrp="1" noChangeArrowheads="1"/>
          </p:cNvSpPr>
          <p:nvPr>
            <p:ph type="body" sz="half" idx="1"/>
          </p:nvPr>
        </p:nvSpPr>
        <p:spPr>
          <a:xfrm>
            <a:off x="304800" y="5029200"/>
            <a:ext cx="4267200" cy="1066800"/>
          </a:xfrm>
        </p:spPr>
        <p:txBody>
          <a:bodyPr/>
          <a:lstStyle/>
          <a:p>
            <a:pPr eaLnBrk="1" hangingPunct="1"/>
            <a:r>
              <a:rPr lang="en-US" sz="2000" smtClean="0"/>
              <a:t>Benefits:</a:t>
            </a:r>
          </a:p>
          <a:p>
            <a:pPr lvl="1" eaLnBrk="1" hangingPunct="1"/>
            <a:r>
              <a:rPr lang="en-US" sz="1800" smtClean="0"/>
              <a:t>Much better area</a:t>
            </a:r>
          </a:p>
          <a:p>
            <a:pPr lvl="1" eaLnBrk="1" hangingPunct="1"/>
            <a:r>
              <a:rPr lang="en-US" sz="1800" smtClean="0"/>
              <a:t>Good unit utilization</a:t>
            </a:r>
          </a:p>
        </p:txBody>
      </p:sp>
      <p:sp>
        <p:nvSpPr>
          <p:cNvPr id="100356" name="Rectangle 4" descr="banner3"/>
          <p:cNvSpPr>
            <a:spLocks noGrp="1" noChangeArrowheads="1"/>
          </p:cNvSpPr>
          <p:nvPr>
            <p:ph type="title"/>
          </p:nvPr>
        </p:nvSpPr>
        <p:spPr/>
        <p:txBody>
          <a:bodyPr/>
          <a:lstStyle/>
          <a:p>
            <a:pPr eaLnBrk="1" hangingPunct="1">
              <a:defRPr/>
            </a:pPr>
            <a:r>
              <a:rPr lang="en-US" dirty="0" smtClean="0"/>
              <a:t>Our Current Approach</a:t>
            </a:r>
          </a:p>
        </p:txBody>
      </p:sp>
      <p:sp>
        <p:nvSpPr>
          <p:cNvPr id="30725" name="Rectangle 112"/>
          <p:cNvSpPr>
            <a:spLocks noChangeArrowheads="1"/>
          </p:cNvSpPr>
          <p:nvPr/>
        </p:nvSpPr>
        <p:spPr bwMode="auto">
          <a:xfrm>
            <a:off x="228600" y="1219200"/>
            <a:ext cx="8686800" cy="914400"/>
          </a:xfrm>
          <a:prstGeom prst="rect">
            <a:avLst/>
          </a:prstGeom>
          <a:noFill/>
          <a:ln w="9525">
            <a:noFill/>
            <a:miter lim="800000"/>
            <a:headEnd/>
            <a:tailEnd/>
          </a:ln>
        </p:spPr>
        <p:txBody>
          <a:bodyPr/>
          <a:lstStyle/>
          <a:p>
            <a:pPr marL="342900" indent="-342900">
              <a:spcBef>
                <a:spcPct val="20000"/>
              </a:spcBef>
              <a:buSzPct val="80000"/>
              <a:buFontTx/>
              <a:buBlip>
                <a:blip r:embed="rId3"/>
              </a:buBlip>
            </a:pPr>
            <a:r>
              <a:rPr lang="en-US" dirty="0"/>
              <a:t>Round-Robin Time-Division Multiplexing</a:t>
            </a:r>
          </a:p>
          <a:p>
            <a:pPr marL="800100" lvl="1" indent="-342900">
              <a:spcBef>
                <a:spcPct val="20000"/>
              </a:spcBef>
              <a:buSzPct val="80000"/>
              <a:buFontTx/>
              <a:buBlip>
                <a:blip r:embed="rId3"/>
              </a:buBlip>
            </a:pPr>
            <a:r>
              <a:rPr lang="en-US" sz="2000" b="0" dirty="0"/>
              <a:t>Single port with more buffering</a:t>
            </a:r>
          </a:p>
        </p:txBody>
      </p:sp>
      <p:sp>
        <p:nvSpPr>
          <p:cNvPr id="30726" name="Freeform 165"/>
          <p:cNvSpPr>
            <a:spLocks/>
          </p:cNvSpPr>
          <p:nvPr/>
        </p:nvSpPr>
        <p:spPr bwMode="auto">
          <a:xfrm>
            <a:off x="2709863" y="2746374"/>
            <a:ext cx="93662" cy="5842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type="triangle" w="med" len="med"/>
            <a:tailEnd/>
          </a:ln>
        </p:spPr>
        <p:txBody>
          <a:bodyPr wrap="none" anchor="ctr"/>
          <a:lstStyle/>
          <a:p>
            <a:endParaRPr lang="en-US"/>
          </a:p>
        </p:txBody>
      </p:sp>
      <p:sp>
        <p:nvSpPr>
          <p:cNvPr id="30727" name="Freeform 11"/>
          <p:cNvSpPr>
            <a:spLocks/>
          </p:cNvSpPr>
          <p:nvPr/>
        </p:nvSpPr>
        <p:spPr bwMode="auto">
          <a:xfrm>
            <a:off x="2519363" y="2914649"/>
            <a:ext cx="379412" cy="5842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a:p>
        </p:txBody>
      </p:sp>
      <p:sp>
        <p:nvSpPr>
          <p:cNvPr id="30728" name="Freeform 20"/>
          <p:cNvSpPr>
            <a:spLocks/>
          </p:cNvSpPr>
          <p:nvPr/>
        </p:nvSpPr>
        <p:spPr bwMode="auto">
          <a:xfrm flipV="1">
            <a:off x="5048250" y="3746499"/>
            <a:ext cx="1417638" cy="393700"/>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a:p>
        </p:txBody>
      </p:sp>
      <p:sp>
        <p:nvSpPr>
          <p:cNvPr id="30729" name="Freeform 23"/>
          <p:cNvSpPr>
            <a:spLocks/>
          </p:cNvSpPr>
          <p:nvPr/>
        </p:nvSpPr>
        <p:spPr bwMode="auto">
          <a:xfrm>
            <a:off x="4089400" y="2743199"/>
            <a:ext cx="1460500" cy="544512"/>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a:p>
        </p:txBody>
      </p:sp>
      <p:sp>
        <p:nvSpPr>
          <p:cNvPr id="30730" name="Freeform 32"/>
          <p:cNvSpPr>
            <a:spLocks/>
          </p:cNvSpPr>
          <p:nvPr/>
        </p:nvSpPr>
        <p:spPr bwMode="auto">
          <a:xfrm>
            <a:off x="3184525" y="2732086"/>
            <a:ext cx="541338" cy="542925"/>
          </a:xfrm>
          <a:custGeom>
            <a:avLst/>
            <a:gdLst>
              <a:gd name="T0" fmla="*/ 0 w 624"/>
              <a:gd name="T1" fmla="*/ 2147483647 h 624"/>
              <a:gd name="T2" fmla="*/ 0 w 624"/>
              <a:gd name="T3" fmla="*/ 0 h 624"/>
              <a:gd name="T4" fmla="*/ 2147483647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lnTo>
                  <a:pt x="0" y="0"/>
                </a:lnTo>
                <a:lnTo>
                  <a:pt x="624" y="0"/>
                </a:lnTo>
              </a:path>
            </a:pathLst>
          </a:custGeom>
          <a:noFill/>
          <a:ln w="19050">
            <a:solidFill>
              <a:schemeClr val="tx1"/>
            </a:solidFill>
            <a:round/>
            <a:headEnd/>
            <a:tailEnd type="triangle" w="med" len="med"/>
          </a:ln>
        </p:spPr>
        <p:txBody>
          <a:bodyPr wrap="none" anchor="ctr"/>
          <a:lstStyle/>
          <a:p>
            <a:endParaRPr lang="en-US"/>
          </a:p>
        </p:txBody>
      </p:sp>
      <p:sp>
        <p:nvSpPr>
          <p:cNvPr id="30731" name="Line 41"/>
          <p:cNvSpPr>
            <a:spLocks noChangeShapeType="1"/>
          </p:cNvSpPr>
          <p:nvPr/>
        </p:nvSpPr>
        <p:spPr bwMode="auto">
          <a:xfrm>
            <a:off x="5930900" y="3502024"/>
            <a:ext cx="417513" cy="1587"/>
          </a:xfrm>
          <a:prstGeom prst="line">
            <a:avLst/>
          </a:prstGeom>
          <a:noFill/>
          <a:ln w="19050">
            <a:solidFill>
              <a:schemeClr val="tx1"/>
            </a:solidFill>
            <a:round/>
            <a:headEnd/>
            <a:tailEnd type="triangle" w="med" len="med"/>
          </a:ln>
        </p:spPr>
        <p:txBody>
          <a:bodyPr wrap="none" anchor="ctr"/>
          <a:lstStyle/>
          <a:p>
            <a:endParaRPr lang="en-US"/>
          </a:p>
        </p:txBody>
      </p:sp>
      <p:sp>
        <p:nvSpPr>
          <p:cNvPr id="30732" name="Line 51"/>
          <p:cNvSpPr>
            <a:spLocks noChangeShapeType="1"/>
          </p:cNvSpPr>
          <p:nvPr/>
        </p:nvSpPr>
        <p:spPr bwMode="auto">
          <a:xfrm>
            <a:off x="5038725" y="3503611"/>
            <a:ext cx="417513" cy="1588"/>
          </a:xfrm>
          <a:prstGeom prst="line">
            <a:avLst/>
          </a:prstGeom>
          <a:noFill/>
          <a:ln w="19050">
            <a:solidFill>
              <a:schemeClr val="tx1"/>
            </a:solidFill>
            <a:round/>
            <a:headEnd/>
            <a:tailEnd type="triangle" w="med" len="med"/>
          </a:ln>
        </p:spPr>
        <p:txBody>
          <a:bodyPr wrap="none" anchor="ctr"/>
          <a:lstStyle/>
          <a:p>
            <a:endParaRPr lang="en-US"/>
          </a:p>
        </p:txBody>
      </p:sp>
      <p:sp>
        <p:nvSpPr>
          <p:cNvPr id="30733" name="Line 61"/>
          <p:cNvSpPr>
            <a:spLocks noChangeShapeType="1"/>
          </p:cNvSpPr>
          <p:nvPr/>
        </p:nvSpPr>
        <p:spPr bwMode="auto">
          <a:xfrm>
            <a:off x="4146550" y="3506786"/>
            <a:ext cx="417513" cy="1588"/>
          </a:xfrm>
          <a:prstGeom prst="line">
            <a:avLst/>
          </a:prstGeom>
          <a:noFill/>
          <a:ln w="19050">
            <a:solidFill>
              <a:schemeClr val="tx1"/>
            </a:solidFill>
            <a:round/>
            <a:headEnd/>
            <a:tailEnd type="triangle" w="med" len="med"/>
          </a:ln>
        </p:spPr>
        <p:txBody>
          <a:bodyPr wrap="none" anchor="ctr"/>
          <a:lstStyle/>
          <a:p>
            <a:endParaRPr lang="en-US"/>
          </a:p>
        </p:txBody>
      </p:sp>
      <p:sp>
        <p:nvSpPr>
          <p:cNvPr id="30734" name="Rectangle 70"/>
          <p:cNvSpPr>
            <a:spLocks noChangeArrowheads="1"/>
          </p:cNvSpPr>
          <p:nvPr/>
        </p:nvSpPr>
        <p:spPr bwMode="auto">
          <a:xfrm>
            <a:off x="2797175" y="3289299"/>
            <a:ext cx="500063" cy="460375"/>
          </a:xfrm>
          <a:prstGeom prst="rect">
            <a:avLst/>
          </a:prstGeom>
          <a:solidFill>
            <a:schemeClr val="bg1"/>
          </a:solidFill>
          <a:ln w="19050" algn="ctr">
            <a:solidFill>
              <a:schemeClr val="tx1"/>
            </a:solidFill>
            <a:miter lim="800000"/>
            <a:headEnd/>
            <a:tailEnd/>
          </a:ln>
        </p:spPr>
        <p:txBody>
          <a:bodyPr wrap="none" anchor="ctr"/>
          <a:lstStyle/>
          <a:p>
            <a:pPr algn="ctr"/>
            <a:endParaRPr lang="en-US" u="sng"/>
          </a:p>
        </p:txBody>
      </p:sp>
      <p:sp>
        <p:nvSpPr>
          <p:cNvPr id="30735" name="Rectangle 71"/>
          <p:cNvSpPr>
            <a:spLocks noChangeArrowheads="1"/>
          </p:cNvSpPr>
          <p:nvPr/>
        </p:nvSpPr>
        <p:spPr bwMode="auto">
          <a:xfrm>
            <a:off x="3713163" y="2539999"/>
            <a:ext cx="501650" cy="457200"/>
          </a:xfrm>
          <a:prstGeom prst="rect">
            <a:avLst/>
          </a:prstGeom>
          <a:solidFill>
            <a:schemeClr val="bg1"/>
          </a:solidFill>
          <a:ln w="19050" algn="ctr">
            <a:solidFill>
              <a:schemeClr val="tx1"/>
            </a:solidFill>
            <a:miter lim="800000"/>
            <a:headEnd/>
            <a:tailEnd/>
          </a:ln>
        </p:spPr>
        <p:txBody>
          <a:bodyPr wrap="none" anchor="ctr"/>
          <a:lstStyle/>
          <a:p>
            <a:pPr algn="ctr"/>
            <a:endParaRPr lang="en-US" u="sng"/>
          </a:p>
        </p:txBody>
      </p:sp>
      <p:sp>
        <p:nvSpPr>
          <p:cNvPr id="30736" name="Rectangle 72"/>
          <p:cNvSpPr>
            <a:spLocks noChangeArrowheads="1"/>
          </p:cNvSpPr>
          <p:nvPr/>
        </p:nvSpPr>
        <p:spPr bwMode="auto">
          <a:xfrm>
            <a:off x="4568825" y="3289299"/>
            <a:ext cx="500063" cy="460375"/>
          </a:xfrm>
          <a:prstGeom prst="rect">
            <a:avLst/>
          </a:prstGeom>
          <a:solidFill>
            <a:schemeClr val="bg1"/>
          </a:solidFill>
          <a:ln w="19050" algn="ctr">
            <a:solidFill>
              <a:schemeClr val="tx1"/>
            </a:solidFill>
            <a:miter lim="800000"/>
            <a:headEnd/>
            <a:tailEnd/>
          </a:ln>
        </p:spPr>
        <p:txBody>
          <a:bodyPr wrap="none" anchor="ctr"/>
          <a:lstStyle/>
          <a:p>
            <a:pPr algn="ctr"/>
            <a:endParaRPr lang="en-US" u="sng"/>
          </a:p>
        </p:txBody>
      </p:sp>
      <p:sp>
        <p:nvSpPr>
          <p:cNvPr id="30737" name="Rectangle 73"/>
          <p:cNvSpPr>
            <a:spLocks noChangeArrowheads="1"/>
          </p:cNvSpPr>
          <p:nvPr/>
        </p:nvSpPr>
        <p:spPr bwMode="auto">
          <a:xfrm>
            <a:off x="5456238" y="3289299"/>
            <a:ext cx="498475" cy="460375"/>
          </a:xfrm>
          <a:prstGeom prst="rect">
            <a:avLst/>
          </a:prstGeom>
          <a:solidFill>
            <a:schemeClr val="bg1"/>
          </a:solidFill>
          <a:ln w="19050" algn="ctr">
            <a:solidFill>
              <a:schemeClr val="tx1"/>
            </a:solidFill>
            <a:miter lim="800000"/>
            <a:headEnd/>
            <a:tailEnd/>
          </a:ln>
        </p:spPr>
        <p:txBody>
          <a:bodyPr wrap="none" anchor="ctr"/>
          <a:lstStyle/>
          <a:p>
            <a:pPr algn="ctr"/>
            <a:endParaRPr lang="en-US" u="sng"/>
          </a:p>
        </p:txBody>
      </p:sp>
      <p:sp>
        <p:nvSpPr>
          <p:cNvPr id="30738" name="Rectangle 74"/>
          <p:cNvSpPr>
            <a:spLocks noChangeArrowheads="1"/>
          </p:cNvSpPr>
          <p:nvPr/>
        </p:nvSpPr>
        <p:spPr bwMode="auto">
          <a:xfrm>
            <a:off x="6342063" y="3289299"/>
            <a:ext cx="500062" cy="460375"/>
          </a:xfrm>
          <a:prstGeom prst="rect">
            <a:avLst/>
          </a:prstGeom>
          <a:solidFill>
            <a:schemeClr val="bg1"/>
          </a:solidFill>
          <a:ln w="19050" algn="ctr">
            <a:solidFill>
              <a:schemeClr val="tx1"/>
            </a:solidFill>
            <a:miter lim="800000"/>
            <a:headEnd/>
            <a:tailEnd/>
          </a:ln>
        </p:spPr>
        <p:txBody>
          <a:bodyPr wrap="none" anchor="ctr"/>
          <a:lstStyle/>
          <a:p>
            <a:pPr algn="ctr"/>
            <a:endParaRPr lang="en-US" u="sng"/>
          </a:p>
        </p:txBody>
      </p:sp>
      <p:sp>
        <p:nvSpPr>
          <p:cNvPr id="30739" name="Rectangle 75"/>
          <p:cNvSpPr>
            <a:spLocks noChangeArrowheads="1"/>
          </p:cNvSpPr>
          <p:nvPr/>
        </p:nvSpPr>
        <p:spPr bwMode="auto">
          <a:xfrm>
            <a:off x="4568825" y="3956049"/>
            <a:ext cx="500063" cy="460375"/>
          </a:xfrm>
          <a:prstGeom prst="rect">
            <a:avLst/>
          </a:prstGeom>
          <a:solidFill>
            <a:schemeClr val="bg1"/>
          </a:solidFill>
          <a:ln w="19050" algn="ctr">
            <a:solidFill>
              <a:schemeClr val="tx1"/>
            </a:solidFill>
            <a:miter lim="800000"/>
            <a:headEnd/>
            <a:tailEnd/>
          </a:ln>
        </p:spPr>
        <p:txBody>
          <a:bodyPr wrap="none" anchor="ctr"/>
          <a:lstStyle/>
          <a:p>
            <a:pPr algn="ctr"/>
            <a:endParaRPr lang="en-US" u="sng"/>
          </a:p>
        </p:txBody>
      </p:sp>
      <p:sp>
        <p:nvSpPr>
          <p:cNvPr id="30740" name="Rectangle 76"/>
          <p:cNvSpPr>
            <a:spLocks noChangeArrowheads="1"/>
          </p:cNvSpPr>
          <p:nvPr/>
        </p:nvSpPr>
        <p:spPr bwMode="auto">
          <a:xfrm>
            <a:off x="3713163" y="3289299"/>
            <a:ext cx="501650" cy="460375"/>
          </a:xfrm>
          <a:prstGeom prst="rect">
            <a:avLst/>
          </a:prstGeom>
          <a:solidFill>
            <a:schemeClr val="bg1"/>
          </a:solidFill>
          <a:ln w="19050" algn="ctr">
            <a:solidFill>
              <a:schemeClr val="tx1"/>
            </a:solidFill>
            <a:miter lim="800000"/>
            <a:headEnd/>
            <a:tailEnd/>
          </a:ln>
        </p:spPr>
        <p:txBody>
          <a:bodyPr wrap="none" anchor="ctr"/>
          <a:lstStyle/>
          <a:p>
            <a:pPr algn="ctr"/>
            <a:endParaRPr lang="en-US" u="sng"/>
          </a:p>
        </p:txBody>
      </p:sp>
      <p:sp>
        <p:nvSpPr>
          <p:cNvPr id="30741" name="Line 78"/>
          <p:cNvSpPr>
            <a:spLocks noChangeShapeType="1"/>
          </p:cNvSpPr>
          <p:nvPr/>
        </p:nvSpPr>
        <p:spPr bwMode="auto">
          <a:xfrm>
            <a:off x="3297238" y="3508374"/>
            <a:ext cx="415925" cy="0"/>
          </a:xfrm>
          <a:prstGeom prst="line">
            <a:avLst/>
          </a:prstGeom>
          <a:noFill/>
          <a:ln w="19050">
            <a:solidFill>
              <a:schemeClr val="tx1"/>
            </a:solidFill>
            <a:round/>
            <a:headEnd/>
            <a:tailEnd type="triangle" w="med" len="med"/>
          </a:ln>
        </p:spPr>
        <p:txBody>
          <a:bodyPr wrap="none" anchor="ctr"/>
          <a:lstStyle/>
          <a:p>
            <a:endParaRPr lang="en-US"/>
          </a:p>
        </p:txBody>
      </p:sp>
      <p:sp>
        <p:nvSpPr>
          <p:cNvPr id="30742" name="Freeform 81"/>
          <p:cNvSpPr>
            <a:spLocks/>
          </p:cNvSpPr>
          <p:nvPr/>
        </p:nvSpPr>
        <p:spPr bwMode="auto">
          <a:xfrm>
            <a:off x="3046413" y="3749674"/>
            <a:ext cx="3670300" cy="833437"/>
          </a:xfrm>
          <a:custGeom>
            <a:avLst/>
            <a:gdLst>
              <a:gd name="T0" fmla="*/ 2147483647 w 4224"/>
              <a:gd name="T1" fmla="*/ 0 h 960"/>
              <a:gd name="T2" fmla="*/ 2147483647 w 4224"/>
              <a:gd name="T3" fmla="*/ 2147483647 h 960"/>
              <a:gd name="T4" fmla="*/ 0 w 4224"/>
              <a:gd name="T5" fmla="*/ 2147483647 h 960"/>
              <a:gd name="T6" fmla="*/ 0 w 4224"/>
              <a:gd name="T7" fmla="*/ 0 h 960"/>
              <a:gd name="T8" fmla="*/ 0 60000 65536"/>
              <a:gd name="T9" fmla="*/ 0 60000 65536"/>
              <a:gd name="T10" fmla="*/ 0 60000 65536"/>
              <a:gd name="T11" fmla="*/ 0 60000 65536"/>
              <a:gd name="T12" fmla="*/ 0 w 4224"/>
              <a:gd name="T13" fmla="*/ 0 h 960"/>
              <a:gd name="T14" fmla="*/ 4224 w 4224"/>
              <a:gd name="T15" fmla="*/ 960 h 960"/>
            </a:gdLst>
            <a:ahLst/>
            <a:cxnLst>
              <a:cxn ang="T8">
                <a:pos x="T0" y="T1"/>
              </a:cxn>
              <a:cxn ang="T9">
                <a:pos x="T2" y="T3"/>
              </a:cxn>
              <a:cxn ang="T10">
                <a:pos x="T4" y="T5"/>
              </a:cxn>
              <a:cxn ang="T11">
                <a:pos x="T6" y="T7"/>
              </a:cxn>
            </a:cxnLst>
            <a:rect l="T12" t="T13" r="T14" b="T15"/>
            <a:pathLst>
              <a:path w="4224" h="960">
                <a:moveTo>
                  <a:pt x="4224" y="0"/>
                </a:moveTo>
                <a:lnTo>
                  <a:pt x="4209" y="960"/>
                </a:lnTo>
                <a:lnTo>
                  <a:pt x="0" y="960"/>
                </a:lnTo>
                <a:lnTo>
                  <a:pt x="0" y="0"/>
                </a:lnTo>
              </a:path>
            </a:pathLst>
          </a:custGeom>
          <a:noFill/>
          <a:ln w="19050">
            <a:solidFill>
              <a:schemeClr val="tx1"/>
            </a:solidFill>
            <a:round/>
            <a:headEnd/>
            <a:tailEnd type="triangle" w="med" len="med"/>
          </a:ln>
        </p:spPr>
        <p:txBody>
          <a:bodyPr wrap="none" anchor="ctr"/>
          <a:lstStyle/>
          <a:p>
            <a:endParaRPr lang="en-US"/>
          </a:p>
        </p:txBody>
      </p:sp>
      <p:sp>
        <p:nvSpPr>
          <p:cNvPr id="30743" name="Line 83"/>
          <p:cNvSpPr>
            <a:spLocks noChangeShapeType="1"/>
          </p:cNvSpPr>
          <p:nvPr/>
        </p:nvSpPr>
        <p:spPr bwMode="auto">
          <a:xfrm flipH="1">
            <a:off x="4673600" y="3749674"/>
            <a:ext cx="9525" cy="206375"/>
          </a:xfrm>
          <a:prstGeom prst="line">
            <a:avLst/>
          </a:prstGeom>
          <a:noFill/>
          <a:ln w="19050">
            <a:solidFill>
              <a:schemeClr val="tx1"/>
            </a:solidFill>
            <a:round/>
            <a:headEnd/>
            <a:tailEnd type="triangle" w="med" len="med"/>
          </a:ln>
        </p:spPr>
        <p:txBody>
          <a:bodyPr wrap="none" anchor="ctr"/>
          <a:lstStyle/>
          <a:p>
            <a:endParaRPr lang="en-US"/>
          </a:p>
        </p:txBody>
      </p:sp>
      <p:sp>
        <p:nvSpPr>
          <p:cNvPr id="30744" name="Rectangle 85"/>
          <p:cNvSpPr>
            <a:spLocks noChangeArrowheads="1"/>
          </p:cNvSpPr>
          <p:nvPr/>
        </p:nvSpPr>
        <p:spPr bwMode="auto">
          <a:xfrm>
            <a:off x="2420938" y="2454274"/>
            <a:ext cx="500062" cy="460375"/>
          </a:xfrm>
          <a:prstGeom prst="rect">
            <a:avLst/>
          </a:prstGeom>
          <a:solidFill>
            <a:schemeClr val="bg1"/>
          </a:solidFill>
          <a:ln w="19050" algn="ctr">
            <a:solidFill>
              <a:schemeClr val="tx1"/>
            </a:solidFill>
            <a:miter lim="800000"/>
            <a:headEnd/>
            <a:tailEnd/>
          </a:ln>
        </p:spPr>
        <p:txBody>
          <a:bodyPr wrap="none" anchor="ctr"/>
          <a:lstStyle/>
          <a:p>
            <a:pPr algn="ctr"/>
            <a:endParaRPr lang="en-US" u="sng"/>
          </a:p>
        </p:txBody>
      </p:sp>
      <p:sp>
        <p:nvSpPr>
          <p:cNvPr id="30745" name="Freeform 98"/>
          <p:cNvSpPr>
            <a:spLocks/>
          </p:cNvSpPr>
          <p:nvPr/>
        </p:nvSpPr>
        <p:spPr bwMode="auto">
          <a:xfrm>
            <a:off x="3006725" y="2325686"/>
            <a:ext cx="2625725" cy="974725"/>
          </a:xfrm>
          <a:custGeom>
            <a:avLst/>
            <a:gdLst>
              <a:gd name="T0" fmla="*/ 2147483647 w 3026"/>
              <a:gd name="T1" fmla="*/ 2147483647 h 1536"/>
              <a:gd name="T2" fmla="*/ 2147483647 w 3026"/>
              <a:gd name="T3" fmla="*/ 0 h 1536"/>
              <a:gd name="T4" fmla="*/ 0 w 3026"/>
              <a:gd name="T5" fmla="*/ 0 h 1536"/>
              <a:gd name="T6" fmla="*/ 0 w 3026"/>
              <a:gd name="T7" fmla="*/ 2147483647 h 1536"/>
              <a:gd name="T8" fmla="*/ 0 60000 65536"/>
              <a:gd name="T9" fmla="*/ 0 60000 65536"/>
              <a:gd name="T10" fmla="*/ 0 60000 65536"/>
              <a:gd name="T11" fmla="*/ 0 60000 65536"/>
              <a:gd name="T12" fmla="*/ 0 w 3026"/>
              <a:gd name="T13" fmla="*/ 0 h 1536"/>
              <a:gd name="T14" fmla="*/ 3026 w 3026"/>
              <a:gd name="T15" fmla="*/ 1536 h 1536"/>
            </a:gdLst>
            <a:ahLst/>
            <a:cxnLst>
              <a:cxn ang="T8">
                <a:pos x="T0" y="T1"/>
              </a:cxn>
              <a:cxn ang="T9">
                <a:pos x="T2" y="T3"/>
              </a:cxn>
              <a:cxn ang="T10">
                <a:pos x="T4" y="T5"/>
              </a:cxn>
              <a:cxn ang="T11">
                <a:pos x="T6" y="T7"/>
              </a:cxn>
            </a:cxnLst>
            <a:rect l="T12" t="T13" r="T14" b="T15"/>
            <a:pathLst>
              <a:path w="3026" h="1536">
                <a:moveTo>
                  <a:pt x="3024" y="1536"/>
                </a:moveTo>
                <a:lnTo>
                  <a:pt x="3026" y="0"/>
                </a:lnTo>
                <a:lnTo>
                  <a:pt x="0" y="0"/>
                </a:lnTo>
                <a:lnTo>
                  <a:pt x="0" y="1536"/>
                </a:lnTo>
              </a:path>
            </a:pathLst>
          </a:custGeom>
          <a:noFill/>
          <a:ln w="19050">
            <a:solidFill>
              <a:schemeClr val="tx1"/>
            </a:solidFill>
            <a:round/>
            <a:headEnd/>
            <a:tailEnd type="triangle" w="med" len="med"/>
          </a:ln>
        </p:spPr>
        <p:txBody>
          <a:bodyPr wrap="none" anchor="ctr"/>
          <a:lstStyle/>
          <a:p>
            <a:endParaRPr lang="en-US"/>
          </a:p>
        </p:txBody>
      </p:sp>
      <p:sp>
        <p:nvSpPr>
          <p:cNvPr id="100465" name="Oval 113"/>
          <p:cNvSpPr>
            <a:spLocks noChangeArrowheads="1"/>
          </p:cNvSpPr>
          <p:nvPr/>
        </p:nvSpPr>
        <p:spPr bwMode="auto">
          <a:xfrm flipH="1" flipV="1">
            <a:off x="2979738" y="3908424"/>
            <a:ext cx="127000" cy="1270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66" name="Oval 114"/>
          <p:cNvSpPr>
            <a:spLocks noChangeArrowheads="1"/>
          </p:cNvSpPr>
          <p:nvPr/>
        </p:nvSpPr>
        <p:spPr bwMode="auto">
          <a:xfrm flipH="1" flipV="1">
            <a:off x="2981325" y="4071936"/>
            <a:ext cx="127000" cy="1270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67" name="Oval 115"/>
          <p:cNvSpPr>
            <a:spLocks noChangeArrowheads="1"/>
          </p:cNvSpPr>
          <p:nvPr/>
        </p:nvSpPr>
        <p:spPr bwMode="auto">
          <a:xfrm flipH="1" flipV="1">
            <a:off x="2982913" y="4235449"/>
            <a:ext cx="127000" cy="1270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grpSp>
        <p:nvGrpSpPr>
          <p:cNvPr id="2" name="Group 119"/>
          <p:cNvGrpSpPr>
            <a:grpSpLocks/>
          </p:cNvGrpSpPr>
          <p:nvPr/>
        </p:nvGrpSpPr>
        <p:grpSpPr bwMode="auto">
          <a:xfrm rot="5400000">
            <a:off x="3315494" y="3280567"/>
            <a:ext cx="128588" cy="454025"/>
            <a:chOff x="1789" y="2945"/>
            <a:chExt cx="98" cy="344"/>
          </a:xfrm>
        </p:grpSpPr>
        <p:sp>
          <p:nvSpPr>
            <p:cNvPr id="100468" name="Oval 116"/>
            <p:cNvSpPr>
              <a:spLocks noChangeArrowheads="1"/>
            </p:cNvSpPr>
            <p:nvPr/>
          </p:nvSpPr>
          <p:spPr bwMode="auto">
            <a:xfrm flipH="1" flipV="1">
              <a:off x="1789" y="2945"/>
              <a:ext cx="96" cy="96"/>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69" name="Oval 117"/>
            <p:cNvSpPr>
              <a:spLocks noChangeArrowheads="1"/>
            </p:cNvSpPr>
            <p:nvPr/>
          </p:nvSpPr>
          <p:spPr bwMode="auto">
            <a:xfrm flipH="1" flipV="1">
              <a:off x="1790" y="3069"/>
              <a:ext cx="94" cy="96"/>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70" name="Oval 118"/>
            <p:cNvSpPr>
              <a:spLocks noChangeArrowheads="1"/>
            </p:cNvSpPr>
            <p:nvPr/>
          </p:nvSpPr>
          <p:spPr bwMode="auto">
            <a:xfrm flipH="1" flipV="1">
              <a:off x="1791" y="3193"/>
              <a:ext cx="96" cy="96"/>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grpSp>
      <p:grpSp>
        <p:nvGrpSpPr>
          <p:cNvPr id="3" name="Group 120"/>
          <p:cNvGrpSpPr>
            <a:grpSpLocks/>
          </p:cNvGrpSpPr>
          <p:nvPr/>
        </p:nvGrpSpPr>
        <p:grpSpPr bwMode="auto">
          <a:xfrm rot="5400000">
            <a:off x="4191794" y="3280567"/>
            <a:ext cx="128588" cy="454025"/>
            <a:chOff x="1789" y="2945"/>
            <a:chExt cx="98" cy="344"/>
          </a:xfrm>
        </p:grpSpPr>
        <p:sp>
          <p:nvSpPr>
            <p:cNvPr id="100473" name="Oval 121"/>
            <p:cNvSpPr>
              <a:spLocks noChangeArrowheads="1"/>
            </p:cNvSpPr>
            <p:nvPr/>
          </p:nvSpPr>
          <p:spPr bwMode="auto">
            <a:xfrm flipH="1" flipV="1">
              <a:off x="1789" y="2945"/>
              <a:ext cx="96" cy="96"/>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74" name="Oval 122"/>
            <p:cNvSpPr>
              <a:spLocks noChangeArrowheads="1"/>
            </p:cNvSpPr>
            <p:nvPr/>
          </p:nvSpPr>
          <p:spPr bwMode="auto">
            <a:xfrm flipH="1" flipV="1">
              <a:off x="1790" y="3069"/>
              <a:ext cx="94" cy="96"/>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75" name="Oval 123"/>
            <p:cNvSpPr>
              <a:spLocks noChangeArrowheads="1"/>
            </p:cNvSpPr>
            <p:nvPr/>
          </p:nvSpPr>
          <p:spPr bwMode="auto">
            <a:xfrm flipH="1" flipV="1">
              <a:off x="1791" y="3193"/>
              <a:ext cx="96" cy="96"/>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grpSp>
      <p:grpSp>
        <p:nvGrpSpPr>
          <p:cNvPr id="4" name="Group 124"/>
          <p:cNvGrpSpPr>
            <a:grpSpLocks/>
          </p:cNvGrpSpPr>
          <p:nvPr/>
        </p:nvGrpSpPr>
        <p:grpSpPr bwMode="auto">
          <a:xfrm rot="5400000">
            <a:off x="5079207" y="3280567"/>
            <a:ext cx="128588" cy="454025"/>
            <a:chOff x="1789" y="2945"/>
            <a:chExt cx="98" cy="344"/>
          </a:xfrm>
        </p:grpSpPr>
        <p:sp>
          <p:nvSpPr>
            <p:cNvPr id="100477" name="Oval 125"/>
            <p:cNvSpPr>
              <a:spLocks noChangeArrowheads="1"/>
            </p:cNvSpPr>
            <p:nvPr/>
          </p:nvSpPr>
          <p:spPr bwMode="auto">
            <a:xfrm flipH="1" flipV="1">
              <a:off x="1789" y="2945"/>
              <a:ext cx="96" cy="96"/>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78" name="Oval 126"/>
            <p:cNvSpPr>
              <a:spLocks noChangeArrowheads="1"/>
            </p:cNvSpPr>
            <p:nvPr/>
          </p:nvSpPr>
          <p:spPr bwMode="auto">
            <a:xfrm flipH="1" flipV="1">
              <a:off x="1790" y="3069"/>
              <a:ext cx="94" cy="96"/>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79" name="Oval 127"/>
            <p:cNvSpPr>
              <a:spLocks noChangeArrowheads="1"/>
            </p:cNvSpPr>
            <p:nvPr/>
          </p:nvSpPr>
          <p:spPr bwMode="auto">
            <a:xfrm flipH="1" flipV="1">
              <a:off x="1791" y="3193"/>
              <a:ext cx="96" cy="96"/>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grpSp>
      <p:grpSp>
        <p:nvGrpSpPr>
          <p:cNvPr id="5" name="Group 136"/>
          <p:cNvGrpSpPr>
            <a:grpSpLocks/>
          </p:cNvGrpSpPr>
          <p:nvPr/>
        </p:nvGrpSpPr>
        <p:grpSpPr bwMode="auto">
          <a:xfrm rot="5400000">
            <a:off x="5787232" y="3910805"/>
            <a:ext cx="128587" cy="454025"/>
            <a:chOff x="1789" y="2945"/>
            <a:chExt cx="98" cy="344"/>
          </a:xfrm>
        </p:grpSpPr>
        <p:sp>
          <p:nvSpPr>
            <p:cNvPr id="100489" name="Oval 137"/>
            <p:cNvSpPr>
              <a:spLocks noChangeArrowheads="1"/>
            </p:cNvSpPr>
            <p:nvPr/>
          </p:nvSpPr>
          <p:spPr bwMode="auto">
            <a:xfrm flipH="1" flipV="1">
              <a:off x="1789" y="2944"/>
              <a:ext cx="96" cy="95"/>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90" name="Oval 138"/>
            <p:cNvSpPr>
              <a:spLocks noChangeArrowheads="1"/>
            </p:cNvSpPr>
            <p:nvPr/>
          </p:nvSpPr>
          <p:spPr bwMode="auto">
            <a:xfrm flipH="1" flipV="1">
              <a:off x="1790" y="3068"/>
              <a:ext cx="94" cy="95"/>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91" name="Oval 139"/>
            <p:cNvSpPr>
              <a:spLocks noChangeArrowheads="1"/>
            </p:cNvSpPr>
            <p:nvPr/>
          </p:nvSpPr>
          <p:spPr bwMode="auto">
            <a:xfrm flipH="1" flipV="1">
              <a:off x="1791" y="3193"/>
              <a:ext cx="93" cy="95"/>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grpSp>
      <p:grpSp>
        <p:nvGrpSpPr>
          <p:cNvPr id="6" name="Group 140"/>
          <p:cNvGrpSpPr>
            <a:grpSpLocks/>
          </p:cNvGrpSpPr>
          <p:nvPr/>
        </p:nvGrpSpPr>
        <p:grpSpPr bwMode="auto">
          <a:xfrm rot="5400000">
            <a:off x="5151438" y="2520949"/>
            <a:ext cx="130175" cy="454025"/>
            <a:chOff x="1789" y="2945"/>
            <a:chExt cx="98" cy="344"/>
          </a:xfrm>
        </p:grpSpPr>
        <p:sp>
          <p:nvSpPr>
            <p:cNvPr id="100493" name="Oval 141"/>
            <p:cNvSpPr>
              <a:spLocks noChangeArrowheads="1"/>
            </p:cNvSpPr>
            <p:nvPr/>
          </p:nvSpPr>
          <p:spPr bwMode="auto">
            <a:xfrm flipH="1" flipV="1">
              <a:off x="1789" y="2951"/>
              <a:ext cx="96" cy="95"/>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94" name="Oval 142"/>
            <p:cNvSpPr>
              <a:spLocks noChangeArrowheads="1"/>
            </p:cNvSpPr>
            <p:nvPr/>
          </p:nvSpPr>
          <p:spPr bwMode="auto">
            <a:xfrm flipH="1" flipV="1">
              <a:off x="1790" y="3069"/>
              <a:ext cx="96" cy="96"/>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495" name="Oval 143"/>
            <p:cNvSpPr>
              <a:spLocks noChangeArrowheads="1"/>
            </p:cNvSpPr>
            <p:nvPr/>
          </p:nvSpPr>
          <p:spPr bwMode="auto">
            <a:xfrm flipH="1" flipV="1">
              <a:off x="1791" y="3193"/>
              <a:ext cx="96" cy="96"/>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grpSp>
      <p:grpSp>
        <p:nvGrpSpPr>
          <p:cNvPr id="7" name="Group 148"/>
          <p:cNvGrpSpPr>
            <a:grpSpLocks/>
          </p:cNvGrpSpPr>
          <p:nvPr/>
        </p:nvGrpSpPr>
        <p:grpSpPr bwMode="auto">
          <a:xfrm rot="5400000">
            <a:off x="3315494" y="2494755"/>
            <a:ext cx="128587" cy="454025"/>
            <a:chOff x="1789" y="2945"/>
            <a:chExt cx="98" cy="344"/>
          </a:xfrm>
        </p:grpSpPr>
        <p:sp>
          <p:nvSpPr>
            <p:cNvPr id="100501" name="Oval 149"/>
            <p:cNvSpPr>
              <a:spLocks noChangeArrowheads="1"/>
            </p:cNvSpPr>
            <p:nvPr/>
          </p:nvSpPr>
          <p:spPr bwMode="auto">
            <a:xfrm flipH="1" flipV="1">
              <a:off x="1787" y="2945"/>
              <a:ext cx="96" cy="96"/>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502" name="Oval 150"/>
            <p:cNvSpPr>
              <a:spLocks noChangeArrowheads="1"/>
            </p:cNvSpPr>
            <p:nvPr/>
          </p:nvSpPr>
          <p:spPr bwMode="auto">
            <a:xfrm flipH="1" flipV="1">
              <a:off x="1791" y="3069"/>
              <a:ext cx="94" cy="96"/>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503" name="Oval 151"/>
            <p:cNvSpPr>
              <a:spLocks noChangeArrowheads="1"/>
            </p:cNvSpPr>
            <p:nvPr/>
          </p:nvSpPr>
          <p:spPr bwMode="auto">
            <a:xfrm flipH="1" flipV="1">
              <a:off x="1791" y="3193"/>
              <a:ext cx="96" cy="96"/>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grpSp>
      <p:grpSp>
        <p:nvGrpSpPr>
          <p:cNvPr id="8" name="Group 152"/>
          <p:cNvGrpSpPr>
            <a:grpSpLocks/>
          </p:cNvGrpSpPr>
          <p:nvPr/>
        </p:nvGrpSpPr>
        <p:grpSpPr bwMode="auto">
          <a:xfrm rot="16200000" flipH="1">
            <a:off x="4266407" y="2077242"/>
            <a:ext cx="128588" cy="454025"/>
            <a:chOff x="1789" y="2945"/>
            <a:chExt cx="98" cy="344"/>
          </a:xfrm>
        </p:grpSpPr>
        <p:sp>
          <p:nvSpPr>
            <p:cNvPr id="100505" name="Oval 153"/>
            <p:cNvSpPr>
              <a:spLocks noChangeArrowheads="1"/>
            </p:cNvSpPr>
            <p:nvPr/>
          </p:nvSpPr>
          <p:spPr bwMode="auto">
            <a:xfrm flipH="1" flipV="1">
              <a:off x="1789" y="2945"/>
              <a:ext cx="96" cy="96"/>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506" name="Oval 154"/>
            <p:cNvSpPr>
              <a:spLocks noChangeArrowheads="1"/>
            </p:cNvSpPr>
            <p:nvPr/>
          </p:nvSpPr>
          <p:spPr bwMode="auto">
            <a:xfrm flipH="1" flipV="1">
              <a:off x="1791" y="3069"/>
              <a:ext cx="93" cy="96"/>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507" name="Oval 155"/>
            <p:cNvSpPr>
              <a:spLocks noChangeArrowheads="1"/>
            </p:cNvSpPr>
            <p:nvPr/>
          </p:nvSpPr>
          <p:spPr bwMode="auto">
            <a:xfrm flipH="1" flipV="1">
              <a:off x="1796" y="3193"/>
              <a:ext cx="94" cy="96"/>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grpSp>
      <p:sp>
        <p:nvSpPr>
          <p:cNvPr id="30756" name="Rectangle 156"/>
          <p:cNvSpPr>
            <a:spLocks noChangeArrowheads="1"/>
          </p:cNvSpPr>
          <p:nvPr/>
        </p:nvSpPr>
        <p:spPr bwMode="auto">
          <a:xfrm>
            <a:off x="4013200" y="4514849"/>
            <a:ext cx="115888" cy="142875"/>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sp>
        <p:nvSpPr>
          <p:cNvPr id="30757" name="Rectangle 157"/>
          <p:cNvSpPr>
            <a:spLocks noChangeArrowheads="1"/>
          </p:cNvSpPr>
          <p:nvPr/>
        </p:nvSpPr>
        <p:spPr bwMode="auto">
          <a:xfrm>
            <a:off x="6230938" y="4073524"/>
            <a:ext cx="115887" cy="142875"/>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sp>
        <p:nvSpPr>
          <p:cNvPr id="30758" name="Rectangle 158"/>
          <p:cNvSpPr>
            <a:spLocks noChangeArrowheads="1"/>
          </p:cNvSpPr>
          <p:nvPr/>
        </p:nvSpPr>
        <p:spPr bwMode="auto">
          <a:xfrm>
            <a:off x="3125788" y="2897186"/>
            <a:ext cx="117475" cy="142875"/>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sp>
        <p:nvSpPr>
          <p:cNvPr id="30759" name="Rectangle 159"/>
          <p:cNvSpPr>
            <a:spLocks noChangeArrowheads="1"/>
          </p:cNvSpPr>
          <p:nvPr/>
        </p:nvSpPr>
        <p:spPr bwMode="auto">
          <a:xfrm>
            <a:off x="3506788" y="2263774"/>
            <a:ext cx="115887" cy="142875"/>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sp>
        <p:nvSpPr>
          <p:cNvPr id="30760" name="Rectangle 160"/>
          <p:cNvSpPr>
            <a:spLocks noChangeArrowheads="1"/>
          </p:cNvSpPr>
          <p:nvPr/>
        </p:nvSpPr>
        <p:spPr bwMode="auto">
          <a:xfrm>
            <a:off x="4733925" y="2662236"/>
            <a:ext cx="115888" cy="142875"/>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grpSp>
        <p:nvGrpSpPr>
          <p:cNvPr id="9" name="Group 164"/>
          <p:cNvGrpSpPr>
            <a:grpSpLocks/>
          </p:cNvGrpSpPr>
          <p:nvPr/>
        </p:nvGrpSpPr>
        <p:grpSpPr bwMode="auto">
          <a:xfrm flipV="1">
            <a:off x="5487988" y="2681286"/>
            <a:ext cx="128587" cy="454025"/>
            <a:chOff x="1789" y="2945"/>
            <a:chExt cx="98" cy="344"/>
          </a:xfrm>
        </p:grpSpPr>
        <p:sp>
          <p:nvSpPr>
            <p:cNvPr id="100513" name="Oval 161"/>
            <p:cNvSpPr>
              <a:spLocks noChangeArrowheads="1"/>
            </p:cNvSpPr>
            <p:nvPr/>
          </p:nvSpPr>
          <p:spPr bwMode="auto">
            <a:xfrm flipH="1" flipV="1">
              <a:off x="1789" y="2945"/>
              <a:ext cx="96" cy="96"/>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514" name="Oval 162"/>
            <p:cNvSpPr>
              <a:spLocks noChangeArrowheads="1"/>
            </p:cNvSpPr>
            <p:nvPr/>
          </p:nvSpPr>
          <p:spPr bwMode="auto">
            <a:xfrm flipH="1" flipV="1">
              <a:off x="1790" y="3069"/>
              <a:ext cx="94" cy="96"/>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sp>
          <p:nvSpPr>
            <p:cNvPr id="100515" name="Oval 163"/>
            <p:cNvSpPr>
              <a:spLocks noChangeArrowheads="1"/>
            </p:cNvSpPr>
            <p:nvPr/>
          </p:nvSpPr>
          <p:spPr bwMode="auto">
            <a:xfrm flipH="1" flipV="1">
              <a:off x="1791" y="3193"/>
              <a:ext cx="96" cy="96"/>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u="sng"/>
            </a:p>
          </p:txBody>
        </p:sp>
      </p:grpSp>
      <p:sp>
        <p:nvSpPr>
          <p:cNvPr id="30762" name="Rectangle 166"/>
          <p:cNvSpPr>
            <a:spLocks noChangeArrowheads="1"/>
          </p:cNvSpPr>
          <p:nvPr/>
        </p:nvSpPr>
        <p:spPr bwMode="auto">
          <a:xfrm>
            <a:off x="2428875" y="3086099"/>
            <a:ext cx="115888" cy="144462"/>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sp>
        <p:nvSpPr>
          <p:cNvPr id="30763" name="Rectangle 167"/>
          <p:cNvSpPr>
            <a:spLocks noChangeArrowheads="1"/>
          </p:cNvSpPr>
          <p:nvPr/>
        </p:nvSpPr>
        <p:spPr bwMode="auto">
          <a:xfrm>
            <a:off x="2682875" y="3086099"/>
            <a:ext cx="115888" cy="144462"/>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sp>
        <p:nvSpPr>
          <p:cNvPr id="30764" name="Line 168"/>
          <p:cNvSpPr>
            <a:spLocks noChangeShapeType="1"/>
          </p:cNvSpPr>
          <p:nvPr/>
        </p:nvSpPr>
        <p:spPr bwMode="auto">
          <a:xfrm flipH="1" flipV="1">
            <a:off x="4926013" y="3759199"/>
            <a:ext cx="11112" cy="207962"/>
          </a:xfrm>
          <a:prstGeom prst="line">
            <a:avLst/>
          </a:prstGeom>
          <a:noFill/>
          <a:ln w="19050">
            <a:solidFill>
              <a:schemeClr val="tx1"/>
            </a:solidFill>
            <a:round/>
            <a:headEnd/>
            <a:tailEnd type="triangle" w="med" len="med"/>
          </a:ln>
        </p:spPr>
        <p:txBody>
          <a:bodyPr wrap="none" anchor="ctr"/>
          <a:lstStyle/>
          <a:p>
            <a:endParaRPr lang="en-US"/>
          </a:p>
        </p:txBody>
      </p:sp>
      <p:sp>
        <p:nvSpPr>
          <p:cNvPr id="30765" name="Rectangle 169"/>
          <p:cNvSpPr>
            <a:spLocks noChangeArrowheads="1"/>
          </p:cNvSpPr>
          <p:nvPr/>
        </p:nvSpPr>
        <p:spPr bwMode="auto">
          <a:xfrm>
            <a:off x="4611688" y="3719511"/>
            <a:ext cx="115887" cy="142875"/>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sp>
        <p:nvSpPr>
          <p:cNvPr id="30766" name="Rectangle 170"/>
          <p:cNvSpPr>
            <a:spLocks noChangeArrowheads="1"/>
          </p:cNvSpPr>
          <p:nvPr/>
        </p:nvSpPr>
        <p:spPr bwMode="auto">
          <a:xfrm>
            <a:off x="4864100" y="3846511"/>
            <a:ext cx="117475" cy="142875"/>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sp>
        <p:nvSpPr>
          <p:cNvPr id="30767" name="Rectangle 171"/>
          <p:cNvSpPr>
            <a:spLocks noChangeArrowheads="1"/>
          </p:cNvSpPr>
          <p:nvPr/>
        </p:nvSpPr>
        <p:spPr bwMode="auto">
          <a:xfrm>
            <a:off x="6069013" y="3421061"/>
            <a:ext cx="115887" cy="144463"/>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sp>
        <p:nvSpPr>
          <p:cNvPr id="30768" name="Line 309"/>
          <p:cNvSpPr>
            <a:spLocks noChangeShapeType="1"/>
          </p:cNvSpPr>
          <p:nvPr/>
        </p:nvSpPr>
        <p:spPr bwMode="auto">
          <a:xfrm rot="16200000" flipH="1">
            <a:off x="4716462" y="4649787"/>
            <a:ext cx="454025" cy="0"/>
          </a:xfrm>
          <a:prstGeom prst="line">
            <a:avLst/>
          </a:prstGeom>
          <a:noFill/>
          <a:ln w="19050">
            <a:solidFill>
              <a:schemeClr val="tx1"/>
            </a:solidFill>
            <a:round/>
            <a:headEnd/>
            <a:tailEnd type="triangle" w="med" len="med"/>
          </a:ln>
        </p:spPr>
        <p:txBody>
          <a:bodyPr wrap="none" anchor="ctr"/>
          <a:lstStyle/>
          <a:p>
            <a:endParaRPr lang="en-US"/>
          </a:p>
        </p:txBody>
      </p:sp>
      <p:sp>
        <p:nvSpPr>
          <p:cNvPr id="30769" name="Line 310"/>
          <p:cNvSpPr>
            <a:spLocks noChangeShapeType="1"/>
          </p:cNvSpPr>
          <p:nvPr/>
        </p:nvSpPr>
        <p:spPr bwMode="auto">
          <a:xfrm rot="-5400000">
            <a:off x="4456112" y="4649787"/>
            <a:ext cx="454025" cy="0"/>
          </a:xfrm>
          <a:prstGeom prst="line">
            <a:avLst/>
          </a:prstGeom>
          <a:noFill/>
          <a:ln w="19050">
            <a:solidFill>
              <a:schemeClr val="tx1"/>
            </a:solidFill>
            <a:round/>
            <a:headEnd/>
            <a:tailEnd type="triangle" w="med" len="med"/>
          </a:ln>
        </p:spPr>
        <p:txBody>
          <a:bodyPr wrap="none" anchor="ctr"/>
          <a:lstStyle/>
          <a:p>
            <a:endParaRPr lang="en-US"/>
          </a:p>
        </p:txBody>
      </p:sp>
      <p:sp>
        <p:nvSpPr>
          <p:cNvPr id="30770" name="Rectangle 156"/>
          <p:cNvSpPr>
            <a:spLocks noChangeArrowheads="1"/>
          </p:cNvSpPr>
          <p:nvPr/>
        </p:nvSpPr>
        <p:spPr bwMode="auto">
          <a:xfrm>
            <a:off x="4629150" y="4600574"/>
            <a:ext cx="115888" cy="144462"/>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sp>
        <p:nvSpPr>
          <p:cNvPr id="30771" name="Rectangle 156"/>
          <p:cNvSpPr>
            <a:spLocks noChangeArrowheads="1"/>
          </p:cNvSpPr>
          <p:nvPr/>
        </p:nvSpPr>
        <p:spPr bwMode="auto">
          <a:xfrm>
            <a:off x="4868863" y="4630736"/>
            <a:ext cx="115887" cy="144463"/>
          </a:xfrm>
          <a:prstGeom prst="rect">
            <a:avLst/>
          </a:prstGeom>
          <a:solidFill>
            <a:srgbClr val="FF9999"/>
          </a:solidFill>
          <a:ln w="19050" algn="ctr">
            <a:solidFill>
              <a:schemeClr val="tx1"/>
            </a:solidFill>
            <a:miter lim="800000"/>
            <a:headEnd/>
            <a:tailEnd/>
          </a:ln>
        </p:spPr>
        <p:txBody>
          <a:bodyPr wrap="none" anchor="ctr"/>
          <a:lstStyle/>
          <a:p>
            <a:pPr algn="ctr"/>
            <a:endParaRPr lang="en-US" u="sng"/>
          </a:p>
        </p:txBody>
      </p:sp>
      <p:sp>
        <p:nvSpPr>
          <p:cNvPr id="76"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26</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2"/>
          <p:cNvSpPr>
            <a:spLocks/>
          </p:cNvSpPr>
          <p:nvPr/>
        </p:nvSpPr>
        <p:spPr bwMode="auto">
          <a:xfrm>
            <a:off x="457200" y="2892623"/>
            <a:ext cx="457200" cy="10668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sz="1400"/>
          </a:p>
        </p:txBody>
      </p:sp>
      <p:sp>
        <p:nvSpPr>
          <p:cNvPr id="31747" name="Line 3"/>
          <p:cNvSpPr>
            <a:spLocks noChangeShapeType="1"/>
          </p:cNvSpPr>
          <p:nvPr/>
        </p:nvSpPr>
        <p:spPr bwMode="auto">
          <a:xfrm flipH="1" flipV="1">
            <a:off x="4752975" y="4416623"/>
            <a:ext cx="19050" cy="381000"/>
          </a:xfrm>
          <a:prstGeom prst="line">
            <a:avLst/>
          </a:prstGeom>
          <a:noFill/>
          <a:ln w="19050">
            <a:solidFill>
              <a:schemeClr val="tx1"/>
            </a:solidFill>
            <a:round/>
            <a:headEnd/>
            <a:tailEnd type="triangle" w="med" len="med"/>
          </a:ln>
        </p:spPr>
        <p:txBody>
          <a:bodyPr wrap="none" anchor="ctr"/>
          <a:lstStyle/>
          <a:p>
            <a:endParaRPr lang="en-US" sz="1400"/>
          </a:p>
        </p:txBody>
      </p:sp>
      <p:sp>
        <p:nvSpPr>
          <p:cNvPr id="31748" name="Line 4"/>
          <p:cNvSpPr>
            <a:spLocks noChangeShapeType="1"/>
          </p:cNvSpPr>
          <p:nvPr/>
        </p:nvSpPr>
        <p:spPr bwMode="auto">
          <a:xfrm>
            <a:off x="6438900" y="2435423"/>
            <a:ext cx="0" cy="1143000"/>
          </a:xfrm>
          <a:prstGeom prst="line">
            <a:avLst/>
          </a:prstGeom>
          <a:noFill/>
          <a:ln w="19050">
            <a:solidFill>
              <a:schemeClr val="tx1"/>
            </a:solidFill>
            <a:round/>
            <a:headEnd/>
            <a:tailEnd type="triangle" w="med" len="med"/>
          </a:ln>
        </p:spPr>
        <p:txBody>
          <a:bodyPr wrap="none" anchor="ctr"/>
          <a:lstStyle/>
          <a:p>
            <a:endParaRPr lang="en-US" sz="1400"/>
          </a:p>
        </p:txBody>
      </p:sp>
      <p:sp>
        <p:nvSpPr>
          <p:cNvPr id="31749" name="Line 5"/>
          <p:cNvSpPr>
            <a:spLocks noChangeShapeType="1"/>
          </p:cNvSpPr>
          <p:nvPr/>
        </p:nvSpPr>
        <p:spPr bwMode="auto">
          <a:xfrm>
            <a:off x="6210300" y="2435423"/>
            <a:ext cx="0" cy="1143000"/>
          </a:xfrm>
          <a:prstGeom prst="line">
            <a:avLst/>
          </a:prstGeom>
          <a:noFill/>
          <a:ln w="19050">
            <a:solidFill>
              <a:schemeClr val="tx1"/>
            </a:solidFill>
            <a:round/>
            <a:headEnd/>
            <a:tailEnd type="triangle" w="med" len="med"/>
          </a:ln>
        </p:spPr>
        <p:txBody>
          <a:bodyPr wrap="none" anchor="ctr"/>
          <a:lstStyle/>
          <a:p>
            <a:endParaRPr lang="en-US" sz="1400"/>
          </a:p>
        </p:txBody>
      </p:sp>
      <p:sp>
        <p:nvSpPr>
          <p:cNvPr id="31750" name="Line 6"/>
          <p:cNvSpPr>
            <a:spLocks noChangeShapeType="1"/>
          </p:cNvSpPr>
          <p:nvPr/>
        </p:nvSpPr>
        <p:spPr bwMode="auto">
          <a:xfrm>
            <a:off x="2857500" y="1521023"/>
            <a:ext cx="0" cy="685800"/>
          </a:xfrm>
          <a:prstGeom prst="line">
            <a:avLst/>
          </a:prstGeom>
          <a:noFill/>
          <a:ln w="19050">
            <a:solidFill>
              <a:schemeClr val="tx1"/>
            </a:solidFill>
            <a:round/>
            <a:headEnd/>
            <a:tailEnd type="triangle" w="med" len="med"/>
          </a:ln>
        </p:spPr>
        <p:txBody>
          <a:bodyPr wrap="none" anchor="ctr"/>
          <a:lstStyle/>
          <a:p>
            <a:endParaRPr lang="en-US" sz="1400"/>
          </a:p>
        </p:txBody>
      </p:sp>
      <p:sp>
        <p:nvSpPr>
          <p:cNvPr id="31751" name="Freeform 7"/>
          <p:cNvSpPr>
            <a:spLocks/>
          </p:cNvSpPr>
          <p:nvPr/>
        </p:nvSpPr>
        <p:spPr bwMode="auto">
          <a:xfrm>
            <a:off x="3200400" y="2587823"/>
            <a:ext cx="2667000" cy="990600"/>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sz="1400"/>
          </a:p>
        </p:txBody>
      </p:sp>
      <p:sp>
        <p:nvSpPr>
          <p:cNvPr id="31752" name="Line 8"/>
          <p:cNvSpPr>
            <a:spLocks noChangeShapeType="1"/>
          </p:cNvSpPr>
          <p:nvPr/>
        </p:nvSpPr>
        <p:spPr bwMode="auto">
          <a:xfrm>
            <a:off x="1752600" y="4035623"/>
            <a:ext cx="762000" cy="0"/>
          </a:xfrm>
          <a:prstGeom prst="line">
            <a:avLst/>
          </a:prstGeom>
          <a:noFill/>
          <a:ln w="19050">
            <a:solidFill>
              <a:schemeClr val="tx1"/>
            </a:solidFill>
            <a:round/>
            <a:headEnd/>
            <a:tailEnd type="triangle" w="med" len="med"/>
          </a:ln>
        </p:spPr>
        <p:txBody>
          <a:bodyPr wrap="none" anchor="ctr"/>
          <a:lstStyle/>
          <a:p>
            <a:endParaRPr lang="en-US" sz="1400"/>
          </a:p>
        </p:txBody>
      </p:sp>
      <p:sp>
        <p:nvSpPr>
          <p:cNvPr id="31753" name="Line 9"/>
          <p:cNvSpPr>
            <a:spLocks noChangeShapeType="1"/>
          </p:cNvSpPr>
          <p:nvPr/>
        </p:nvSpPr>
        <p:spPr bwMode="auto">
          <a:xfrm>
            <a:off x="3352800" y="4035623"/>
            <a:ext cx="762000" cy="0"/>
          </a:xfrm>
          <a:prstGeom prst="line">
            <a:avLst/>
          </a:prstGeom>
          <a:noFill/>
          <a:ln w="19050">
            <a:solidFill>
              <a:schemeClr val="tx1"/>
            </a:solidFill>
            <a:round/>
            <a:headEnd/>
            <a:tailEnd type="triangle" w="med" len="med"/>
          </a:ln>
        </p:spPr>
        <p:txBody>
          <a:bodyPr wrap="none" anchor="ctr"/>
          <a:lstStyle/>
          <a:p>
            <a:endParaRPr lang="en-US" sz="1400"/>
          </a:p>
        </p:txBody>
      </p:sp>
      <p:sp>
        <p:nvSpPr>
          <p:cNvPr id="31754" name="Line 10"/>
          <p:cNvSpPr>
            <a:spLocks noChangeShapeType="1"/>
          </p:cNvSpPr>
          <p:nvPr/>
        </p:nvSpPr>
        <p:spPr bwMode="auto">
          <a:xfrm>
            <a:off x="4953000" y="4035623"/>
            <a:ext cx="762000" cy="0"/>
          </a:xfrm>
          <a:prstGeom prst="line">
            <a:avLst/>
          </a:prstGeom>
          <a:noFill/>
          <a:ln w="19050">
            <a:solidFill>
              <a:schemeClr val="tx1"/>
            </a:solidFill>
            <a:round/>
            <a:headEnd/>
            <a:tailEnd type="triangle" w="med" len="med"/>
          </a:ln>
        </p:spPr>
        <p:txBody>
          <a:bodyPr wrap="none" anchor="ctr"/>
          <a:lstStyle/>
          <a:p>
            <a:endParaRPr lang="en-US" sz="1400"/>
          </a:p>
        </p:txBody>
      </p:sp>
      <p:sp>
        <p:nvSpPr>
          <p:cNvPr id="31755" name="Line 11"/>
          <p:cNvSpPr>
            <a:spLocks noChangeShapeType="1"/>
          </p:cNvSpPr>
          <p:nvPr/>
        </p:nvSpPr>
        <p:spPr bwMode="auto">
          <a:xfrm>
            <a:off x="6629400" y="4035623"/>
            <a:ext cx="685800" cy="0"/>
          </a:xfrm>
          <a:prstGeom prst="line">
            <a:avLst/>
          </a:prstGeom>
          <a:noFill/>
          <a:ln w="19050">
            <a:solidFill>
              <a:schemeClr val="tx1"/>
            </a:solidFill>
            <a:round/>
            <a:headEnd/>
            <a:tailEnd type="triangle" w="med" len="med"/>
          </a:ln>
        </p:spPr>
        <p:txBody>
          <a:bodyPr wrap="none" anchor="ctr"/>
          <a:lstStyle/>
          <a:p>
            <a:endParaRPr lang="en-US" sz="1400"/>
          </a:p>
        </p:txBody>
      </p:sp>
      <p:sp>
        <p:nvSpPr>
          <p:cNvPr id="31756" name="Line 12"/>
          <p:cNvSpPr>
            <a:spLocks noChangeShapeType="1"/>
          </p:cNvSpPr>
          <p:nvPr/>
        </p:nvSpPr>
        <p:spPr bwMode="auto">
          <a:xfrm flipH="1">
            <a:off x="8229600" y="4188023"/>
            <a:ext cx="762000" cy="0"/>
          </a:xfrm>
          <a:prstGeom prst="line">
            <a:avLst/>
          </a:prstGeom>
          <a:noFill/>
          <a:ln w="19050">
            <a:solidFill>
              <a:schemeClr val="tx1"/>
            </a:solidFill>
            <a:round/>
            <a:headEnd/>
            <a:tailEnd type="triangle" w="med" len="med"/>
          </a:ln>
        </p:spPr>
        <p:txBody>
          <a:bodyPr wrap="none" anchor="ctr"/>
          <a:lstStyle/>
          <a:p>
            <a:endParaRPr lang="en-US" sz="1400"/>
          </a:p>
        </p:txBody>
      </p:sp>
      <p:sp>
        <p:nvSpPr>
          <p:cNvPr id="31757" name="Line 13"/>
          <p:cNvSpPr>
            <a:spLocks noChangeShapeType="1"/>
          </p:cNvSpPr>
          <p:nvPr/>
        </p:nvSpPr>
        <p:spPr bwMode="auto">
          <a:xfrm>
            <a:off x="8229600" y="3807023"/>
            <a:ext cx="762000" cy="0"/>
          </a:xfrm>
          <a:prstGeom prst="line">
            <a:avLst/>
          </a:prstGeom>
          <a:noFill/>
          <a:ln w="19050">
            <a:solidFill>
              <a:schemeClr val="tx1"/>
            </a:solidFill>
            <a:round/>
            <a:headEnd/>
            <a:tailEnd type="triangle" w="med" len="med"/>
          </a:ln>
        </p:spPr>
        <p:txBody>
          <a:bodyPr wrap="none" anchor="ctr"/>
          <a:lstStyle/>
          <a:p>
            <a:endParaRPr lang="en-US" sz="1400"/>
          </a:p>
        </p:txBody>
      </p:sp>
      <p:sp>
        <p:nvSpPr>
          <p:cNvPr id="101390" name="Rectangle 14" descr="banner3"/>
          <p:cNvSpPr>
            <a:spLocks noGrp="1" noChangeArrowheads="1"/>
          </p:cNvSpPr>
          <p:nvPr>
            <p:ph type="title"/>
          </p:nvPr>
        </p:nvSpPr>
        <p:spPr/>
        <p:txBody>
          <a:bodyPr/>
          <a:lstStyle/>
          <a:p>
            <a:pPr eaLnBrk="1" hangingPunct="1">
              <a:defRPr/>
            </a:pPr>
            <a:r>
              <a:rPr lang="en-US" smtClean="0"/>
              <a:t>The Front End Multiplexed</a:t>
            </a:r>
          </a:p>
        </p:txBody>
      </p:sp>
      <p:sp>
        <p:nvSpPr>
          <p:cNvPr id="31759" name="Rectangle 15"/>
          <p:cNvSpPr>
            <a:spLocks noChangeArrowheads="1"/>
          </p:cNvSpPr>
          <p:nvPr/>
        </p:nvSpPr>
        <p:spPr bwMode="auto">
          <a:xfrm>
            <a:off x="838200" y="3578423"/>
            <a:ext cx="914400" cy="838200"/>
          </a:xfrm>
          <a:prstGeom prst="rect">
            <a:avLst/>
          </a:prstGeom>
          <a:solidFill>
            <a:srgbClr val="FFFF66"/>
          </a:solidFill>
          <a:ln w="19050" algn="ctr">
            <a:solidFill>
              <a:schemeClr val="tx1"/>
            </a:solidFill>
            <a:miter lim="800000"/>
            <a:headEnd/>
            <a:tailEnd/>
          </a:ln>
        </p:spPr>
        <p:txBody>
          <a:bodyPr wrap="none" anchor="ctr"/>
          <a:lstStyle/>
          <a:p>
            <a:pPr algn="ctr"/>
            <a:r>
              <a:rPr lang="en-US" sz="1400"/>
              <a:t>FET</a:t>
            </a:r>
          </a:p>
        </p:txBody>
      </p:sp>
      <p:sp>
        <p:nvSpPr>
          <p:cNvPr id="31760" name="Rectangle 16"/>
          <p:cNvSpPr>
            <a:spLocks noChangeArrowheads="1"/>
          </p:cNvSpPr>
          <p:nvPr/>
        </p:nvSpPr>
        <p:spPr bwMode="auto">
          <a:xfrm>
            <a:off x="2514600" y="2206823"/>
            <a:ext cx="914400" cy="838200"/>
          </a:xfrm>
          <a:prstGeom prst="rect">
            <a:avLst/>
          </a:prstGeom>
          <a:solidFill>
            <a:srgbClr val="FFFF66"/>
          </a:solidFill>
          <a:ln w="19050" algn="ctr">
            <a:solidFill>
              <a:schemeClr val="tx1"/>
            </a:solidFill>
            <a:miter lim="800000"/>
            <a:headEnd/>
            <a:tailEnd/>
          </a:ln>
        </p:spPr>
        <p:txBody>
          <a:bodyPr wrap="none" anchor="ctr"/>
          <a:lstStyle/>
          <a:p>
            <a:pPr algn="ctr"/>
            <a:r>
              <a:rPr lang="en-US" sz="1400"/>
              <a:t>Branch</a:t>
            </a:r>
          </a:p>
          <a:p>
            <a:pPr algn="ctr"/>
            <a:r>
              <a:rPr lang="en-US" sz="1400"/>
              <a:t>Pred</a:t>
            </a:r>
          </a:p>
        </p:txBody>
      </p:sp>
      <p:sp>
        <p:nvSpPr>
          <p:cNvPr id="31761" name="Rectangle 17"/>
          <p:cNvSpPr>
            <a:spLocks noChangeArrowheads="1"/>
          </p:cNvSpPr>
          <p:nvPr/>
        </p:nvSpPr>
        <p:spPr bwMode="auto">
          <a:xfrm>
            <a:off x="4076700" y="3578423"/>
            <a:ext cx="914400" cy="838200"/>
          </a:xfrm>
          <a:prstGeom prst="rect">
            <a:avLst/>
          </a:prstGeom>
          <a:solidFill>
            <a:srgbClr val="FFFF66"/>
          </a:solidFill>
          <a:ln w="19050" algn="ctr">
            <a:solidFill>
              <a:schemeClr val="tx1"/>
            </a:solidFill>
            <a:miter lim="800000"/>
            <a:headEnd/>
            <a:tailEnd/>
          </a:ln>
        </p:spPr>
        <p:txBody>
          <a:bodyPr wrap="none" anchor="ctr"/>
          <a:lstStyle/>
          <a:p>
            <a:pPr algn="ctr"/>
            <a:r>
              <a:rPr lang="en-US" sz="1400"/>
              <a:t>IMEM</a:t>
            </a:r>
          </a:p>
        </p:txBody>
      </p:sp>
      <p:sp>
        <p:nvSpPr>
          <p:cNvPr id="101394" name="Rectangle 18"/>
          <p:cNvSpPr>
            <a:spLocks noChangeArrowheads="1"/>
          </p:cNvSpPr>
          <p:nvPr/>
        </p:nvSpPr>
        <p:spPr bwMode="auto">
          <a:xfrm>
            <a:off x="5695950" y="3578423"/>
            <a:ext cx="914400" cy="838200"/>
          </a:xfrm>
          <a:prstGeom prst="rect">
            <a:avLst/>
          </a:prstGeom>
          <a:solidFill>
            <a:srgbClr val="FFFF66"/>
          </a:solidFill>
          <a:ln w="19050" algn="ctr">
            <a:solidFill>
              <a:schemeClr val="tx1"/>
            </a:solidFill>
            <a:miter lim="800000"/>
            <a:headEnd/>
            <a:tailEnd/>
          </a:ln>
        </p:spPr>
        <p:txBody>
          <a:bodyPr wrap="none" anchor="ctr"/>
          <a:lstStyle/>
          <a:p>
            <a:pPr algn="ctr"/>
            <a:r>
              <a:rPr lang="en-US" sz="1400"/>
              <a:t>PC</a:t>
            </a:r>
          </a:p>
          <a:p>
            <a:pPr algn="ctr"/>
            <a:r>
              <a:rPr lang="en-US" sz="1400"/>
              <a:t>Resolve</a:t>
            </a:r>
          </a:p>
        </p:txBody>
      </p:sp>
      <p:sp>
        <p:nvSpPr>
          <p:cNvPr id="101395" name="Rectangle 19"/>
          <p:cNvSpPr>
            <a:spLocks noChangeArrowheads="1"/>
          </p:cNvSpPr>
          <p:nvPr/>
        </p:nvSpPr>
        <p:spPr bwMode="auto">
          <a:xfrm>
            <a:off x="7315200" y="3578423"/>
            <a:ext cx="914400" cy="838200"/>
          </a:xfrm>
          <a:prstGeom prst="rect">
            <a:avLst/>
          </a:prstGeom>
          <a:solidFill>
            <a:srgbClr val="DDDDDD"/>
          </a:solidFill>
          <a:ln w="19050" algn="ctr">
            <a:solidFill>
              <a:schemeClr val="tx1"/>
            </a:solidFill>
            <a:miter lim="800000"/>
            <a:headEnd/>
            <a:tailEnd/>
          </a:ln>
        </p:spPr>
        <p:txBody>
          <a:bodyPr wrap="none" anchor="ctr"/>
          <a:lstStyle/>
          <a:p>
            <a:pPr algn="ctr"/>
            <a:r>
              <a:rPr lang="en-US" sz="1400"/>
              <a:t>Inst</a:t>
            </a:r>
          </a:p>
          <a:p>
            <a:pPr algn="ctr"/>
            <a:r>
              <a:rPr lang="en-US" sz="1400"/>
              <a:t>Q</a:t>
            </a:r>
          </a:p>
        </p:txBody>
      </p:sp>
      <p:sp>
        <p:nvSpPr>
          <p:cNvPr id="31764" name="Freeform 20"/>
          <p:cNvSpPr>
            <a:spLocks/>
          </p:cNvSpPr>
          <p:nvPr/>
        </p:nvSpPr>
        <p:spPr bwMode="auto">
          <a:xfrm flipV="1">
            <a:off x="4953000" y="4416623"/>
            <a:ext cx="2590800" cy="1066800"/>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sz="1400"/>
          </a:p>
        </p:txBody>
      </p:sp>
      <p:sp>
        <p:nvSpPr>
          <p:cNvPr id="101397" name="Rectangle 21"/>
          <p:cNvSpPr>
            <a:spLocks noChangeArrowheads="1"/>
          </p:cNvSpPr>
          <p:nvPr/>
        </p:nvSpPr>
        <p:spPr bwMode="auto">
          <a:xfrm>
            <a:off x="4076700" y="4797623"/>
            <a:ext cx="914400" cy="838200"/>
          </a:xfrm>
          <a:prstGeom prst="rect">
            <a:avLst/>
          </a:prstGeom>
          <a:solidFill>
            <a:srgbClr val="DDDDDD"/>
          </a:solidFill>
          <a:ln w="19050" algn="ctr">
            <a:solidFill>
              <a:schemeClr val="tx1"/>
            </a:solidFill>
            <a:miter lim="800000"/>
            <a:headEnd/>
            <a:tailEnd/>
          </a:ln>
        </p:spPr>
        <p:txBody>
          <a:bodyPr wrap="none" anchor="ctr"/>
          <a:lstStyle/>
          <a:p>
            <a:pPr algn="ctr"/>
            <a:r>
              <a:rPr lang="en-US" sz="1400"/>
              <a:t>I$</a:t>
            </a:r>
          </a:p>
        </p:txBody>
      </p:sp>
      <p:sp>
        <p:nvSpPr>
          <p:cNvPr id="101398" name="Rectangle 22"/>
          <p:cNvSpPr>
            <a:spLocks noChangeArrowheads="1"/>
          </p:cNvSpPr>
          <p:nvPr/>
        </p:nvSpPr>
        <p:spPr bwMode="auto">
          <a:xfrm>
            <a:off x="2514600" y="3578423"/>
            <a:ext cx="914400" cy="838200"/>
          </a:xfrm>
          <a:prstGeom prst="rect">
            <a:avLst/>
          </a:prstGeom>
          <a:solidFill>
            <a:srgbClr val="FFFF66"/>
          </a:solidFill>
          <a:ln w="19050" algn="ctr">
            <a:solidFill>
              <a:schemeClr val="tx1"/>
            </a:solidFill>
            <a:miter lim="800000"/>
            <a:headEnd/>
            <a:tailEnd/>
          </a:ln>
        </p:spPr>
        <p:txBody>
          <a:bodyPr wrap="none" anchor="ctr"/>
          <a:lstStyle/>
          <a:p>
            <a:pPr algn="ctr"/>
            <a:r>
              <a:rPr lang="en-US" sz="1400"/>
              <a:t>ITLB</a:t>
            </a:r>
          </a:p>
        </p:txBody>
      </p:sp>
      <p:sp>
        <p:nvSpPr>
          <p:cNvPr id="31767" name="Rectangle 23"/>
          <p:cNvSpPr>
            <a:spLocks noChangeArrowheads="1"/>
          </p:cNvSpPr>
          <p:nvPr/>
        </p:nvSpPr>
        <p:spPr bwMode="auto">
          <a:xfrm>
            <a:off x="1981200" y="38832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1</a:t>
            </a:r>
          </a:p>
        </p:txBody>
      </p:sp>
      <p:sp>
        <p:nvSpPr>
          <p:cNvPr id="31768" name="Rectangle 24"/>
          <p:cNvSpPr>
            <a:spLocks noChangeArrowheads="1"/>
          </p:cNvSpPr>
          <p:nvPr/>
        </p:nvSpPr>
        <p:spPr bwMode="auto">
          <a:xfrm>
            <a:off x="3581400" y="38832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1</a:t>
            </a:r>
          </a:p>
        </p:txBody>
      </p:sp>
      <p:sp>
        <p:nvSpPr>
          <p:cNvPr id="31769" name="Rectangle 25"/>
          <p:cNvSpPr>
            <a:spLocks noChangeArrowheads="1"/>
          </p:cNvSpPr>
          <p:nvPr/>
        </p:nvSpPr>
        <p:spPr bwMode="auto">
          <a:xfrm>
            <a:off x="5257800" y="38832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1</a:t>
            </a:r>
          </a:p>
        </p:txBody>
      </p:sp>
      <p:sp>
        <p:nvSpPr>
          <p:cNvPr id="31770" name="Rectangle 26"/>
          <p:cNvSpPr>
            <a:spLocks noChangeArrowheads="1"/>
          </p:cNvSpPr>
          <p:nvPr/>
        </p:nvSpPr>
        <p:spPr bwMode="auto">
          <a:xfrm>
            <a:off x="6858000" y="38832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0</a:t>
            </a:r>
          </a:p>
        </p:txBody>
      </p:sp>
      <p:sp>
        <p:nvSpPr>
          <p:cNvPr id="31771" name="Rectangle 27"/>
          <p:cNvSpPr>
            <a:spLocks noChangeArrowheads="1"/>
          </p:cNvSpPr>
          <p:nvPr/>
        </p:nvSpPr>
        <p:spPr bwMode="auto">
          <a:xfrm>
            <a:off x="6019800" y="53310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1</a:t>
            </a:r>
          </a:p>
        </p:txBody>
      </p:sp>
      <p:sp>
        <p:nvSpPr>
          <p:cNvPr id="31772" name="Rectangle 28"/>
          <p:cNvSpPr>
            <a:spLocks noChangeArrowheads="1"/>
          </p:cNvSpPr>
          <p:nvPr/>
        </p:nvSpPr>
        <p:spPr bwMode="auto">
          <a:xfrm>
            <a:off x="4648200" y="24354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2</a:t>
            </a:r>
          </a:p>
        </p:txBody>
      </p:sp>
      <p:sp>
        <p:nvSpPr>
          <p:cNvPr id="31773" name="Rectangle 29"/>
          <p:cNvSpPr>
            <a:spLocks noChangeArrowheads="1"/>
          </p:cNvSpPr>
          <p:nvPr/>
        </p:nvSpPr>
        <p:spPr bwMode="auto">
          <a:xfrm>
            <a:off x="8534400" y="41118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0</a:t>
            </a:r>
          </a:p>
        </p:txBody>
      </p:sp>
      <p:sp>
        <p:nvSpPr>
          <p:cNvPr id="31774" name="Rectangle 30"/>
          <p:cNvSpPr>
            <a:spLocks noChangeArrowheads="1"/>
          </p:cNvSpPr>
          <p:nvPr/>
        </p:nvSpPr>
        <p:spPr bwMode="auto">
          <a:xfrm>
            <a:off x="8534400" y="37308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0</a:t>
            </a:r>
          </a:p>
        </p:txBody>
      </p:sp>
      <p:sp>
        <p:nvSpPr>
          <p:cNvPr id="31775" name="Text Box 31"/>
          <p:cNvSpPr txBox="1">
            <a:spLocks noChangeArrowheads="1"/>
          </p:cNvSpPr>
          <p:nvPr/>
        </p:nvSpPr>
        <p:spPr bwMode="auto">
          <a:xfrm>
            <a:off x="8333999" y="3426023"/>
            <a:ext cx="537327" cy="307777"/>
          </a:xfrm>
          <a:prstGeom prst="rect">
            <a:avLst/>
          </a:prstGeom>
          <a:noFill/>
          <a:ln w="19050" algn="ctr">
            <a:noFill/>
            <a:miter lim="800000"/>
            <a:headEnd/>
            <a:tailEnd/>
          </a:ln>
        </p:spPr>
        <p:txBody>
          <a:bodyPr wrap="none">
            <a:spAutoFit/>
          </a:bodyPr>
          <a:lstStyle/>
          <a:p>
            <a:pPr algn="ctr"/>
            <a:r>
              <a:rPr lang="en-US" sz="1400"/>
              <a:t>first</a:t>
            </a:r>
          </a:p>
        </p:txBody>
      </p:sp>
      <p:sp>
        <p:nvSpPr>
          <p:cNvPr id="31776" name="Text Box 32"/>
          <p:cNvSpPr txBox="1">
            <a:spLocks noChangeArrowheads="1"/>
          </p:cNvSpPr>
          <p:nvPr/>
        </p:nvSpPr>
        <p:spPr bwMode="auto">
          <a:xfrm>
            <a:off x="8344418" y="4264223"/>
            <a:ext cx="516488" cy="307777"/>
          </a:xfrm>
          <a:prstGeom prst="rect">
            <a:avLst/>
          </a:prstGeom>
          <a:noFill/>
          <a:ln w="19050" algn="ctr">
            <a:noFill/>
            <a:miter lim="800000"/>
            <a:headEnd/>
            <a:tailEnd/>
          </a:ln>
        </p:spPr>
        <p:txBody>
          <a:bodyPr wrap="none">
            <a:spAutoFit/>
          </a:bodyPr>
          <a:lstStyle/>
          <a:p>
            <a:pPr algn="ctr"/>
            <a:r>
              <a:rPr lang="en-US" sz="1400"/>
              <a:t>deq</a:t>
            </a:r>
          </a:p>
        </p:txBody>
      </p:sp>
      <p:sp>
        <p:nvSpPr>
          <p:cNvPr id="31777" name="Text Box 33"/>
          <p:cNvSpPr txBox="1">
            <a:spLocks noChangeArrowheads="1"/>
          </p:cNvSpPr>
          <p:nvPr/>
        </p:nvSpPr>
        <p:spPr bwMode="auto">
          <a:xfrm>
            <a:off x="4213789" y="5940623"/>
            <a:ext cx="506870" cy="307777"/>
          </a:xfrm>
          <a:prstGeom prst="rect">
            <a:avLst/>
          </a:prstGeom>
          <a:noFill/>
          <a:ln w="19050" algn="ctr">
            <a:noFill/>
            <a:miter lim="800000"/>
            <a:headEnd/>
            <a:tailEnd/>
          </a:ln>
        </p:spPr>
        <p:txBody>
          <a:bodyPr wrap="none">
            <a:spAutoFit/>
          </a:bodyPr>
          <a:lstStyle/>
          <a:p>
            <a:pPr algn="ctr"/>
            <a:r>
              <a:rPr lang="en-US" sz="1400"/>
              <a:t>slot</a:t>
            </a:r>
          </a:p>
        </p:txBody>
      </p:sp>
      <p:sp>
        <p:nvSpPr>
          <p:cNvPr id="31778" name="Text Box 34"/>
          <p:cNvSpPr txBox="1">
            <a:spLocks noChangeArrowheads="1"/>
          </p:cNvSpPr>
          <p:nvPr/>
        </p:nvSpPr>
        <p:spPr bwMode="auto">
          <a:xfrm>
            <a:off x="6685101" y="4035623"/>
            <a:ext cx="595035" cy="738664"/>
          </a:xfrm>
          <a:prstGeom prst="rect">
            <a:avLst/>
          </a:prstGeom>
          <a:noFill/>
          <a:ln w="19050" algn="ctr">
            <a:noFill/>
            <a:miter lim="800000"/>
            <a:headEnd/>
            <a:tailEnd/>
          </a:ln>
        </p:spPr>
        <p:txBody>
          <a:bodyPr wrap="none">
            <a:spAutoFit/>
          </a:bodyPr>
          <a:lstStyle/>
          <a:p>
            <a:pPr algn="ctr"/>
            <a:r>
              <a:rPr lang="en-US" sz="1400"/>
              <a:t>enq</a:t>
            </a:r>
          </a:p>
          <a:p>
            <a:pPr algn="ctr"/>
            <a:r>
              <a:rPr lang="en-US" sz="1400"/>
              <a:t>or</a:t>
            </a:r>
          </a:p>
          <a:p>
            <a:pPr algn="ctr"/>
            <a:r>
              <a:rPr lang="en-US" sz="1400"/>
              <a:t>drop</a:t>
            </a:r>
          </a:p>
        </p:txBody>
      </p:sp>
      <p:sp>
        <p:nvSpPr>
          <p:cNvPr id="31779" name="Rectangle 35"/>
          <p:cNvSpPr>
            <a:spLocks noChangeArrowheads="1"/>
          </p:cNvSpPr>
          <p:nvPr/>
        </p:nvSpPr>
        <p:spPr bwMode="auto">
          <a:xfrm>
            <a:off x="6324600" y="30450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1</a:t>
            </a:r>
          </a:p>
        </p:txBody>
      </p:sp>
      <p:sp>
        <p:nvSpPr>
          <p:cNvPr id="31780" name="Text Box 36"/>
          <p:cNvSpPr txBox="1">
            <a:spLocks noChangeArrowheads="1"/>
          </p:cNvSpPr>
          <p:nvPr/>
        </p:nvSpPr>
        <p:spPr bwMode="auto">
          <a:xfrm>
            <a:off x="6393032" y="2511623"/>
            <a:ext cx="588623" cy="307777"/>
          </a:xfrm>
          <a:prstGeom prst="rect">
            <a:avLst/>
          </a:prstGeom>
          <a:noFill/>
          <a:ln w="19050" algn="ctr">
            <a:noFill/>
            <a:miter lim="800000"/>
            <a:headEnd/>
            <a:tailEnd/>
          </a:ln>
        </p:spPr>
        <p:txBody>
          <a:bodyPr wrap="none">
            <a:spAutoFit/>
          </a:bodyPr>
          <a:lstStyle/>
          <a:p>
            <a:pPr algn="just"/>
            <a:r>
              <a:rPr lang="en-US" sz="1400"/>
              <a:t>fault</a:t>
            </a:r>
          </a:p>
        </p:txBody>
      </p:sp>
      <p:sp>
        <p:nvSpPr>
          <p:cNvPr id="31781" name="Text Box 37"/>
          <p:cNvSpPr txBox="1">
            <a:spLocks noChangeArrowheads="1"/>
          </p:cNvSpPr>
          <p:nvPr/>
        </p:nvSpPr>
        <p:spPr bwMode="auto">
          <a:xfrm>
            <a:off x="6593880" y="2968823"/>
            <a:ext cx="910826" cy="307777"/>
          </a:xfrm>
          <a:prstGeom prst="rect">
            <a:avLst/>
          </a:prstGeom>
          <a:noFill/>
          <a:ln w="19050" algn="ctr">
            <a:noFill/>
            <a:miter lim="800000"/>
            <a:headEnd/>
            <a:tailEnd/>
          </a:ln>
        </p:spPr>
        <p:txBody>
          <a:bodyPr wrap="none">
            <a:spAutoFit/>
          </a:bodyPr>
          <a:lstStyle/>
          <a:p>
            <a:pPr algn="ctr"/>
            <a:r>
              <a:rPr lang="en-US" sz="1400"/>
              <a:t>mispred</a:t>
            </a:r>
          </a:p>
        </p:txBody>
      </p:sp>
      <p:sp>
        <p:nvSpPr>
          <p:cNvPr id="31782" name="Rectangle 38"/>
          <p:cNvSpPr>
            <a:spLocks noChangeArrowheads="1"/>
          </p:cNvSpPr>
          <p:nvPr/>
        </p:nvSpPr>
        <p:spPr bwMode="auto">
          <a:xfrm>
            <a:off x="2743200" y="16734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1</a:t>
            </a:r>
          </a:p>
        </p:txBody>
      </p:sp>
      <p:sp>
        <p:nvSpPr>
          <p:cNvPr id="31783" name="Text Box 39"/>
          <p:cNvSpPr txBox="1">
            <a:spLocks noChangeArrowheads="1"/>
          </p:cNvSpPr>
          <p:nvPr/>
        </p:nvSpPr>
        <p:spPr bwMode="auto">
          <a:xfrm>
            <a:off x="1800563" y="1673423"/>
            <a:ext cx="875624" cy="307777"/>
          </a:xfrm>
          <a:prstGeom prst="rect">
            <a:avLst/>
          </a:prstGeom>
          <a:noFill/>
          <a:ln w="19050" algn="ctr">
            <a:noFill/>
            <a:miter lim="800000"/>
            <a:headEnd/>
            <a:tailEnd/>
          </a:ln>
        </p:spPr>
        <p:txBody>
          <a:bodyPr wrap="none">
            <a:spAutoFit/>
          </a:bodyPr>
          <a:lstStyle/>
          <a:p>
            <a:pPr algn="ctr"/>
            <a:r>
              <a:rPr lang="en-US" sz="1400"/>
              <a:t>training</a:t>
            </a:r>
          </a:p>
        </p:txBody>
      </p:sp>
      <p:sp>
        <p:nvSpPr>
          <p:cNvPr id="31784" name="Text Box 40"/>
          <p:cNvSpPr txBox="1">
            <a:spLocks noChangeArrowheads="1"/>
          </p:cNvSpPr>
          <p:nvPr/>
        </p:nvSpPr>
        <p:spPr bwMode="auto">
          <a:xfrm>
            <a:off x="4475309" y="2587823"/>
            <a:ext cx="593431" cy="307777"/>
          </a:xfrm>
          <a:prstGeom prst="rect">
            <a:avLst/>
          </a:prstGeom>
          <a:noFill/>
          <a:ln w="19050" algn="ctr">
            <a:noFill/>
            <a:miter lim="800000"/>
            <a:headEnd/>
            <a:tailEnd/>
          </a:ln>
        </p:spPr>
        <p:txBody>
          <a:bodyPr wrap="none">
            <a:spAutoFit/>
          </a:bodyPr>
          <a:lstStyle/>
          <a:p>
            <a:pPr algn="ctr"/>
            <a:r>
              <a:rPr lang="en-US" sz="1400"/>
              <a:t>pred</a:t>
            </a:r>
          </a:p>
        </p:txBody>
      </p:sp>
      <p:sp>
        <p:nvSpPr>
          <p:cNvPr id="31785" name="Text Box 41"/>
          <p:cNvSpPr txBox="1">
            <a:spLocks noChangeArrowheads="1"/>
          </p:cNvSpPr>
          <p:nvPr/>
        </p:nvSpPr>
        <p:spPr bwMode="auto">
          <a:xfrm>
            <a:off x="4857248" y="4492823"/>
            <a:ext cx="891590" cy="307777"/>
          </a:xfrm>
          <a:prstGeom prst="rect">
            <a:avLst/>
          </a:prstGeom>
          <a:noFill/>
          <a:ln w="19050" algn="ctr">
            <a:noFill/>
            <a:miter lim="800000"/>
            <a:headEnd/>
            <a:tailEnd/>
          </a:ln>
        </p:spPr>
        <p:txBody>
          <a:bodyPr wrap="none">
            <a:spAutoFit/>
          </a:bodyPr>
          <a:lstStyle/>
          <a:p>
            <a:pPr algn="ctr"/>
            <a:r>
              <a:rPr lang="en-US" sz="1400"/>
              <a:t>rspImm</a:t>
            </a:r>
          </a:p>
        </p:txBody>
      </p:sp>
      <p:sp>
        <p:nvSpPr>
          <p:cNvPr id="31786" name="Text Box 42"/>
          <p:cNvSpPr txBox="1">
            <a:spLocks noChangeArrowheads="1"/>
          </p:cNvSpPr>
          <p:nvPr/>
        </p:nvSpPr>
        <p:spPr bwMode="auto">
          <a:xfrm>
            <a:off x="5747671" y="5483423"/>
            <a:ext cx="761747" cy="307777"/>
          </a:xfrm>
          <a:prstGeom prst="rect">
            <a:avLst/>
          </a:prstGeom>
          <a:noFill/>
          <a:ln w="19050" algn="ctr">
            <a:noFill/>
            <a:miter lim="800000"/>
            <a:headEnd/>
            <a:tailEnd/>
          </a:ln>
        </p:spPr>
        <p:txBody>
          <a:bodyPr wrap="none">
            <a:spAutoFit/>
          </a:bodyPr>
          <a:lstStyle/>
          <a:p>
            <a:pPr algn="ctr"/>
            <a:r>
              <a:rPr lang="en-US" sz="1400"/>
              <a:t>rspDel</a:t>
            </a:r>
          </a:p>
        </p:txBody>
      </p:sp>
      <p:sp>
        <p:nvSpPr>
          <p:cNvPr id="31787" name="Freeform 43"/>
          <p:cNvSpPr>
            <a:spLocks/>
          </p:cNvSpPr>
          <p:nvPr/>
        </p:nvSpPr>
        <p:spPr bwMode="auto">
          <a:xfrm>
            <a:off x="1295400" y="4416623"/>
            <a:ext cx="6705600" cy="1524000"/>
          </a:xfrm>
          <a:custGeom>
            <a:avLst/>
            <a:gdLst>
              <a:gd name="T0" fmla="*/ 2147483647 w 4224"/>
              <a:gd name="T1" fmla="*/ 0 h 960"/>
              <a:gd name="T2" fmla="*/ 2147483647 w 4224"/>
              <a:gd name="T3" fmla="*/ 2147483647 h 960"/>
              <a:gd name="T4" fmla="*/ 0 w 4224"/>
              <a:gd name="T5" fmla="*/ 2147483647 h 960"/>
              <a:gd name="T6" fmla="*/ 0 w 4224"/>
              <a:gd name="T7" fmla="*/ 0 h 960"/>
              <a:gd name="T8" fmla="*/ 0 60000 65536"/>
              <a:gd name="T9" fmla="*/ 0 60000 65536"/>
              <a:gd name="T10" fmla="*/ 0 60000 65536"/>
              <a:gd name="T11" fmla="*/ 0 60000 65536"/>
              <a:gd name="T12" fmla="*/ 0 w 4224"/>
              <a:gd name="T13" fmla="*/ 0 h 960"/>
              <a:gd name="T14" fmla="*/ 4224 w 4224"/>
              <a:gd name="T15" fmla="*/ 960 h 960"/>
            </a:gdLst>
            <a:ahLst/>
            <a:cxnLst>
              <a:cxn ang="T8">
                <a:pos x="T0" y="T1"/>
              </a:cxn>
              <a:cxn ang="T9">
                <a:pos x="T2" y="T3"/>
              </a:cxn>
              <a:cxn ang="T10">
                <a:pos x="T4" y="T5"/>
              </a:cxn>
              <a:cxn ang="T11">
                <a:pos x="T6" y="T7"/>
              </a:cxn>
            </a:cxnLst>
            <a:rect l="T12" t="T13" r="T14" b="T15"/>
            <a:pathLst>
              <a:path w="4224" h="960">
                <a:moveTo>
                  <a:pt x="4224" y="0"/>
                </a:moveTo>
                <a:lnTo>
                  <a:pt x="4209" y="960"/>
                </a:lnTo>
                <a:lnTo>
                  <a:pt x="0" y="960"/>
                </a:lnTo>
                <a:lnTo>
                  <a:pt x="0" y="0"/>
                </a:lnTo>
              </a:path>
            </a:pathLst>
          </a:custGeom>
          <a:noFill/>
          <a:ln w="19050">
            <a:solidFill>
              <a:schemeClr val="tx1"/>
            </a:solidFill>
            <a:round/>
            <a:headEnd/>
            <a:tailEnd type="triangle" w="med" len="med"/>
          </a:ln>
        </p:spPr>
        <p:txBody>
          <a:bodyPr wrap="none" anchor="ctr"/>
          <a:lstStyle/>
          <a:p>
            <a:endParaRPr lang="en-US" sz="1400"/>
          </a:p>
        </p:txBody>
      </p:sp>
      <p:sp>
        <p:nvSpPr>
          <p:cNvPr id="31788" name="Rectangle 44"/>
          <p:cNvSpPr>
            <a:spLocks noChangeArrowheads="1"/>
          </p:cNvSpPr>
          <p:nvPr/>
        </p:nvSpPr>
        <p:spPr bwMode="auto">
          <a:xfrm>
            <a:off x="4343400" y="57882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1</a:t>
            </a:r>
          </a:p>
        </p:txBody>
      </p:sp>
      <p:sp>
        <p:nvSpPr>
          <p:cNvPr id="31789" name="Freeform 45"/>
          <p:cNvSpPr>
            <a:spLocks/>
          </p:cNvSpPr>
          <p:nvPr/>
        </p:nvSpPr>
        <p:spPr bwMode="auto">
          <a:xfrm>
            <a:off x="1219200" y="1140023"/>
            <a:ext cx="4800600" cy="2438400"/>
          </a:xfrm>
          <a:custGeom>
            <a:avLst/>
            <a:gdLst>
              <a:gd name="T0" fmla="*/ 2147483647 w 3026"/>
              <a:gd name="T1" fmla="*/ 2147483647 h 1536"/>
              <a:gd name="T2" fmla="*/ 2147483647 w 3026"/>
              <a:gd name="T3" fmla="*/ 0 h 1536"/>
              <a:gd name="T4" fmla="*/ 0 w 3026"/>
              <a:gd name="T5" fmla="*/ 0 h 1536"/>
              <a:gd name="T6" fmla="*/ 0 w 3026"/>
              <a:gd name="T7" fmla="*/ 2147483647 h 1536"/>
              <a:gd name="T8" fmla="*/ 0 60000 65536"/>
              <a:gd name="T9" fmla="*/ 0 60000 65536"/>
              <a:gd name="T10" fmla="*/ 0 60000 65536"/>
              <a:gd name="T11" fmla="*/ 0 60000 65536"/>
              <a:gd name="T12" fmla="*/ 0 w 3026"/>
              <a:gd name="T13" fmla="*/ 0 h 1536"/>
              <a:gd name="T14" fmla="*/ 3026 w 3026"/>
              <a:gd name="T15" fmla="*/ 1536 h 1536"/>
            </a:gdLst>
            <a:ahLst/>
            <a:cxnLst>
              <a:cxn ang="T8">
                <a:pos x="T0" y="T1"/>
              </a:cxn>
              <a:cxn ang="T9">
                <a:pos x="T2" y="T3"/>
              </a:cxn>
              <a:cxn ang="T10">
                <a:pos x="T4" y="T5"/>
              </a:cxn>
              <a:cxn ang="T11">
                <a:pos x="T6" y="T7"/>
              </a:cxn>
            </a:cxnLst>
            <a:rect l="T12" t="T13" r="T14" b="T15"/>
            <a:pathLst>
              <a:path w="3026" h="1536">
                <a:moveTo>
                  <a:pt x="3024" y="1536"/>
                </a:moveTo>
                <a:lnTo>
                  <a:pt x="3026" y="0"/>
                </a:lnTo>
                <a:lnTo>
                  <a:pt x="0" y="0"/>
                </a:lnTo>
                <a:lnTo>
                  <a:pt x="0" y="1536"/>
                </a:lnTo>
              </a:path>
            </a:pathLst>
          </a:custGeom>
          <a:noFill/>
          <a:ln w="19050">
            <a:solidFill>
              <a:schemeClr val="tx1"/>
            </a:solidFill>
            <a:round/>
            <a:headEnd/>
            <a:tailEnd type="triangle" w="med" len="med"/>
          </a:ln>
        </p:spPr>
        <p:txBody>
          <a:bodyPr wrap="none" anchor="ctr"/>
          <a:lstStyle/>
          <a:p>
            <a:endParaRPr lang="en-US" sz="1400"/>
          </a:p>
        </p:txBody>
      </p:sp>
      <p:sp>
        <p:nvSpPr>
          <p:cNvPr id="31790" name="Rectangle 46"/>
          <p:cNvSpPr>
            <a:spLocks noChangeArrowheads="1"/>
          </p:cNvSpPr>
          <p:nvPr/>
        </p:nvSpPr>
        <p:spPr bwMode="auto">
          <a:xfrm>
            <a:off x="3200400" y="9876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1</a:t>
            </a:r>
          </a:p>
        </p:txBody>
      </p:sp>
      <p:sp>
        <p:nvSpPr>
          <p:cNvPr id="31791" name="Text Box 47"/>
          <p:cNvSpPr txBox="1">
            <a:spLocks noChangeArrowheads="1"/>
          </p:cNvSpPr>
          <p:nvPr/>
        </p:nvSpPr>
        <p:spPr bwMode="auto">
          <a:xfrm>
            <a:off x="2850710" y="1140023"/>
            <a:ext cx="878766" cy="307777"/>
          </a:xfrm>
          <a:prstGeom prst="rect">
            <a:avLst/>
          </a:prstGeom>
          <a:noFill/>
          <a:ln w="19050" algn="ctr">
            <a:noFill/>
            <a:miter lim="800000"/>
            <a:headEnd/>
            <a:tailEnd/>
          </a:ln>
        </p:spPr>
        <p:txBody>
          <a:bodyPr wrap="none">
            <a:spAutoFit/>
          </a:bodyPr>
          <a:lstStyle/>
          <a:p>
            <a:pPr algn="ctr"/>
            <a:r>
              <a:rPr lang="en-US" sz="1400"/>
              <a:t>redirect</a:t>
            </a:r>
          </a:p>
        </p:txBody>
      </p:sp>
      <p:sp>
        <p:nvSpPr>
          <p:cNvPr id="31792" name="Freeform 48"/>
          <p:cNvSpPr>
            <a:spLocks/>
          </p:cNvSpPr>
          <p:nvPr/>
        </p:nvSpPr>
        <p:spPr bwMode="auto">
          <a:xfrm>
            <a:off x="1524000" y="2587823"/>
            <a:ext cx="990600" cy="990600"/>
          </a:xfrm>
          <a:custGeom>
            <a:avLst/>
            <a:gdLst>
              <a:gd name="T0" fmla="*/ 0 w 624"/>
              <a:gd name="T1" fmla="*/ 2147483647 h 624"/>
              <a:gd name="T2" fmla="*/ 0 w 624"/>
              <a:gd name="T3" fmla="*/ 0 h 624"/>
              <a:gd name="T4" fmla="*/ 2147483647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lnTo>
                  <a:pt x="0" y="0"/>
                </a:lnTo>
                <a:lnTo>
                  <a:pt x="624" y="0"/>
                </a:lnTo>
              </a:path>
            </a:pathLst>
          </a:custGeom>
          <a:noFill/>
          <a:ln w="19050">
            <a:solidFill>
              <a:schemeClr val="tx1"/>
            </a:solidFill>
            <a:round/>
            <a:headEnd/>
            <a:tailEnd type="triangle" w="med" len="med"/>
          </a:ln>
        </p:spPr>
        <p:txBody>
          <a:bodyPr wrap="none" anchor="ctr"/>
          <a:lstStyle/>
          <a:p>
            <a:endParaRPr lang="en-US" sz="1400"/>
          </a:p>
        </p:txBody>
      </p:sp>
      <p:sp>
        <p:nvSpPr>
          <p:cNvPr id="31793" name="Rectangle 49"/>
          <p:cNvSpPr>
            <a:spLocks noChangeArrowheads="1"/>
          </p:cNvSpPr>
          <p:nvPr/>
        </p:nvSpPr>
        <p:spPr bwMode="auto">
          <a:xfrm>
            <a:off x="1828800" y="24354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1</a:t>
            </a:r>
          </a:p>
        </p:txBody>
      </p:sp>
      <p:sp>
        <p:nvSpPr>
          <p:cNvPr id="31794" name="Text Box 50"/>
          <p:cNvSpPr txBox="1">
            <a:spLocks noChangeArrowheads="1"/>
          </p:cNvSpPr>
          <p:nvPr/>
        </p:nvSpPr>
        <p:spPr bwMode="auto">
          <a:xfrm>
            <a:off x="1619061" y="2587823"/>
            <a:ext cx="695703" cy="307777"/>
          </a:xfrm>
          <a:prstGeom prst="rect">
            <a:avLst/>
          </a:prstGeom>
          <a:noFill/>
          <a:ln w="19050" algn="ctr">
            <a:noFill/>
            <a:miter lim="800000"/>
            <a:headEnd/>
            <a:tailEnd/>
          </a:ln>
        </p:spPr>
        <p:txBody>
          <a:bodyPr wrap="none">
            <a:spAutoFit/>
          </a:bodyPr>
          <a:lstStyle/>
          <a:p>
            <a:pPr algn="ctr"/>
            <a:r>
              <a:rPr lang="en-US" sz="1400"/>
              <a:t>vaddr</a:t>
            </a:r>
          </a:p>
        </p:txBody>
      </p:sp>
      <p:sp>
        <p:nvSpPr>
          <p:cNvPr id="31795" name="Rectangle 51"/>
          <p:cNvSpPr>
            <a:spLocks noChangeArrowheads="1"/>
          </p:cNvSpPr>
          <p:nvPr/>
        </p:nvSpPr>
        <p:spPr bwMode="auto">
          <a:xfrm>
            <a:off x="3050899" y="1597223"/>
            <a:ext cx="1665841" cy="307777"/>
          </a:xfrm>
          <a:prstGeom prst="rect">
            <a:avLst/>
          </a:prstGeom>
          <a:noFill/>
          <a:ln w="19050" algn="ctr">
            <a:noFill/>
            <a:miter lim="800000"/>
            <a:headEnd/>
            <a:tailEnd/>
          </a:ln>
        </p:spPr>
        <p:txBody>
          <a:bodyPr wrap="none">
            <a:spAutoFit/>
          </a:bodyPr>
          <a:lstStyle/>
          <a:p>
            <a:pPr algn="ctr"/>
            <a:r>
              <a:rPr lang="en-US" sz="1400"/>
              <a:t>(from Back End)</a:t>
            </a:r>
          </a:p>
        </p:txBody>
      </p:sp>
      <p:sp>
        <p:nvSpPr>
          <p:cNvPr id="31796" name="Text Box 52"/>
          <p:cNvSpPr txBox="1">
            <a:spLocks noChangeArrowheads="1"/>
          </p:cNvSpPr>
          <p:nvPr/>
        </p:nvSpPr>
        <p:spPr bwMode="auto">
          <a:xfrm>
            <a:off x="1782573" y="4035623"/>
            <a:ext cx="695703" cy="307777"/>
          </a:xfrm>
          <a:prstGeom prst="rect">
            <a:avLst/>
          </a:prstGeom>
          <a:noFill/>
          <a:ln w="19050" algn="ctr">
            <a:noFill/>
            <a:miter lim="800000"/>
            <a:headEnd/>
            <a:tailEnd/>
          </a:ln>
        </p:spPr>
        <p:txBody>
          <a:bodyPr wrap="none">
            <a:spAutoFit/>
          </a:bodyPr>
          <a:lstStyle/>
          <a:p>
            <a:pPr algn="ctr"/>
            <a:r>
              <a:rPr lang="en-US" sz="1400"/>
              <a:t>vaddr</a:t>
            </a:r>
          </a:p>
        </p:txBody>
      </p:sp>
      <p:sp>
        <p:nvSpPr>
          <p:cNvPr id="31797" name="Rectangle 53"/>
          <p:cNvSpPr>
            <a:spLocks noChangeArrowheads="1"/>
          </p:cNvSpPr>
          <p:nvPr/>
        </p:nvSpPr>
        <p:spPr bwMode="auto">
          <a:xfrm>
            <a:off x="4648200" y="4516636"/>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0</a:t>
            </a:r>
          </a:p>
        </p:txBody>
      </p:sp>
      <p:sp>
        <p:nvSpPr>
          <p:cNvPr id="31798" name="Rectangle 54"/>
          <p:cNvSpPr>
            <a:spLocks noChangeArrowheads="1"/>
          </p:cNvSpPr>
          <p:nvPr/>
        </p:nvSpPr>
        <p:spPr bwMode="auto">
          <a:xfrm>
            <a:off x="6175099" y="2130623"/>
            <a:ext cx="1665841" cy="307777"/>
          </a:xfrm>
          <a:prstGeom prst="rect">
            <a:avLst/>
          </a:prstGeom>
          <a:noFill/>
          <a:ln w="19050" algn="ctr">
            <a:noFill/>
            <a:miter lim="800000"/>
            <a:headEnd/>
            <a:tailEnd/>
          </a:ln>
        </p:spPr>
        <p:txBody>
          <a:bodyPr wrap="none">
            <a:spAutoFit/>
          </a:bodyPr>
          <a:lstStyle/>
          <a:p>
            <a:pPr algn="ctr"/>
            <a:r>
              <a:rPr lang="en-US" sz="1400"/>
              <a:t>(from Back End)</a:t>
            </a:r>
          </a:p>
        </p:txBody>
      </p:sp>
      <p:sp>
        <p:nvSpPr>
          <p:cNvPr id="31799" name="Text Box 55"/>
          <p:cNvSpPr txBox="1">
            <a:spLocks noChangeArrowheads="1"/>
          </p:cNvSpPr>
          <p:nvPr/>
        </p:nvSpPr>
        <p:spPr bwMode="auto">
          <a:xfrm>
            <a:off x="3380186" y="4035623"/>
            <a:ext cx="705641" cy="307777"/>
          </a:xfrm>
          <a:prstGeom prst="rect">
            <a:avLst/>
          </a:prstGeom>
          <a:noFill/>
          <a:ln w="19050" algn="ctr">
            <a:noFill/>
            <a:miter lim="800000"/>
            <a:headEnd/>
            <a:tailEnd/>
          </a:ln>
        </p:spPr>
        <p:txBody>
          <a:bodyPr wrap="none">
            <a:spAutoFit/>
          </a:bodyPr>
          <a:lstStyle/>
          <a:p>
            <a:pPr algn="ctr"/>
            <a:r>
              <a:rPr lang="en-US" sz="1400"/>
              <a:t>paddr</a:t>
            </a:r>
          </a:p>
        </p:txBody>
      </p:sp>
      <p:sp>
        <p:nvSpPr>
          <p:cNvPr id="31800" name="Line 56"/>
          <p:cNvSpPr>
            <a:spLocks noChangeShapeType="1"/>
          </p:cNvSpPr>
          <p:nvPr/>
        </p:nvSpPr>
        <p:spPr bwMode="auto">
          <a:xfrm flipH="1">
            <a:off x="4352925" y="4416623"/>
            <a:ext cx="19050" cy="381000"/>
          </a:xfrm>
          <a:prstGeom prst="line">
            <a:avLst/>
          </a:prstGeom>
          <a:noFill/>
          <a:ln w="19050">
            <a:solidFill>
              <a:schemeClr val="tx1"/>
            </a:solidFill>
            <a:round/>
            <a:headEnd/>
            <a:tailEnd type="triangle" w="med" len="med"/>
          </a:ln>
        </p:spPr>
        <p:txBody>
          <a:bodyPr wrap="none" anchor="ctr"/>
          <a:lstStyle/>
          <a:p>
            <a:endParaRPr lang="en-US" sz="1400"/>
          </a:p>
        </p:txBody>
      </p:sp>
      <p:sp>
        <p:nvSpPr>
          <p:cNvPr id="31801" name="Rectangle 57"/>
          <p:cNvSpPr>
            <a:spLocks noChangeArrowheads="1"/>
          </p:cNvSpPr>
          <p:nvPr/>
        </p:nvSpPr>
        <p:spPr bwMode="auto">
          <a:xfrm>
            <a:off x="4248150" y="4449961"/>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0</a:t>
            </a:r>
          </a:p>
        </p:txBody>
      </p:sp>
      <p:sp>
        <p:nvSpPr>
          <p:cNvPr id="31802" name="Text Box 58"/>
          <p:cNvSpPr txBox="1">
            <a:spLocks noChangeArrowheads="1"/>
          </p:cNvSpPr>
          <p:nvPr/>
        </p:nvSpPr>
        <p:spPr bwMode="auto">
          <a:xfrm>
            <a:off x="3534173" y="4416623"/>
            <a:ext cx="705641" cy="307777"/>
          </a:xfrm>
          <a:prstGeom prst="rect">
            <a:avLst/>
          </a:prstGeom>
          <a:noFill/>
          <a:ln w="19050" algn="ctr">
            <a:noFill/>
            <a:miter lim="800000"/>
            <a:headEnd/>
            <a:tailEnd/>
          </a:ln>
        </p:spPr>
        <p:txBody>
          <a:bodyPr wrap="none">
            <a:spAutoFit/>
          </a:bodyPr>
          <a:lstStyle/>
          <a:p>
            <a:pPr algn="ctr"/>
            <a:r>
              <a:rPr lang="en-US" sz="1400"/>
              <a:t>paddr</a:t>
            </a:r>
          </a:p>
        </p:txBody>
      </p:sp>
      <p:sp>
        <p:nvSpPr>
          <p:cNvPr id="31803" name="Rectangle 59"/>
          <p:cNvSpPr>
            <a:spLocks noChangeArrowheads="1"/>
          </p:cNvSpPr>
          <p:nvPr/>
        </p:nvSpPr>
        <p:spPr bwMode="auto">
          <a:xfrm>
            <a:off x="6096000" y="25878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1</a:t>
            </a:r>
          </a:p>
        </p:txBody>
      </p:sp>
      <p:sp>
        <p:nvSpPr>
          <p:cNvPr id="101436" name="Rectangle 60"/>
          <p:cNvSpPr>
            <a:spLocks noChangeArrowheads="1"/>
          </p:cNvSpPr>
          <p:nvPr/>
        </p:nvSpPr>
        <p:spPr bwMode="auto">
          <a:xfrm>
            <a:off x="152400" y="2054423"/>
            <a:ext cx="914400" cy="838200"/>
          </a:xfrm>
          <a:prstGeom prst="rect">
            <a:avLst/>
          </a:prstGeom>
          <a:solidFill>
            <a:srgbClr val="DDDDDD"/>
          </a:solidFill>
          <a:ln w="19050" algn="ctr">
            <a:solidFill>
              <a:schemeClr val="tx1"/>
            </a:solidFill>
            <a:miter lim="800000"/>
            <a:headEnd/>
            <a:tailEnd/>
          </a:ln>
        </p:spPr>
        <p:txBody>
          <a:bodyPr wrap="none" anchor="ctr"/>
          <a:lstStyle/>
          <a:p>
            <a:pPr algn="ctr"/>
            <a:r>
              <a:rPr lang="en-US" sz="1400"/>
              <a:t>Line</a:t>
            </a:r>
          </a:p>
          <a:p>
            <a:pPr algn="ctr"/>
            <a:r>
              <a:rPr lang="en-US" sz="1400"/>
              <a:t>Pred</a:t>
            </a:r>
          </a:p>
        </p:txBody>
      </p:sp>
      <p:sp>
        <p:nvSpPr>
          <p:cNvPr id="31805" name="Rectangle 61"/>
          <p:cNvSpPr>
            <a:spLocks noChangeArrowheads="1"/>
          </p:cNvSpPr>
          <p:nvPr/>
        </p:nvSpPr>
        <p:spPr bwMode="auto">
          <a:xfrm>
            <a:off x="304800" y="33498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0</a:t>
            </a:r>
          </a:p>
        </p:txBody>
      </p:sp>
      <p:sp>
        <p:nvSpPr>
          <p:cNvPr id="31806" name="Freeform 62"/>
          <p:cNvSpPr>
            <a:spLocks/>
          </p:cNvSpPr>
          <p:nvPr/>
        </p:nvSpPr>
        <p:spPr bwMode="auto">
          <a:xfrm>
            <a:off x="685800" y="2892623"/>
            <a:ext cx="152400" cy="9144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type="triangle" w="med" len="med"/>
            <a:tailEnd/>
          </a:ln>
        </p:spPr>
        <p:txBody>
          <a:bodyPr wrap="none" anchor="ctr"/>
          <a:lstStyle/>
          <a:p>
            <a:endParaRPr lang="en-US" sz="1400"/>
          </a:p>
        </p:txBody>
      </p:sp>
      <p:sp>
        <p:nvSpPr>
          <p:cNvPr id="31807" name="Rectangle 63"/>
          <p:cNvSpPr>
            <a:spLocks noChangeArrowheads="1"/>
          </p:cNvSpPr>
          <p:nvPr/>
        </p:nvSpPr>
        <p:spPr bwMode="auto">
          <a:xfrm>
            <a:off x="609600" y="3045023"/>
            <a:ext cx="228600" cy="228600"/>
          </a:xfrm>
          <a:prstGeom prst="rect">
            <a:avLst/>
          </a:prstGeom>
          <a:solidFill>
            <a:srgbClr val="FF9999"/>
          </a:solidFill>
          <a:ln w="19050" algn="ctr">
            <a:solidFill>
              <a:schemeClr val="tx1"/>
            </a:solidFill>
            <a:miter lim="800000"/>
            <a:headEnd/>
            <a:tailEnd/>
          </a:ln>
        </p:spPr>
        <p:txBody>
          <a:bodyPr wrap="none" anchor="ctr"/>
          <a:lstStyle/>
          <a:p>
            <a:pPr algn="ctr"/>
            <a:r>
              <a:rPr lang="en-US" sz="1400"/>
              <a:t>0</a:t>
            </a:r>
          </a:p>
        </p:txBody>
      </p:sp>
      <p:sp>
        <p:nvSpPr>
          <p:cNvPr id="31808" name="Text Box 64"/>
          <p:cNvSpPr txBox="1">
            <a:spLocks noChangeArrowheads="1"/>
          </p:cNvSpPr>
          <p:nvPr/>
        </p:nvSpPr>
        <p:spPr bwMode="auto">
          <a:xfrm>
            <a:off x="5088107" y="3197423"/>
            <a:ext cx="588623" cy="738664"/>
          </a:xfrm>
          <a:prstGeom prst="rect">
            <a:avLst/>
          </a:prstGeom>
          <a:noFill/>
          <a:ln w="19050" algn="ctr">
            <a:noFill/>
            <a:miter lim="800000"/>
            <a:headEnd/>
            <a:tailEnd/>
          </a:ln>
        </p:spPr>
        <p:txBody>
          <a:bodyPr wrap="none">
            <a:spAutoFit/>
          </a:bodyPr>
          <a:lstStyle/>
          <a:p>
            <a:pPr algn="ctr"/>
            <a:r>
              <a:rPr lang="en-US" sz="1400"/>
              <a:t>inst</a:t>
            </a:r>
          </a:p>
          <a:p>
            <a:pPr algn="ctr"/>
            <a:r>
              <a:rPr lang="en-US" sz="1400"/>
              <a:t>or</a:t>
            </a:r>
          </a:p>
          <a:p>
            <a:pPr algn="ctr"/>
            <a:r>
              <a:rPr lang="en-US" sz="1400"/>
              <a:t>fault</a:t>
            </a:r>
          </a:p>
        </p:txBody>
      </p:sp>
      <p:grpSp>
        <p:nvGrpSpPr>
          <p:cNvPr id="2" name="Group 65"/>
          <p:cNvGrpSpPr>
            <a:grpSpLocks/>
          </p:cNvGrpSpPr>
          <p:nvPr/>
        </p:nvGrpSpPr>
        <p:grpSpPr bwMode="auto">
          <a:xfrm>
            <a:off x="7356475" y="4092773"/>
            <a:ext cx="304800" cy="228600"/>
            <a:chOff x="1152" y="3072"/>
            <a:chExt cx="192" cy="144"/>
          </a:xfrm>
        </p:grpSpPr>
        <p:sp>
          <p:nvSpPr>
            <p:cNvPr id="31872" name="Rectangle 66"/>
            <p:cNvSpPr>
              <a:spLocks noChangeArrowheads="1"/>
            </p:cNvSpPr>
            <p:nvPr/>
          </p:nvSpPr>
          <p:spPr bwMode="auto">
            <a:xfrm>
              <a:off x="1248" y="3072"/>
              <a:ext cx="48" cy="144"/>
            </a:xfrm>
            <a:prstGeom prst="rect">
              <a:avLst/>
            </a:prstGeom>
            <a:noFill/>
            <a:ln w="19050" algn="ctr">
              <a:solidFill>
                <a:schemeClr val="tx1"/>
              </a:solidFill>
              <a:miter lim="800000"/>
              <a:headEnd/>
              <a:tailEnd/>
            </a:ln>
          </p:spPr>
          <p:txBody>
            <a:bodyPr wrap="none" anchor="ctr"/>
            <a:lstStyle/>
            <a:p>
              <a:pPr algn="ctr"/>
              <a:endParaRPr lang="en-US" sz="1400"/>
            </a:p>
          </p:txBody>
        </p:sp>
        <p:sp>
          <p:nvSpPr>
            <p:cNvPr id="31873" name="Rectangle 67"/>
            <p:cNvSpPr>
              <a:spLocks noChangeArrowheads="1"/>
            </p:cNvSpPr>
            <p:nvPr/>
          </p:nvSpPr>
          <p:spPr bwMode="auto">
            <a:xfrm>
              <a:off x="1296" y="3072"/>
              <a:ext cx="48" cy="144"/>
            </a:xfrm>
            <a:prstGeom prst="rect">
              <a:avLst/>
            </a:prstGeom>
            <a:noFill/>
            <a:ln w="19050" algn="ctr">
              <a:solidFill>
                <a:schemeClr val="tx1"/>
              </a:solidFill>
              <a:miter lim="800000"/>
              <a:headEnd/>
              <a:tailEnd/>
            </a:ln>
          </p:spPr>
          <p:txBody>
            <a:bodyPr wrap="none" anchor="ctr"/>
            <a:lstStyle/>
            <a:p>
              <a:pPr algn="ctr"/>
              <a:endParaRPr lang="en-US" sz="1400"/>
            </a:p>
          </p:txBody>
        </p:sp>
        <p:sp>
          <p:nvSpPr>
            <p:cNvPr id="31874" name="Line 68"/>
            <p:cNvSpPr>
              <a:spLocks noChangeShapeType="1"/>
            </p:cNvSpPr>
            <p:nvPr/>
          </p:nvSpPr>
          <p:spPr bwMode="auto">
            <a:xfrm flipH="1">
              <a:off x="1152" y="3216"/>
              <a:ext cx="96" cy="0"/>
            </a:xfrm>
            <a:prstGeom prst="line">
              <a:avLst/>
            </a:prstGeom>
            <a:noFill/>
            <a:ln w="19050">
              <a:solidFill>
                <a:schemeClr val="tx1"/>
              </a:solidFill>
              <a:round/>
              <a:headEnd/>
              <a:tailEnd/>
            </a:ln>
          </p:spPr>
          <p:txBody>
            <a:bodyPr wrap="none" anchor="ctr"/>
            <a:lstStyle/>
            <a:p>
              <a:endParaRPr lang="en-US" sz="1400"/>
            </a:p>
          </p:txBody>
        </p:sp>
        <p:sp>
          <p:nvSpPr>
            <p:cNvPr id="31875" name="Line 69"/>
            <p:cNvSpPr>
              <a:spLocks noChangeShapeType="1"/>
            </p:cNvSpPr>
            <p:nvPr/>
          </p:nvSpPr>
          <p:spPr bwMode="auto">
            <a:xfrm flipH="1">
              <a:off x="1152" y="3072"/>
              <a:ext cx="96" cy="0"/>
            </a:xfrm>
            <a:prstGeom prst="line">
              <a:avLst/>
            </a:prstGeom>
            <a:noFill/>
            <a:ln w="19050">
              <a:solidFill>
                <a:schemeClr val="tx1"/>
              </a:solidFill>
              <a:round/>
              <a:headEnd/>
              <a:tailEnd/>
            </a:ln>
          </p:spPr>
          <p:txBody>
            <a:bodyPr wrap="none" anchor="ctr"/>
            <a:lstStyle/>
            <a:p>
              <a:endParaRPr lang="en-US" sz="1400"/>
            </a:p>
          </p:txBody>
        </p:sp>
      </p:grpSp>
      <p:sp>
        <p:nvSpPr>
          <p:cNvPr id="101447" name="Oval 71"/>
          <p:cNvSpPr>
            <a:spLocks noChangeArrowheads="1"/>
          </p:cNvSpPr>
          <p:nvPr/>
        </p:nvSpPr>
        <p:spPr bwMode="auto">
          <a:xfrm>
            <a:off x="7424738" y="4526161"/>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48" name="Oval 72"/>
          <p:cNvSpPr>
            <a:spLocks noChangeArrowheads="1"/>
          </p:cNvSpPr>
          <p:nvPr/>
        </p:nvSpPr>
        <p:spPr bwMode="auto">
          <a:xfrm>
            <a:off x="1174750" y="4545211"/>
            <a:ext cx="228600" cy="228600"/>
          </a:xfrm>
          <a:prstGeom prst="ellipse">
            <a:avLst/>
          </a:prstGeom>
          <a:solidFill>
            <a:srgbClr val="FFFF66"/>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pPr algn="ctr"/>
            <a:endParaRPr lang="en-US" sz="1400"/>
          </a:p>
        </p:txBody>
      </p:sp>
      <p:sp>
        <p:nvSpPr>
          <p:cNvPr id="101449" name="Oval 73"/>
          <p:cNvSpPr>
            <a:spLocks noChangeArrowheads="1"/>
          </p:cNvSpPr>
          <p:nvPr/>
        </p:nvSpPr>
        <p:spPr bwMode="auto">
          <a:xfrm>
            <a:off x="1100138" y="324187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50" name="Oval 74"/>
          <p:cNvSpPr>
            <a:spLocks noChangeArrowheads="1"/>
          </p:cNvSpPr>
          <p:nvPr/>
        </p:nvSpPr>
        <p:spPr bwMode="auto">
          <a:xfrm>
            <a:off x="5724525" y="3219648"/>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52" name="Oval 76"/>
          <p:cNvSpPr>
            <a:spLocks noChangeArrowheads="1"/>
          </p:cNvSpPr>
          <p:nvPr/>
        </p:nvSpPr>
        <p:spPr bwMode="auto">
          <a:xfrm>
            <a:off x="6335713" y="3230761"/>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57" name="Oval 81"/>
          <p:cNvSpPr>
            <a:spLocks noChangeArrowheads="1"/>
          </p:cNvSpPr>
          <p:nvPr/>
        </p:nvSpPr>
        <p:spPr bwMode="auto">
          <a:xfrm>
            <a:off x="1414463" y="35022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58" name="Oval 82"/>
          <p:cNvSpPr>
            <a:spLocks noChangeArrowheads="1"/>
          </p:cNvSpPr>
          <p:nvPr/>
        </p:nvSpPr>
        <p:spPr bwMode="auto">
          <a:xfrm>
            <a:off x="3276600" y="38832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59" name="Oval 83"/>
          <p:cNvSpPr>
            <a:spLocks noChangeArrowheads="1"/>
          </p:cNvSpPr>
          <p:nvPr/>
        </p:nvSpPr>
        <p:spPr bwMode="auto">
          <a:xfrm>
            <a:off x="838200" y="38070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60" name="Oval 84"/>
          <p:cNvSpPr>
            <a:spLocks noChangeArrowheads="1"/>
          </p:cNvSpPr>
          <p:nvPr/>
        </p:nvSpPr>
        <p:spPr bwMode="auto">
          <a:xfrm>
            <a:off x="3352800" y="24354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61" name="Oval 85"/>
          <p:cNvSpPr>
            <a:spLocks noChangeArrowheads="1"/>
          </p:cNvSpPr>
          <p:nvPr/>
        </p:nvSpPr>
        <p:spPr bwMode="auto">
          <a:xfrm>
            <a:off x="6477000" y="38832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62" name="Oval 86"/>
          <p:cNvSpPr>
            <a:spLocks noChangeArrowheads="1"/>
          </p:cNvSpPr>
          <p:nvPr/>
        </p:nvSpPr>
        <p:spPr bwMode="auto">
          <a:xfrm>
            <a:off x="4267200" y="41880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63" name="Oval 87"/>
          <p:cNvSpPr>
            <a:spLocks noChangeArrowheads="1"/>
          </p:cNvSpPr>
          <p:nvPr/>
        </p:nvSpPr>
        <p:spPr bwMode="auto">
          <a:xfrm>
            <a:off x="6096000" y="24354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64" name="Oval 88"/>
          <p:cNvSpPr>
            <a:spLocks noChangeArrowheads="1"/>
          </p:cNvSpPr>
          <p:nvPr/>
        </p:nvSpPr>
        <p:spPr bwMode="auto">
          <a:xfrm>
            <a:off x="6324600" y="24354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65" name="Oval 89"/>
          <p:cNvSpPr>
            <a:spLocks noChangeArrowheads="1"/>
          </p:cNvSpPr>
          <p:nvPr/>
        </p:nvSpPr>
        <p:spPr bwMode="auto">
          <a:xfrm>
            <a:off x="5943600" y="35022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66" name="Oval 90"/>
          <p:cNvSpPr>
            <a:spLocks noChangeArrowheads="1"/>
          </p:cNvSpPr>
          <p:nvPr/>
        </p:nvSpPr>
        <p:spPr bwMode="auto">
          <a:xfrm>
            <a:off x="2730500" y="1314648"/>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67" name="Oval 91"/>
          <p:cNvSpPr>
            <a:spLocks noChangeArrowheads="1"/>
          </p:cNvSpPr>
          <p:nvPr/>
        </p:nvSpPr>
        <p:spPr bwMode="auto">
          <a:xfrm>
            <a:off x="1174750" y="4818261"/>
            <a:ext cx="228600" cy="228600"/>
          </a:xfrm>
          <a:prstGeom prst="ellipse">
            <a:avLst/>
          </a:prstGeom>
          <a:solidFill>
            <a:srgbClr val="68FF68"/>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pPr algn="ctr"/>
            <a:endParaRPr lang="en-US" sz="1400"/>
          </a:p>
        </p:txBody>
      </p:sp>
      <p:sp>
        <p:nvSpPr>
          <p:cNvPr id="101468" name="Oval 92"/>
          <p:cNvSpPr>
            <a:spLocks noChangeArrowheads="1"/>
          </p:cNvSpPr>
          <p:nvPr/>
        </p:nvSpPr>
        <p:spPr bwMode="auto">
          <a:xfrm>
            <a:off x="1174750" y="5091311"/>
            <a:ext cx="228600" cy="228600"/>
          </a:xfrm>
          <a:prstGeom prst="ellipse">
            <a:avLst/>
          </a:prstGeom>
          <a:solidFill>
            <a:srgbClr val="5CA2FF"/>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pPr algn="ctr"/>
            <a:endParaRPr lang="en-US" sz="1400"/>
          </a:p>
        </p:txBody>
      </p:sp>
      <p:sp>
        <p:nvSpPr>
          <p:cNvPr id="101469" name="Oval 93"/>
          <p:cNvSpPr>
            <a:spLocks noChangeArrowheads="1"/>
          </p:cNvSpPr>
          <p:nvPr/>
        </p:nvSpPr>
        <p:spPr bwMode="auto">
          <a:xfrm>
            <a:off x="1100138" y="2964061"/>
            <a:ext cx="228600" cy="2286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70" name="Oval 94"/>
          <p:cNvSpPr>
            <a:spLocks noChangeArrowheads="1"/>
          </p:cNvSpPr>
          <p:nvPr/>
        </p:nvSpPr>
        <p:spPr bwMode="auto">
          <a:xfrm>
            <a:off x="1100138" y="2686248"/>
            <a:ext cx="228600" cy="2286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71" name="Oval 95"/>
          <p:cNvSpPr>
            <a:spLocks noChangeArrowheads="1"/>
          </p:cNvSpPr>
          <p:nvPr/>
        </p:nvSpPr>
        <p:spPr bwMode="auto">
          <a:xfrm>
            <a:off x="7424738" y="4797623"/>
            <a:ext cx="228600" cy="2286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72" name="Oval 96"/>
          <p:cNvSpPr>
            <a:spLocks noChangeArrowheads="1"/>
          </p:cNvSpPr>
          <p:nvPr/>
        </p:nvSpPr>
        <p:spPr bwMode="auto">
          <a:xfrm>
            <a:off x="7424738" y="5069086"/>
            <a:ext cx="228600" cy="2286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74" name="Rectangle 98"/>
          <p:cNvSpPr>
            <a:spLocks noChangeArrowheads="1"/>
          </p:cNvSpPr>
          <p:nvPr/>
        </p:nvSpPr>
        <p:spPr bwMode="auto">
          <a:xfrm>
            <a:off x="6096000" y="911423"/>
            <a:ext cx="2895600" cy="1143000"/>
          </a:xfrm>
          <a:prstGeom prst="rect">
            <a:avLst/>
          </a:prstGeom>
          <a:solidFill>
            <a:schemeClr val="bg1"/>
          </a:solidFill>
          <a:ln w="57150" algn="ctr">
            <a:solidFill>
              <a:srgbClr val="FF9999"/>
            </a:solidFill>
            <a:miter lim="800000"/>
            <a:headEnd/>
            <a:tailEnd/>
          </a:ln>
          <a:effectLst>
            <a:outerShdw dist="107763" dir="2700000" algn="ctr" rotWithShape="0">
              <a:schemeClr val="bg2">
                <a:alpha val="50000"/>
              </a:schemeClr>
            </a:outerShdw>
          </a:effectLst>
        </p:spPr>
        <p:txBody>
          <a:bodyPr wrap="none" anchor="ctr"/>
          <a:lstStyle/>
          <a:p>
            <a:r>
              <a:rPr lang="en-US" sz="1400"/>
              <a:t>Legend: Ready to simulate?</a:t>
            </a:r>
          </a:p>
          <a:p>
            <a:endParaRPr lang="en-US" sz="1400"/>
          </a:p>
          <a:p>
            <a:endParaRPr lang="en-US" sz="1400"/>
          </a:p>
          <a:p>
            <a:endParaRPr lang="en-US" sz="1400"/>
          </a:p>
        </p:txBody>
      </p:sp>
      <p:sp>
        <p:nvSpPr>
          <p:cNvPr id="31832" name="Rectangle 99"/>
          <p:cNvSpPr>
            <a:spLocks noChangeArrowheads="1"/>
          </p:cNvSpPr>
          <p:nvPr/>
        </p:nvSpPr>
        <p:spPr bwMode="auto">
          <a:xfrm>
            <a:off x="7162800" y="1368623"/>
            <a:ext cx="609600" cy="533400"/>
          </a:xfrm>
          <a:prstGeom prst="rect">
            <a:avLst/>
          </a:prstGeom>
          <a:solidFill>
            <a:srgbClr val="FFFF66"/>
          </a:solidFill>
          <a:ln w="19050" algn="ctr">
            <a:solidFill>
              <a:schemeClr val="tx1"/>
            </a:solidFill>
            <a:miter lim="800000"/>
            <a:headEnd/>
            <a:tailEnd/>
          </a:ln>
        </p:spPr>
        <p:txBody>
          <a:bodyPr wrap="none" anchor="ctr"/>
          <a:lstStyle/>
          <a:p>
            <a:pPr algn="ctr"/>
            <a:r>
              <a:rPr lang="en-US" sz="1400"/>
              <a:t>CPU</a:t>
            </a:r>
          </a:p>
          <a:p>
            <a:pPr algn="ctr"/>
            <a:r>
              <a:rPr lang="en-US" sz="1400"/>
              <a:t>1</a:t>
            </a:r>
          </a:p>
        </p:txBody>
      </p:sp>
      <p:sp>
        <p:nvSpPr>
          <p:cNvPr id="31833" name="Rectangle 100"/>
          <p:cNvSpPr>
            <a:spLocks noChangeArrowheads="1"/>
          </p:cNvSpPr>
          <p:nvPr/>
        </p:nvSpPr>
        <p:spPr bwMode="auto">
          <a:xfrm>
            <a:off x="6324600" y="1368623"/>
            <a:ext cx="609600" cy="533400"/>
          </a:xfrm>
          <a:prstGeom prst="rect">
            <a:avLst/>
          </a:prstGeom>
          <a:solidFill>
            <a:srgbClr val="DDDDDD"/>
          </a:solidFill>
          <a:ln w="19050" algn="ctr">
            <a:solidFill>
              <a:schemeClr val="tx1"/>
            </a:solidFill>
            <a:miter lim="800000"/>
            <a:headEnd/>
            <a:tailEnd/>
          </a:ln>
        </p:spPr>
        <p:txBody>
          <a:bodyPr wrap="none" anchor="ctr"/>
          <a:lstStyle/>
          <a:p>
            <a:pPr algn="ctr"/>
            <a:r>
              <a:rPr lang="en-US" sz="1400"/>
              <a:t>No</a:t>
            </a:r>
          </a:p>
        </p:txBody>
      </p:sp>
      <p:sp>
        <p:nvSpPr>
          <p:cNvPr id="31834" name="Rectangle 101"/>
          <p:cNvSpPr>
            <a:spLocks noChangeArrowheads="1"/>
          </p:cNvSpPr>
          <p:nvPr/>
        </p:nvSpPr>
        <p:spPr bwMode="auto">
          <a:xfrm>
            <a:off x="8001000" y="1368623"/>
            <a:ext cx="609600" cy="533400"/>
          </a:xfrm>
          <a:prstGeom prst="rect">
            <a:avLst/>
          </a:prstGeom>
          <a:solidFill>
            <a:srgbClr val="68FF68"/>
          </a:solidFill>
          <a:ln w="19050" algn="ctr">
            <a:solidFill>
              <a:schemeClr val="tx1"/>
            </a:solidFill>
            <a:miter lim="800000"/>
            <a:headEnd/>
            <a:tailEnd/>
          </a:ln>
        </p:spPr>
        <p:txBody>
          <a:bodyPr wrap="none" anchor="ctr"/>
          <a:lstStyle/>
          <a:p>
            <a:pPr algn="ctr"/>
            <a:r>
              <a:rPr lang="en-US" sz="1400"/>
              <a:t>CPU</a:t>
            </a:r>
          </a:p>
          <a:p>
            <a:pPr algn="ctr"/>
            <a:r>
              <a:rPr lang="en-US" sz="1400"/>
              <a:t>2</a:t>
            </a:r>
          </a:p>
        </p:txBody>
      </p:sp>
      <p:sp>
        <p:nvSpPr>
          <p:cNvPr id="101478" name="Oval 102"/>
          <p:cNvSpPr>
            <a:spLocks noChangeArrowheads="1"/>
          </p:cNvSpPr>
          <p:nvPr/>
        </p:nvSpPr>
        <p:spPr bwMode="auto">
          <a:xfrm>
            <a:off x="1955800" y="3883223"/>
            <a:ext cx="228600" cy="2286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79" name="Oval 103"/>
          <p:cNvSpPr>
            <a:spLocks noChangeArrowheads="1"/>
          </p:cNvSpPr>
          <p:nvPr/>
        </p:nvSpPr>
        <p:spPr bwMode="auto">
          <a:xfrm>
            <a:off x="1701800" y="3883223"/>
            <a:ext cx="228600" cy="2286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80" name="Oval 104"/>
          <p:cNvSpPr>
            <a:spLocks noChangeArrowheads="1"/>
          </p:cNvSpPr>
          <p:nvPr/>
        </p:nvSpPr>
        <p:spPr bwMode="auto">
          <a:xfrm>
            <a:off x="3556000" y="3883223"/>
            <a:ext cx="228600" cy="2286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81" name="Oval 105"/>
          <p:cNvSpPr>
            <a:spLocks noChangeArrowheads="1"/>
          </p:cNvSpPr>
          <p:nvPr/>
        </p:nvSpPr>
        <p:spPr bwMode="auto">
          <a:xfrm>
            <a:off x="3302000" y="3883223"/>
            <a:ext cx="228600" cy="2286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83" name="Oval 107"/>
          <p:cNvSpPr>
            <a:spLocks noChangeArrowheads="1"/>
          </p:cNvSpPr>
          <p:nvPr/>
        </p:nvSpPr>
        <p:spPr bwMode="auto">
          <a:xfrm>
            <a:off x="4902200" y="3883223"/>
            <a:ext cx="228600" cy="2286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87" name="Oval 111"/>
          <p:cNvSpPr>
            <a:spLocks noChangeArrowheads="1"/>
          </p:cNvSpPr>
          <p:nvPr/>
        </p:nvSpPr>
        <p:spPr bwMode="auto">
          <a:xfrm>
            <a:off x="5205413" y="2435423"/>
            <a:ext cx="228600" cy="2286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88" name="Oval 112"/>
          <p:cNvSpPr>
            <a:spLocks noChangeArrowheads="1"/>
          </p:cNvSpPr>
          <p:nvPr/>
        </p:nvSpPr>
        <p:spPr bwMode="auto">
          <a:xfrm>
            <a:off x="1905000" y="2463998"/>
            <a:ext cx="228600" cy="2286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89" name="Oval 113"/>
          <p:cNvSpPr>
            <a:spLocks noChangeArrowheads="1"/>
          </p:cNvSpPr>
          <p:nvPr/>
        </p:nvSpPr>
        <p:spPr bwMode="auto">
          <a:xfrm>
            <a:off x="1633538" y="2462411"/>
            <a:ext cx="228600" cy="2286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90" name="Oval 114"/>
          <p:cNvSpPr>
            <a:spLocks noChangeArrowheads="1"/>
          </p:cNvSpPr>
          <p:nvPr/>
        </p:nvSpPr>
        <p:spPr bwMode="auto">
          <a:xfrm>
            <a:off x="6335713" y="2976761"/>
            <a:ext cx="228600" cy="2286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91" name="Oval 115"/>
          <p:cNvSpPr>
            <a:spLocks noChangeArrowheads="1"/>
          </p:cNvSpPr>
          <p:nvPr/>
        </p:nvSpPr>
        <p:spPr bwMode="auto">
          <a:xfrm>
            <a:off x="6335713" y="2722761"/>
            <a:ext cx="228600" cy="2286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93" name="Oval 117"/>
          <p:cNvSpPr>
            <a:spLocks noChangeArrowheads="1"/>
          </p:cNvSpPr>
          <p:nvPr/>
        </p:nvSpPr>
        <p:spPr bwMode="auto">
          <a:xfrm>
            <a:off x="6096000" y="2722761"/>
            <a:ext cx="228600" cy="2286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92" name="Oval 116"/>
          <p:cNvSpPr>
            <a:spLocks noChangeArrowheads="1"/>
          </p:cNvSpPr>
          <p:nvPr/>
        </p:nvSpPr>
        <p:spPr bwMode="auto">
          <a:xfrm>
            <a:off x="6096000" y="2976761"/>
            <a:ext cx="228600" cy="2286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51" name="Oval 75"/>
          <p:cNvSpPr>
            <a:spLocks noChangeArrowheads="1"/>
          </p:cNvSpPr>
          <p:nvPr/>
        </p:nvSpPr>
        <p:spPr bwMode="auto">
          <a:xfrm>
            <a:off x="6096000" y="3230761"/>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94" name="Oval 118"/>
          <p:cNvSpPr>
            <a:spLocks noChangeArrowheads="1"/>
          </p:cNvSpPr>
          <p:nvPr/>
        </p:nvSpPr>
        <p:spPr bwMode="auto">
          <a:xfrm>
            <a:off x="2727325" y="1862336"/>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95" name="Oval 119"/>
          <p:cNvSpPr>
            <a:spLocks noChangeArrowheads="1"/>
          </p:cNvSpPr>
          <p:nvPr/>
        </p:nvSpPr>
        <p:spPr bwMode="auto">
          <a:xfrm>
            <a:off x="2727325" y="1587698"/>
            <a:ext cx="228600" cy="2286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grpSp>
        <p:nvGrpSpPr>
          <p:cNvPr id="3" name="Group 127"/>
          <p:cNvGrpSpPr>
            <a:grpSpLocks/>
          </p:cNvGrpSpPr>
          <p:nvPr/>
        </p:nvGrpSpPr>
        <p:grpSpPr bwMode="auto">
          <a:xfrm>
            <a:off x="838200" y="3578423"/>
            <a:ext cx="914400" cy="838200"/>
            <a:chOff x="1392" y="3312"/>
            <a:chExt cx="576" cy="528"/>
          </a:xfrm>
        </p:grpSpPr>
        <p:sp>
          <p:nvSpPr>
            <p:cNvPr id="31867" name="AutoShape 122"/>
            <p:cNvSpPr>
              <a:spLocks noChangeArrowheads="1"/>
            </p:cNvSpPr>
            <p:nvPr/>
          </p:nvSpPr>
          <p:spPr bwMode="auto">
            <a:xfrm flipH="1">
              <a:off x="1392" y="3312"/>
              <a:ext cx="576" cy="528"/>
            </a:xfrm>
            <a:prstGeom prst="rtTriangle">
              <a:avLst/>
            </a:prstGeom>
            <a:solidFill>
              <a:srgbClr val="68FF68"/>
            </a:solidFill>
            <a:ln w="19050" algn="ctr">
              <a:noFill/>
              <a:miter lim="800000"/>
              <a:headEnd/>
              <a:tailEnd/>
            </a:ln>
          </p:spPr>
          <p:txBody>
            <a:bodyPr wrap="none" anchor="ctr"/>
            <a:lstStyle/>
            <a:p>
              <a:pPr algn="ctr"/>
              <a:endParaRPr lang="en-US" sz="1400"/>
            </a:p>
          </p:txBody>
        </p:sp>
        <p:sp>
          <p:nvSpPr>
            <p:cNvPr id="31868" name="AutoShape 123"/>
            <p:cNvSpPr>
              <a:spLocks noChangeArrowheads="1"/>
            </p:cNvSpPr>
            <p:nvPr/>
          </p:nvSpPr>
          <p:spPr bwMode="auto">
            <a:xfrm flipV="1">
              <a:off x="1392" y="3312"/>
              <a:ext cx="576" cy="528"/>
            </a:xfrm>
            <a:prstGeom prst="rtTriangle">
              <a:avLst/>
            </a:prstGeom>
            <a:solidFill>
              <a:srgbClr val="FFFF66"/>
            </a:solidFill>
            <a:ln w="19050" algn="ctr">
              <a:noFill/>
              <a:miter lim="800000"/>
              <a:headEnd/>
              <a:tailEnd/>
            </a:ln>
          </p:spPr>
          <p:txBody>
            <a:bodyPr wrap="none" anchor="ctr"/>
            <a:lstStyle/>
            <a:p>
              <a:pPr algn="ctr"/>
              <a:endParaRPr lang="en-US" sz="1400"/>
            </a:p>
          </p:txBody>
        </p:sp>
        <p:sp>
          <p:nvSpPr>
            <p:cNvPr id="31869" name="Rectangle 124"/>
            <p:cNvSpPr>
              <a:spLocks noChangeArrowheads="1"/>
            </p:cNvSpPr>
            <p:nvPr/>
          </p:nvSpPr>
          <p:spPr bwMode="auto">
            <a:xfrm>
              <a:off x="1519" y="3480"/>
              <a:ext cx="322" cy="194"/>
            </a:xfrm>
            <a:prstGeom prst="rect">
              <a:avLst/>
            </a:prstGeom>
            <a:noFill/>
            <a:ln w="19050" algn="ctr">
              <a:noFill/>
              <a:miter lim="800000"/>
              <a:headEnd/>
              <a:tailEnd/>
            </a:ln>
          </p:spPr>
          <p:txBody>
            <a:bodyPr wrap="none">
              <a:spAutoFit/>
            </a:bodyPr>
            <a:lstStyle/>
            <a:p>
              <a:pPr algn="ctr"/>
              <a:r>
                <a:rPr lang="en-US" sz="1400"/>
                <a:t>FET</a:t>
              </a:r>
            </a:p>
          </p:txBody>
        </p:sp>
        <p:sp>
          <p:nvSpPr>
            <p:cNvPr id="31870" name="Freeform 125"/>
            <p:cNvSpPr>
              <a:spLocks/>
            </p:cNvSpPr>
            <p:nvPr/>
          </p:nvSpPr>
          <p:spPr bwMode="auto">
            <a:xfrm>
              <a:off x="1392" y="3312"/>
              <a:ext cx="576" cy="528"/>
            </a:xfrm>
            <a:custGeom>
              <a:avLst/>
              <a:gdLst>
                <a:gd name="T0" fmla="*/ 0 w 576"/>
                <a:gd name="T1" fmla="*/ 528 h 528"/>
                <a:gd name="T2" fmla="*/ 576 w 576"/>
                <a:gd name="T3" fmla="*/ 528 h 528"/>
                <a:gd name="T4" fmla="*/ 576 w 576"/>
                <a:gd name="T5" fmla="*/ 0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528"/>
                  </a:moveTo>
                  <a:lnTo>
                    <a:pt x="576" y="528"/>
                  </a:lnTo>
                  <a:lnTo>
                    <a:pt x="576" y="0"/>
                  </a:lnTo>
                </a:path>
              </a:pathLst>
            </a:custGeom>
            <a:noFill/>
            <a:ln w="19050">
              <a:solidFill>
                <a:schemeClr val="tx1"/>
              </a:solidFill>
              <a:round/>
              <a:headEnd/>
              <a:tailEnd/>
            </a:ln>
          </p:spPr>
          <p:txBody>
            <a:bodyPr wrap="none" anchor="ctr"/>
            <a:lstStyle/>
            <a:p>
              <a:endParaRPr lang="en-US" sz="1400"/>
            </a:p>
          </p:txBody>
        </p:sp>
        <p:sp>
          <p:nvSpPr>
            <p:cNvPr id="31871" name="Freeform 126"/>
            <p:cNvSpPr>
              <a:spLocks/>
            </p:cNvSpPr>
            <p:nvPr/>
          </p:nvSpPr>
          <p:spPr bwMode="auto">
            <a:xfrm flipH="1" flipV="1">
              <a:off x="1392" y="3312"/>
              <a:ext cx="576" cy="528"/>
            </a:xfrm>
            <a:custGeom>
              <a:avLst/>
              <a:gdLst>
                <a:gd name="T0" fmla="*/ 0 w 576"/>
                <a:gd name="T1" fmla="*/ 528 h 528"/>
                <a:gd name="T2" fmla="*/ 576 w 576"/>
                <a:gd name="T3" fmla="*/ 528 h 528"/>
                <a:gd name="T4" fmla="*/ 576 w 576"/>
                <a:gd name="T5" fmla="*/ 0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528"/>
                  </a:moveTo>
                  <a:lnTo>
                    <a:pt x="576" y="528"/>
                  </a:lnTo>
                  <a:lnTo>
                    <a:pt x="576" y="0"/>
                  </a:lnTo>
                </a:path>
              </a:pathLst>
            </a:custGeom>
            <a:noFill/>
            <a:ln w="19050">
              <a:solidFill>
                <a:schemeClr val="tx1"/>
              </a:solidFill>
              <a:round/>
              <a:headEnd/>
              <a:tailEnd/>
            </a:ln>
          </p:spPr>
          <p:txBody>
            <a:bodyPr wrap="none" anchor="ctr"/>
            <a:lstStyle/>
            <a:p>
              <a:endParaRPr lang="en-US" sz="1400"/>
            </a:p>
          </p:txBody>
        </p:sp>
      </p:grpSp>
      <p:grpSp>
        <p:nvGrpSpPr>
          <p:cNvPr id="4" name="Group 128"/>
          <p:cNvGrpSpPr>
            <a:grpSpLocks/>
          </p:cNvGrpSpPr>
          <p:nvPr/>
        </p:nvGrpSpPr>
        <p:grpSpPr bwMode="auto">
          <a:xfrm>
            <a:off x="4076700" y="3578423"/>
            <a:ext cx="914400" cy="838200"/>
            <a:chOff x="1392" y="3312"/>
            <a:chExt cx="576" cy="528"/>
          </a:xfrm>
        </p:grpSpPr>
        <p:sp>
          <p:nvSpPr>
            <p:cNvPr id="31862" name="AutoShape 129"/>
            <p:cNvSpPr>
              <a:spLocks noChangeArrowheads="1"/>
            </p:cNvSpPr>
            <p:nvPr/>
          </p:nvSpPr>
          <p:spPr bwMode="auto">
            <a:xfrm flipH="1">
              <a:off x="1392" y="3312"/>
              <a:ext cx="576" cy="528"/>
            </a:xfrm>
            <a:prstGeom prst="rtTriangle">
              <a:avLst/>
            </a:prstGeom>
            <a:solidFill>
              <a:srgbClr val="68FF68"/>
            </a:solidFill>
            <a:ln w="19050" algn="ctr">
              <a:noFill/>
              <a:miter lim="800000"/>
              <a:headEnd/>
              <a:tailEnd/>
            </a:ln>
          </p:spPr>
          <p:txBody>
            <a:bodyPr wrap="none" anchor="ctr"/>
            <a:lstStyle/>
            <a:p>
              <a:pPr algn="ctr"/>
              <a:endParaRPr lang="en-US" sz="1400"/>
            </a:p>
          </p:txBody>
        </p:sp>
        <p:sp>
          <p:nvSpPr>
            <p:cNvPr id="31863" name="AutoShape 130"/>
            <p:cNvSpPr>
              <a:spLocks noChangeArrowheads="1"/>
            </p:cNvSpPr>
            <p:nvPr/>
          </p:nvSpPr>
          <p:spPr bwMode="auto">
            <a:xfrm flipV="1">
              <a:off x="1392" y="3312"/>
              <a:ext cx="576" cy="528"/>
            </a:xfrm>
            <a:prstGeom prst="rtTriangle">
              <a:avLst/>
            </a:prstGeom>
            <a:solidFill>
              <a:srgbClr val="FFFF66"/>
            </a:solidFill>
            <a:ln w="19050" algn="ctr">
              <a:noFill/>
              <a:miter lim="800000"/>
              <a:headEnd/>
              <a:tailEnd/>
            </a:ln>
          </p:spPr>
          <p:txBody>
            <a:bodyPr wrap="none" anchor="ctr"/>
            <a:lstStyle/>
            <a:p>
              <a:pPr algn="ctr"/>
              <a:endParaRPr lang="en-US" sz="1400"/>
            </a:p>
          </p:txBody>
        </p:sp>
        <p:sp>
          <p:nvSpPr>
            <p:cNvPr id="31864" name="Rectangle 131"/>
            <p:cNvSpPr>
              <a:spLocks noChangeArrowheads="1"/>
            </p:cNvSpPr>
            <p:nvPr/>
          </p:nvSpPr>
          <p:spPr bwMode="auto">
            <a:xfrm>
              <a:off x="1468" y="3480"/>
              <a:ext cx="425" cy="194"/>
            </a:xfrm>
            <a:prstGeom prst="rect">
              <a:avLst/>
            </a:prstGeom>
            <a:noFill/>
            <a:ln w="19050" algn="ctr">
              <a:noFill/>
              <a:miter lim="800000"/>
              <a:headEnd/>
              <a:tailEnd/>
            </a:ln>
          </p:spPr>
          <p:txBody>
            <a:bodyPr wrap="none">
              <a:spAutoFit/>
            </a:bodyPr>
            <a:lstStyle/>
            <a:p>
              <a:pPr algn="ctr"/>
              <a:r>
                <a:rPr lang="en-US" sz="1400"/>
                <a:t>IMEM</a:t>
              </a:r>
            </a:p>
          </p:txBody>
        </p:sp>
        <p:sp>
          <p:nvSpPr>
            <p:cNvPr id="31865" name="Freeform 132"/>
            <p:cNvSpPr>
              <a:spLocks/>
            </p:cNvSpPr>
            <p:nvPr/>
          </p:nvSpPr>
          <p:spPr bwMode="auto">
            <a:xfrm>
              <a:off x="1392" y="3312"/>
              <a:ext cx="576" cy="528"/>
            </a:xfrm>
            <a:custGeom>
              <a:avLst/>
              <a:gdLst>
                <a:gd name="T0" fmla="*/ 0 w 576"/>
                <a:gd name="T1" fmla="*/ 528 h 528"/>
                <a:gd name="T2" fmla="*/ 576 w 576"/>
                <a:gd name="T3" fmla="*/ 528 h 528"/>
                <a:gd name="T4" fmla="*/ 576 w 576"/>
                <a:gd name="T5" fmla="*/ 0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528"/>
                  </a:moveTo>
                  <a:lnTo>
                    <a:pt x="576" y="528"/>
                  </a:lnTo>
                  <a:lnTo>
                    <a:pt x="576" y="0"/>
                  </a:lnTo>
                </a:path>
              </a:pathLst>
            </a:custGeom>
            <a:noFill/>
            <a:ln w="19050">
              <a:solidFill>
                <a:schemeClr val="tx1"/>
              </a:solidFill>
              <a:round/>
              <a:headEnd/>
              <a:tailEnd/>
            </a:ln>
          </p:spPr>
          <p:txBody>
            <a:bodyPr wrap="none" anchor="ctr"/>
            <a:lstStyle/>
            <a:p>
              <a:endParaRPr lang="en-US" sz="1400"/>
            </a:p>
          </p:txBody>
        </p:sp>
        <p:sp>
          <p:nvSpPr>
            <p:cNvPr id="31866" name="Freeform 133"/>
            <p:cNvSpPr>
              <a:spLocks/>
            </p:cNvSpPr>
            <p:nvPr/>
          </p:nvSpPr>
          <p:spPr bwMode="auto">
            <a:xfrm flipH="1" flipV="1">
              <a:off x="1392" y="3312"/>
              <a:ext cx="576" cy="528"/>
            </a:xfrm>
            <a:custGeom>
              <a:avLst/>
              <a:gdLst>
                <a:gd name="T0" fmla="*/ 0 w 576"/>
                <a:gd name="T1" fmla="*/ 528 h 528"/>
                <a:gd name="T2" fmla="*/ 576 w 576"/>
                <a:gd name="T3" fmla="*/ 528 h 528"/>
                <a:gd name="T4" fmla="*/ 576 w 576"/>
                <a:gd name="T5" fmla="*/ 0 h 528"/>
                <a:gd name="T6" fmla="*/ 0 60000 65536"/>
                <a:gd name="T7" fmla="*/ 0 60000 65536"/>
                <a:gd name="T8" fmla="*/ 0 60000 65536"/>
                <a:gd name="T9" fmla="*/ 0 w 576"/>
                <a:gd name="T10" fmla="*/ 0 h 528"/>
                <a:gd name="T11" fmla="*/ 576 w 576"/>
                <a:gd name="T12" fmla="*/ 528 h 528"/>
              </a:gdLst>
              <a:ahLst/>
              <a:cxnLst>
                <a:cxn ang="T6">
                  <a:pos x="T0" y="T1"/>
                </a:cxn>
                <a:cxn ang="T7">
                  <a:pos x="T2" y="T3"/>
                </a:cxn>
                <a:cxn ang="T8">
                  <a:pos x="T4" y="T5"/>
                </a:cxn>
              </a:cxnLst>
              <a:rect l="T9" t="T10" r="T11" b="T12"/>
              <a:pathLst>
                <a:path w="576" h="528">
                  <a:moveTo>
                    <a:pt x="0" y="528"/>
                  </a:moveTo>
                  <a:lnTo>
                    <a:pt x="576" y="528"/>
                  </a:lnTo>
                  <a:lnTo>
                    <a:pt x="576" y="0"/>
                  </a:lnTo>
                </a:path>
              </a:pathLst>
            </a:custGeom>
            <a:noFill/>
            <a:ln w="19050">
              <a:solidFill>
                <a:schemeClr val="tx1"/>
              </a:solidFill>
              <a:round/>
              <a:headEnd/>
              <a:tailEnd/>
            </a:ln>
          </p:spPr>
          <p:txBody>
            <a:bodyPr wrap="none" anchor="ctr"/>
            <a:lstStyle/>
            <a:p>
              <a:endParaRPr lang="en-US" sz="1400"/>
            </a:p>
          </p:txBody>
        </p:sp>
      </p:grpSp>
      <p:sp>
        <p:nvSpPr>
          <p:cNvPr id="101486" name="Oval 110"/>
          <p:cNvSpPr>
            <a:spLocks noChangeArrowheads="1"/>
          </p:cNvSpPr>
          <p:nvPr/>
        </p:nvSpPr>
        <p:spPr bwMode="auto">
          <a:xfrm>
            <a:off x="5462588" y="2435423"/>
            <a:ext cx="228600" cy="2286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53" name="Oval 77"/>
          <p:cNvSpPr>
            <a:spLocks noChangeArrowheads="1"/>
          </p:cNvSpPr>
          <p:nvPr/>
        </p:nvSpPr>
        <p:spPr bwMode="auto">
          <a:xfrm>
            <a:off x="5724525" y="24354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85" name="Oval 109"/>
          <p:cNvSpPr>
            <a:spLocks noChangeArrowheads="1"/>
          </p:cNvSpPr>
          <p:nvPr/>
        </p:nvSpPr>
        <p:spPr bwMode="auto">
          <a:xfrm>
            <a:off x="5724525" y="2702123"/>
            <a:ext cx="228600" cy="2286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84" name="Oval 108"/>
          <p:cNvSpPr>
            <a:spLocks noChangeArrowheads="1"/>
          </p:cNvSpPr>
          <p:nvPr/>
        </p:nvSpPr>
        <p:spPr bwMode="auto">
          <a:xfrm>
            <a:off x="5724525" y="2960886"/>
            <a:ext cx="228600" cy="2286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82" name="Oval 106"/>
          <p:cNvSpPr>
            <a:spLocks noChangeArrowheads="1"/>
          </p:cNvSpPr>
          <p:nvPr/>
        </p:nvSpPr>
        <p:spPr bwMode="auto">
          <a:xfrm>
            <a:off x="5156200" y="3883223"/>
            <a:ext cx="228600" cy="228600"/>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510" name="Oval 134"/>
          <p:cNvSpPr>
            <a:spLocks noChangeArrowheads="1"/>
          </p:cNvSpPr>
          <p:nvPr/>
        </p:nvSpPr>
        <p:spPr bwMode="auto">
          <a:xfrm>
            <a:off x="2727325" y="1308298"/>
            <a:ext cx="228600" cy="228600"/>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46" name="Oval 70"/>
          <p:cNvSpPr>
            <a:spLocks noChangeArrowheads="1"/>
          </p:cNvSpPr>
          <p:nvPr/>
        </p:nvSpPr>
        <p:spPr bwMode="auto">
          <a:xfrm>
            <a:off x="2209800" y="38832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54" name="Oval 78"/>
          <p:cNvSpPr>
            <a:spLocks noChangeArrowheads="1"/>
          </p:cNvSpPr>
          <p:nvPr/>
        </p:nvSpPr>
        <p:spPr bwMode="auto">
          <a:xfrm>
            <a:off x="3810000" y="38832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56" name="Oval 80"/>
          <p:cNvSpPr>
            <a:spLocks noChangeArrowheads="1"/>
          </p:cNvSpPr>
          <p:nvPr/>
        </p:nvSpPr>
        <p:spPr bwMode="auto">
          <a:xfrm>
            <a:off x="2176463" y="2465586"/>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01455" name="Oval 79"/>
          <p:cNvSpPr>
            <a:spLocks noChangeArrowheads="1"/>
          </p:cNvSpPr>
          <p:nvPr/>
        </p:nvSpPr>
        <p:spPr bwMode="auto">
          <a:xfrm>
            <a:off x="5410200" y="3883223"/>
            <a:ext cx="228600" cy="228600"/>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a:p>
        </p:txBody>
      </p:sp>
      <p:sp>
        <p:nvSpPr>
          <p:cNvPr id="132"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1.11111E-6 C -0.00191 -0.02755 -0.00364 -0.05486 0.00122 -0.06991 C 0.00608 -0.08495 0.02448 -0.08033 0.02882 -0.09005 C 0.03316 -0.09977 0.03438 -0.11968 0.02743 -0.12824 C 0.02049 -0.13681 -0.0026 -0.14468 -0.0125 -0.14167 C -0.02239 -0.13866 -0.03107 -0.12153 -0.03246 -0.10995 C -0.03385 -0.09838 -0.02969 -0.07778 -0.02118 -0.07153 C -0.01267 -0.06528 0.01077 -0.07245 0.0191 -0.07269 " pathEditMode="relative" rAng="0" ptsTypes="aaaaaaaa">
                                      <p:cBhvr>
                                        <p:cTn id="6" dur="2000" fill="hold"/>
                                        <p:tgtEl>
                                          <p:spTgt spid="101448"/>
                                        </p:tgtEl>
                                        <p:attrNameLst>
                                          <p:attrName>ppt_x</p:attrName>
                                          <p:attrName>ppt_y</p:attrName>
                                        </p:attrNameLst>
                                      </p:cBhvr>
                                      <p:rCtr x="0" y="-72"/>
                                    </p:animMotion>
                                  </p:childTnLst>
                                </p:cTn>
                              </p:par>
                              <p:par>
                                <p:cTn id="7" presetID="0" presetClass="path" presetSubtype="0" accel="50000" decel="50000" fill="hold" grpId="0" nodeType="withEffect">
                                  <p:stCondLst>
                                    <p:cond delay="0"/>
                                  </p:stCondLst>
                                  <p:childTnLst>
                                    <p:animMotion origin="layout" path="M 3.05556E-6 3.33333E-6 C -0.00174 0.02153 -0.0033 0.04305 -0.00625 0.05648 C -0.0092 0.06991 -0.01406 0.06968 -0.01754 0.07986 C -0.02101 0.09005 -0.03264 0.10903 -0.0276 0.11829 C -0.02257 0.12755 0.00104 0.13727 0.0125 0.13495 C 0.02396 0.13264 0.04184 0.11852 0.04115 0.10486 C 0.04045 0.0912 0.02448 0.07222 0.00868 0.05324 " pathEditMode="relative" ptsTypes="aaaaaaA">
                                      <p:cBhvr>
                                        <p:cTn id="8" dur="2000" fill="hold"/>
                                        <p:tgtEl>
                                          <p:spTgt spid="101449"/>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2.77778E-6 5.18519E-6 C 0.01545 -0.00323 0.0309 -0.00624 0.03871 -0.00185 C 0.04653 0.00255 0.03871 0.02223 0.0474 0.02663 C 0.05608 0.03102 0.0842 0.03496 0.09115 0.02501 C 0.09809 0.01505 0.09757 -0.02337 0.08871 -0.03333 C 0.07986 -0.04328 0.05868 -0.03935 0.0375 -0.03518 " pathEditMode="relative" rAng="0" ptsTypes="aaaaaA">
                                      <p:cBhvr>
                                        <p:cTn id="10" dur="2000" fill="hold"/>
                                        <p:tgtEl>
                                          <p:spTgt spid="101446"/>
                                        </p:tgtEl>
                                        <p:attrNameLst>
                                          <p:attrName>ppt_x</p:attrName>
                                          <p:attrName>ppt_y</p:attrName>
                                        </p:attrNameLst>
                                      </p:cBhvr>
                                      <p:rCtr x="0" y="0"/>
                                    </p:animMotion>
                                  </p:childTnLst>
                                </p:cTn>
                              </p:par>
                              <p:par>
                                <p:cTn id="11" presetID="0" presetClass="path" presetSubtype="0" accel="50000" decel="50000" fill="hold" grpId="0" nodeType="withEffect">
                                  <p:stCondLst>
                                    <p:cond delay="0"/>
                                  </p:stCondLst>
                                  <p:childTnLst>
                                    <p:animMotion origin="layout" path="M -2.77778E-6 5.18519E-6 C 0.01545 -0.00323 0.0309 -0.00624 0.03871 -0.00185 C 0.04653 0.00255 0.03871 0.02223 0.0474 0.02663 C 0.05608 0.03102 0.0842 0.03496 0.09115 0.02501 C 0.09809 0.01505 0.09757 -0.02337 0.08871 -0.03333 C 0.07986 -0.04328 0.05868 -0.03935 0.0375 -0.03518 " pathEditMode="relative" ptsTypes="aaaaaA">
                                      <p:cBhvr>
                                        <p:cTn id="12" dur="2000" fill="hold"/>
                                        <p:tgtEl>
                                          <p:spTgt spid="101454"/>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2.77778E-6 5.18519E-6 C 0.01545 -0.00323 0.0309 -0.00624 0.03871 -0.00185 C 0.04653 0.00255 0.03871 0.02223 0.0474 0.02663 C 0.05608 0.03102 0.0842 0.03496 0.09115 0.02501 C 0.09809 0.01505 0.09757 -0.02337 0.08871 -0.03333 C 0.07986 -0.04328 0.05868 -0.03935 0.0375 -0.03518 " pathEditMode="relative" ptsTypes="aaaaaA">
                                      <p:cBhvr>
                                        <p:cTn id="14" dur="2000" fill="hold"/>
                                        <p:tgtEl>
                                          <p:spTgt spid="101455"/>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2.77778E-6 5.18519E-6 C 0.01545 -0.00323 0.0309 -0.00624 0.03871 -0.00185 C 0.04653 0.00255 0.03871 0.02223 0.0474 0.02663 C 0.05608 0.03102 0.0842 0.03496 0.09115 0.02501 C 0.09809 0.01505 0.09757 -0.02337 0.08871 -0.03333 C 0.07986 -0.04328 0.05868 -0.03935 0.0375 -0.03518 " pathEditMode="relative" ptsTypes="aaaaaA">
                                      <p:cBhvr>
                                        <p:cTn id="16" dur="2000" fill="hold"/>
                                        <p:tgtEl>
                                          <p:spTgt spid="101456"/>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5.55556E-7 -0.00092 C 0.00052 0.01551 0.00104 0.03218 -5.55556E-7 0.04398 C -0.00104 0.05579 -0.00538 0.05625 -0.00625 0.0706 C -0.00712 0.08496 -0.01632 0.11968 -0.00486 0.13056 C 0.0066 0.14144 0.05625 0.14653 0.0625 0.13565 C 0.06875 0.12477 0.0507 0.09514 0.03264 0.06574 " pathEditMode="relative" ptsTypes="aaaaaA">
                                      <p:cBhvr>
                                        <p:cTn id="18" dur="2000" fill="hold"/>
                                        <p:tgtEl>
                                          <p:spTgt spid="101450"/>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8.05556E-6 6.2963E-6 C -8.05556E-6 0.0169 0.00017 0.03403 -0.00504 0.04653 C -0.01025 0.05903 -0.02605 0.06251 -0.03126 0.07501 C -0.03646 0.08751 -0.04358 0.11251 -0.03629 0.12153 C -0.029 0.13056 0.00538 0.1382 0.01249 0.12987 C 0.01961 0.12153 0.01284 0.09653 0.00624 0.07153 " pathEditMode="relative" ptsTypes="aaaaaA">
                                      <p:cBhvr>
                                        <p:cTn id="20" dur="2000" fill="hold"/>
                                        <p:tgtEl>
                                          <p:spTgt spid="101451"/>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5.55556E-7 -0.00092 C 0.00052 0.01551 0.00104 0.03218 -5.55556E-7 0.04398 C -0.00104 0.05579 -0.00538 0.05625 -0.00625 0.0706 C -0.00712 0.08496 -0.01632 0.11968 -0.00486 0.13056 C 0.0066 0.14144 0.05625 0.14653 0.0625 0.13565 C 0.06875 0.12477 0.0507 0.09514 0.03264 0.06574 " pathEditMode="relative" ptsTypes="aaaaaA">
                                      <p:cBhvr>
                                        <p:cTn id="22" dur="2000" fill="hold"/>
                                        <p:tgtEl>
                                          <p:spTgt spid="101494"/>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2.77778E-6 5.55556E-6 C -0.00451 0.01853 -0.00902 0.03728 -0.01753 0.05001 C -0.02604 0.06274 -0.04427 0.06667 -0.05121 0.07663 C -0.05815 0.08658 -0.06545 0.1014 -0.05885 0.10996 C -0.05225 0.11853 -0.02083 0.13218 -0.01128 0.12825 C -0.00173 0.12431 0.00053 0.09815 -0.00121 0.08658 C -0.00295 0.07501 -0.01215 0.06667 -0.02135 0.05834 " pathEditMode="relative" ptsTypes="aaaaaaA">
                                      <p:cBhvr>
                                        <p:cTn id="24" dur="2000" fill="hold"/>
                                        <p:tgtEl>
                                          <p:spTgt spid="101452"/>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1.66667E-6 0 C -1.66667E-6 0.00648 -0.00035 0.03125 -0.00035 0.03935 " pathEditMode="relative" rAng="0" ptsTypes="aa">
                                      <p:cBhvr>
                                        <p:cTn id="26" dur="2000" fill="hold"/>
                                        <p:tgtEl>
                                          <p:spTgt spid="101453"/>
                                        </p:tgtEl>
                                        <p:attrNameLst>
                                          <p:attrName>ppt_x</p:attrName>
                                          <p:attrName>ppt_y</p:attrName>
                                        </p:attrNameLst>
                                      </p:cBhvr>
                                      <p:rCtr x="0" y="20"/>
                                    </p:animMotion>
                                  </p:childTnLst>
                                </p:cTn>
                              </p:par>
                              <p:par>
                                <p:cTn id="27" presetID="0" presetClass="path" presetSubtype="0" accel="50000" decel="50000" fill="hold" grpId="0" nodeType="withEffect">
                                  <p:stCondLst>
                                    <p:cond delay="0"/>
                                  </p:stCondLst>
                                  <p:childTnLst>
                                    <p:animMotion origin="layout" path="M -0.00139 -2.96296E-6 C -0.00139 -2.96296E-6 0.0132 -2.96296E-6 0.02778 -2.96296E-6 " pathEditMode="relative" ptsTypes="aA">
                                      <p:cBhvr>
                                        <p:cTn id="28" dur="2000" fill="hold"/>
                                        <p:tgtEl>
                                          <p:spTgt spid="101478"/>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00104 -1.11111E-6 C -0.00104 -1.11111E-6 0.01372 -1.11111E-6 0.02847 -1.11111E-6 " pathEditMode="relative" rAng="0" ptsTypes="aA">
                                      <p:cBhvr>
                                        <p:cTn id="30" dur="2000" fill="hold"/>
                                        <p:tgtEl>
                                          <p:spTgt spid="101479"/>
                                        </p:tgtEl>
                                        <p:attrNameLst>
                                          <p:attrName>ppt_x</p:attrName>
                                          <p:attrName>ppt_y</p:attrName>
                                        </p:attrNameLst>
                                      </p:cBhvr>
                                      <p:rCtr x="15" y="0"/>
                                    </p:animMotion>
                                  </p:childTnLst>
                                </p:cTn>
                              </p:par>
                              <p:par>
                                <p:cTn id="31" presetID="0" presetClass="path" presetSubtype="0" accel="50000" decel="50000" fill="hold" grpId="0" nodeType="withEffect">
                                  <p:stCondLst>
                                    <p:cond delay="0"/>
                                  </p:stCondLst>
                                  <p:childTnLst>
                                    <p:animMotion origin="layout" path="M -0.00139 -1.11111E-6 C -0.00139 -1.11111E-6 0.0125 -1.11111E-6 0.02639 -1.11111E-6 " pathEditMode="relative" rAng="0" ptsTypes="aA">
                                      <p:cBhvr>
                                        <p:cTn id="32" dur="2000" fill="hold"/>
                                        <p:tgtEl>
                                          <p:spTgt spid="101481"/>
                                        </p:tgtEl>
                                        <p:attrNameLst>
                                          <p:attrName>ppt_x</p:attrName>
                                          <p:attrName>ppt_y</p:attrName>
                                        </p:attrNameLst>
                                      </p:cBhvr>
                                      <p:rCtr x="14" y="0"/>
                                    </p:animMotion>
                                  </p:childTnLst>
                                </p:cTn>
                              </p:par>
                              <p:par>
                                <p:cTn id="33" presetID="0" presetClass="path" presetSubtype="0" accel="50000" decel="50000" fill="hold" grpId="0" nodeType="withEffect">
                                  <p:stCondLst>
                                    <p:cond delay="0"/>
                                  </p:stCondLst>
                                  <p:childTnLst>
                                    <p:animMotion origin="layout" path="M -0.00139 -2.96296E-6 C -0.00139 -2.96296E-6 0.01233 -2.96296E-6 0.02604 -2.96296E-6 " pathEditMode="relative" ptsTypes="aA">
                                      <p:cBhvr>
                                        <p:cTn id="34" dur="2000" fill="hold"/>
                                        <p:tgtEl>
                                          <p:spTgt spid="101480"/>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00139 -1.11111E-6 C 0.00139 -1.11111E-6 0.01528 -1.11111E-6 0.02917 -1.11111E-6 " pathEditMode="relative" rAng="0" ptsTypes="aA">
                                      <p:cBhvr>
                                        <p:cTn id="36" dur="2000" fill="hold"/>
                                        <p:tgtEl>
                                          <p:spTgt spid="101483"/>
                                        </p:tgtEl>
                                        <p:attrNameLst>
                                          <p:attrName>ppt_x</p:attrName>
                                          <p:attrName>ppt_y</p:attrName>
                                        </p:attrNameLst>
                                      </p:cBhvr>
                                      <p:rCtr x="14" y="0"/>
                                    </p:animMotion>
                                  </p:childTnLst>
                                </p:cTn>
                              </p:par>
                              <p:par>
                                <p:cTn id="37" presetID="0" presetClass="path" presetSubtype="0" accel="50000" decel="50000" fill="hold" grpId="0" nodeType="withEffect">
                                  <p:stCondLst>
                                    <p:cond delay="0"/>
                                  </p:stCondLst>
                                  <p:childTnLst>
                                    <p:animMotion origin="layout" path="M -1.66667E-6 -1.11111E-6 C -1.66667E-6 -1.11111E-6 0.01354 0.00023 0.02708 0.00046 " pathEditMode="relative" ptsTypes="aA">
                                      <p:cBhvr>
                                        <p:cTn id="38" dur="2000" fill="hold"/>
                                        <p:tgtEl>
                                          <p:spTgt spid="101482"/>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0.00018 0.00139 C -0.00018 0.00139 0.01423 0.00162 0.02864 0.00185 " pathEditMode="relative" ptsTypes="aA">
                                      <p:cBhvr>
                                        <p:cTn id="40" dur="2000" fill="hold"/>
                                        <p:tgtEl>
                                          <p:spTgt spid="101487"/>
                                        </p:tgtEl>
                                        <p:attrNameLst>
                                          <p:attrName>ppt_x</p:attrName>
                                          <p:attrName>ppt_y</p:attrName>
                                        </p:attrNameLst>
                                      </p:cBhvr>
                                    </p:animMotion>
                                  </p:childTnLst>
                                </p:cTn>
                              </p:par>
                              <p:par>
                                <p:cTn id="41" presetID="0" presetClass="path" presetSubtype="0" accel="50000" decel="50000" fill="hold" grpId="0" nodeType="withEffect">
                                  <p:stCondLst>
                                    <p:cond delay="0"/>
                                  </p:stCondLst>
                                  <p:childTnLst>
                                    <p:animMotion origin="layout" path="M -0.00157 0.00139 C -0.00157 0.00162 0.01336 0.00116 0.02829 0.00093 " pathEditMode="relative" rAng="0" ptsTypes="aA">
                                      <p:cBhvr>
                                        <p:cTn id="42" dur="2000" fill="hold"/>
                                        <p:tgtEl>
                                          <p:spTgt spid="101486"/>
                                        </p:tgtEl>
                                        <p:attrNameLst>
                                          <p:attrName>ppt_x</p:attrName>
                                          <p:attrName>ppt_y</p:attrName>
                                        </p:attrNameLst>
                                      </p:cBhvr>
                                      <p:rCtr x="15" y="0"/>
                                    </p:animMotion>
                                  </p:childTnLst>
                                </p:cTn>
                              </p:par>
                              <p:par>
                                <p:cTn id="43" presetID="0" presetClass="path" presetSubtype="0" accel="50000" decel="50000" fill="hold" grpId="0" nodeType="withEffect">
                                  <p:stCondLst>
                                    <p:cond delay="0"/>
                                  </p:stCondLst>
                                  <p:childTnLst>
                                    <p:animMotion origin="layout" path="M -0.00035 0.00047 C -0.00035 0.00047 -0.00035 0.01945 -0.00035 0.03843 " pathEditMode="relative" ptsTypes="aA">
                                      <p:cBhvr>
                                        <p:cTn id="44" dur="2000" fill="hold"/>
                                        <p:tgtEl>
                                          <p:spTgt spid="101485"/>
                                        </p:tgtEl>
                                        <p:attrNameLst>
                                          <p:attrName>ppt_x</p:attrName>
                                          <p:attrName>ppt_y</p:attrName>
                                        </p:attrNameLst>
                                      </p:cBhvr>
                                    </p:animMotion>
                                  </p:childTnLst>
                                </p:cTn>
                              </p:par>
                              <p:par>
                                <p:cTn id="45" presetID="0" presetClass="path" presetSubtype="0" accel="50000" decel="50000" fill="hold" grpId="0" nodeType="withEffect">
                                  <p:stCondLst>
                                    <p:cond delay="0"/>
                                  </p:stCondLst>
                                  <p:childTnLst>
                                    <p:animMotion origin="layout" path="M -0.00035 0.00301 C -0.00035 0.00324 -0.00035 0.02153 -0.00035 0.04005 " pathEditMode="relative" rAng="0" ptsTypes="aA">
                                      <p:cBhvr>
                                        <p:cTn id="46" dur="2000" fill="hold"/>
                                        <p:tgtEl>
                                          <p:spTgt spid="101484"/>
                                        </p:tgtEl>
                                        <p:attrNameLst>
                                          <p:attrName>ppt_x</p:attrName>
                                          <p:attrName>ppt_y</p:attrName>
                                        </p:attrNameLst>
                                      </p:cBhvr>
                                      <p:rCtr x="0" y="19"/>
                                    </p:animMotion>
                                  </p:childTnLst>
                                </p:cTn>
                              </p:par>
                              <p:par>
                                <p:cTn id="47" presetID="0" presetClass="path" presetSubtype="0" accel="50000" decel="50000" fill="hold" grpId="0" nodeType="withEffect">
                                  <p:stCondLst>
                                    <p:cond delay="0"/>
                                  </p:stCondLst>
                                  <p:childTnLst>
                                    <p:animMotion origin="layout" path="M -7.22222E-6 -2.59259E-6 C -7.22222E-6 -2.59259E-6 -0.00018 0.01898 -0.00034 0.03796 " pathEditMode="relative" ptsTypes="aA">
                                      <p:cBhvr>
                                        <p:cTn id="48" dur="2000" fill="hold"/>
                                        <p:tgtEl>
                                          <p:spTgt spid="101492"/>
                                        </p:tgtEl>
                                        <p:attrNameLst>
                                          <p:attrName>ppt_x</p:attrName>
                                          <p:attrName>ppt_y</p:attrName>
                                        </p:attrNameLst>
                                      </p:cBhvr>
                                    </p:animMotion>
                                  </p:childTnLst>
                                </p:cTn>
                              </p:par>
                              <p:par>
                                <p:cTn id="49" presetID="0" presetClass="path" presetSubtype="0" accel="50000" decel="50000" fill="hold" grpId="0" nodeType="withEffect">
                                  <p:stCondLst>
                                    <p:cond delay="0"/>
                                  </p:stCondLst>
                                  <p:childTnLst>
                                    <p:animMotion origin="layout" path="M -5.55556E-6 2.59259E-6 C -5.55556E-6 2.59259E-6 0.00017 0.01805 0.00034 0.03611 " pathEditMode="relative" ptsTypes="aA">
                                      <p:cBhvr>
                                        <p:cTn id="50" dur="2000" fill="hold"/>
                                        <p:tgtEl>
                                          <p:spTgt spid="101493"/>
                                        </p:tgtEl>
                                        <p:attrNameLst>
                                          <p:attrName>ppt_x</p:attrName>
                                          <p:attrName>ppt_y</p:attrName>
                                        </p:attrNameLst>
                                      </p:cBhvr>
                                    </p:animMotion>
                                  </p:childTnLst>
                                </p:cTn>
                              </p:par>
                              <p:par>
                                <p:cTn id="51" presetID="0" presetClass="path" presetSubtype="0" accel="50000" decel="50000" fill="hold" grpId="0" nodeType="withEffect">
                                  <p:stCondLst>
                                    <p:cond delay="0"/>
                                  </p:stCondLst>
                                  <p:childTnLst>
                                    <p:animMotion origin="layout" path="M 0.00052 0.00069 C 0.00052 0.00092 0.00052 0.01921 0.00052 0.03773 " pathEditMode="relative" rAng="0" ptsTypes="aA">
                                      <p:cBhvr>
                                        <p:cTn id="52" dur="2000" fill="hold"/>
                                        <p:tgtEl>
                                          <p:spTgt spid="101490"/>
                                        </p:tgtEl>
                                        <p:attrNameLst>
                                          <p:attrName>ppt_x</p:attrName>
                                          <p:attrName>ppt_y</p:attrName>
                                        </p:attrNameLst>
                                      </p:cBhvr>
                                      <p:rCtr x="0" y="19"/>
                                    </p:animMotion>
                                  </p:childTnLst>
                                </p:cTn>
                              </p:par>
                              <p:par>
                                <p:cTn id="53" presetID="0" presetClass="path" presetSubtype="0" accel="50000" decel="50000" fill="hold" grpId="0" nodeType="withEffect">
                                  <p:stCondLst>
                                    <p:cond delay="0"/>
                                  </p:stCondLst>
                                  <p:childTnLst>
                                    <p:animMotion origin="layout" path="M 0.00052 -0.0007 C 0.00052 -0.00046 0.00052 0.01759 0.00052 0.03588 " pathEditMode="relative" rAng="0" ptsTypes="aA">
                                      <p:cBhvr>
                                        <p:cTn id="54" dur="2000" fill="hold"/>
                                        <p:tgtEl>
                                          <p:spTgt spid="101491"/>
                                        </p:tgtEl>
                                        <p:attrNameLst>
                                          <p:attrName>ppt_x</p:attrName>
                                          <p:attrName>ppt_y</p:attrName>
                                        </p:attrNameLst>
                                      </p:cBhvr>
                                      <p:rCtr x="0" y="18"/>
                                    </p:animMotion>
                                  </p:childTnLst>
                                </p:cTn>
                              </p:par>
                              <p:par>
                                <p:cTn id="55" presetID="0" presetClass="path" presetSubtype="0" accel="50000" decel="50000" fill="hold" grpId="0" nodeType="withEffect">
                                  <p:stCondLst>
                                    <p:cond delay="0"/>
                                  </p:stCondLst>
                                  <p:childTnLst>
                                    <p:animMotion origin="layout" path="M 4.44444E-6 1.11111E-6 C 4.44444E-6 1.11111E-6 0.0151 -0.00047 0.03021 -0.00093 " pathEditMode="relative" ptsTypes="aA">
                                      <p:cBhvr>
                                        <p:cTn id="56" dur="2000" fill="hold"/>
                                        <p:tgtEl>
                                          <p:spTgt spid="101488"/>
                                        </p:tgtEl>
                                        <p:attrNameLst>
                                          <p:attrName>ppt_x</p:attrName>
                                          <p:attrName>ppt_y</p:attrName>
                                        </p:attrNameLst>
                                      </p:cBhvr>
                                    </p:animMotion>
                                  </p:childTnLst>
                                </p:cTn>
                              </p:par>
                              <p:par>
                                <p:cTn id="57" presetID="0" presetClass="path" presetSubtype="0" accel="50000" decel="50000" fill="hold" grpId="0" nodeType="withEffect">
                                  <p:stCondLst>
                                    <p:cond delay="0"/>
                                  </p:stCondLst>
                                  <p:childTnLst>
                                    <p:animMotion origin="layout" path="M 0.00122 0.00116 C 0.00122 0.00116 0.0158 0.00116 0.03038 0.00116 " pathEditMode="relative" ptsTypes="aA">
                                      <p:cBhvr>
                                        <p:cTn id="58" dur="2000" fill="hold"/>
                                        <p:tgtEl>
                                          <p:spTgt spid="101489"/>
                                        </p:tgtEl>
                                        <p:attrNameLst>
                                          <p:attrName>ppt_x</p:attrName>
                                          <p:attrName>ppt_y</p:attrName>
                                        </p:attrNameLst>
                                      </p:cBhvr>
                                    </p:animMotion>
                                  </p:childTnLst>
                                </p:cTn>
                              </p:par>
                              <p:par>
                                <p:cTn id="59" presetID="0" presetClass="path" presetSubtype="0" accel="50000" decel="50000" fill="hold" grpId="0" nodeType="withEffect">
                                  <p:stCondLst>
                                    <p:cond delay="0"/>
                                  </p:stCondLst>
                                  <p:childTnLst>
                                    <p:animMotion origin="layout" path="M -3.88889E-6 -0.00208 C -3.88889E-6 -0.00208 -3.88889E-6 0.01852 -3.88889E-6 0.03912 " pathEditMode="relative" ptsTypes="aA">
                                      <p:cBhvr>
                                        <p:cTn id="60" dur="2000" fill="hold"/>
                                        <p:tgtEl>
                                          <p:spTgt spid="101495"/>
                                        </p:tgtEl>
                                        <p:attrNameLst>
                                          <p:attrName>ppt_x</p:attrName>
                                          <p:attrName>ppt_y</p:attrName>
                                        </p:attrNameLst>
                                      </p:cBhvr>
                                    </p:animMotion>
                                  </p:childTnLst>
                                </p:cTn>
                              </p:par>
                              <p:par>
                                <p:cTn id="61" presetID="0" presetClass="path" presetSubtype="0" accel="50000" decel="50000" fill="hold" grpId="0" nodeType="withEffect">
                                  <p:stCondLst>
                                    <p:cond delay="0"/>
                                  </p:stCondLst>
                                  <p:childTnLst>
                                    <p:animMotion origin="layout" path="M -0.00052 0.0007 C -0.00052 0.00093 -0.00052 0.02107 -0.00052 0.04144 " pathEditMode="relative" rAng="0" ptsTypes="aA">
                                      <p:cBhvr>
                                        <p:cTn id="62" dur="2000" fill="hold"/>
                                        <p:tgtEl>
                                          <p:spTgt spid="101469"/>
                                        </p:tgtEl>
                                        <p:attrNameLst>
                                          <p:attrName>ppt_x</p:attrName>
                                          <p:attrName>ppt_y</p:attrName>
                                        </p:attrNameLst>
                                      </p:cBhvr>
                                      <p:rCtr x="0" y="20"/>
                                    </p:animMotion>
                                  </p:childTnLst>
                                </p:cTn>
                              </p:par>
                              <p:par>
                                <p:cTn id="63" presetID="0" presetClass="path" presetSubtype="0" accel="50000" decel="50000" fill="hold" grpId="0" nodeType="withEffect">
                                  <p:stCondLst>
                                    <p:cond delay="0"/>
                                  </p:stCondLst>
                                  <p:childTnLst>
                                    <p:animMotion origin="layout" path="M -0.00121 0.00046 C -0.00121 0.00046 -0.00121 0.0206 -0.00121 0.04074 " pathEditMode="relative" ptsTypes="aA">
                                      <p:cBhvr>
                                        <p:cTn id="64" dur="2000" fill="hold"/>
                                        <p:tgtEl>
                                          <p:spTgt spid="101470"/>
                                        </p:tgtEl>
                                        <p:attrNameLst>
                                          <p:attrName>ppt_x</p:attrName>
                                          <p:attrName>ppt_y</p:attrName>
                                        </p:attrNameLst>
                                      </p:cBhvr>
                                    </p:animMotion>
                                  </p:childTnLst>
                                </p:cTn>
                              </p:par>
                              <p:par>
                                <p:cTn id="65" presetID="0" presetClass="path" presetSubtype="0" accel="50000" decel="50000" fill="hold" grpId="0" nodeType="withEffect">
                                  <p:stCondLst>
                                    <p:cond delay="0"/>
                                  </p:stCondLst>
                                  <p:childTnLst>
                                    <p:animMotion origin="layout" path="M -2.22222E-6 2.59259E-6 C -2.22222E-6 2.59259E-6 -0.00034 -0.02106 -0.00069 -0.04213 " pathEditMode="relative" ptsTypes="aA">
                                      <p:cBhvr>
                                        <p:cTn id="66" dur="2000" fill="hold"/>
                                        <p:tgtEl>
                                          <p:spTgt spid="101467"/>
                                        </p:tgtEl>
                                        <p:attrNameLst>
                                          <p:attrName>ppt_x</p:attrName>
                                          <p:attrName>ppt_y</p:attrName>
                                        </p:attrNameLst>
                                      </p:cBhvr>
                                    </p:animMotion>
                                  </p:childTnLst>
                                </p:cTn>
                              </p:par>
                              <p:par>
                                <p:cTn id="67" presetID="0" presetClass="path" presetSubtype="0" accel="50000" decel="50000" fill="hold" grpId="0" nodeType="withEffect">
                                  <p:stCondLst>
                                    <p:cond delay="0"/>
                                  </p:stCondLst>
                                  <p:childTnLst>
                                    <p:animMotion origin="layout" path="M 2.77778E-6 2.59259E-6 C 2.77778E-6 2.59259E-6 -0.00035 -0.02061 -0.00069 -0.04121 " pathEditMode="relative" ptsTypes="aA">
                                      <p:cBhvr>
                                        <p:cTn id="68" dur="2000" fill="hold"/>
                                        <p:tgtEl>
                                          <p:spTgt spid="101468"/>
                                        </p:tgtEl>
                                        <p:attrNameLst>
                                          <p:attrName>ppt_x</p:attrName>
                                          <p:attrName>ppt_y</p:attrName>
                                        </p:attrNameLst>
                                      </p:cBhvr>
                                    </p:animMotion>
                                  </p:childTnLst>
                                </p:cTn>
                              </p:par>
                              <p:par>
                                <p:cTn id="69" presetID="0" presetClass="path" presetSubtype="0" accel="50000" decel="50000" fill="hold" grpId="0" nodeType="withEffect">
                                  <p:stCondLst>
                                    <p:cond delay="0"/>
                                  </p:stCondLst>
                                  <p:childTnLst>
                                    <p:animMotion origin="layout" path="M 0.00035 -0.00208 C 0.00035 -0.00185 0.00018 0.01852 -3.88889E-6 0.03912 " pathEditMode="relative" rAng="0" ptsTypes="aA">
                                      <p:cBhvr>
                                        <p:cTn id="70" dur="2000" fill="hold"/>
                                        <p:tgtEl>
                                          <p:spTgt spid="101510"/>
                                        </p:tgtEl>
                                        <p:attrNameLst>
                                          <p:attrName>ppt_x</p:attrName>
                                          <p:attrName>ppt_y</p:attrName>
                                        </p:attrNameLst>
                                      </p:cBhvr>
                                      <p:rCtr x="0" y="21"/>
                                    </p:animMotion>
                                  </p:childTnLst>
                                </p:cTn>
                              </p:par>
                            </p:childTnLst>
                          </p:cTn>
                        </p:par>
                        <p:par>
                          <p:cTn id="71" fill="hold">
                            <p:stCondLst>
                              <p:cond delay="2000"/>
                            </p:stCondLst>
                            <p:childTnLst>
                              <p:par>
                                <p:cTn id="72" presetID="53" presetClass="exit" presetSubtype="0" fill="hold" grpId="1" nodeType="afterEffect">
                                  <p:stCondLst>
                                    <p:cond delay="0"/>
                                  </p:stCondLst>
                                  <p:childTnLst>
                                    <p:anim calcmode="lin" valueType="num">
                                      <p:cBhvr>
                                        <p:cTn id="73" dur="500"/>
                                        <p:tgtEl>
                                          <p:spTgt spid="101448"/>
                                        </p:tgtEl>
                                        <p:attrNameLst>
                                          <p:attrName>ppt_w</p:attrName>
                                        </p:attrNameLst>
                                      </p:cBhvr>
                                      <p:tavLst>
                                        <p:tav tm="0">
                                          <p:val>
                                            <p:strVal val="ppt_w"/>
                                          </p:val>
                                        </p:tav>
                                        <p:tav tm="100000">
                                          <p:val>
                                            <p:fltVal val="0"/>
                                          </p:val>
                                        </p:tav>
                                      </p:tavLst>
                                    </p:anim>
                                    <p:anim calcmode="lin" valueType="num">
                                      <p:cBhvr>
                                        <p:cTn id="74" dur="500"/>
                                        <p:tgtEl>
                                          <p:spTgt spid="101448"/>
                                        </p:tgtEl>
                                        <p:attrNameLst>
                                          <p:attrName>ppt_h</p:attrName>
                                        </p:attrNameLst>
                                      </p:cBhvr>
                                      <p:tavLst>
                                        <p:tav tm="0">
                                          <p:val>
                                            <p:strVal val="ppt_h"/>
                                          </p:val>
                                        </p:tav>
                                        <p:tav tm="100000">
                                          <p:val>
                                            <p:fltVal val="0"/>
                                          </p:val>
                                        </p:tav>
                                      </p:tavLst>
                                    </p:anim>
                                    <p:animEffect transition="out" filter="fade">
                                      <p:cBhvr>
                                        <p:cTn id="75" dur="500"/>
                                        <p:tgtEl>
                                          <p:spTgt spid="101448"/>
                                        </p:tgtEl>
                                      </p:cBhvr>
                                    </p:animEffect>
                                    <p:set>
                                      <p:cBhvr>
                                        <p:cTn id="76" dur="1" fill="hold">
                                          <p:stCondLst>
                                            <p:cond delay="499"/>
                                          </p:stCondLst>
                                        </p:cTn>
                                        <p:tgtEl>
                                          <p:spTgt spid="101448"/>
                                        </p:tgtEl>
                                        <p:attrNameLst>
                                          <p:attrName>style.visibility</p:attrName>
                                        </p:attrNameLst>
                                      </p:cBhvr>
                                      <p:to>
                                        <p:strVal val="hidden"/>
                                      </p:to>
                                    </p:set>
                                  </p:childTnLst>
                                </p:cTn>
                              </p:par>
                              <p:par>
                                <p:cTn id="77" presetID="53" presetClass="exit" presetSubtype="0" fill="hold" grpId="1" nodeType="withEffect">
                                  <p:stCondLst>
                                    <p:cond delay="0"/>
                                  </p:stCondLst>
                                  <p:childTnLst>
                                    <p:anim calcmode="lin" valueType="num">
                                      <p:cBhvr>
                                        <p:cTn id="78" dur="500"/>
                                        <p:tgtEl>
                                          <p:spTgt spid="101449"/>
                                        </p:tgtEl>
                                        <p:attrNameLst>
                                          <p:attrName>ppt_w</p:attrName>
                                        </p:attrNameLst>
                                      </p:cBhvr>
                                      <p:tavLst>
                                        <p:tav tm="0">
                                          <p:val>
                                            <p:strVal val="ppt_w"/>
                                          </p:val>
                                        </p:tav>
                                        <p:tav tm="100000">
                                          <p:val>
                                            <p:fltVal val="0"/>
                                          </p:val>
                                        </p:tav>
                                      </p:tavLst>
                                    </p:anim>
                                    <p:anim calcmode="lin" valueType="num">
                                      <p:cBhvr>
                                        <p:cTn id="79" dur="500"/>
                                        <p:tgtEl>
                                          <p:spTgt spid="101449"/>
                                        </p:tgtEl>
                                        <p:attrNameLst>
                                          <p:attrName>ppt_h</p:attrName>
                                        </p:attrNameLst>
                                      </p:cBhvr>
                                      <p:tavLst>
                                        <p:tav tm="0">
                                          <p:val>
                                            <p:strVal val="ppt_h"/>
                                          </p:val>
                                        </p:tav>
                                        <p:tav tm="100000">
                                          <p:val>
                                            <p:fltVal val="0"/>
                                          </p:val>
                                        </p:tav>
                                      </p:tavLst>
                                    </p:anim>
                                    <p:animEffect transition="out" filter="fade">
                                      <p:cBhvr>
                                        <p:cTn id="80" dur="500"/>
                                        <p:tgtEl>
                                          <p:spTgt spid="101449"/>
                                        </p:tgtEl>
                                      </p:cBhvr>
                                    </p:animEffect>
                                    <p:set>
                                      <p:cBhvr>
                                        <p:cTn id="81" dur="1" fill="hold">
                                          <p:stCondLst>
                                            <p:cond delay="499"/>
                                          </p:stCondLst>
                                        </p:cTn>
                                        <p:tgtEl>
                                          <p:spTgt spid="101449"/>
                                        </p:tgtEl>
                                        <p:attrNameLst>
                                          <p:attrName>style.visibility</p:attrName>
                                        </p:attrNameLst>
                                      </p:cBhvr>
                                      <p:to>
                                        <p:strVal val="hidden"/>
                                      </p:to>
                                    </p:set>
                                  </p:childTnLst>
                                </p:cTn>
                              </p:par>
                              <p:par>
                                <p:cTn id="82" presetID="53" presetClass="exit" presetSubtype="0" fill="hold" grpId="1" nodeType="withEffect">
                                  <p:stCondLst>
                                    <p:cond delay="0"/>
                                  </p:stCondLst>
                                  <p:childTnLst>
                                    <p:anim calcmode="lin" valueType="num">
                                      <p:cBhvr>
                                        <p:cTn id="83" dur="500"/>
                                        <p:tgtEl>
                                          <p:spTgt spid="101452"/>
                                        </p:tgtEl>
                                        <p:attrNameLst>
                                          <p:attrName>ppt_w</p:attrName>
                                        </p:attrNameLst>
                                      </p:cBhvr>
                                      <p:tavLst>
                                        <p:tav tm="0">
                                          <p:val>
                                            <p:strVal val="ppt_w"/>
                                          </p:val>
                                        </p:tav>
                                        <p:tav tm="100000">
                                          <p:val>
                                            <p:fltVal val="0"/>
                                          </p:val>
                                        </p:tav>
                                      </p:tavLst>
                                    </p:anim>
                                    <p:anim calcmode="lin" valueType="num">
                                      <p:cBhvr>
                                        <p:cTn id="84" dur="500"/>
                                        <p:tgtEl>
                                          <p:spTgt spid="101452"/>
                                        </p:tgtEl>
                                        <p:attrNameLst>
                                          <p:attrName>ppt_h</p:attrName>
                                        </p:attrNameLst>
                                      </p:cBhvr>
                                      <p:tavLst>
                                        <p:tav tm="0">
                                          <p:val>
                                            <p:strVal val="ppt_h"/>
                                          </p:val>
                                        </p:tav>
                                        <p:tav tm="100000">
                                          <p:val>
                                            <p:fltVal val="0"/>
                                          </p:val>
                                        </p:tav>
                                      </p:tavLst>
                                    </p:anim>
                                    <p:animEffect transition="out" filter="fade">
                                      <p:cBhvr>
                                        <p:cTn id="85" dur="500"/>
                                        <p:tgtEl>
                                          <p:spTgt spid="101452"/>
                                        </p:tgtEl>
                                      </p:cBhvr>
                                    </p:animEffect>
                                    <p:set>
                                      <p:cBhvr>
                                        <p:cTn id="86" dur="1" fill="hold">
                                          <p:stCondLst>
                                            <p:cond delay="499"/>
                                          </p:stCondLst>
                                        </p:cTn>
                                        <p:tgtEl>
                                          <p:spTgt spid="101452"/>
                                        </p:tgtEl>
                                        <p:attrNameLst>
                                          <p:attrName>style.visibility</p:attrName>
                                        </p:attrNameLst>
                                      </p:cBhvr>
                                      <p:to>
                                        <p:strVal val="hidden"/>
                                      </p:to>
                                    </p:set>
                                  </p:childTnLst>
                                </p:cTn>
                              </p:par>
                              <p:par>
                                <p:cTn id="87" presetID="53" presetClass="exit" presetSubtype="0" fill="hold" grpId="1" nodeType="withEffect">
                                  <p:stCondLst>
                                    <p:cond delay="0"/>
                                  </p:stCondLst>
                                  <p:childTnLst>
                                    <p:anim calcmode="lin" valueType="num">
                                      <p:cBhvr>
                                        <p:cTn id="88" dur="500"/>
                                        <p:tgtEl>
                                          <p:spTgt spid="101450"/>
                                        </p:tgtEl>
                                        <p:attrNameLst>
                                          <p:attrName>ppt_w</p:attrName>
                                        </p:attrNameLst>
                                      </p:cBhvr>
                                      <p:tavLst>
                                        <p:tav tm="0">
                                          <p:val>
                                            <p:strVal val="ppt_w"/>
                                          </p:val>
                                        </p:tav>
                                        <p:tav tm="100000">
                                          <p:val>
                                            <p:fltVal val="0"/>
                                          </p:val>
                                        </p:tav>
                                      </p:tavLst>
                                    </p:anim>
                                    <p:anim calcmode="lin" valueType="num">
                                      <p:cBhvr>
                                        <p:cTn id="89" dur="500"/>
                                        <p:tgtEl>
                                          <p:spTgt spid="101450"/>
                                        </p:tgtEl>
                                        <p:attrNameLst>
                                          <p:attrName>ppt_h</p:attrName>
                                        </p:attrNameLst>
                                      </p:cBhvr>
                                      <p:tavLst>
                                        <p:tav tm="0">
                                          <p:val>
                                            <p:strVal val="ppt_h"/>
                                          </p:val>
                                        </p:tav>
                                        <p:tav tm="100000">
                                          <p:val>
                                            <p:fltVal val="0"/>
                                          </p:val>
                                        </p:tav>
                                      </p:tavLst>
                                    </p:anim>
                                    <p:animEffect transition="out" filter="fade">
                                      <p:cBhvr>
                                        <p:cTn id="90" dur="500"/>
                                        <p:tgtEl>
                                          <p:spTgt spid="101450"/>
                                        </p:tgtEl>
                                      </p:cBhvr>
                                    </p:animEffect>
                                    <p:set>
                                      <p:cBhvr>
                                        <p:cTn id="91" dur="1" fill="hold">
                                          <p:stCondLst>
                                            <p:cond delay="499"/>
                                          </p:stCondLst>
                                        </p:cTn>
                                        <p:tgtEl>
                                          <p:spTgt spid="101450"/>
                                        </p:tgtEl>
                                        <p:attrNameLst>
                                          <p:attrName>style.visibility</p:attrName>
                                        </p:attrNameLst>
                                      </p:cBhvr>
                                      <p:to>
                                        <p:strVal val="hidden"/>
                                      </p:to>
                                    </p:set>
                                  </p:childTnLst>
                                </p:cTn>
                              </p:par>
                              <p:par>
                                <p:cTn id="92" presetID="53" presetClass="exit" presetSubtype="0" fill="hold" grpId="1" nodeType="withEffect">
                                  <p:stCondLst>
                                    <p:cond delay="0"/>
                                  </p:stCondLst>
                                  <p:childTnLst>
                                    <p:anim calcmode="lin" valueType="num">
                                      <p:cBhvr>
                                        <p:cTn id="93" dur="500"/>
                                        <p:tgtEl>
                                          <p:spTgt spid="101455"/>
                                        </p:tgtEl>
                                        <p:attrNameLst>
                                          <p:attrName>ppt_w</p:attrName>
                                        </p:attrNameLst>
                                      </p:cBhvr>
                                      <p:tavLst>
                                        <p:tav tm="0">
                                          <p:val>
                                            <p:strVal val="ppt_w"/>
                                          </p:val>
                                        </p:tav>
                                        <p:tav tm="100000">
                                          <p:val>
                                            <p:fltVal val="0"/>
                                          </p:val>
                                        </p:tav>
                                      </p:tavLst>
                                    </p:anim>
                                    <p:anim calcmode="lin" valueType="num">
                                      <p:cBhvr>
                                        <p:cTn id="94" dur="500"/>
                                        <p:tgtEl>
                                          <p:spTgt spid="101455"/>
                                        </p:tgtEl>
                                        <p:attrNameLst>
                                          <p:attrName>ppt_h</p:attrName>
                                        </p:attrNameLst>
                                      </p:cBhvr>
                                      <p:tavLst>
                                        <p:tav tm="0">
                                          <p:val>
                                            <p:strVal val="ppt_h"/>
                                          </p:val>
                                        </p:tav>
                                        <p:tav tm="100000">
                                          <p:val>
                                            <p:fltVal val="0"/>
                                          </p:val>
                                        </p:tav>
                                      </p:tavLst>
                                    </p:anim>
                                    <p:animEffect transition="out" filter="fade">
                                      <p:cBhvr>
                                        <p:cTn id="95" dur="500"/>
                                        <p:tgtEl>
                                          <p:spTgt spid="101455"/>
                                        </p:tgtEl>
                                      </p:cBhvr>
                                    </p:animEffect>
                                    <p:set>
                                      <p:cBhvr>
                                        <p:cTn id="96" dur="1" fill="hold">
                                          <p:stCondLst>
                                            <p:cond delay="499"/>
                                          </p:stCondLst>
                                        </p:cTn>
                                        <p:tgtEl>
                                          <p:spTgt spid="101455"/>
                                        </p:tgtEl>
                                        <p:attrNameLst>
                                          <p:attrName>style.visibility</p:attrName>
                                        </p:attrNameLst>
                                      </p:cBhvr>
                                      <p:to>
                                        <p:strVal val="hidden"/>
                                      </p:to>
                                    </p:set>
                                  </p:childTnLst>
                                </p:cTn>
                              </p:par>
                              <p:par>
                                <p:cTn id="97" presetID="53" presetClass="exit" presetSubtype="0" fill="hold" grpId="1" nodeType="withEffect">
                                  <p:stCondLst>
                                    <p:cond delay="0"/>
                                  </p:stCondLst>
                                  <p:childTnLst>
                                    <p:anim calcmode="lin" valueType="num">
                                      <p:cBhvr>
                                        <p:cTn id="98" dur="500"/>
                                        <p:tgtEl>
                                          <p:spTgt spid="101454"/>
                                        </p:tgtEl>
                                        <p:attrNameLst>
                                          <p:attrName>ppt_w</p:attrName>
                                        </p:attrNameLst>
                                      </p:cBhvr>
                                      <p:tavLst>
                                        <p:tav tm="0">
                                          <p:val>
                                            <p:strVal val="ppt_w"/>
                                          </p:val>
                                        </p:tav>
                                        <p:tav tm="100000">
                                          <p:val>
                                            <p:fltVal val="0"/>
                                          </p:val>
                                        </p:tav>
                                      </p:tavLst>
                                    </p:anim>
                                    <p:anim calcmode="lin" valueType="num">
                                      <p:cBhvr>
                                        <p:cTn id="99" dur="500"/>
                                        <p:tgtEl>
                                          <p:spTgt spid="101454"/>
                                        </p:tgtEl>
                                        <p:attrNameLst>
                                          <p:attrName>ppt_h</p:attrName>
                                        </p:attrNameLst>
                                      </p:cBhvr>
                                      <p:tavLst>
                                        <p:tav tm="0">
                                          <p:val>
                                            <p:strVal val="ppt_h"/>
                                          </p:val>
                                        </p:tav>
                                        <p:tav tm="100000">
                                          <p:val>
                                            <p:fltVal val="0"/>
                                          </p:val>
                                        </p:tav>
                                      </p:tavLst>
                                    </p:anim>
                                    <p:animEffect transition="out" filter="fade">
                                      <p:cBhvr>
                                        <p:cTn id="100" dur="500"/>
                                        <p:tgtEl>
                                          <p:spTgt spid="101454"/>
                                        </p:tgtEl>
                                      </p:cBhvr>
                                    </p:animEffect>
                                    <p:set>
                                      <p:cBhvr>
                                        <p:cTn id="101" dur="1" fill="hold">
                                          <p:stCondLst>
                                            <p:cond delay="499"/>
                                          </p:stCondLst>
                                        </p:cTn>
                                        <p:tgtEl>
                                          <p:spTgt spid="101454"/>
                                        </p:tgtEl>
                                        <p:attrNameLst>
                                          <p:attrName>style.visibility</p:attrName>
                                        </p:attrNameLst>
                                      </p:cBhvr>
                                      <p:to>
                                        <p:strVal val="hidden"/>
                                      </p:to>
                                    </p:set>
                                  </p:childTnLst>
                                </p:cTn>
                              </p:par>
                              <p:par>
                                <p:cTn id="102" presetID="53" presetClass="exit" presetSubtype="0" fill="hold" grpId="1" nodeType="withEffect">
                                  <p:stCondLst>
                                    <p:cond delay="0"/>
                                  </p:stCondLst>
                                  <p:childTnLst>
                                    <p:anim calcmode="lin" valueType="num">
                                      <p:cBhvr>
                                        <p:cTn id="103" dur="500"/>
                                        <p:tgtEl>
                                          <p:spTgt spid="101446"/>
                                        </p:tgtEl>
                                        <p:attrNameLst>
                                          <p:attrName>ppt_w</p:attrName>
                                        </p:attrNameLst>
                                      </p:cBhvr>
                                      <p:tavLst>
                                        <p:tav tm="0">
                                          <p:val>
                                            <p:strVal val="ppt_w"/>
                                          </p:val>
                                        </p:tav>
                                        <p:tav tm="100000">
                                          <p:val>
                                            <p:fltVal val="0"/>
                                          </p:val>
                                        </p:tav>
                                      </p:tavLst>
                                    </p:anim>
                                    <p:anim calcmode="lin" valueType="num">
                                      <p:cBhvr>
                                        <p:cTn id="104" dur="500"/>
                                        <p:tgtEl>
                                          <p:spTgt spid="101446"/>
                                        </p:tgtEl>
                                        <p:attrNameLst>
                                          <p:attrName>ppt_h</p:attrName>
                                        </p:attrNameLst>
                                      </p:cBhvr>
                                      <p:tavLst>
                                        <p:tav tm="0">
                                          <p:val>
                                            <p:strVal val="ppt_h"/>
                                          </p:val>
                                        </p:tav>
                                        <p:tav tm="100000">
                                          <p:val>
                                            <p:fltVal val="0"/>
                                          </p:val>
                                        </p:tav>
                                      </p:tavLst>
                                    </p:anim>
                                    <p:animEffect transition="out" filter="fade">
                                      <p:cBhvr>
                                        <p:cTn id="105" dur="500"/>
                                        <p:tgtEl>
                                          <p:spTgt spid="101446"/>
                                        </p:tgtEl>
                                      </p:cBhvr>
                                    </p:animEffect>
                                    <p:set>
                                      <p:cBhvr>
                                        <p:cTn id="106" dur="1" fill="hold">
                                          <p:stCondLst>
                                            <p:cond delay="499"/>
                                          </p:stCondLst>
                                        </p:cTn>
                                        <p:tgtEl>
                                          <p:spTgt spid="101446"/>
                                        </p:tgtEl>
                                        <p:attrNameLst>
                                          <p:attrName>style.visibility</p:attrName>
                                        </p:attrNameLst>
                                      </p:cBhvr>
                                      <p:to>
                                        <p:strVal val="hidden"/>
                                      </p:to>
                                    </p:set>
                                  </p:childTnLst>
                                </p:cTn>
                              </p:par>
                              <p:par>
                                <p:cTn id="107" presetID="53" presetClass="exit" presetSubtype="0" fill="hold" grpId="1" nodeType="withEffect">
                                  <p:stCondLst>
                                    <p:cond delay="0"/>
                                  </p:stCondLst>
                                  <p:childTnLst>
                                    <p:anim calcmode="lin" valueType="num">
                                      <p:cBhvr>
                                        <p:cTn id="108" dur="500"/>
                                        <p:tgtEl>
                                          <p:spTgt spid="101456"/>
                                        </p:tgtEl>
                                        <p:attrNameLst>
                                          <p:attrName>ppt_w</p:attrName>
                                        </p:attrNameLst>
                                      </p:cBhvr>
                                      <p:tavLst>
                                        <p:tav tm="0">
                                          <p:val>
                                            <p:strVal val="ppt_w"/>
                                          </p:val>
                                        </p:tav>
                                        <p:tav tm="100000">
                                          <p:val>
                                            <p:fltVal val="0"/>
                                          </p:val>
                                        </p:tav>
                                      </p:tavLst>
                                    </p:anim>
                                    <p:anim calcmode="lin" valueType="num">
                                      <p:cBhvr>
                                        <p:cTn id="109" dur="500"/>
                                        <p:tgtEl>
                                          <p:spTgt spid="101456"/>
                                        </p:tgtEl>
                                        <p:attrNameLst>
                                          <p:attrName>ppt_h</p:attrName>
                                        </p:attrNameLst>
                                      </p:cBhvr>
                                      <p:tavLst>
                                        <p:tav tm="0">
                                          <p:val>
                                            <p:strVal val="ppt_h"/>
                                          </p:val>
                                        </p:tav>
                                        <p:tav tm="100000">
                                          <p:val>
                                            <p:fltVal val="0"/>
                                          </p:val>
                                        </p:tav>
                                      </p:tavLst>
                                    </p:anim>
                                    <p:animEffect transition="out" filter="fade">
                                      <p:cBhvr>
                                        <p:cTn id="110" dur="500"/>
                                        <p:tgtEl>
                                          <p:spTgt spid="101456"/>
                                        </p:tgtEl>
                                      </p:cBhvr>
                                    </p:animEffect>
                                    <p:set>
                                      <p:cBhvr>
                                        <p:cTn id="111" dur="1" fill="hold">
                                          <p:stCondLst>
                                            <p:cond delay="499"/>
                                          </p:stCondLst>
                                        </p:cTn>
                                        <p:tgtEl>
                                          <p:spTgt spid="101456"/>
                                        </p:tgtEl>
                                        <p:attrNameLst>
                                          <p:attrName>style.visibility</p:attrName>
                                        </p:attrNameLst>
                                      </p:cBhvr>
                                      <p:to>
                                        <p:strVal val="hidden"/>
                                      </p:to>
                                    </p:set>
                                  </p:childTnLst>
                                </p:cTn>
                              </p:par>
                              <p:par>
                                <p:cTn id="112" presetID="53" presetClass="exit" presetSubtype="0" fill="hold" grpId="1" nodeType="withEffect">
                                  <p:stCondLst>
                                    <p:cond delay="0"/>
                                  </p:stCondLst>
                                  <p:childTnLst>
                                    <p:anim calcmode="lin" valueType="num">
                                      <p:cBhvr>
                                        <p:cTn id="113" dur="500"/>
                                        <p:tgtEl>
                                          <p:spTgt spid="101494"/>
                                        </p:tgtEl>
                                        <p:attrNameLst>
                                          <p:attrName>ppt_w</p:attrName>
                                        </p:attrNameLst>
                                      </p:cBhvr>
                                      <p:tavLst>
                                        <p:tav tm="0">
                                          <p:val>
                                            <p:strVal val="ppt_w"/>
                                          </p:val>
                                        </p:tav>
                                        <p:tav tm="100000">
                                          <p:val>
                                            <p:fltVal val="0"/>
                                          </p:val>
                                        </p:tav>
                                      </p:tavLst>
                                    </p:anim>
                                    <p:anim calcmode="lin" valueType="num">
                                      <p:cBhvr>
                                        <p:cTn id="114" dur="500"/>
                                        <p:tgtEl>
                                          <p:spTgt spid="101494"/>
                                        </p:tgtEl>
                                        <p:attrNameLst>
                                          <p:attrName>ppt_h</p:attrName>
                                        </p:attrNameLst>
                                      </p:cBhvr>
                                      <p:tavLst>
                                        <p:tav tm="0">
                                          <p:val>
                                            <p:strVal val="ppt_h"/>
                                          </p:val>
                                        </p:tav>
                                        <p:tav tm="100000">
                                          <p:val>
                                            <p:fltVal val="0"/>
                                          </p:val>
                                        </p:tav>
                                      </p:tavLst>
                                    </p:anim>
                                    <p:animEffect transition="out" filter="fade">
                                      <p:cBhvr>
                                        <p:cTn id="115" dur="500"/>
                                        <p:tgtEl>
                                          <p:spTgt spid="101494"/>
                                        </p:tgtEl>
                                      </p:cBhvr>
                                    </p:animEffect>
                                    <p:set>
                                      <p:cBhvr>
                                        <p:cTn id="116" dur="1" fill="hold">
                                          <p:stCondLst>
                                            <p:cond delay="499"/>
                                          </p:stCondLst>
                                        </p:cTn>
                                        <p:tgtEl>
                                          <p:spTgt spid="101494"/>
                                        </p:tgtEl>
                                        <p:attrNameLst>
                                          <p:attrName>style.visibility</p:attrName>
                                        </p:attrNameLst>
                                      </p:cBhvr>
                                      <p:to>
                                        <p:strVal val="hidden"/>
                                      </p:to>
                                    </p:set>
                                  </p:childTnLst>
                                </p:cTn>
                              </p:par>
                              <p:par>
                                <p:cTn id="117" presetID="53" presetClass="exit" presetSubtype="0" fill="hold" grpId="1" nodeType="withEffect">
                                  <p:stCondLst>
                                    <p:cond delay="0"/>
                                  </p:stCondLst>
                                  <p:childTnLst>
                                    <p:anim calcmode="lin" valueType="num">
                                      <p:cBhvr>
                                        <p:cTn id="118" dur="500"/>
                                        <p:tgtEl>
                                          <p:spTgt spid="101451"/>
                                        </p:tgtEl>
                                        <p:attrNameLst>
                                          <p:attrName>ppt_w</p:attrName>
                                        </p:attrNameLst>
                                      </p:cBhvr>
                                      <p:tavLst>
                                        <p:tav tm="0">
                                          <p:val>
                                            <p:strVal val="ppt_w"/>
                                          </p:val>
                                        </p:tav>
                                        <p:tav tm="100000">
                                          <p:val>
                                            <p:fltVal val="0"/>
                                          </p:val>
                                        </p:tav>
                                      </p:tavLst>
                                    </p:anim>
                                    <p:anim calcmode="lin" valueType="num">
                                      <p:cBhvr>
                                        <p:cTn id="119" dur="500"/>
                                        <p:tgtEl>
                                          <p:spTgt spid="101451"/>
                                        </p:tgtEl>
                                        <p:attrNameLst>
                                          <p:attrName>ppt_h</p:attrName>
                                        </p:attrNameLst>
                                      </p:cBhvr>
                                      <p:tavLst>
                                        <p:tav tm="0">
                                          <p:val>
                                            <p:strVal val="ppt_h"/>
                                          </p:val>
                                        </p:tav>
                                        <p:tav tm="100000">
                                          <p:val>
                                            <p:fltVal val="0"/>
                                          </p:val>
                                        </p:tav>
                                      </p:tavLst>
                                    </p:anim>
                                    <p:animEffect transition="out" filter="fade">
                                      <p:cBhvr>
                                        <p:cTn id="120" dur="500"/>
                                        <p:tgtEl>
                                          <p:spTgt spid="101451"/>
                                        </p:tgtEl>
                                      </p:cBhvr>
                                    </p:animEffect>
                                    <p:set>
                                      <p:cBhvr>
                                        <p:cTn id="121" dur="1" fill="hold">
                                          <p:stCondLst>
                                            <p:cond delay="499"/>
                                          </p:stCondLst>
                                        </p:cTn>
                                        <p:tgtEl>
                                          <p:spTgt spid="101451"/>
                                        </p:tgtEl>
                                        <p:attrNameLst>
                                          <p:attrName>style.visibility</p:attrName>
                                        </p:attrNameLst>
                                      </p:cBhvr>
                                      <p:to>
                                        <p:strVal val="hidden"/>
                                      </p:to>
                                    </p:set>
                                  </p:childTnLst>
                                </p:cTn>
                              </p:par>
                              <p:par>
                                <p:cTn id="122" presetID="53" presetClass="entr" presetSubtype="0" fill="hold" grpId="0" nodeType="withEffect">
                                  <p:stCondLst>
                                    <p:cond delay="0"/>
                                  </p:stCondLst>
                                  <p:childTnLst>
                                    <p:set>
                                      <p:cBhvr>
                                        <p:cTn id="123" dur="1" fill="hold">
                                          <p:stCondLst>
                                            <p:cond delay="0"/>
                                          </p:stCondLst>
                                        </p:cTn>
                                        <p:tgtEl>
                                          <p:spTgt spid="101460"/>
                                        </p:tgtEl>
                                        <p:attrNameLst>
                                          <p:attrName>style.visibility</p:attrName>
                                        </p:attrNameLst>
                                      </p:cBhvr>
                                      <p:to>
                                        <p:strVal val="visible"/>
                                      </p:to>
                                    </p:set>
                                    <p:anim calcmode="lin" valueType="num">
                                      <p:cBhvr>
                                        <p:cTn id="124" dur="500" fill="hold"/>
                                        <p:tgtEl>
                                          <p:spTgt spid="101460"/>
                                        </p:tgtEl>
                                        <p:attrNameLst>
                                          <p:attrName>ppt_w</p:attrName>
                                        </p:attrNameLst>
                                      </p:cBhvr>
                                      <p:tavLst>
                                        <p:tav tm="0">
                                          <p:val>
                                            <p:fltVal val="0"/>
                                          </p:val>
                                        </p:tav>
                                        <p:tav tm="100000">
                                          <p:val>
                                            <p:strVal val="#ppt_w"/>
                                          </p:val>
                                        </p:tav>
                                      </p:tavLst>
                                    </p:anim>
                                    <p:anim calcmode="lin" valueType="num">
                                      <p:cBhvr>
                                        <p:cTn id="125" dur="500" fill="hold"/>
                                        <p:tgtEl>
                                          <p:spTgt spid="101460"/>
                                        </p:tgtEl>
                                        <p:attrNameLst>
                                          <p:attrName>ppt_h</p:attrName>
                                        </p:attrNameLst>
                                      </p:cBhvr>
                                      <p:tavLst>
                                        <p:tav tm="0">
                                          <p:val>
                                            <p:fltVal val="0"/>
                                          </p:val>
                                        </p:tav>
                                        <p:tav tm="100000">
                                          <p:val>
                                            <p:strVal val="#ppt_h"/>
                                          </p:val>
                                        </p:tav>
                                      </p:tavLst>
                                    </p:anim>
                                    <p:animEffect transition="in" filter="fade">
                                      <p:cBhvr>
                                        <p:cTn id="126" dur="500"/>
                                        <p:tgtEl>
                                          <p:spTgt spid="101460"/>
                                        </p:tgtEl>
                                      </p:cBhvr>
                                    </p:animEffect>
                                  </p:childTnLst>
                                </p:cTn>
                              </p:par>
                              <p:par>
                                <p:cTn id="127" presetID="53" presetClass="entr" presetSubtype="0" fill="hold" grpId="0" nodeType="withEffect">
                                  <p:stCondLst>
                                    <p:cond delay="0"/>
                                  </p:stCondLst>
                                  <p:childTnLst>
                                    <p:set>
                                      <p:cBhvr>
                                        <p:cTn id="128" dur="1" fill="hold">
                                          <p:stCondLst>
                                            <p:cond delay="0"/>
                                          </p:stCondLst>
                                        </p:cTn>
                                        <p:tgtEl>
                                          <p:spTgt spid="101458"/>
                                        </p:tgtEl>
                                        <p:attrNameLst>
                                          <p:attrName>style.visibility</p:attrName>
                                        </p:attrNameLst>
                                      </p:cBhvr>
                                      <p:to>
                                        <p:strVal val="visible"/>
                                      </p:to>
                                    </p:set>
                                    <p:anim calcmode="lin" valueType="num">
                                      <p:cBhvr>
                                        <p:cTn id="129" dur="500" fill="hold"/>
                                        <p:tgtEl>
                                          <p:spTgt spid="101458"/>
                                        </p:tgtEl>
                                        <p:attrNameLst>
                                          <p:attrName>ppt_w</p:attrName>
                                        </p:attrNameLst>
                                      </p:cBhvr>
                                      <p:tavLst>
                                        <p:tav tm="0">
                                          <p:val>
                                            <p:fltVal val="0"/>
                                          </p:val>
                                        </p:tav>
                                        <p:tav tm="100000">
                                          <p:val>
                                            <p:strVal val="#ppt_w"/>
                                          </p:val>
                                        </p:tav>
                                      </p:tavLst>
                                    </p:anim>
                                    <p:anim calcmode="lin" valueType="num">
                                      <p:cBhvr>
                                        <p:cTn id="130" dur="500" fill="hold"/>
                                        <p:tgtEl>
                                          <p:spTgt spid="101458"/>
                                        </p:tgtEl>
                                        <p:attrNameLst>
                                          <p:attrName>ppt_h</p:attrName>
                                        </p:attrNameLst>
                                      </p:cBhvr>
                                      <p:tavLst>
                                        <p:tav tm="0">
                                          <p:val>
                                            <p:fltVal val="0"/>
                                          </p:val>
                                        </p:tav>
                                        <p:tav tm="100000">
                                          <p:val>
                                            <p:strVal val="#ppt_h"/>
                                          </p:val>
                                        </p:tav>
                                      </p:tavLst>
                                    </p:anim>
                                    <p:animEffect transition="in" filter="fade">
                                      <p:cBhvr>
                                        <p:cTn id="131" dur="500"/>
                                        <p:tgtEl>
                                          <p:spTgt spid="101458"/>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101459"/>
                                        </p:tgtEl>
                                        <p:attrNameLst>
                                          <p:attrName>style.visibility</p:attrName>
                                        </p:attrNameLst>
                                      </p:cBhvr>
                                      <p:to>
                                        <p:strVal val="visible"/>
                                      </p:to>
                                    </p:set>
                                    <p:anim calcmode="lin" valueType="num">
                                      <p:cBhvr>
                                        <p:cTn id="134" dur="500" fill="hold"/>
                                        <p:tgtEl>
                                          <p:spTgt spid="101459"/>
                                        </p:tgtEl>
                                        <p:attrNameLst>
                                          <p:attrName>ppt_w</p:attrName>
                                        </p:attrNameLst>
                                      </p:cBhvr>
                                      <p:tavLst>
                                        <p:tav tm="0">
                                          <p:val>
                                            <p:fltVal val="0"/>
                                          </p:val>
                                        </p:tav>
                                        <p:tav tm="100000">
                                          <p:val>
                                            <p:strVal val="#ppt_w"/>
                                          </p:val>
                                        </p:tav>
                                      </p:tavLst>
                                    </p:anim>
                                    <p:anim calcmode="lin" valueType="num">
                                      <p:cBhvr>
                                        <p:cTn id="135" dur="500" fill="hold"/>
                                        <p:tgtEl>
                                          <p:spTgt spid="101459"/>
                                        </p:tgtEl>
                                        <p:attrNameLst>
                                          <p:attrName>ppt_h</p:attrName>
                                        </p:attrNameLst>
                                      </p:cBhvr>
                                      <p:tavLst>
                                        <p:tav tm="0">
                                          <p:val>
                                            <p:fltVal val="0"/>
                                          </p:val>
                                        </p:tav>
                                        <p:tav tm="100000">
                                          <p:val>
                                            <p:strVal val="#ppt_h"/>
                                          </p:val>
                                        </p:tav>
                                      </p:tavLst>
                                    </p:anim>
                                    <p:animEffect transition="in" filter="fade">
                                      <p:cBhvr>
                                        <p:cTn id="136" dur="500"/>
                                        <p:tgtEl>
                                          <p:spTgt spid="101459"/>
                                        </p:tgtEl>
                                      </p:cBhvr>
                                    </p:animEffect>
                                  </p:childTnLst>
                                </p:cTn>
                              </p:par>
                              <p:par>
                                <p:cTn id="137" presetID="53" presetClass="entr" presetSubtype="0" fill="hold" grpId="0" nodeType="withEffect">
                                  <p:stCondLst>
                                    <p:cond delay="0"/>
                                  </p:stCondLst>
                                  <p:childTnLst>
                                    <p:set>
                                      <p:cBhvr>
                                        <p:cTn id="138" dur="1" fill="hold">
                                          <p:stCondLst>
                                            <p:cond delay="0"/>
                                          </p:stCondLst>
                                        </p:cTn>
                                        <p:tgtEl>
                                          <p:spTgt spid="101461"/>
                                        </p:tgtEl>
                                        <p:attrNameLst>
                                          <p:attrName>style.visibility</p:attrName>
                                        </p:attrNameLst>
                                      </p:cBhvr>
                                      <p:to>
                                        <p:strVal val="visible"/>
                                      </p:to>
                                    </p:set>
                                    <p:anim calcmode="lin" valueType="num">
                                      <p:cBhvr>
                                        <p:cTn id="139" dur="500" fill="hold"/>
                                        <p:tgtEl>
                                          <p:spTgt spid="101461"/>
                                        </p:tgtEl>
                                        <p:attrNameLst>
                                          <p:attrName>ppt_w</p:attrName>
                                        </p:attrNameLst>
                                      </p:cBhvr>
                                      <p:tavLst>
                                        <p:tav tm="0">
                                          <p:val>
                                            <p:fltVal val="0"/>
                                          </p:val>
                                        </p:tav>
                                        <p:tav tm="100000">
                                          <p:val>
                                            <p:strVal val="#ppt_w"/>
                                          </p:val>
                                        </p:tav>
                                      </p:tavLst>
                                    </p:anim>
                                    <p:anim calcmode="lin" valueType="num">
                                      <p:cBhvr>
                                        <p:cTn id="140" dur="500" fill="hold"/>
                                        <p:tgtEl>
                                          <p:spTgt spid="101461"/>
                                        </p:tgtEl>
                                        <p:attrNameLst>
                                          <p:attrName>ppt_h</p:attrName>
                                        </p:attrNameLst>
                                      </p:cBhvr>
                                      <p:tavLst>
                                        <p:tav tm="0">
                                          <p:val>
                                            <p:fltVal val="0"/>
                                          </p:val>
                                        </p:tav>
                                        <p:tav tm="100000">
                                          <p:val>
                                            <p:strVal val="#ppt_h"/>
                                          </p:val>
                                        </p:tav>
                                      </p:tavLst>
                                    </p:anim>
                                    <p:animEffect transition="in" filter="fade">
                                      <p:cBhvr>
                                        <p:cTn id="141" dur="500"/>
                                        <p:tgtEl>
                                          <p:spTgt spid="10146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101462"/>
                                        </p:tgtEl>
                                        <p:attrNameLst>
                                          <p:attrName>style.visibility</p:attrName>
                                        </p:attrNameLst>
                                      </p:cBhvr>
                                      <p:to>
                                        <p:strVal val="visible"/>
                                      </p:to>
                                    </p:set>
                                    <p:anim calcmode="lin" valueType="num">
                                      <p:cBhvr>
                                        <p:cTn id="144" dur="500" fill="hold"/>
                                        <p:tgtEl>
                                          <p:spTgt spid="101462"/>
                                        </p:tgtEl>
                                        <p:attrNameLst>
                                          <p:attrName>ppt_w</p:attrName>
                                        </p:attrNameLst>
                                      </p:cBhvr>
                                      <p:tavLst>
                                        <p:tav tm="0">
                                          <p:val>
                                            <p:fltVal val="0"/>
                                          </p:val>
                                        </p:tav>
                                        <p:tav tm="100000">
                                          <p:val>
                                            <p:strVal val="#ppt_w"/>
                                          </p:val>
                                        </p:tav>
                                      </p:tavLst>
                                    </p:anim>
                                    <p:anim calcmode="lin" valueType="num">
                                      <p:cBhvr>
                                        <p:cTn id="145" dur="500" fill="hold"/>
                                        <p:tgtEl>
                                          <p:spTgt spid="101462"/>
                                        </p:tgtEl>
                                        <p:attrNameLst>
                                          <p:attrName>ppt_h</p:attrName>
                                        </p:attrNameLst>
                                      </p:cBhvr>
                                      <p:tavLst>
                                        <p:tav tm="0">
                                          <p:val>
                                            <p:fltVal val="0"/>
                                          </p:val>
                                        </p:tav>
                                        <p:tav tm="100000">
                                          <p:val>
                                            <p:strVal val="#ppt_h"/>
                                          </p:val>
                                        </p:tav>
                                      </p:tavLst>
                                    </p:anim>
                                    <p:animEffect transition="in" filter="fade">
                                      <p:cBhvr>
                                        <p:cTn id="146" dur="500"/>
                                        <p:tgtEl>
                                          <p:spTgt spid="101462"/>
                                        </p:tgtEl>
                                      </p:cBhvr>
                                    </p:animEffect>
                                  </p:childTnLst>
                                </p:cTn>
                              </p:par>
                              <p:par>
                                <p:cTn id="147" presetID="53" presetClass="entr" presetSubtype="0" fill="hold" grpId="0" nodeType="withEffect">
                                  <p:stCondLst>
                                    <p:cond delay="0"/>
                                  </p:stCondLst>
                                  <p:childTnLst>
                                    <p:set>
                                      <p:cBhvr>
                                        <p:cTn id="148" dur="1" fill="hold">
                                          <p:stCondLst>
                                            <p:cond delay="0"/>
                                          </p:stCondLst>
                                        </p:cTn>
                                        <p:tgtEl>
                                          <p:spTgt spid="101457"/>
                                        </p:tgtEl>
                                        <p:attrNameLst>
                                          <p:attrName>style.visibility</p:attrName>
                                        </p:attrNameLst>
                                      </p:cBhvr>
                                      <p:to>
                                        <p:strVal val="visible"/>
                                      </p:to>
                                    </p:set>
                                    <p:anim calcmode="lin" valueType="num">
                                      <p:cBhvr>
                                        <p:cTn id="149" dur="500" fill="hold"/>
                                        <p:tgtEl>
                                          <p:spTgt spid="101457"/>
                                        </p:tgtEl>
                                        <p:attrNameLst>
                                          <p:attrName>ppt_w</p:attrName>
                                        </p:attrNameLst>
                                      </p:cBhvr>
                                      <p:tavLst>
                                        <p:tav tm="0">
                                          <p:val>
                                            <p:fltVal val="0"/>
                                          </p:val>
                                        </p:tav>
                                        <p:tav tm="100000">
                                          <p:val>
                                            <p:strVal val="#ppt_w"/>
                                          </p:val>
                                        </p:tav>
                                      </p:tavLst>
                                    </p:anim>
                                    <p:anim calcmode="lin" valueType="num">
                                      <p:cBhvr>
                                        <p:cTn id="150" dur="500" fill="hold"/>
                                        <p:tgtEl>
                                          <p:spTgt spid="101457"/>
                                        </p:tgtEl>
                                        <p:attrNameLst>
                                          <p:attrName>ppt_h</p:attrName>
                                        </p:attrNameLst>
                                      </p:cBhvr>
                                      <p:tavLst>
                                        <p:tav tm="0">
                                          <p:val>
                                            <p:fltVal val="0"/>
                                          </p:val>
                                        </p:tav>
                                        <p:tav tm="100000">
                                          <p:val>
                                            <p:strVal val="#ppt_h"/>
                                          </p:val>
                                        </p:tav>
                                      </p:tavLst>
                                    </p:anim>
                                    <p:animEffect transition="in" filter="fade">
                                      <p:cBhvr>
                                        <p:cTn id="151" dur="500"/>
                                        <p:tgtEl>
                                          <p:spTgt spid="101457"/>
                                        </p:tgtEl>
                                      </p:cBhvr>
                                    </p:animEffect>
                                  </p:childTnLst>
                                </p:cTn>
                              </p:par>
                              <p:par>
                                <p:cTn id="152" presetID="53" presetClass="entr" presetSubtype="0" fill="hold" grpId="0" nodeType="withEffect">
                                  <p:stCondLst>
                                    <p:cond delay="0"/>
                                  </p:stCondLst>
                                  <p:childTnLst>
                                    <p:set>
                                      <p:cBhvr>
                                        <p:cTn id="153" dur="1" fill="hold">
                                          <p:stCondLst>
                                            <p:cond delay="0"/>
                                          </p:stCondLst>
                                        </p:cTn>
                                        <p:tgtEl>
                                          <p:spTgt spid="101465"/>
                                        </p:tgtEl>
                                        <p:attrNameLst>
                                          <p:attrName>style.visibility</p:attrName>
                                        </p:attrNameLst>
                                      </p:cBhvr>
                                      <p:to>
                                        <p:strVal val="visible"/>
                                      </p:to>
                                    </p:set>
                                    <p:anim calcmode="lin" valueType="num">
                                      <p:cBhvr>
                                        <p:cTn id="154" dur="500" fill="hold"/>
                                        <p:tgtEl>
                                          <p:spTgt spid="101465"/>
                                        </p:tgtEl>
                                        <p:attrNameLst>
                                          <p:attrName>ppt_w</p:attrName>
                                        </p:attrNameLst>
                                      </p:cBhvr>
                                      <p:tavLst>
                                        <p:tav tm="0">
                                          <p:val>
                                            <p:fltVal val="0"/>
                                          </p:val>
                                        </p:tav>
                                        <p:tav tm="100000">
                                          <p:val>
                                            <p:strVal val="#ppt_w"/>
                                          </p:val>
                                        </p:tav>
                                      </p:tavLst>
                                    </p:anim>
                                    <p:anim calcmode="lin" valueType="num">
                                      <p:cBhvr>
                                        <p:cTn id="155" dur="500" fill="hold"/>
                                        <p:tgtEl>
                                          <p:spTgt spid="101465"/>
                                        </p:tgtEl>
                                        <p:attrNameLst>
                                          <p:attrName>ppt_h</p:attrName>
                                        </p:attrNameLst>
                                      </p:cBhvr>
                                      <p:tavLst>
                                        <p:tav tm="0">
                                          <p:val>
                                            <p:fltVal val="0"/>
                                          </p:val>
                                        </p:tav>
                                        <p:tav tm="100000">
                                          <p:val>
                                            <p:strVal val="#ppt_h"/>
                                          </p:val>
                                        </p:tav>
                                      </p:tavLst>
                                    </p:anim>
                                    <p:animEffect transition="in" filter="fade">
                                      <p:cBhvr>
                                        <p:cTn id="156" dur="500"/>
                                        <p:tgtEl>
                                          <p:spTgt spid="101465"/>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101466"/>
                                        </p:tgtEl>
                                        <p:attrNameLst>
                                          <p:attrName>style.visibility</p:attrName>
                                        </p:attrNameLst>
                                      </p:cBhvr>
                                      <p:to>
                                        <p:strVal val="visible"/>
                                      </p:to>
                                    </p:set>
                                    <p:anim calcmode="lin" valueType="num">
                                      <p:cBhvr>
                                        <p:cTn id="159" dur="500" fill="hold"/>
                                        <p:tgtEl>
                                          <p:spTgt spid="101466"/>
                                        </p:tgtEl>
                                        <p:attrNameLst>
                                          <p:attrName>ppt_w</p:attrName>
                                        </p:attrNameLst>
                                      </p:cBhvr>
                                      <p:tavLst>
                                        <p:tav tm="0">
                                          <p:val>
                                            <p:fltVal val="0"/>
                                          </p:val>
                                        </p:tav>
                                        <p:tav tm="100000">
                                          <p:val>
                                            <p:strVal val="#ppt_w"/>
                                          </p:val>
                                        </p:tav>
                                      </p:tavLst>
                                    </p:anim>
                                    <p:anim calcmode="lin" valueType="num">
                                      <p:cBhvr>
                                        <p:cTn id="160" dur="500" fill="hold"/>
                                        <p:tgtEl>
                                          <p:spTgt spid="101466"/>
                                        </p:tgtEl>
                                        <p:attrNameLst>
                                          <p:attrName>ppt_h</p:attrName>
                                        </p:attrNameLst>
                                      </p:cBhvr>
                                      <p:tavLst>
                                        <p:tav tm="0">
                                          <p:val>
                                            <p:fltVal val="0"/>
                                          </p:val>
                                        </p:tav>
                                        <p:tav tm="100000">
                                          <p:val>
                                            <p:strVal val="#ppt_h"/>
                                          </p:val>
                                        </p:tav>
                                      </p:tavLst>
                                    </p:anim>
                                    <p:animEffect transition="in" filter="fade">
                                      <p:cBhvr>
                                        <p:cTn id="161" dur="500"/>
                                        <p:tgtEl>
                                          <p:spTgt spid="101466"/>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101463"/>
                                        </p:tgtEl>
                                        <p:attrNameLst>
                                          <p:attrName>style.visibility</p:attrName>
                                        </p:attrNameLst>
                                      </p:cBhvr>
                                      <p:to>
                                        <p:strVal val="visible"/>
                                      </p:to>
                                    </p:set>
                                    <p:anim calcmode="lin" valueType="num">
                                      <p:cBhvr>
                                        <p:cTn id="164" dur="500" fill="hold"/>
                                        <p:tgtEl>
                                          <p:spTgt spid="101463"/>
                                        </p:tgtEl>
                                        <p:attrNameLst>
                                          <p:attrName>ppt_w</p:attrName>
                                        </p:attrNameLst>
                                      </p:cBhvr>
                                      <p:tavLst>
                                        <p:tav tm="0">
                                          <p:val>
                                            <p:fltVal val="0"/>
                                          </p:val>
                                        </p:tav>
                                        <p:tav tm="100000">
                                          <p:val>
                                            <p:strVal val="#ppt_w"/>
                                          </p:val>
                                        </p:tav>
                                      </p:tavLst>
                                    </p:anim>
                                    <p:anim calcmode="lin" valueType="num">
                                      <p:cBhvr>
                                        <p:cTn id="165" dur="500" fill="hold"/>
                                        <p:tgtEl>
                                          <p:spTgt spid="101463"/>
                                        </p:tgtEl>
                                        <p:attrNameLst>
                                          <p:attrName>ppt_h</p:attrName>
                                        </p:attrNameLst>
                                      </p:cBhvr>
                                      <p:tavLst>
                                        <p:tav tm="0">
                                          <p:val>
                                            <p:fltVal val="0"/>
                                          </p:val>
                                        </p:tav>
                                        <p:tav tm="100000">
                                          <p:val>
                                            <p:strVal val="#ppt_h"/>
                                          </p:val>
                                        </p:tav>
                                      </p:tavLst>
                                    </p:anim>
                                    <p:animEffect transition="in" filter="fade">
                                      <p:cBhvr>
                                        <p:cTn id="166" dur="500"/>
                                        <p:tgtEl>
                                          <p:spTgt spid="101463"/>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101464"/>
                                        </p:tgtEl>
                                        <p:attrNameLst>
                                          <p:attrName>style.visibility</p:attrName>
                                        </p:attrNameLst>
                                      </p:cBhvr>
                                      <p:to>
                                        <p:strVal val="visible"/>
                                      </p:to>
                                    </p:set>
                                    <p:anim calcmode="lin" valueType="num">
                                      <p:cBhvr>
                                        <p:cTn id="169" dur="500" fill="hold"/>
                                        <p:tgtEl>
                                          <p:spTgt spid="101464"/>
                                        </p:tgtEl>
                                        <p:attrNameLst>
                                          <p:attrName>ppt_w</p:attrName>
                                        </p:attrNameLst>
                                      </p:cBhvr>
                                      <p:tavLst>
                                        <p:tav tm="0">
                                          <p:val>
                                            <p:fltVal val="0"/>
                                          </p:val>
                                        </p:tav>
                                        <p:tav tm="100000">
                                          <p:val>
                                            <p:strVal val="#ppt_w"/>
                                          </p:val>
                                        </p:tav>
                                      </p:tavLst>
                                    </p:anim>
                                    <p:anim calcmode="lin" valueType="num">
                                      <p:cBhvr>
                                        <p:cTn id="170" dur="500" fill="hold"/>
                                        <p:tgtEl>
                                          <p:spTgt spid="101464"/>
                                        </p:tgtEl>
                                        <p:attrNameLst>
                                          <p:attrName>ppt_h</p:attrName>
                                        </p:attrNameLst>
                                      </p:cBhvr>
                                      <p:tavLst>
                                        <p:tav tm="0">
                                          <p:val>
                                            <p:fltVal val="0"/>
                                          </p:val>
                                        </p:tav>
                                        <p:tav tm="100000">
                                          <p:val>
                                            <p:strVal val="#ppt_h"/>
                                          </p:val>
                                        </p:tav>
                                      </p:tavLst>
                                    </p:anim>
                                    <p:animEffect transition="in" filter="fade">
                                      <p:cBhvr>
                                        <p:cTn id="171" dur="500"/>
                                        <p:tgtEl>
                                          <p:spTgt spid="101464"/>
                                        </p:tgtEl>
                                      </p:cBhvr>
                                    </p:animEffect>
                                  </p:childTnLst>
                                </p:cTn>
                              </p:par>
                              <p:par>
                                <p:cTn id="172" presetID="0" presetClass="path" presetSubtype="0" accel="50000" decel="50000" fill="hold" grpId="1" nodeType="withEffect">
                                  <p:stCondLst>
                                    <p:cond delay="0"/>
                                  </p:stCondLst>
                                  <p:childTnLst>
                                    <p:animMotion origin="layout" path="M -2.77778E-6 -7.40741E-7 C -0.02031 0.01134 -0.04045 0.02269 -0.04879 -7.40741E-7 C -0.05712 -0.02268 -0.05365 -0.07963 -0.05 -0.13657 " pathEditMode="relative" ptsTypes="aaA">
                                      <p:cBhvr>
                                        <p:cTn id="173" dur="2000" fill="hold"/>
                                        <p:tgtEl>
                                          <p:spTgt spid="101459"/>
                                        </p:tgtEl>
                                        <p:attrNameLst>
                                          <p:attrName>ppt_x</p:attrName>
                                          <p:attrName>ppt_y</p:attrName>
                                        </p:attrNameLst>
                                      </p:cBhvr>
                                    </p:animMotion>
                                  </p:childTnLst>
                                </p:cTn>
                              </p:par>
                              <p:par>
                                <p:cTn id="174" presetID="0" presetClass="path" presetSubtype="0" accel="50000" decel="50000" fill="hold" grpId="1" nodeType="withEffect">
                                  <p:stCondLst>
                                    <p:cond delay="0"/>
                                  </p:stCondLst>
                                  <p:childTnLst>
                                    <p:animMotion origin="layout" path="M 3.33333E-6 0 C 0.03368 0.00023 0.16024 0.00116 0.20243 0.00139 " pathEditMode="relative" rAng="0" ptsTypes="aa">
                                      <p:cBhvr>
                                        <p:cTn id="175" dur="2000" fill="hold"/>
                                        <p:tgtEl>
                                          <p:spTgt spid="101460"/>
                                        </p:tgtEl>
                                        <p:attrNameLst>
                                          <p:attrName>ppt_x</p:attrName>
                                          <p:attrName>ppt_y</p:attrName>
                                        </p:attrNameLst>
                                      </p:cBhvr>
                                      <p:rCtr x="101" y="1"/>
                                    </p:animMotion>
                                  </p:childTnLst>
                                </p:cTn>
                              </p:par>
                              <p:par>
                                <p:cTn id="176" presetID="0" presetClass="path" presetSubtype="0" accel="50000" decel="50000" fill="hold" grpId="1" nodeType="withEffect">
                                  <p:stCondLst>
                                    <p:cond delay="0"/>
                                  </p:stCondLst>
                                  <p:childTnLst>
                                    <p:animMotion origin="layout" path="M -3.33333E-6 4.44444E-6 C -3.33333E-6 4.44444E-6 0.0375 4.44444E-6 0.075 4.44444E-6 " pathEditMode="relative" ptsTypes="aA">
                                      <p:cBhvr>
                                        <p:cTn id="177" dur="2000" fill="hold"/>
                                        <p:tgtEl>
                                          <p:spTgt spid="101461"/>
                                        </p:tgtEl>
                                        <p:attrNameLst>
                                          <p:attrName>ppt_x</p:attrName>
                                          <p:attrName>ppt_y</p:attrName>
                                        </p:attrNameLst>
                                      </p:cBhvr>
                                    </p:animMotion>
                                  </p:childTnLst>
                                </p:cTn>
                              </p:par>
                              <p:par>
                                <p:cTn id="178" presetID="0" presetClass="path" presetSubtype="0" accel="50000" decel="50000" fill="hold" grpId="1" nodeType="withEffect">
                                  <p:stCondLst>
                                    <p:cond delay="0"/>
                                  </p:stCondLst>
                                  <p:childTnLst>
                                    <p:animMotion origin="layout" path="M 3.33333E-6 4.44444E-6 C -0.00035 0.00902 -0.00139 0.04305 -0.00174 0.05439 " pathEditMode="relative" rAng="0" ptsTypes="aa">
                                      <p:cBhvr>
                                        <p:cTn id="179" dur="2000" fill="hold"/>
                                        <p:tgtEl>
                                          <p:spTgt spid="101462"/>
                                        </p:tgtEl>
                                        <p:attrNameLst>
                                          <p:attrName>ppt_x</p:attrName>
                                          <p:attrName>ppt_y</p:attrName>
                                        </p:attrNameLst>
                                      </p:cBhvr>
                                      <p:rCtr x="-1" y="27"/>
                                    </p:animMotion>
                                  </p:childTnLst>
                                </p:cTn>
                              </p:par>
                              <p:par>
                                <p:cTn id="180" presetID="0" presetClass="path" presetSubtype="0" accel="50000" decel="50000" fill="hold" grpId="1" nodeType="withEffect">
                                  <p:stCondLst>
                                    <p:cond delay="0"/>
                                  </p:stCondLst>
                                  <p:childTnLst>
                                    <p:animMotion origin="layout" path="M 2.5E-6 4.44444E-6 C -0.01042 -0.06065 -0.0092 -0.12153 -0.00504 -0.14653 C -0.00087 -0.17153 0.01892 -0.14954 0.02517 -0.15047 " pathEditMode="relative" rAng="0" ptsTypes="aaa">
                                      <p:cBhvr>
                                        <p:cTn id="181" dur="2000" fill="hold"/>
                                        <p:tgtEl>
                                          <p:spTgt spid="101457"/>
                                        </p:tgtEl>
                                        <p:attrNameLst>
                                          <p:attrName>ppt_x</p:attrName>
                                          <p:attrName>ppt_y</p:attrName>
                                        </p:attrNameLst>
                                      </p:cBhvr>
                                      <p:rCtr x="7" y="-86"/>
                                    </p:animMotion>
                                  </p:childTnLst>
                                </p:cTn>
                              </p:par>
                              <p:par>
                                <p:cTn id="182" presetID="0" presetClass="path" presetSubtype="0" accel="50000" decel="50000" fill="hold" grpId="1" nodeType="withEffect">
                                  <p:stCondLst>
                                    <p:cond delay="0"/>
                                  </p:stCondLst>
                                  <p:childTnLst>
                                    <p:animMotion origin="layout" path="M 1.11022E-16 4.44444E-6 C -0.01059 -0.06065 0.00243 -0.08681 -0.00521 -0.147 C -0.01302 -0.20625 0.00226 -0.32315 -0.04635 -0.3588 C -0.09531 -0.39445 -0.21858 -0.36366 -0.29757 -0.36065 C -0.37656 -0.35764 -0.48108 -0.38079 -0.51997 -0.34051 C -0.55885 -0.30024 -0.52865 -0.16482 -0.5309 -0.11852 " pathEditMode="relative" rAng="0" ptsTypes="aaaaaa">
                                      <p:cBhvr>
                                        <p:cTn id="183" dur="2000" fill="hold"/>
                                        <p:tgtEl>
                                          <p:spTgt spid="101465"/>
                                        </p:tgtEl>
                                        <p:attrNameLst>
                                          <p:attrName>ppt_x</p:attrName>
                                          <p:attrName>ppt_y</p:attrName>
                                        </p:attrNameLst>
                                      </p:cBhvr>
                                      <p:rCtr x="-278" y="-197"/>
                                    </p:animMotion>
                                  </p:childTnLst>
                                </p:cTn>
                              </p:par>
                              <p:par>
                                <p:cTn id="184" presetID="0" presetClass="path" presetSubtype="0" accel="50000" decel="50000" fill="hold" grpId="1" nodeType="withEffect">
                                  <p:stCondLst>
                                    <p:cond delay="0"/>
                                  </p:stCondLst>
                                  <p:childTnLst>
                                    <p:animMotion origin="layout" path="M 1.66667E-6 -4.07407E-6 C 1.66667E-6 -4.07407E-6 0.00017 0.02153 0.00034 0.04306 " pathEditMode="relative" ptsTypes="aA">
                                      <p:cBhvr>
                                        <p:cTn id="185" dur="2000" fill="hold"/>
                                        <p:tgtEl>
                                          <p:spTgt spid="101463"/>
                                        </p:tgtEl>
                                        <p:attrNameLst>
                                          <p:attrName>ppt_x</p:attrName>
                                          <p:attrName>ppt_y</p:attrName>
                                        </p:attrNameLst>
                                      </p:cBhvr>
                                    </p:animMotion>
                                  </p:childTnLst>
                                </p:cTn>
                              </p:par>
                              <p:par>
                                <p:cTn id="186" presetID="0" presetClass="path" presetSubtype="0" accel="50000" decel="50000" fill="hold" grpId="1" nodeType="withEffect">
                                  <p:stCondLst>
                                    <p:cond delay="0"/>
                                  </p:stCondLst>
                                  <p:childTnLst>
                                    <p:animMotion origin="layout" path="M 0.00069 -0.00046 C 0.00069 -0.00023 0.00086 0.02153 0.00104 0.04352 " pathEditMode="relative" rAng="0" ptsTypes="aA">
                                      <p:cBhvr>
                                        <p:cTn id="187" dur="2000" fill="hold"/>
                                        <p:tgtEl>
                                          <p:spTgt spid="101464"/>
                                        </p:tgtEl>
                                        <p:attrNameLst>
                                          <p:attrName>ppt_x</p:attrName>
                                          <p:attrName>ppt_y</p:attrName>
                                        </p:attrNameLst>
                                      </p:cBhvr>
                                      <p:rCtr x="0" y="22"/>
                                    </p:animMotion>
                                  </p:childTnLst>
                                </p:cTn>
                              </p:par>
                            </p:childTnLst>
                          </p:cTn>
                        </p:par>
                        <p:par>
                          <p:cTn id="188" fill="hold">
                            <p:stCondLst>
                              <p:cond delay="4000"/>
                            </p:stCondLst>
                            <p:childTnLst>
                              <p:par>
                                <p:cTn id="189" presetID="1" presetClass="emph" presetSubtype="2" fill="hold" nodeType="afterEffect">
                                  <p:stCondLst>
                                    <p:cond delay="0"/>
                                  </p:stCondLst>
                                  <p:childTnLst>
                                    <p:animClr clrSpc="rgb" dir="cw">
                                      <p:cBhvr>
                                        <p:cTn id="190" dur="2000" fill="hold"/>
                                        <p:tgtEl>
                                          <p:spTgt spid="101394"/>
                                        </p:tgtEl>
                                        <p:attrNameLst>
                                          <p:attrName>fillcolor</p:attrName>
                                        </p:attrNameLst>
                                      </p:cBhvr>
                                      <p:to>
                                        <a:srgbClr val="68FF68"/>
                                      </p:to>
                                    </p:animClr>
                                    <p:set>
                                      <p:cBhvr>
                                        <p:cTn id="191" dur="2000" fill="hold"/>
                                        <p:tgtEl>
                                          <p:spTgt spid="101394"/>
                                        </p:tgtEl>
                                        <p:attrNameLst>
                                          <p:attrName>fill.type</p:attrName>
                                        </p:attrNameLst>
                                      </p:cBhvr>
                                      <p:to>
                                        <p:strVal val="solid"/>
                                      </p:to>
                                    </p:set>
                                    <p:set>
                                      <p:cBhvr>
                                        <p:cTn id="192" dur="2000" fill="hold"/>
                                        <p:tgtEl>
                                          <p:spTgt spid="101394"/>
                                        </p:tgtEl>
                                        <p:attrNameLst>
                                          <p:attrName>fill.on</p:attrName>
                                        </p:attrNameLst>
                                      </p:cBhvr>
                                      <p:to>
                                        <p:strVal val="true"/>
                                      </p:to>
                                    </p:set>
                                  </p:childTnLst>
                                </p:cTn>
                              </p:par>
                              <p:par>
                                <p:cTn id="193" presetID="1" presetClass="emph" presetSubtype="2" fill="hold" nodeType="withEffect">
                                  <p:stCondLst>
                                    <p:cond delay="0"/>
                                  </p:stCondLst>
                                  <p:childTnLst>
                                    <p:animClr clrSpc="rgb" dir="cw">
                                      <p:cBhvr>
                                        <p:cTn id="194" dur="2000" fill="hold"/>
                                        <p:tgtEl>
                                          <p:spTgt spid="101436"/>
                                        </p:tgtEl>
                                        <p:attrNameLst>
                                          <p:attrName>fillcolor</p:attrName>
                                        </p:attrNameLst>
                                      </p:cBhvr>
                                      <p:to>
                                        <a:srgbClr val="FFFF66"/>
                                      </p:to>
                                    </p:animClr>
                                    <p:set>
                                      <p:cBhvr>
                                        <p:cTn id="195" dur="2000" fill="hold"/>
                                        <p:tgtEl>
                                          <p:spTgt spid="101436"/>
                                        </p:tgtEl>
                                        <p:attrNameLst>
                                          <p:attrName>fill.type</p:attrName>
                                        </p:attrNameLst>
                                      </p:cBhvr>
                                      <p:to>
                                        <p:strVal val="solid"/>
                                      </p:to>
                                    </p:set>
                                    <p:set>
                                      <p:cBhvr>
                                        <p:cTn id="196" dur="2000" fill="hold"/>
                                        <p:tgtEl>
                                          <p:spTgt spid="101436"/>
                                        </p:tgtEl>
                                        <p:attrNameLst>
                                          <p:attrName>fill.on</p:attrName>
                                        </p:attrNameLst>
                                      </p:cBhvr>
                                      <p:to>
                                        <p:strVal val="true"/>
                                      </p:to>
                                    </p:set>
                                  </p:childTnLst>
                                </p:cTn>
                              </p:par>
                              <p:par>
                                <p:cTn id="197" presetID="1" presetClass="emph" presetSubtype="2" fill="hold" nodeType="withEffect">
                                  <p:stCondLst>
                                    <p:cond delay="0"/>
                                  </p:stCondLst>
                                  <p:childTnLst>
                                    <p:animClr clrSpc="rgb" dir="cw">
                                      <p:cBhvr>
                                        <p:cTn id="198" dur="2000" fill="hold"/>
                                        <p:tgtEl>
                                          <p:spTgt spid="101397"/>
                                        </p:tgtEl>
                                        <p:attrNameLst>
                                          <p:attrName>fillcolor</p:attrName>
                                        </p:attrNameLst>
                                      </p:cBhvr>
                                      <p:to>
                                        <a:srgbClr val="FFFF66"/>
                                      </p:to>
                                    </p:animClr>
                                    <p:set>
                                      <p:cBhvr>
                                        <p:cTn id="199" dur="2000" fill="hold"/>
                                        <p:tgtEl>
                                          <p:spTgt spid="101397"/>
                                        </p:tgtEl>
                                        <p:attrNameLst>
                                          <p:attrName>fill.type</p:attrName>
                                        </p:attrNameLst>
                                      </p:cBhvr>
                                      <p:to>
                                        <p:strVal val="solid"/>
                                      </p:to>
                                    </p:set>
                                    <p:set>
                                      <p:cBhvr>
                                        <p:cTn id="200" dur="2000" fill="hold"/>
                                        <p:tgtEl>
                                          <p:spTgt spid="101397"/>
                                        </p:tgtEl>
                                        <p:attrNameLst>
                                          <p:attrName>fill.on</p:attrName>
                                        </p:attrNameLst>
                                      </p:cBhvr>
                                      <p:to>
                                        <p:strVal val="true"/>
                                      </p:to>
                                    </p:set>
                                  </p:childTnLst>
                                </p:cTn>
                              </p:par>
                              <p:par>
                                <p:cTn id="201" presetID="1" presetClass="emph" presetSubtype="2" fill="hold" nodeType="withEffect">
                                  <p:stCondLst>
                                    <p:cond delay="0"/>
                                  </p:stCondLst>
                                  <p:childTnLst>
                                    <p:animClr clrSpc="rgb" dir="cw">
                                      <p:cBhvr>
                                        <p:cTn id="202" dur="2000" fill="hold"/>
                                        <p:tgtEl>
                                          <p:spTgt spid="101395"/>
                                        </p:tgtEl>
                                        <p:attrNameLst>
                                          <p:attrName>fillcolor</p:attrName>
                                        </p:attrNameLst>
                                      </p:cBhvr>
                                      <p:to>
                                        <a:srgbClr val="FFFF66"/>
                                      </p:to>
                                    </p:animClr>
                                    <p:set>
                                      <p:cBhvr>
                                        <p:cTn id="203" dur="2000" fill="hold"/>
                                        <p:tgtEl>
                                          <p:spTgt spid="101395"/>
                                        </p:tgtEl>
                                        <p:attrNameLst>
                                          <p:attrName>fill.type</p:attrName>
                                        </p:attrNameLst>
                                      </p:cBhvr>
                                      <p:to>
                                        <p:strVal val="solid"/>
                                      </p:to>
                                    </p:set>
                                    <p:set>
                                      <p:cBhvr>
                                        <p:cTn id="204" dur="2000" fill="hold"/>
                                        <p:tgtEl>
                                          <p:spTgt spid="101395"/>
                                        </p:tgtEl>
                                        <p:attrNameLst>
                                          <p:attrName>fill.on</p:attrName>
                                        </p:attrNameLst>
                                      </p:cBhvr>
                                      <p:to>
                                        <p:strVal val="true"/>
                                      </p:to>
                                    </p:set>
                                  </p:childTnLst>
                                </p:cTn>
                              </p:par>
                              <p:par>
                                <p:cTn id="205" presetID="1" presetClass="emph" presetSubtype="2" fill="hold" nodeType="withEffect">
                                  <p:stCondLst>
                                    <p:cond delay="0"/>
                                  </p:stCondLst>
                                  <p:childTnLst>
                                    <p:animClr clrSpc="rgb" dir="cw">
                                      <p:cBhvr>
                                        <p:cTn id="206" dur="2000" fill="hold"/>
                                        <p:tgtEl>
                                          <p:spTgt spid="101398"/>
                                        </p:tgtEl>
                                        <p:attrNameLst>
                                          <p:attrName>fillcolor</p:attrName>
                                        </p:attrNameLst>
                                      </p:cBhvr>
                                      <p:to>
                                        <a:srgbClr val="68FF68"/>
                                      </p:to>
                                    </p:animClr>
                                    <p:set>
                                      <p:cBhvr>
                                        <p:cTn id="207" dur="2000" fill="hold"/>
                                        <p:tgtEl>
                                          <p:spTgt spid="101398"/>
                                        </p:tgtEl>
                                        <p:attrNameLst>
                                          <p:attrName>fill.type</p:attrName>
                                        </p:attrNameLst>
                                      </p:cBhvr>
                                      <p:to>
                                        <p:strVal val="solid"/>
                                      </p:to>
                                    </p:set>
                                    <p:set>
                                      <p:cBhvr>
                                        <p:cTn id="208" dur="2000" fill="hold"/>
                                        <p:tgtEl>
                                          <p:spTgt spid="101398"/>
                                        </p:tgtEl>
                                        <p:attrNameLst>
                                          <p:attrName>fill.on</p:attrName>
                                        </p:attrNameLst>
                                      </p:cBhvr>
                                      <p:to>
                                        <p:strVal val="true"/>
                                      </p:to>
                                    </p:set>
                                  </p:childTnLst>
                                </p:cTn>
                              </p:par>
                              <p:par>
                                <p:cTn id="209" presetID="1" presetClass="emph" presetSubtype="2" fill="hold" nodeType="withEffect">
                                  <p:stCondLst>
                                    <p:cond delay="0"/>
                                  </p:stCondLst>
                                  <p:childTnLst>
                                    <p:animClr clrSpc="rgb">
                                      <p:cBhvr>
                                        <p:cTn id="210" dur="2000" fill="hold"/>
                                        <p:tgtEl>
                                          <p:spTgt spid="31760"/>
                                        </p:tgtEl>
                                        <p:attrNameLst>
                                          <p:attrName>fillcolor</p:attrName>
                                        </p:attrNameLst>
                                      </p:cBhvr>
                                      <p:to>
                                        <a:srgbClr val="66FF66"/>
                                      </p:to>
                                    </p:animClr>
                                    <p:set>
                                      <p:cBhvr>
                                        <p:cTn id="211" dur="2000" fill="hold"/>
                                        <p:tgtEl>
                                          <p:spTgt spid="31760"/>
                                        </p:tgtEl>
                                        <p:attrNameLst>
                                          <p:attrName>fill.type</p:attrName>
                                        </p:attrNameLst>
                                      </p:cBhvr>
                                      <p:to>
                                        <p:strVal val="solid"/>
                                      </p:to>
                                    </p:set>
                                    <p:set>
                                      <p:cBhvr>
                                        <p:cTn id="212" dur="2000" fill="hold"/>
                                        <p:tgtEl>
                                          <p:spTgt spid="31760"/>
                                        </p:tgtEl>
                                        <p:attrNameLst>
                                          <p:attrName>fill.on</p:attrName>
                                        </p:attrNameLst>
                                      </p:cBhvr>
                                      <p:to>
                                        <p:strVal val="true"/>
                                      </p:to>
                                    </p:set>
                                  </p:childTnLst>
                                </p:cTn>
                              </p:par>
                              <p:par>
                                <p:cTn id="213" presetID="10" presetClass="entr" presetSubtype="0" fill="hold" nodeType="withEffect">
                                  <p:stCondLst>
                                    <p:cond delay="0"/>
                                  </p:stCondLst>
                                  <p:childTnLst>
                                    <p:set>
                                      <p:cBhvr>
                                        <p:cTn id="214" dur="1" fill="hold">
                                          <p:stCondLst>
                                            <p:cond delay="0"/>
                                          </p:stCondLst>
                                        </p:cTn>
                                        <p:tgtEl>
                                          <p:spTgt spid="3"/>
                                        </p:tgtEl>
                                        <p:attrNameLst>
                                          <p:attrName>style.visibility</p:attrName>
                                        </p:attrNameLst>
                                      </p:cBhvr>
                                      <p:to>
                                        <p:strVal val="visible"/>
                                      </p:to>
                                    </p:set>
                                    <p:animEffect transition="in" filter="fade">
                                      <p:cBhvr>
                                        <p:cTn id="215" dur="2000"/>
                                        <p:tgtEl>
                                          <p:spTgt spid="3"/>
                                        </p:tgtEl>
                                      </p:cBhvr>
                                    </p:animEffect>
                                  </p:childTnLst>
                                </p:cTn>
                              </p:par>
                              <p:par>
                                <p:cTn id="216" presetID="10" presetClass="entr" presetSubtype="0" fill="hold" nodeType="withEffect">
                                  <p:stCondLst>
                                    <p:cond delay="0"/>
                                  </p:stCondLst>
                                  <p:childTnLst>
                                    <p:set>
                                      <p:cBhvr>
                                        <p:cTn id="217" dur="1" fill="hold">
                                          <p:stCondLst>
                                            <p:cond delay="0"/>
                                          </p:stCondLst>
                                        </p:cTn>
                                        <p:tgtEl>
                                          <p:spTgt spid="4"/>
                                        </p:tgtEl>
                                        <p:attrNameLst>
                                          <p:attrName>style.visibility</p:attrName>
                                        </p:attrNameLst>
                                      </p:cBhvr>
                                      <p:to>
                                        <p:strVal val="visible"/>
                                      </p:to>
                                    </p:set>
                                    <p:animEffect transition="in" filter="fade">
                                      <p:cBhvr>
                                        <p:cTn id="2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48" grpId="0" animBg="1"/>
      <p:bldP spid="101448" grpId="1" animBg="1"/>
      <p:bldP spid="101449" grpId="0" animBg="1"/>
      <p:bldP spid="101449" grpId="1" animBg="1"/>
      <p:bldP spid="101450" grpId="0" animBg="1"/>
      <p:bldP spid="101450" grpId="1" animBg="1"/>
      <p:bldP spid="101452" grpId="0" animBg="1"/>
      <p:bldP spid="101452" grpId="1" animBg="1"/>
      <p:bldP spid="101457" grpId="0" animBg="1"/>
      <p:bldP spid="101457" grpId="1" animBg="1"/>
      <p:bldP spid="101458" grpId="0" animBg="1"/>
      <p:bldP spid="101459" grpId="0" animBg="1"/>
      <p:bldP spid="101459" grpId="1" animBg="1"/>
      <p:bldP spid="101460" grpId="0" animBg="1"/>
      <p:bldP spid="101460" grpId="1" animBg="1"/>
      <p:bldP spid="101461" grpId="0" animBg="1"/>
      <p:bldP spid="101461" grpId="1" animBg="1"/>
      <p:bldP spid="101462" grpId="0" animBg="1"/>
      <p:bldP spid="101462" grpId="1" animBg="1"/>
      <p:bldP spid="101463" grpId="0" animBg="1"/>
      <p:bldP spid="101463" grpId="1" animBg="1"/>
      <p:bldP spid="101464" grpId="0" animBg="1"/>
      <p:bldP spid="101464" grpId="1" animBg="1"/>
      <p:bldP spid="101465" grpId="0" animBg="1"/>
      <p:bldP spid="101465" grpId="1" animBg="1"/>
      <p:bldP spid="101466" grpId="0" animBg="1"/>
      <p:bldP spid="101467" grpId="0" animBg="1"/>
      <p:bldP spid="101468" grpId="0" animBg="1"/>
      <p:bldP spid="101469" grpId="0" animBg="1"/>
      <p:bldP spid="101470" grpId="0" animBg="1"/>
      <p:bldP spid="101478" grpId="0" animBg="1"/>
      <p:bldP spid="101479" grpId="0" animBg="1"/>
      <p:bldP spid="101480" grpId="0" animBg="1"/>
      <p:bldP spid="101481" grpId="0" animBg="1"/>
      <p:bldP spid="101483" grpId="0" animBg="1"/>
      <p:bldP spid="101487" grpId="0" animBg="1"/>
      <p:bldP spid="101488" grpId="0" animBg="1"/>
      <p:bldP spid="101489" grpId="0" animBg="1"/>
      <p:bldP spid="101490" grpId="0" animBg="1"/>
      <p:bldP spid="101491" grpId="0" animBg="1"/>
      <p:bldP spid="101493" grpId="0" animBg="1"/>
      <p:bldP spid="101492" grpId="0" animBg="1"/>
      <p:bldP spid="101451" grpId="0" animBg="1"/>
      <p:bldP spid="101451" grpId="1" animBg="1"/>
      <p:bldP spid="101494" grpId="0" animBg="1"/>
      <p:bldP spid="101494" grpId="1" animBg="1"/>
      <p:bldP spid="101495" grpId="0" animBg="1"/>
      <p:bldP spid="101486" grpId="0" animBg="1"/>
      <p:bldP spid="101453" grpId="0" animBg="1"/>
      <p:bldP spid="101485" grpId="0" animBg="1"/>
      <p:bldP spid="101484" grpId="0" animBg="1"/>
      <p:bldP spid="101482" grpId="0" animBg="1"/>
      <p:bldP spid="101510" grpId="0" animBg="1"/>
      <p:bldP spid="101446" grpId="0" animBg="1"/>
      <p:bldP spid="101446" grpId="1" animBg="1"/>
      <p:bldP spid="101454" grpId="0" animBg="1"/>
      <p:bldP spid="101454" grpId="1" animBg="1"/>
      <p:bldP spid="101456" grpId="0" animBg="1"/>
      <p:bldP spid="101456" grpId="1" animBg="1"/>
      <p:bldP spid="101455" grpId="0" animBg="1"/>
      <p:bldP spid="10145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descr="banner3"/>
          <p:cNvSpPr>
            <a:spLocks noGrp="1" noChangeArrowheads="1"/>
          </p:cNvSpPr>
          <p:nvPr>
            <p:ph type="title"/>
          </p:nvPr>
        </p:nvSpPr>
        <p:spPr/>
        <p:txBody>
          <a:bodyPr/>
          <a:lstStyle/>
          <a:p>
            <a:pPr eaLnBrk="1" hangingPunct="1">
              <a:defRPr/>
            </a:pPr>
            <a:r>
              <a:rPr lang="en-US" dirty="0" smtClean="0"/>
              <a:t>Problem: On-Chip Network</a:t>
            </a:r>
          </a:p>
        </p:txBody>
      </p:sp>
      <p:sp>
        <p:nvSpPr>
          <p:cNvPr id="13315" name="Rectangle 112"/>
          <p:cNvSpPr>
            <a:spLocks noChangeArrowheads="1"/>
          </p:cNvSpPr>
          <p:nvPr/>
        </p:nvSpPr>
        <p:spPr bwMode="auto">
          <a:xfrm>
            <a:off x="206375" y="4751388"/>
            <a:ext cx="8686800" cy="1344612"/>
          </a:xfrm>
          <a:prstGeom prst="rect">
            <a:avLst/>
          </a:prstGeom>
          <a:noFill/>
          <a:ln w="9525">
            <a:noFill/>
            <a:miter lim="800000"/>
            <a:headEnd/>
            <a:tailEnd/>
          </a:ln>
        </p:spPr>
        <p:txBody>
          <a:bodyPr/>
          <a:lstStyle/>
          <a:p>
            <a:pPr marL="342900" indent="-342900" algn="l">
              <a:spcBef>
                <a:spcPct val="20000"/>
              </a:spcBef>
              <a:buSzPct val="80000"/>
              <a:buFont typeface="Arial" pitchFamily="34" charset="0"/>
              <a:buChar char="•"/>
            </a:pPr>
            <a:r>
              <a:rPr lang="en-US" sz="2000" dirty="0" smtClean="0">
                <a:solidFill>
                  <a:srgbClr val="000000"/>
                </a:solidFill>
                <a:latin typeface="Verdana" pitchFamily="34" charset="0"/>
              </a:rPr>
              <a:t>Previous </a:t>
            </a:r>
            <a:r>
              <a:rPr lang="en-US" sz="2000" dirty="0">
                <a:solidFill>
                  <a:srgbClr val="000000"/>
                </a:solidFill>
                <a:latin typeface="Verdana" pitchFamily="34" charset="0"/>
              </a:rPr>
              <a:t>scheme works because there’s no interaction between virtual </a:t>
            </a:r>
            <a:r>
              <a:rPr lang="en-US" sz="2000" dirty="0" smtClean="0">
                <a:solidFill>
                  <a:srgbClr val="000000"/>
                </a:solidFill>
                <a:latin typeface="Verdana" pitchFamily="34" charset="0"/>
              </a:rPr>
              <a:t>cores</a:t>
            </a:r>
          </a:p>
          <a:p>
            <a:pPr marL="342900" indent="-342900" algn="l">
              <a:spcBef>
                <a:spcPct val="20000"/>
              </a:spcBef>
              <a:buSzPct val="80000"/>
              <a:buFont typeface="Arial" pitchFamily="34" charset="0"/>
              <a:buChar char="•"/>
            </a:pPr>
            <a:r>
              <a:rPr lang="en-US" sz="2000" dirty="0" smtClean="0">
                <a:solidFill>
                  <a:srgbClr val="000000"/>
                </a:solidFill>
                <a:latin typeface="Verdana" pitchFamily="34" charset="0"/>
              </a:rPr>
              <a:t>Key </a:t>
            </a:r>
            <a:r>
              <a:rPr lang="en-US" sz="2000" dirty="0">
                <a:solidFill>
                  <a:srgbClr val="000000"/>
                </a:solidFill>
                <a:latin typeface="Verdana" pitchFamily="34" charset="0"/>
              </a:rPr>
              <a:t>question: How do we extend multiplexing scheme to OCN?</a:t>
            </a:r>
          </a:p>
        </p:txBody>
      </p:sp>
      <p:sp>
        <p:nvSpPr>
          <p:cNvPr id="13316" name="Freeform 165"/>
          <p:cNvSpPr>
            <a:spLocks/>
          </p:cNvSpPr>
          <p:nvPr/>
        </p:nvSpPr>
        <p:spPr bwMode="auto">
          <a:xfrm>
            <a:off x="3100388" y="1533525"/>
            <a:ext cx="73025" cy="45085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type="triangle" w="med" len="med"/>
            <a:tailEnd/>
          </a:ln>
        </p:spPr>
        <p:txBody>
          <a:bodyPr wrap="none" anchor="ctr"/>
          <a:lstStyle/>
          <a:p>
            <a:endParaRPr lang="en-US"/>
          </a:p>
        </p:txBody>
      </p:sp>
      <p:sp>
        <p:nvSpPr>
          <p:cNvPr id="13317" name="Freeform 11"/>
          <p:cNvSpPr>
            <a:spLocks/>
          </p:cNvSpPr>
          <p:nvPr/>
        </p:nvSpPr>
        <p:spPr bwMode="auto">
          <a:xfrm>
            <a:off x="2952750" y="1663700"/>
            <a:ext cx="293688" cy="45085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a:p>
        </p:txBody>
      </p:sp>
      <p:sp>
        <p:nvSpPr>
          <p:cNvPr id="13318" name="Freeform 20"/>
          <p:cNvSpPr>
            <a:spLocks/>
          </p:cNvSpPr>
          <p:nvPr/>
        </p:nvSpPr>
        <p:spPr bwMode="auto">
          <a:xfrm flipV="1">
            <a:off x="4903788" y="2305050"/>
            <a:ext cx="1095375" cy="304800"/>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a:p>
        </p:txBody>
      </p:sp>
      <p:sp>
        <p:nvSpPr>
          <p:cNvPr id="13319" name="Freeform 23"/>
          <p:cNvSpPr>
            <a:spLocks/>
          </p:cNvSpPr>
          <p:nvPr/>
        </p:nvSpPr>
        <p:spPr bwMode="auto">
          <a:xfrm>
            <a:off x="4165600" y="1531938"/>
            <a:ext cx="1125538" cy="419100"/>
          </a:xfrm>
          <a:custGeom>
            <a:avLst/>
            <a:gdLst>
              <a:gd name="T0" fmla="*/ 0 w 1296"/>
              <a:gd name="T1" fmla="*/ 0 h 384"/>
              <a:gd name="T2" fmla="*/ 2147483647 w 1296"/>
              <a:gd name="T3" fmla="*/ 0 h 384"/>
              <a:gd name="T4" fmla="*/ 2147483647 w 1296"/>
              <a:gd name="T5" fmla="*/ 2147483647 h 384"/>
              <a:gd name="T6" fmla="*/ 0 60000 65536"/>
              <a:gd name="T7" fmla="*/ 0 60000 65536"/>
              <a:gd name="T8" fmla="*/ 0 60000 65536"/>
              <a:gd name="T9" fmla="*/ 0 w 1296"/>
              <a:gd name="T10" fmla="*/ 0 h 384"/>
              <a:gd name="T11" fmla="*/ 1296 w 1296"/>
              <a:gd name="T12" fmla="*/ 384 h 384"/>
            </a:gdLst>
            <a:ahLst/>
            <a:cxnLst>
              <a:cxn ang="T6">
                <a:pos x="T0" y="T1"/>
              </a:cxn>
              <a:cxn ang="T7">
                <a:pos x="T2" y="T3"/>
              </a:cxn>
              <a:cxn ang="T8">
                <a:pos x="T4" y="T5"/>
              </a:cxn>
            </a:cxnLst>
            <a:rect l="T9" t="T10" r="T11" b="T12"/>
            <a:pathLst>
              <a:path w="1296" h="384">
                <a:moveTo>
                  <a:pt x="0" y="0"/>
                </a:moveTo>
                <a:lnTo>
                  <a:pt x="1296" y="0"/>
                </a:lnTo>
                <a:lnTo>
                  <a:pt x="1296" y="384"/>
                </a:lnTo>
              </a:path>
            </a:pathLst>
          </a:custGeom>
          <a:noFill/>
          <a:ln w="19050">
            <a:solidFill>
              <a:schemeClr val="tx1"/>
            </a:solidFill>
            <a:round/>
            <a:headEnd/>
            <a:tailEnd type="triangle" w="med" len="med"/>
          </a:ln>
        </p:spPr>
        <p:txBody>
          <a:bodyPr wrap="none" anchor="ctr"/>
          <a:lstStyle/>
          <a:p>
            <a:endParaRPr lang="en-US"/>
          </a:p>
        </p:txBody>
      </p:sp>
      <p:sp>
        <p:nvSpPr>
          <p:cNvPr id="13320" name="Freeform 32"/>
          <p:cNvSpPr>
            <a:spLocks/>
          </p:cNvSpPr>
          <p:nvPr/>
        </p:nvSpPr>
        <p:spPr bwMode="auto">
          <a:xfrm>
            <a:off x="3467100" y="1522413"/>
            <a:ext cx="417513" cy="419100"/>
          </a:xfrm>
          <a:custGeom>
            <a:avLst/>
            <a:gdLst>
              <a:gd name="T0" fmla="*/ 0 w 624"/>
              <a:gd name="T1" fmla="*/ 2147483647 h 624"/>
              <a:gd name="T2" fmla="*/ 0 w 624"/>
              <a:gd name="T3" fmla="*/ 0 h 624"/>
              <a:gd name="T4" fmla="*/ 2147483647 w 624"/>
              <a:gd name="T5" fmla="*/ 0 h 624"/>
              <a:gd name="T6" fmla="*/ 0 60000 65536"/>
              <a:gd name="T7" fmla="*/ 0 60000 65536"/>
              <a:gd name="T8" fmla="*/ 0 60000 65536"/>
              <a:gd name="T9" fmla="*/ 0 w 624"/>
              <a:gd name="T10" fmla="*/ 0 h 624"/>
              <a:gd name="T11" fmla="*/ 624 w 624"/>
              <a:gd name="T12" fmla="*/ 624 h 624"/>
            </a:gdLst>
            <a:ahLst/>
            <a:cxnLst>
              <a:cxn ang="T6">
                <a:pos x="T0" y="T1"/>
              </a:cxn>
              <a:cxn ang="T7">
                <a:pos x="T2" y="T3"/>
              </a:cxn>
              <a:cxn ang="T8">
                <a:pos x="T4" y="T5"/>
              </a:cxn>
            </a:cxnLst>
            <a:rect l="T9" t="T10" r="T11" b="T12"/>
            <a:pathLst>
              <a:path w="624" h="624">
                <a:moveTo>
                  <a:pt x="0" y="624"/>
                </a:moveTo>
                <a:lnTo>
                  <a:pt x="0" y="0"/>
                </a:lnTo>
                <a:lnTo>
                  <a:pt x="624" y="0"/>
                </a:lnTo>
              </a:path>
            </a:pathLst>
          </a:custGeom>
          <a:noFill/>
          <a:ln w="19050">
            <a:solidFill>
              <a:schemeClr val="tx1"/>
            </a:solidFill>
            <a:round/>
            <a:headEnd/>
            <a:tailEnd type="triangle" w="med" len="med"/>
          </a:ln>
        </p:spPr>
        <p:txBody>
          <a:bodyPr wrap="none" anchor="ctr"/>
          <a:lstStyle/>
          <a:p>
            <a:endParaRPr lang="en-US"/>
          </a:p>
        </p:txBody>
      </p:sp>
      <p:sp>
        <p:nvSpPr>
          <p:cNvPr id="13321" name="Line 41"/>
          <p:cNvSpPr>
            <a:spLocks noChangeShapeType="1"/>
          </p:cNvSpPr>
          <p:nvPr/>
        </p:nvSpPr>
        <p:spPr bwMode="auto">
          <a:xfrm>
            <a:off x="5586413" y="2117725"/>
            <a:ext cx="320675" cy="0"/>
          </a:xfrm>
          <a:prstGeom prst="line">
            <a:avLst/>
          </a:prstGeom>
          <a:noFill/>
          <a:ln w="19050">
            <a:solidFill>
              <a:schemeClr val="tx1"/>
            </a:solidFill>
            <a:round/>
            <a:headEnd/>
            <a:tailEnd type="triangle" w="med" len="med"/>
          </a:ln>
        </p:spPr>
        <p:txBody>
          <a:bodyPr wrap="none" anchor="ctr"/>
          <a:lstStyle/>
          <a:p>
            <a:endParaRPr lang="en-US"/>
          </a:p>
        </p:txBody>
      </p:sp>
      <p:sp>
        <p:nvSpPr>
          <p:cNvPr id="13322" name="Line 51"/>
          <p:cNvSpPr>
            <a:spLocks noChangeShapeType="1"/>
          </p:cNvSpPr>
          <p:nvPr/>
        </p:nvSpPr>
        <p:spPr bwMode="auto">
          <a:xfrm>
            <a:off x="4897438" y="2117725"/>
            <a:ext cx="322262" cy="1588"/>
          </a:xfrm>
          <a:prstGeom prst="line">
            <a:avLst/>
          </a:prstGeom>
          <a:noFill/>
          <a:ln w="19050">
            <a:solidFill>
              <a:schemeClr val="tx1"/>
            </a:solidFill>
            <a:round/>
            <a:headEnd/>
            <a:tailEnd type="triangle" w="med" len="med"/>
          </a:ln>
        </p:spPr>
        <p:txBody>
          <a:bodyPr wrap="none" anchor="ctr"/>
          <a:lstStyle/>
          <a:p>
            <a:endParaRPr lang="en-US"/>
          </a:p>
        </p:txBody>
      </p:sp>
      <p:sp>
        <p:nvSpPr>
          <p:cNvPr id="13323" name="Line 61"/>
          <p:cNvSpPr>
            <a:spLocks noChangeShapeType="1"/>
          </p:cNvSpPr>
          <p:nvPr/>
        </p:nvSpPr>
        <p:spPr bwMode="auto">
          <a:xfrm>
            <a:off x="4208463" y="2120900"/>
            <a:ext cx="322262" cy="0"/>
          </a:xfrm>
          <a:prstGeom prst="line">
            <a:avLst/>
          </a:prstGeom>
          <a:noFill/>
          <a:ln w="19050">
            <a:solidFill>
              <a:schemeClr val="tx1"/>
            </a:solidFill>
            <a:round/>
            <a:headEnd/>
            <a:tailEnd type="triangle" w="med" len="med"/>
          </a:ln>
        </p:spPr>
        <p:txBody>
          <a:bodyPr wrap="none" anchor="ctr"/>
          <a:lstStyle/>
          <a:p>
            <a:endParaRPr lang="en-US"/>
          </a:p>
        </p:txBody>
      </p:sp>
      <p:sp>
        <p:nvSpPr>
          <p:cNvPr id="13324" name="Rectangle 70"/>
          <p:cNvSpPr>
            <a:spLocks noChangeArrowheads="1"/>
          </p:cNvSpPr>
          <p:nvPr/>
        </p:nvSpPr>
        <p:spPr bwMode="auto">
          <a:xfrm>
            <a:off x="3168650" y="1952625"/>
            <a:ext cx="385763" cy="355600"/>
          </a:xfrm>
          <a:prstGeom prst="rect">
            <a:avLst/>
          </a:prstGeom>
          <a:solidFill>
            <a:schemeClr val="bg1"/>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25" name="Rectangle 71"/>
          <p:cNvSpPr>
            <a:spLocks noChangeArrowheads="1"/>
          </p:cNvSpPr>
          <p:nvPr/>
        </p:nvSpPr>
        <p:spPr bwMode="auto">
          <a:xfrm>
            <a:off x="3875088" y="1373188"/>
            <a:ext cx="387350" cy="354012"/>
          </a:xfrm>
          <a:prstGeom prst="rect">
            <a:avLst/>
          </a:prstGeom>
          <a:solidFill>
            <a:schemeClr val="bg1"/>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26" name="Rectangle 72"/>
          <p:cNvSpPr>
            <a:spLocks noChangeArrowheads="1"/>
          </p:cNvSpPr>
          <p:nvPr/>
        </p:nvSpPr>
        <p:spPr bwMode="auto">
          <a:xfrm>
            <a:off x="4535488" y="1952625"/>
            <a:ext cx="385762" cy="355600"/>
          </a:xfrm>
          <a:prstGeom prst="rect">
            <a:avLst/>
          </a:prstGeom>
          <a:solidFill>
            <a:schemeClr val="bg1"/>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27" name="Rectangle 73"/>
          <p:cNvSpPr>
            <a:spLocks noChangeArrowheads="1"/>
          </p:cNvSpPr>
          <p:nvPr/>
        </p:nvSpPr>
        <p:spPr bwMode="auto">
          <a:xfrm>
            <a:off x="5219700" y="1952625"/>
            <a:ext cx="384175" cy="355600"/>
          </a:xfrm>
          <a:prstGeom prst="rect">
            <a:avLst/>
          </a:prstGeom>
          <a:solidFill>
            <a:schemeClr val="bg1"/>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28" name="Rectangle 74"/>
          <p:cNvSpPr>
            <a:spLocks noChangeArrowheads="1"/>
          </p:cNvSpPr>
          <p:nvPr/>
        </p:nvSpPr>
        <p:spPr bwMode="auto">
          <a:xfrm>
            <a:off x="5902325" y="1952625"/>
            <a:ext cx="385763" cy="355600"/>
          </a:xfrm>
          <a:prstGeom prst="rect">
            <a:avLst/>
          </a:prstGeom>
          <a:solidFill>
            <a:schemeClr val="bg1"/>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29" name="Rectangle 75"/>
          <p:cNvSpPr>
            <a:spLocks noChangeArrowheads="1"/>
          </p:cNvSpPr>
          <p:nvPr/>
        </p:nvSpPr>
        <p:spPr bwMode="auto">
          <a:xfrm>
            <a:off x="4535488" y="2466975"/>
            <a:ext cx="385762" cy="355600"/>
          </a:xfrm>
          <a:prstGeom prst="rect">
            <a:avLst/>
          </a:prstGeom>
          <a:solidFill>
            <a:schemeClr val="bg1"/>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30" name="Rectangle 76"/>
          <p:cNvSpPr>
            <a:spLocks noChangeArrowheads="1"/>
          </p:cNvSpPr>
          <p:nvPr/>
        </p:nvSpPr>
        <p:spPr bwMode="auto">
          <a:xfrm>
            <a:off x="3875088" y="1952625"/>
            <a:ext cx="387350" cy="355600"/>
          </a:xfrm>
          <a:prstGeom prst="rect">
            <a:avLst/>
          </a:prstGeom>
          <a:solidFill>
            <a:schemeClr val="bg1"/>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31" name="Line 78"/>
          <p:cNvSpPr>
            <a:spLocks noChangeShapeType="1"/>
          </p:cNvSpPr>
          <p:nvPr/>
        </p:nvSpPr>
        <p:spPr bwMode="auto">
          <a:xfrm>
            <a:off x="3554413" y="2120900"/>
            <a:ext cx="320675" cy="1588"/>
          </a:xfrm>
          <a:prstGeom prst="line">
            <a:avLst/>
          </a:prstGeom>
          <a:noFill/>
          <a:ln w="19050">
            <a:solidFill>
              <a:schemeClr val="tx1"/>
            </a:solidFill>
            <a:round/>
            <a:headEnd/>
            <a:tailEnd type="triangle" w="med" len="med"/>
          </a:ln>
        </p:spPr>
        <p:txBody>
          <a:bodyPr wrap="none" anchor="ctr"/>
          <a:lstStyle/>
          <a:p>
            <a:endParaRPr lang="en-US"/>
          </a:p>
        </p:txBody>
      </p:sp>
      <p:sp>
        <p:nvSpPr>
          <p:cNvPr id="13332" name="Freeform 81"/>
          <p:cNvSpPr>
            <a:spLocks/>
          </p:cNvSpPr>
          <p:nvPr/>
        </p:nvSpPr>
        <p:spPr bwMode="auto">
          <a:xfrm>
            <a:off x="3360738" y="2308225"/>
            <a:ext cx="2830512" cy="642938"/>
          </a:xfrm>
          <a:custGeom>
            <a:avLst/>
            <a:gdLst>
              <a:gd name="T0" fmla="*/ 2147483647 w 4224"/>
              <a:gd name="T1" fmla="*/ 0 h 960"/>
              <a:gd name="T2" fmla="*/ 2147483647 w 4224"/>
              <a:gd name="T3" fmla="*/ 2147483647 h 960"/>
              <a:gd name="T4" fmla="*/ 0 w 4224"/>
              <a:gd name="T5" fmla="*/ 2147483647 h 960"/>
              <a:gd name="T6" fmla="*/ 0 w 4224"/>
              <a:gd name="T7" fmla="*/ 0 h 960"/>
              <a:gd name="T8" fmla="*/ 0 60000 65536"/>
              <a:gd name="T9" fmla="*/ 0 60000 65536"/>
              <a:gd name="T10" fmla="*/ 0 60000 65536"/>
              <a:gd name="T11" fmla="*/ 0 60000 65536"/>
              <a:gd name="T12" fmla="*/ 0 w 4224"/>
              <a:gd name="T13" fmla="*/ 0 h 960"/>
              <a:gd name="T14" fmla="*/ 4224 w 4224"/>
              <a:gd name="T15" fmla="*/ 960 h 960"/>
            </a:gdLst>
            <a:ahLst/>
            <a:cxnLst>
              <a:cxn ang="T8">
                <a:pos x="T0" y="T1"/>
              </a:cxn>
              <a:cxn ang="T9">
                <a:pos x="T2" y="T3"/>
              </a:cxn>
              <a:cxn ang="T10">
                <a:pos x="T4" y="T5"/>
              </a:cxn>
              <a:cxn ang="T11">
                <a:pos x="T6" y="T7"/>
              </a:cxn>
            </a:cxnLst>
            <a:rect l="T12" t="T13" r="T14" b="T15"/>
            <a:pathLst>
              <a:path w="4224" h="960">
                <a:moveTo>
                  <a:pt x="4224" y="0"/>
                </a:moveTo>
                <a:lnTo>
                  <a:pt x="4209" y="960"/>
                </a:lnTo>
                <a:lnTo>
                  <a:pt x="0" y="960"/>
                </a:lnTo>
                <a:lnTo>
                  <a:pt x="0" y="0"/>
                </a:lnTo>
              </a:path>
            </a:pathLst>
          </a:custGeom>
          <a:noFill/>
          <a:ln w="19050">
            <a:solidFill>
              <a:schemeClr val="tx1"/>
            </a:solidFill>
            <a:round/>
            <a:headEnd/>
            <a:tailEnd type="triangle" w="med" len="med"/>
          </a:ln>
        </p:spPr>
        <p:txBody>
          <a:bodyPr wrap="none" anchor="ctr"/>
          <a:lstStyle/>
          <a:p>
            <a:endParaRPr lang="en-US"/>
          </a:p>
        </p:txBody>
      </p:sp>
      <p:sp>
        <p:nvSpPr>
          <p:cNvPr id="13333" name="Line 83"/>
          <p:cNvSpPr>
            <a:spLocks noChangeShapeType="1"/>
          </p:cNvSpPr>
          <p:nvPr/>
        </p:nvSpPr>
        <p:spPr bwMode="auto">
          <a:xfrm flipH="1">
            <a:off x="4614863" y="2308225"/>
            <a:ext cx="7937" cy="158750"/>
          </a:xfrm>
          <a:prstGeom prst="line">
            <a:avLst/>
          </a:prstGeom>
          <a:noFill/>
          <a:ln w="19050">
            <a:solidFill>
              <a:schemeClr val="tx1"/>
            </a:solidFill>
            <a:round/>
            <a:headEnd/>
            <a:tailEnd type="triangle" w="med" len="med"/>
          </a:ln>
        </p:spPr>
        <p:txBody>
          <a:bodyPr wrap="none" anchor="ctr"/>
          <a:lstStyle/>
          <a:p>
            <a:endParaRPr lang="en-US"/>
          </a:p>
        </p:txBody>
      </p:sp>
      <p:sp>
        <p:nvSpPr>
          <p:cNvPr id="13334" name="Rectangle 85"/>
          <p:cNvSpPr>
            <a:spLocks noChangeArrowheads="1"/>
          </p:cNvSpPr>
          <p:nvPr/>
        </p:nvSpPr>
        <p:spPr bwMode="auto">
          <a:xfrm>
            <a:off x="2878138" y="1308100"/>
            <a:ext cx="385762" cy="355600"/>
          </a:xfrm>
          <a:prstGeom prst="rect">
            <a:avLst/>
          </a:prstGeom>
          <a:solidFill>
            <a:schemeClr val="bg1"/>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35" name="Freeform 98"/>
          <p:cNvSpPr>
            <a:spLocks/>
          </p:cNvSpPr>
          <p:nvPr/>
        </p:nvSpPr>
        <p:spPr bwMode="auto">
          <a:xfrm>
            <a:off x="3328988" y="1208088"/>
            <a:ext cx="2027237" cy="754062"/>
          </a:xfrm>
          <a:custGeom>
            <a:avLst/>
            <a:gdLst>
              <a:gd name="T0" fmla="*/ 2147483647 w 3026"/>
              <a:gd name="T1" fmla="*/ 2147483647 h 1536"/>
              <a:gd name="T2" fmla="*/ 2147483647 w 3026"/>
              <a:gd name="T3" fmla="*/ 0 h 1536"/>
              <a:gd name="T4" fmla="*/ 0 w 3026"/>
              <a:gd name="T5" fmla="*/ 0 h 1536"/>
              <a:gd name="T6" fmla="*/ 0 w 3026"/>
              <a:gd name="T7" fmla="*/ 2147483647 h 1536"/>
              <a:gd name="T8" fmla="*/ 0 60000 65536"/>
              <a:gd name="T9" fmla="*/ 0 60000 65536"/>
              <a:gd name="T10" fmla="*/ 0 60000 65536"/>
              <a:gd name="T11" fmla="*/ 0 60000 65536"/>
              <a:gd name="T12" fmla="*/ 0 w 3026"/>
              <a:gd name="T13" fmla="*/ 0 h 1536"/>
              <a:gd name="T14" fmla="*/ 3026 w 3026"/>
              <a:gd name="T15" fmla="*/ 1536 h 1536"/>
            </a:gdLst>
            <a:ahLst/>
            <a:cxnLst>
              <a:cxn ang="T8">
                <a:pos x="T0" y="T1"/>
              </a:cxn>
              <a:cxn ang="T9">
                <a:pos x="T2" y="T3"/>
              </a:cxn>
              <a:cxn ang="T10">
                <a:pos x="T4" y="T5"/>
              </a:cxn>
              <a:cxn ang="T11">
                <a:pos x="T6" y="T7"/>
              </a:cxn>
            </a:cxnLst>
            <a:rect l="T12" t="T13" r="T14" b="T15"/>
            <a:pathLst>
              <a:path w="3026" h="1536">
                <a:moveTo>
                  <a:pt x="3024" y="1536"/>
                </a:moveTo>
                <a:lnTo>
                  <a:pt x="3026" y="0"/>
                </a:lnTo>
                <a:lnTo>
                  <a:pt x="0" y="0"/>
                </a:lnTo>
                <a:lnTo>
                  <a:pt x="0" y="1536"/>
                </a:lnTo>
              </a:path>
            </a:pathLst>
          </a:custGeom>
          <a:noFill/>
          <a:ln w="19050">
            <a:solidFill>
              <a:schemeClr val="tx1"/>
            </a:solidFill>
            <a:round/>
            <a:headEnd/>
            <a:tailEnd type="triangle" w="med" len="med"/>
          </a:ln>
        </p:spPr>
        <p:txBody>
          <a:bodyPr wrap="none" anchor="ctr"/>
          <a:lstStyle/>
          <a:p>
            <a:endParaRPr lang="en-US"/>
          </a:p>
        </p:txBody>
      </p:sp>
      <p:sp>
        <p:nvSpPr>
          <p:cNvPr id="100465" name="Oval 113"/>
          <p:cNvSpPr>
            <a:spLocks noChangeArrowheads="1"/>
          </p:cNvSpPr>
          <p:nvPr/>
        </p:nvSpPr>
        <p:spPr bwMode="auto">
          <a:xfrm flipH="1" flipV="1">
            <a:off x="3308350" y="2430463"/>
            <a:ext cx="98425" cy="98425"/>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66" name="Oval 114"/>
          <p:cNvSpPr>
            <a:spLocks noChangeArrowheads="1"/>
          </p:cNvSpPr>
          <p:nvPr/>
        </p:nvSpPr>
        <p:spPr bwMode="auto">
          <a:xfrm flipH="1" flipV="1">
            <a:off x="3309938" y="2557463"/>
            <a:ext cx="96837" cy="96837"/>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67" name="Oval 115"/>
          <p:cNvSpPr>
            <a:spLocks noChangeArrowheads="1"/>
          </p:cNvSpPr>
          <p:nvPr/>
        </p:nvSpPr>
        <p:spPr bwMode="auto">
          <a:xfrm flipH="1" flipV="1">
            <a:off x="3309938" y="2682875"/>
            <a:ext cx="98425" cy="98425"/>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grpSp>
        <p:nvGrpSpPr>
          <p:cNvPr id="2" name="Group 119"/>
          <p:cNvGrpSpPr>
            <a:grpSpLocks/>
          </p:cNvGrpSpPr>
          <p:nvPr/>
        </p:nvGrpSpPr>
        <p:grpSpPr bwMode="auto">
          <a:xfrm rot="5400000">
            <a:off x="3567113" y="1946275"/>
            <a:ext cx="100012" cy="350838"/>
            <a:chOff x="1789" y="2945"/>
            <a:chExt cx="98" cy="344"/>
          </a:xfrm>
        </p:grpSpPr>
        <p:sp>
          <p:nvSpPr>
            <p:cNvPr id="100468" name="Oval 116"/>
            <p:cNvSpPr>
              <a:spLocks noChangeArrowheads="1"/>
            </p:cNvSpPr>
            <p:nvPr/>
          </p:nvSpPr>
          <p:spPr bwMode="auto">
            <a:xfrm flipH="1" flipV="1">
              <a:off x="1789" y="2936"/>
              <a:ext cx="96" cy="97"/>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69" name="Oval 117"/>
            <p:cNvSpPr>
              <a:spLocks noChangeArrowheads="1"/>
            </p:cNvSpPr>
            <p:nvPr/>
          </p:nvSpPr>
          <p:spPr bwMode="auto">
            <a:xfrm flipH="1" flipV="1">
              <a:off x="1791" y="3070"/>
              <a:ext cx="95" cy="95"/>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70" name="Oval 118"/>
            <p:cNvSpPr>
              <a:spLocks noChangeArrowheads="1"/>
            </p:cNvSpPr>
            <p:nvPr/>
          </p:nvSpPr>
          <p:spPr bwMode="auto">
            <a:xfrm flipH="1" flipV="1">
              <a:off x="1791" y="3185"/>
              <a:ext cx="96" cy="98"/>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grpSp>
      <p:grpSp>
        <p:nvGrpSpPr>
          <p:cNvPr id="3" name="Group 120"/>
          <p:cNvGrpSpPr>
            <a:grpSpLocks/>
          </p:cNvGrpSpPr>
          <p:nvPr/>
        </p:nvGrpSpPr>
        <p:grpSpPr bwMode="auto">
          <a:xfrm rot="5400000">
            <a:off x="4243388" y="1946275"/>
            <a:ext cx="100012" cy="350838"/>
            <a:chOff x="1789" y="2945"/>
            <a:chExt cx="98" cy="344"/>
          </a:xfrm>
        </p:grpSpPr>
        <p:sp>
          <p:nvSpPr>
            <p:cNvPr id="100473" name="Oval 121"/>
            <p:cNvSpPr>
              <a:spLocks noChangeArrowheads="1"/>
            </p:cNvSpPr>
            <p:nvPr/>
          </p:nvSpPr>
          <p:spPr bwMode="auto">
            <a:xfrm flipH="1" flipV="1">
              <a:off x="1789" y="2936"/>
              <a:ext cx="96" cy="97"/>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74" name="Oval 122"/>
            <p:cNvSpPr>
              <a:spLocks noChangeArrowheads="1"/>
            </p:cNvSpPr>
            <p:nvPr/>
          </p:nvSpPr>
          <p:spPr bwMode="auto">
            <a:xfrm flipH="1" flipV="1">
              <a:off x="1791" y="3070"/>
              <a:ext cx="95" cy="95"/>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75" name="Oval 123"/>
            <p:cNvSpPr>
              <a:spLocks noChangeArrowheads="1"/>
            </p:cNvSpPr>
            <p:nvPr/>
          </p:nvSpPr>
          <p:spPr bwMode="auto">
            <a:xfrm flipH="1" flipV="1">
              <a:off x="1791" y="3185"/>
              <a:ext cx="96" cy="98"/>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grpSp>
      <p:grpSp>
        <p:nvGrpSpPr>
          <p:cNvPr id="4" name="Group 124"/>
          <p:cNvGrpSpPr>
            <a:grpSpLocks/>
          </p:cNvGrpSpPr>
          <p:nvPr/>
        </p:nvGrpSpPr>
        <p:grpSpPr bwMode="auto">
          <a:xfrm rot="5400000">
            <a:off x="4927601" y="1946275"/>
            <a:ext cx="100012" cy="350837"/>
            <a:chOff x="1789" y="2945"/>
            <a:chExt cx="98" cy="344"/>
          </a:xfrm>
        </p:grpSpPr>
        <p:sp>
          <p:nvSpPr>
            <p:cNvPr id="100477" name="Oval 125"/>
            <p:cNvSpPr>
              <a:spLocks noChangeArrowheads="1"/>
            </p:cNvSpPr>
            <p:nvPr/>
          </p:nvSpPr>
          <p:spPr bwMode="auto">
            <a:xfrm flipH="1" flipV="1">
              <a:off x="1789" y="2936"/>
              <a:ext cx="96" cy="97"/>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78" name="Oval 126"/>
            <p:cNvSpPr>
              <a:spLocks noChangeArrowheads="1"/>
            </p:cNvSpPr>
            <p:nvPr/>
          </p:nvSpPr>
          <p:spPr bwMode="auto">
            <a:xfrm flipH="1" flipV="1">
              <a:off x="1791" y="3070"/>
              <a:ext cx="95" cy="95"/>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79" name="Oval 127"/>
            <p:cNvSpPr>
              <a:spLocks noChangeArrowheads="1"/>
            </p:cNvSpPr>
            <p:nvPr/>
          </p:nvSpPr>
          <p:spPr bwMode="auto">
            <a:xfrm flipH="1" flipV="1">
              <a:off x="1791" y="3185"/>
              <a:ext cx="96" cy="98"/>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grpSp>
      <p:grpSp>
        <p:nvGrpSpPr>
          <p:cNvPr id="5" name="Group 136"/>
          <p:cNvGrpSpPr>
            <a:grpSpLocks/>
          </p:cNvGrpSpPr>
          <p:nvPr/>
        </p:nvGrpSpPr>
        <p:grpSpPr bwMode="auto">
          <a:xfrm rot="5400000">
            <a:off x="5473701" y="2432050"/>
            <a:ext cx="100012" cy="350837"/>
            <a:chOff x="1789" y="2945"/>
            <a:chExt cx="98" cy="344"/>
          </a:xfrm>
        </p:grpSpPr>
        <p:sp>
          <p:nvSpPr>
            <p:cNvPr id="100489" name="Oval 137"/>
            <p:cNvSpPr>
              <a:spLocks noChangeArrowheads="1"/>
            </p:cNvSpPr>
            <p:nvPr/>
          </p:nvSpPr>
          <p:spPr bwMode="auto">
            <a:xfrm flipH="1" flipV="1">
              <a:off x="1789" y="2936"/>
              <a:ext cx="96" cy="97"/>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90" name="Oval 138"/>
            <p:cNvSpPr>
              <a:spLocks noChangeArrowheads="1"/>
            </p:cNvSpPr>
            <p:nvPr/>
          </p:nvSpPr>
          <p:spPr bwMode="auto">
            <a:xfrm flipH="1" flipV="1">
              <a:off x="1791" y="3070"/>
              <a:ext cx="95" cy="95"/>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91" name="Oval 139"/>
            <p:cNvSpPr>
              <a:spLocks noChangeArrowheads="1"/>
            </p:cNvSpPr>
            <p:nvPr/>
          </p:nvSpPr>
          <p:spPr bwMode="auto">
            <a:xfrm flipH="1" flipV="1">
              <a:off x="1791" y="3185"/>
              <a:ext cx="96" cy="98"/>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grpSp>
      <p:grpSp>
        <p:nvGrpSpPr>
          <p:cNvPr id="6" name="Group 140"/>
          <p:cNvGrpSpPr>
            <a:grpSpLocks/>
          </p:cNvGrpSpPr>
          <p:nvPr/>
        </p:nvGrpSpPr>
        <p:grpSpPr bwMode="auto">
          <a:xfrm rot="5400000">
            <a:off x="4984751" y="1358900"/>
            <a:ext cx="100012" cy="350837"/>
            <a:chOff x="1789" y="2945"/>
            <a:chExt cx="98" cy="344"/>
          </a:xfrm>
        </p:grpSpPr>
        <p:sp>
          <p:nvSpPr>
            <p:cNvPr id="100493" name="Oval 141"/>
            <p:cNvSpPr>
              <a:spLocks noChangeArrowheads="1"/>
            </p:cNvSpPr>
            <p:nvPr/>
          </p:nvSpPr>
          <p:spPr bwMode="auto">
            <a:xfrm flipH="1" flipV="1">
              <a:off x="1789" y="2936"/>
              <a:ext cx="96" cy="97"/>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94" name="Oval 142"/>
            <p:cNvSpPr>
              <a:spLocks noChangeArrowheads="1"/>
            </p:cNvSpPr>
            <p:nvPr/>
          </p:nvSpPr>
          <p:spPr bwMode="auto">
            <a:xfrm flipH="1" flipV="1">
              <a:off x="1791" y="3070"/>
              <a:ext cx="95" cy="95"/>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495" name="Oval 143"/>
            <p:cNvSpPr>
              <a:spLocks noChangeArrowheads="1"/>
            </p:cNvSpPr>
            <p:nvPr/>
          </p:nvSpPr>
          <p:spPr bwMode="auto">
            <a:xfrm flipH="1" flipV="1">
              <a:off x="1791" y="3185"/>
              <a:ext cx="96" cy="98"/>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grpSp>
      <p:grpSp>
        <p:nvGrpSpPr>
          <p:cNvPr id="7" name="Group 148"/>
          <p:cNvGrpSpPr>
            <a:grpSpLocks/>
          </p:cNvGrpSpPr>
          <p:nvPr/>
        </p:nvGrpSpPr>
        <p:grpSpPr bwMode="auto">
          <a:xfrm rot="5400000">
            <a:off x="3567112" y="1338263"/>
            <a:ext cx="100013" cy="350838"/>
            <a:chOff x="1789" y="2945"/>
            <a:chExt cx="98" cy="344"/>
          </a:xfrm>
        </p:grpSpPr>
        <p:sp>
          <p:nvSpPr>
            <p:cNvPr id="100501" name="Oval 149"/>
            <p:cNvSpPr>
              <a:spLocks noChangeArrowheads="1"/>
            </p:cNvSpPr>
            <p:nvPr/>
          </p:nvSpPr>
          <p:spPr bwMode="auto">
            <a:xfrm flipH="1" flipV="1">
              <a:off x="1786" y="2936"/>
              <a:ext cx="96" cy="97"/>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502" name="Oval 150"/>
            <p:cNvSpPr>
              <a:spLocks noChangeArrowheads="1"/>
            </p:cNvSpPr>
            <p:nvPr/>
          </p:nvSpPr>
          <p:spPr bwMode="auto">
            <a:xfrm flipH="1" flipV="1">
              <a:off x="1791" y="3070"/>
              <a:ext cx="95" cy="95"/>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503" name="Oval 151"/>
            <p:cNvSpPr>
              <a:spLocks noChangeArrowheads="1"/>
            </p:cNvSpPr>
            <p:nvPr/>
          </p:nvSpPr>
          <p:spPr bwMode="auto">
            <a:xfrm flipH="1" flipV="1">
              <a:off x="1791" y="3185"/>
              <a:ext cx="96" cy="98"/>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grpSp>
      <p:grpSp>
        <p:nvGrpSpPr>
          <p:cNvPr id="8" name="Group 152"/>
          <p:cNvGrpSpPr>
            <a:grpSpLocks/>
          </p:cNvGrpSpPr>
          <p:nvPr/>
        </p:nvGrpSpPr>
        <p:grpSpPr bwMode="auto">
          <a:xfrm rot="16200000" flipH="1">
            <a:off x="4300537" y="1017588"/>
            <a:ext cx="100013" cy="350838"/>
            <a:chOff x="1789" y="2945"/>
            <a:chExt cx="98" cy="344"/>
          </a:xfrm>
        </p:grpSpPr>
        <p:sp>
          <p:nvSpPr>
            <p:cNvPr id="100505" name="Oval 153"/>
            <p:cNvSpPr>
              <a:spLocks noChangeArrowheads="1"/>
            </p:cNvSpPr>
            <p:nvPr/>
          </p:nvSpPr>
          <p:spPr bwMode="auto">
            <a:xfrm flipH="1" flipV="1">
              <a:off x="1798" y="2945"/>
              <a:ext cx="96" cy="97"/>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506" name="Oval 154"/>
            <p:cNvSpPr>
              <a:spLocks noChangeArrowheads="1"/>
            </p:cNvSpPr>
            <p:nvPr/>
          </p:nvSpPr>
          <p:spPr bwMode="auto">
            <a:xfrm flipH="1" flipV="1">
              <a:off x="1791" y="3070"/>
              <a:ext cx="95" cy="95"/>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507" name="Oval 155"/>
            <p:cNvSpPr>
              <a:spLocks noChangeArrowheads="1"/>
            </p:cNvSpPr>
            <p:nvPr/>
          </p:nvSpPr>
          <p:spPr bwMode="auto">
            <a:xfrm flipH="1" flipV="1">
              <a:off x="1800" y="3192"/>
              <a:ext cx="96" cy="97"/>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grpSp>
      <p:sp>
        <p:nvSpPr>
          <p:cNvPr id="13346" name="Rectangle 156"/>
          <p:cNvSpPr>
            <a:spLocks noChangeArrowheads="1"/>
          </p:cNvSpPr>
          <p:nvPr/>
        </p:nvSpPr>
        <p:spPr bwMode="auto">
          <a:xfrm>
            <a:off x="4078288" y="2881313"/>
            <a:ext cx="146050" cy="146050"/>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47" name="Rectangle 157"/>
          <p:cNvSpPr>
            <a:spLocks noChangeArrowheads="1"/>
          </p:cNvSpPr>
          <p:nvPr/>
        </p:nvSpPr>
        <p:spPr bwMode="auto">
          <a:xfrm>
            <a:off x="5788025" y="2540000"/>
            <a:ext cx="147638" cy="146050"/>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48" name="Rectangle 158"/>
          <p:cNvSpPr>
            <a:spLocks noChangeArrowheads="1"/>
          </p:cNvSpPr>
          <p:nvPr/>
        </p:nvSpPr>
        <p:spPr bwMode="auto">
          <a:xfrm>
            <a:off x="3392488" y="1631950"/>
            <a:ext cx="147637" cy="146050"/>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49" name="Rectangle 159"/>
          <p:cNvSpPr>
            <a:spLocks noChangeArrowheads="1"/>
          </p:cNvSpPr>
          <p:nvPr/>
        </p:nvSpPr>
        <p:spPr bwMode="auto">
          <a:xfrm>
            <a:off x="3686175" y="1143000"/>
            <a:ext cx="147638" cy="146050"/>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50" name="Rectangle 160"/>
          <p:cNvSpPr>
            <a:spLocks noChangeArrowheads="1"/>
          </p:cNvSpPr>
          <p:nvPr/>
        </p:nvSpPr>
        <p:spPr bwMode="auto">
          <a:xfrm>
            <a:off x="4633913" y="1449388"/>
            <a:ext cx="146050" cy="147637"/>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grpSp>
        <p:nvGrpSpPr>
          <p:cNvPr id="9" name="Group 164"/>
          <p:cNvGrpSpPr>
            <a:grpSpLocks/>
          </p:cNvGrpSpPr>
          <p:nvPr/>
        </p:nvGrpSpPr>
        <p:grpSpPr bwMode="auto">
          <a:xfrm flipV="1">
            <a:off x="5243513" y="1484313"/>
            <a:ext cx="100012" cy="349250"/>
            <a:chOff x="1789" y="2945"/>
            <a:chExt cx="98" cy="344"/>
          </a:xfrm>
        </p:grpSpPr>
        <p:sp>
          <p:nvSpPr>
            <p:cNvPr id="100513" name="Oval 161"/>
            <p:cNvSpPr>
              <a:spLocks noChangeArrowheads="1"/>
            </p:cNvSpPr>
            <p:nvPr/>
          </p:nvSpPr>
          <p:spPr bwMode="auto">
            <a:xfrm flipH="1" flipV="1">
              <a:off x="1789" y="2945"/>
              <a:ext cx="96" cy="95"/>
            </a:xfrm>
            <a:prstGeom prst="ellipse">
              <a:avLst/>
            </a:prstGeom>
            <a:solidFill>
              <a:srgbClr val="FFFF66"/>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514" name="Oval 162"/>
            <p:cNvSpPr>
              <a:spLocks noChangeArrowheads="1"/>
            </p:cNvSpPr>
            <p:nvPr/>
          </p:nvSpPr>
          <p:spPr bwMode="auto">
            <a:xfrm flipH="1" flipV="1">
              <a:off x="1791" y="3069"/>
              <a:ext cx="95" cy="97"/>
            </a:xfrm>
            <a:prstGeom prst="ellipse">
              <a:avLst/>
            </a:prstGeom>
            <a:solidFill>
              <a:srgbClr val="68FF68"/>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sp>
          <p:nvSpPr>
            <p:cNvPr id="100515" name="Oval 163"/>
            <p:cNvSpPr>
              <a:spLocks noChangeArrowheads="1"/>
            </p:cNvSpPr>
            <p:nvPr/>
          </p:nvSpPr>
          <p:spPr bwMode="auto">
            <a:xfrm flipH="1" flipV="1">
              <a:off x="1791" y="3194"/>
              <a:ext cx="96" cy="95"/>
            </a:xfrm>
            <a:prstGeom prst="ellipse">
              <a:avLst/>
            </a:prstGeom>
            <a:solidFill>
              <a:srgbClr val="5CA2FF"/>
            </a:solidFill>
            <a:ln w="19050" algn="ctr">
              <a:solidFill>
                <a:schemeClr val="tx1"/>
              </a:solidFill>
              <a:round/>
              <a:headEnd/>
              <a:tailEnd/>
            </a:ln>
            <a:effectLst>
              <a:outerShdw dist="35921" dir="2700000" algn="ctr" rotWithShape="0">
                <a:schemeClr val="bg2"/>
              </a:outerShdw>
            </a:effectLst>
          </p:spPr>
          <p:txBody>
            <a:bodyPr wrap="none" anchor="ctr"/>
            <a:lstStyle/>
            <a:p>
              <a:pPr algn="ctr"/>
              <a:endParaRPr lang="en-US" sz="1400" b="1" u="sng">
                <a:solidFill>
                  <a:srgbClr val="000000"/>
                </a:solidFill>
                <a:latin typeface="Verdana" pitchFamily="34" charset="0"/>
              </a:endParaRPr>
            </a:p>
          </p:txBody>
        </p:sp>
      </p:grpSp>
      <p:sp>
        <p:nvSpPr>
          <p:cNvPr id="13352" name="Rectangle 166"/>
          <p:cNvSpPr>
            <a:spLocks noChangeArrowheads="1"/>
          </p:cNvSpPr>
          <p:nvPr/>
        </p:nvSpPr>
        <p:spPr bwMode="auto">
          <a:xfrm>
            <a:off x="2855913" y="1778000"/>
            <a:ext cx="146050" cy="146050"/>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53" name="Rectangle 167"/>
          <p:cNvSpPr>
            <a:spLocks noChangeArrowheads="1"/>
          </p:cNvSpPr>
          <p:nvPr/>
        </p:nvSpPr>
        <p:spPr bwMode="auto">
          <a:xfrm>
            <a:off x="3051175" y="1778000"/>
            <a:ext cx="146050" cy="146050"/>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54" name="Line 168"/>
          <p:cNvSpPr>
            <a:spLocks noChangeShapeType="1"/>
          </p:cNvSpPr>
          <p:nvPr/>
        </p:nvSpPr>
        <p:spPr bwMode="auto">
          <a:xfrm flipH="1" flipV="1">
            <a:off x="4810125" y="2316163"/>
            <a:ext cx="9525" cy="160337"/>
          </a:xfrm>
          <a:prstGeom prst="line">
            <a:avLst/>
          </a:prstGeom>
          <a:noFill/>
          <a:ln w="19050">
            <a:solidFill>
              <a:schemeClr val="tx1"/>
            </a:solidFill>
            <a:round/>
            <a:headEnd/>
            <a:tailEnd type="triangle" w="med" len="med"/>
          </a:ln>
        </p:spPr>
        <p:txBody>
          <a:bodyPr wrap="none" anchor="ctr"/>
          <a:lstStyle/>
          <a:p>
            <a:endParaRPr lang="en-US"/>
          </a:p>
        </p:txBody>
      </p:sp>
      <p:sp>
        <p:nvSpPr>
          <p:cNvPr id="13355" name="Rectangle 169"/>
          <p:cNvSpPr>
            <a:spLocks noChangeArrowheads="1"/>
          </p:cNvSpPr>
          <p:nvPr/>
        </p:nvSpPr>
        <p:spPr bwMode="auto">
          <a:xfrm>
            <a:off x="4538663" y="2266950"/>
            <a:ext cx="147637" cy="146050"/>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56" name="Rectangle 170"/>
          <p:cNvSpPr>
            <a:spLocks noChangeArrowheads="1"/>
          </p:cNvSpPr>
          <p:nvPr/>
        </p:nvSpPr>
        <p:spPr bwMode="auto">
          <a:xfrm>
            <a:off x="4733925" y="2365375"/>
            <a:ext cx="147638" cy="146050"/>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57" name="Rectangle 171"/>
          <p:cNvSpPr>
            <a:spLocks noChangeArrowheads="1"/>
          </p:cNvSpPr>
          <p:nvPr/>
        </p:nvSpPr>
        <p:spPr bwMode="auto">
          <a:xfrm>
            <a:off x="5662613" y="2036763"/>
            <a:ext cx="147637" cy="146050"/>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58" name="Freeform 72"/>
          <p:cNvSpPr>
            <a:spLocks/>
          </p:cNvSpPr>
          <p:nvPr/>
        </p:nvSpPr>
        <p:spPr bwMode="auto">
          <a:xfrm>
            <a:off x="1749425" y="3543300"/>
            <a:ext cx="228600" cy="5334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a:p>
        </p:txBody>
      </p:sp>
      <p:sp>
        <p:nvSpPr>
          <p:cNvPr id="13359" name="Freeform 114"/>
          <p:cNvSpPr>
            <a:spLocks/>
          </p:cNvSpPr>
          <p:nvPr/>
        </p:nvSpPr>
        <p:spPr bwMode="auto">
          <a:xfrm>
            <a:off x="1825625" y="3581400"/>
            <a:ext cx="152400" cy="3429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type="triangle" w="med" len="med"/>
            <a:tailEnd/>
          </a:ln>
        </p:spPr>
        <p:txBody>
          <a:bodyPr wrap="none" anchor="ctr"/>
          <a:lstStyle/>
          <a:p>
            <a:endParaRPr lang="en-US"/>
          </a:p>
        </p:txBody>
      </p:sp>
      <p:sp>
        <p:nvSpPr>
          <p:cNvPr id="13360" name="Rectangle 115"/>
          <p:cNvSpPr>
            <a:spLocks noChangeArrowheads="1"/>
          </p:cNvSpPr>
          <p:nvPr/>
        </p:nvSpPr>
        <p:spPr bwMode="auto">
          <a:xfrm>
            <a:off x="1711325" y="3929063"/>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61" name="Rectangle 115"/>
          <p:cNvSpPr>
            <a:spLocks noChangeArrowheads="1"/>
          </p:cNvSpPr>
          <p:nvPr/>
        </p:nvSpPr>
        <p:spPr bwMode="auto">
          <a:xfrm>
            <a:off x="1792288" y="3678238"/>
            <a:ext cx="71437"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grpSp>
        <p:nvGrpSpPr>
          <p:cNvPr id="10" name="Group 105"/>
          <p:cNvGrpSpPr>
            <a:grpSpLocks/>
          </p:cNvGrpSpPr>
          <p:nvPr/>
        </p:nvGrpSpPr>
        <p:grpSpPr bwMode="auto">
          <a:xfrm flipH="1">
            <a:off x="7388225" y="3536950"/>
            <a:ext cx="266700" cy="533400"/>
            <a:chOff x="7415711" y="3971926"/>
            <a:chExt cx="266212" cy="533400"/>
          </a:xfrm>
        </p:grpSpPr>
        <p:sp>
          <p:nvSpPr>
            <p:cNvPr id="13394" name="Freeform 72"/>
            <p:cNvSpPr>
              <a:spLocks/>
            </p:cNvSpPr>
            <p:nvPr/>
          </p:nvSpPr>
          <p:spPr bwMode="auto">
            <a:xfrm>
              <a:off x="7453323" y="3971926"/>
              <a:ext cx="228600" cy="5334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a:tailEnd type="triangle" w="med" len="med"/>
            </a:ln>
          </p:spPr>
          <p:txBody>
            <a:bodyPr wrap="none" anchor="ctr"/>
            <a:lstStyle/>
            <a:p>
              <a:endParaRPr lang="en-US"/>
            </a:p>
          </p:txBody>
        </p:sp>
        <p:sp>
          <p:nvSpPr>
            <p:cNvPr id="13395" name="Freeform 114"/>
            <p:cNvSpPr>
              <a:spLocks/>
            </p:cNvSpPr>
            <p:nvPr/>
          </p:nvSpPr>
          <p:spPr bwMode="auto">
            <a:xfrm>
              <a:off x="7529523" y="4010025"/>
              <a:ext cx="152400" cy="342900"/>
            </a:xfrm>
            <a:custGeom>
              <a:avLst/>
              <a:gdLst>
                <a:gd name="T0" fmla="*/ 2147483647 w 144"/>
                <a:gd name="T1" fmla="*/ 2147483647 h 576"/>
                <a:gd name="T2" fmla="*/ 0 w 144"/>
                <a:gd name="T3" fmla="*/ 2147483647 h 576"/>
                <a:gd name="T4" fmla="*/ 0 w 144"/>
                <a:gd name="T5" fmla="*/ 0 h 576"/>
                <a:gd name="T6" fmla="*/ 0 60000 65536"/>
                <a:gd name="T7" fmla="*/ 0 60000 65536"/>
                <a:gd name="T8" fmla="*/ 0 60000 65536"/>
                <a:gd name="T9" fmla="*/ 0 w 144"/>
                <a:gd name="T10" fmla="*/ 0 h 576"/>
                <a:gd name="T11" fmla="*/ 144 w 144"/>
                <a:gd name="T12" fmla="*/ 576 h 576"/>
              </a:gdLst>
              <a:ahLst/>
              <a:cxnLst>
                <a:cxn ang="T6">
                  <a:pos x="T0" y="T1"/>
                </a:cxn>
                <a:cxn ang="T7">
                  <a:pos x="T2" y="T3"/>
                </a:cxn>
                <a:cxn ang="T8">
                  <a:pos x="T4" y="T5"/>
                </a:cxn>
              </a:cxnLst>
              <a:rect l="T9" t="T10" r="T11" b="T12"/>
              <a:pathLst>
                <a:path w="144" h="576">
                  <a:moveTo>
                    <a:pt x="144" y="576"/>
                  </a:moveTo>
                  <a:lnTo>
                    <a:pt x="0" y="576"/>
                  </a:lnTo>
                  <a:lnTo>
                    <a:pt x="0" y="0"/>
                  </a:lnTo>
                </a:path>
              </a:pathLst>
            </a:custGeom>
            <a:noFill/>
            <a:ln w="19050">
              <a:solidFill>
                <a:schemeClr val="tx1"/>
              </a:solidFill>
              <a:round/>
              <a:headEnd type="triangle" w="med" len="med"/>
              <a:tailEnd/>
            </a:ln>
          </p:spPr>
          <p:txBody>
            <a:bodyPr wrap="none" anchor="ctr"/>
            <a:lstStyle/>
            <a:p>
              <a:endParaRPr lang="en-US"/>
            </a:p>
          </p:txBody>
        </p:sp>
        <p:sp>
          <p:nvSpPr>
            <p:cNvPr id="13396" name="Rectangle 115"/>
            <p:cNvSpPr>
              <a:spLocks noChangeArrowheads="1"/>
            </p:cNvSpPr>
            <p:nvPr/>
          </p:nvSpPr>
          <p:spPr bwMode="auto">
            <a:xfrm>
              <a:off x="7415711" y="4358120"/>
              <a:ext cx="70945" cy="71005"/>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sp>
          <p:nvSpPr>
            <p:cNvPr id="13397" name="Rectangle 115"/>
            <p:cNvSpPr>
              <a:spLocks noChangeArrowheads="1"/>
            </p:cNvSpPr>
            <p:nvPr/>
          </p:nvSpPr>
          <p:spPr bwMode="auto">
            <a:xfrm>
              <a:off x="7496674" y="4152903"/>
              <a:ext cx="70945" cy="71005"/>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u="sng">
                <a:solidFill>
                  <a:srgbClr val="000000"/>
                </a:solidFill>
                <a:latin typeface="Verdana" pitchFamily="34" charset="0"/>
              </a:endParaRPr>
            </a:p>
          </p:txBody>
        </p:sp>
      </p:grpSp>
      <p:sp>
        <p:nvSpPr>
          <p:cNvPr id="13363" name="Rectangle 90"/>
          <p:cNvSpPr>
            <a:spLocks noChangeArrowheads="1"/>
          </p:cNvSpPr>
          <p:nvPr/>
        </p:nvSpPr>
        <p:spPr bwMode="auto">
          <a:xfrm>
            <a:off x="1974850" y="3878263"/>
            <a:ext cx="284163" cy="260350"/>
          </a:xfrm>
          <a:prstGeom prst="rect">
            <a:avLst/>
          </a:prstGeom>
          <a:solidFill>
            <a:srgbClr val="FFFF66"/>
          </a:solidFill>
          <a:ln w="19050" algn="ctr">
            <a:solidFill>
              <a:schemeClr val="tx1"/>
            </a:solidFill>
            <a:miter lim="800000"/>
            <a:headEnd/>
            <a:tailEnd/>
          </a:ln>
        </p:spPr>
        <p:txBody>
          <a:bodyPr wrap="none" anchor="ctr"/>
          <a:lstStyle/>
          <a:p>
            <a:pPr algn="ctr"/>
            <a:r>
              <a:rPr lang="en-US" sz="1400" b="1">
                <a:solidFill>
                  <a:srgbClr val="000000"/>
                </a:solidFill>
                <a:latin typeface="Verdana" pitchFamily="34" charset="0"/>
              </a:rPr>
              <a:t>r</a:t>
            </a:r>
          </a:p>
        </p:txBody>
      </p:sp>
      <p:sp>
        <p:nvSpPr>
          <p:cNvPr id="13364" name="Rectangle 317"/>
          <p:cNvSpPr>
            <a:spLocks noChangeArrowheads="1"/>
          </p:cNvSpPr>
          <p:nvPr/>
        </p:nvSpPr>
        <p:spPr bwMode="auto">
          <a:xfrm>
            <a:off x="4568825" y="3802063"/>
            <a:ext cx="284163" cy="260350"/>
          </a:xfrm>
          <a:prstGeom prst="rect">
            <a:avLst/>
          </a:prstGeom>
          <a:solidFill>
            <a:srgbClr val="68FF68"/>
          </a:solidFill>
          <a:ln w="19050" algn="ctr">
            <a:solidFill>
              <a:schemeClr val="tx1"/>
            </a:solidFill>
            <a:miter lim="800000"/>
            <a:headEnd/>
            <a:tailEnd/>
          </a:ln>
        </p:spPr>
        <p:txBody>
          <a:bodyPr wrap="none" anchor="ctr"/>
          <a:lstStyle/>
          <a:p>
            <a:pPr algn="ctr"/>
            <a:r>
              <a:rPr lang="en-US" sz="1400" b="1">
                <a:solidFill>
                  <a:srgbClr val="000000"/>
                </a:solidFill>
                <a:latin typeface="Verdana" pitchFamily="34" charset="0"/>
              </a:rPr>
              <a:t>r</a:t>
            </a:r>
          </a:p>
        </p:txBody>
      </p:sp>
      <p:sp>
        <p:nvSpPr>
          <p:cNvPr id="13365" name="Rectangle 362"/>
          <p:cNvSpPr>
            <a:spLocks noChangeArrowheads="1"/>
          </p:cNvSpPr>
          <p:nvPr/>
        </p:nvSpPr>
        <p:spPr bwMode="auto">
          <a:xfrm>
            <a:off x="7099300" y="3856038"/>
            <a:ext cx="284163" cy="260350"/>
          </a:xfrm>
          <a:prstGeom prst="rect">
            <a:avLst/>
          </a:prstGeom>
          <a:solidFill>
            <a:srgbClr val="5CA2FF"/>
          </a:solidFill>
          <a:ln w="19050" algn="ctr">
            <a:solidFill>
              <a:schemeClr val="tx1"/>
            </a:solidFill>
            <a:miter lim="800000"/>
            <a:headEnd/>
            <a:tailEnd/>
          </a:ln>
        </p:spPr>
        <p:txBody>
          <a:bodyPr wrap="none" anchor="ctr"/>
          <a:lstStyle/>
          <a:p>
            <a:pPr algn="ctr"/>
            <a:r>
              <a:rPr lang="en-US" sz="1400" b="1">
                <a:solidFill>
                  <a:srgbClr val="000000"/>
                </a:solidFill>
                <a:latin typeface="Verdana" pitchFamily="34" charset="0"/>
              </a:rPr>
              <a:t>r</a:t>
            </a:r>
          </a:p>
        </p:txBody>
      </p:sp>
      <p:sp>
        <p:nvSpPr>
          <p:cNvPr id="13366" name="Rectangle 317"/>
          <p:cNvSpPr>
            <a:spLocks noChangeArrowheads="1"/>
          </p:cNvSpPr>
          <p:nvPr/>
        </p:nvSpPr>
        <p:spPr bwMode="auto">
          <a:xfrm>
            <a:off x="4151313" y="4071938"/>
            <a:ext cx="284162" cy="260350"/>
          </a:xfrm>
          <a:prstGeom prst="rect">
            <a:avLst/>
          </a:prstGeom>
          <a:solidFill>
            <a:srgbClr val="FF66FF"/>
          </a:solidFill>
          <a:ln w="19050" algn="ctr">
            <a:solidFill>
              <a:schemeClr val="tx1"/>
            </a:solidFill>
            <a:miter lim="800000"/>
            <a:headEnd/>
            <a:tailEnd/>
          </a:ln>
        </p:spPr>
        <p:txBody>
          <a:bodyPr wrap="none" anchor="ctr"/>
          <a:lstStyle/>
          <a:p>
            <a:pPr algn="ctr"/>
            <a:r>
              <a:rPr lang="en-US" sz="1400" b="1">
                <a:solidFill>
                  <a:srgbClr val="000000"/>
                </a:solidFill>
                <a:latin typeface="Verdana" pitchFamily="34" charset="0"/>
              </a:rPr>
              <a:t>r</a:t>
            </a:r>
          </a:p>
        </p:txBody>
      </p:sp>
      <p:sp>
        <p:nvSpPr>
          <p:cNvPr id="13367" name="Freeform 125"/>
          <p:cNvSpPr>
            <a:spLocks noChangeArrowheads="1"/>
          </p:cNvSpPr>
          <p:nvPr/>
        </p:nvSpPr>
        <p:spPr bwMode="auto">
          <a:xfrm>
            <a:off x="2246313" y="3862388"/>
            <a:ext cx="2333625" cy="107950"/>
          </a:xfrm>
          <a:custGeom>
            <a:avLst/>
            <a:gdLst>
              <a:gd name="T0" fmla="*/ 0 w 2302136"/>
              <a:gd name="T1" fmla="*/ 85763 h 112955"/>
              <a:gd name="T2" fmla="*/ 1307619 w 2302136"/>
              <a:gd name="T3" fmla="*/ 12252 h 112955"/>
              <a:gd name="T4" fmla="*/ 2498485 w 2302136"/>
              <a:gd name="T5" fmla="*/ 12252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a:tailEnd type="triangle" w="med" len="med"/>
          </a:ln>
        </p:spPr>
        <p:txBody>
          <a:bodyPr wrap="none" anchor="ctr"/>
          <a:lstStyle/>
          <a:p>
            <a:endParaRPr lang="en-US"/>
          </a:p>
        </p:txBody>
      </p:sp>
      <p:sp>
        <p:nvSpPr>
          <p:cNvPr id="13368" name="Freeform 126"/>
          <p:cNvSpPr>
            <a:spLocks noChangeArrowheads="1"/>
          </p:cNvSpPr>
          <p:nvPr/>
        </p:nvSpPr>
        <p:spPr bwMode="auto">
          <a:xfrm flipV="1">
            <a:off x="2257425" y="4048125"/>
            <a:ext cx="1892300" cy="149225"/>
          </a:xfrm>
          <a:custGeom>
            <a:avLst/>
            <a:gdLst>
              <a:gd name="T0" fmla="*/ 0 w 2302136"/>
              <a:gd name="T1" fmla="*/ 598842 h 112955"/>
              <a:gd name="T2" fmla="*/ 371817 w 2302136"/>
              <a:gd name="T3" fmla="*/ 85548 h 112955"/>
              <a:gd name="T4" fmla="*/ 710436 w 2302136"/>
              <a:gd name="T5" fmla="*/ 85548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a:tailEnd type="triangle" w="med" len="med"/>
          </a:ln>
        </p:spPr>
        <p:txBody>
          <a:bodyPr wrap="none" anchor="ctr"/>
          <a:lstStyle/>
          <a:p>
            <a:endParaRPr lang="en-US"/>
          </a:p>
        </p:txBody>
      </p:sp>
      <p:sp>
        <p:nvSpPr>
          <p:cNvPr id="13369" name="Freeform 127"/>
          <p:cNvSpPr>
            <a:spLocks noChangeArrowheads="1"/>
          </p:cNvSpPr>
          <p:nvPr/>
        </p:nvSpPr>
        <p:spPr bwMode="auto">
          <a:xfrm>
            <a:off x="2247900" y="3908425"/>
            <a:ext cx="2333625" cy="106363"/>
          </a:xfrm>
          <a:custGeom>
            <a:avLst/>
            <a:gdLst>
              <a:gd name="T0" fmla="*/ 0 w 2302136"/>
              <a:gd name="T1" fmla="*/ 79641 h 112955"/>
              <a:gd name="T2" fmla="*/ 1307619 w 2302136"/>
              <a:gd name="T3" fmla="*/ 11377 h 112955"/>
              <a:gd name="T4" fmla="*/ 2498485 w 2302136"/>
              <a:gd name="T5" fmla="*/ 11377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type="triangle" w="med" len="med"/>
            <a:tailEnd/>
          </a:ln>
        </p:spPr>
        <p:txBody>
          <a:bodyPr wrap="none" anchor="ctr"/>
          <a:lstStyle/>
          <a:p>
            <a:endParaRPr lang="en-US"/>
          </a:p>
        </p:txBody>
      </p:sp>
      <p:sp>
        <p:nvSpPr>
          <p:cNvPr id="13370" name="Freeform 128"/>
          <p:cNvSpPr>
            <a:spLocks noChangeArrowheads="1"/>
          </p:cNvSpPr>
          <p:nvPr/>
        </p:nvSpPr>
        <p:spPr bwMode="auto">
          <a:xfrm flipV="1">
            <a:off x="2270125" y="4092575"/>
            <a:ext cx="1892300" cy="149225"/>
          </a:xfrm>
          <a:custGeom>
            <a:avLst/>
            <a:gdLst>
              <a:gd name="T0" fmla="*/ 0 w 2302136"/>
              <a:gd name="T1" fmla="*/ 598842 h 112955"/>
              <a:gd name="T2" fmla="*/ 371817 w 2302136"/>
              <a:gd name="T3" fmla="*/ 85548 h 112955"/>
              <a:gd name="T4" fmla="*/ 710436 w 2302136"/>
              <a:gd name="T5" fmla="*/ 85548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type="triangle" w="med" len="med"/>
            <a:tailEnd/>
          </a:ln>
        </p:spPr>
        <p:txBody>
          <a:bodyPr wrap="none" anchor="ctr"/>
          <a:lstStyle/>
          <a:p>
            <a:endParaRPr lang="en-US"/>
          </a:p>
        </p:txBody>
      </p:sp>
      <p:sp>
        <p:nvSpPr>
          <p:cNvPr id="13371" name="Rectangle 330"/>
          <p:cNvSpPr>
            <a:spLocks noChangeArrowheads="1"/>
          </p:cNvSpPr>
          <p:nvPr/>
        </p:nvSpPr>
        <p:spPr bwMode="auto">
          <a:xfrm>
            <a:off x="3424238" y="3830638"/>
            <a:ext cx="71437"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sp>
        <p:nvSpPr>
          <p:cNvPr id="13372" name="Rectangle 330"/>
          <p:cNvSpPr>
            <a:spLocks noChangeArrowheads="1"/>
          </p:cNvSpPr>
          <p:nvPr/>
        </p:nvSpPr>
        <p:spPr bwMode="auto">
          <a:xfrm>
            <a:off x="3330575" y="3886200"/>
            <a:ext cx="71438"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sp>
        <p:nvSpPr>
          <p:cNvPr id="13373" name="Rectangle 330"/>
          <p:cNvSpPr>
            <a:spLocks noChangeArrowheads="1"/>
          </p:cNvSpPr>
          <p:nvPr/>
        </p:nvSpPr>
        <p:spPr bwMode="auto">
          <a:xfrm flipV="1">
            <a:off x="3243263" y="4122738"/>
            <a:ext cx="71437"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sp>
        <p:nvSpPr>
          <p:cNvPr id="13374" name="Rectangle 330"/>
          <p:cNvSpPr>
            <a:spLocks noChangeArrowheads="1"/>
          </p:cNvSpPr>
          <p:nvPr/>
        </p:nvSpPr>
        <p:spPr bwMode="auto">
          <a:xfrm flipV="1">
            <a:off x="3148013" y="4178300"/>
            <a:ext cx="71437"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sp>
        <p:nvSpPr>
          <p:cNvPr id="13375" name="Freeform 133"/>
          <p:cNvSpPr>
            <a:spLocks noChangeArrowheads="1"/>
          </p:cNvSpPr>
          <p:nvPr/>
        </p:nvSpPr>
        <p:spPr bwMode="auto">
          <a:xfrm flipH="1">
            <a:off x="4875213" y="3873500"/>
            <a:ext cx="2232025" cy="149225"/>
          </a:xfrm>
          <a:custGeom>
            <a:avLst/>
            <a:gdLst>
              <a:gd name="T0" fmla="*/ 0 w 2302136"/>
              <a:gd name="T1" fmla="*/ 598842 h 112955"/>
              <a:gd name="T2" fmla="*/ 1000742 w 2302136"/>
              <a:gd name="T3" fmla="*/ 85548 h 112955"/>
              <a:gd name="T4" fmla="*/ 1912132 w 2302136"/>
              <a:gd name="T5" fmla="*/ 85548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a:tailEnd type="triangle" w="med" len="med"/>
          </a:ln>
        </p:spPr>
        <p:txBody>
          <a:bodyPr wrap="none" anchor="ctr"/>
          <a:lstStyle/>
          <a:p>
            <a:endParaRPr lang="en-US"/>
          </a:p>
        </p:txBody>
      </p:sp>
      <p:sp>
        <p:nvSpPr>
          <p:cNvPr id="13376" name="Freeform 134"/>
          <p:cNvSpPr>
            <a:spLocks noChangeArrowheads="1"/>
          </p:cNvSpPr>
          <p:nvPr/>
        </p:nvSpPr>
        <p:spPr bwMode="auto">
          <a:xfrm flipH="1" flipV="1">
            <a:off x="4398963" y="4068763"/>
            <a:ext cx="2720975" cy="160337"/>
          </a:xfrm>
          <a:custGeom>
            <a:avLst/>
            <a:gdLst>
              <a:gd name="T0" fmla="*/ 0 w 2302136"/>
              <a:gd name="T1" fmla="*/ 920078 h 112955"/>
              <a:gd name="T2" fmla="*/ 3283042 w 2302136"/>
              <a:gd name="T3" fmla="*/ 131435 h 112955"/>
              <a:gd name="T4" fmla="*/ 6272954 w 2302136"/>
              <a:gd name="T5" fmla="*/ 131435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a:tailEnd type="triangle" w="med" len="med"/>
          </a:ln>
        </p:spPr>
        <p:txBody>
          <a:bodyPr wrap="none" anchor="ctr"/>
          <a:lstStyle/>
          <a:p>
            <a:endParaRPr lang="en-US"/>
          </a:p>
        </p:txBody>
      </p:sp>
      <p:sp>
        <p:nvSpPr>
          <p:cNvPr id="13377" name="Freeform 135"/>
          <p:cNvSpPr>
            <a:spLocks noChangeArrowheads="1"/>
          </p:cNvSpPr>
          <p:nvPr/>
        </p:nvSpPr>
        <p:spPr bwMode="auto">
          <a:xfrm flipH="1" flipV="1">
            <a:off x="4397375" y="4024313"/>
            <a:ext cx="2719388" cy="160337"/>
          </a:xfrm>
          <a:custGeom>
            <a:avLst/>
            <a:gdLst>
              <a:gd name="T0" fmla="*/ 0 w 2302136"/>
              <a:gd name="T1" fmla="*/ 920078 h 112955"/>
              <a:gd name="T2" fmla="*/ 3273482 w 2302136"/>
              <a:gd name="T3" fmla="*/ 131435 h 112955"/>
              <a:gd name="T4" fmla="*/ 6254676 w 2302136"/>
              <a:gd name="T5" fmla="*/ 131435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type="triangle" w="med" len="med"/>
            <a:tailEnd/>
          </a:ln>
        </p:spPr>
        <p:txBody>
          <a:bodyPr wrap="none" anchor="ctr"/>
          <a:lstStyle/>
          <a:p>
            <a:endParaRPr lang="en-US"/>
          </a:p>
        </p:txBody>
      </p:sp>
      <p:sp>
        <p:nvSpPr>
          <p:cNvPr id="13378" name="Freeform 136"/>
          <p:cNvSpPr>
            <a:spLocks noChangeArrowheads="1"/>
          </p:cNvSpPr>
          <p:nvPr/>
        </p:nvSpPr>
        <p:spPr bwMode="auto">
          <a:xfrm flipH="1">
            <a:off x="4859338" y="3829050"/>
            <a:ext cx="2232025" cy="149225"/>
          </a:xfrm>
          <a:custGeom>
            <a:avLst/>
            <a:gdLst>
              <a:gd name="T0" fmla="*/ 0 w 2302136"/>
              <a:gd name="T1" fmla="*/ 598842 h 112955"/>
              <a:gd name="T2" fmla="*/ 1000742 w 2302136"/>
              <a:gd name="T3" fmla="*/ 85548 h 112955"/>
              <a:gd name="T4" fmla="*/ 1912132 w 2302136"/>
              <a:gd name="T5" fmla="*/ 85548 h 112955"/>
              <a:gd name="T6" fmla="*/ 0 60000 65536"/>
              <a:gd name="T7" fmla="*/ 0 60000 65536"/>
              <a:gd name="T8" fmla="*/ 0 60000 65536"/>
              <a:gd name="T9" fmla="*/ 0 w 2302136"/>
              <a:gd name="T10" fmla="*/ 0 h 112955"/>
              <a:gd name="T11" fmla="*/ 2302136 w 2302136"/>
              <a:gd name="T12" fmla="*/ 112955 h 112955"/>
            </a:gdLst>
            <a:ahLst/>
            <a:cxnLst>
              <a:cxn ang="T6">
                <a:pos x="T0" y="T1"/>
              </a:cxn>
              <a:cxn ang="T7">
                <a:pos x="T2" y="T3"/>
              </a:cxn>
              <a:cxn ang="T8">
                <a:pos x="T4" y="T5"/>
              </a:cxn>
            </a:cxnLst>
            <a:rect l="T9" t="T10" r="T11" b="T12"/>
            <a:pathLst>
              <a:path w="2302136" h="112955">
                <a:moveTo>
                  <a:pt x="0" y="112955"/>
                </a:moveTo>
                <a:cubicBezTo>
                  <a:pt x="410583" y="72614"/>
                  <a:pt x="821167" y="32273"/>
                  <a:pt x="1204856" y="16136"/>
                </a:cubicBezTo>
                <a:cubicBezTo>
                  <a:pt x="1588545" y="0"/>
                  <a:pt x="1945340" y="8068"/>
                  <a:pt x="2302136" y="16136"/>
                </a:cubicBezTo>
              </a:path>
            </a:pathLst>
          </a:custGeom>
          <a:noFill/>
          <a:ln w="19050" algn="ctr">
            <a:solidFill>
              <a:schemeClr val="tx1"/>
            </a:solidFill>
            <a:round/>
            <a:headEnd type="triangle" w="med" len="med"/>
            <a:tailEnd/>
          </a:ln>
        </p:spPr>
        <p:txBody>
          <a:bodyPr wrap="none" anchor="ctr"/>
          <a:lstStyle/>
          <a:p>
            <a:endParaRPr lang="en-US"/>
          </a:p>
        </p:txBody>
      </p:sp>
      <p:sp>
        <p:nvSpPr>
          <p:cNvPr id="13379" name="Rectangle 330"/>
          <p:cNvSpPr>
            <a:spLocks noChangeArrowheads="1"/>
          </p:cNvSpPr>
          <p:nvPr/>
        </p:nvSpPr>
        <p:spPr bwMode="auto">
          <a:xfrm flipH="1" flipV="1">
            <a:off x="5518150" y="4168775"/>
            <a:ext cx="71438"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sp>
        <p:nvSpPr>
          <p:cNvPr id="13380" name="Rectangle 330"/>
          <p:cNvSpPr>
            <a:spLocks noChangeArrowheads="1"/>
          </p:cNvSpPr>
          <p:nvPr/>
        </p:nvSpPr>
        <p:spPr bwMode="auto">
          <a:xfrm flipH="1" flipV="1">
            <a:off x="5613400" y="4113213"/>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sp>
        <p:nvSpPr>
          <p:cNvPr id="13381" name="Rectangle 330"/>
          <p:cNvSpPr>
            <a:spLocks noChangeArrowheads="1"/>
          </p:cNvSpPr>
          <p:nvPr/>
        </p:nvSpPr>
        <p:spPr bwMode="auto">
          <a:xfrm flipH="1">
            <a:off x="5699125" y="3876675"/>
            <a:ext cx="71438" cy="71438"/>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sp>
        <p:nvSpPr>
          <p:cNvPr id="13382" name="Rectangle 330"/>
          <p:cNvSpPr>
            <a:spLocks noChangeArrowheads="1"/>
          </p:cNvSpPr>
          <p:nvPr/>
        </p:nvSpPr>
        <p:spPr bwMode="auto">
          <a:xfrm flipH="1">
            <a:off x="5794375" y="3821113"/>
            <a:ext cx="71438"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grpSp>
        <p:nvGrpSpPr>
          <p:cNvPr id="11" name="Group 116"/>
          <p:cNvGrpSpPr>
            <a:grpSpLocks/>
          </p:cNvGrpSpPr>
          <p:nvPr/>
        </p:nvGrpSpPr>
        <p:grpSpPr bwMode="auto">
          <a:xfrm rot="-5400000">
            <a:off x="4587875" y="2843213"/>
            <a:ext cx="236538" cy="188912"/>
            <a:chOff x="5935663" y="3481388"/>
            <a:chExt cx="236537" cy="188912"/>
          </a:xfrm>
        </p:grpSpPr>
        <p:sp>
          <p:nvSpPr>
            <p:cNvPr id="13390" name="Line 309"/>
            <p:cNvSpPr>
              <a:spLocks noChangeShapeType="1"/>
            </p:cNvSpPr>
            <p:nvPr/>
          </p:nvSpPr>
          <p:spPr bwMode="auto">
            <a:xfrm flipH="1">
              <a:off x="5935663" y="3622675"/>
              <a:ext cx="236537" cy="0"/>
            </a:xfrm>
            <a:prstGeom prst="line">
              <a:avLst/>
            </a:prstGeom>
            <a:noFill/>
            <a:ln w="19050">
              <a:solidFill>
                <a:schemeClr val="tx1"/>
              </a:solidFill>
              <a:round/>
              <a:headEnd/>
              <a:tailEnd type="triangle" w="med" len="med"/>
            </a:ln>
          </p:spPr>
          <p:txBody>
            <a:bodyPr wrap="none" anchor="ctr"/>
            <a:lstStyle/>
            <a:p>
              <a:endParaRPr lang="en-US"/>
            </a:p>
          </p:txBody>
        </p:sp>
        <p:sp>
          <p:nvSpPr>
            <p:cNvPr id="13391" name="Line 310"/>
            <p:cNvSpPr>
              <a:spLocks noChangeShapeType="1"/>
            </p:cNvSpPr>
            <p:nvPr/>
          </p:nvSpPr>
          <p:spPr bwMode="auto">
            <a:xfrm>
              <a:off x="5935663" y="3505200"/>
              <a:ext cx="236537" cy="0"/>
            </a:xfrm>
            <a:prstGeom prst="line">
              <a:avLst/>
            </a:prstGeom>
            <a:noFill/>
            <a:ln w="19050">
              <a:solidFill>
                <a:schemeClr val="tx1"/>
              </a:solidFill>
              <a:round/>
              <a:headEnd/>
              <a:tailEnd type="triangle" w="med" len="med"/>
            </a:ln>
          </p:spPr>
          <p:txBody>
            <a:bodyPr wrap="none" anchor="ctr"/>
            <a:lstStyle/>
            <a:p>
              <a:endParaRPr lang="en-US"/>
            </a:p>
          </p:txBody>
        </p:sp>
        <p:sp>
          <p:nvSpPr>
            <p:cNvPr id="13392" name="Rectangle 325"/>
            <p:cNvSpPr>
              <a:spLocks noChangeArrowheads="1"/>
            </p:cNvSpPr>
            <p:nvPr/>
          </p:nvSpPr>
          <p:spPr bwMode="auto">
            <a:xfrm>
              <a:off x="6030913" y="3598863"/>
              <a:ext cx="69850"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sp>
          <p:nvSpPr>
            <p:cNvPr id="13393" name="Rectangle 326"/>
            <p:cNvSpPr>
              <a:spLocks noChangeArrowheads="1"/>
            </p:cNvSpPr>
            <p:nvPr/>
          </p:nvSpPr>
          <p:spPr bwMode="auto">
            <a:xfrm>
              <a:off x="6030913" y="3481388"/>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grpSp>
      <p:grpSp>
        <p:nvGrpSpPr>
          <p:cNvPr id="12" name="Group 116"/>
          <p:cNvGrpSpPr>
            <a:grpSpLocks/>
          </p:cNvGrpSpPr>
          <p:nvPr/>
        </p:nvGrpSpPr>
        <p:grpSpPr bwMode="auto">
          <a:xfrm rot="-5400000">
            <a:off x="4584700" y="3605213"/>
            <a:ext cx="236538" cy="188912"/>
            <a:chOff x="5935663" y="3481388"/>
            <a:chExt cx="236537" cy="188912"/>
          </a:xfrm>
        </p:grpSpPr>
        <p:sp>
          <p:nvSpPr>
            <p:cNvPr id="13386" name="Line 309"/>
            <p:cNvSpPr>
              <a:spLocks noChangeShapeType="1"/>
            </p:cNvSpPr>
            <p:nvPr/>
          </p:nvSpPr>
          <p:spPr bwMode="auto">
            <a:xfrm flipH="1">
              <a:off x="5935663" y="3622675"/>
              <a:ext cx="236537" cy="0"/>
            </a:xfrm>
            <a:prstGeom prst="line">
              <a:avLst/>
            </a:prstGeom>
            <a:noFill/>
            <a:ln w="19050">
              <a:solidFill>
                <a:schemeClr val="tx1"/>
              </a:solidFill>
              <a:round/>
              <a:headEnd/>
              <a:tailEnd type="triangle" w="med" len="med"/>
            </a:ln>
          </p:spPr>
          <p:txBody>
            <a:bodyPr wrap="none" anchor="ctr"/>
            <a:lstStyle/>
            <a:p>
              <a:endParaRPr lang="en-US"/>
            </a:p>
          </p:txBody>
        </p:sp>
        <p:sp>
          <p:nvSpPr>
            <p:cNvPr id="13387" name="Line 310"/>
            <p:cNvSpPr>
              <a:spLocks noChangeShapeType="1"/>
            </p:cNvSpPr>
            <p:nvPr/>
          </p:nvSpPr>
          <p:spPr bwMode="auto">
            <a:xfrm>
              <a:off x="5935663" y="3505200"/>
              <a:ext cx="236537" cy="0"/>
            </a:xfrm>
            <a:prstGeom prst="line">
              <a:avLst/>
            </a:prstGeom>
            <a:noFill/>
            <a:ln w="19050">
              <a:solidFill>
                <a:schemeClr val="tx1"/>
              </a:solidFill>
              <a:round/>
              <a:headEnd/>
              <a:tailEnd type="triangle" w="med" len="med"/>
            </a:ln>
          </p:spPr>
          <p:txBody>
            <a:bodyPr wrap="none" anchor="ctr"/>
            <a:lstStyle/>
            <a:p>
              <a:endParaRPr lang="en-US"/>
            </a:p>
          </p:txBody>
        </p:sp>
        <p:sp>
          <p:nvSpPr>
            <p:cNvPr id="13388" name="Rectangle 325"/>
            <p:cNvSpPr>
              <a:spLocks noChangeArrowheads="1"/>
            </p:cNvSpPr>
            <p:nvPr/>
          </p:nvSpPr>
          <p:spPr bwMode="auto">
            <a:xfrm>
              <a:off x="6030913" y="3598863"/>
              <a:ext cx="69850" cy="71437"/>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sp>
          <p:nvSpPr>
            <p:cNvPr id="13389" name="Rectangle 326"/>
            <p:cNvSpPr>
              <a:spLocks noChangeArrowheads="1"/>
            </p:cNvSpPr>
            <p:nvPr/>
          </p:nvSpPr>
          <p:spPr bwMode="auto">
            <a:xfrm>
              <a:off x="6030913" y="3481388"/>
              <a:ext cx="69850" cy="69850"/>
            </a:xfrm>
            <a:prstGeom prst="rect">
              <a:avLst/>
            </a:prstGeom>
            <a:solidFill>
              <a:srgbClr val="FF9999"/>
            </a:solidFill>
            <a:ln w="19050" algn="ctr">
              <a:solidFill>
                <a:schemeClr val="tx1"/>
              </a:solidFill>
              <a:miter lim="800000"/>
              <a:headEnd/>
              <a:tailEnd/>
            </a:ln>
          </p:spPr>
          <p:txBody>
            <a:bodyPr wrap="none" anchor="ctr"/>
            <a:lstStyle/>
            <a:p>
              <a:pPr algn="ctr"/>
              <a:endParaRPr lang="en-US" sz="1400" b="1">
                <a:solidFill>
                  <a:srgbClr val="000000"/>
                </a:solidFill>
                <a:latin typeface="Verdana" pitchFamily="34" charset="0"/>
              </a:endParaRPr>
            </a:p>
          </p:txBody>
        </p:sp>
      </p:grpSp>
      <p:sp>
        <p:nvSpPr>
          <p:cNvPr id="13385" name="Rectangle 125"/>
          <p:cNvSpPr>
            <a:spLocks noChangeArrowheads="1"/>
          </p:cNvSpPr>
          <p:nvPr/>
        </p:nvSpPr>
        <p:spPr bwMode="auto">
          <a:xfrm>
            <a:off x="2703513" y="3048000"/>
            <a:ext cx="3746500" cy="523875"/>
          </a:xfrm>
          <a:prstGeom prst="rect">
            <a:avLst/>
          </a:prstGeom>
          <a:noFill/>
          <a:ln w="38100">
            <a:solidFill>
              <a:srgbClr val="FF0000"/>
            </a:solidFill>
            <a:miter lim="800000"/>
            <a:headEnd/>
            <a:tailEnd/>
          </a:ln>
        </p:spPr>
        <p:txBody>
          <a:bodyPr>
            <a:spAutoFit/>
          </a:bodyPr>
          <a:lstStyle/>
          <a:p>
            <a:pPr algn="ctr"/>
            <a:r>
              <a:rPr lang="en-US" sz="2800">
                <a:solidFill>
                  <a:srgbClr val="000000"/>
                </a:solidFill>
                <a:latin typeface="Verdana" pitchFamily="34" charset="0"/>
              </a:rPr>
              <a:t>??????????????</a:t>
            </a:r>
            <a:endParaRPr lang="en-US" sz="1400" b="1">
              <a:solidFill>
                <a:srgbClr val="000000"/>
              </a:solidFill>
              <a:latin typeface="Verdana" pitchFamily="34" charset="0"/>
            </a:endParaRPr>
          </a:p>
        </p:txBody>
      </p:sp>
      <p:sp>
        <p:nvSpPr>
          <p:cNvPr id="110"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28</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HAsim is More than a Single Model</a:t>
            </a:r>
            <a:endParaRPr lang="en-US" dirty="0"/>
          </a:p>
        </p:txBody>
      </p:sp>
      <p:sp>
        <p:nvSpPr>
          <p:cNvPr id="3" name="Content Placeholder 2"/>
          <p:cNvSpPr>
            <a:spLocks noGrp="1"/>
          </p:cNvSpPr>
          <p:nvPr>
            <p:ph idx="1"/>
          </p:nvPr>
        </p:nvSpPr>
        <p:spPr/>
        <p:txBody>
          <a:bodyPr/>
          <a:lstStyle/>
          <a:p>
            <a:pPr lvl="1"/>
            <a:r>
              <a:rPr lang="en-US" dirty="0" err="1" smtClean="0"/>
              <a:t>Asim</a:t>
            </a:r>
            <a:r>
              <a:rPr lang="en-US" dirty="0" smtClean="0"/>
              <a:t> (software) is layered on OS and libraries</a:t>
            </a:r>
          </a:p>
          <a:p>
            <a:pPr lvl="1"/>
            <a:r>
              <a:rPr lang="en-US" dirty="0" smtClean="0"/>
              <a:t>FPGA provides no OS/library services</a:t>
            </a:r>
          </a:p>
          <a:p>
            <a:pPr lvl="1"/>
            <a:r>
              <a:rPr lang="en-US" dirty="0" smtClean="0"/>
              <a:t>HAsim is the combination of:</a:t>
            </a:r>
          </a:p>
          <a:p>
            <a:pPr lvl="2"/>
            <a:r>
              <a:rPr lang="en-US" dirty="0" smtClean="0"/>
              <a:t>LEAP (Logic-based Environment for Application Programming) platform</a:t>
            </a:r>
          </a:p>
          <a:p>
            <a:pPr lvl="2"/>
            <a:r>
              <a:rPr lang="en-US" dirty="0" smtClean="0"/>
              <a:t>Functional model</a:t>
            </a:r>
          </a:p>
          <a:p>
            <a:pPr lvl="2"/>
            <a:r>
              <a:rPr lang="en-US" dirty="0" smtClean="0"/>
              <a:t>Timing model</a:t>
            </a:r>
            <a:br>
              <a:rPr lang="en-US" dirty="0" smtClean="0"/>
            </a:br>
            <a:endParaRPr lang="en-US" dirty="0" smtClean="0"/>
          </a:p>
          <a:p>
            <a:pPr lvl="1"/>
            <a:r>
              <a:rPr lang="en-US" dirty="0" smtClean="0"/>
              <a:t>Other projects are using LEAP</a:t>
            </a:r>
          </a:p>
          <a:p>
            <a:pPr lvl="2"/>
            <a:r>
              <a:rPr lang="en-US" dirty="0" smtClean="0"/>
              <a:t>H.264 decoder</a:t>
            </a:r>
          </a:p>
          <a:p>
            <a:pPr lvl="2"/>
            <a:r>
              <a:rPr lang="en-US" dirty="0" err="1" smtClean="0"/>
              <a:t>WiFi</a:t>
            </a:r>
            <a:r>
              <a:rPr lang="en-US" dirty="0" smtClean="0"/>
              <a:t> implementation</a:t>
            </a:r>
          </a:p>
        </p:txBody>
      </p:sp>
      <p:sp>
        <p:nvSpPr>
          <p:cNvPr id="4" name="Slide Number Placeholder 3"/>
          <p:cNvSpPr>
            <a:spLocks noGrp="1"/>
          </p:cNvSpPr>
          <p:nvPr>
            <p:ph type="sldNum" sz="quarter" idx="12"/>
          </p:nvPr>
        </p:nvSpPr>
        <p:spPr/>
        <p:txBody>
          <a:bodyPr/>
          <a:lstStyle/>
          <a:p>
            <a:fld id="{5C956B70-DE79-4610-8BB6-CA93DA16960B}" type="slidenum">
              <a:rPr lang="en-US" smtClean="0"/>
              <a:pPr/>
              <a:t>2</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banner3"/>
          <p:cNvSpPr>
            <a:spLocks noGrp="1"/>
          </p:cNvSpPr>
          <p:nvPr>
            <p:ph type="title"/>
          </p:nvPr>
        </p:nvSpPr>
        <p:spPr/>
        <p:txBody>
          <a:bodyPr/>
          <a:lstStyle/>
          <a:p>
            <a:pPr>
              <a:defRPr/>
            </a:pPr>
            <a:r>
              <a:rPr lang="en-US" dirty="0" smtClean="0"/>
              <a:t>OCN Multiplexing</a:t>
            </a:r>
            <a:endParaRPr lang="en-US" dirty="0"/>
          </a:p>
        </p:txBody>
      </p:sp>
      <p:sp>
        <p:nvSpPr>
          <p:cNvPr id="14339" name="Content Placeholder 2"/>
          <p:cNvSpPr>
            <a:spLocks noGrp="1"/>
          </p:cNvSpPr>
          <p:nvPr>
            <p:ph idx="1"/>
          </p:nvPr>
        </p:nvSpPr>
        <p:spPr>
          <a:xfrm>
            <a:off x="457200" y="1143000"/>
            <a:ext cx="8686800" cy="609600"/>
          </a:xfrm>
        </p:spPr>
        <p:txBody>
          <a:bodyPr/>
          <a:lstStyle/>
          <a:p>
            <a:r>
              <a:rPr lang="en-US" sz="2000" smtClean="0"/>
              <a:t>Simple Example: 2 Routers</a:t>
            </a:r>
          </a:p>
        </p:txBody>
      </p:sp>
      <p:sp>
        <p:nvSpPr>
          <p:cNvPr id="14340" name="Rectangle 60"/>
          <p:cNvSpPr>
            <a:spLocks noChangeArrowheads="1"/>
          </p:cNvSpPr>
          <p:nvPr/>
        </p:nvSpPr>
        <p:spPr bwMode="auto">
          <a:xfrm>
            <a:off x="1828800" y="2082800"/>
            <a:ext cx="990600" cy="919163"/>
          </a:xfrm>
          <a:prstGeom prst="rect">
            <a:avLst/>
          </a:prstGeom>
          <a:solidFill>
            <a:srgbClr val="FFFF66"/>
          </a:solidFill>
          <a:ln w="19050" algn="ctr">
            <a:solidFill>
              <a:schemeClr val="tx1"/>
            </a:solidFill>
            <a:miter lim="800000"/>
            <a:headEnd/>
            <a:tailEnd/>
          </a:ln>
        </p:spPr>
        <p:txBody>
          <a:bodyPr wrap="none" anchor="ctr"/>
          <a:lstStyle/>
          <a:p>
            <a:pPr algn="ctr"/>
            <a:r>
              <a:rPr lang="en-US" sz="2000">
                <a:latin typeface="Verdana" pitchFamily="34" charset="0"/>
              </a:rPr>
              <a:t>Router</a:t>
            </a:r>
          </a:p>
          <a:p>
            <a:pPr algn="ctr"/>
            <a:r>
              <a:rPr lang="en-US" sz="2000">
                <a:latin typeface="Verdana" pitchFamily="34" charset="0"/>
              </a:rPr>
              <a:t>0</a:t>
            </a:r>
          </a:p>
        </p:txBody>
      </p:sp>
      <p:sp>
        <p:nvSpPr>
          <p:cNvPr id="14341" name="Rectangle 60"/>
          <p:cNvSpPr>
            <a:spLocks noChangeArrowheads="1"/>
          </p:cNvSpPr>
          <p:nvPr/>
        </p:nvSpPr>
        <p:spPr bwMode="auto">
          <a:xfrm>
            <a:off x="4038600" y="2082800"/>
            <a:ext cx="990600" cy="919163"/>
          </a:xfrm>
          <a:prstGeom prst="rect">
            <a:avLst/>
          </a:prstGeom>
          <a:solidFill>
            <a:srgbClr val="68FF68"/>
          </a:solidFill>
          <a:ln w="19050" algn="ctr">
            <a:solidFill>
              <a:schemeClr val="tx1"/>
            </a:solidFill>
            <a:miter lim="800000"/>
            <a:headEnd/>
            <a:tailEnd/>
          </a:ln>
        </p:spPr>
        <p:txBody>
          <a:bodyPr wrap="none" anchor="ctr"/>
          <a:lstStyle/>
          <a:p>
            <a:pPr algn="ctr"/>
            <a:r>
              <a:rPr lang="en-US" sz="2000">
                <a:latin typeface="Verdana" pitchFamily="34" charset="0"/>
              </a:rPr>
              <a:t>Router</a:t>
            </a:r>
          </a:p>
          <a:p>
            <a:pPr algn="ctr"/>
            <a:r>
              <a:rPr lang="en-US" sz="2000">
                <a:latin typeface="Verdana" pitchFamily="34" charset="0"/>
              </a:rPr>
              <a:t>1</a:t>
            </a:r>
          </a:p>
        </p:txBody>
      </p:sp>
      <p:sp>
        <p:nvSpPr>
          <p:cNvPr id="14342" name="Freeform 15"/>
          <p:cNvSpPr>
            <a:spLocks noChangeArrowheads="1"/>
          </p:cNvSpPr>
          <p:nvPr/>
        </p:nvSpPr>
        <p:spPr bwMode="auto">
          <a:xfrm rot="16200000" flipH="1">
            <a:off x="3236119" y="1535906"/>
            <a:ext cx="363538" cy="1196975"/>
          </a:xfrm>
          <a:custGeom>
            <a:avLst/>
            <a:gdLst>
              <a:gd name="T0" fmla="*/ 28078864 w 152399"/>
              <a:gd name="T1" fmla="*/ 0 h 656216"/>
              <a:gd name="T2" fmla="*/ 2312299 w 152399"/>
              <a:gd name="T3" fmla="*/ 11094407 h 656216"/>
              <a:gd name="T4" fmla="*/ 14204628 w 152399"/>
              <a:gd name="T5" fmla="*/ 24169971 h 656216"/>
              <a:gd name="T6" fmla="*/ 0 60000 65536"/>
              <a:gd name="T7" fmla="*/ 0 60000 65536"/>
              <a:gd name="T8" fmla="*/ 0 60000 65536"/>
              <a:gd name="T9" fmla="*/ 0 w 152399"/>
              <a:gd name="T10" fmla="*/ 0 h 656216"/>
              <a:gd name="T11" fmla="*/ 152399 w 152399"/>
              <a:gd name="T12" fmla="*/ 656216 h 656216"/>
            </a:gdLst>
            <a:ahLst/>
            <a:cxnLst>
              <a:cxn ang="T6">
                <a:pos x="T0" y="T1"/>
              </a:cxn>
              <a:cxn ang="T7">
                <a:pos x="T2" y="T3"/>
              </a:cxn>
              <a:cxn ang="T8">
                <a:pos x="T4" y="T5"/>
              </a:cxn>
            </a:cxnLst>
            <a:rect l="T9" t="T10" r="T11" b="T12"/>
            <a:pathLst>
              <a:path w="152399" h="656216">
                <a:moveTo>
                  <a:pt x="152399" y="0"/>
                </a:moveTo>
                <a:cubicBezTo>
                  <a:pt x="88749" y="95922"/>
                  <a:pt x="25100" y="191845"/>
                  <a:pt x="12550" y="301214"/>
                </a:cubicBezTo>
                <a:cubicBezTo>
                  <a:pt x="0" y="410583"/>
                  <a:pt x="38548" y="533399"/>
                  <a:pt x="77096" y="656216"/>
                </a:cubicBezTo>
              </a:path>
            </a:pathLst>
          </a:custGeom>
          <a:noFill/>
          <a:ln w="19050" algn="ctr">
            <a:solidFill>
              <a:schemeClr val="tx1"/>
            </a:solidFill>
            <a:round/>
            <a:headEnd/>
            <a:tailEnd type="triangle" w="med" len="med"/>
          </a:ln>
        </p:spPr>
        <p:txBody>
          <a:bodyPr wrap="none" anchor="ctr"/>
          <a:lstStyle/>
          <a:p>
            <a:endParaRPr lang="en-US" sz="2000"/>
          </a:p>
        </p:txBody>
      </p:sp>
      <p:sp>
        <p:nvSpPr>
          <p:cNvPr id="14343" name="Rectangle 27"/>
          <p:cNvSpPr>
            <a:spLocks noChangeArrowheads="1"/>
          </p:cNvSpPr>
          <p:nvPr/>
        </p:nvSpPr>
        <p:spPr bwMode="auto">
          <a:xfrm>
            <a:off x="3178175" y="1828800"/>
            <a:ext cx="358775" cy="363538"/>
          </a:xfrm>
          <a:prstGeom prst="rect">
            <a:avLst/>
          </a:prstGeom>
          <a:solidFill>
            <a:srgbClr val="FF9999"/>
          </a:solidFill>
          <a:ln w="19050" algn="ctr">
            <a:solidFill>
              <a:schemeClr val="tx1"/>
            </a:solidFill>
            <a:miter lim="800000"/>
            <a:headEnd/>
            <a:tailEnd/>
          </a:ln>
        </p:spPr>
        <p:txBody>
          <a:bodyPr wrap="none" anchor="ctr"/>
          <a:lstStyle/>
          <a:p>
            <a:pPr algn="ctr"/>
            <a:r>
              <a:rPr lang="en-US" sz="1100">
                <a:latin typeface="Verdana" pitchFamily="34" charset="0"/>
              </a:rPr>
              <a:t>1</a:t>
            </a:r>
          </a:p>
        </p:txBody>
      </p:sp>
      <p:sp>
        <p:nvSpPr>
          <p:cNvPr id="14344" name="Freeform 19"/>
          <p:cNvSpPr>
            <a:spLocks noChangeArrowheads="1"/>
          </p:cNvSpPr>
          <p:nvPr/>
        </p:nvSpPr>
        <p:spPr bwMode="auto">
          <a:xfrm rot="16200000" flipV="1">
            <a:off x="3236119" y="2221706"/>
            <a:ext cx="363538" cy="1196975"/>
          </a:xfrm>
          <a:custGeom>
            <a:avLst/>
            <a:gdLst>
              <a:gd name="T0" fmla="*/ 28078864 w 152399"/>
              <a:gd name="T1" fmla="*/ 0 h 656216"/>
              <a:gd name="T2" fmla="*/ 2312299 w 152399"/>
              <a:gd name="T3" fmla="*/ 11094407 h 656216"/>
              <a:gd name="T4" fmla="*/ 14204628 w 152399"/>
              <a:gd name="T5" fmla="*/ 24169971 h 656216"/>
              <a:gd name="T6" fmla="*/ 0 60000 65536"/>
              <a:gd name="T7" fmla="*/ 0 60000 65536"/>
              <a:gd name="T8" fmla="*/ 0 60000 65536"/>
              <a:gd name="T9" fmla="*/ 0 w 152399"/>
              <a:gd name="T10" fmla="*/ 0 h 656216"/>
              <a:gd name="T11" fmla="*/ 152399 w 152399"/>
              <a:gd name="T12" fmla="*/ 656216 h 656216"/>
            </a:gdLst>
            <a:ahLst/>
            <a:cxnLst>
              <a:cxn ang="T6">
                <a:pos x="T0" y="T1"/>
              </a:cxn>
              <a:cxn ang="T7">
                <a:pos x="T2" y="T3"/>
              </a:cxn>
              <a:cxn ang="T8">
                <a:pos x="T4" y="T5"/>
              </a:cxn>
            </a:cxnLst>
            <a:rect l="T9" t="T10" r="T11" b="T12"/>
            <a:pathLst>
              <a:path w="152399" h="656216">
                <a:moveTo>
                  <a:pt x="152399" y="0"/>
                </a:moveTo>
                <a:cubicBezTo>
                  <a:pt x="88749" y="95922"/>
                  <a:pt x="25100" y="191845"/>
                  <a:pt x="12550" y="301214"/>
                </a:cubicBezTo>
                <a:cubicBezTo>
                  <a:pt x="0" y="410583"/>
                  <a:pt x="38548" y="533399"/>
                  <a:pt x="77096" y="656216"/>
                </a:cubicBezTo>
              </a:path>
            </a:pathLst>
          </a:custGeom>
          <a:noFill/>
          <a:ln w="19050" algn="ctr">
            <a:solidFill>
              <a:schemeClr val="tx1"/>
            </a:solidFill>
            <a:round/>
            <a:headEnd/>
            <a:tailEnd type="triangle" w="med" len="med"/>
          </a:ln>
        </p:spPr>
        <p:txBody>
          <a:bodyPr wrap="none" anchor="ctr"/>
          <a:lstStyle/>
          <a:p>
            <a:endParaRPr lang="en-US" sz="2000"/>
          </a:p>
        </p:txBody>
      </p:sp>
      <p:sp>
        <p:nvSpPr>
          <p:cNvPr id="14345" name="Rectangle 27"/>
          <p:cNvSpPr>
            <a:spLocks noChangeArrowheads="1"/>
          </p:cNvSpPr>
          <p:nvPr/>
        </p:nvSpPr>
        <p:spPr bwMode="auto">
          <a:xfrm>
            <a:off x="3178175" y="2790825"/>
            <a:ext cx="358775" cy="363538"/>
          </a:xfrm>
          <a:prstGeom prst="rect">
            <a:avLst/>
          </a:prstGeom>
          <a:solidFill>
            <a:srgbClr val="FF9999"/>
          </a:solidFill>
          <a:ln w="19050" algn="ctr">
            <a:solidFill>
              <a:schemeClr val="tx1"/>
            </a:solidFill>
            <a:miter lim="800000"/>
            <a:headEnd/>
            <a:tailEnd/>
          </a:ln>
        </p:spPr>
        <p:txBody>
          <a:bodyPr wrap="none" anchor="ctr"/>
          <a:lstStyle/>
          <a:p>
            <a:pPr algn="ctr"/>
            <a:r>
              <a:rPr lang="en-US" sz="1100">
                <a:latin typeface="Verdana" pitchFamily="34" charset="0"/>
              </a:rPr>
              <a:t>1</a:t>
            </a:r>
          </a:p>
        </p:txBody>
      </p:sp>
      <p:sp>
        <p:nvSpPr>
          <p:cNvPr id="11" name="Oval 74"/>
          <p:cNvSpPr>
            <a:spLocks noChangeArrowheads="1"/>
          </p:cNvSpPr>
          <p:nvPr/>
        </p:nvSpPr>
        <p:spPr bwMode="auto">
          <a:xfrm>
            <a:off x="3625850" y="1935163"/>
            <a:ext cx="228600" cy="228600"/>
          </a:xfrm>
          <a:prstGeom prst="ellipse">
            <a:avLst/>
          </a:prstGeom>
          <a:solidFill>
            <a:srgbClr val="FFFF66"/>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pPr algn="ctr"/>
            <a:endParaRPr lang="en-US" sz="2000">
              <a:latin typeface="Verdana" pitchFamily="34" charset="0"/>
            </a:endParaRPr>
          </a:p>
        </p:txBody>
      </p:sp>
      <p:sp>
        <p:nvSpPr>
          <p:cNvPr id="12" name="Oval 74"/>
          <p:cNvSpPr>
            <a:spLocks noChangeArrowheads="1"/>
          </p:cNvSpPr>
          <p:nvPr/>
        </p:nvSpPr>
        <p:spPr bwMode="auto">
          <a:xfrm>
            <a:off x="2922588" y="2817813"/>
            <a:ext cx="228600" cy="228600"/>
          </a:xfrm>
          <a:prstGeom prst="ellipse">
            <a:avLst/>
          </a:prstGeom>
          <a:solidFill>
            <a:srgbClr val="68FF68"/>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pPr algn="ctr"/>
            <a:endParaRPr lang="en-US" sz="2000">
              <a:latin typeface="Verdana" pitchFamily="34" charset="0"/>
            </a:endParaRPr>
          </a:p>
        </p:txBody>
      </p:sp>
      <p:cxnSp>
        <p:nvCxnSpPr>
          <p:cNvPr id="14348" name="Straight Arrow Connector 37"/>
          <p:cNvCxnSpPr>
            <a:cxnSpLocks noChangeShapeType="1"/>
          </p:cNvCxnSpPr>
          <p:nvPr/>
        </p:nvCxnSpPr>
        <p:spPr bwMode="auto">
          <a:xfrm rot="5400000">
            <a:off x="3048001" y="3675062"/>
            <a:ext cx="609600" cy="3175"/>
          </a:xfrm>
          <a:prstGeom prst="straightConnector1">
            <a:avLst/>
          </a:prstGeom>
          <a:noFill/>
          <a:ln w="57150" algn="ctr">
            <a:solidFill>
              <a:schemeClr val="tx1"/>
            </a:solidFill>
            <a:prstDash val="sysDot"/>
            <a:round/>
            <a:headEnd/>
            <a:tailEnd type="arrow" w="med" len="med"/>
          </a:ln>
        </p:spPr>
      </p:cxnSp>
      <p:grpSp>
        <p:nvGrpSpPr>
          <p:cNvPr id="3" name="Group 47"/>
          <p:cNvGrpSpPr>
            <a:grpSpLocks/>
          </p:cNvGrpSpPr>
          <p:nvPr/>
        </p:nvGrpSpPr>
        <p:grpSpPr bwMode="auto">
          <a:xfrm>
            <a:off x="2819400" y="3810001"/>
            <a:ext cx="5078128" cy="1772148"/>
            <a:chOff x="3505200" y="4267200"/>
            <a:chExt cx="5078503" cy="1771582"/>
          </a:xfrm>
        </p:grpSpPr>
        <p:sp>
          <p:nvSpPr>
            <p:cNvPr id="14360" name="Rectangle 60"/>
            <p:cNvSpPr>
              <a:spLocks noChangeArrowheads="1"/>
            </p:cNvSpPr>
            <p:nvPr/>
          </p:nvSpPr>
          <p:spPr bwMode="auto">
            <a:xfrm>
              <a:off x="3505200" y="4742894"/>
              <a:ext cx="990600" cy="919452"/>
            </a:xfrm>
            <a:prstGeom prst="rect">
              <a:avLst/>
            </a:prstGeom>
            <a:solidFill>
              <a:schemeClr val="bg1"/>
            </a:solidFill>
            <a:ln w="19050" algn="ctr">
              <a:solidFill>
                <a:schemeClr val="tx1"/>
              </a:solidFill>
              <a:miter lim="800000"/>
              <a:headEnd/>
              <a:tailEnd/>
            </a:ln>
          </p:spPr>
          <p:txBody>
            <a:bodyPr wrap="none" anchor="ctr"/>
            <a:lstStyle/>
            <a:p>
              <a:pPr algn="ctr"/>
              <a:r>
                <a:rPr lang="en-US" sz="2000">
                  <a:latin typeface="Verdana" pitchFamily="34" charset="0"/>
                </a:rPr>
                <a:t>Mux’d</a:t>
              </a:r>
            </a:p>
            <a:p>
              <a:pPr algn="ctr"/>
              <a:r>
                <a:rPr lang="en-US" sz="2000">
                  <a:latin typeface="Verdana" pitchFamily="34" charset="0"/>
                </a:rPr>
                <a:t>Router</a:t>
              </a:r>
            </a:p>
          </p:txBody>
        </p:sp>
        <p:sp>
          <p:nvSpPr>
            <p:cNvPr id="14361" name="Freeform 15"/>
            <p:cNvSpPr>
              <a:spLocks noChangeArrowheads="1"/>
            </p:cNvSpPr>
            <p:nvPr/>
          </p:nvSpPr>
          <p:spPr bwMode="auto">
            <a:xfrm rot="16200000" flipH="1">
              <a:off x="4912519" y="4267438"/>
              <a:ext cx="363537" cy="1196975"/>
            </a:xfrm>
            <a:custGeom>
              <a:avLst/>
              <a:gdLst>
                <a:gd name="T0" fmla="*/ 28078864 w 152399"/>
                <a:gd name="T1" fmla="*/ 0 h 656216"/>
                <a:gd name="T2" fmla="*/ 2312299 w 152399"/>
                <a:gd name="T3" fmla="*/ 11094407 h 656216"/>
                <a:gd name="T4" fmla="*/ 14204628 w 152399"/>
                <a:gd name="T5" fmla="*/ 24169971 h 656216"/>
                <a:gd name="T6" fmla="*/ 0 60000 65536"/>
                <a:gd name="T7" fmla="*/ 0 60000 65536"/>
                <a:gd name="T8" fmla="*/ 0 60000 65536"/>
                <a:gd name="T9" fmla="*/ 0 w 152399"/>
                <a:gd name="T10" fmla="*/ 0 h 656216"/>
                <a:gd name="T11" fmla="*/ 152399 w 152399"/>
                <a:gd name="T12" fmla="*/ 656216 h 656216"/>
              </a:gdLst>
              <a:ahLst/>
              <a:cxnLst>
                <a:cxn ang="T6">
                  <a:pos x="T0" y="T1"/>
                </a:cxn>
                <a:cxn ang="T7">
                  <a:pos x="T2" y="T3"/>
                </a:cxn>
                <a:cxn ang="T8">
                  <a:pos x="T4" y="T5"/>
                </a:cxn>
              </a:cxnLst>
              <a:rect l="T9" t="T10" r="T11" b="T12"/>
              <a:pathLst>
                <a:path w="152399" h="656216">
                  <a:moveTo>
                    <a:pt x="152399" y="0"/>
                  </a:moveTo>
                  <a:cubicBezTo>
                    <a:pt x="88749" y="95922"/>
                    <a:pt x="25100" y="191845"/>
                    <a:pt x="12550" y="301214"/>
                  </a:cubicBezTo>
                  <a:cubicBezTo>
                    <a:pt x="0" y="410583"/>
                    <a:pt x="38548" y="533399"/>
                    <a:pt x="77096" y="656216"/>
                  </a:cubicBezTo>
                </a:path>
              </a:pathLst>
            </a:custGeom>
            <a:noFill/>
            <a:ln w="19050" algn="ctr">
              <a:solidFill>
                <a:schemeClr val="tx1"/>
              </a:solidFill>
              <a:round/>
              <a:headEnd/>
              <a:tailEnd type="triangle" w="med" len="med"/>
            </a:ln>
          </p:spPr>
          <p:txBody>
            <a:bodyPr wrap="none" anchor="ctr"/>
            <a:lstStyle/>
            <a:p>
              <a:endParaRPr lang="en-US" sz="2000"/>
            </a:p>
          </p:txBody>
        </p:sp>
        <p:sp>
          <p:nvSpPr>
            <p:cNvPr id="14362" name="Rectangle 27"/>
            <p:cNvSpPr>
              <a:spLocks noChangeArrowheads="1"/>
            </p:cNvSpPr>
            <p:nvPr/>
          </p:nvSpPr>
          <p:spPr bwMode="auto">
            <a:xfrm>
              <a:off x="4854575" y="4560332"/>
              <a:ext cx="358775" cy="363537"/>
            </a:xfrm>
            <a:prstGeom prst="rect">
              <a:avLst/>
            </a:prstGeom>
            <a:solidFill>
              <a:srgbClr val="FF9999"/>
            </a:solidFill>
            <a:ln w="19050" algn="ctr">
              <a:solidFill>
                <a:schemeClr val="tx1"/>
              </a:solidFill>
              <a:miter lim="800000"/>
              <a:headEnd/>
              <a:tailEnd/>
            </a:ln>
          </p:spPr>
          <p:txBody>
            <a:bodyPr wrap="none" anchor="ctr"/>
            <a:lstStyle/>
            <a:p>
              <a:pPr algn="ctr"/>
              <a:r>
                <a:rPr lang="en-US" sz="1100">
                  <a:latin typeface="Verdana" pitchFamily="34" charset="0"/>
                </a:rPr>
                <a:t>1</a:t>
              </a:r>
            </a:p>
          </p:txBody>
        </p:sp>
        <p:sp>
          <p:nvSpPr>
            <p:cNvPr id="33" name="Oval 74"/>
            <p:cNvSpPr>
              <a:spLocks noChangeArrowheads="1"/>
            </p:cNvSpPr>
            <p:nvPr/>
          </p:nvSpPr>
          <p:spPr bwMode="auto">
            <a:xfrm>
              <a:off x="5378588" y="4667122"/>
              <a:ext cx="228617" cy="228527"/>
            </a:xfrm>
            <a:prstGeom prst="ellipse">
              <a:avLst/>
            </a:prstGeom>
            <a:solidFill>
              <a:srgbClr val="FFFF66"/>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pPr algn="ctr"/>
              <a:endParaRPr lang="en-US" sz="2000">
                <a:latin typeface="Verdana" pitchFamily="34" charset="0"/>
              </a:endParaRPr>
            </a:p>
          </p:txBody>
        </p:sp>
        <p:sp>
          <p:nvSpPr>
            <p:cNvPr id="14364" name="Freeform 19"/>
            <p:cNvSpPr>
              <a:spLocks noChangeArrowheads="1"/>
            </p:cNvSpPr>
            <p:nvPr/>
          </p:nvSpPr>
          <p:spPr bwMode="auto">
            <a:xfrm rot="16200000" flipV="1">
              <a:off x="4912519" y="4877038"/>
              <a:ext cx="363537" cy="1196975"/>
            </a:xfrm>
            <a:custGeom>
              <a:avLst/>
              <a:gdLst>
                <a:gd name="T0" fmla="*/ 28078864 w 152399"/>
                <a:gd name="T1" fmla="*/ 0 h 656216"/>
                <a:gd name="T2" fmla="*/ 2312299 w 152399"/>
                <a:gd name="T3" fmla="*/ 11094407 h 656216"/>
                <a:gd name="T4" fmla="*/ 14204628 w 152399"/>
                <a:gd name="T5" fmla="*/ 24169971 h 656216"/>
                <a:gd name="T6" fmla="*/ 0 60000 65536"/>
                <a:gd name="T7" fmla="*/ 0 60000 65536"/>
                <a:gd name="T8" fmla="*/ 0 60000 65536"/>
                <a:gd name="T9" fmla="*/ 0 w 152399"/>
                <a:gd name="T10" fmla="*/ 0 h 656216"/>
                <a:gd name="T11" fmla="*/ 152399 w 152399"/>
                <a:gd name="T12" fmla="*/ 656216 h 656216"/>
              </a:gdLst>
              <a:ahLst/>
              <a:cxnLst>
                <a:cxn ang="T6">
                  <a:pos x="T0" y="T1"/>
                </a:cxn>
                <a:cxn ang="T7">
                  <a:pos x="T2" y="T3"/>
                </a:cxn>
                <a:cxn ang="T8">
                  <a:pos x="T4" y="T5"/>
                </a:cxn>
              </a:cxnLst>
              <a:rect l="T9" t="T10" r="T11" b="T12"/>
              <a:pathLst>
                <a:path w="152399" h="656216">
                  <a:moveTo>
                    <a:pt x="152399" y="0"/>
                  </a:moveTo>
                  <a:cubicBezTo>
                    <a:pt x="88749" y="95922"/>
                    <a:pt x="25100" y="191845"/>
                    <a:pt x="12550" y="301214"/>
                  </a:cubicBezTo>
                  <a:cubicBezTo>
                    <a:pt x="0" y="410583"/>
                    <a:pt x="38548" y="533399"/>
                    <a:pt x="77096" y="656216"/>
                  </a:cubicBezTo>
                </a:path>
              </a:pathLst>
            </a:custGeom>
            <a:noFill/>
            <a:ln w="19050" algn="ctr">
              <a:solidFill>
                <a:schemeClr val="tx1"/>
              </a:solidFill>
              <a:round/>
              <a:headEnd/>
              <a:tailEnd type="triangle" w="med" len="med"/>
            </a:ln>
          </p:spPr>
          <p:txBody>
            <a:bodyPr wrap="none" anchor="ctr"/>
            <a:lstStyle/>
            <a:p>
              <a:endParaRPr lang="en-US" sz="2000"/>
            </a:p>
          </p:txBody>
        </p:sp>
        <p:sp>
          <p:nvSpPr>
            <p:cNvPr id="14365" name="Rectangle 27"/>
            <p:cNvSpPr>
              <a:spLocks noChangeArrowheads="1"/>
            </p:cNvSpPr>
            <p:nvPr/>
          </p:nvSpPr>
          <p:spPr bwMode="auto">
            <a:xfrm>
              <a:off x="4854575" y="5446157"/>
              <a:ext cx="358775" cy="363537"/>
            </a:xfrm>
            <a:prstGeom prst="rect">
              <a:avLst/>
            </a:prstGeom>
            <a:solidFill>
              <a:srgbClr val="FF9999"/>
            </a:solidFill>
            <a:ln w="19050" algn="ctr">
              <a:solidFill>
                <a:schemeClr val="tx1"/>
              </a:solidFill>
              <a:miter lim="800000"/>
              <a:headEnd/>
              <a:tailEnd/>
            </a:ln>
          </p:spPr>
          <p:txBody>
            <a:bodyPr wrap="none" anchor="ctr"/>
            <a:lstStyle/>
            <a:p>
              <a:pPr algn="ctr"/>
              <a:r>
                <a:rPr lang="en-US" sz="1100">
                  <a:latin typeface="Verdana" pitchFamily="34" charset="0"/>
                </a:rPr>
                <a:t>1</a:t>
              </a:r>
            </a:p>
          </p:txBody>
        </p:sp>
        <p:sp>
          <p:nvSpPr>
            <p:cNvPr id="36" name="Oval 74"/>
            <p:cNvSpPr>
              <a:spLocks noChangeArrowheads="1"/>
            </p:cNvSpPr>
            <p:nvPr/>
          </p:nvSpPr>
          <p:spPr bwMode="auto">
            <a:xfrm>
              <a:off x="5105518" y="4590947"/>
              <a:ext cx="228617" cy="228527"/>
            </a:xfrm>
            <a:prstGeom prst="ellipse">
              <a:avLst/>
            </a:prstGeom>
            <a:solidFill>
              <a:srgbClr val="68FF68"/>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pPr algn="ctr"/>
              <a:endParaRPr lang="en-US" sz="2000">
                <a:latin typeface="Verdana" pitchFamily="34" charset="0"/>
              </a:endParaRPr>
            </a:p>
          </p:txBody>
        </p:sp>
        <p:sp>
          <p:nvSpPr>
            <p:cNvPr id="14367" name="Rectangle 40"/>
            <p:cNvSpPr>
              <a:spLocks noChangeArrowheads="1"/>
            </p:cNvSpPr>
            <p:nvPr/>
          </p:nvSpPr>
          <p:spPr bwMode="auto">
            <a:xfrm>
              <a:off x="5829219" y="4267200"/>
              <a:ext cx="2754484" cy="399982"/>
            </a:xfrm>
            <a:prstGeom prst="rect">
              <a:avLst/>
            </a:prstGeom>
            <a:noFill/>
            <a:ln w="28575">
              <a:solidFill>
                <a:srgbClr val="FF9900"/>
              </a:solidFill>
              <a:miter lim="800000"/>
              <a:headEnd/>
              <a:tailEnd/>
            </a:ln>
          </p:spPr>
          <p:txBody>
            <a:bodyPr wrap="none">
              <a:spAutoFit/>
            </a:bodyPr>
            <a:lstStyle/>
            <a:p>
              <a:pPr algn="ctr"/>
              <a:r>
                <a:rPr lang="en-US" sz="2000">
                  <a:latin typeface="Verdana" pitchFamily="34" charset="0"/>
                </a:rPr>
                <a:t>Where do these go?</a:t>
              </a:r>
            </a:p>
          </p:txBody>
        </p:sp>
        <p:cxnSp>
          <p:nvCxnSpPr>
            <p:cNvPr id="14368" name="Straight Connector 41"/>
            <p:cNvCxnSpPr>
              <a:cxnSpLocks noChangeShapeType="1"/>
              <a:stCxn id="33" idx="6"/>
              <a:endCxn id="14367" idx="1"/>
            </p:cNvCxnSpPr>
            <p:nvPr/>
          </p:nvCxnSpPr>
          <p:spPr bwMode="auto">
            <a:xfrm flipV="1">
              <a:off x="5607205" y="4467191"/>
              <a:ext cx="222013" cy="314195"/>
            </a:xfrm>
            <a:prstGeom prst="line">
              <a:avLst/>
            </a:prstGeom>
            <a:noFill/>
            <a:ln w="19050" algn="ctr">
              <a:solidFill>
                <a:srgbClr val="FFC000"/>
              </a:solidFill>
              <a:prstDash val="sysDot"/>
              <a:round/>
              <a:headEnd type="triangle" w="med" len="med"/>
              <a:tailEnd/>
            </a:ln>
          </p:spPr>
        </p:cxnSp>
        <p:sp>
          <p:nvSpPr>
            <p:cNvPr id="14369" name="Rectangle 43"/>
            <p:cNvSpPr>
              <a:spLocks noChangeArrowheads="1"/>
            </p:cNvSpPr>
            <p:nvPr/>
          </p:nvSpPr>
          <p:spPr bwMode="auto">
            <a:xfrm>
              <a:off x="6047998" y="5638800"/>
              <a:ext cx="2316190" cy="399982"/>
            </a:xfrm>
            <a:prstGeom prst="rect">
              <a:avLst/>
            </a:prstGeom>
            <a:noFill/>
            <a:ln w="28575">
              <a:solidFill>
                <a:srgbClr val="FF9900"/>
              </a:solidFill>
              <a:miter lim="800000"/>
              <a:headEnd/>
              <a:tailEnd/>
            </a:ln>
          </p:spPr>
          <p:txBody>
            <a:bodyPr wrap="none">
              <a:spAutoFit/>
            </a:bodyPr>
            <a:lstStyle/>
            <a:p>
              <a:pPr algn="ctr"/>
              <a:r>
                <a:rPr lang="en-US" sz="2000">
                  <a:latin typeface="Verdana" pitchFamily="34" charset="0"/>
                </a:rPr>
                <a:t>Who drives this?</a:t>
              </a:r>
            </a:p>
          </p:txBody>
        </p:sp>
        <p:cxnSp>
          <p:nvCxnSpPr>
            <p:cNvPr id="14370" name="Straight Connector 44"/>
            <p:cNvCxnSpPr>
              <a:cxnSpLocks noChangeShapeType="1"/>
              <a:endCxn id="14369" idx="1"/>
            </p:cNvCxnSpPr>
            <p:nvPr/>
          </p:nvCxnSpPr>
          <p:spPr bwMode="auto">
            <a:xfrm>
              <a:off x="5486400" y="5486398"/>
              <a:ext cx="561597" cy="352391"/>
            </a:xfrm>
            <a:prstGeom prst="line">
              <a:avLst/>
            </a:prstGeom>
            <a:noFill/>
            <a:ln w="19050" algn="ctr">
              <a:solidFill>
                <a:srgbClr val="FFC000"/>
              </a:solidFill>
              <a:prstDash val="sysDot"/>
              <a:round/>
              <a:headEnd type="triangle" w="med" len="med"/>
              <a:tailEnd/>
            </a:ln>
          </p:spPr>
        </p:cxnSp>
      </p:grpSp>
      <p:grpSp>
        <p:nvGrpSpPr>
          <p:cNvPr id="4" name="Group 61"/>
          <p:cNvGrpSpPr>
            <a:grpSpLocks/>
          </p:cNvGrpSpPr>
          <p:nvPr/>
        </p:nvGrpSpPr>
        <p:grpSpPr bwMode="auto">
          <a:xfrm>
            <a:off x="2819400" y="3657603"/>
            <a:ext cx="5829226" cy="1547810"/>
            <a:chOff x="-1143367" y="4190999"/>
            <a:chExt cx="5829331" cy="1547542"/>
          </a:xfrm>
        </p:grpSpPr>
        <p:sp>
          <p:nvSpPr>
            <p:cNvPr id="14353" name="Rectangle 60"/>
            <p:cNvSpPr>
              <a:spLocks noChangeArrowheads="1"/>
            </p:cNvSpPr>
            <p:nvPr/>
          </p:nvSpPr>
          <p:spPr bwMode="auto">
            <a:xfrm>
              <a:off x="-1143367" y="4819089"/>
              <a:ext cx="990601" cy="919452"/>
            </a:xfrm>
            <a:prstGeom prst="rect">
              <a:avLst/>
            </a:prstGeom>
            <a:solidFill>
              <a:schemeClr val="bg1"/>
            </a:solidFill>
            <a:ln w="19050" algn="ctr">
              <a:solidFill>
                <a:schemeClr val="tx1"/>
              </a:solidFill>
              <a:miter lim="800000"/>
              <a:headEnd/>
              <a:tailEnd/>
            </a:ln>
          </p:spPr>
          <p:txBody>
            <a:bodyPr wrap="none" anchor="ctr"/>
            <a:lstStyle/>
            <a:p>
              <a:pPr algn="ctr"/>
              <a:r>
                <a:rPr lang="en-US" sz="2000">
                  <a:latin typeface="Verdana" pitchFamily="34" charset="0"/>
                </a:rPr>
                <a:t>Mux’d</a:t>
              </a:r>
            </a:p>
            <a:p>
              <a:pPr algn="ctr"/>
              <a:r>
                <a:rPr lang="en-US" sz="2000">
                  <a:latin typeface="Verdana" pitchFamily="34" charset="0"/>
                </a:rPr>
                <a:t>Router</a:t>
              </a:r>
            </a:p>
          </p:txBody>
        </p:sp>
        <p:sp>
          <p:nvSpPr>
            <p:cNvPr id="14354" name="Freeform 15"/>
            <p:cNvSpPr>
              <a:spLocks noChangeArrowheads="1"/>
            </p:cNvSpPr>
            <p:nvPr/>
          </p:nvSpPr>
          <p:spPr bwMode="auto">
            <a:xfrm rot="16200000" flipH="1">
              <a:off x="87747" y="4519843"/>
              <a:ext cx="827643" cy="1308666"/>
            </a:xfrm>
            <a:custGeom>
              <a:avLst/>
              <a:gdLst>
                <a:gd name="T0" fmla="*/ 363537 w 346958"/>
                <a:gd name="T1" fmla="*/ 0 h 717447"/>
                <a:gd name="T2" fmla="*/ 29937 w 346958"/>
                <a:gd name="T3" fmla="*/ 549431 h 717447"/>
                <a:gd name="T4" fmla="*/ 183907 w 346958"/>
                <a:gd name="T5" fmla="*/ 1196975 h 717447"/>
                <a:gd name="T6" fmla="*/ 573645 w 346958"/>
                <a:gd name="T7" fmla="*/ 1219566 h 717447"/>
                <a:gd name="T8" fmla="*/ 802243 w 346958"/>
                <a:gd name="T9" fmla="*/ 686165 h 717447"/>
                <a:gd name="T10" fmla="*/ 726041 w 346958"/>
                <a:gd name="T11" fmla="*/ 365 h 7174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6958" h="717447">
                  <a:moveTo>
                    <a:pt x="152399" y="0"/>
                  </a:moveTo>
                  <a:cubicBezTo>
                    <a:pt x="88749" y="95922"/>
                    <a:pt x="25100" y="191845"/>
                    <a:pt x="12550" y="301214"/>
                  </a:cubicBezTo>
                  <a:cubicBezTo>
                    <a:pt x="0" y="410583"/>
                    <a:pt x="39108" y="594985"/>
                    <a:pt x="77096" y="656216"/>
                  </a:cubicBezTo>
                  <a:cubicBezTo>
                    <a:pt x="115084" y="717447"/>
                    <a:pt x="197277" y="715274"/>
                    <a:pt x="240479" y="668601"/>
                  </a:cubicBezTo>
                  <a:cubicBezTo>
                    <a:pt x="283681" y="621928"/>
                    <a:pt x="325662" y="487575"/>
                    <a:pt x="336310" y="376175"/>
                  </a:cubicBezTo>
                  <a:cubicBezTo>
                    <a:pt x="346958" y="264775"/>
                    <a:pt x="304042" y="1130"/>
                    <a:pt x="304365" y="200"/>
                  </a:cubicBezTo>
                </a:path>
              </a:pathLst>
            </a:custGeom>
            <a:noFill/>
            <a:ln w="19050" algn="ctr">
              <a:solidFill>
                <a:schemeClr val="tx1"/>
              </a:solidFill>
              <a:round/>
              <a:headEnd/>
              <a:tailEnd type="triangle" w="med" len="med"/>
            </a:ln>
          </p:spPr>
          <p:txBody>
            <a:bodyPr wrap="none" anchor="ctr"/>
            <a:lstStyle/>
            <a:p>
              <a:endParaRPr lang="en-US" sz="2000"/>
            </a:p>
          </p:txBody>
        </p:sp>
        <p:sp>
          <p:nvSpPr>
            <p:cNvPr id="14355" name="Rectangle 27"/>
            <p:cNvSpPr>
              <a:spLocks noChangeArrowheads="1"/>
            </p:cNvSpPr>
            <p:nvPr/>
          </p:nvSpPr>
          <p:spPr bwMode="auto">
            <a:xfrm>
              <a:off x="206008" y="4636530"/>
              <a:ext cx="358775" cy="363537"/>
            </a:xfrm>
            <a:prstGeom prst="rect">
              <a:avLst/>
            </a:prstGeom>
            <a:solidFill>
              <a:srgbClr val="FF9999"/>
            </a:solidFill>
            <a:ln w="19050" algn="ctr">
              <a:solidFill>
                <a:schemeClr val="tx1"/>
              </a:solidFill>
              <a:miter lim="800000"/>
              <a:headEnd/>
              <a:tailEnd/>
            </a:ln>
          </p:spPr>
          <p:txBody>
            <a:bodyPr wrap="none" anchor="ctr"/>
            <a:lstStyle/>
            <a:p>
              <a:pPr algn="ctr"/>
              <a:r>
                <a:rPr lang="en-US" sz="1100">
                  <a:latin typeface="Verdana" pitchFamily="34" charset="0"/>
                </a:rPr>
                <a:t>1</a:t>
              </a:r>
            </a:p>
          </p:txBody>
        </p:sp>
        <p:sp>
          <p:nvSpPr>
            <p:cNvPr id="53" name="Oval 74"/>
            <p:cNvSpPr>
              <a:spLocks noChangeArrowheads="1"/>
            </p:cNvSpPr>
            <p:nvPr/>
          </p:nvSpPr>
          <p:spPr bwMode="auto">
            <a:xfrm>
              <a:off x="729916" y="4743355"/>
              <a:ext cx="228604" cy="228561"/>
            </a:xfrm>
            <a:prstGeom prst="ellipse">
              <a:avLst/>
            </a:prstGeom>
            <a:solidFill>
              <a:srgbClr val="FFFF66"/>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pPr algn="ctr"/>
              <a:endParaRPr lang="en-US" sz="2000">
                <a:latin typeface="Verdana" pitchFamily="34" charset="0"/>
              </a:endParaRPr>
            </a:p>
          </p:txBody>
        </p:sp>
        <p:sp>
          <p:nvSpPr>
            <p:cNvPr id="56" name="Oval 74"/>
            <p:cNvSpPr>
              <a:spLocks noChangeArrowheads="1"/>
            </p:cNvSpPr>
            <p:nvPr/>
          </p:nvSpPr>
          <p:spPr bwMode="auto">
            <a:xfrm>
              <a:off x="456861" y="4667168"/>
              <a:ext cx="228604" cy="228561"/>
            </a:xfrm>
            <a:prstGeom prst="ellipse">
              <a:avLst/>
            </a:prstGeom>
            <a:solidFill>
              <a:srgbClr val="68FF68"/>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pPr algn="ctr"/>
              <a:endParaRPr lang="en-US" sz="2000">
                <a:latin typeface="Verdana" pitchFamily="34" charset="0"/>
              </a:endParaRPr>
            </a:p>
          </p:txBody>
        </p:sp>
        <p:sp>
          <p:nvSpPr>
            <p:cNvPr id="14358" name="Rectangle 56"/>
            <p:cNvSpPr>
              <a:spLocks noChangeArrowheads="1"/>
            </p:cNvSpPr>
            <p:nvPr/>
          </p:nvSpPr>
          <p:spPr bwMode="auto">
            <a:xfrm>
              <a:off x="1293885" y="4190999"/>
              <a:ext cx="3392079" cy="707764"/>
            </a:xfrm>
            <a:prstGeom prst="rect">
              <a:avLst/>
            </a:prstGeom>
            <a:noFill/>
            <a:ln w="28575">
              <a:solidFill>
                <a:srgbClr val="FF9900"/>
              </a:solidFill>
              <a:miter lim="800000"/>
              <a:headEnd/>
              <a:tailEnd/>
            </a:ln>
          </p:spPr>
          <p:txBody>
            <a:bodyPr wrap="none">
              <a:spAutoFit/>
            </a:bodyPr>
            <a:lstStyle/>
            <a:p>
              <a:pPr algn="ctr"/>
              <a:r>
                <a:rPr lang="en-US" sz="2000">
                  <a:latin typeface="Verdana" pitchFamily="34" charset="0"/>
                </a:rPr>
                <a:t>But order is wrong</a:t>
              </a:r>
            </a:p>
            <a:p>
              <a:pPr algn="ctr"/>
              <a:r>
                <a:rPr lang="en-US" sz="2000">
                  <a:latin typeface="Verdana" pitchFamily="34" charset="0"/>
                </a:rPr>
                <a:t>Yellow is talking to itself!</a:t>
              </a:r>
            </a:p>
          </p:txBody>
        </p:sp>
        <p:cxnSp>
          <p:nvCxnSpPr>
            <p:cNvPr id="14359" name="Straight Connector 57"/>
            <p:cNvCxnSpPr>
              <a:cxnSpLocks noChangeShapeType="1"/>
              <a:stCxn id="53" idx="6"/>
              <a:endCxn id="14358" idx="1"/>
            </p:cNvCxnSpPr>
            <p:nvPr/>
          </p:nvCxnSpPr>
          <p:spPr bwMode="auto">
            <a:xfrm flipV="1">
              <a:off x="958519" y="4544882"/>
              <a:ext cx="335365" cy="312753"/>
            </a:xfrm>
            <a:prstGeom prst="line">
              <a:avLst/>
            </a:prstGeom>
            <a:noFill/>
            <a:ln w="19050" algn="ctr">
              <a:solidFill>
                <a:srgbClr val="FFC000"/>
              </a:solidFill>
              <a:prstDash val="sysDot"/>
              <a:round/>
              <a:headEnd type="triangle" w="med" len="med"/>
              <a:tailEnd/>
            </a:ln>
          </p:spPr>
        </p:cxnSp>
      </p:grpSp>
      <p:sp>
        <p:nvSpPr>
          <p:cNvPr id="69" name="Rectangle 68"/>
          <p:cNvSpPr>
            <a:spLocks noChangeArrowheads="1"/>
          </p:cNvSpPr>
          <p:nvPr/>
        </p:nvSpPr>
        <p:spPr bwMode="auto">
          <a:xfrm>
            <a:off x="2072608" y="5410200"/>
            <a:ext cx="4622547" cy="707886"/>
          </a:xfrm>
          <a:prstGeom prst="rect">
            <a:avLst/>
          </a:prstGeom>
          <a:solidFill>
            <a:schemeClr val="bg1"/>
          </a:solidFill>
          <a:ln w="28575">
            <a:solidFill>
              <a:srgbClr val="FF9900"/>
            </a:solidFill>
            <a:miter lim="800000"/>
            <a:headEnd/>
            <a:tailEnd/>
          </a:ln>
        </p:spPr>
        <p:txBody>
          <a:bodyPr wrap="none">
            <a:spAutoFit/>
          </a:bodyPr>
          <a:lstStyle/>
          <a:p>
            <a:pPr algn="ctr"/>
            <a:r>
              <a:rPr lang="en-US" sz="2000">
                <a:latin typeface="Verdana" pitchFamily="34" charset="0"/>
              </a:rPr>
              <a:t>Scales efficiently to grid/torus</a:t>
            </a:r>
          </a:p>
          <a:p>
            <a:pPr algn="ctr"/>
            <a:r>
              <a:rPr lang="en-US" sz="2000">
                <a:latin typeface="Verdana" pitchFamily="34" charset="0"/>
              </a:rPr>
              <a:t>Generalizes to arbitrary topologies</a:t>
            </a:r>
          </a:p>
        </p:txBody>
      </p:sp>
      <p:sp>
        <p:nvSpPr>
          <p:cNvPr id="71" name="Rectangle 27"/>
          <p:cNvSpPr>
            <a:spLocks noChangeArrowheads="1"/>
          </p:cNvSpPr>
          <p:nvPr/>
        </p:nvSpPr>
        <p:spPr bwMode="auto">
          <a:xfrm>
            <a:off x="4572000" y="4495800"/>
            <a:ext cx="990600" cy="363538"/>
          </a:xfrm>
          <a:prstGeom prst="rect">
            <a:avLst/>
          </a:prstGeom>
          <a:solidFill>
            <a:schemeClr val="bg1"/>
          </a:solidFill>
          <a:ln w="19050" algn="ctr">
            <a:solidFill>
              <a:schemeClr val="tx1"/>
            </a:solidFill>
            <a:miter lim="800000"/>
            <a:headEnd/>
            <a:tailEnd/>
          </a:ln>
        </p:spPr>
        <p:txBody>
          <a:bodyPr wrap="none" anchor="ctr"/>
          <a:lstStyle/>
          <a:p>
            <a:pPr algn="ctr"/>
            <a:r>
              <a:rPr lang="en-US" sz="1100">
                <a:latin typeface="Verdana" pitchFamily="34" charset="0"/>
              </a:rPr>
              <a:t>Permutation</a:t>
            </a:r>
          </a:p>
        </p:txBody>
      </p:sp>
      <p:sp>
        <p:nvSpPr>
          <p:cNvPr id="35" name="Slide Number Placeholder 3"/>
          <p:cNvSpPr>
            <a:spLocks noGrp="1"/>
          </p:cNvSpPr>
          <p:nvPr>
            <p:ph type="sldNum" sz="quarter" idx="12"/>
          </p:nvPr>
        </p:nvSpPr>
        <p:spPr>
          <a:xfrm>
            <a:off x="268288" y="6461125"/>
            <a:ext cx="415925" cy="304800"/>
          </a:xfrm>
        </p:spPr>
        <p:txBody>
          <a:bodyPr/>
          <a:lstStyle/>
          <a:p>
            <a:fld id="{5C956B70-DE79-4610-8BB6-CA93DA16960B}" type="slidenum">
              <a:rPr lang="en-US" smtClean="0"/>
              <a:pPr/>
              <a:t>29</a:t>
            </a:fld>
            <a:endParaRPr lang="en-US" dirty="0"/>
          </a:p>
        </p:txBody>
      </p:sp>
      <p:sp>
        <p:nvSpPr>
          <p:cNvPr id="37" name="Rectangle 60"/>
          <p:cNvSpPr>
            <a:spLocks noChangeArrowheads="1"/>
          </p:cNvSpPr>
          <p:nvPr/>
        </p:nvSpPr>
        <p:spPr bwMode="auto">
          <a:xfrm>
            <a:off x="2819400" y="4286984"/>
            <a:ext cx="990583" cy="919611"/>
          </a:xfrm>
          <a:prstGeom prst="rect">
            <a:avLst/>
          </a:prstGeom>
          <a:solidFill>
            <a:srgbClr val="FFFF66"/>
          </a:solidFill>
          <a:ln w="19050" algn="ctr">
            <a:solidFill>
              <a:schemeClr val="tx1"/>
            </a:solidFill>
            <a:miter lim="800000"/>
            <a:headEnd/>
            <a:tailEnd/>
          </a:ln>
        </p:spPr>
        <p:txBody>
          <a:bodyPr wrap="none" anchor="ctr"/>
          <a:lstStyle/>
          <a:p>
            <a:pPr algn="ctr"/>
            <a:r>
              <a:rPr lang="en-US" sz="2000">
                <a:latin typeface="Verdana" pitchFamily="34" charset="0"/>
              </a:rPr>
              <a:t>Mux’d</a:t>
            </a:r>
          </a:p>
          <a:p>
            <a:pPr algn="ctr"/>
            <a:r>
              <a:rPr lang="en-US" sz="2000">
                <a:latin typeface="Verdana" pitchFamily="34" charset="0"/>
              </a:rPr>
              <a:t>Router</a:t>
            </a:r>
          </a:p>
        </p:txBody>
      </p:sp>
      <p:sp>
        <p:nvSpPr>
          <p:cNvPr id="38" name="Oval 74"/>
          <p:cNvSpPr>
            <a:spLocks noChangeArrowheads="1"/>
          </p:cNvSpPr>
          <p:nvPr/>
        </p:nvSpPr>
        <p:spPr bwMode="auto">
          <a:xfrm>
            <a:off x="4695140" y="4208680"/>
            <a:ext cx="228600" cy="228600"/>
          </a:xfrm>
          <a:prstGeom prst="ellipse">
            <a:avLst/>
          </a:prstGeom>
          <a:solidFill>
            <a:srgbClr val="68FF68"/>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pPr algn="ctr"/>
            <a:endParaRPr lang="en-US" sz="2000">
              <a:latin typeface="Verdana" pitchFamily="34" charset="0"/>
            </a:endParaRPr>
          </a:p>
        </p:txBody>
      </p:sp>
      <p:sp>
        <p:nvSpPr>
          <p:cNvPr id="39" name="Oval 74"/>
          <p:cNvSpPr>
            <a:spLocks noChangeArrowheads="1"/>
          </p:cNvSpPr>
          <p:nvPr/>
        </p:nvSpPr>
        <p:spPr bwMode="auto">
          <a:xfrm>
            <a:off x="4422650" y="4129430"/>
            <a:ext cx="228600" cy="228600"/>
          </a:xfrm>
          <a:prstGeom prst="ellipse">
            <a:avLst/>
          </a:prstGeom>
          <a:solidFill>
            <a:srgbClr val="FFFF66"/>
          </a:solidFill>
          <a:ln w="19050" algn="ctr">
            <a:solidFill>
              <a:schemeClr val="tx1"/>
            </a:solidFill>
            <a:round/>
            <a:headEnd/>
            <a:tailEnd/>
          </a:ln>
          <a:effectLst>
            <a:outerShdw dist="53882" dir="2700000" algn="ctr" rotWithShape="0">
              <a:schemeClr val="bg2">
                <a:alpha val="50000"/>
              </a:schemeClr>
            </a:outerShdw>
          </a:effectLst>
        </p:spPr>
        <p:txBody>
          <a:bodyPr wrap="none" anchor="ctr"/>
          <a:lstStyle/>
          <a:p>
            <a:pPr algn="ctr"/>
            <a:endParaRPr lang="en-US" sz="2000">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10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37" presetClass="entr" presetSubtype="0" fill="hold" grpId="0" nodeType="click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1000"/>
                                        <p:tgtEl>
                                          <p:spTgt spid="71"/>
                                        </p:tgtEl>
                                      </p:cBhvr>
                                    </p:animEffect>
                                    <p:anim calcmode="lin" valueType="num">
                                      <p:cBhvr>
                                        <p:cTn id="19" dur="1000" fill="hold"/>
                                        <p:tgtEl>
                                          <p:spTgt spid="71"/>
                                        </p:tgtEl>
                                        <p:attrNameLst>
                                          <p:attrName>ppt_x</p:attrName>
                                        </p:attrNameLst>
                                      </p:cBhvr>
                                      <p:tavLst>
                                        <p:tav tm="0">
                                          <p:val>
                                            <p:strVal val="#ppt_x"/>
                                          </p:val>
                                        </p:tav>
                                        <p:tav tm="100000">
                                          <p:val>
                                            <p:strVal val="#ppt_x"/>
                                          </p:val>
                                        </p:tav>
                                      </p:tavLst>
                                    </p:anim>
                                    <p:anim calcmode="lin" valueType="num">
                                      <p:cBhvr>
                                        <p:cTn id="20" dur="900" decel="100000" fill="hold"/>
                                        <p:tgtEl>
                                          <p:spTgt spid="71"/>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71"/>
                                        </p:tgtEl>
                                        <p:attrNameLst>
                                          <p:attrName>ppt_y</p:attrName>
                                        </p:attrNameLst>
                                      </p:cBhvr>
                                      <p:tavLst>
                                        <p:tav tm="0">
                                          <p:val>
                                            <p:strVal val="#ppt_y-.03"/>
                                          </p:val>
                                        </p:tav>
                                        <p:tav tm="100000">
                                          <p:val>
                                            <p:strVal val="#ppt_y"/>
                                          </p:val>
                                        </p:tav>
                                      </p:tavLst>
                                    </p:anim>
                                  </p:childTnLst>
                                </p:cTn>
                              </p:par>
                            </p:childTnLst>
                          </p:cTn>
                        </p:par>
                        <p:par>
                          <p:cTn id="22" fill="hold">
                            <p:stCondLst>
                              <p:cond delay="1000"/>
                            </p:stCondLst>
                            <p:childTnLst>
                              <p:par>
                                <p:cTn id="23" presetID="37" presetClass="entr" presetSubtype="0" fill="hold" grpId="0" nodeType="after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1000"/>
                                        <p:tgtEl>
                                          <p:spTgt spid="69"/>
                                        </p:tgtEl>
                                      </p:cBhvr>
                                    </p:animEffect>
                                    <p:anim calcmode="lin" valueType="num">
                                      <p:cBhvr>
                                        <p:cTn id="26" dur="1000" fill="hold"/>
                                        <p:tgtEl>
                                          <p:spTgt spid="69"/>
                                        </p:tgtEl>
                                        <p:attrNameLst>
                                          <p:attrName>ppt_x</p:attrName>
                                        </p:attrNameLst>
                                      </p:cBhvr>
                                      <p:tavLst>
                                        <p:tav tm="0">
                                          <p:val>
                                            <p:strVal val="#ppt_x"/>
                                          </p:val>
                                        </p:tav>
                                        <p:tav tm="100000">
                                          <p:val>
                                            <p:strVal val="#ppt_x"/>
                                          </p:val>
                                        </p:tav>
                                      </p:tavLst>
                                    </p:anim>
                                    <p:anim calcmode="lin" valueType="num">
                                      <p:cBhvr>
                                        <p:cTn id="27" dur="900" decel="100000" fill="hold"/>
                                        <p:tgtEl>
                                          <p:spTgt spid="6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69"/>
                                        </p:tgtEl>
                                        <p:attrNameLst>
                                          <p:attrName>ppt_y</p:attrName>
                                        </p:attrNameLst>
                                      </p:cBhvr>
                                      <p:tavLst>
                                        <p:tav tm="0">
                                          <p:val>
                                            <p:strVal val="#ppt_y-.03"/>
                                          </p:val>
                                        </p:tav>
                                        <p:tav tm="100000">
                                          <p:val>
                                            <p:strVal val="#ppt_y"/>
                                          </p:val>
                                        </p:tav>
                                      </p:tavLst>
                                    </p:anim>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37" grpId="0" animBg="1"/>
      <p:bldP spid="38" grpId="0" animBg="1"/>
      <p:bldP spid="3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Model</a:t>
            </a:r>
            <a:endParaRPr lang="en-US" dirty="0"/>
          </a:p>
        </p:txBody>
      </p:sp>
      <p:sp>
        <p:nvSpPr>
          <p:cNvPr id="3" name="Content Placeholder 2"/>
          <p:cNvSpPr>
            <a:spLocks noGrp="1"/>
          </p:cNvSpPr>
          <p:nvPr>
            <p:ph idx="1"/>
          </p:nvPr>
        </p:nvSpPr>
        <p:spPr/>
        <p:txBody>
          <a:bodyPr/>
          <a:lstStyle/>
          <a:p>
            <a:pPr lvl="1"/>
            <a:r>
              <a:rPr lang="en-US" dirty="0" smtClean="0"/>
              <a:t>High-detail, in-order, 9-stage core</a:t>
            </a:r>
          </a:p>
          <a:p>
            <a:pPr lvl="2"/>
            <a:r>
              <a:rPr lang="en-US" dirty="0" smtClean="0"/>
              <a:t>Branch predictor, address translation</a:t>
            </a:r>
          </a:p>
          <a:p>
            <a:pPr lvl="2"/>
            <a:r>
              <a:rPr lang="en-US" dirty="0" smtClean="0"/>
              <a:t>Up to 16 outstanding memory requests per core</a:t>
            </a:r>
          </a:p>
          <a:p>
            <a:pPr lvl="1"/>
            <a:r>
              <a:rPr lang="en-US" dirty="0" smtClean="0"/>
              <a:t>Lockup-free direct-mapped I and D caches</a:t>
            </a:r>
          </a:p>
          <a:p>
            <a:pPr lvl="1"/>
            <a:r>
              <a:rPr lang="en-US" dirty="0" smtClean="0"/>
              <a:t>4-way set-associative L2 cache</a:t>
            </a:r>
          </a:p>
          <a:p>
            <a:pPr lvl="1"/>
            <a:r>
              <a:rPr lang="en-US" dirty="0" smtClean="0"/>
              <a:t>Grid network of 16 multiplexed cores</a:t>
            </a:r>
          </a:p>
          <a:p>
            <a:pPr lvl="1"/>
            <a:endParaRPr lang="en-US" dirty="0" smtClean="0"/>
          </a:p>
          <a:p>
            <a:pPr lvl="1"/>
            <a:endParaRPr lang="en-US" dirty="0" smtClean="0"/>
          </a:p>
          <a:p>
            <a:pPr lvl="1"/>
            <a:r>
              <a:rPr lang="en-US" dirty="0" smtClean="0"/>
              <a:t>Fits on a Vertex 5 LX330</a:t>
            </a:r>
            <a:endParaRPr lang="en-US" dirty="0"/>
          </a:p>
        </p:txBody>
      </p:sp>
      <p:sp>
        <p:nvSpPr>
          <p:cNvPr id="4" name="Slide Number Placeholder 3"/>
          <p:cNvSpPr>
            <a:spLocks noGrp="1"/>
          </p:cNvSpPr>
          <p:nvPr>
            <p:ph type="sldNum" sz="quarter" idx="12"/>
          </p:nvPr>
        </p:nvSpPr>
        <p:spPr/>
        <p:txBody>
          <a:bodyPr/>
          <a:lstStyle/>
          <a:p>
            <a:fld id="{5C956B70-DE79-4610-8BB6-CA93DA16960B}" type="slidenum">
              <a:rPr lang="en-US" smtClean="0"/>
              <a:pPr/>
              <a:t>30</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Accomplishments</a:t>
            </a:r>
            <a:endParaRPr lang="en-US" dirty="0"/>
          </a:p>
        </p:txBody>
      </p:sp>
      <p:sp>
        <p:nvSpPr>
          <p:cNvPr id="3" name="Content Placeholder 2"/>
          <p:cNvSpPr>
            <a:spLocks noGrp="1"/>
          </p:cNvSpPr>
          <p:nvPr>
            <p:ph idx="1"/>
          </p:nvPr>
        </p:nvSpPr>
        <p:spPr/>
        <p:txBody>
          <a:bodyPr/>
          <a:lstStyle/>
          <a:p>
            <a:pPr lvl="1"/>
            <a:r>
              <a:rPr lang="en-US" dirty="0" smtClean="0"/>
              <a:t>Robust platform</a:t>
            </a:r>
          </a:p>
          <a:p>
            <a:pPr lvl="2"/>
            <a:r>
              <a:rPr lang="en-US" dirty="0" smtClean="0"/>
              <a:t>Platform used for FPGA-based designs at MIT and SNU (Korea)</a:t>
            </a:r>
            <a:br>
              <a:rPr lang="en-US" dirty="0" smtClean="0"/>
            </a:br>
            <a:endParaRPr lang="en-US" dirty="0" smtClean="0"/>
          </a:p>
          <a:p>
            <a:pPr lvl="1"/>
            <a:r>
              <a:rPr lang="en-US" dirty="0" smtClean="0"/>
              <a:t>General performance modeling infrastructure</a:t>
            </a:r>
          </a:p>
          <a:p>
            <a:pPr lvl="2"/>
            <a:r>
              <a:rPr lang="en-US" dirty="0" smtClean="0"/>
              <a:t>In-use by multiple architecture groups within Intel</a:t>
            </a:r>
            <a:br>
              <a:rPr lang="en-US" dirty="0" smtClean="0"/>
            </a:br>
            <a:endParaRPr lang="en-US" dirty="0" smtClean="0"/>
          </a:p>
          <a:p>
            <a:pPr lvl="1"/>
            <a:r>
              <a:rPr lang="en-US" dirty="0" smtClean="0"/>
              <a:t>Future</a:t>
            </a:r>
          </a:p>
          <a:p>
            <a:pPr lvl="2"/>
            <a:r>
              <a:rPr lang="en-US" dirty="0" smtClean="0"/>
              <a:t>More complicated network topologies</a:t>
            </a:r>
          </a:p>
          <a:p>
            <a:pPr lvl="2"/>
            <a:r>
              <a:rPr lang="en-US" dirty="0" smtClean="0"/>
              <a:t>Scale to 1000’s of cores</a:t>
            </a:r>
          </a:p>
        </p:txBody>
      </p:sp>
      <p:sp>
        <p:nvSpPr>
          <p:cNvPr id="4" name="Slide Number Placeholder 3"/>
          <p:cNvSpPr>
            <a:spLocks noGrp="1"/>
          </p:cNvSpPr>
          <p:nvPr>
            <p:ph type="sldNum" sz="quarter" idx="12"/>
          </p:nvPr>
        </p:nvSpPr>
        <p:spPr/>
        <p:txBody>
          <a:bodyPr/>
          <a:lstStyle/>
          <a:p>
            <a:fld id="{5C956B70-DE79-4610-8BB6-CA93DA16960B}" type="slidenum">
              <a:rPr lang="en-US" smtClean="0"/>
              <a:pPr/>
              <a:t>31</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HAsim Components for Building Models</a:t>
            </a:r>
            <a:endParaRPr lang="en-US" dirty="0"/>
          </a:p>
        </p:txBody>
      </p:sp>
      <p:sp>
        <p:nvSpPr>
          <p:cNvPr id="3" name="Content Placeholder 2"/>
          <p:cNvSpPr>
            <a:spLocks noGrp="1"/>
          </p:cNvSpPr>
          <p:nvPr>
            <p:ph idx="1"/>
          </p:nvPr>
        </p:nvSpPr>
        <p:spPr/>
        <p:txBody>
          <a:bodyPr>
            <a:normAutofit fontScale="85000" lnSpcReduction="10000"/>
          </a:bodyPr>
          <a:lstStyle/>
          <a:p>
            <a:pPr lvl="1"/>
            <a:r>
              <a:rPr lang="en-US" dirty="0" smtClean="0"/>
              <a:t>Split Timing / Functional Model</a:t>
            </a:r>
          </a:p>
          <a:p>
            <a:pPr lvl="2"/>
            <a:r>
              <a:rPr lang="en-US" dirty="0" smtClean="0"/>
              <a:t>Functional Model</a:t>
            </a:r>
          </a:p>
          <a:p>
            <a:pPr lvl="3"/>
            <a:r>
              <a:rPr lang="en-US" dirty="0" smtClean="0"/>
              <a:t>Primarily homed on FPGA  [ISPASS 2008]</a:t>
            </a:r>
          </a:p>
          <a:p>
            <a:pPr lvl="3"/>
            <a:r>
              <a:rPr lang="en-US" dirty="0" smtClean="0"/>
              <a:t>Hybrid hardware / software for infrequent operations  [WARP 2008]</a:t>
            </a:r>
          </a:p>
          <a:p>
            <a:pPr lvl="2"/>
            <a:r>
              <a:rPr lang="en-US" dirty="0" smtClean="0"/>
              <a:t>Timing Model</a:t>
            </a:r>
          </a:p>
          <a:p>
            <a:pPr lvl="3"/>
            <a:r>
              <a:rPr lang="en-US" dirty="0" smtClean="0"/>
              <a:t>Maintain model time  [ISFPGA 2008]</a:t>
            </a:r>
          </a:p>
          <a:p>
            <a:pPr lvl="3"/>
            <a:r>
              <a:rPr lang="en-US" dirty="0" smtClean="0"/>
              <a:t>Multiplexing to save FPGA area  [Submitted to HPCA]</a:t>
            </a:r>
          </a:p>
          <a:p>
            <a:pPr lvl="1"/>
            <a:r>
              <a:rPr lang="en-US" dirty="0" smtClean="0"/>
              <a:t>Platform</a:t>
            </a:r>
          </a:p>
          <a:p>
            <a:pPr lvl="2"/>
            <a:r>
              <a:rPr lang="en-US" dirty="0" smtClean="0"/>
              <a:t>Un-model services (start/stop, statistics, events…)</a:t>
            </a:r>
          </a:p>
          <a:p>
            <a:pPr lvl="2"/>
            <a:r>
              <a:rPr lang="en-US" dirty="0" smtClean="0"/>
              <a:t>OS / library services  [In preparation ISFPGA 2011]</a:t>
            </a:r>
          </a:p>
          <a:p>
            <a:pPr lvl="2"/>
            <a:r>
              <a:rPr lang="en-US" dirty="0" smtClean="0"/>
              <a:t>Always-present virtual devices</a:t>
            </a:r>
          </a:p>
          <a:p>
            <a:pPr lvl="2"/>
            <a:r>
              <a:rPr lang="en-US" dirty="0" smtClean="0"/>
              <a:t>Base set of physical devices</a:t>
            </a:r>
          </a:p>
          <a:p>
            <a:pPr lvl="1"/>
            <a:r>
              <a:rPr lang="en-US" dirty="0" smtClean="0"/>
              <a:t>Configuration Tools</a:t>
            </a:r>
          </a:p>
          <a:p>
            <a:pPr lvl="2"/>
            <a:r>
              <a:rPr lang="en-US" dirty="0" smtClean="0"/>
              <a:t>Easy transition between physical platforms  [Submitted to ISFPT]</a:t>
            </a:r>
          </a:p>
          <a:p>
            <a:pPr lvl="2"/>
            <a:r>
              <a:rPr lang="en-US" dirty="0" smtClean="0"/>
              <a:t>Reusable components  [MOBS 2007, WARP 2010, ANCS 2010]</a:t>
            </a:r>
          </a:p>
          <a:p>
            <a:pPr lvl="2"/>
            <a:r>
              <a:rPr lang="en-US" dirty="0" smtClean="0"/>
              <a:t>Soft connections  [DAC 2009]</a:t>
            </a:r>
          </a:p>
          <a:p>
            <a:pPr lvl="2"/>
            <a:endParaRPr lang="en-US" dirty="0" smtClean="0"/>
          </a:p>
        </p:txBody>
      </p:sp>
      <p:sp>
        <p:nvSpPr>
          <p:cNvPr id="4" name="Slide Number Placeholder 3"/>
          <p:cNvSpPr>
            <a:spLocks noGrp="1"/>
          </p:cNvSpPr>
          <p:nvPr>
            <p:ph type="sldNum" sz="quarter" idx="12"/>
          </p:nvPr>
        </p:nvSpPr>
        <p:spPr/>
        <p:txBody>
          <a:bodyPr/>
          <a:lstStyle/>
          <a:p>
            <a:fld id="{5C956B70-DE79-4610-8BB6-CA93DA16960B}" type="slidenum">
              <a:rPr lang="en-US" smtClean="0"/>
              <a:pPr/>
              <a:t>3</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lide Number Placeholder 5"/>
          <p:cNvSpPr>
            <a:spLocks noGrp="1"/>
          </p:cNvSpPr>
          <p:nvPr>
            <p:ph type="sldNum" sz="quarter" idx="12"/>
          </p:nvPr>
        </p:nvSpPr>
        <p:spPr/>
        <p:txBody>
          <a:bodyPr/>
          <a:lstStyle/>
          <a:p>
            <a:fld id="{DCFCCF74-5083-4BFE-8A4C-3A94CB35DBE8}" type="slidenum">
              <a:rPr lang="en-US"/>
              <a:pPr/>
              <a:t>4</a:t>
            </a:fld>
            <a:endParaRPr lang="en-US"/>
          </a:p>
        </p:txBody>
      </p:sp>
      <p:sp>
        <p:nvSpPr>
          <p:cNvPr id="126978" name="Rectangle 2"/>
          <p:cNvSpPr>
            <a:spLocks noGrp="1" noChangeArrowheads="1"/>
          </p:cNvSpPr>
          <p:nvPr>
            <p:ph type="title"/>
          </p:nvPr>
        </p:nvSpPr>
        <p:spPr>
          <a:xfrm>
            <a:off x="457200" y="228600"/>
            <a:ext cx="8229600" cy="914400"/>
          </a:xfrm>
        </p:spPr>
        <p:txBody>
          <a:bodyPr/>
          <a:lstStyle/>
          <a:p>
            <a:r>
              <a:rPr lang="en-US" dirty="0"/>
              <a:t>Simulation Physical Platform</a:t>
            </a:r>
          </a:p>
        </p:txBody>
      </p:sp>
      <p:sp>
        <p:nvSpPr>
          <p:cNvPr id="126979" name="Text Box 3"/>
          <p:cNvSpPr txBox="1">
            <a:spLocks noChangeArrowheads="1"/>
          </p:cNvSpPr>
          <p:nvPr/>
        </p:nvSpPr>
        <p:spPr bwMode="auto">
          <a:xfrm>
            <a:off x="762000" y="1143000"/>
            <a:ext cx="1266825" cy="304800"/>
          </a:xfrm>
          <a:prstGeom prst="rect">
            <a:avLst/>
          </a:prstGeom>
          <a:noFill/>
          <a:ln w="9525">
            <a:noFill/>
            <a:miter lim="800000"/>
            <a:headEnd/>
            <a:tailEnd/>
          </a:ln>
          <a:effectLst/>
        </p:spPr>
        <p:txBody>
          <a:bodyPr wrap="none">
            <a:spAutoFit/>
          </a:bodyPr>
          <a:lstStyle/>
          <a:p>
            <a:r>
              <a:rPr lang="en-US" sz="1400" b="1">
                <a:latin typeface="Calibri" pitchFamily="34" charset="0"/>
              </a:rPr>
              <a:t>FPGA Modules</a:t>
            </a:r>
          </a:p>
        </p:txBody>
      </p:sp>
      <p:sp>
        <p:nvSpPr>
          <p:cNvPr id="126980" name="Line 4"/>
          <p:cNvSpPr>
            <a:spLocks noChangeShapeType="1"/>
          </p:cNvSpPr>
          <p:nvPr/>
        </p:nvSpPr>
        <p:spPr bwMode="auto">
          <a:xfrm>
            <a:off x="4724400" y="1143000"/>
            <a:ext cx="0" cy="5257800"/>
          </a:xfrm>
          <a:prstGeom prst="line">
            <a:avLst/>
          </a:prstGeom>
          <a:noFill/>
          <a:ln w="9525">
            <a:solidFill>
              <a:schemeClr val="tx1"/>
            </a:solidFill>
            <a:prstDash val="dash"/>
            <a:round/>
            <a:headEnd/>
            <a:tailEnd/>
          </a:ln>
          <a:effectLst/>
        </p:spPr>
        <p:txBody>
          <a:bodyPr/>
          <a:lstStyle/>
          <a:p>
            <a:endParaRPr lang="en-US"/>
          </a:p>
        </p:txBody>
      </p:sp>
      <p:sp>
        <p:nvSpPr>
          <p:cNvPr id="126981" name="Text Box 5"/>
          <p:cNvSpPr txBox="1">
            <a:spLocks noChangeArrowheads="1"/>
          </p:cNvSpPr>
          <p:nvPr/>
        </p:nvSpPr>
        <p:spPr bwMode="auto">
          <a:xfrm>
            <a:off x="6843713" y="1143000"/>
            <a:ext cx="1538287" cy="304800"/>
          </a:xfrm>
          <a:prstGeom prst="rect">
            <a:avLst/>
          </a:prstGeom>
          <a:noFill/>
          <a:ln w="9525">
            <a:noFill/>
            <a:miter lim="800000"/>
            <a:headEnd/>
            <a:tailEnd/>
          </a:ln>
          <a:effectLst/>
        </p:spPr>
        <p:txBody>
          <a:bodyPr wrap="none">
            <a:spAutoFit/>
          </a:bodyPr>
          <a:lstStyle/>
          <a:p>
            <a:r>
              <a:rPr lang="en-US" sz="1400" b="1">
                <a:latin typeface="Calibri" pitchFamily="34" charset="0"/>
              </a:rPr>
              <a:t>Software Modules</a:t>
            </a:r>
          </a:p>
        </p:txBody>
      </p:sp>
      <p:sp>
        <p:nvSpPr>
          <p:cNvPr id="126982" name="Rectangle 6"/>
          <p:cNvSpPr>
            <a:spLocks noChangeArrowheads="1"/>
          </p:cNvSpPr>
          <p:nvPr/>
        </p:nvSpPr>
        <p:spPr bwMode="auto">
          <a:xfrm>
            <a:off x="33528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Execute</a:t>
            </a:r>
          </a:p>
        </p:txBody>
      </p:sp>
      <p:sp>
        <p:nvSpPr>
          <p:cNvPr id="126983" name="Rectangle 7"/>
          <p:cNvSpPr>
            <a:spLocks noChangeArrowheads="1"/>
          </p:cNvSpPr>
          <p:nvPr/>
        </p:nvSpPr>
        <p:spPr bwMode="auto">
          <a:xfrm>
            <a:off x="24384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Decode</a:t>
            </a:r>
          </a:p>
        </p:txBody>
      </p:sp>
      <p:sp>
        <p:nvSpPr>
          <p:cNvPr id="126984" name="Rectangle 8"/>
          <p:cNvSpPr>
            <a:spLocks noChangeArrowheads="1"/>
          </p:cNvSpPr>
          <p:nvPr/>
        </p:nvSpPr>
        <p:spPr bwMode="auto">
          <a:xfrm>
            <a:off x="15240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Fetch</a:t>
            </a:r>
          </a:p>
        </p:txBody>
      </p:sp>
      <p:sp>
        <p:nvSpPr>
          <p:cNvPr id="126985" name="Rectangle 9"/>
          <p:cNvSpPr>
            <a:spLocks noChangeArrowheads="1"/>
          </p:cNvSpPr>
          <p:nvPr/>
        </p:nvSpPr>
        <p:spPr bwMode="auto">
          <a:xfrm>
            <a:off x="3048000" y="2357438"/>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Func Model</a:t>
            </a:r>
          </a:p>
        </p:txBody>
      </p:sp>
      <p:cxnSp>
        <p:nvCxnSpPr>
          <p:cNvPr id="126986" name="AutoShape 10"/>
          <p:cNvCxnSpPr>
            <a:cxnSpLocks noChangeShapeType="1"/>
            <a:stCxn id="126983" idx="3"/>
            <a:endCxn id="126982" idx="1"/>
          </p:cNvCxnSpPr>
          <p:nvPr/>
        </p:nvCxnSpPr>
        <p:spPr bwMode="auto">
          <a:xfrm>
            <a:off x="3124200" y="1824038"/>
            <a:ext cx="228600" cy="0"/>
          </a:xfrm>
          <a:prstGeom prst="straightConnector1">
            <a:avLst/>
          </a:prstGeom>
          <a:noFill/>
          <a:ln w="38100">
            <a:solidFill>
              <a:schemeClr val="accent2"/>
            </a:solidFill>
            <a:round/>
            <a:headEnd/>
            <a:tailEnd type="triangle" w="med" len="med"/>
          </a:ln>
          <a:effectLst/>
        </p:spPr>
      </p:cxnSp>
      <p:cxnSp>
        <p:nvCxnSpPr>
          <p:cNvPr id="126987" name="AutoShape 11"/>
          <p:cNvCxnSpPr>
            <a:cxnSpLocks noChangeShapeType="1"/>
            <a:stCxn id="126982" idx="2"/>
            <a:endCxn id="126985" idx="0"/>
          </p:cNvCxnSpPr>
          <p:nvPr/>
        </p:nvCxnSpPr>
        <p:spPr bwMode="auto">
          <a:xfrm rot="5400000">
            <a:off x="3467100" y="2128838"/>
            <a:ext cx="304800" cy="152400"/>
          </a:xfrm>
          <a:prstGeom prst="curvedConnector3">
            <a:avLst>
              <a:gd name="adj1" fmla="val 50000"/>
            </a:avLst>
          </a:prstGeom>
          <a:noFill/>
          <a:ln w="38100">
            <a:solidFill>
              <a:schemeClr val="accent2"/>
            </a:solidFill>
            <a:round/>
            <a:headEnd/>
            <a:tailEnd type="triangle" w="med" len="med"/>
          </a:ln>
          <a:effectLst/>
        </p:spPr>
      </p:cxnSp>
      <p:cxnSp>
        <p:nvCxnSpPr>
          <p:cNvPr id="126988" name="AutoShape 12"/>
          <p:cNvCxnSpPr>
            <a:cxnSpLocks noChangeShapeType="1"/>
            <a:stCxn id="126984" idx="3"/>
            <a:endCxn id="126983" idx="1"/>
          </p:cNvCxnSpPr>
          <p:nvPr/>
        </p:nvCxnSpPr>
        <p:spPr bwMode="auto">
          <a:xfrm>
            <a:off x="2209800" y="1824038"/>
            <a:ext cx="228600" cy="0"/>
          </a:xfrm>
          <a:prstGeom prst="straightConnector1">
            <a:avLst/>
          </a:prstGeom>
          <a:noFill/>
          <a:ln w="38100">
            <a:solidFill>
              <a:schemeClr val="accent2"/>
            </a:solidFill>
            <a:round/>
            <a:headEnd/>
            <a:tailEnd type="triangle" w="med" len="med"/>
          </a:ln>
          <a:effectLst/>
        </p:spPr>
      </p:cxnSp>
      <p:cxnSp>
        <p:nvCxnSpPr>
          <p:cNvPr id="126989" name="AutoShape 13"/>
          <p:cNvCxnSpPr>
            <a:cxnSpLocks noChangeShapeType="1"/>
            <a:stCxn id="126984" idx="2"/>
            <a:endCxn id="126985" idx="1"/>
          </p:cNvCxnSpPr>
          <p:nvPr/>
        </p:nvCxnSpPr>
        <p:spPr bwMode="auto">
          <a:xfrm rot="16200000" flipH="1">
            <a:off x="2190750" y="1728788"/>
            <a:ext cx="533400" cy="1181100"/>
          </a:xfrm>
          <a:prstGeom prst="curvedConnector2">
            <a:avLst/>
          </a:prstGeom>
          <a:noFill/>
          <a:ln w="38100">
            <a:solidFill>
              <a:schemeClr val="accent2"/>
            </a:solidFill>
            <a:round/>
            <a:headEnd/>
            <a:tailEnd type="triangle" w="med" len="med"/>
          </a:ln>
          <a:effectLst/>
        </p:spPr>
      </p:cxnSp>
      <p:sp>
        <p:nvSpPr>
          <p:cNvPr id="126990" name="Rectangle 14"/>
          <p:cNvSpPr>
            <a:spLocks noChangeArrowheads="1"/>
          </p:cNvSpPr>
          <p:nvPr/>
        </p:nvSpPr>
        <p:spPr bwMode="auto">
          <a:xfrm>
            <a:off x="1524000" y="2357438"/>
            <a:ext cx="838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Controller</a:t>
            </a:r>
          </a:p>
        </p:txBody>
      </p:sp>
      <p:sp>
        <p:nvSpPr>
          <p:cNvPr id="126991" name="Rectangle 15"/>
          <p:cNvSpPr>
            <a:spLocks noChangeArrowheads="1"/>
          </p:cNvSpPr>
          <p:nvPr/>
        </p:nvSpPr>
        <p:spPr bwMode="auto">
          <a:xfrm>
            <a:off x="5410200" y="2357438"/>
            <a:ext cx="838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Controller</a:t>
            </a:r>
          </a:p>
        </p:txBody>
      </p:sp>
      <p:sp>
        <p:nvSpPr>
          <p:cNvPr id="126992" name="Rectangle 16"/>
          <p:cNvSpPr>
            <a:spLocks noChangeArrowheads="1"/>
          </p:cNvSpPr>
          <p:nvPr/>
        </p:nvSpPr>
        <p:spPr bwMode="auto">
          <a:xfrm>
            <a:off x="63246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Decode</a:t>
            </a:r>
          </a:p>
        </p:txBody>
      </p:sp>
      <p:sp>
        <p:nvSpPr>
          <p:cNvPr id="126993" name="Rectangle 17"/>
          <p:cNvSpPr>
            <a:spLocks noChangeArrowheads="1"/>
          </p:cNvSpPr>
          <p:nvPr/>
        </p:nvSpPr>
        <p:spPr bwMode="auto">
          <a:xfrm>
            <a:off x="11430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6994" name="Line 18"/>
          <p:cNvSpPr>
            <a:spLocks noChangeShapeType="1"/>
          </p:cNvSpPr>
          <p:nvPr/>
        </p:nvSpPr>
        <p:spPr bwMode="auto">
          <a:xfrm>
            <a:off x="1143000" y="3733800"/>
            <a:ext cx="0" cy="76200"/>
          </a:xfrm>
          <a:prstGeom prst="line">
            <a:avLst/>
          </a:prstGeom>
          <a:noFill/>
          <a:ln w="9525">
            <a:solidFill>
              <a:schemeClr val="tx1"/>
            </a:solidFill>
            <a:round/>
            <a:headEnd/>
            <a:tailEnd/>
          </a:ln>
          <a:effectLst/>
        </p:spPr>
        <p:txBody>
          <a:bodyPr/>
          <a:lstStyle/>
          <a:p>
            <a:endParaRPr lang="en-US"/>
          </a:p>
        </p:txBody>
      </p:sp>
      <p:sp>
        <p:nvSpPr>
          <p:cNvPr id="126995" name="Line 19"/>
          <p:cNvSpPr>
            <a:spLocks noChangeShapeType="1"/>
          </p:cNvSpPr>
          <p:nvPr/>
        </p:nvSpPr>
        <p:spPr bwMode="auto">
          <a:xfrm>
            <a:off x="1295400" y="3733800"/>
            <a:ext cx="0" cy="76200"/>
          </a:xfrm>
          <a:prstGeom prst="line">
            <a:avLst/>
          </a:prstGeom>
          <a:noFill/>
          <a:ln w="9525">
            <a:solidFill>
              <a:schemeClr val="tx1"/>
            </a:solidFill>
            <a:round/>
            <a:headEnd/>
            <a:tailEnd/>
          </a:ln>
          <a:effectLst/>
        </p:spPr>
        <p:txBody>
          <a:bodyPr/>
          <a:lstStyle/>
          <a:p>
            <a:endParaRPr lang="en-US"/>
          </a:p>
        </p:txBody>
      </p:sp>
      <p:sp>
        <p:nvSpPr>
          <p:cNvPr id="126996" name="Line 20"/>
          <p:cNvSpPr>
            <a:spLocks noChangeShapeType="1"/>
          </p:cNvSpPr>
          <p:nvPr/>
        </p:nvSpPr>
        <p:spPr bwMode="auto">
          <a:xfrm>
            <a:off x="1143000" y="3657600"/>
            <a:ext cx="152400" cy="0"/>
          </a:xfrm>
          <a:prstGeom prst="line">
            <a:avLst/>
          </a:prstGeom>
          <a:noFill/>
          <a:ln w="9525">
            <a:solidFill>
              <a:schemeClr val="tx1"/>
            </a:solidFill>
            <a:round/>
            <a:headEnd/>
            <a:tailEnd/>
          </a:ln>
          <a:effectLst/>
        </p:spPr>
        <p:txBody>
          <a:bodyPr/>
          <a:lstStyle/>
          <a:p>
            <a:endParaRPr lang="en-US"/>
          </a:p>
        </p:txBody>
      </p:sp>
      <p:sp>
        <p:nvSpPr>
          <p:cNvPr id="126997" name="Line 21"/>
          <p:cNvSpPr>
            <a:spLocks noChangeShapeType="1"/>
          </p:cNvSpPr>
          <p:nvPr/>
        </p:nvSpPr>
        <p:spPr bwMode="auto">
          <a:xfrm>
            <a:off x="1143000" y="3581400"/>
            <a:ext cx="152400" cy="0"/>
          </a:xfrm>
          <a:prstGeom prst="line">
            <a:avLst/>
          </a:prstGeom>
          <a:noFill/>
          <a:ln w="9525">
            <a:solidFill>
              <a:schemeClr val="tx1"/>
            </a:solidFill>
            <a:round/>
            <a:headEnd/>
            <a:tailEnd/>
          </a:ln>
          <a:effectLst/>
        </p:spPr>
        <p:txBody>
          <a:bodyPr/>
          <a:lstStyle/>
          <a:p>
            <a:endParaRPr lang="en-US"/>
          </a:p>
        </p:txBody>
      </p:sp>
      <p:sp>
        <p:nvSpPr>
          <p:cNvPr id="126998" name="Line 22"/>
          <p:cNvSpPr>
            <a:spLocks noChangeShapeType="1"/>
          </p:cNvSpPr>
          <p:nvPr/>
        </p:nvSpPr>
        <p:spPr bwMode="auto">
          <a:xfrm>
            <a:off x="1143000" y="3505200"/>
            <a:ext cx="152400" cy="0"/>
          </a:xfrm>
          <a:prstGeom prst="line">
            <a:avLst/>
          </a:prstGeom>
          <a:noFill/>
          <a:ln w="9525">
            <a:solidFill>
              <a:schemeClr val="tx1"/>
            </a:solidFill>
            <a:round/>
            <a:headEnd/>
            <a:tailEnd/>
          </a:ln>
          <a:effectLst/>
        </p:spPr>
        <p:txBody>
          <a:bodyPr/>
          <a:lstStyle/>
          <a:p>
            <a:endParaRPr lang="en-US"/>
          </a:p>
        </p:txBody>
      </p:sp>
      <p:sp>
        <p:nvSpPr>
          <p:cNvPr id="126999" name="Rectangle 23"/>
          <p:cNvSpPr>
            <a:spLocks noChangeArrowheads="1"/>
          </p:cNvSpPr>
          <p:nvPr/>
        </p:nvSpPr>
        <p:spPr bwMode="auto">
          <a:xfrm>
            <a:off x="13716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000" name="Line 24"/>
          <p:cNvSpPr>
            <a:spLocks noChangeShapeType="1"/>
          </p:cNvSpPr>
          <p:nvPr/>
        </p:nvSpPr>
        <p:spPr bwMode="auto">
          <a:xfrm>
            <a:off x="1371600" y="3429000"/>
            <a:ext cx="0" cy="76200"/>
          </a:xfrm>
          <a:prstGeom prst="line">
            <a:avLst/>
          </a:prstGeom>
          <a:noFill/>
          <a:ln w="9525">
            <a:solidFill>
              <a:schemeClr val="tx1"/>
            </a:solidFill>
            <a:round/>
            <a:headEnd/>
            <a:tailEnd/>
          </a:ln>
          <a:effectLst/>
        </p:spPr>
        <p:txBody>
          <a:bodyPr/>
          <a:lstStyle/>
          <a:p>
            <a:endParaRPr lang="en-US"/>
          </a:p>
        </p:txBody>
      </p:sp>
      <p:sp>
        <p:nvSpPr>
          <p:cNvPr id="127001" name="Line 25"/>
          <p:cNvSpPr>
            <a:spLocks noChangeShapeType="1"/>
          </p:cNvSpPr>
          <p:nvPr/>
        </p:nvSpPr>
        <p:spPr bwMode="auto">
          <a:xfrm>
            <a:off x="1524000" y="3429000"/>
            <a:ext cx="0" cy="76200"/>
          </a:xfrm>
          <a:prstGeom prst="line">
            <a:avLst/>
          </a:prstGeom>
          <a:noFill/>
          <a:ln w="9525">
            <a:solidFill>
              <a:schemeClr val="tx1"/>
            </a:solidFill>
            <a:round/>
            <a:headEnd/>
            <a:tailEnd/>
          </a:ln>
          <a:effectLst/>
        </p:spPr>
        <p:txBody>
          <a:bodyPr/>
          <a:lstStyle/>
          <a:p>
            <a:endParaRPr lang="en-US"/>
          </a:p>
        </p:txBody>
      </p:sp>
      <p:sp>
        <p:nvSpPr>
          <p:cNvPr id="127002" name="Line 26"/>
          <p:cNvSpPr>
            <a:spLocks noChangeShapeType="1"/>
          </p:cNvSpPr>
          <p:nvPr/>
        </p:nvSpPr>
        <p:spPr bwMode="auto">
          <a:xfrm>
            <a:off x="1371600" y="3733800"/>
            <a:ext cx="152400" cy="0"/>
          </a:xfrm>
          <a:prstGeom prst="line">
            <a:avLst/>
          </a:prstGeom>
          <a:noFill/>
          <a:ln w="9525">
            <a:solidFill>
              <a:schemeClr val="tx1"/>
            </a:solidFill>
            <a:round/>
            <a:headEnd/>
            <a:tailEnd/>
          </a:ln>
          <a:effectLst/>
        </p:spPr>
        <p:txBody>
          <a:bodyPr/>
          <a:lstStyle/>
          <a:p>
            <a:endParaRPr lang="en-US"/>
          </a:p>
        </p:txBody>
      </p:sp>
      <p:sp>
        <p:nvSpPr>
          <p:cNvPr id="127003" name="Line 27"/>
          <p:cNvSpPr>
            <a:spLocks noChangeShapeType="1"/>
          </p:cNvSpPr>
          <p:nvPr/>
        </p:nvSpPr>
        <p:spPr bwMode="auto">
          <a:xfrm>
            <a:off x="1371600" y="3657600"/>
            <a:ext cx="152400" cy="0"/>
          </a:xfrm>
          <a:prstGeom prst="line">
            <a:avLst/>
          </a:prstGeom>
          <a:noFill/>
          <a:ln w="9525">
            <a:solidFill>
              <a:schemeClr val="tx1"/>
            </a:solidFill>
            <a:round/>
            <a:headEnd/>
            <a:tailEnd/>
          </a:ln>
          <a:effectLst/>
        </p:spPr>
        <p:txBody>
          <a:bodyPr/>
          <a:lstStyle/>
          <a:p>
            <a:endParaRPr lang="en-US"/>
          </a:p>
        </p:txBody>
      </p:sp>
      <p:sp>
        <p:nvSpPr>
          <p:cNvPr id="127004" name="Line 28"/>
          <p:cNvSpPr>
            <a:spLocks noChangeShapeType="1"/>
          </p:cNvSpPr>
          <p:nvPr/>
        </p:nvSpPr>
        <p:spPr bwMode="auto">
          <a:xfrm>
            <a:off x="1371600" y="3581400"/>
            <a:ext cx="152400" cy="0"/>
          </a:xfrm>
          <a:prstGeom prst="line">
            <a:avLst/>
          </a:prstGeom>
          <a:noFill/>
          <a:ln w="9525">
            <a:solidFill>
              <a:schemeClr val="tx1"/>
            </a:solidFill>
            <a:round/>
            <a:headEnd/>
            <a:tailEnd/>
          </a:ln>
          <a:effectLst/>
        </p:spPr>
        <p:txBody>
          <a:bodyPr/>
          <a:lstStyle/>
          <a:p>
            <a:endParaRPr lang="en-US"/>
          </a:p>
        </p:txBody>
      </p:sp>
      <p:sp>
        <p:nvSpPr>
          <p:cNvPr id="127005" name="Rectangle 29"/>
          <p:cNvSpPr>
            <a:spLocks noChangeArrowheads="1"/>
          </p:cNvSpPr>
          <p:nvPr/>
        </p:nvSpPr>
        <p:spPr bwMode="auto">
          <a:xfrm>
            <a:off x="17526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006" name="Line 30"/>
          <p:cNvSpPr>
            <a:spLocks noChangeShapeType="1"/>
          </p:cNvSpPr>
          <p:nvPr/>
        </p:nvSpPr>
        <p:spPr bwMode="auto">
          <a:xfrm>
            <a:off x="1752600" y="3733800"/>
            <a:ext cx="0" cy="76200"/>
          </a:xfrm>
          <a:prstGeom prst="line">
            <a:avLst/>
          </a:prstGeom>
          <a:noFill/>
          <a:ln w="9525">
            <a:solidFill>
              <a:schemeClr val="tx1"/>
            </a:solidFill>
            <a:round/>
            <a:headEnd/>
            <a:tailEnd/>
          </a:ln>
          <a:effectLst/>
        </p:spPr>
        <p:txBody>
          <a:bodyPr/>
          <a:lstStyle/>
          <a:p>
            <a:endParaRPr lang="en-US"/>
          </a:p>
        </p:txBody>
      </p:sp>
      <p:sp>
        <p:nvSpPr>
          <p:cNvPr id="127007" name="Line 31"/>
          <p:cNvSpPr>
            <a:spLocks noChangeShapeType="1"/>
          </p:cNvSpPr>
          <p:nvPr/>
        </p:nvSpPr>
        <p:spPr bwMode="auto">
          <a:xfrm>
            <a:off x="1905000" y="3733800"/>
            <a:ext cx="0" cy="76200"/>
          </a:xfrm>
          <a:prstGeom prst="line">
            <a:avLst/>
          </a:prstGeom>
          <a:noFill/>
          <a:ln w="9525">
            <a:solidFill>
              <a:schemeClr val="tx1"/>
            </a:solidFill>
            <a:round/>
            <a:headEnd/>
            <a:tailEnd/>
          </a:ln>
          <a:effectLst/>
        </p:spPr>
        <p:txBody>
          <a:bodyPr/>
          <a:lstStyle/>
          <a:p>
            <a:endParaRPr lang="en-US"/>
          </a:p>
        </p:txBody>
      </p:sp>
      <p:sp>
        <p:nvSpPr>
          <p:cNvPr id="127008" name="Line 32"/>
          <p:cNvSpPr>
            <a:spLocks noChangeShapeType="1"/>
          </p:cNvSpPr>
          <p:nvPr/>
        </p:nvSpPr>
        <p:spPr bwMode="auto">
          <a:xfrm>
            <a:off x="1752600" y="3657600"/>
            <a:ext cx="152400" cy="0"/>
          </a:xfrm>
          <a:prstGeom prst="line">
            <a:avLst/>
          </a:prstGeom>
          <a:noFill/>
          <a:ln w="9525">
            <a:solidFill>
              <a:schemeClr val="tx1"/>
            </a:solidFill>
            <a:round/>
            <a:headEnd/>
            <a:tailEnd/>
          </a:ln>
          <a:effectLst/>
        </p:spPr>
        <p:txBody>
          <a:bodyPr/>
          <a:lstStyle/>
          <a:p>
            <a:endParaRPr lang="en-US"/>
          </a:p>
        </p:txBody>
      </p:sp>
      <p:sp>
        <p:nvSpPr>
          <p:cNvPr id="127009" name="Line 33"/>
          <p:cNvSpPr>
            <a:spLocks noChangeShapeType="1"/>
          </p:cNvSpPr>
          <p:nvPr/>
        </p:nvSpPr>
        <p:spPr bwMode="auto">
          <a:xfrm>
            <a:off x="1752600" y="3581400"/>
            <a:ext cx="152400" cy="0"/>
          </a:xfrm>
          <a:prstGeom prst="line">
            <a:avLst/>
          </a:prstGeom>
          <a:noFill/>
          <a:ln w="9525">
            <a:solidFill>
              <a:schemeClr val="tx1"/>
            </a:solidFill>
            <a:round/>
            <a:headEnd/>
            <a:tailEnd/>
          </a:ln>
          <a:effectLst/>
        </p:spPr>
        <p:txBody>
          <a:bodyPr/>
          <a:lstStyle/>
          <a:p>
            <a:endParaRPr lang="en-US"/>
          </a:p>
        </p:txBody>
      </p:sp>
      <p:sp>
        <p:nvSpPr>
          <p:cNvPr id="127010" name="Line 34"/>
          <p:cNvSpPr>
            <a:spLocks noChangeShapeType="1"/>
          </p:cNvSpPr>
          <p:nvPr/>
        </p:nvSpPr>
        <p:spPr bwMode="auto">
          <a:xfrm>
            <a:off x="1752600" y="3505200"/>
            <a:ext cx="152400" cy="0"/>
          </a:xfrm>
          <a:prstGeom prst="line">
            <a:avLst/>
          </a:prstGeom>
          <a:noFill/>
          <a:ln w="9525">
            <a:solidFill>
              <a:schemeClr val="tx1"/>
            </a:solidFill>
            <a:round/>
            <a:headEnd/>
            <a:tailEnd/>
          </a:ln>
          <a:effectLst/>
        </p:spPr>
        <p:txBody>
          <a:bodyPr/>
          <a:lstStyle/>
          <a:p>
            <a:endParaRPr lang="en-US"/>
          </a:p>
        </p:txBody>
      </p:sp>
      <p:sp>
        <p:nvSpPr>
          <p:cNvPr id="127011" name="Rectangle 35"/>
          <p:cNvSpPr>
            <a:spLocks noChangeArrowheads="1"/>
          </p:cNvSpPr>
          <p:nvPr/>
        </p:nvSpPr>
        <p:spPr bwMode="auto">
          <a:xfrm>
            <a:off x="19812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012" name="Line 36"/>
          <p:cNvSpPr>
            <a:spLocks noChangeShapeType="1"/>
          </p:cNvSpPr>
          <p:nvPr/>
        </p:nvSpPr>
        <p:spPr bwMode="auto">
          <a:xfrm>
            <a:off x="1981200" y="3429000"/>
            <a:ext cx="0" cy="76200"/>
          </a:xfrm>
          <a:prstGeom prst="line">
            <a:avLst/>
          </a:prstGeom>
          <a:noFill/>
          <a:ln w="9525">
            <a:solidFill>
              <a:schemeClr val="tx1"/>
            </a:solidFill>
            <a:round/>
            <a:headEnd/>
            <a:tailEnd/>
          </a:ln>
          <a:effectLst/>
        </p:spPr>
        <p:txBody>
          <a:bodyPr/>
          <a:lstStyle/>
          <a:p>
            <a:endParaRPr lang="en-US"/>
          </a:p>
        </p:txBody>
      </p:sp>
      <p:sp>
        <p:nvSpPr>
          <p:cNvPr id="127013" name="Line 37"/>
          <p:cNvSpPr>
            <a:spLocks noChangeShapeType="1"/>
          </p:cNvSpPr>
          <p:nvPr/>
        </p:nvSpPr>
        <p:spPr bwMode="auto">
          <a:xfrm>
            <a:off x="2133600" y="3429000"/>
            <a:ext cx="0" cy="76200"/>
          </a:xfrm>
          <a:prstGeom prst="line">
            <a:avLst/>
          </a:prstGeom>
          <a:noFill/>
          <a:ln w="9525">
            <a:solidFill>
              <a:schemeClr val="tx1"/>
            </a:solidFill>
            <a:round/>
            <a:headEnd/>
            <a:tailEnd/>
          </a:ln>
          <a:effectLst/>
        </p:spPr>
        <p:txBody>
          <a:bodyPr/>
          <a:lstStyle/>
          <a:p>
            <a:endParaRPr lang="en-US"/>
          </a:p>
        </p:txBody>
      </p:sp>
      <p:sp>
        <p:nvSpPr>
          <p:cNvPr id="127014" name="Line 38"/>
          <p:cNvSpPr>
            <a:spLocks noChangeShapeType="1"/>
          </p:cNvSpPr>
          <p:nvPr/>
        </p:nvSpPr>
        <p:spPr bwMode="auto">
          <a:xfrm>
            <a:off x="1981200" y="3733800"/>
            <a:ext cx="152400" cy="0"/>
          </a:xfrm>
          <a:prstGeom prst="line">
            <a:avLst/>
          </a:prstGeom>
          <a:noFill/>
          <a:ln w="9525">
            <a:solidFill>
              <a:schemeClr val="tx1"/>
            </a:solidFill>
            <a:round/>
            <a:headEnd/>
            <a:tailEnd/>
          </a:ln>
          <a:effectLst/>
        </p:spPr>
        <p:txBody>
          <a:bodyPr/>
          <a:lstStyle/>
          <a:p>
            <a:endParaRPr lang="en-US"/>
          </a:p>
        </p:txBody>
      </p:sp>
      <p:sp>
        <p:nvSpPr>
          <p:cNvPr id="127015" name="Line 39"/>
          <p:cNvSpPr>
            <a:spLocks noChangeShapeType="1"/>
          </p:cNvSpPr>
          <p:nvPr/>
        </p:nvSpPr>
        <p:spPr bwMode="auto">
          <a:xfrm>
            <a:off x="1981200" y="3657600"/>
            <a:ext cx="152400" cy="0"/>
          </a:xfrm>
          <a:prstGeom prst="line">
            <a:avLst/>
          </a:prstGeom>
          <a:noFill/>
          <a:ln w="9525">
            <a:solidFill>
              <a:schemeClr val="tx1"/>
            </a:solidFill>
            <a:round/>
            <a:headEnd/>
            <a:tailEnd/>
          </a:ln>
          <a:effectLst/>
        </p:spPr>
        <p:txBody>
          <a:bodyPr/>
          <a:lstStyle/>
          <a:p>
            <a:endParaRPr lang="en-US"/>
          </a:p>
        </p:txBody>
      </p:sp>
      <p:sp>
        <p:nvSpPr>
          <p:cNvPr id="127016" name="Line 40"/>
          <p:cNvSpPr>
            <a:spLocks noChangeShapeType="1"/>
          </p:cNvSpPr>
          <p:nvPr/>
        </p:nvSpPr>
        <p:spPr bwMode="auto">
          <a:xfrm>
            <a:off x="1981200" y="3581400"/>
            <a:ext cx="152400" cy="0"/>
          </a:xfrm>
          <a:prstGeom prst="line">
            <a:avLst/>
          </a:prstGeom>
          <a:noFill/>
          <a:ln w="9525">
            <a:solidFill>
              <a:schemeClr val="tx1"/>
            </a:solidFill>
            <a:round/>
            <a:headEnd/>
            <a:tailEnd/>
          </a:ln>
          <a:effectLst/>
        </p:spPr>
        <p:txBody>
          <a:bodyPr/>
          <a:lstStyle/>
          <a:p>
            <a:endParaRPr lang="en-US"/>
          </a:p>
        </p:txBody>
      </p:sp>
      <p:sp>
        <p:nvSpPr>
          <p:cNvPr id="127017" name="Text Box 41"/>
          <p:cNvSpPr txBox="1">
            <a:spLocks noChangeArrowheads="1"/>
          </p:cNvSpPr>
          <p:nvPr/>
        </p:nvSpPr>
        <p:spPr bwMode="auto">
          <a:xfrm rot="-21600000">
            <a:off x="9144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sp>
        <p:nvSpPr>
          <p:cNvPr id="127018" name="Text Box 42"/>
          <p:cNvSpPr txBox="1">
            <a:spLocks noChangeArrowheads="1"/>
          </p:cNvSpPr>
          <p:nvPr/>
        </p:nvSpPr>
        <p:spPr bwMode="auto">
          <a:xfrm rot="-21600000">
            <a:off x="15240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27023" name="AutoShape 47"/>
          <p:cNvSpPr>
            <a:spLocks noChangeArrowheads="1"/>
          </p:cNvSpPr>
          <p:nvPr/>
        </p:nvSpPr>
        <p:spPr bwMode="auto">
          <a:xfrm>
            <a:off x="10668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7024" name="AutoShape 48"/>
          <p:cNvSpPr>
            <a:spLocks noChangeArrowheads="1"/>
          </p:cNvSpPr>
          <p:nvPr/>
        </p:nvSpPr>
        <p:spPr bwMode="auto">
          <a:xfrm>
            <a:off x="16764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7026" name="Rectangle 50"/>
          <p:cNvSpPr>
            <a:spLocks noChangeArrowheads="1"/>
          </p:cNvSpPr>
          <p:nvPr/>
        </p:nvSpPr>
        <p:spPr bwMode="auto">
          <a:xfrm>
            <a:off x="25908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027" name="Line 51"/>
          <p:cNvSpPr>
            <a:spLocks noChangeShapeType="1"/>
          </p:cNvSpPr>
          <p:nvPr/>
        </p:nvSpPr>
        <p:spPr bwMode="auto">
          <a:xfrm>
            <a:off x="2590800" y="3733800"/>
            <a:ext cx="0" cy="76200"/>
          </a:xfrm>
          <a:prstGeom prst="line">
            <a:avLst/>
          </a:prstGeom>
          <a:noFill/>
          <a:ln w="9525">
            <a:solidFill>
              <a:schemeClr val="tx1"/>
            </a:solidFill>
            <a:round/>
            <a:headEnd/>
            <a:tailEnd/>
          </a:ln>
          <a:effectLst/>
        </p:spPr>
        <p:txBody>
          <a:bodyPr/>
          <a:lstStyle/>
          <a:p>
            <a:endParaRPr lang="en-US"/>
          </a:p>
        </p:txBody>
      </p:sp>
      <p:sp>
        <p:nvSpPr>
          <p:cNvPr id="127028" name="Line 52"/>
          <p:cNvSpPr>
            <a:spLocks noChangeShapeType="1"/>
          </p:cNvSpPr>
          <p:nvPr/>
        </p:nvSpPr>
        <p:spPr bwMode="auto">
          <a:xfrm>
            <a:off x="2743200" y="3733800"/>
            <a:ext cx="0" cy="76200"/>
          </a:xfrm>
          <a:prstGeom prst="line">
            <a:avLst/>
          </a:prstGeom>
          <a:noFill/>
          <a:ln w="9525">
            <a:solidFill>
              <a:schemeClr val="tx1"/>
            </a:solidFill>
            <a:round/>
            <a:headEnd/>
            <a:tailEnd/>
          </a:ln>
          <a:effectLst/>
        </p:spPr>
        <p:txBody>
          <a:bodyPr/>
          <a:lstStyle/>
          <a:p>
            <a:endParaRPr lang="en-US"/>
          </a:p>
        </p:txBody>
      </p:sp>
      <p:sp>
        <p:nvSpPr>
          <p:cNvPr id="127029" name="Line 53"/>
          <p:cNvSpPr>
            <a:spLocks noChangeShapeType="1"/>
          </p:cNvSpPr>
          <p:nvPr/>
        </p:nvSpPr>
        <p:spPr bwMode="auto">
          <a:xfrm>
            <a:off x="2590800" y="3657600"/>
            <a:ext cx="152400" cy="0"/>
          </a:xfrm>
          <a:prstGeom prst="line">
            <a:avLst/>
          </a:prstGeom>
          <a:noFill/>
          <a:ln w="9525">
            <a:solidFill>
              <a:schemeClr val="tx1"/>
            </a:solidFill>
            <a:round/>
            <a:headEnd/>
            <a:tailEnd/>
          </a:ln>
          <a:effectLst/>
        </p:spPr>
        <p:txBody>
          <a:bodyPr/>
          <a:lstStyle/>
          <a:p>
            <a:endParaRPr lang="en-US"/>
          </a:p>
        </p:txBody>
      </p:sp>
      <p:sp>
        <p:nvSpPr>
          <p:cNvPr id="127030" name="Line 54"/>
          <p:cNvSpPr>
            <a:spLocks noChangeShapeType="1"/>
          </p:cNvSpPr>
          <p:nvPr/>
        </p:nvSpPr>
        <p:spPr bwMode="auto">
          <a:xfrm>
            <a:off x="2590800" y="3581400"/>
            <a:ext cx="152400" cy="0"/>
          </a:xfrm>
          <a:prstGeom prst="line">
            <a:avLst/>
          </a:prstGeom>
          <a:noFill/>
          <a:ln w="9525">
            <a:solidFill>
              <a:schemeClr val="tx1"/>
            </a:solidFill>
            <a:round/>
            <a:headEnd/>
            <a:tailEnd/>
          </a:ln>
          <a:effectLst/>
        </p:spPr>
        <p:txBody>
          <a:bodyPr/>
          <a:lstStyle/>
          <a:p>
            <a:endParaRPr lang="en-US"/>
          </a:p>
        </p:txBody>
      </p:sp>
      <p:sp>
        <p:nvSpPr>
          <p:cNvPr id="127031" name="Line 55"/>
          <p:cNvSpPr>
            <a:spLocks noChangeShapeType="1"/>
          </p:cNvSpPr>
          <p:nvPr/>
        </p:nvSpPr>
        <p:spPr bwMode="auto">
          <a:xfrm>
            <a:off x="2590800" y="3505200"/>
            <a:ext cx="152400" cy="0"/>
          </a:xfrm>
          <a:prstGeom prst="line">
            <a:avLst/>
          </a:prstGeom>
          <a:noFill/>
          <a:ln w="9525">
            <a:solidFill>
              <a:schemeClr val="tx1"/>
            </a:solidFill>
            <a:round/>
            <a:headEnd/>
            <a:tailEnd/>
          </a:ln>
          <a:effectLst/>
        </p:spPr>
        <p:txBody>
          <a:bodyPr/>
          <a:lstStyle/>
          <a:p>
            <a:endParaRPr lang="en-US"/>
          </a:p>
        </p:txBody>
      </p:sp>
      <p:sp>
        <p:nvSpPr>
          <p:cNvPr id="127032" name="Rectangle 56"/>
          <p:cNvSpPr>
            <a:spLocks noChangeArrowheads="1"/>
          </p:cNvSpPr>
          <p:nvPr/>
        </p:nvSpPr>
        <p:spPr bwMode="auto">
          <a:xfrm>
            <a:off x="28194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033" name="Line 57"/>
          <p:cNvSpPr>
            <a:spLocks noChangeShapeType="1"/>
          </p:cNvSpPr>
          <p:nvPr/>
        </p:nvSpPr>
        <p:spPr bwMode="auto">
          <a:xfrm>
            <a:off x="2819400" y="3429000"/>
            <a:ext cx="0" cy="76200"/>
          </a:xfrm>
          <a:prstGeom prst="line">
            <a:avLst/>
          </a:prstGeom>
          <a:noFill/>
          <a:ln w="9525">
            <a:solidFill>
              <a:schemeClr val="tx1"/>
            </a:solidFill>
            <a:round/>
            <a:headEnd/>
            <a:tailEnd/>
          </a:ln>
          <a:effectLst/>
        </p:spPr>
        <p:txBody>
          <a:bodyPr/>
          <a:lstStyle/>
          <a:p>
            <a:endParaRPr lang="en-US"/>
          </a:p>
        </p:txBody>
      </p:sp>
      <p:sp>
        <p:nvSpPr>
          <p:cNvPr id="127034" name="Line 58"/>
          <p:cNvSpPr>
            <a:spLocks noChangeShapeType="1"/>
          </p:cNvSpPr>
          <p:nvPr/>
        </p:nvSpPr>
        <p:spPr bwMode="auto">
          <a:xfrm>
            <a:off x="2971800" y="3429000"/>
            <a:ext cx="0" cy="76200"/>
          </a:xfrm>
          <a:prstGeom prst="line">
            <a:avLst/>
          </a:prstGeom>
          <a:noFill/>
          <a:ln w="9525">
            <a:solidFill>
              <a:schemeClr val="tx1"/>
            </a:solidFill>
            <a:round/>
            <a:headEnd/>
            <a:tailEnd/>
          </a:ln>
          <a:effectLst/>
        </p:spPr>
        <p:txBody>
          <a:bodyPr/>
          <a:lstStyle/>
          <a:p>
            <a:endParaRPr lang="en-US"/>
          </a:p>
        </p:txBody>
      </p:sp>
      <p:sp>
        <p:nvSpPr>
          <p:cNvPr id="127035" name="Line 59"/>
          <p:cNvSpPr>
            <a:spLocks noChangeShapeType="1"/>
          </p:cNvSpPr>
          <p:nvPr/>
        </p:nvSpPr>
        <p:spPr bwMode="auto">
          <a:xfrm>
            <a:off x="2819400" y="3733800"/>
            <a:ext cx="152400" cy="0"/>
          </a:xfrm>
          <a:prstGeom prst="line">
            <a:avLst/>
          </a:prstGeom>
          <a:noFill/>
          <a:ln w="9525">
            <a:solidFill>
              <a:schemeClr val="tx1"/>
            </a:solidFill>
            <a:round/>
            <a:headEnd/>
            <a:tailEnd/>
          </a:ln>
          <a:effectLst/>
        </p:spPr>
        <p:txBody>
          <a:bodyPr/>
          <a:lstStyle/>
          <a:p>
            <a:endParaRPr lang="en-US"/>
          </a:p>
        </p:txBody>
      </p:sp>
      <p:sp>
        <p:nvSpPr>
          <p:cNvPr id="127036" name="Line 60"/>
          <p:cNvSpPr>
            <a:spLocks noChangeShapeType="1"/>
          </p:cNvSpPr>
          <p:nvPr/>
        </p:nvSpPr>
        <p:spPr bwMode="auto">
          <a:xfrm>
            <a:off x="2819400" y="3657600"/>
            <a:ext cx="152400" cy="0"/>
          </a:xfrm>
          <a:prstGeom prst="line">
            <a:avLst/>
          </a:prstGeom>
          <a:noFill/>
          <a:ln w="9525">
            <a:solidFill>
              <a:schemeClr val="tx1"/>
            </a:solidFill>
            <a:round/>
            <a:headEnd/>
            <a:tailEnd/>
          </a:ln>
          <a:effectLst/>
        </p:spPr>
        <p:txBody>
          <a:bodyPr/>
          <a:lstStyle/>
          <a:p>
            <a:endParaRPr lang="en-US"/>
          </a:p>
        </p:txBody>
      </p:sp>
      <p:sp>
        <p:nvSpPr>
          <p:cNvPr id="127037" name="Line 61"/>
          <p:cNvSpPr>
            <a:spLocks noChangeShapeType="1"/>
          </p:cNvSpPr>
          <p:nvPr/>
        </p:nvSpPr>
        <p:spPr bwMode="auto">
          <a:xfrm>
            <a:off x="2819400" y="3581400"/>
            <a:ext cx="152400" cy="0"/>
          </a:xfrm>
          <a:prstGeom prst="line">
            <a:avLst/>
          </a:prstGeom>
          <a:noFill/>
          <a:ln w="9525">
            <a:solidFill>
              <a:schemeClr val="tx1"/>
            </a:solidFill>
            <a:round/>
            <a:headEnd/>
            <a:tailEnd/>
          </a:ln>
          <a:effectLst/>
        </p:spPr>
        <p:txBody>
          <a:bodyPr/>
          <a:lstStyle/>
          <a:p>
            <a:endParaRPr lang="en-US"/>
          </a:p>
        </p:txBody>
      </p:sp>
      <p:sp>
        <p:nvSpPr>
          <p:cNvPr id="127038" name="Rectangle 62"/>
          <p:cNvSpPr>
            <a:spLocks noChangeArrowheads="1"/>
          </p:cNvSpPr>
          <p:nvPr/>
        </p:nvSpPr>
        <p:spPr bwMode="auto">
          <a:xfrm>
            <a:off x="32004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039" name="Line 63"/>
          <p:cNvSpPr>
            <a:spLocks noChangeShapeType="1"/>
          </p:cNvSpPr>
          <p:nvPr/>
        </p:nvSpPr>
        <p:spPr bwMode="auto">
          <a:xfrm>
            <a:off x="3200400" y="3733800"/>
            <a:ext cx="0" cy="76200"/>
          </a:xfrm>
          <a:prstGeom prst="line">
            <a:avLst/>
          </a:prstGeom>
          <a:noFill/>
          <a:ln w="9525">
            <a:solidFill>
              <a:schemeClr val="tx1"/>
            </a:solidFill>
            <a:round/>
            <a:headEnd/>
            <a:tailEnd/>
          </a:ln>
          <a:effectLst/>
        </p:spPr>
        <p:txBody>
          <a:bodyPr/>
          <a:lstStyle/>
          <a:p>
            <a:endParaRPr lang="en-US"/>
          </a:p>
        </p:txBody>
      </p:sp>
      <p:sp>
        <p:nvSpPr>
          <p:cNvPr id="127040" name="Line 64"/>
          <p:cNvSpPr>
            <a:spLocks noChangeShapeType="1"/>
          </p:cNvSpPr>
          <p:nvPr/>
        </p:nvSpPr>
        <p:spPr bwMode="auto">
          <a:xfrm>
            <a:off x="3352800" y="3733800"/>
            <a:ext cx="0" cy="76200"/>
          </a:xfrm>
          <a:prstGeom prst="line">
            <a:avLst/>
          </a:prstGeom>
          <a:noFill/>
          <a:ln w="9525">
            <a:solidFill>
              <a:schemeClr val="tx1"/>
            </a:solidFill>
            <a:round/>
            <a:headEnd/>
            <a:tailEnd/>
          </a:ln>
          <a:effectLst/>
        </p:spPr>
        <p:txBody>
          <a:bodyPr/>
          <a:lstStyle/>
          <a:p>
            <a:endParaRPr lang="en-US"/>
          </a:p>
        </p:txBody>
      </p:sp>
      <p:sp>
        <p:nvSpPr>
          <p:cNvPr id="127041" name="Line 65"/>
          <p:cNvSpPr>
            <a:spLocks noChangeShapeType="1"/>
          </p:cNvSpPr>
          <p:nvPr/>
        </p:nvSpPr>
        <p:spPr bwMode="auto">
          <a:xfrm>
            <a:off x="3200400" y="3657600"/>
            <a:ext cx="152400" cy="0"/>
          </a:xfrm>
          <a:prstGeom prst="line">
            <a:avLst/>
          </a:prstGeom>
          <a:noFill/>
          <a:ln w="9525">
            <a:solidFill>
              <a:schemeClr val="tx1"/>
            </a:solidFill>
            <a:round/>
            <a:headEnd/>
            <a:tailEnd/>
          </a:ln>
          <a:effectLst/>
        </p:spPr>
        <p:txBody>
          <a:bodyPr/>
          <a:lstStyle/>
          <a:p>
            <a:endParaRPr lang="en-US"/>
          </a:p>
        </p:txBody>
      </p:sp>
      <p:sp>
        <p:nvSpPr>
          <p:cNvPr id="127042" name="Line 66"/>
          <p:cNvSpPr>
            <a:spLocks noChangeShapeType="1"/>
          </p:cNvSpPr>
          <p:nvPr/>
        </p:nvSpPr>
        <p:spPr bwMode="auto">
          <a:xfrm>
            <a:off x="3200400" y="3581400"/>
            <a:ext cx="152400" cy="0"/>
          </a:xfrm>
          <a:prstGeom prst="line">
            <a:avLst/>
          </a:prstGeom>
          <a:noFill/>
          <a:ln w="9525">
            <a:solidFill>
              <a:schemeClr val="tx1"/>
            </a:solidFill>
            <a:round/>
            <a:headEnd/>
            <a:tailEnd/>
          </a:ln>
          <a:effectLst/>
        </p:spPr>
        <p:txBody>
          <a:bodyPr/>
          <a:lstStyle/>
          <a:p>
            <a:endParaRPr lang="en-US"/>
          </a:p>
        </p:txBody>
      </p:sp>
      <p:sp>
        <p:nvSpPr>
          <p:cNvPr id="127043" name="Line 67"/>
          <p:cNvSpPr>
            <a:spLocks noChangeShapeType="1"/>
          </p:cNvSpPr>
          <p:nvPr/>
        </p:nvSpPr>
        <p:spPr bwMode="auto">
          <a:xfrm>
            <a:off x="3200400" y="3505200"/>
            <a:ext cx="152400" cy="0"/>
          </a:xfrm>
          <a:prstGeom prst="line">
            <a:avLst/>
          </a:prstGeom>
          <a:noFill/>
          <a:ln w="9525">
            <a:solidFill>
              <a:schemeClr val="tx1"/>
            </a:solidFill>
            <a:round/>
            <a:headEnd/>
            <a:tailEnd/>
          </a:ln>
          <a:effectLst/>
        </p:spPr>
        <p:txBody>
          <a:bodyPr/>
          <a:lstStyle/>
          <a:p>
            <a:endParaRPr lang="en-US"/>
          </a:p>
        </p:txBody>
      </p:sp>
      <p:sp>
        <p:nvSpPr>
          <p:cNvPr id="127044" name="Rectangle 68"/>
          <p:cNvSpPr>
            <a:spLocks noChangeArrowheads="1"/>
          </p:cNvSpPr>
          <p:nvPr/>
        </p:nvSpPr>
        <p:spPr bwMode="auto">
          <a:xfrm>
            <a:off x="34290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045" name="Line 69"/>
          <p:cNvSpPr>
            <a:spLocks noChangeShapeType="1"/>
          </p:cNvSpPr>
          <p:nvPr/>
        </p:nvSpPr>
        <p:spPr bwMode="auto">
          <a:xfrm>
            <a:off x="3429000" y="3429000"/>
            <a:ext cx="0" cy="76200"/>
          </a:xfrm>
          <a:prstGeom prst="line">
            <a:avLst/>
          </a:prstGeom>
          <a:noFill/>
          <a:ln w="9525">
            <a:solidFill>
              <a:schemeClr val="tx1"/>
            </a:solidFill>
            <a:round/>
            <a:headEnd/>
            <a:tailEnd/>
          </a:ln>
          <a:effectLst/>
        </p:spPr>
        <p:txBody>
          <a:bodyPr/>
          <a:lstStyle/>
          <a:p>
            <a:endParaRPr lang="en-US"/>
          </a:p>
        </p:txBody>
      </p:sp>
      <p:sp>
        <p:nvSpPr>
          <p:cNvPr id="127046" name="Line 70"/>
          <p:cNvSpPr>
            <a:spLocks noChangeShapeType="1"/>
          </p:cNvSpPr>
          <p:nvPr/>
        </p:nvSpPr>
        <p:spPr bwMode="auto">
          <a:xfrm>
            <a:off x="3581400" y="3429000"/>
            <a:ext cx="0" cy="76200"/>
          </a:xfrm>
          <a:prstGeom prst="line">
            <a:avLst/>
          </a:prstGeom>
          <a:noFill/>
          <a:ln w="9525">
            <a:solidFill>
              <a:schemeClr val="tx1"/>
            </a:solidFill>
            <a:round/>
            <a:headEnd/>
            <a:tailEnd/>
          </a:ln>
          <a:effectLst/>
        </p:spPr>
        <p:txBody>
          <a:bodyPr/>
          <a:lstStyle/>
          <a:p>
            <a:endParaRPr lang="en-US"/>
          </a:p>
        </p:txBody>
      </p:sp>
      <p:sp>
        <p:nvSpPr>
          <p:cNvPr id="127047" name="Line 71"/>
          <p:cNvSpPr>
            <a:spLocks noChangeShapeType="1"/>
          </p:cNvSpPr>
          <p:nvPr/>
        </p:nvSpPr>
        <p:spPr bwMode="auto">
          <a:xfrm>
            <a:off x="3429000" y="3733800"/>
            <a:ext cx="152400" cy="0"/>
          </a:xfrm>
          <a:prstGeom prst="line">
            <a:avLst/>
          </a:prstGeom>
          <a:noFill/>
          <a:ln w="9525">
            <a:solidFill>
              <a:schemeClr val="tx1"/>
            </a:solidFill>
            <a:round/>
            <a:headEnd/>
            <a:tailEnd/>
          </a:ln>
          <a:effectLst/>
        </p:spPr>
        <p:txBody>
          <a:bodyPr/>
          <a:lstStyle/>
          <a:p>
            <a:endParaRPr lang="en-US"/>
          </a:p>
        </p:txBody>
      </p:sp>
      <p:sp>
        <p:nvSpPr>
          <p:cNvPr id="127048" name="Line 72"/>
          <p:cNvSpPr>
            <a:spLocks noChangeShapeType="1"/>
          </p:cNvSpPr>
          <p:nvPr/>
        </p:nvSpPr>
        <p:spPr bwMode="auto">
          <a:xfrm>
            <a:off x="3429000" y="3657600"/>
            <a:ext cx="152400" cy="0"/>
          </a:xfrm>
          <a:prstGeom prst="line">
            <a:avLst/>
          </a:prstGeom>
          <a:noFill/>
          <a:ln w="9525">
            <a:solidFill>
              <a:schemeClr val="tx1"/>
            </a:solidFill>
            <a:round/>
            <a:headEnd/>
            <a:tailEnd/>
          </a:ln>
          <a:effectLst/>
        </p:spPr>
        <p:txBody>
          <a:bodyPr/>
          <a:lstStyle/>
          <a:p>
            <a:endParaRPr lang="en-US"/>
          </a:p>
        </p:txBody>
      </p:sp>
      <p:sp>
        <p:nvSpPr>
          <p:cNvPr id="127049" name="Line 73"/>
          <p:cNvSpPr>
            <a:spLocks noChangeShapeType="1"/>
          </p:cNvSpPr>
          <p:nvPr/>
        </p:nvSpPr>
        <p:spPr bwMode="auto">
          <a:xfrm>
            <a:off x="3429000" y="3581400"/>
            <a:ext cx="152400" cy="0"/>
          </a:xfrm>
          <a:prstGeom prst="line">
            <a:avLst/>
          </a:prstGeom>
          <a:noFill/>
          <a:ln w="9525">
            <a:solidFill>
              <a:schemeClr val="tx1"/>
            </a:solidFill>
            <a:round/>
            <a:headEnd/>
            <a:tailEnd/>
          </a:ln>
          <a:effectLst/>
        </p:spPr>
        <p:txBody>
          <a:bodyPr/>
          <a:lstStyle/>
          <a:p>
            <a:endParaRPr lang="en-US"/>
          </a:p>
        </p:txBody>
      </p:sp>
      <p:sp>
        <p:nvSpPr>
          <p:cNvPr id="127050" name="Text Box 74"/>
          <p:cNvSpPr txBox="1">
            <a:spLocks noChangeArrowheads="1"/>
          </p:cNvSpPr>
          <p:nvPr/>
        </p:nvSpPr>
        <p:spPr bwMode="auto">
          <a:xfrm rot="-21600000">
            <a:off x="29718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27051" name="AutoShape 75"/>
          <p:cNvSpPr>
            <a:spLocks noChangeArrowheads="1"/>
          </p:cNvSpPr>
          <p:nvPr/>
        </p:nvSpPr>
        <p:spPr bwMode="auto">
          <a:xfrm>
            <a:off x="25146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7052" name="AutoShape 76"/>
          <p:cNvSpPr>
            <a:spLocks noChangeArrowheads="1"/>
          </p:cNvSpPr>
          <p:nvPr/>
        </p:nvSpPr>
        <p:spPr bwMode="auto">
          <a:xfrm>
            <a:off x="31242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7055" name="Text Box 79"/>
          <p:cNvSpPr txBox="1">
            <a:spLocks noChangeArrowheads="1"/>
          </p:cNvSpPr>
          <p:nvPr/>
        </p:nvSpPr>
        <p:spPr bwMode="auto">
          <a:xfrm rot="-21600000">
            <a:off x="23622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sp>
        <p:nvSpPr>
          <p:cNvPr id="127063" name="Line 87"/>
          <p:cNvSpPr>
            <a:spLocks noChangeShapeType="1"/>
          </p:cNvSpPr>
          <p:nvPr/>
        </p:nvSpPr>
        <p:spPr bwMode="auto">
          <a:xfrm>
            <a:off x="2743200" y="2057400"/>
            <a:ext cx="0" cy="914400"/>
          </a:xfrm>
          <a:prstGeom prst="line">
            <a:avLst/>
          </a:prstGeom>
          <a:noFill/>
          <a:ln w="19050">
            <a:solidFill>
              <a:schemeClr val="tx1"/>
            </a:solidFill>
            <a:round/>
            <a:headEnd type="triangle" w="med" len="med"/>
            <a:tailEnd/>
          </a:ln>
          <a:effectLst/>
        </p:spPr>
        <p:txBody>
          <a:bodyPr/>
          <a:lstStyle/>
          <a:p>
            <a:endParaRPr lang="en-US"/>
          </a:p>
        </p:txBody>
      </p:sp>
      <p:sp>
        <p:nvSpPr>
          <p:cNvPr id="127064" name="Line 88"/>
          <p:cNvSpPr>
            <a:spLocks noChangeShapeType="1"/>
          </p:cNvSpPr>
          <p:nvPr/>
        </p:nvSpPr>
        <p:spPr bwMode="auto">
          <a:xfrm flipH="1">
            <a:off x="1981200" y="2971800"/>
            <a:ext cx="762000" cy="0"/>
          </a:xfrm>
          <a:prstGeom prst="line">
            <a:avLst/>
          </a:prstGeom>
          <a:noFill/>
          <a:ln w="19050">
            <a:solidFill>
              <a:schemeClr val="tx1"/>
            </a:solidFill>
            <a:round/>
            <a:headEnd/>
            <a:tailEnd/>
          </a:ln>
          <a:effectLst/>
        </p:spPr>
        <p:txBody>
          <a:bodyPr/>
          <a:lstStyle/>
          <a:p>
            <a:endParaRPr lang="en-US"/>
          </a:p>
        </p:txBody>
      </p:sp>
      <p:sp>
        <p:nvSpPr>
          <p:cNvPr id="127065" name="Line 89"/>
          <p:cNvSpPr>
            <a:spLocks noChangeShapeType="1"/>
          </p:cNvSpPr>
          <p:nvPr/>
        </p:nvSpPr>
        <p:spPr bwMode="auto">
          <a:xfrm>
            <a:off x="1981200" y="2971800"/>
            <a:ext cx="0" cy="152400"/>
          </a:xfrm>
          <a:prstGeom prst="line">
            <a:avLst/>
          </a:prstGeom>
          <a:noFill/>
          <a:ln w="19050">
            <a:solidFill>
              <a:schemeClr val="tx1"/>
            </a:solidFill>
            <a:round/>
            <a:headEnd/>
            <a:tailEnd/>
          </a:ln>
          <a:effectLst/>
        </p:spPr>
        <p:txBody>
          <a:bodyPr/>
          <a:lstStyle/>
          <a:p>
            <a:endParaRPr lang="en-US"/>
          </a:p>
        </p:txBody>
      </p:sp>
      <p:sp>
        <p:nvSpPr>
          <p:cNvPr id="127066" name="Line 90"/>
          <p:cNvSpPr>
            <a:spLocks noChangeShapeType="1"/>
          </p:cNvSpPr>
          <p:nvPr/>
        </p:nvSpPr>
        <p:spPr bwMode="auto">
          <a:xfrm>
            <a:off x="1905000" y="2819400"/>
            <a:ext cx="0" cy="152400"/>
          </a:xfrm>
          <a:prstGeom prst="line">
            <a:avLst/>
          </a:prstGeom>
          <a:noFill/>
          <a:ln w="19050">
            <a:solidFill>
              <a:schemeClr val="tx1"/>
            </a:solidFill>
            <a:round/>
            <a:headEnd type="triangle" w="med" len="med"/>
            <a:tailEnd/>
          </a:ln>
          <a:effectLst/>
        </p:spPr>
        <p:txBody>
          <a:bodyPr/>
          <a:lstStyle/>
          <a:p>
            <a:endParaRPr lang="en-US"/>
          </a:p>
        </p:txBody>
      </p:sp>
      <p:sp>
        <p:nvSpPr>
          <p:cNvPr id="127067" name="Line 91"/>
          <p:cNvSpPr>
            <a:spLocks noChangeShapeType="1"/>
          </p:cNvSpPr>
          <p:nvPr/>
        </p:nvSpPr>
        <p:spPr bwMode="auto">
          <a:xfrm flipH="1">
            <a:off x="1371600" y="2971800"/>
            <a:ext cx="533400" cy="0"/>
          </a:xfrm>
          <a:prstGeom prst="line">
            <a:avLst/>
          </a:prstGeom>
          <a:noFill/>
          <a:ln w="19050">
            <a:solidFill>
              <a:schemeClr val="tx1"/>
            </a:solidFill>
            <a:round/>
            <a:headEnd/>
            <a:tailEnd/>
          </a:ln>
          <a:effectLst/>
        </p:spPr>
        <p:txBody>
          <a:bodyPr/>
          <a:lstStyle/>
          <a:p>
            <a:endParaRPr lang="en-US"/>
          </a:p>
        </p:txBody>
      </p:sp>
      <p:sp>
        <p:nvSpPr>
          <p:cNvPr id="127068" name="Line 92"/>
          <p:cNvSpPr>
            <a:spLocks noChangeShapeType="1"/>
          </p:cNvSpPr>
          <p:nvPr/>
        </p:nvSpPr>
        <p:spPr bwMode="auto">
          <a:xfrm>
            <a:off x="1371600" y="2971800"/>
            <a:ext cx="0" cy="152400"/>
          </a:xfrm>
          <a:prstGeom prst="line">
            <a:avLst/>
          </a:prstGeom>
          <a:noFill/>
          <a:ln w="19050">
            <a:solidFill>
              <a:schemeClr val="tx1"/>
            </a:solidFill>
            <a:round/>
            <a:headEnd/>
            <a:tailEnd/>
          </a:ln>
          <a:effectLst/>
        </p:spPr>
        <p:txBody>
          <a:bodyPr/>
          <a:lstStyle/>
          <a:p>
            <a:endParaRPr lang="en-US"/>
          </a:p>
        </p:txBody>
      </p:sp>
      <p:sp>
        <p:nvSpPr>
          <p:cNvPr id="127069" name="AutoShape 93"/>
          <p:cNvSpPr>
            <a:spLocks noChangeArrowheads="1"/>
          </p:cNvSpPr>
          <p:nvPr/>
        </p:nvSpPr>
        <p:spPr bwMode="auto">
          <a:xfrm>
            <a:off x="5029200" y="5943600"/>
            <a:ext cx="3276600" cy="381000"/>
          </a:xfrm>
          <a:prstGeom prst="roundRect">
            <a:avLst>
              <a:gd name="adj" fmla="val 16667"/>
            </a:avLst>
          </a:prstGeom>
          <a:solidFill>
            <a:schemeClr val="tx2">
              <a:lumMod val="75000"/>
            </a:schemeClr>
          </a:solidFill>
          <a:ln w="9525">
            <a:solidFill>
              <a:schemeClr val="tx1"/>
            </a:solidFill>
            <a:round/>
            <a:headEnd/>
            <a:tailEnd/>
          </a:ln>
          <a:effectLst/>
        </p:spPr>
        <p:txBody>
          <a:bodyPr wrap="none" anchor="ctr"/>
          <a:lstStyle/>
          <a:p>
            <a:pPr algn="ctr"/>
            <a:r>
              <a:rPr lang="en-US" sz="1400">
                <a:solidFill>
                  <a:schemeClr val="bg1"/>
                </a:solidFill>
                <a:latin typeface="Calibri" pitchFamily="34" charset="0"/>
              </a:rPr>
              <a:t>UNIX Pipe Interface</a:t>
            </a:r>
          </a:p>
        </p:txBody>
      </p:sp>
      <p:sp>
        <p:nvSpPr>
          <p:cNvPr id="127070" name="AutoShape 94"/>
          <p:cNvSpPr>
            <a:spLocks noChangeArrowheads="1"/>
          </p:cNvSpPr>
          <p:nvPr/>
        </p:nvSpPr>
        <p:spPr bwMode="auto">
          <a:xfrm>
            <a:off x="4419600" y="6019800"/>
            <a:ext cx="609600" cy="228600"/>
          </a:xfrm>
          <a:prstGeom prst="leftRightArrow">
            <a:avLst>
              <a:gd name="adj1" fmla="val 50000"/>
              <a:gd name="adj2" fmla="val 53333"/>
            </a:avLst>
          </a:prstGeom>
          <a:solidFill>
            <a:schemeClr val="bg1"/>
          </a:solidFill>
          <a:ln w="9525">
            <a:solidFill>
              <a:schemeClr val="tx1"/>
            </a:solidFill>
            <a:miter lim="800000"/>
            <a:headEnd/>
            <a:tailEnd/>
          </a:ln>
          <a:effectLst/>
        </p:spPr>
        <p:txBody>
          <a:bodyPr wrap="none" anchor="ctr"/>
          <a:lstStyle/>
          <a:p>
            <a:endParaRPr lang="en-US"/>
          </a:p>
        </p:txBody>
      </p:sp>
      <p:sp>
        <p:nvSpPr>
          <p:cNvPr id="127071" name="AutoShape 95"/>
          <p:cNvSpPr>
            <a:spLocks noChangeArrowheads="1"/>
          </p:cNvSpPr>
          <p:nvPr/>
        </p:nvSpPr>
        <p:spPr bwMode="auto">
          <a:xfrm>
            <a:off x="1143000" y="5943600"/>
            <a:ext cx="3276600" cy="381000"/>
          </a:xfrm>
          <a:prstGeom prst="roundRect">
            <a:avLst>
              <a:gd name="adj" fmla="val 16667"/>
            </a:avLst>
          </a:prstGeom>
          <a:solidFill>
            <a:schemeClr val="tx2">
              <a:lumMod val="75000"/>
            </a:schemeClr>
          </a:solidFill>
          <a:ln w="9525">
            <a:solidFill>
              <a:schemeClr val="tx1"/>
            </a:solidFill>
            <a:round/>
            <a:headEnd/>
            <a:tailEnd/>
          </a:ln>
          <a:effectLst/>
        </p:spPr>
        <p:txBody>
          <a:bodyPr wrap="none" anchor="ctr"/>
          <a:lstStyle/>
          <a:p>
            <a:pPr algn="ctr"/>
            <a:r>
              <a:rPr lang="en-US" sz="1400">
                <a:solidFill>
                  <a:schemeClr val="bg1"/>
                </a:solidFill>
                <a:latin typeface="Calibri" pitchFamily="34" charset="0"/>
              </a:rPr>
              <a:t>Bluesim Simulation</a:t>
            </a:r>
          </a:p>
        </p:txBody>
      </p:sp>
      <p:sp>
        <p:nvSpPr>
          <p:cNvPr id="127072" name="AutoShape 96"/>
          <p:cNvSpPr>
            <a:spLocks noChangeArrowheads="1"/>
          </p:cNvSpPr>
          <p:nvPr/>
        </p:nvSpPr>
        <p:spPr bwMode="auto">
          <a:xfrm>
            <a:off x="5257800" y="5181600"/>
            <a:ext cx="3048000" cy="381000"/>
          </a:xfrm>
          <a:prstGeom prst="roundRect">
            <a:avLst>
              <a:gd name="adj" fmla="val 16667"/>
            </a:avLst>
          </a:prstGeom>
          <a:gradFill rotWithShape="1">
            <a:gsLst>
              <a:gs pos="0">
                <a:schemeClr val="accent1"/>
              </a:gs>
              <a:gs pos="100000">
                <a:schemeClr val="tx2">
                  <a:lumMod val="75000"/>
                </a:schemeClr>
              </a:gs>
            </a:gsLst>
            <a:lin ang="5400000" scaled="1"/>
          </a:gradFill>
          <a:ln w="9525">
            <a:solidFill>
              <a:schemeClr val="tx1"/>
            </a:solidFill>
            <a:round/>
            <a:headEnd/>
            <a:tailEnd/>
          </a:ln>
          <a:effectLst/>
        </p:spPr>
        <p:txBody>
          <a:bodyPr wrap="none" anchor="ctr"/>
          <a:lstStyle/>
          <a:p>
            <a:pPr algn="ctr"/>
            <a:r>
              <a:rPr lang="en-US" sz="1400">
                <a:latin typeface="Calibri" pitchFamily="34" charset="0"/>
              </a:rPr>
              <a:t>Physical Channel</a:t>
            </a:r>
          </a:p>
        </p:txBody>
      </p:sp>
      <p:sp>
        <p:nvSpPr>
          <p:cNvPr id="127073" name="AutoShape 97"/>
          <p:cNvSpPr>
            <a:spLocks noChangeArrowheads="1"/>
          </p:cNvSpPr>
          <p:nvPr/>
        </p:nvSpPr>
        <p:spPr bwMode="auto">
          <a:xfrm>
            <a:off x="1143000" y="5181600"/>
            <a:ext cx="3048000" cy="381000"/>
          </a:xfrm>
          <a:prstGeom prst="roundRect">
            <a:avLst>
              <a:gd name="adj" fmla="val 16667"/>
            </a:avLst>
          </a:prstGeom>
          <a:gradFill flip="none" rotWithShape="1">
            <a:gsLst>
              <a:gs pos="0">
                <a:schemeClr val="accent1"/>
              </a:gs>
              <a:gs pos="100000">
                <a:schemeClr val="tx2">
                  <a:lumMod val="75000"/>
                </a:schemeClr>
              </a:gs>
            </a:gsLst>
            <a:lin ang="5400000" scaled="1"/>
            <a:tileRect/>
          </a:gradFill>
          <a:ln w="9525">
            <a:solidFill>
              <a:schemeClr val="tx1"/>
            </a:solidFill>
            <a:round/>
            <a:headEnd/>
            <a:tailEnd/>
          </a:ln>
          <a:effectLst/>
        </p:spPr>
        <p:txBody>
          <a:bodyPr wrap="none" anchor="ctr"/>
          <a:lstStyle/>
          <a:p>
            <a:pPr algn="ctr"/>
            <a:r>
              <a:rPr lang="en-US" sz="1400">
                <a:latin typeface="Calibri" pitchFamily="34" charset="0"/>
              </a:rPr>
              <a:t>Physical Channel</a:t>
            </a:r>
          </a:p>
        </p:txBody>
      </p:sp>
      <p:sp>
        <p:nvSpPr>
          <p:cNvPr id="127074" name="AutoShape 98"/>
          <p:cNvSpPr>
            <a:spLocks noChangeArrowheads="1"/>
          </p:cNvSpPr>
          <p:nvPr/>
        </p:nvSpPr>
        <p:spPr bwMode="auto">
          <a:xfrm>
            <a:off x="1143000" y="4800600"/>
            <a:ext cx="26670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latin typeface="Calibri" pitchFamily="34" charset="0"/>
              </a:rPr>
              <a:t>Virtual Channel Mux</a:t>
            </a:r>
          </a:p>
        </p:txBody>
      </p:sp>
      <p:sp>
        <p:nvSpPr>
          <p:cNvPr id="127076" name="AutoShape 100"/>
          <p:cNvSpPr>
            <a:spLocks noChangeArrowheads="1"/>
          </p:cNvSpPr>
          <p:nvPr/>
        </p:nvSpPr>
        <p:spPr bwMode="auto">
          <a:xfrm>
            <a:off x="2514600" y="5562600"/>
            <a:ext cx="304800" cy="381000"/>
          </a:xfrm>
          <a:prstGeom prst="upDownArrow">
            <a:avLst>
              <a:gd name="adj1" fmla="val 50000"/>
              <a:gd name="adj2" fmla="val 25000"/>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27081" name="AutoShape 105"/>
          <p:cNvSpPr>
            <a:spLocks noChangeArrowheads="1"/>
          </p:cNvSpPr>
          <p:nvPr/>
        </p:nvSpPr>
        <p:spPr bwMode="auto">
          <a:xfrm>
            <a:off x="5638800" y="4800600"/>
            <a:ext cx="26670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latin typeface="Calibri" pitchFamily="34" charset="0"/>
              </a:rPr>
              <a:t>Virtual Channel Mux</a:t>
            </a:r>
          </a:p>
        </p:txBody>
      </p:sp>
      <p:sp>
        <p:nvSpPr>
          <p:cNvPr id="127082" name="AutoShape 106"/>
          <p:cNvSpPr>
            <a:spLocks noChangeArrowheads="1"/>
          </p:cNvSpPr>
          <p:nvPr/>
        </p:nvSpPr>
        <p:spPr bwMode="auto">
          <a:xfrm>
            <a:off x="6705600" y="5562600"/>
            <a:ext cx="228600" cy="381000"/>
          </a:xfrm>
          <a:prstGeom prst="upDownArrow">
            <a:avLst>
              <a:gd name="adj1" fmla="val 50000"/>
              <a:gd name="adj2" fmla="val 33333"/>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27086" name="AutoShape 110"/>
          <p:cNvSpPr>
            <a:spLocks noChangeArrowheads="1"/>
          </p:cNvSpPr>
          <p:nvPr/>
        </p:nvSpPr>
        <p:spPr bwMode="auto">
          <a:xfrm>
            <a:off x="11430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Server</a:t>
            </a:r>
          </a:p>
          <a:p>
            <a:pPr algn="ctr"/>
            <a:r>
              <a:rPr lang="en-US" sz="1200">
                <a:latin typeface="Calibri" pitchFamily="34" charset="0"/>
              </a:rPr>
              <a:t>Manager</a:t>
            </a:r>
          </a:p>
        </p:txBody>
      </p:sp>
      <p:sp>
        <p:nvSpPr>
          <p:cNvPr id="127087" name="AutoShape 111"/>
          <p:cNvSpPr>
            <a:spLocks noChangeArrowheads="1"/>
          </p:cNvSpPr>
          <p:nvPr/>
        </p:nvSpPr>
        <p:spPr bwMode="auto">
          <a:xfrm>
            <a:off x="25908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Client</a:t>
            </a:r>
          </a:p>
          <a:p>
            <a:pPr algn="ctr"/>
            <a:r>
              <a:rPr lang="en-US" sz="1200">
                <a:latin typeface="Calibri" pitchFamily="34" charset="0"/>
              </a:rPr>
              <a:t>Manager</a:t>
            </a:r>
          </a:p>
        </p:txBody>
      </p:sp>
      <p:sp>
        <p:nvSpPr>
          <p:cNvPr id="127088" name="AutoShape 112"/>
          <p:cNvSpPr>
            <a:spLocks noChangeArrowheads="1"/>
          </p:cNvSpPr>
          <p:nvPr/>
        </p:nvSpPr>
        <p:spPr bwMode="auto">
          <a:xfrm>
            <a:off x="58674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Server</a:t>
            </a:r>
          </a:p>
          <a:p>
            <a:pPr algn="ctr"/>
            <a:r>
              <a:rPr lang="en-US" sz="1200">
                <a:latin typeface="Calibri" pitchFamily="34" charset="0"/>
              </a:rPr>
              <a:t>Manager</a:t>
            </a:r>
          </a:p>
        </p:txBody>
      </p:sp>
      <p:sp>
        <p:nvSpPr>
          <p:cNvPr id="127089" name="AutoShape 113"/>
          <p:cNvSpPr>
            <a:spLocks noChangeArrowheads="1"/>
          </p:cNvSpPr>
          <p:nvPr/>
        </p:nvSpPr>
        <p:spPr bwMode="auto">
          <a:xfrm>
            <a:off x="73152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Client</a:t>
            </a:r>
          </a:p>
          <a:p>
            <a:pPr algn="ctr"/>
            <a:r>
              <a:rPr lang="en-US" sz="1200">
                <a:latin typeface="Calibri" pitchFamily="34" charset="0"/>
              </a:rPr>
              <a:t>Manager</a:t>
            </a:r>
          </a:p>
        </p:txBody>
      </p:sp>
      <p:grpSp>
        <p:nvGrpSpPr>
          <p:cNvPr id="2" name="Group 114"/>
          <p:cNvGrpSpPr>
            <a:grpSpLocks/>
          </p:cNvGrpSpPr>
          <p:nvPr/>
        </p:nvGrpSpPr>
        <p:grpSpPr bwMode="auto">
          <a:xfrm>
            <a:off x="1447800" y="4343400"/>
            <a:ext cx="152400" cy="381000"/>
            <a:chOff x="912" y="2736"/>
            <a:chExt cx="96" cy="240"/>
          </a:xfrm>
        </p:grpSpPr>
        <p:sp>
          <p:nvSpPr>
            <p:cNvPr id="127091" name="Rectangle 115"/>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092" name="Line 116"/>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endParaRPr lang="en-US"/>
            </a:p>
          </p:txBody>
        </p:sp>
        <p:sp>
          <p:nvSpPr>
            <p:cNvPr id="127093" name="Line 117"/>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endParaRPr lang="en-US"/>
            </a:p>
          </p:txBody>
        </p:sp>
        <p:sp>
          <p:nvSpPr>
            <p:cNvPr id="127094" name="Line 118"/>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endParaRPr lang="en-US"/>
            </a:p>
          </p:txBody>
        </p:sp>
        <p:sp>
          <p:nvSpPr>
            <p:cNvPr id="127095" name="Line 119"/>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endParaRPr lang="en-US"/>
            </a:p>
          </p:txBody>
        </p:sp>
        <p:sp>
          <p:nvSpPr>
            <p:cNvPr id="127096" name="Line 120"/>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endParaRPr lang="en-US"/>
            </a:p>
          </p:txBody>
        </p:sp>
      </p:grpSp>
      <p:sp>
        <p:nvSpPr>
          <p:cNvPr id="127097" name="Rectangle 121"/>
          <p:cNvSpPr>
            <a:spLocks noChangeArrowheads="1"/>
          </p:cNvSpPr>
          <p:nvPr/>
        </p:nvSpPr>
        <p:spPr bwMode="auto">
          <a:xfrm>
            <a:off x="2895600" y="43434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098" name="Line 122"/>
          <p:cNvSpPr>
            <a:spLocks noChangeShapeType="1"/>
          </p:cNvSpPr>
          <p:nvPr/>
        </p:nvSpPr>
        <p:spPr bwMode="auto">
          <a:xfrm>
            <a:off x="2895600" y="4648200"/>
            <a:ext cx="0" cy="76200"/>
          </a:xfrm>
          <a:prstGeom prst="line">
            <a:avLst/>
          </a:prstGeom>
          <a:noFill/>
          <a:ln w="9525">
            <a:solidFill>
              <a:schemeClr val="tx1"/>
            </a:solidFill>
            <a:round/>
            <a:headEnd/>
            <a:tailEnd/>
          </a:ln>
          <a:effectLst/>
        </p:spPr>
        <p:txBody>
          <a:bodyPr/>
          <a:lstStyle/>
          <a:p>
            <a:endParaRPr lang="en-US"/>
          </a:p>
        </p:txBody>
      </p:sp>
      <p:sp>
        <p:nvSpPr>
          <p:cNvPr id="127099" name="Line 123"/>
          <p:cNvSpPr>
            <a:spLocks noChangeShapeType="1"/>
          </p:cNvSpPr>
          <p:nvPr/>
        </p:nvSpPr>
        <p:spPr bwMode="auto">
          <a:xfrm>
            <a:off x="3048000" y="4648200"/>
            <a:ext cx="0" cy="76200"/>
          </a:xfrm>
          <a:prstGeom prst="line">
            <a:avLst/>
          </a:prstGeom>
          <a:noFill/>
          <a:ln w="9525">
            <a:solidFill>
              <a:schemeClr val="tx1"/>
            </a:solidFill>
            <a:round/>
            <a:headEnd/>
            <a:tailEnd/>
          </a:ln>
          <a:effectLst/>
        </p:spPr>
        <p:txBody>
          <a:bodyPr/>
          <a:lstStyle/>
          <a:p>
            <a:endParaRPr lang="en-US"/>
          </a:p>
        </p:txBody>
      </p:sp>
      <p:sp>
        <p:nvSpPr>
          <p:cNvPr id="127100" name="Line 124"/>
          <p:cNvSpPr>
            <a:spLocks noChangeShapeType="1"/>
          </p:cNvSpPr>
          <p:nvPr/>
        </p:nvSpPr>
        <p:spPr bwMode="auto">
          <a:xfrm>
            <a:off x="2895600" y="4572000"/>
            <a:ext cx="152400" cy="0"/>
          </a:xfrm>
          <a:prstGeom prst="line">
            <a:avLst/>
          </a:prstGeom>
          <a:noFill/>
          <a:ln w="9525">
            <a:solidFill>
              <a:schemeClr val="tx1"/>
            </a:solidFill>
            <a:round/>
            <a:headEnd/>
            <a:tailEnd/>
          </a:ln>
          <a:effectLst/>
        </p:spPr>
        <p:txBody>
          <a:bodyPr/>
          <a:lstStyle/>
          <a:p>
            <a:endParaRPr lang="en-US"/>
          </a:p>
        </p:txBody>
      </p:sp>
      <p:sp>
        <p:nvSpPr>
          <p:cNvPr id="127101" name="Line 125"/>
          <p:cNvSpPr>
            <a:spLocks noChangeShapeType="1"/>
          </p:cNvSpPr>
          <p:nvPr/>
        </p:nvSpPr>
        <p:spPr bwMode="auto">
          <a:xfrm>
            <a:off x="2895600" y="4495800"/>
            <a:ext cx="152400" cy="0"/>
          </a:xfrm>
          <a:prstGeom prst="line">
            <a:avLst/>
          </a:prstGeom>
          <a:noFill/>
          <a:ln w="9525">
            <a:solidFill>
              <a:schemeClr val="tx1"/>
            </a:solidFill>
            <a:round/>
            <a:headEnd/>
            <a:tailEnd/>
          </a:ln>
          <a:effectLst/>
        </p:spPr>
        <p:txBody>
          <a:bodyPr/>
          <a:lstStyle/>
          <a:p>
            <a:endParaRPr lang="en-US"/>
          </a:p>
        </p:txBody>
      </p:sp>
      <p:sp>
        <p:nvSpPr>
          <p:cNvPr id="127102" name="Line 126"/>
          <p:cNvSpPr>
            <a:spLocks noChangeShapeType="1"/>
          </p:cNvSpPr>
          <p:nvPr/>
        </p:nvSpPr>
        <p:spPr bwMode="auto">
          <a:xfrm>
            <a:off x="2895600" y="4419600"/>
            <a:ext cx="152400" cy="0"/>
          </a:xfrm>
          <a:prstGeom prst="line">
            <a:avLst/>
          </a:prstGeom>
          <a:noFill/>
          <a:ln w="9525">
            <a:solidFill>
              <a:schemeClr val="tx1"/>
            </a:solidFill>
            <a:round/>
            <a:headEnd/>
            <a:tailEnd/>
          </a:ln>
          <a:effectLst/>
        </p:spPr>
        <p:txBody>
          <a:bodyPr/>
          <a:lstStyle/>
          <a:p>
            <a:endParaRPr lang="en-US"/>
          </a:p>
        </p:txBody>
      </p:sp>
      <p:grpSp>
        <p:nvGrpSpPr>
          <p:cNvPr id="3" name="Group 127"/>
          <p:cNvGrpSpPr>
            <a:grpSpLocks/>
          </p:cNvGrpSpPr>
          <p:nvPr/>
        </p:nvGrpSpPr>
        <p:grpSpPr bwMode="auto">
          <a:xfrm>
            <a:off x="1676400" y="4343400"/>
            <a:ext cx="152400" cy="381000"/>
            <a:chOff x="1056" y="2736"/>
            <a:chExt cx="96" cy="240"/>
          </a:xfrm>
        </p:grpSpPr>
        <p:sp>
          <p:nvSpPr>
            <p:cNvPr id="127104" name="Rectangle 128"/>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105" name="Line 129"/>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endParaRPr lang="en-US"/>
            </a:p>
          </p:txBody>
        </p:sp>
        <p:sp>
          <p:nvSpPr>
            <p:cNvPr id="127106" name="Line 130"/>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endParaRPr lang="en-US"/>
            </a:p>
          </p:txBody>
        </p:sp>
        <p:sp>
          <p:nvSpPr>
            <p:cNvPr id="127107" name="Line 131"/>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endParaRPr lang="en-US"/>
            </a:p>
          </p:txBody>
        </p:sp>
        <p:sp>
          <p:nvSpPr>
            <p:cNvPr id="127108" name="Line 132"/>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endParaRPr lang="en-US"/>
            </a:p>
          </p:txBody>
        </p:sp>
        <p:sp>
          <p:nvSpPr>
            <p:cNvPr id="127109" name="Line 133"/>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endParaRPr lang="en-US"/>
            </a:p>
          </p:txBody>
        </p:sp>
      </p:grpSp>
      <p:sp>
        <p:nvSpPr>
          <p:cNvPr id="127110" name="Rectangle 134"/>
          <p:cNvSpPr>
            <a:spLocks noChangeArrowheads="1"/>
          </p:cNvSpPr>
          <p:nvPr/>
        </p:nvSpPr>
        <p:spPr bwMode="auto">
          <a:xfrm>
            <a:off x="3124200" y="44196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111" name="Line 135"/>
          <p:cNvSpPr>
            <a:spLocks noChangeShapeType="1"/>
          </p:cNvSpPr>
          <p:nvPr/>
        </p:nvSpPr>
        <p:spPr bwMode="auto">
          <a:xfrm>
            <a:off x="3124200" y="4343400"/>
            <a:ext cx="0" cy="76200"/>
          </a:xfrm>
          <a:prstGeom prst="line">
            <a:avLst/>
          </a:prstGeom>
          <a:noFill/>
          <a:ln w="9525">
            <a:solidFill>
              <a:schemeClr val="tx1"/>
            </a:solidFill>
            <a:round/>
            <a:headEnd/>
            <a:tailEnd/>
          </a:ln>
          <a:effectLst/>
        </p:spPr>
        <p:txBody>
          <a:bodyPr/>
          <a:lstStyle/>
          <a:p>
            <a:endParaRPr lang="en-US"/>
          </a:p>
        </p:txBody>
      </p:sp>
      <p:sp>
        <p:nvSpPr>
          <p:cNvPr id="127112" name="Line 136"/>
          <p:cNvSpPr>
            <a:spLocks noChangeShapeType="1"/>
          </p:cNvSpPr>
          <p:nvPr/>
        </p:nvSpPr>
        <p:spPr bwMode="auto">
          <a:xfrm>
            <a:off x="3276600" y="4343400"/>
            <a:ext cx="0" cy="76200"/>
          </a:xfrm>
          <a:prstGeom prst="line">
            <a:avLst/>
          </a:prstGeom>
          <a:noFill/>
          <a:ln w="9525">
            <a:solidFill>
              <a:schemeClr val="tx1"/>
            </a:solidFill>
            <a:round/>
            <a:headEnd/>
            <a:tailEnd/>
          </a:ln>
          <a:effectLst/>
        </p:spPr>
        <p:txBody>
          <a:bodyPr/>
          <a:lstStyle/>
          <a:p>
            <a:endParaRPr lang="en-US"/>
          </a:p>
        </p:txBody>
      </p:sp>
      <p:sp>
        <p:nvSpPr>
          <p:cNvPr id="127113" name="Line 137"/>
          <p:cNvSpPr>
            <a:spLocks noChangeShapeType="1"/>
          </p:cNvSpPr>
          <p:nvPr/>
        </p:nvSpPr>
        <p:spPr bwMode="auto">
          <a:xfrm>
            <a:off x="3124200" y="4648200"/>
            <a:ext cx="152400" cy="0"/>
          </a:xfrm>
          <a:prstGeom prst="line">
            <a:avLst/>
          </a:prstGeom>
          <a:noFill/>
          <a:ln w="9525">
            <a:solidFill>
              <a:schemeClr val="tx1"/>
            </a:solidFill>
            <a:round/>
            <a:headEnd/>
            <a:tailEnd/>
          </a:ln>
          <a:effectLst/>
        </p:spPr>
        <p:txBody>
          <a:bodyPr/>
          <a:lstStyle/>
          <a:p>
            <a:endParaRPr lang="en-US"/>
          </a:p>
        </p:txBody>
      </p:sp>
      <p:sp>
        <p:nvSpPr>
          <p:cNvPr id="127114" name="Line 138"/>
          <p:cNvSpPr>
            <a:spLocks noChangeShapeType="1"/>
          </p:cNvSpPr>
          <p:nvPr/>
        </p:nvSpPr>
        <p:spPr bwMode="auto">
          <a:xfrm>
            <a:off x="3124200" y="4572000"/>
            <a:ext cx="152400" cy="0"/>
          </a:xfrm>
          <a:prstGeom prst="line">
            <a:avLst/>
          </a:prstGeom>
          <a:noFill/>
          <a:ln w="9525">
            <a:solidFill>
              <a:schemeClr val="tx1"/>
            </a:solidFill>
            <a:round/>
            <a:headEnd/>
            <a:tailEnd/>
          </a:ln>
          <a:effectLst/>
        </p:spPr>
        <p:txBody>
          <a:bodyPr/>
          <a:lstStyle/>
          <a:p>
            <a:endParaRPr lang="en-US"/>
          </a:p>
        </p:txBody>
      </p:sp>
      <p:sp>
        <p:nvSpPr>
          <p:cNvPr id="127115" name="Line 139"/>
          <p:cNvSpPr>
            <a:spLocks noChangeShapeType="1"/>
          </p:cNvSpPr>
          <p:nvPr/>
        </p:nvSpPr>
        <p:spPr bwMode="auto">
          <a:xfrm>
            <a:off x="3124200" y="4495800"/>
            <a:ext cx="152400" cy="0"/>
          </a:xfrm>
          <a:prstGeom prst="line">
            <a:avLst/>
          </a:prstGeom>
          <a:noFill/>
          <a:ln w="9525">
            <a:solidFill>
              <a:schemeClr val="tx1"/>
            </a:solidFill>
            <a:round/>
            <a:headEnd/>
            <a:tailEnd/>
          </a:ln>
          <a:effectLst/>
        </p:spPr>
        <p:txBody>
          <a:bodyPr/>
          <a:lstStyle/>
          <a:p>
            <a:endParaRPr lang="en-US"/>
          </a:p>
        </p:txBody>
      </p:sp>
      <p:sp>
        <p:nvSpPr>
          <p:cNvPr id="127116" name="Rectangle 140"/>
          <p:cNvSpPr>
            <a:spLocks noChangeArrowheads="1"/>
          </p:cNvSpPr>
          <p:nvPr/>
        </p:nvSpPr>
        <p:spPr bwMode="auto">
          <a:xfrm>
            <a:off x="6172200" y="43434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117" name="Line 141"/>
          <p:cNvSpPr>
            <a:spLocks noChangeShapeType="1"/>
          </p:cNvSpPr>
          <p:nvPr/>
        </p:nvSpPr>
        <p:spPr bwMode="auto">
          <a:xfrm>
            <a:off x="6172200" y="4648200"/>
            <a:ext cx="0" cy="76200"/>
          </a:xfrm>
          <a:prstGeom prst="line">
            <a:avLst/>
          </a:prstGeom>
          <a:noFill/>
          <a:ln w="9525">
            <a:solidFill>
              <a:schemeClr val="tx1"/>
            </a:solidFill>
            <a:round/>
            <a:headEnd/>
            <a:tailEnd/>
          </a:ln>
          <a:effectLst/>
        </p:spPr>
        <p:txBody>
          <a:bodyPr/>
          <a:lstStyle/>
          <a:p>
            <a:endParaRPr lang="en-US"/>
          </a:p>
        </p:txBody>
      </p:sp>
      <p:sp>
        <p:nvSpPr>
          <p:cNvPr id="127118" name="Line 142"/>
          <p:cNvSpPr>
            <a:spLocks noChangeShapeType="1"/>
          </p:cNvSpPr>
          <p:nvPr/>
        </p:nvSpPr>
        <p:spPr bwMode="auto">
          <a:xfrm>
            <a:off x="6324600" y="4648200"/>
            <a:ext cx="0" cy="76200"/>
          </a:xfrm>
          <a:prstGeom prst="line">
            <a:avLst/>
          </a:prstGeom>
          <a:noFill/>
          <a:ln w="9525">
            <a:solidFill>
              <a:schemeClr val="tx1"/>
            </a:solidFill>
            <a:round/>
            <a:headEnd/>
            <a:tailEnd/>
          </a:ln>
          <a:effectLst/>
        </p:spPr>
        <p:txBody>
          <a:bodyPr/>
          <a:lstStyle/>
          <a:p>
            <a:endParaRPr lang="en-US"/>
          </a:p>
        </p:txBody>
      </p:sp>
      <p:sp>
        <p:nvSpPr>
          <p:cNvPr id="127119" name="Line 143"/>
          <p:cNvSpPr>
            <a:spLocks noChangeShapeType="1"/>
          </p:cNvSpPr>
          <p:nvPr/>
        </p:nvSpPr>
        <p:spPr bwMode="auto">
          <a:xfrm>
            <a:off x="6172200" y="4572000"/>
            <a:ext cx="152400" cy="0"/>
          </a:xfrm>
          <a:prstGeom prst="line">
            <a:avLst/>
          </a:prstGeom>
          <a:noFill/>
          <a:ln w="9525">
            <a:solidFill>
              <a:schemeClr val="tx1"/>
            </a:solidFill>
            <a:round/>
            <a:headEnd/>
            <a:tailEnd/>
          </a:ln>
          <a:effectLst/>
        </p:spPr>
        <p:txBody>
          <a:bodyPr/>
          <a:lstStyle/>
          <a:p>
            <a:endParaRPr lang="en-US"/>
          </a:p>
        </p:txBody>
      </p:sp>
      <p:sp>
        <p:nvSpPr>
          <p:cNvPr id="127120" name="Line 144"/>
          <p:cNvSpPr>
            <a:spLocks noChangeShapeType="1"/>
          </p:cNvSpPr>
          <p:nvPr/>
        </p:nvSpPr>
        <p:spPr bwMode="auto">
          <a:xfrm>
            <a:off x="6172200" y="4495800"/>
            <a:ext cx="152400" cy="0"/>
          </a:xfrm>
          <a:prstGeom prst="line">
            <a:avLst/>
          </a:prstGeom>
          <a:noFill/>
          <a:ln w="9525">
            <a:solidFill>
              <a:schemeClr val="tx1"/>
            </a:solidFill>
            <a:round/>
            <a:headEnd/>
            <a:tailEnd/>
          </a:ln>
          <a:effectLst/>
        </p:spPr>
        <p:txBody>
          <a:bodyPr/>
          <a:lstStyle/>
          <a:p>
            <a:endParaRPr lang="en-US"/>
          </a:p>
        </p:txBody>
      </p:sp>
      <p:sp>
        <p:nvSpPr>
          <p:cNvPr id="127121" name="Line 145"/>
          <p:cNvSpPr>
            <a:spLocks noChangeShapeType="1"/>
          </p:cNvSpPr>
          <p:nvPr/>
        </p:nvSpPr>
        <p:spPr bwMode="auto">
          <a:xfrm>
            <a:off x="6172200" y="4419600"/>
            <a:ext cx="152400" cy="0"/>
          </a:xfrm>
          <a:prstGeom prst="line">
            <a:avLst/>
          </a:prstGeom>
          <a:noFill/>
          <a:ln w="9525">
            <a:solidFill>
              <a:schemeClr val="tx1"/>
            </a:solidFill>
            <a:round/>
            <a:headEnd/>
            <a:tailEnd/>
          </a:ln>
          <a:effectLst/>
        </p:spPr>
        <p:txBody>
          <a:bodyPr/>
          <a:lstStyle/>
          <a:p>
            <a:endParaRPr lang="en-US"/>
          </a:p>
        </p:txBody>
      </p:sp>
      <p:sp>
        <p:nvSpPr>
          <p:cNvPr id="127122" name="Rectangle 146"/>
          <p:cNvSpPr>
            <a:spLocks noChangeArrowheads="1"/>
          </p:cNvSpPr>
          <p:nvPr/>
        </p:nvSpPr>
        <p:spPr bwMode="auto">
          <a:xfrm>
            <a:off x="6400800" y="44196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123" name="Line 147"/>
          <p:cNvSpPr>
            <a:spLocks noChangeShapeType="1"/>
          </p:cNvSpPr>
          <p:nvPr/>
        </p:nvSpPr>
        <p:spPr bwMode="auto">
          <a:xfrm>
            <a:off x="6400800" y="4343400"/>
            <a:ext cx="0" cy="76200"/>
          </a:xfrm>
          <a:prstGeom prst="line">
            <a:avLst/>
          </a:prstGeom>
          <a:noFill/>
          <a:ln w="9525">
            <a:solidFill>
              <a:schemeClr val="tx1"/>
            </a:solidFill>
            <a:round/>
            <a:headEnd/>
            <a:tailEnd/>
          </a:ln>
          <a:effectLst/>
        </p:spPr>
        <p:txBody>
          <a:bodyPr/>
          <a:lstStyle/>
          <a:p>
            <a:endParaRPr lang="en-US"/>
          </a:p>
        </p:txBody>
      </p:sp>
      <p:sp>
        <p:nvSpPr>
          <p:cNvPr id="127124" name="Line 148"/>
          <p:cNvSpPr>
            <a:spLocks noChangeShapeType="1"/>
          </p:cNvSpPr>
          <p:nvPr/>
        </p:nvSpPr>
        <p:spPr bwMode="auto">
          <a:xfrm>
            <a:off x="6553200" y="4343400"/>
            <a:ext cx="0" cy="76200"/>
          </a:xfrm>
          <a:prstGeom prst="line">
            <a:avLst/>
          </a:prstGeom>
          <a:noFill/>
          <a:ln w="9525">
            <a:solidFill>
              <a:schemeClr val="tx1"/>
            </a:solidFill>
            <a:round/>
            <a:headEnd/>
            <a:tailEnd/>
          </a:ln>
          <a:effectLst/>
        </p:spPr>
        <p:txBody>
          <a:bodyPr/>
          <a:lstStyle/>
          <a:p>
            <a:endParaRPr lang="en-US"/>
          </a:p>
        </p:txBody>
      </p:sp>
      <p:sp>
        <p:nvSpPr>
          <p:cNvPr id="127125" name="Line 149"/>
          <p:cNvSpPr>
            <a:spLocks noChangeShapeType="1"/>
          </p:cNvSpPr>
          <p:nvPr/>
        </p:nvSpPr>
        <p:spPr bwMode="auto">
          <a:xfrm>
            <a:off x="6400800" y="4648200"/>
            <a:ext cx="152400" cy="0"/>
          </a:xfrm>
          <a:prstGeom prst="line">
            <a:avLst/>
          </a:prstGeom>
          <a:noFill/>
          <a:ln w="9525">
            <a:solidFill>
              <a:schemeClr val="tx1"/>
            </a:solidFill>
            <a:round/>
            <a:headEnd/>
            <a:tailEnd/>
          </a:ln>
          <a:effectLst/>
        </p:spPr>
        <p:txBody>
          <a:bodyPr/>
          <a:lstStyle/>
          <a:p>
            <a:endParaRPr lang="en-US"/>
          </a:p>
        </p:txBody>
      </p:sp>
      <p:sp>
        <p:nvSpPr>
          <p:cNvPr id="127126" name="Line 150"/>
          <p:cNvSpPr>
            <a:spLocks noChangeShapeType="1"/>
          </p:cNvSpPr>
          <p:nvPr/>
        </p:nvSpPr>
        <p:spPr bwMode="auto">
          <a:xfrm>
            <a:off x="6400800" y="4572000"/>
            <a:ext cx="152400" cy="0"/>
          </a:xfrm>
          <a:prstGeom prst="line">
            <a:avLst/>
          </a:prstGeom>
          <a:noFill/>
          <a:ln w="9525">
            <a:solidFill>
              <a:schemeClr val="tx1"/>
            </a:solidFill>
            <a:round/>
            <a:headEnd/>
            <a:tailEnd/>
          </a:ln>
          <a:effectLst/>
        </p:spPr>
        <p:txBody>
          <a:bodyPr/>
          <a:lstStyle/>
          <a:p>
            <a:endParaRPr lang="en-US"/>
          </a:p>
        </p:txBody>
      </p:sp>
      <p:sp>
        <p:nvSpPr>
          <p:cNvPr id="127127" name="Line 151"/>
          <p:cNvSpPr>
            <a:spLocks noChangeShapeType="1"/>
          </p:cNvSpPr>
          <p:nvPr/>
        </p:nvSpPr>
        <p:spPr bwMode="auto">
          <a:xfrm>
            <a:off x="6400800" y="4495800"/>
            <a:ext cx="152400" cy="0"/>
          </a:xfrm>
          <a:prstGeom prst="line">
            <a:avLst/>
          </a:prstGeom>
          <a:noFill/>
          <a:ln w="9525">
            <a:solidFill>
              <a:schemeClr val="tx1"/>
            </a:solidFill>
            <a:round/>
            <a:headEnd/>
            <a:tailEnd/>
          </a:ln>
          <a:effectLst/>
        </p:spPr>
        <p:txBody>
          <a:bodyPr/>
          <a:lstStyle/>
          <a:p>
            <a:endParaRPr lang="en-US"/>
          </a:p>
        </p:txBody>
      </p:sp>
      <p:sp>
        <p:nvSpPr>
          <p:cNvPr id="127128" name="Rectangle 152"/>
          <p:cNvSpPr>
            <a:spLocks noChangeArrowheads="1"/>
          </p:cNvSpPr>
          <p:nvPr/>
        </p:nvSpPr>
        <p:spPr bwMode="auto">
          <a:xfrm>
            <a:off x="7620000" y="43434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129" name="Line 153"/>
          <p:cNvSpPr>
            <a:spLocks noChangeShapeType="1"/>
          </p:cNvSpPr>
          <p:nvPr/>
        </p:nvSpPr>
        <p:spPr bwMode="auto">
          <a:xfrm>
            <a:off x="7620000" y="4648200"/>
            <a:ext cx="0" cy="76200"/>
          </a:xfrm>
          <a:prstGeom prst="line">
            <a:avLst/>
          </a:prstGeom>
          <a:noFill/>
          <a:ln w="9525">
            <a:solidFill>
              <a:schemeClr val="tx1"/>
            </a:solidFill>
            <a:round/>
            <a:headEnd/>
            <a:tailEnd/>
          </a:ln>
          <a:effectLst/>
        </p:spPr>
        <p:txBody>
          <a:bodyPr/>
          <a:lstStyle/>
          <a:p>
            <a:endParaRPr lang="en-US"/>
          </a:p>
        </p:txBody>
      </p:sp>
      <p:sp>
        <p:nvSpPr>
          <p:cNvPr id="127130" name="Line 154"/>
          <p:cNvSpPr>
            <a:spLocks noChangeShapeType="1"/>
          </p:cNvSpPr>
          <p:nvPr/>
        </p:nvSpPr>
        <p:spPr bwMode="auto">
          <a:xfrm>
            <a:off x="7772400" y="4648200"/>
            <a:ext cx="0" cy="76200"/>
          </a:xfrm>
          <a:prstGeom prst="line">
            <a:avLst/>
          </a:prstGeom>
          <a:noFill/>
          <a:ln w="9525">
            <a:solidFill>
              <a:schemeClr val="tx1"/>
            </a:solidFill>
            <a:round/>
            <a:headEnd/>
            <a:tailEnd/>
          </a:ln>
          <a:effectLst/>
        </p:spPr>
        <p:txBody>
          <a:bodyPr/>
          <a:lstStyle/>
          <a:p>
            <a:endParaRPr lang="en-US"/>
          </a:p>
        </p:txBody>
      </p:sp>
      <p:sp>
        <p:nvSpPr>
          <p:cNvPr id="127131" name="Line 155"/>
          <p:cNvSpPr>
            <a:spLocks noChangeShapeType="1"/>
          </p:cNvSpPr>
          <p:nvPr/>
        </p:nvSpPr>
        <p:spPr bwMode="auto">
          <a:xfrm>
            <a:off x="7620000" y="4572000"/>
            <a:ext cx="152400" cy="0"/>
          </a:xfrm>
          <a:prstGeom prst="line">
            <a:avLst/>
          </a:prstGeom>
          <a:noFill/>
          <a:ln w="9525">
            <a:solidFill>
              <a:schemeClr val="tx1"/>
            </a:solidFill>
            <a:round/>
            <a:headEnd/>
            <a:tailEnd/>
          </a:ln>
          <a:effectLst/>
        </p:spPr>
        <p:txBody>
          <a:bodyPr/>
          <a:lstStyle/>
          <a:p>
            <a:endParaRPr lang="en-US"/>
          </a:p>
        </p:txBody>
      </p:sp>
      <p:sp>
        <p:nvSpPr>
          <p:cNvPr id="127132" name="Line 156"/>
          <p:cNvSpPr>
            <a:spLocks noChangeShapeType="1"/>
          </p:cNvSpPr>
          <p:nvPr/>
        </p:nvSpPr>
        <p:spPr bwMode="auto">
          <a:xfrm>
            <a:off x="7620000" y="4495800"/>
            <a:ext cx="152400" cy="0"/>
          </a:xfrm>
          <a:prstGeom prst="line">
            <a:avLst/>
          </a:prstGeom>
          <a:noFill/>
          <a:ln w="9525">
            <a:solidFill>
              <a:schemeClr val="tx1"/>
            </a:solidFill>
            <a:round/>
            <a:headEnd/>
            <a:tailEnd/>
          </a:ln>
          <a:effectLst/>
        </p:spPr>
        <p:txBody>
          <a:bodyPr/>
          <a:lstStyle/>
          <a:p>
            <a:endParaRPr lang="en-US"/>
          </a:p>
        </p:txBody>
      </p:sp>
      <p:sp>
        <p:nvSpPr>
          <p:cNvPr id="127133" name="Line 157"/>
          <p:cNvSpPr>
            <a:spLocks noChangeShapeType="1"/>
          </p:cNvSpPr>
          <p:nvPr/>
        </p:nvSpPr>
        <p:spPr bwMode="auto">
          <a:xfrm>
            <a:off x="7620000" y="4419600"/>
            <a:ext cx="152400" cy="0"/>
          </a:xfrm>
          <a:prstGeom prst="line">
            <a:avLst/>
          </a:prstGeom>
          <a:noFill/>
          <a:ln w="9525">
            <a:solidFill>
              <a:schemeClr val="tx1"/>
            </a:solidFill>
            <a:round/>
            <a:headEnd/>
            <a:tailEnd/>
          </a:ln>
          <a:effectLst/>
        </p:spPr>
        <p:txBody>
          <a:bodyPr/>
          <a:lstStyle/>
          <a:p>
            <a:endParaRPr lang="en-US"/>
          </a:p>
        </p:txBody>
      </p:sp>
      <p:sp>
        <p:nvSpPr>
          <p:cNvPr id="127134" name="Rectangle 158"/>
          <p:cNvSpPr>
            <a:spLocks noChangeArrowheads="1"/>
          </p:cNvSpPr>
          <p:nvPr/>
        </p:nvSpPr>
        <p:spPr bwMode="auto">
          <a:xfrm>
            <a:off x="7848600" y="44196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135" name="Line 159"/>
          <p:cNvSpPr>
            <a:spLocks noChangeShapeType="1"/>
          </p:cNvSpPr>
          <p:nvPr/>
        </p:nvSpPr>
        <p:spPr bwMode="auto">
          <a:xfrm>
            <a:off x="7848600" y="4343400"/>
            <a:ext cx="0" cy="76200"/>
          </a:xfrm>
          <a:prstGeom prst="line">
            <a:avLst/>
          </a:prstGeom>
          <a:noFill/>
          <a:ln w="9525">
            <a:solidFill>
              <a:schemeClr val="tx1"/>
            </a:solidFill>
            <a:round/>
            <a:headEnd/>
            <a:tailEnd/>
          </a:ln>
          <a:effectLst/>
        </p:spPr>
        <p:txBody>
          <a:bodyPr/>
          <a:lstStyle/>
          <a:p>
            <a:endParaRPr lang="en-US"/>
          </a:p>
        </p:txBody>
      </p:sp>
      <p:sp>
        <p:nvSpPr>
          <p:cNvPr id="127136" name="Line 160"/>
          <p:cNvSpPr>
            <a:spLocks noChangeShapeType="1"/>
          </p:cNvSpPr>
          <p:nvPr/>
        </p:nvSpPr>
        <p:spPr bwMode="auto">
          <a:xfrm>
            <a:off x="8001000" y="4343400"/>
            <a:ext cx="0" cy="76200"/>
          </a:xfrm>
          <a:prstGeom prst="line">
            <a:avLst/>
          </a:prstGeom>
          <a:noFill/>
          <a:ln w="9525">
            <a:solidFill>
              <a:schemeClr val="tx1"/>
            </a:solidFill>
            <a:round/>
            <a:headEnd/>
            <a:tailEnd/>
          </a:ln>
          <a:effectLst/>
        </p:spPr>
        <p:txBody>
          <a:bodyPr/>
          <a:lstStyle/>
          <a:p>
            <a:endParaRPr lang="en-US"/>
          </a:p>
        </p:txBody>
      </p:sp>
      <p:sp>
        <p:nvSpPr>
          <p:cNvPr id="127137" name="Line 161"/>
          <p:cNvSpPr>
            <a:spLocks noChangeShapeType="1"/>
          </p:cNvSpPr>
          <p:nvPr/>
        </p:nvSpPr>
        <p:spPr bwMode="auto">
          <a:xfrm>
            <a:off x="7848600" y="4648200"/>
            <a:ext cx="152400" cy="0"/>
          </a:xfrm>
          <a:prstGeom prst="line">
            <a:avLst/>
          </a:prstGeom>
          <a:noFill/>
          <a:ln w="9525">
            <a:solidFill>
              <a:schemeClr val="tx1"/>
            </a:solidFill>
            <a:round/>
            <a:headEnd/>
            <a:tailEnd/>
          </a:ln>
          <a:effectLst/>
        </p:spPr>
        <p:txBody>
          <a:bodyPr/>
          <a:lstStyle/>
          <a:p>
            <a:endParaRPr lang="en-US"/>
          </a:p>
        </p:txBody>
      </p:sp>
      <p:sp>
        <p:nvSpPr>
          <p:cNvPr id="127138" name="Line 162"/>
          <p:cNvSpPr>
            <a:spLocks noChangeShapeType="1"/>
          </p:cNvSpPr>
          <p:nvPr/>
        </p:nvSpPr>
        <p:spPr bwMode="auto">
          <a:xfrm>
            <a:off x="7848600" y="4572000"/>
            <a:ext cx="152400" cy="0"/>
          </a:xfrm>
          <a:prstGeom prst="line">
            <a:avLst/>
          </a:prstGeom>
          <a:noFill/>
          <a:ln w="9525">
            <a:solidFill>
              <a:schemeClr val="tx1"/>
            </a:solidFill>
            <a:round/>
            <a:headEnd/>
            <a:tailEnd/>
          </a:ln>
          <a:effectLst/>
        </p:spPr>
        <p:txBody>
          <a:bodyPr/>
          <a:lstStyle/>
          <a:p>
            <a:endParaRPr lang="en-US"/>
          </a:p>
        </p:txBody>
      </p:sp>
      <p:sp>
        <p:nvSpPr>
          <p:cNvPr id="127139" name="Line 163"/>
          <p:cNvSpPr>
            <a:spLocks noChangeShapeType="1"/>
          </p:cNvSpPr>
          <p:nvPr/>
        </p:nvSpPr>
        <p:spPr bwMode="auto">
          <a:xfrm>
            <a:off x="7848600" y="4495800"/>
            <a:ext cx="152400" cy="0"/>
          </a:xfrm>
          <a:prstGeom prst="line">
            <a:avLst/>
          </a:prstGeom>
          <a:noFill/>
          <a:ln w="9525">
            <a:solidFill>
              <a:schemeClr val="tx1"/>
            </a:solidFill>
            <a:round/>
            <a:headEnd/>
            <a:tailEnd/>
          </a:ln>
          <a:effectLst/>
        </p:spPr>
        <p:txBody>
          <a:bodyPr/>
          <a:lstStyle/>
          <a:p>
            <a:endParaRPr lang="en-US"/>
          </a:p>
        </p:txBody>
      </p:sp>
      <p:sp>
        <p:nvSpPr>
          <p:cNvPr id="127140" name="Text Box 164"/>
          <p:cNvSpPr txBox="1">
            <a:spLocks noChangeArrowheads="1"/>
          </p:cNvSpPr>
          <p:nvPr/>
        </p:nvSpPr>
        <p:spPr bwMode="auto">
          <a:xfrm>
            <a:off x="6477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0</a:t>
            </a:r>
          </a:p>
        </p:txBody>
      </p:sp>
      <p:sp>
        <p:nvSpPr>
          <p:cNvPr id="127141" name="Text Box 165"/>
          <p:cNvSpPr txBox="1">
            <a:spLocks noChangeArrowheads="1"/>
          </p:cNvSpPr>
          <p:nvPr/>
        </p:nvSpPr>
        <p:spPr bwMode="auto">
          <a:xfrm>
            <a:off x="32385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1</a:t>
            </a:r>
          </a:p>
        </p:txBody>
      </p:sp>
      <p:sp>
        <p:nvSpPr>
          <p:cNvPr id="127142" name="Text Box 166"/>
          <p:cNvSpPr txBox="1">
            <a:spLocks noChangeArrowheads="1"/>
          </p:cNvSpPr>
          <p:nvPr/>
        </p:nvSpPr>
        <p:spPr bwMode="auto">
          <a:xfrm>
            <a:off x="53721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1</a:t>
            </a:r>
          </a:p>
        </p:txBody>
      </p:sp>
      <p:sp>
        <p:nvSpPr>
          <p:cNvPr id="127143" name="Text Box 167"/>
          <p:cNvSpPr txBox="1">
            <a:spLocks noChangeArrowheads="1"/>
          </p:cNvSpPr>
          <p:nvPr/>
        </p:nvSpPr>
        <p:spPr bwMode="auto">
          <a:xfrm>
            <a:off x="79629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0</a:t>
            </a:r>
          </a:p>
        </p:txBody>
      </p:sp>
      <p:sp>
        <p:nvSpPr>
          <p:cNvPr id="127211" name="Line 235"/>
          <p:cNvSpPr>
            <a:spLocks noChangeShapeType="1"/>
          </p:cNvSpPr>
          <p:nvPr/>
        </p:nvSpPr>
        <p:spPr bwMode="auto">
          <a:xfrm>
            <a:off x="6781800" y="2057400"/>
            <a:ext cx="0" cy="762000"/>
          </a:xfrm>
          <a:prstGeom prst="line">
            <a:avLst/>
          </a:prstGeom>
          <a:noFill/>
          <a:ln w="19050">
            <a:solidFill>
              <a:schemeClr val="tx1"/>
            </a:solidFill>
            <a:round/>
            <a:headEnd/>
            <a:tailEnd/>
          </a:ln>
          <a:effectLst/>
        </p:spPr>
        <p:txBody>
          <a:bodyPr/>
          <a:lstStyle/>
          <a:p>
            <a:endParaRPr lang="en-US"/>
          </a:p>
        </p:txBody>
      </p:sp>
      <p:sp>
        <p:nvSpPr>
          <p:cNvPr id="127212" name="Line 236"/>
          <p:cNvSpPr>
            <a:spLocks noChangeShapeType="1"/>
          </p:cNvSpPr>
          <p:nvPr/>
        </p:nvSpPr>
        <p:spPr bwMode="auto">
          <a:xfrm flipH="1" flipV="1">
            <a:off x="6781800" y="2819400"/>
            <a:ext cx="1295400" cy="0"/>
          </a:xfrm>
          <a:prstGeom prst="line">
            <a:avLst/>
          </a:prstGeom>
          <a:noFill/>
          <a:ln w="19050">
            <a:solidFill>
              <a:schemeClr val="tx1"/>
            </a:solidFill>
            <a:round/>
            <a:headEnd/>
            <a:tailEnd/>
          </a:ln>
          <a:effectLst/>
        </p:spPr>
        <p:txBody>
          <a:bodyPr/>
          <a:lstStyle/>
          <a:p>
            <a:endParaRPr lang="en-US"/>
          </a:p>
        </p:txBody>
      </p:sp>
      <p:sp>
        <p:nvSpPr>
          <p:cNvPr id="127213" name="Line 237"/>
          <p:cNvSpPr>
            <a:spLocks noChangeShapeType="1"/>
          </p:cNvSpPr>
          <p:nvPr/>
        </p:nvSpPr>
        <p:spPr bwMode="auto">
          <a:xfrm>
            <a:off x="8077200" y="2819400"/>
            <a:ext cx="0" cy="304800"/>
          </a:xfrm>
          <a:prstGeom prst="line">
            <a:avLst/>
          </a:prstGeom>
          <a:noFill/>
          <a:ln w="19050">
            <a:solidFill>
              <a:schemeClr val="tx1"/>
            </a:solidFill>
            <a:round/>
            <a:headEnd/>
            <a:tailEnd type="triangle" w="med" len="med"/>
          </a:ln>
          <a:effectLst/>
        </p:spPr>
        <p:txBody>
          <a:bodyPr/>
          <a:lstStyle/>
          <a:p>
            <a:endParaRPr lang="en-US"/>
          </a:p>
        </p:txBody>
      </p:sp>
      <p:sp>
        <p:nvSpPr>
          <p:cNvPr id="127214" name="Line 238"/>
          <p:cNvSpPr>
            <a:spLocks noChangeShapeType="1"/>
          </p:cNvSpPr>
          <p:nvPr/>
        </p:nvSpPr>
        <p:spPr bwMode="auto">
          <a:xfrm>
            <a:off x="5867400" y="2819400"/>
            <a:ext cx="0" cy="152400"/>
          </a:xfrm>
          <a:prstGeom prst="line">
            <a:avLst/>
          </a:prstGeom>
          <a:noFill/>
          <a:ln w="19050">
            <a:solidFill>
              <a:schemeClr val="tx1"/>
            </a:solidFill>
            <a:round/>
            <a:headEnd/>
            <a:tailEnd/>
          </a:ln>
          <a:effectLst/>
        </p:spPr>
        <p:txBody>
          <a:bodyPr/>
          <a:lstStyle/>
          <a:p>
            <a:endParaRPr lang="en-US"/>
          </a:p>
        </p:txBody>
      </p:sp>
      <p:sp>
        <p:nvSpPr>
          <p:cNvPr id="127215" name="Line 239"/>
          <p:cNvSpPr>
            <a:spLocks noChangeShapeType="1"/>
          </p:cNvSpPr>
          <p:nvPr/>
        </p:nvSpPr>
        <p:spPr bwMode="auto">
          <a:xfrm flipH="1">
            <a:off x="5867400" y="2971800"/>
            <a:ext cx="1676400" cy="0"/>
          </a:xfrm>
          <a:prstGeom prst="line">
            <a:avLst/>
          </a:prstGeom>
          <a:noFill/>
          <a:ln w="19050">
            <a:solidFill>
              <a:schemeClr val="tx1"/>
            </a:solidFill>
            <a:round/>
            <a:headEnd/>
            <a:tailEnd/>
          </a:ln>
          <a:effectLst/>
        </p:spPr>
        <p:txBody>
          <a:bodyPr/>
          <a:lstStyle/>
          <a:p>
            <a:endParaRPr lang="en-US"/>
          </a:p>
        </p:txBody>
      </p:sp>
      <p:sp>
        <p:nvSpPr>
          <p:cNvPr id="127216" name="Line 240"/>
          <p:cNvSpPr>
            <a:spLocks noChangeShapeType="1"/>
          </p:cNvSpPr>
          <p:nvPr/>
        </p:nvSpPr>
        <p:spPr bwMode="auto">
          <a:xfrm flipV="1">
            <a:off x="2895600" y="2057400"/>
            <a:ext cx="0" cy="914400"/>
          </a:xfrm>
          <a:prstGeom prst="line">
            <a:avLst/>
          </a:prstGeom>
          <a:noFill/>
          <a:ln w="19050">
            <a:solidFill>
              <a:schemeClr val="tx1"/>
            </a:solidFill>
            <a:round/>
            <a:headEnd/>
            <a:tailEnd/>
          </a:ln>
          <a:effectLst/>
        </p:spPr>
        <p:txBody>
          <a:bodyPr/>
          <a:lstStyle/>
          <a:p>
            <a:endParaRPr lang="en-US"/>
          </a:p>
        </p:txBody>
      </p:sp>
      <p:sp>
        <p:nvSpPr>
          <p:cNvPr id="127217" name="Line 241"/>
          <p:cNvSpPr>
            <a:spLocks noChangeShapeType="1"/>
          </p:cNvSpPr>
          <p:nvPr/>
        </p:nvSpPr>
        <p:spPr bwMode="auto">
          <a:xfrm flipV="1">
            <a:off x="3352800" y="2971800"/>
            <a:ext cx="0" cy="152400"/>
          </a:xfrm>
          <a:prstGeom prst="line">
            <a:avLst/>
          </a:prstGeom>
          <a:noFill/>
          <a:ln w="19050">
            <a:solidFill>
              <a:schemeClr val="tx1"/>
            </a:solidFill>
            <a:round/>
            <a:headEnd type="triangle" w="med" len="med"/>
            <a:tailEnd/>
          </a:ln>
          <a:effectLst/>
        </p:spPr>
        <p:txBody>
          <a:bodyPr/>
          <a:lstStyle/>
          <a:p>
            <a:endParaRPr lang="en-US"/>
          </a:p>
        </p:txBody>
      </p:sp>
      <p:sp>
        <p:nvSpPr>
          <p:cNvPr id="127218" name="Line 242"/>
          <p:cNvSpPr>
            <a:spLocks noChangeShapeType="1"/>
          </p:cNvSpPr>
          <p:nvPr/>
        </p:nvSpPr>
        <p:spPr bwMode="auto">
          <a:xfrm>
            <a:off x="6629400" y="2057400"/>
            <a:ext cx="0" cy="1066800"/>
          </a:xfrm>
          <a:prstGeom prst="line">
            <a:avLst/>
          </a:prstGeom>
          <a:noFill/>
          <a:ln w="19050">
            <a:solidFill>
              <a:schemeClr val="tx1"/>
            </a:solidFill>
            <a:round/>
            <a:headEnd type="triangle" w="med" len="med"/>
            <a:tailEnd/>
          </a:ln>
          <a:effectLst/>
        </p:spPr>
        <p:txBody>
          <a:bodyPr/>
          <a:lstStyle/>
          <a:p>
            <a:endParaRPr lang="en-US"/>
          </a:p>
        </p:txBody>
      </p:sp>
      <p:grpSp>
        <p:nvGrpSpPr>
          <p:cNvPr id="4" name="Group 243"/>
          <p:cNvGrpSpPr>
            <a:grpSpLocks/>
          </p:cNvGrpSpPr>
          <p:nvPr/>
        </p:nvGrpSpPr>
        <p:grpSpPr bwMode="auto">
          <a:xfrm>
            <a:off x="5638800" y="3124200"/>
            <a:ext cx="1447800" cy="685800"/>
            <a:chOff x="3024" y="960"/>
            <a:chExt cx="912" cy="432"/>
          </a:xfrm>
        </p:grpSpPr>
        <p:sp>
          <p:nvSpPr>
            <p:cNvPr id="127220" name="Rectangle 244"/>
            <p:cNvSpPr>
              <a:spLocks noChangeArrowheads="1"/>
            </p:cNvSpPr>
            <p:nvPr/>
          </p:nvSpPr>
          <p:spPr bwMode="auto">
            <a:xfrm>
              <a:off x="3168"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221" name="Line 245"/>
            <p:cNvSpPr>
              <a:spLocks noChangeShapeType="1"/>
            </p:cNvSpPr>
            <p:nvPr/>
          </p:nvSpPr>
          <p:spPr bwMode="auto">
            <a:xfrm>
              <a:off x="3168" y="1344"/>
              <a:ext cx="0" cy="48"/>
            </a:xfrm>
            <a:prstGeom prst="line">
              <a:avLst/>
            </a:prstGeom>
            <a:noFill/>
            <a:ln w="9525">
              <a:solidFill>
                <a:schemeClr val="tx1"/>
              </a:solidFill>
              <a:round/>
              <a:headEnd/>
              <a:tailEnd/>
            </a:ln>
            <a:effectLst/>
          </p:spPr>
          <p:txBody>
            <a:bodyPr/>
            <a:lstStyle/>
            <a:p>
              <a:endParaRPr lang="en-US"/>
            </a:p>
          </p:txBody>
        </p:sp>
        <p:sp>
          <p:nvSpPr>
            <p:cNvPr id="127222" name="Line 246"/>
            <p:cNvSpPr>
              <a:spLocks noChangeShapeType="1"/>
            </p:cNvSpPr>
            <p:nvPr/>
          </p:nvSpPr>
          <p:spPr bwMode="auto">
            <a:xfrm>
              <a:off x="3264" y="1344"/>
              <a:ext cx="0" cy="48"/>
            </a:xfrm>
            <a:prstGeom prst="line">
              <a:avLst/>
            </a:prstGeom>
            <a:noFill/>
            <a:ln w="9525">
              <a:solidFill>
                <a:schemeClr val="tx1"/>
              </a:solidFill>
              <a:round/>
              <a:headEnd/>
              <a:tailEnd/>
            </a:ln>
            <a:effectLst/>
          </p:spPr>
          <p:txBody>
            <a:bodyPr/>
            <a:lstStyle/>
            <a:p>
              <a:endParaRPr lang="en-US"/>
            </a:p>
          </p:txBody>
        </p:sp>
        <p:sp>
          <p:nvSpPr>
            <p:cNvPr id="127223" name="Line 247"/>
            <p:cNvSpPr>
              <a:spLocks noChangeShapeType="1"/>
            </p:cNvSpPr>
            <p:nvPr/>
          </p:nvSpPr>
          <p:spPr bwMode="auto">
            <a:xfrm>
              <a:off x="3168" y="1296"/>
              <a:ext cx="96" cy="0"/>
            </a:xfrm>
            <a:prstGeom prst="line">
              <a:avLst/>
            </a:prstGeom>
            <a:noFill/>
            <a:ln w="9525">
              <a:solidFill>
                <a:schemeClr val="tx1"/>
              </a:solidFill>
              <a:round/>
              <a:headEnd/>
              <a:tailEnd/>
            </a:ln>
            <a:effectLst/>
          </p:spPr>
          <p:txBody>
            <a:bodyPr/>
            <a:lstStyle/>
            <a:p>
              <a:endParaRPr lang="en-US"/>
            </a:p>
          </p:txBody>
        </p:sp>
        <p:sp>
          <p:nvSpPr>
            <p:cNvPr id="127224" name="Line 248"/>
            <p:cNvSpPr>
              <a:spLocks noChangeShapeType="1"/>
            </p:cNvSpPr>
            <p:nvPr/>
          </p:nvSpPr>
          <p:spPr bwMode="auto">
            <a:xfrm>
              <a:off x="3168" y="1248"/>
              <a:ext cx="96" cy="0"/>
            </a:xfrm>
            <a:prstGeom prst="line">
              <a:avLst/>
            </a:prstGeom>
            <a:noFill/>
            <a:ln w="9525">
              <a:solidFill>
                <a:schemeClr val="tx1"/>
              </a:solidFill>
              <a:round/>
              <a:headEnd/>
              <a:tailEnd/>
            </a:ln>
            <a:effectLst/>
          </p:spPr>
          <p:txBody>
            <a:bodyPr/>
            <a:lstStyle/>
            <a:p>
              <a:endParaRPr lang="en-US"/>
            </a:p>
          </p:txBody>
        </p:sp>
        <p:sp>
          <p:nvSpPr>
            <p:cNvPr id="127225" name="Line 249"/>
            <p:cNvSpPr>
              <a:spLocks noChangeShapeType="1"/>
            </p:cNvSpPr>
            <p:nvPr/>
          </p:nvSpPr>
          <p:spPr bwMode="auto">
            <a:xfrm>
              <a:off x="3168" y="1200"/>
              <a:ext cx="96" cy="0"/>
            </a:xfrm>
            <a:prstGeom prst="line">
              <a:avLst/>
            </a:prstGeom>
            <a:noFill/>
            <a:ln w="9525">
              <a:solidFill>
                <a:schemeClr val="tx1"/>
              </a:solidFill>
              <a:round/>
              <a:headEnd/>
              <a:tailEnd/>
            </a:ln>
            <a:effectLst/>
          </p:spPr>
          <p:txBody>
            <a:bodyPr/>
            <a:lstStyle/>
            <a:p>
              <a:endParaRPr lang="en-US"/>
            </a:p>
          </p:txBody>
        </p:sp>
        <p:sp>
          <p:nvSpPr>
            <p:cNvPr id="127226" name="Rectangle 250"/>
            <p:cNvSpPr>
              <a:spLocks noChangeArrowheads="1"/>
            </p:cNvSpPr>
            <p:nvPr/>
          </p:nvSpPr>
          <p:spPr bwMode="auto">
            <a:xfrm>
              <a:off x="3312"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227" name="Line 251"/>
            <p:cNvSpPr>
              <a:spLocks noChangeShapeType="1"/>
            </p:cNvSpPr>
            <p:nvPr/>
          </p:nvSpPr>
          <p:spPr bwMode="auto">
            <a:xfrm>
              <a:off x="3312" y="1152"/>
              <a:ext cx="0" cy="48"/>
            </a:xfrm>
            <a:prstGeom prst="line">
              <a:avLst/>
            </a:prstGeom>
            <a:noFill/>
            <a:ln w="9525">
              <a:solidFill>
                <a:schemeClr val="tx1"/>
              </a:solidFill>
              <a:round/>
              <a:headEnd/>
              <a:tailEnd/>
            </a:ln>
            <a:effectLst/>
          </p:spPr>
          <p:txBody>
            <a:bodyPr/>
            <a:lstStyle/>
            <a:p>
              <a:endParaRPr lang="en-US"/>
            </a:p>
          </p:txBody>
        </p:sp>
        <p:sp>
          <p:nvSpPr>
            <p:cNvPr id="127228" name="Line 252"/>
            <p:cNvSpPr>
              <a:spLocks noChangeShapeType="1"/>
            </p:cNvSpPr>
            <p:nvPr/>
          </p:nvSpPr>
          <p:spPr bwMode="auto">
            <a:xfrm>
              <a:off x="3408" y="1152"/>
              <a:ext cx="0" cy="48"/>
            </a:xfrm>
            <a:prstGeom prst="line">
              <a:avLst/>
            </a:prstGeom>
            <a:noFill/>
            <a:ln w="9525">
              <a:solidFill>
                <a:schemeClr val="tx1"/>
              </a:solidFill>
              <a:round/>
              <a:headEnd/>
              <a:tailEnd/>
            </a:ln>
            <a:effectLst/>
          </p:spPr>
          <p:txBody>
            <a:bodyPr/>
            <a:lstStyle/>
            <a:p>
              <a:endParaRPr lang="en-US"/>
            </a:p>
          </p:txBody>
        </p:sp>
        <p:sp>
          <p:nvSpPr>
            <p:cNvPr id="127229" name="Line 253"/>
            <p:cNvSpPr>
              <a:spLocks noChangeShapeType="1"/>
            </p:cNvSpPr>
            <p:nvPr/>
          </p:nvSpPr>
          <p:spPr bwMode="auto">
            <a:xfrm>
              <a:off x="3312" y="1344"/>
              <a:ext cx="96" cy="0"/>
            </a:xfrm>
            <a:prstGeom prst="line">
              <a:avLst/>
            </a:prstGeom>
            <a:noFill/>
            <a:ln w="9525">
              <a:solidFill>
                <a:schemeClr val="tx1"/>
              </a:solidFill>
              <a:round/>
              <a:headEnd/>
              <a:tailEnd/>
            </a:ln>
            <a:effectLst/>
          </p:spPr>
          <p:txBody>
            <a:bodyPr/>
            <a:lstStyle/>
            <a:p>
              <a:endParaRPr lang="en-US"/>
            </a:p>
          </p:txBody>
        </p:sp>
        <p:sp>
          <p:nvSpPr>
            <p:cNvPr id="127230" name="Line 254"/>
            <p:cNvSpPr>
              <a:spLocks noChangeShapeType="1"/>
            </p:cNvSpPr>
            <p:nvPr/>
          </p:nvSpPr>
          <p:spPr bwMode="auto">
            <a:xfrm>
              <a:off x="3312" y="1296"/>
              <a:ext cx="96" cy="0"/>
            </a:xfrm>
            <a:prstGeom prst="line">
              <a:avLst/>
            </a:prstGeom>
            <a:noFill/>
            <a:ln w="9525">
              <a:solidFill>
                <a:schemeClr val="tx1"/>
              </a:solidFill>
              <a:round/>
              <a:headEnd/>
              <a:tailEnd/>
            </a:ln>
            <a:effectLst/>
          </p:spPr>
          <p:txBody>
            <a:bodyPr/>
            <a:lstStyle/>
            <a:p>
              <a:endParaRPr lang="en-US"/>
            </a:p>
          </p:txBody>
        </p:sp>
        <p:sp>
          <p:nvSpPr>
            <p:cNvPr id="127231" name="Line 255"/>
            <p:cNvSpPr>
              <a:spLocks noChangeShapeType="1"/>
            </p:cNvSpPr>
            <p:nvPr/>
          </p:nvSpPr>
          <p:spPr bwMode="auto">
            <a:xfrm>
              <a:off x="3312" y="1248"/>
              <a:ext cx="96" cy="0"/>
            </a:xfrm>
            <a:prstGeom prst="line">
              <a:avLst/>
            </a:prstGeom>
            <a:noFill/>
            <a:ln w="9525">
              <a:solidFill>
                <a:schemeClr val="tx1"/>
              </a:solidFill>
              <a:round/>
              <a:headEnd/>
              <a:tailEnd/>
            </a:ln>
            <a:effectLst/>
          </p:spPr>
          <p:txBody>
            <a:bodyPr/>
            <a:lstStyle/>
            <a:p>
              <a:endParaRPr lang="en-US"/>
            </a:p>
          </p:txBody>
        </p:sp>
        <p:sp>
          <p:nvSpPr>
            <p:cNvPr id="127232" name="Rectangle 256"/>
            <p:cNvSpPr>
              <a:spLocks noChangeArrowheads="1"/>
            </p:cNvSpPr>
            <p:nvPr/>
          </p:nvSpPr>
          <p:spPr bwMode="auto">
            <a:xfrm>
              <a:off x="3552"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233" name="Line 257"/>
            <p:cNvSpPr>
              <a:spLocks noChangeShapeType="1"/>
            </p:cNvSpPr>
            <p:nvPr/>
          </p:nvSpPr>
          <p:spPr bwMode="auto">
            <a:xfrm>
              <a:off x="3552" y="1344"/>
              <a:ext cx="0" cy="48"/>
            </a:xfrm>
            <a:prstGeom prst="line">
              <a:avLst/>
            </a:prstGeom>
            <a:noFill/>
            <a:ln w="9525">
              <a:solidFill>
                <a:schemeClr val="tx1"/>
              </a:solidFill>
              <a:round/>
              <a:headEnd/>
              <a:tailEnd/>
            </a:ln>
            <a:effectLst/>
          </p:spPr>
          <p:txBody>
            <a:bodyPr/>
            <a:lstStyle/>
            <a:p>
              <a:endParaRPr lang="en-US"/>
            </a:p>
          </p:txBody>
        </p:sp>
        <p:sp>
          <p:nvSpPr>
            <p:cNvPr id="127234" name="Line 258"/>
            <p:cNvSpPr>
              <a:spLocks noChangeShapeType="1"/>
            </p:cNvSpPr>
            <p:nvPr/>
          </p:nvSpPr>
          <p:spPr bwMode="auto">
            <a:xfrm>
              <a:off x="3648" y="1344"/>
              <a:ext cx="0" cy="48"/>
            </a:xfrm>
            <a:prstGeom prst="line">
              <a:avLst/>
            </a:prstGeom>
            <a:noFill/>
            <a:ln w="9525">
              <a:solidFill>
                <a:schemeClr val="tx1"/>
              </a:solidFill>
              <a:round/>
              <a:headEnd/>
              <a:tailEnd/>
            </a:ln>
            <a:effectLst/>
          </p:spPr>
          <p:txBody>
            <a:bodyPr/>
            <a:lstStyle/>
            <a:p>
              <a:endParaRPr lang="en-US"/>
            </a:p>
          </p:txBody>
        </p:sp>
        <p:sp>
          <p:nvSpPr>
            <p:cNvPr id="127235" name="Line 259"/>
            <p:cNvSpPr>
              <a:spLocks noChangeShapeType="1"/>
            </p:cNvSpPr>
            <p:nvPr/>
          </p:nvSpPr>
          <p:spPr bwMode="auto">
            <a:xfrm>
              <a:off x="3552" y="1296"/>
              <a:ext cx="96" cy="0"/>
            </a:xfrm>
            <a:prstGeom prst="line">
              <a:avLst/>
            </a:prstGeom>
            <a:noFill/>
            <a:ln w="9525">
              <a:solidFill>
                <a:schemeClr val="tx1"/>
              </a:solidFill>
              <a:round/>
              <a:headEnd/>
              <a:tailEnd/>
            </a:ln>
            <a:effectLst/>
          </p:spPr>
          <p:txBody>
            <a:bodyPr/>
            <a:lstStyle/>
            <a:p>
              <a:endParaRPr lang="en-US"/>
            </a:p>
          </p:txBody>
        </p:sp>
        <p:sp>
          <p:nvSpPr>
            <p:cNvPr id="127236" name="Line 260"/>
            <p:cNvSpPr>
              <a:spLocks noChangeShapeType="1"/>
            </p:cNvSpPr>
            <p:nvPr/>
          </p:nvSpPr>
          <p:spPr bwMode="auto">
            <a:xfrm>
              <a:off x="3552" y="1248"/>
              <a:ext cx="96" cy="0"/>
            </a:xfrm>
            <a:prstGeom prst="line">
              <a:avLst/>
            </a:prstGeom>
            <a:noFill/>
            <a:ln w="9525">
              <a:solidFill>
                <a:schemeClr val="tx1"/>
              </a:solidFill>
              <a:round/>
              <a:headEnd/>
              <a:tailEnd/>
            </a:ln>
            <a:effectLst/>
          </p:spPr>
          <p:txBody>
            <a:bodyPr/>
            <a:lstStyle/>
            <a:p>
              <a:endParaRPr lang="en-US"/>
            </a:p>
          </p:txBody>
        </p:sp>
        <p:sp>
          <p:nvSpPr>
            <p:cNvPr id="127237" name="Line 261"/>
            <p:cNvSpPr>
              <a:spLocks noChangeShapeType="1"/>
            </p:cNvSpPr>
            <p:nvPr/>
          </p:nvSpPr>
          <p:spPr bwMode="auto">
            <a:xfrm>
              <a:off x="3552" y="1200"/>
              <a:ext cx="96" cy="0"/>
            </a:xfrm>
            <a:prstGeom prst="line">
              <a:avLst/>
            </a:prstGeom>
            <a:noFill/>
            <a:ln w="9525">
              <a:solidFill>
                <a:schemeClr val="tx1"/>
              </a:solidFill>
              <a:round/>
              <a:headEnd/>
              <a:tailEnd/>
            </a:ln>
            <a:effectLst/>
          </p:spPr>
          <p:txBody>
            <a:bodyPr/>
            <a:lstStyle/>
            <a:p>
              <a:endParaRPr lang="en-US"/>
            </a:p>
          </p:txBody>
        </p:sp>
        <p:sp>
          <p:nvSpPr>
            <p:cNvPr id="127238" name="Rectangle 262"/>
            <p:cNvSpPr>
              <a:spLocks noChangeArrowheads="1"/>
            </p:cNvSpPr>
            <p:nvPr/>
          </p:nvSpPr>
          <p:spPr bwMode="auto">
            <a:xfrm>
              <a:off x="3696"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239" name="Line 263"/>
            <p:cNvSpPr>
              <a:spLocks noChangeShapeType="1"/>
            </p:cNvSpPr>
            <p:nvPr/>
          </p:nvSpPr>
          <p:spPr bwMode="auto">
            <a:xfrm>
              <a:off x="3696" y="1152"/>
              <a:ext cx="0" cy="48"/>
            </a:xfrm>
            <a:prstGeom prst="line">
              <a:avLst/>
            </a:prstGeom>
            <a:noFill/>
            <a:ln w="9525">
              <a:solidFill>
                <a:schemeClr val="tx1"/>
              </a:solidFill>
              <a:round/>
              <a:headEnd/>
              <a:tailEnd/>
            </a:ln>
            <a:effectLst/>
          </p:spPr>
          <p:txBody>
            <a:bodyPr/>
            <a:lstStyle/>
            <a:p>
              <a:endParaRPr lang="en-US"/>
            </a:p>
          </p:txBody>
        </p:sp>
        <p:sp>
          <p:nvSpPr>
            <p:cNvPr id="127240" name="Line 264"/>
            <p:cNvSpPr>
              <a:spLocks noChangeShapeType="1"/>
            </p:cNvSpPr>
            <p:nvPr/>
          </p:nvSpPr>
          <p:spPr bwMode="auto">
            <a:xfrm>
              <a:off x="3792" y="1152"/>
              <a:ext cx="0" cy="48"/>
            </a:xfrm>
            <a:prstGeom prst="line">
              <a:avLst/>
            </a:prstGeom>
            <a:noFill/>
            <a:ln w="9525">
              <a:solidFill>
                <a:schemeClr val="tx1"/>
              </a:solidFill>
              <a:round/>
              <a:headEnd/>
              <a:tailEnd/>
            </a:ln>
            <a:effectLst/>
          </p:spPr>
          <p:txBody>
            <a:bodyPr/>
            <a:lstStyle/>
            <a:p>
              <a:endParaRPr lang="en-US"/>
            </a:p>
          </p:txBody>
        </p:sp>
        <p:sp>
          <p:nvSpPr>
            <p:cNvPr id="127241" name="Line 265"/>
            <p:cNvSpPr>
              <a:spLocks noChangeShapeType="1"/>
            </p:cNvSpPr>
            <p:nvPr/>
          </p:nvSpPr>
          <p:spPr bwMode="auto">
            <a:xfrm>
              <a:off x="3696" y="1344"/>
              <a:ext cx="96" cy="0"/>
            </a:xfrm>
            <a:prstGeom prst="line">
              <a:avLst/>
            </a:prstGeom>
            <a:noFill/>
            <a:ln w="9525">
              <a:solidFill>
                <a:schemeClr val="tx1"/>
              </a:solidFill>
              <a:round/>
              <a:headEnd/>
              <a:tailEnd/>
            </a:ln>
            <a:effectLst/>
          </p:spPr>
          <p:txBody>
            <a:bodyPr/>
            <a:lstStyle/>
            <a:p>
              <a:endParaRPr lang="en-US"/>
            </a:p>
          </p:txBody>
        </p:sp>
        <p:sp>
          <p:nvSpPr>
            <p:cNvPr id="127242" name="Line 266"/>
            <p:cNvSpPr>
              <a:spLocks noChangeShapeType="1"/>
            </p:cNvSpPr>
            <p:nvPr/>
          </p:nvSpPr>
          <p:spPr bwMode="auto">
            <a:xfrm>
              <a:off x="3696" y="1296"/>
              <a:ext cx="96" cy="0"/>
            </a:xfrm>
            <a:prstGeom prst="line">
              <a:avLst/>
            </a:prstGeom>
            <a:noFill/>
            <a:ln w="9525">
              <a:solidFill>
                <a:schemeClr val="tx1"/>
              </a:solidFill>
              <a:round/>
              <a:headEnd/>
              <a:tailEnd/>
            </a:ln>
            <a:effectLst/>
          </p:spPr>
          <p:txBody>
            <a:bodyPr/>
            <a:lstStyle/>
            <a:p>
              <a:endParaRPr lang="en-US"/>
            </a:p>
          </p:txBody>
        </p:sp>
        <p:sp>
          <p:nvSpPr>
            <p:cNvPr id="127243" name="Line 267"/>
            <p:cNvSpPr>
              <a:spLocks noChangeShapeType="1"/>
            </p:cNvSpPr>
            <p:nvPr/>
          </p:nvSpPr>
          <p:spPr bwMode="auto">
            <a:xfrm>
              <a:off x="3696" y="1248"/>
              <a:ext cx="96" cy="0"/>
            </a:xfrm>
            <a:prstGeom prst="line">
              <a:avLst/>
            </a:prstGeom>
            <a:noFill/>
            <a:ln w="9525">
              <a:solidFill>
                <a:schemeClr val="tx1"/>
              </a:solidFill>
              <a:round/>
              <a:headEnd/>
              <a:tailEnd/>
            </a:ln>
            <a:effectLst/>
          </p:spPr>
          <p:txBody>
            <a:bodyPr/>
            <a:lstStyle/>
            <a:p>
              <a:endParaRPr lang="en-US"/>
            </a:p>
          </p:txBody>
        </p:sp>
        <p:sp>
          <p:nvSpPr>
            <p:cNvPr id="127244" name="Text Box 268"/>
            <p:cNvSpPr txBox="1">
              <a:spLocks noChangeArrowheads="1"/>
            </p:cNvSpPr>
            <p:nvPr/>
          </p:nvSpPr>
          <p:spPr bwMode="auto">
            <a:xfrm rot="-21600000">
              <a:off x="3408"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27245" name="AutoShape 269"/>
            <p:cNvSpPr>
              <a:spLocks noChangeArrowheads="1"/>
            </p:cNvSpPr>
            <p:nvPr/>
          </p:nvSpPr>
          <p:spPr bwMode="auto">
            <a:xfrm>
              <a:off x="3120"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7246" name="AutoShape 270"/>
            <p:cNvSpPr>
              <a:spLocks noChangeArrowheads="1"/>
            </p:cNvSpPr>
            <p:nvPr/>
          </p:nvSpPr>
          <p:spPr bwMode="auto">
            <a:xfrm>
              <a:off x="3504"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7247" name="Text Box 271"/>
            <p:cNvSpPr txBox="1">
              <a:spLocks noChangeArrowheads="1"/>
            </p:cNvSpPr>
            <p:nvPr/>
          </p:nvSpPr>
          <p:spPr bwMode="auto">
            <a:xfrm rot="-21600000">
              <a:off x="3024"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grpSp>
      <p:grpSp>
        <p:nvGrpSpPr>
          <p:cNvPr id="5" name="Group 272"/>
          <p:cNvGrpSpPr>
            <a:grpSpLocks/>
          </p:cNvGrpSpPr>
          <p:nvPr/>
        </p:nvGrpSpPr>
        <p:grpSpPr bwMode="auto">
          <a:xfrm>
            <a:off x="7086600" y="3124200"/>
            <a:ext cx="1447800" cy="685800"/>
            <a:chOff x="3024" y="960"/>
            <a:chExt cx="912" cy="432"/>
          </a:xfrm>
        </p:grpSpPr>
        <p:sp>
          <p:nvSpPr>
            <p:cNvPr id="127249" name="Rectangle 273"/>
            <p:cNvSpPr>
              <a:spLocks noChangeArrowheads="1"/>
            </p:cNvSpPr>
            <p:nvPr/>
          </p:nvSpPr>
          <p:spPr bwMode="auto">
            <a:xfrm>
              <a:off x="3168"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250" name="Line 274"/>
            <p:cNvSpPr>
              <a:spLocks noChangeShapeType="1"/>
            </p:cNvSpPr>
            <p:nvPr/>
          </p:nvSpPr>
          <p:spPr bwMode="auto">
            <a:xfrm>
              <a:off x="3168" y="1344"/>
              <a:ext cx="0" cy="48"/>
            </a:xfrm>
            <a:prstGeom prst="line">
              <a:avLst/>
            </a:prstGeom>
            <a:noFill/>
            <a:ln w="9525">
              <a:solidFill>
                <a:schemeClr val="tx1"/>
              </a:solidFill>
              <a:round/>
              <a:headEnd/>
              <a:tailEnd/>
            </a:ln>
            <a:effectLst/>
          </p:spPr>
          <p:txBody>
            <a:bodyPr/>
            <a:lstStyle/>
            <a:p>
              <a:endParaRPr lang="en-US"/>
            </a:p>
          </p:txBody>
        </p:sp>
        <p:sp>
          <p:nvSpPr>
            <p:cNvPr id="127251" name="Line 275"/>
            <p:cNvSpPr>
              <a:spLocks noChangeShapeType="1"/>
            </p:cNvSpPr>
            <p:nvPr/>
          </p:nvSpPr>
          <p:spPr bwMode="auto">
            <a:xfrm>
              <a:off x="3264" y="1344"/>
              <a:ext cx="0" cy="48"/>
            </a:xfrm>
            <a:prstGeom prst="line">
              <a:avLst/>
            </a:prstGeom>
            <a:noFill/>
            <a:ln w="9525">
              <a:solidFill>
                <a:schemeClr val="tx1"/>
              </a:solidFill>
              <a:round/>
              <a:headEnd/>
              <a:tailEnd/>
            </a:ln>
            <a:effectLst/>
          </p:spPr>
          <p:txBody>
            <a:bodyPr/>
            <a:lstStyle/>
            <a:p>
              <a:endParaRPr lang="en-US"/>
            </a:p>
          </p:txBody>
        </p:sp>
        <p:sp>
          <p:nvSpPr>
            <p:cNvPr id="127252" name="Line 276"/>
            <p:cNvSpPr>
              <a:spLocks noChangeShapeType="1"/>
            </p:cNvSpPr>
            <p:nvPr/>
          </p:nvSpPr>
          <p:spPr bwMode="auto">
            <a:xfrm>
              <a:off x="3168" y="1296"/>
              <a:ext cx="96" cy="0"/>
            </a:xfrm>
            <a:prstGeom prst="line">
              <a:avLst/>
            </a:prstGeom>
            <a:noFill/>
            <a:ln w="9525">
              <a:solidFill>
                <a:schemeClr val="tx1"/>
              </a:solidFill>
              <a:round/>
              <a:headEnd/>
              <a:tailEnd/>
            </a:ln>
            <a:effectLst/>
          </p:spPr>
          <p:txBody>
            <a:bodyPr/>
            <a:lstStyle/>
            <a:p>
              <a:endParaRPr lang="en-US"/>
            </a:p>
          </p:txBody>
        </p:sp>
        <p:sp>
          <p:nvSpPr>
            <p:cNvPr id="127253" name="Line 277"/>
            <p:cNvSpPr>
              <a:spLocks noChangeShapeType="1"/>
            </p:cNvSpPr>
            <p:nvPr/>
          </p:nvSpPr>
          <p:spPr bwMode="auto">
            <a:xfrm>
              <a:off x="3168" y="1248"/>
              <a:ext cx="96" cy="0"/>
            </a:xfrm>
            <a:prstGeom prst="line">
              <a:avLst/>
            </a:prstGeom>
            <a:noFill/>
            <a:ln w="9525">
              <a:solidFill>
                <a:schemeClr val="tx1"/>
              </a:solidFill>
              <a:round/>
              <a:headEnd/>
              <a:tailEnd/>
            </a:ln>
            <a:effectLst/>
          </p:spPr>
          <p:txBody>
            <a:bodyPr/>
            <a:lstStyle/>
            <a:p>
              <a:endParaRPr lang="en-US"/>
            </a:p>
          </p:txBody>
        </p:sp>
        <p:sp>
          <p:nvSpPr>
            <p:cNvPr id="127254" name="Line 278"/>
            <p:cNvSpPr>
              <a:spLocks noChangeShapeType="1"/>
            </p:cNvSpPr>
            <p:nvPr/>
          </p:nvSpPr>
          <p:spPr bwMode="auto">
            <a:xfrm>
              <a:off x="3168" y="1200"/>
              <a:ext cx="96" cy="0"/>
            </a:xfrm>
            <a:prstGeom prst="line">
              <a:avLst/>
            </a:prstGeom>
            <a:noFill/>
            <a:ln w="9525">
              <a:solidFill>
                <a:schemeClr val="tx1"/>
              </a:solidFill>
              <a:round/>
              <a:headEnd/>
              <a:tailEnd/>
            </a:ln>
            <a:effectLst/>
          </p:spPr>
          <p:txBody>
            <a:bodyPr/>
            <a:lstStyle/>
            <a:p>
              <a:endParaRPr lang="en-US"/>
            </a:p>
          </p:txBody>
        </p:sp>
        <p:sp>
          <p:nvSpPr>
            <p:cNvPr id="127255" name="Rectangle 279"/>
            <p:cNvSpPr>
              <a:spLocks noChangeArrowheads="1"/>
            </p:cNvSpPr>
            <p:nvPr/>
          </p:nvSpPr>
          <p:spPr bwMode="auto">
            <a:xfrm>
              <a:off x="3312"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256" name="Line 280"/>
            <p:cNvSpPr>
              <a:spLocks noChangeShapeType="1"/>
            </p:cNvSpPr>
            <p:nvPr/>
          </p:nvSpPr>
          <p:spPr bwMode="auto">
            <a:xfrm>
              <a:off x="3312" y="1152"/>
              <a:ext cx="0" cy="48"/>
            </a:xfrm>
            <a:prstGeom prst="line">
              <a:avLst/>
            </a:prstGeom>
            <a:noFill/>
            <a:ln w="9525">
              <a:solidFill>
                <a:schemeClr val="tx1"/>
              </a:solidFill>
              <a:round/>
              <a:headEnd/>
              <a:tailEnd/>
            </a:ln>
            <a:effectLst/>
          </p:spPr>
          <p:txBody>
            <a:bodyPr/>
            <a:lstStyle/>
            <a:p>
              <a:endParaRPr lang="en-US"/>
            </a:p>
          </p:txBody>
        </p:sp>
        <p:sp>
          <p:nvSpPr>
            <p:cNvPr id="127257" name="Line 281"/>
            <p:cNvSpPr>
              <a:spLocks noChangeShapeType="1"/>
            </p:cNvSpPr>
            <p:nvPr/>
          </p:nvSpPr>
          <p:spPr bwMode="auto">
            <a:xfrm>
              <a:off x="3408" y="1152"/>
              <a:ext cx="0" cy="48"/>
            </a:xfrm>
            <a:prstGeom prst="line">
              <a:avLst/>
            </a:prstGeom>
            <a:noFill/>
            <a:ln w="9525">
              <a:solidFill>
                <a:schemeClr val="tx1"/>
              </a:solidFill>
              <a:round/>
              <a:headEnd/>
              <a:tailEnd/>
            </a:ln>
            <a:effectLst/>
          </p:spPr>
          <p:txBody>
            <a:bodyPr/>
            <a:lstStyle/>
            <a:p>
              <a:endParaRPr lang="en-US"/>
            </a:p>
          </p:txBody>
        </p:sp>
        <p:sp>
          <p:nvSpPr>
            <p:cNvPr id="127258" name="Line 282"/>
            <p:cNvSpPr>
              <a:spLocks noChangeShapeType="1"/>
            </p:cNvSpPr>
            <p:nvPr/>
          </p:nvSpPr>
          <p:spPr bwMode="auto">
            <a:xfrm>
              <a:off x="3312" y="1344"/>
              <a:ext cx="96" cy="0"/>
            </a:xfrm>
            <a:prstGeom prst="line">
              <a:avLst/>
            </a:prstGeom>
            <a:noFill/>
            <a:ln w="9525">
              <a:solidFill>
                <a:schemeClr val="tx1"/>
              </a:solidFill>
              <a:round/>
              <a:headEnd/>
              <a:tailEnd/>
            </a:ln>
            <a:effectLst/>
          </p:spPr>
          <p:txBody>
            <a:bodyPr/>
            <a:lstStyle/>
            <a:p>
              <a:endParaRPr lang="en-US"/>
            </a:p>
          </p:txBody>
        </p:sp>
        <p:sp>
          <p:nvSpPr>
            <p:cNvPr id="127259" name="Line 283"/>
            <p:cNvSpPr>
              <a:spLocks noChangeShapeType="1"/>
            </p:cNvSpPr>
            <p:nvPr/>
          </p:nvSpPr>
          <p:spPr bwMode="auto">
            <a:xfrm>
              <a:off x="3312" y="1296"/>
              <a:ext cx="96" cy="0"/>
            </a:xfrm>
            <a:prstGeom prst="line">
              <a:avLst/>
            </a:prstGeom>
            <a:noFill/>
            <a:ln w="9525">
              <a:solidFill>
                <a:schemeClr val="tx1"/>
              </a:solidFill>
              <a:round/>
              <a:headEnd/>
              <a:tailEnd/>
            </a:ln>
            <a:effectLst/>
          </p:spPr>
          <p:txBody>
            <a:bodyPr/>
            <a:lstStyle/>
            <a:p>
              <a:endParaRPr lang="en-US"/>
            </a:p>
          </p:txBody>
        </p:sp>
        <p:sp>
          <p:nvSpPr>
            <p:cNvPr id="127260" name="Line 284"/>
            <p:cNvSpPr>
              <a:spLocks noChangeShapeType="1"/>
            </p:cNvSpPr>
            <p:nvPr/>
          </p:nvSpPr>
          <p:spPr bwMode="auto">
            <a:xfrm>
              <a:off x="3312" y="1248"/>
              <a:ext cx="96" cy="0"/>
            </a:xfrm>
            <a:prstGeom prst="line">
              <a:avLst/>
            </a:prstGeom>
            <a:noFill/>
            <a:ln w="9525">
              <a:solidFill>
                <a:schemeClr val="tx1"/>
              </a:solidFill>
              <a:round/>
              <a:headEnd/>
              <a:tailEnd/>
            </a:ln>
            <a:effectLst/>
          </p:spPr>
          <p:txBody>
            <a:bodyPr/>
            <a:lstStyle/>
            <a:p>
              <a:endParaRPr lang="en-US"/>
            </a:p>
          </p:txBody>
        </p:sp>
        <p:sp>
          <p:nvSpPr>
            <p:cNvPr id="127261" name="Rectangle 285"/>
            <p:cNvSpPr>
              <a:spLocks noChangeArrowheads="1"/>
            </p:cNvSpPr>
            <p:nvPr/>
          </p:nvSpPr>
          <p:spPr bwMode="auto">
            <a:xfrm>
              <a:off x="3552"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262" name="Line 286"/>
            <p:cNvSpPr>
              <a:spLocks noChangeShapeType="1"/>
            </p:cNvSpPr>
            <p:nvPr/>
          </p:nvSpPr>
          <p:spPr bwMode="auto">
            <a:xfrm>
              <a:off x="3552" y="1344"/>
              <a:ext cx="0" cy="48"/>
            </a:xfrm>
            <a:prstGeom prst="line">
              <a:avLst/>
            </a:prstGeom>
            <a:noFill/>
            <a:ln w="9525">
              <a:solidFill>
                <a:schemeClr val="tx1"/>
              </a:solidFill>
              <a:round/>
              <a:headEnd/>
              <a:tailEnd/>
            </a:ln>
            <a:effectLst/>
          </p:spPr>
          <p:txBody>
            <a:bodyPr/>
            <a:lstStyle/>
            <a:p>
              <a:endParaRPr lang="en-US"/>
            </a:p>
          </p:txBody>
        </p:sp>
        <p:sp>
          <p:nvSpPr>
            <p:cNvPr id="127263" name="Line 287"/>
            <p:cNvSpPr>
              <a:spLocks noChangeShapeType="1"/>
            </p:cNvSpPr>
            <p:nvPr/>
          </p:nvSpPr>
          <p:spPr bwMode="auto">
            <a:xfrm>
              <a:off x="3648" y="1344"/>
              <a:ext cx="0" cy="48"/>
            </a:xfrm>
            <a:prstGeom prst="line">
              <a:avLst/>
            </a:prstGeom>
            <a:noFill/>
            <a:ln w="9525">
              <a:solidFill>
                <a:schemeClr val="tx1"/>
              </a:solidFill>
              <a:round/>
              <a:headEnd/>
              <a:tailEnd/>
            </a:ln>
            <a:effectLst/>
          </p:spPr>
          <p:txBody>
            <a:bodyPr/>
            <a:lstStyle/>
            <a:p>
              <a:endParaRPr lang="en-US"/>
            </a:p>
          </p:txBody>
        </p:sp>
        <p:sp>
          <p:nvSpPr>
            <p:cNvPr id="127264" name="Line 288"/>
            <p:cNvSpPr>
              <a:spLocks noChangeShapeType="1"/>
            </p:cNvSpPr>
            <p:nvPr/>
          </p:nvSpPr>
          <p:spPr bwMode="auto">
            <a:xfrm>
              <a:off x="3552" y="1296"/>
              <a:ext cx="96" cy="0"/>
            </a:xfrm>
            <a:prstGeom prst="line">
              <a:avLst/>
            </a:prstGeom>
            <a:noFill/>
            <a:ln w="9525">
              <a:solidFill>
                <a:schemeClr val="tx1"/>
              </a:solidFill>
              <a:round/>
              <a:headEnd/>
              <a:tailEnd/>
            </a:ln>
            <a:effectLst/>
          </p:spPr>
          <p:txBody>
            <a:bodyPr/>
            <a:lstStyle/>
            <a:p>
              <a:endParaRPr lang="en-US"/>
            </a:p>
          </p:txBody>
        </p:sp>
        <p:sp>
          <p:nvSpPr>
            <p:cNvPr id="127265" name="Line 289"/>
            <p:cNvSpPr>
              <a:spLocks noChangeShapeType="1"/>
            </p:cNvSpPr>
            <p:nvPr/>
          </p:nvSpPr>
          <p:spPr bwMode="auto">
            <a:xfrm>
              <a:off x="3552" y="1248"/>
              <a:ext cx="96" cy="0"/>
            </a:xfrm>
            <a:prstGeom prst="line">
              <a:avLst/>
            </a:prstGeom>
            <a:noFill/>
            <a:ln w="9525">
              <a:solidFill>
                <a:schemeClr val="tx1"/>
              </a:solidFill>
              <a:round/>
              <a:headEnd/>
              <a:tailEnd/>
            </a:ln>
            <a:effectLst/>
          </p:spPr>
          <p:txBody>
            <a:bodyPr/>
            <a:lstStyle/>
            <a:p>
              <a:endParaRPr lang="en-US"/>
            </a:p>
          </p:txBody>
        </p:sp>
        <p:sp>
          <p:nvSpPr>
            <p:cNvPr id="127266" name="Line 290"/>
            <p:cNvSpPr>
              <a:spLocks noChangeShapeType="1"/>
            </p:cNvSpPr>
            <p:nvPr/>
          </p:nvSpPr>
          <p:spPr bwMode="auto">
            <a:xfrm>
              <a:off x="3552" y="1200"/>
              <a:ext cx="96" cy="0"/>
            </a:xfrm>
            <a:prstGeom prst="line">
              <a:avLst/>
            </a:prstGeom>
            <a:noFill/>
            <a:ln w="9525">
              <a:solidFill>
                <a:schemeClr val="tx1"/>
              </a:solidFill>
              <a:round/>
              <a:headEnd/>
              <a:tailEnd/>
            </a:ln>
            <a:effectLst/>
          </p:spPr>
          <p:txBody>
            <a:bodyPr/>
            <a:lstStyle/>
            <a:p>
              <a:endParaRPr lang="en-US"/>
            </a:p>
          </p:txBody>
        </p:sp>
        <p:sp>
          <p:nvSpPr>
            <p:cNvPr id="127267" name="Rectangle 291"/>
            <p:cNvSpPr>
              <a:spLocks noChangeArrowheads="1"/>
            </p:cNvSpPr>
            <p:nvPr/>
          </p:nvSpPr>
          <p:spPr bwMode="auto">
            <a:xfrm>
              <a:off x="3696"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7268" name="Line 292"/>
            <p:cNvSpPr>
              <a:spLocks noChangeShapeType="1"/>
            </p:cNvSpPr>
            <p:nvPr/>
          </p:nvSpPr>
          <p:spPr bwMode="auto">
            <a:xfrm>
              <a:off x="3696" y="1152"/>
              <a:ext cx="0" cy="48"/>
            </a:xfrm>
            <a:prstGeom prst="line">
              <a:avLst/>
            </a:prstGeom>
            <a:noFill/>
            <a:ln w="9525">
              <a:solidFill>
                <a:schemeClr val="tx1"/>
              </a:solidFill>
              <a:round/>
              <a:headEnd/>
              <a:tailEnd/>
            </a:ln>
            <a:effectLst/>
          </p:spPr>
          <p:txBody>
            <a:bodyPr/>
            <a:lstStyle/>
            <a:p>
              <a:endParaRPr lang="en-US"/>
            </a:p>
          </p:txBody>
        </p:sp>
        <p:sp>
          <p:nvSpPr>
            <p:cNvPr id="127269" name="Line 293"/>
            <p:cNvSpPr>
              <a:spLocks noChangeShapeType="1"/>
            </p:cNvSpPr>
            <p:nvPr/>
          </p:nvSpPr>
          <p:spPr bwMode="auto">
            <a:xfrm>
              <a:off x="3792" y="1152"/>
              <a:ext cx="0" cy="48"/>
            </a:xfrm>
            <a:prstGeom prst="line">
              <a:avLst/>
            </a:prstGeom>
            <a:noFill/>
            <a:ln w="9525">
              <a:solidFill>
                <a:schemeClr val="tx1"/>
              </a:solidFill>
              <a:round/>
              <a:headEnd/>
              <a:tailEnd/>
            </a:ln>
            <a:effectLst/>
          </p:spPr>
          <p:txBody>
            <a:bodyPr/>
            <a:lstStyle/>
            <a:p>
              <a:endParaRPr lang="en-US"/>
            </a:p>
          </p:txBody>
        </p:sp>
        <p:sp>
          <p:nvSpPr>
            <p:cNvPr id="127270" name="Line 294"/>
            <p:cNvSpPr>
              <a:spLocks noChangeShapeType="1"/>
            </p:cNvSpPr>
            <p:nvPr/>
          </p:nvSpPr>
          <p:spPr bwMode="auto">
            <a:xfrm>
              <a:off x="3696" y="1344"/>
              <a:ext cx="96" cy="0"/>
            </a:xfrm>
            <a:prstGeom prst="line">
              <a:avLst/>
            </a:prstGeom>
            <a:noFill/>
            <a:ln w="9525">
              <a:solidFill>
                <a:schemeClr val="tx1"/>
              </a:solidFill>
              <a:round/>
              <a:headEnd/>
              <a:tailEnd/>
            </a:ln>
            <a:effectLst/>
          </p:spPr>
          <p:txBody>
            <a:bodyPr/>
            <a:lstStyle/>
            <a:p>
              <a:endParaRPr lang="en-US"/>
            </a:p>
          </p:txBody>
        </p:sp>
        <p:sp>
          <p:nvSpPr>
            <p:cNvPr id="127271" name="Line 295"/>
            <p:cNvSpPr>
              <a:spLocks noChangeShapeType="1"/>
            </p:cNvSpPr>
            <p:nvPr/>
          </p:nvSpPr>
          <p:spPr bwMode="auto">
            <a:xfrm>
              <a:off x="3696" y="1296"/>
              <a:ext cx="96" cy="0"/>
            </a:xfrm>
            <a:prstGeom prst="line">
              <a:avLst/>
            </a:prstGeom>
            <a:noFill/>
            <a:ln w="9525">
              <a:solidFill>
                <a:schemeClr val="tx1"/>
              </a:solidFill>
              <a:round/>
              <a:headEnd/>
              <a:tailEnd/>
            </a:ln>
            <a:effectLst/>
          </p:spPr>
          <p:txBody>
            <a:bodyPr/>
            <a:lstStyle/>
            <a:p>
              <a:endParaRPr lang="en-US"/>
            </a:p>
          </p:txBody>
        </p:sp>
        <p:sp>
          <p:nvSpPr>
            <p:cNvPr id="127272" name="Line 296"/>
            <p:cNvSpPr>
              <a:spLocks noChangeShapeType="1"/>
            </p:cNvSpPr>
            <p:nvPr/>
          </p:nvSpPr>
          <p:spPr bwMode="auto">
            <a:xfrm>
              <a:off x="3696" y="1248"/>
              <a:ext cx="96" cy="0"/>
            </a:xfrm>
            <a:prstGeom prst="line">
              <a:avLst/>
            </a:prstGeom>
            <a:noFill/>
            <a:ln w="9525">
              <a:solidFill>
                <a:schemeClr val="tx1"/>
              </a:solidFill>
              <a:round/>
              <a:headEnd/>
              <a:tailEnd/>
            </a:ln>
            <a:effectLst/>
          </p:spPr>
          <p:txBody>
            <a:bodyPr/>
            <a:lstStyle/>
            <a:p>
              <a:endParaRPr lang="en-US"/>
            </a:p>
          </p:txBody>
        </p:sp>
        <p:sp>
          <p:nvSpPr>
            <p:cNvPr id="127273" name="Text Box 297"/>
            <p:cNvSpPr txBox="1">
              <a:spLocks noChangeArrowheads="1"/>
            </p:cNvSpPr>
            <p:nvPr/>
          </p:nvSpPr>
          <p:spPr bwMode="auto">
            <a:xfrm rot="-21600000">
              <a:off x="3408"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27274" name="AutoShape 298"/>
            <p:cNvSpPr>
              <a:spLocks noChangeArrowheads="1"/>
            </p:cNvSpPr>
            <p:nvPr/>
          </p:nvSpPr>
          <p:spPr bwMode="auto">
            <a:xfrm>
              <a:off x="3120"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7275" name="AutoShape 299"/>
            <p:cNvSpPr>
              <a:spLocks noChangeArrowheads="1"/>
            </p:cNvSpPr>
            <p:nvPr/>
          </p:nvSpPr>
          <p:spPr bwMode="auto">
            <a:xfrm>
              <a:off x="3504"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7276" name="Text Box 300"/>
            <p:cNvSpPr txBox="1">
              <a:spLocks noChangeArrowheads="1"/>
            </p:cNvSpPr>
            <p:nvPr/>
          </p:nvSpPr>
          <p:spPr bwMode="auto">
            <a:xfrm rot="-21600000">
              <a:off x="3024"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grpSp>
      <p:sp>
        <p:nvSpPr>
          <p:cNvPr id="127277" name="Line 301"/>
          <p:cNvSpPr>
            <a:spLocks noChangeShapeType="1"/>
          </p:cNvSpPr>
          <p:nvPr/>
        </p:nvSpPr>
        <p:spPr bwMode="auto">
          <a:xfrm flipH="1">
            <a:off x="2895600" y="2971800"/>
            <a:ext cx="457200" cy="0"/>
          </a:xfrm>
          <a:prstGeom prst="line">
            <a:avLst/>
          </a:prstGeom>
          <a:noFill/>
          <a:ln w="19050">
            <a:solidFill>
              <a:schemeClr val="tx1"/>
            </a:solidFill>
            <a:round/>
            <a:headEnd/>
            <a:tailEnd/>
          </a:ln>
          <a:effectLst/>
        </p:spPr>
        <p:txBody>
          <a:bodyPr/>
          <a:lstStyle/>
          <a:p>
            <a:endParaRPr lang="en-US"/>
          </a:p>
        </p:txBody>
      </p:sp>
      <p:sp>
        <p:nvSpPr>
          <p:cNvPr id="127278" name="Line 302"/>
          <p:cNvSpPr>
            <a:spLocks noChangeShapeType="1"/>
          </p:cNvSpPr>
          <p:nvPr/>
        </p:nvSpPr>
        <p:spPr bwMode="auto">
          <a:xfrm>
            <a:off x="7543800" y="2971800"/>
            <a:ext cx="0" cy="152400"/>
          </a:xfrm>
          <a:prstGeom prst="line">
            <a:avLst/>
          </a:prstGeom>
          <a:noFill/>
          <a:ln w="19050">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lide Number Placeholder 5"/>
          <p:cNvSpPr>
            <a:spLocks noGrp="1"/>
          </p:cNvSpPr>
          <p:nvPr>
            <p:ph type="sldNum" sz="quarter" idx="12"/>
          </p:nvPr>
        </p:nvSpPr>
        <p:spPr/>
        <p:txBody>
          <a:bodyPr/>
          <a:lstStyle/>
          <a:p>
            <a:fld id="{97E96545-7414-482F-8D09-8ABFDB4EC2E2}" type="slidenum">
              <a:rPr lang="en-US"/>
              <a:pPr/>
              <a:t>5</a:t>
            </a:fld>
            <a:endParaRPr lang="en-US"/>
          </a:p>
        </p:txBody>
      </p:sp>
      <p:sp>
        <p:nvSpPr>
          <p:cNvPr id="118786" name="Rectangle 2"/>
          <p:cNvSpPr>
            <a:spLocks noGrp="1" noChangeArrowheads="1"/>
          </p:cNvSpPr>
          <p:nvPr>
            <p:ph type="title"/>
          </p:nvPr>
        </p:nvSpPr>
        <p:spPr>
          <a:xfrm>
            <a:off x="457200" y="228600"/>
            <a:ext cx="8229600" cy="914400"/>
          </a:xfrm>
        </p:spPr>
        <p:txBody>
          <a:bodyPr/>
          <a:lstStyle/>
          <a:p>
            <a:r>
              <a:rPr lang="en-US" dirty="0" err="1"/>
              <a:t>PCIe</a:t>
            </a:r>
            <a:r>
              <a:rPr lang="en-US" dirty="0"/>
              <a:t>-based Physical Platform</a:t>
            </a:r>
          </a:p>
        </p:txBody>
      </p:sp>
      <p:sp>
        <p:nvSpPr>
          <p:cNvPr id="118787" name="Text Box 3"/>
          <p:cNvSpPr txBox="1">
            <a:spLocks noChangeArrowheads="1"/>
          </p:cNvSpPr>
          <p:nvPr/>
        </p:nvSpPr>
        <p:spPr bwMode="auto">
          <a:xfrm>
            <a:off x="762000" y="1143000"/>
            <a:ext cx="1266825" cy="304800"/>
          </a:xfrm>
          <a:prstGeom prst="rect">
            <a:avLst/>
          </a:prstGeom>
          <a:noFill/>
          <a:ln w="9525">
            <a:noFill/>
            <a:miter lim="800000"/>
            <a:headEnd/>
            <a:tailEnd/>
          </a:ln>
          <a:effectLst/>
        </p:spPr>
        <p:txBody>
          <a:bodyPr wrap="none">
            <a:spAutoFit/>
          </a:bodyPr>
          <a:lstStyle/>
          <a:p>
            <a:r>
              <a:rPr lang="en-US" sz="1400" b="1">
                <a:latin typeface="Calibri" pitchFamily="34" charset="0"/>
              </a:rPr>
              <a:t>FPGA Modules</a:t>
            </a:r>
          </a:p>
        </p:txBody>
      </p:sp>
      <p:sp>
        <p:nvSpPr>
          <p:cNvPr id="118788" name="Line 4"/>
          <p:cNvSpPr>
            <a:spLocks noChangeShapeType="1"/>
          </p:cNvSpPr>
          <p:nvPr/>
        </p:nvSpPr>
        <p:spPr bwMode="auto">
          <a:xfrm>
            <a:off x="4724400" y="1143000"/>
            <a:ext cx="0" cy="5257800"/>
          </a:xfrm>
          <a:prstGeom prst="line">
            <a:avLst/>
          </a:prstGeom>
          <a:noFill/>
          <a:ln w="9525">
            <a:solidFill>
              <a:schemeClr val="tx1"/>
            </a:solidFill>
            <a:prstDash val="dash"/>
            <a:round/>
            <a:headEnd/>
            <a:tailEnd/>
          </a:ln>
          <a:effectLst/>
        </p:spPr>
        <p:txBody>
          <a:bodyPr/>
          <a:lstStyle/>
          <a:p>
            <a:endParaRPr lang="en-US"/>
          </a:p>
        </p:txBody>
      </p:sp>
      <p:sp>
        <p:nvSpPr>
          <p:cNvPr id="118789" name="Text Box 5"/>
          <p:cNvSpPr txBox="1">
            <a:spLocks noChangeArrowheads="1"/>
          </p:cNvSpPr>
          <p:nvPr/>
        </p:nvSpPr>
        <p:spPr bwMode="auto">
          <a:xfrm>
            <a:off x="6843713" y="1143000"/>
            <a:ext cx="1538287" cy="304800"/>
          </a:xfrm>
          <a:prstGeom prst="rect">
            <a:avLst/>
          </a:prstGeom>
          <a:noFill/>
          <a:ln w="9525">
            <a:noFill/>
            <a:miter lim="800000"/>
            <a:headEnd/>
            <a:tailEnd/>
          </a:ln>
          <a:effectLst/>
        </p:spPr>
        <p:txBody>
          <a:bodyPr wrap="none">
            <a:spAutoFit/>
          </a:bodyPr>
          <a:lstStyle/>
          <a:p>
            <a:r>
              <a:rPr lang="en-US" sz="1400" b="1">
                <a:latin typeface="Calibri" pitchFamily="34" charset="0"/>
              </a:rPr>
              <a:t>Software Modules</a:t>
            </a:r>
          </a:p>
        </p:txBody>
      </p:sp>
      <p:sp>
        <p:nvSpPr>
          <p:cNvPr id="118947" name="AutoShape 163"/>
          <p:cNvSpPr>
            <a:spLocks noChangeArrowheads="1"/>
          </p:cNvSpPr>
          <p:nvPr/>
        </p:nvSpPr>
        <p:spPr bwMode="auto">
          <a:xfrm>
            <a:off x="5029200" y="5943600"/>
            <a:ext cx="3276600" cy="381000"/>
          </a:xfrm>
          <a:prstGeom prst="roundRect">
            <a:avLst>
              <a:gd name="adj" fmla="val 16667"/>
            </a:avLst>
          </a:prstGeom>
          <a:solidFill>
            <a:srgbClr val="FFC000"/>
          </a:solidFill>
          <a:ln w="9525">
            <a:solidFill>
              <a:schemeClr val="tx1"/>
            </a:solidFill>
            <a:round/>
            <a:headEnd/>
            <a:tailEnd/>
          </a:ln>
          <a:effectLst/>
        </p:spPr>
        <p:txBody>
          <a:bodyPr wrap="none" anchor="ctr"/>
          <a:lstStyle/>
          <a:p>
            <a:pPr algn="ctr"/>
            <a:r>
              <a:rPr lang="en-US" sz="1400">
                <a:latin typeface="Calibri" pitchFamily="34" charset="0"/>
              </a:rPr>
              <a:t>PCIe Kernel Driver</a:t>
            </a:r>
          </a:p>
        </p:txBody>
      </p:sp>
      <p:sp>
        <p:nvSpPr>
          <p:cNvPr id="118948" name="AutoShape 164"/>
          <p:cNvSpPr>
            <a:spLocks noChangeArrowheads="1"/>
          </p:cNvSpPr>
          <p:nvPr/>
        </p:nvSpPr>
        <p:spPr bwMode="auto">
          <a:xfrm>
            <a:off x="4419600" y="6019800"/>
            <a:ext cx="609600" cy="228600"/>
          </a:xfrm>
          <a:prstGeom prst="leftRightArrow">
            <a:avLst>
              <a:gd name="adj1" fmla="val 50000"/>
              <a:gd name="adj2" fmla="val 53333"/>
            </a:avLst>
          </a:prstGeom>
          <a:solidFill>
            <a:schemeClr val="bg1"/>
          </a:solidFill>
          <a:ln w="9525">
            <a:solidFill>
              <a:schemeClr val="tx1"/>
            </a:solidFill>
            <a:miter lim="800000"/>
            <a:headEnd/>
            <a:tailEnd/>
          </a:ln>
          <a:effectLst/>
        </p:spPr>
        <p:txBody>
          <a:bodyPr wrap="none" anchor="ctr"/>
          <a:lstStyle/>
          <a:p>
            <a:endParaRPr lang="en-US"/>
          </a:p>
        </p:txBody>
      </p:sp>
      <p:sp>
        <p:nvSpPr>
          <p:cNvPr id="118949" name="AutoShape 165"/>
          <p:cNvSpPr>
            <a:spLocks noChangeArrowheads="1"/>
          </p:cNvSpPr>
          <p:nvPr/>
        </p:nvSpPr>
        <p:spPr bwMode="auto">
          <a:xfrm>
            <a:off x="1143000" y="5943600"/>
            <a:ext cx="3276600" cy="381000"/>
          </a:xfrm>
          <a:prstGeom prst="roundRect">
            <a:avLst>
              <a:gd name="adj" fmla="val 16667"/>
            </a:avLst>
          </a:prstGeom>
          <a:solidFill>
            <a:srgbClr val="FFC000"/>
          </a:solidFill>
          <a:ln w="9525">
            <a:solidFill>
              <a:schemeClr val="tx1"/>
            </a:solidFill>
            <a:round/>
            <a:headEnd/>
            <a:tailEnd/>
          </a:ln>
          <a:effectLst/>
        </p:spPr>
        <p:txBody>
          <a:bodyPr wrap="none" anchor="ctr"/>
          <a:lstStyle/>
          <a:p>
            <a:pPr algn="ctr"/>
            <a:r>
              <a:rPr lang="en-US" sz="1400">
                <a:latin typeface="Calibri" pitchFamily="34" charset="0"/>
              </a:rPr>
              <a:t>PCIe HwChannels Driver</a:t>
            </a:r>
          </a:p>
        </p:txBody>
      </p:sp>
      <p:sp>
        <p:nvSpPr>
          <p:cNvPr id="118950" name="AutoShape 166"/>
          <p:cNvSpPr>
            <a:spLocks noChangeArrowheads="1"/>
          </p:cNvSpPr>
          <p:nvPr/>
        </p:nvSpPr>
        <p:spPr bwMode="auto">
          <a:xfrm>
            <a:off x="5257800" y="5181600"/>
            <a:ext cx="3048000" cy="381000"/>
          </a:xfrm>
          <a:prstGeom prst="roundRect">
            <a:avLst>
              <a:gd name="adj" fmla="val 16667"/>
            </a:avLst>
          </a:prstGeom>
          <a:gradFill rotWithShape="1">
            <a:gsLst>
              <a:gs pos="0">
                <a:schemeClr val="accent1"/>
              </a:gs>
              <a:gs pos="100000">
                <a:srgbClr val="FFC000"/>
              </a:gs>
            </a:gsLst>
            <a:lin ang="5400000" scaled="1"/>
          </a:gradFill>
          <a:ln w="9525">
            <a:solidFill>
              <a:schemeClr val="tx1"/>
            </a:solidFill>
            <a:round/>
            <a:headEnd/>
            <a:tailEnd/>
          </a:ln>
          <a:effectLst/>
        </p:spPr>
        <p:txBody>
          <a:bodyPr wrap="none" anchor="ctr"/>
          <a:lstStyle/>
          <a:p>
            <a:pPr algn="ctr"/>
            <a:r>
              <a:rPr lang="en-US" sz="1400">
                <a:latin typeface="Calibri" pitchFamily="34" charset="0"/>
              </a:rPr>
              <a:t>Physical Channel</a:t>
            </a:r>
          </a:p>
        </p:txBody>
      </p:sp>
      <p:sp>
        <p:nvSpPr>
          <p:cNvPr id="118951" name="AutoShape 167"/>
          <p:cNvSpPr>
            <a:spLocks noChangeArrowheads="1"/>
          </p:cNvSpPr>
          <p:nvPr/>
        </p:nvSpPr>
        <p:spPr bwMode="auto">
          <a:xfrm>
            <a:off x="1143000" y="5181600"/>
            <a:ext cx="3048000" cy="381000"/>
          </a:xfrm>
          <a:prstGeom prst="roundRect">
            <a:avLst>
              <a:gd name="adj" fmla="val 16667"/>
            </a:avLst>
          </a:prstGeom>
          <a:gradFill rotWithShape="1">
            <a:gsLst>
              <a:gs pos="0">
                <a:schemeClr val="accent1"/>
              </a:gs>
              <a:gs pos="100000">
                <a:srgbClr val="FFC000"/>
              </a:gs>
            </a:gsLst>
            <a:lin ang="5400000" scaled="1"/>
          </a:gradFill>
          <a:ln w="9525">
            <a:solidFill>
              <a:schemeClr val="tx1"/>
            </a:solidFill>
            <a:round/>
            <a:headEnd/>
            <a:tailEnd/>
          </a:ln>
          <a:effectLst/>
        </p:spPr>
        <p:txBody>
          <a:bodyPr wrap="none" anchor="ctr"/>
          <a:lstStyle/>
          <a:p>
            <a:pPr algn="ctr"/>
            <a:r>
              <a:rPr lang="en-US" sz="1400">
                <a:latin typeface="Calibri" pitchFamily="34" charset="0"/>
              </a:rPr>
              <a:t>Physical Channel</a:t>
            </a:r>
          </a:p>
        </p:txBody>
      </p:sp>
      <p:sp>
        <p:nvSpPr>
          <p:cNvPr id="118952" name="AutoShape 168"/>
          <p:cNvSpPr>
            <a:spLocks noChangeArrowheads="1"/>
          </p:cNvSpPr>
          <p:nvPr/>
        </p:nvSpPr>
        <p:spPr bwMode="auto">
          <a:xfrm>
            <a:off x="1143000" y="4800600"/>
            <a:ext cx="26670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latin typeface="Calibri" pitchFamily="34" charset="0"/>
              </a:rPr>
              <a:t>Virtual Channel Mux</a:t>
            </a:r>
          </a:p>
        </p:txBody>
      </p:sp>
      <p:sp>
        <p:nvSpPr>
          <p:cNvPr id="118953" name="AutoShape 169"/>
          <p:cNvSpPr>
            <a:spLocks noChangeArrowheads="1"/>
          </p:cNvSpPr>
          <p:nvPr/>
        </p:nvSpPr>
        <p:spPr bwMode="auto">
          <a:xfrm>
            <a:off x="1676400" y="5562600"/>
            <a:ext cx="228600" cy="381000"/>
          </a:xfrm>
          <a:prstGeom prst="upDownArrow">
            <a:avLst>
              <a:gd name="adj1" fmla="val 50000"/>
              <a:gd name="adj2" fmla="val 33333"/>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18954" name="AutoShape 170"/>
          <p:cNvSpPr>
            <a:spLocks noChangeArrowheads="1"/>
          </p:cNvSpPr>
          <p:nvPr/>
        </p:nvSpPr>
        <p:spPr bwMode="auto">
          <a:xfrm>
            <a:off x="2286000" y="5562600"/>
            <a:ext cx="304800" cy="381000"/>
          </a:xfrm>
          <a:prstGeom prst="upDownArrow">
            <a:avLst>
              <a:gd name="adj1" fmla="val 50000"/>
              <a:gd name="adj2" fmla="val 25000"/>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18955" name="Text Box 171"/>
          <p:cNvSpPr txBox="1">
            <a:spLocks noChangeArrowheads="1"/>
          </p:cNvSpPr>
          <p:nvPr/>
        </p:nvSpPr>
        <p:spPr bwMode="auto">
          <a:xfrm>
            <a:off x="1792288" y="5592763"/>
            <a:ext cx="417512" cy="274637"/>
          </a:xfrm>
          <a:prstGeom prst="rect">
            <a:avLst/>
          </a:prstGeom>
          <a:noFill/>
          <a:ln w="9525">
            <a:noFill/>
            <a:miter lim="800000"/>
            <a:headEnd/>
            <a:tailEnd/>
          </a:ln>
          <a:effectLst/>
        </p:spPr>
        <p:txBody>
          <a:bodyPr wrap="none">
            <a:spAutoFit/>
          </a:bodyPr>
          <a:lstStyle/>
          <a:p>
            <a:r>
              <a:rPr lang="en-US" sz="1200">
                <a:latin typeface="Calibri" pitchFamily="34" charset="0"/>
              </a:rPr>
              <a:t>CSR</a:t>
            </a:r>
          </a:p>
        </p:txBody>
      </p:sp>
      <p:sp>
        <p:nvSpPr>
          <p:cNvPr id="118956" name="Text Box 172"/>
          <p:cNvSpPr txBox="1">
            <a:spLocks noChangeArrowheads="1"/>
          </p:cNvSpPr>
          <p:nvPr/>
        </p:nvSpPr>
        <p:spPr bwMode="auto">
          <a:xfrm>
            <a:off x="2474913" y="5592763"/>
            <a:ext cx="496887" cy="274637"/>
          </a:xfrm>
          <a:prstGeom prst="rect">
            <a:avLst/>
          </a:prstGeom>
          <a:noFill/>
          <a:ln w="9525">
            <a:noFill/>
            <a:miter lim="800000"/>
            <a:headEnd/>
            <a:tailEnd/>
          </a:ln>
          <a:effectLst/>
        </p:spPr>
        <p:txBody>
          <a:bodyPr wrap="none">
            <a:spAutoFit/>
          </a:bodyPr>
          <a:lstStyle/>
          <a:p>
            <a:r>
              <a:rPr lang="en-US" sz="1200">
                <a:latin typeface="Calibri" pitchFamily="34" charset="0"/>
              </a:rPr>
              <a:t>DMA</a:t>
            </a:r>
          </a:p>
        </p:txBody>
      </p:sp>
      <p:sp>
        <p:nvSpPr>
          <p:cNvPr id="118957" name="AutoShape 173"/>
          <p:cNvSpPr>
            <a:spLocks noChangeArrowheads="1"/>
          </p:cNvSpPr>
          <p:nvPr/>
        </p:nvSpPr>
        <p:spPr bwMode="auto">
          <a:xfrm>
            <a:off x="3048000" y="5562600"/>
            <a:ext cx="76200" cy="381000"/>
          </a:xfrm>
          <a:prstGeom prst="downArrow">
            <a:avLst>
              <a:gd name="adj1" fmla="val 50000"/>
              <a:gd name="adj2" fmla="val 125000"/>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18958" name="Text Box 174"/>
          <p:cNvSpPr txBox="1">
            <a:spLocks noChangeArrowheads="1"/>
          </p:cNvSpPr>
          <p:nvPr/>
        </p:nvSpPr>
        <p:spPr bwMode="auto">
          <a:xfrm>
            <a:off x="3048000" y="5592763"/>
            <a:ext cx="742950" cy="274637"/>
          </a:xfrm>
          <a:prstGeom prst="rect">
            <a:avLst/>
          </a:prstGeom>
          <a:noFill/>
          <a:ln w="9525">
            <a:noFill/>
            <a:miter lim="800000"/>
            <a:headEnd/>
            <a:tailEnd/>
          </a:ln>
          <a:effectLst/>
        </p:spPr>
        <p:txBody>
          <a:bodyPr wrap="none">
            <a:spAutoFit/>
          </a:bodyPr>
          <a:lstStyle/>
          <a:p>
            <a:r>
              <a:rPr lang="en-US" sz="1200">
                <a:latin typeface="Calibri" pitchFamily="34" charset="0"/>
              </a:rPr>
              <a:t>Interrupt</a:t>
            </a:r>
          </a:p>
        </p:txBody>
      </p:sp>
      <p:sp>
        <p:nvSpPr>
          <p:cNvPr id="118959" name="AutoShape 175"/>
          <p:cNvSpPr>
            <a:spLocks noChangeArrowheads="1"/>
          </p:cNvSpPr>
          <p:nvPr/>
        </p:nvSpPr>
        <p:spPr bwMode="auto">
          <a:xfrm>
            <a:off x="5638800" y="4800600"/>
            <a:ext cx="26670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latin typeface="Calibri" pitchFamily="34" charset="0"/>
              </a:rPr>
              <a:t>Virtual Channel Mux</a:t>
            </a:r>
          </a:p>
        </p:txBody>
      </p:sp>
      <p:sp>
        <p:nvSpPr>
          <p:cNvPr id="118960" name="AutoShape 176"/>
          <p:cNvSpPr>
            <a:spLocks noChangeArrowheads="1"/>
          </p:cNvSpPr>
          <p:nvPr/>
        </p:nvSpPr>
        <p:spPr bwMode="auto">
          <a:xfrm>
            <a:off x="6208713" y="5562600"/>
            <a:ext cx="228600" cy="381000"/>
          </a:xfrm>
          <a:prstGeom prst="upDownArrow">
            <a:avLst>
              <a:gd name="adj1" fmla="val 50000"/>
              <a:gd name="adj2" fmla="val 33333"/>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18961" name="Text Box 177"/>
          <p:cNvSpPr txBox="1">
            <a:spLocks noChangeArrowheads="1"/>
          </p:cNvSpPr>
          <p:nvPr/>
        </p:nvSpPr>
        <p:spPr bwMode="auto">
          <a:xfrm>
            <a:off x="5907088" y="5592763"/>
            <a:ext cx="417512" cy="274637"/>
          </a:xfrm>
          <a:prstGeom prst="rect">
            <a:avLst/>
          </a:prstGeom>
          <a:noFill/>
          <a:ln w="9525">
            <a:noFill/>
            <a:miter lim="800000"/>
            <a:headEnd/>
            <a:tailEnd/>
          </a:ln>
          <a:effectLst/>
        </p:spPr>
        <p:txBody>
          <a:bodyPr>
            <a:spAutoFit/>
          </a:bodyPr>
          <a:lstStyle/>
          <a:p>
            <a:r>
              <a:rPr lang="en-US" sz="1200">
                <a:latin typeface="Calibri" pitchFamily="34" charset="0"/>
              </a:rPr>
              <a:t>CSR</a:t>
            </a:r>
          </a:p>
        </p:txBody>
      </p:sp>
      <p:sp>
        <p:nvSpPr>
          <p:cNvPr id="118962" name="AutoShape 178"/>
          <p:cNvSpPr>
            <a:spLocks noChangeArrowheads="1"/>
          </p:cNvSpPr>
          <p:nvPr/>
        </p:nvSpPr>
        <p:spPr bwMode="auto">
          <a:xfrm flipV="1">
            <a:off x="7239000" y="5562600"/>
            <a:ext cx="76200" cy="381000"/>
          </a:xfrm>
          <a:prstGeom prst="downArrow">
            <a:avLst>
              <a:gd name="adj1" fmla="val 50000"/>
              <a:gd name="adj2" fmla="val 125000"/>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18963" name="Text Box 179"/>
          <p:cNvSpPr txBox="1">
            <a:spLocks noChangeArrowheads="1"/>
          </p:cNvSpPr>
          <p:nvPr/>
        </p:nvSpPr>
        <p:spPr bwMode="auto">
          <a:xfrm>
            <a:off x="6553200" y="5592763"/>
            <a:ext cx="742950" cy="274637"/>
          </a:xfrm>
          <a:prstGeom prst="rect">
            <a:avLst/>
          </a:prstGeom>
          <a:noFill/>
          <a:ln w="9525">
            <a:noFill/>
            <a:miter lim="800000"/>
            <a:headEnd/>
            <a:tailEnd/>
          </a:ln>
          <a:effectLst/>
        </p:spPr>
        <p:txBody>
          <a:bodyPr wrap="none">
            <a:spAutoFit/>
          </a:bodyPr>
          <a:lstStyle/>
          <a:p>
            <a:r>
              <a:rPr lang="en-US" sz="1200">
                <a:latin typeface="Calibri" pitchFamily="34" charset="0"/>
              </a:rPr>
              <a:t>Interrupt</a:t>
            </a:r>
          </a:p>
        </p:txBody>
      </p:sp>
      <p:sp>
        <p:nvSpPr>
          <p:cNvPr id="119022" name="Rectangle 238"/>
          <p:cNvSpPr>
            <a:spLocks noChangeArrowheads="1"/>
          </p:cNvSpPr>
          <p:nvPr/>
        </p:nvSpPr>
        <p:spPr bwMode="auto">
          <a:xfrm>
            <a:off x="33528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Execute</a:t>
            </a:r>
          </a:p>
        </p:txBody>
      </p:sp>
      <p:sp>
        <p:nvSpPr>
          <p:cNvPr id="119023" name="Rectangle 239"/>
          <p:cNvSpPr>
            <a:spLocks noChangeArrowheads="1"/>
          </p:cNvSpPr>
          <p:nvPr/>
        </p:nvSpPr>
        <p:spPr bwMode="auto">
          <a:xfrm>
            <a:off x="24384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Decode</a:t>
            </a:r>
          </a:p>
        </p:txBody>
      </p:sp>
      <p:sp>
        <p:nvSpPr>
          <p:cNvPr id="119024" name="Rectangle 240"/>
          <p:cNvSpPr>
            <a:spLocks noChangeArrowheads="1"/>
          </p:cNvSpPr>
          <p:nvPr/>
        </p:nvSpPr>
        <p:spPr bwMode="auto">
          <a:xfrm>
            <a:off x="15240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Fetch</a:t>
            </a:r>
          </a:p>
        </p:txBody>
      </p:sp>
      <p:sp>
        <p:nvSpPr>
          <p:cNvPr id="119025" name="Rectangle 241"/>
          <p:cNvSpPr>
            <a:spLocks noChangeArrowheads="1"/>
          </p:cNvSpPr>
          <p:nvPr/>
        </p:nvSpPr>
        <p:spPr bwMode="auto">
          <a:xfrm>
            <a:off x="3048000" y="2357438"/>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Func Model</a:t>
            </a:r>
          </a:p>
        </p:txBody>
      </p:sp>
      <p:cxnSp>
        <p:nvCxnSpPr>
          <p:cNvPr id="119026" name="AutoShape 242"/>
          <p:cNvCxnSpPr>
            <a:cxnSpLocks noChangeShapeType="1"/>
            <a:stCxn id="119023" idx="3"/>
            <a:endCxn id="119022" idx="1"/>
          </p:cNvCxnSpPr>
          <p:nvPr/>
        </p:nvCxnSpPr>
        <p:spPr bwMode="auto">
          <a:xfrm>
            <a:off x="3124200" y="1824038"/>
            <a:ext cx="228600" cy="0"/>
          </a:xfrm>
          <a:prstGeom prst="straightConnector1">
            <a:avLst/>
          </a:prstGeom>
          <a:noFill/>
          <a:ln w="38100">
            <a:solidFill>
              <a:schemeClr val="accent2"/>
            </a:solidFill>
            <a:round/>
            <a:headEnd/>
            <a:tailEnd type="triangle" w="med" len="med"/>
          </a:ln>
          <a:effectLst/>
        </p:spPr>
      </p:cxnSp>
      <p:cxnSp>
        <p:nvCxnSpPr>
          <p:cNvPr id="119027" name="AutoShape 243"/>
          <p:cNvCxnSpPr>
            <a:cxnSpLocks noChangeShapeType="1"/>
            <a:stCxn id="119022" idx="2"/>
            <a:endCxn id="119025" idx="0"/>
          </p:cNvCxnSpPr>
          <p:nvPr/>
        </p:nvCxnSpPr>
        <p:spPr bwMode="auto">
          <a:xfrm rot="5400000">
            <a:off x="3467100" y="2128838"/>
            <a:ext cx="304800" cy="152400"/>
          </a:xfrm>
          <a:prstGeom prst="curvedConnector3">
            <a:avLst>
              <a:gd name="adj1" fmla="val 50000"/>
            </a:avLst>
          </a:prstGeom>
          <a:noFill/>
          <a:ln w="38100">
            <a:solidFill>
              <a:schemeClr val="accent2"/>
            </a:solidFill>
            <a:round/>
            <a:headEnd/>
            <a:tailEnd type="triangle" w="med" len="med"/>
          </a:ln>
          <a:effectLst/>
        </p:spPr>
      </p:cxnSp>
      <p:cxnSp>
        <p:nvCxnSpPr>
          <p:cNvPr id="119028" name="AutoShape 244"/>
          <p:cNvCxnSpPr>
            <a:cxnSpLocks noChangeShapeType="1"/>
            <a:stCxn id="119024" idx="3"/>
            <a:endCxn id="119023" idx="1"/>
          </p:cNvCxnSpPr>
          <p:nvPr/>
        </p:nvCxnSpPr>
        <p:spPr bwMode="auto">
          <a:xfrm>
            <a:off x="2209800" y="1824038"/>
            <a:ext cx="228600" cy="0"/>
          </a:xfrm>
          <a:prstGeom prst="straightConnector1">
            <a:avLst/>
          </a:prstGeom>
          <a:noFill/>
          <a:ln w="38100">
            <a:solidFill>
              <a:schemeClr val="accent2"/>
            </a:solidFill>
            <a:round/>
            <a:headEnd/>
            <a:tailEnd type="triangle" w="med" len="med"/>
          </a:ln>
          <a:effectLst/>
        </p:spPr>
      </p:cxnSp>
      <p:cxnSp>
        <p:nvCxnSpPr>
          <p:cNvPr id="119029" name="AutoShape 245"/>
          <p:cNvCxnSpPr>
            <a:cxnSpLocks noChangeShapeType="1"/>
            <a:stCxn id="119024" idx="2"/>
            <a:endCxn id="119025" idx="1"/>
          </p:cNvCxnSpPr>
          <p:nvPr/>
        </p:nvCxnSpPr>
        <p:spPr bwMode="auto">
          <a:xfrm rot="16200000" flipH="1">
            <a:off x="2190750" y="1728788"/>
            <a:ext cx="533400" cy="1181100"/>
          </a:xfrm>
          <a:prstGeom prst="curvedConnector2">
            <a:avLst/>
          </a:prstGeom>
          <a:noFill/>
          <a:ln w="38100">
            <a:solidFill>
              <a:schemeClr val="accent2"/>
            </a:solidFill>
            <a:round/>
            <a:headEnd/>
            <a:tailEnd type="triangle" w="med" len="med"/>
          </a:ln>
          <a:effectLst/>
        </p:spPr>
      </p:cxnSp>
      <p:sp>
        <p:nvSpPr>
          <p:cNvPr id="119030" name="Rectangle 246"/>
          <p:cNvSpPr>
            <a:spLocks noChangeArrowheads="1"/>
          </p:cNvSpPr>
          <p:nvPr/>
        </p:nvSpPr>
        <p:spPr bwMode="auto">
          <a:xfrm>
            <a:off x="1524000" y="2357438"/>
            <a:ext cx="838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Controller</a:t>
            </a:r>
          </a:p>
        </p:txBody>
      </p:sp>
      <p:sp>
        <p:nvSpPr>
          <p:cNvPr id="119031" name="Rectangle 247"/>
          <p:cNvSpPr>
            <a:spLocks noChangeArrowheads="1"/>
          </p:cNvSpPr>
          <p:nvPr/>
        </p:nvSpPr>
        <p:spPr bwMode="auto">
          <a:xfrm>
            <a:off x="5410200" y="2357438"/>
            <a:ext cx="838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Controller</a:t>
            </a:r>
          </a:p>
        </p:txBody>
      </p:sp>
      <p:sp>
        <p:nvSpPr>
          <p:cNvPr id="119032" name="Rectangle 248"/>
          <p:cNvSpPr>
            <a:spLocks noChangeArrowheads="1"/>
          </p:cNvSpPr>
          <p:nvPr/>
        </p:nvSpPr>
        <p:spPr bwMode="auto">
          <a:xfrm>
            <a:off x="63246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Decode</a:t>
            </a:r>
          </a:p>
        </p:txBody>
      </p:sp>
      <p:sp>
        <p:nvSpPr>
          <p:cNvPr id="119033" name="Rectangle 249"/>
          <p:cNvSpPr>
            <a:spLocks noChangeArrowheads="1"/>
          </p:cNvSpPr>
          <p:nvPr/>
        </p:nvSpPr>
        <p:spPr bwMode="auto">
          <a:xfrm>
            <a:off x="11430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034" name="Line 250"/>
          <p:cNvSpPr>
            <a:spLocks noChangeShapeType="1"/>
          </p:cNvSpPr>
          <p:nvPr/>
        </p:nvSpPr>
        <p:spPr bwMode="auto">
          <a:xfrm>
            <a:off x="1143000" y="3733800"/>
            <a:ext cx="0" cy="76200"/>
          </a:xfrm>
          <a:prstGeom prst="line">
            <a:avLst/>
          </a:prstGeom>
          <a:noFill/>
          <a:ln w="9525">
            <a:solidFill>
              <a:schemeClr val="tx1"/>
            </a:solidFill>
            <a:round/>
            <a:headEnd/>
            <a:tailEnd/>
          </a:ln>
          <a:effectLst/>
        </p:spPr>
        <p:txBody>
          <a:bodyPr/>
          <a:lstStyle/>
          <a:p>
            <a:endParaRPr lang="en-US"/>
          </a:p>
        </p:txBody>
      </p:sp>
      <p:sp>
        <p:nvSpPr>
          <p:cNvPr id="119035" name="Line 251"/>
          <p:cNvSpPr>
            <a:spLocks noChangeShapeType="1"/>
          </p:cNvSpPr>
          <p:nvPr/>
        </p:nvSpPr>
        <p:spPr bwMode="auto">
          <a:xfrm>
            <a:off x="1295400" y="3733800"/>
            <a:ext cx="0" cy="76200"/>
          </a:xfrm>
          <a:prstGeom prst="line">
            <a:avLst/>
          </a:prstGeom>
          <a:noFill/>
          <a:ln w="9525">
            <a:solidFill>
              <a:schemeClr val="tx1"/>
            </a:solidFill>
            <a:round/>
            <a:headEnd/>
            <a:tailEnd/>
          </a:ln>
          <a:effectLst/>
        </p:spPr>
        <p:txBody>
          <a:bodyPr/>
          <a:lstStyle/>
          <a:p>
            <a:endParaRPr lang="en-US"/>
          </a:p>
        </p:txBody>
      </p:sp>
      <p:sp>
        <p:nvSpPr>
          <p:cNvPr id="119036" name="Line 252"/>
          <p:cNvSpPr>
            <a:spLocks noChangeShapeType="1"/>
          </p:cNvSpPr>
          <p:nvPr/>
        </p:nvSpPr>
        <p:spPr bwMode="auto">
          <a:xfrm>
            <a:off x="1143000" y="3657600"/>
            <a:ext cx="152400" cy="0"/>
          </a:xfrm>
          <a:prstGeom prst="line">
            <a:avLst/>
          </a:prstGeom>
          <a:noFill/>
          <a:ln w="9525">
            <a:solidFill>
              <a:schemeClr val="tx1"/>
            </a:solidFill>
            <a:round/>
            <a:headEnd/>
            <a:tailEnd/>
          </a:ln>
          <a:effectLst/>
        </p:spPr>
        <p:txBody>
          <a:bodyPr/>
          <a:lstStyle/>
          <a:p>
            <a:endParaRPr lang="en-US"/>
          </a:p>
        </p:txBody>
      </p:sp>
      <p:sp>
        <p:nvSpPr>
          <p:cNvPr id="119037" name="Line 253"/>
          <p:cNvSpPr>
            <a:spLocks noChangeShapeType="1"/>
          </p:cNvSpPr>
          <p:nvPr/>
        </p:nvSpPr>
        <p:spPr bwMode="auto">
          <a:xfrm>
            <a:off x="1143000" y="3581400"/>
            <a:ext cx="152400" cy="0"/>
          </a:xfrm>
          <a:prstGeom prst="line">
            <a:avLst/>
          </a:prstGeom>
          <a:noFill/>
          <a:ln w="9525">
            <a:solidFill>
              <a:schemeClr val="tx1"/>
            </a:solidFill>
            <a:round/>
            <a:headEnd/>
            <a:tailEnd/>
          </a:ln>
          <a:effectLst/>
        </p:spPr>
        <p:txBody>
          <a:bodyPr/>
          <a:lstStyle/>
          <a:p>
            <a:endParaRPr lang="en-US"/>
          </a:p>
        </p:txBody>
      </p:sp>
      <p:sp>
        <p:nvSpPr>
          <p:cNvPr id="119038" name="Line 254"/>
          <p:cNvSpPr>
            <a:spLocks noChangeShapeType="1"/>
          </p:cNvSpPr>
          <p:nvPr/>
        </p:nvSpPr>
        <p:spPr bwMode="auto">
          <a:xfrm>
            <a:off x="1143000" y="3505200"/>
            <a:ext cx="152400" cy="0"/>
          </a:xfrm>
          <a:prstGeom prst="line">
            <a:avLst/>
          </a:prstGeom>
          <a:noFill/>
          <a:ln w="9525">
            <a:solidFill>
              <a:schemeClr val="tx1"/>
            </a:solidFill>
            <a:round/>
            <a:headEnd/>
            <a:tailEnd/>
          </a:ln>
          <a:effectLst/>
        </p:spPr>
        <p:txBody>
          <a:bodyPr/>
          <a:lstStyle/>
          <a:p>
            <a:endParaRPr lang="en-US"/>
          </a:p>
        </p:txBody>
      </p:sp>
      <p:sp>
        <p:nvSpPr>
          <p:cNvPr id="119039" name="Rectangle 255"/>
          <p:cNvSpPr>
            <a:spLocks noChangeArrowheads="1"/>
          </p:cNvSpPr>
          <p:nvPr/>
        </p:nvSpPr>
        <p:spPr bwMode="auto">
          <a:xfrm>
            <a:off x="13716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040" name="Line 256"/>
          <p:cNvSpPr>
            <a:spLocks noChangeShapeType="1"/>
          </p:cNvSpPr>
          <p:nvPr/>
        </p:nvSpPr>
        <p:spPr bwMode="auto">
          <a:xfrm>
            <a:off x="1371600" y="3429000"/>
            <a:ext cx="0" cy="76200"/>
          </a:xfrm>
          <a:prstGeom prst="line">
            <a:avLst/>
          </a:prstGeom>
          <a:noFill/>
          <a:ln w="9525">
            <a:solidFill>
              <a:schemeClr val="tx1"/>
            </a:solidFill>
            <a:round/>
            <a:headEnd/>
            <a:tailEnd/>
          </a:ln>
          <a:effectLst/>
        </p:spPr>
        <p:txBody>
          <a:bodyPr/>
          <a:lstStyle/>
          <a:p>
            <a:endParaRPr lang="en-US"/>
          </a:p>
        </p:txBody>
      </p:sp>
      <p:sp>
        <p:nvSpPr>
          <p:cNvPr id="119041" name="Line 257"/>
          <p:cNvSpPr>
            <a:spLocks noChangeShapeType="1"/>
          </p:cNvSpPr>
          <p:nvPr/>
        </p:nvSpPr>
        <p:spPr bwMode="auto">
          <a:xfrm>
            <a:off x="1524000" y="3429000"/>
            <a:ext cx="0" cy="76200"/>
          </a:xfrm>
          <a:prstGeom prst="line">
            <a:avLst/>
          </a:prstGeom>
          <a:noFill/>
          <a:ln w="9525">
            <a:solidFill>
              <a:schemeClr val="tx1"/>
            </a:solidFill>
            <a:round/>
            <a:headEnd/>
            <a:tailEnd/>
          </a:ln>
          <a:effectLst/>
        </p:spPr>
        <p:txBody>
          <a:bodyPr/>
          <a:lstStyle/>
          <a:p>
            <a:endParaRPr lang="en-US"/>
          </a:p>
        </p:txBody>
      </p:sp>
      <p:sp>
        <p:nvSpPr>
          <p:cNvPr id="119042" name="Line 258"/>
          <p:cNvSpPr>
            <a:spLocks noChangeShapeType="1"/>
          </p:cNvSpPr>
          <p:nvPr/>
        </p:nvSpPr>
        <p:spPr bwMode="auto">
          <a:xfrm>
            <a:off x="1371600" y="3733800"/>
            <a:ext cx="152400" cy="0"/>
          </a:xfrm>
          <a:prstGeom prst="line">
            <a:avLst/>
          </a:prstGeom>
          <a:noFill/>
          <a:ln w="9525">
            <a:solidFill>
              <a:schemeClr val="tx1"/>
            </a:solidFill>
            <a:round/>
            <a:headEnd/>
            <a:tailEnd/>
          </a:ln>
          <a:effectLst/>
        </p:spPr>
        <p:txBody>
          <a:bodyPr/>
          <a:lstStyle/>
          <a:p>
            <a:endParaRPr lang="en-US"/>
          </a:p>
        </p:txBody>
      </p:sp>
      <p:sp>
        <p:nvSpPr>
          <p:cNvPr id="119043" name="Line 259"/>
          <p:cNvSpPr>
            <a:spLocks noChangeShapeType="1"/>
          </p:cNvSpPr>
          <p:nvPr/>
        </p:nvSpPr>
        <p:spPr bwMode="auto">
          <a:xfrm>
            <a:off x="1371600" y="3657600"/>
            <a:ext cx="152400" cy="0"/>
          </a:xfrm>
          <a:prstGeom prst="line">
            <a:avLst/>
          </a:prstGeom>
          <a:noFill/>
          <a:ln w="9525">
            <a:solidFill>
              <a:schemeClr val="tx1"/>
            </a:solidFill>
            <a:round/>
            <a:headEnd/>
            <a:tailEnd/>
          </a:ln>
          <a:effectLst/>
        </p:spPr>
        <p:txBody>
          <a:bodyPr/>
          <a:lstStyle/>
          <a:p>
            <a:endParaRPr lang="en-US"/>
          </a:p>
        </p:txBody>
      </p:sp>
      <p:sp>
        <p:nvSpPr>
          <p:cNvPr id="119044" name="Line 260"/>
          <p:cNvSpPr>
            <a:spLocks noChangeShapeType="1"/>
          </p:cNvSpPr>
          <p:nvPr/>
        </p:nvSpPr>
        <p:spPr bwMode="auto">
          <a:xfrm>
            <a:off x="1371600" y="3581400"/>
            <a:ext cx="152400" cy="0"/>
          </a:xfrm>
          <a:prstGeom prst="line">
            <a:avLst/>
          </a:prstGeom>
          <a:noFill/>
          <a:ln w="9525">
            <a:solidFill>
              <a:schemeClr val="tx1"/>
            </a:solidFill>
            <a:round/>
            <a:headEnd/>
            <a:tailEnd/>
          </a:ln>
          <a:effectLst/>
        </p:spPr>
        <p:txBody>
          <a:bodyPr/>
          <a:lstStyle/>
          <a:p>
            <a:endParaRPr lang="en-US"/>
          </a:p>
        </p:txBody>
      </p:sp>
      <p:sp>
        <p:nvSpPr>
          <p:cNvPr id="119045" name="Rectangle 261"/>
          <p:cNvSpPr>
            <a:spLocks noChangeArrowheads="1"/>
          </p:cNvSpPr>
          <p:nvPr/>
        </p:nvSpPr>
        <p:spPr bwMode="auto">
          <a:xfrm>
            <a:off x="17526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046" name="Line 262"/>
          <p:cNvSpPr>
            <a:spLocks noChangeShapeType="1"/>
          </p:cNvSpPr>
          <p:nvPr/>
        </p:nvSpPr>
        <p:spPr bwMode="auto">
          <a:xfrm>
            <a:off x="1752600" y="3733800"/>
            <a:ext cx="0" cy="76200"/>
          </a:xfrm>
          <a:prstGeom prst="line">
            <a:avLst/>
          </a:prstGeom>
          <a:noFill/>
          <a:ln w="9525">
            <a:solidFill>
              <a:schemeClr val="tx1"/>
            </a:solidFill>
            <a:round/>
            <a:headEnd/>
            <a:tailEnd/>
          </a:ln>
          <a:effectLst/>
        </p:spPr>
        <p:txBody>
          <a:bodyPr/>
          <a:lstStyle/>
          <a:p>
            <a:endParaRPr lang="en-US"/>
          </a:p>
        </p:txBody>
      </p:sp>
      <p:sp>
        <p:nvSpPr>
          <p:cNvPr id="119047" name="Line 263"/>
          <p:cNvSpPr>
            <a:spLocks noChangeShapeType="1"/>
          </p:cNvSpPr>
          <p:nvPr/>
        </p:nvSpPr>
        <p:spPr bwMode="auto">
          <a:xfrm>
            <a:off x="1905000" y="3733800"/>
            <a:ext cx="0" cy="76200"/>
          </a:xfrm>
          <a:prstGeom prst="line">
            <a:avLst/>
          </a:prstGeom>
          <a:noFill/>
          <a:ln w="9525">
            <a:solidFill>
              <a:schemeClr val="tx1"/>
            </a:solidFill>
            <a:round/>
            <a:headEnd/>
            <a:tailEnd/>
          </a:ln>
          <a:effectLst/>
        </p:spPr>
        <p:txBody>
          <a:bodyPr/>
          <a:lstStyle/>
          <a:p>
            <a:endParaRPr lang="en-US"/>
          </a:p>
        </p:txBody>
      </p:sp>
      <p:sp>
        <p:nvSpPr>
          <p:cNvPr id="119048" name="Line 264"/>
          <p:cNvSpPr>
            <a:spLocks noChangeShapeType="1"/>
          </p:cNvSpPr>
          <p:nvPr/>
        </p:nvSpPr>
        <p:spPr bwMode="auto">
          <a:xfrm>
            <a:off x="1752600" y="3657600"/>
            <a:ext cx="152400" cy="0"/>
          </a:xfrm>
          <a:prstGeom prst="line">
            <a:avLst/>
          </a:prstGeom>
          <a:noFill/>
          <a:ln w="9525">
            <a:solidFill>
              <a:schemeClr val="tx1"/>
            </a:solidFill>
            <a:round/>
            <a:headEnd/>
            <a:tailEnd/>
          </a:ln>
          <a:effectLst/>
        </p:spPr>
        <p:txBody>
          <a:bodyPr/>
          <a:lstStyle/>
          <a:p>
            <a:endParaRPr lang="en-US"/>
          </a:p>
        </p:txBody>
      </p:sp>
      <p:sp>
        <p:nvSpPr>
          <p:cNvPr id="119049" name="Line 265"/>
          <p:cNvSpPr>
            <a:spLocks noChangeShapeType="1"/>
          </p:cNvSpPr>
          <p:nvPr/>
        </p:nvSpPr>
        <p:spPr bwMode="auto">
          <a:xfrm>
            <a:off x="1752600" y="3581400"/>
            <a:ext cx="152400" cy="0"/>
          </a:xfrm>
          <a:prstGeom prst="line">
            <a:avLst/>
          </a:prstGeom>
          <a:noFill/>
          <a:ln w="9525">
            <a:solidFill>
              <a:schemeClr val="tx1"/>
            </a:solidFill>
            <a:round/>
            <a:headEnd/>
            <a:tailEnd/>
          </a:ln>
          <a:effectLst/>
        </p:spPr>
        <p:txBody>
          <a:bodyPr/>
          <a:lstStyle/>
          <a:p>
            <a:endParaRPr lang="en-US"/>
          </a:p>
        </p:txBody>
      </p:sp>
      <p:sp>
        <p:nvSpPr>
          <p:cNvPr id="119050" name="Line 266"/>
          <p:cNvSpPr>
            <a:spLocks noChangeShapeType="1"/>
          </p:cNvSpPr>
          <p:nvPr/>
        </p:nvSpPr>
        <p:spPr bwMode="auto">
          <a:xfrm>
            <a:off x="1752600" y="3505200"/>
            <a:ext cx="152400" cy="0"/>
          </a:xfrm>
          <a:prstGeom prst="line">
            <a:avLst/>
          </a:prstGeom>
          <a:noFill/>
          <a:ln w="9525">
            <a:solidFill>
              <a:schemeClr val="tx1"/>
            </a:solidFill>
            <a:round/>
            <a:headEnd/>
            <a:tailEnd/>
          </a:ln>
          <a:effectLst/>
        </p:spPr>
        <p:txBody>
          <a:bodyPr/>
          <a:lstStyle/>
          <a:p>
            <a:endParaRPr lang="en-US"/>
          </a:p>
        </p:txBody>
      </p:sp>
      <p:sp>
        <p:nvSpPr>
          <p:cNvPr id="119051" name="Rectangle 267"/>
          <p:cNvSpPr>
            <a:spLocks noChangeArrowheads="1"/>
          </p:cNvSpPr>
          <p:nvPr/>
        </p:nvSpPr>
        <p:spPr bwMode="auto">
          <a:xfrm>
            <a:off x="19812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052" name="Line 268"/>
          <p:cNvSpPr>
            <a:spLocks noChangeShapeType="1"/>
          </p:cNvSpPr>
          <p:nvPr/>
        </p:nvSpPr>
        <p:spPr bwMode="auto">
          <a:xfrm>
            <a:off x="1981200" y="3429000"/>
            <a:ext cx="0" cy="76200"/>
          </a:xfrm>
          <a:prstGeom prst="line">
            <a:avLst/>
          </a:prstGeom>
          <a:noFill/>
          <a:ln w="9525">
            <a:solidFill>
              <a:schemeClr val="tx1"/>
            </a:solidFill>
            <a:round/>
            <a:headEnd/>
            <a:tailEnd/>
          </a:ln>
          <a:effectLst/>
        </p:spPr>
        <p:txBody>
          <a:bodyPr/>
          <a:lstStyle/>
          <a:p>
            <a:endParaRPr lang="en-US"/>
          </a:p>
        </p:txBody>
      </p:sp>
      <p:sp>
        <p:nvSpPr>
          <p:cNvPr id="119053" name="Line 269"/>
          <p:cNvSpPr>
            <a:spLocks noChangeShapeType="1"/>
          </p:cNvSpPr>
          <p:nvPr/>
        </p:nvSpPr>
        <p:spPr bwMode="auto">
          <a:xfrm>
            <a:off x="2133600" y="3429000"/>
            <a:ext cx="0" cy="76200"/>
          </a:xfrm>
          <a:prstGeom prst="line">
            <a:avLst/>
          </a:prstGeom>
          <a:noFill/>
          <a:ln w="9525">
            <a:solidFill>
              <a:schemeClr val="tx1"/>
            </a:solidFill>
            <a:round/>
            <a:headEnd/>
            <a:tailEnd/>
          </a:ln>
          <a:effectLst/>
        </p:spPr>
        <p:txBody>
          <a:bodyPr/>
          <a:lstStyle/>
          <a:p>
            <a:endParaRPr lang="en-US"/>
          </a:p>
        </p:txBody>
      </p:sp>
      <p:sp>
        <p:nvSpPr>
          <p:cNvPr id="119054" name="Line 270"/>
          <p:cNvSpPr>
            <a:spLocks noChangeShapeType="1"/>
          </p:cNvSpPr>
          <p:nvPr/>
        </p:nvSpPr>
        <p:spPr bwMode="auto">
          <a:xfrm>
            <a:off x="1981200" y="3733800"/>
            <a:ext cx="152400" cy="0"/>
          </a:xfrm>
          <a:prstGeom prst="line">
            <a:avLst/>
          </a:prstGeom>
          <a:noFill/>
          <a:ln w="9525">
            <a:solidFill>
              <a:schemeClr val="tx1"/>
            </a:solidFill>
            <a:round/>
            <a:headEnd/>
            <a:tailEnd/>
          </a:ln>
          <a:effectLst/>
        </p:spPr>
        <p:txBody>
          <a:bodyPr/>
          <a:lstStyle/>
          <a:p>
            <a:endParaRPr lang="en-US"/>
          </a:p>
        </p:txBody>
      </p:sp>
      <p:sp>
        <p:nvSpPr>
          <p:cNvPr id="119055" name="Line 271"/>
          <p:cNvSpPr>
            <a:spLocks noChangeShapeType="1"/>
          </p:cNvSpPr>
          <p:nvPr/>
        </p:nvSpPr>
        <p:spPr bwMode="auto">
          <a:xfrm>
            <a:off x="1981200" y="3657600"/>
            <a:ext cx="152400" cy="0"/>
          </a:xfrm>
          <a:prstGeom prst="line">
            <a:avLst/>
          </a:prstGeom>
          <a:noFill/>
          <a:ln w="9525">
            <a:solidFill>
              <a:schemeClr val="tx1"/>
            </a:solidFill>
            <a:round/>
            <a:headEnd/>
            <a:tailEnd/>
          </a:ln>
          <a:effectLst/>
        </p:spPr>
        <p:txBody>
          <a:bodyPr/>
          <a:lstStyle/>
          <a:p>
            <a:endParaRPr lang="en-US"/>
          </a:p>
        </p:txBody>
      </p:sp>
      <p:sp>
        <p:nvSpPr>
          <p:cNvPr id="119056" name="Line 272"/>
          <p:cNvSpPr>
            <a:spLocks noChangeShapeType="1"/>
          </p:cNvSpPr>
          <p:nvPr/>
        </p:nvSpPr>
        <p:spPr bwMode="auto">
          <a:xfrm>
            <a:off x="1981200" y="3581400"/>
            <a:ext cx="152400" cy="0"/>
          </a:xfrm>
          <a:prstGeom prst="line">
            <a:avLst/>
          </a:prstGeom>
          <a:noFill/>
          <a:ln w="9525">
            <a:solidFill>
              <a:schemeClr val="tx1"/>
            </a:solidFill>
            <a:round/>
            <a:headEnd/>
            <a:tailEnd/>
          </a:ln>
          <a:effectLst/>
        </p:spPr>
        <p:txBody>
          <a:bodyPr/>
          <a:lstStyle/>
          <a:p>
            <a:endParaRPr lang="en-US"/>
          </a:p>
        </p:txBody>
      </p:sp>
      <p:sp>
        <p:nvSpPr>
          <p:cNvPr id="119057" name="Text Box 273"/>
          <p:cNvSpPr txBox="1">
            <a:spLocks noChangeArrowheads="1"/>
          </p:cNvSpPr>
          <p:nvPr/>
        </p:nvSpPr>
        <p:spPr bwMode="auto">
          <a:xfrm rot="-21600000">
            <a:off x="9144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sp>
        <p:nvSpPr>
          <p:cNvPr id="119058" name="Text Box 274"/>
          <p:cNvSpPr txBox="1">
            <a:spLocks noChangeArrowheads="1"/>
          </p:cNvSpPr>
          <p:nvPr/>
        </p:nvSpPr>
        <p:spPr bwMode="auto">
          <a:xfrm rot="-21600000">
            <a:off x="15240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19059" name="AutoShape 275"/>
          <p:cNvSpPr>
            <a:spLocks noChangeArrowheads="1"/>
          </p:cNvSpPr>
          <p:nvPr/>
        </p:nvSpPr>
        <p:spPr bwMode="auto">
          <a:xfrm>
            <a:off x="10668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19060" name="AutoShape 276"/>
          <p:cNvSpPr>
            <a:spLocks noChangeArrowheads="1"/>
          </p:cNvSpPr>
          <p:nvPr/>
        </p:nvSpPr>
        <p:spPr bwMode="auto">
          <a:xfrm>
            <a:off x="16764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19061" name="Rectangle 277"/>
          <p:cNvSpPr>
            <a:spLocks noChangeArrowheads="1"/>
          </p:cNvSpPr>
          <p:nvPr/>
        </p:nvSpPr>
        <p:spPr bwMode="auto">
          <a:xfrm>
            <a:off x="25908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062" name="Line 278"/>
          <p:cNvSpPr>
            <a:spLocks noChangeShapeType="1"/>
          </p:cNvSpPr>
          <p:nvPr/>
        </p:nvSpPr>
        <p:spPr bwMode="auto">
          <a:xfrm>
            <a:off x="2590800" y="3733800"/>
            <a:ext cx="0" cy="76200"/>
          </a:xfrm>
          <a:prstGeom prst="line">
            <a:avLst/>
          </a:prstGeom>
          <a:noFill/>
          <a:ln w="9525">
            <a:solidFill>
              <a:schemeClr val="tx1"/>
            </a:solidFill>
            <a:round/>
            <a:headEnd/>
            <a:tailEnd/>
          </a:ln>
          <a:effectLst/>
        </p:spPr>
        <p:txBody>
          <a:bodyPr/>
          <a:lstStyle/>
          <a:p>
            <a:endParaRPr lang="en-US"/>
          </a:p>
        </p:txBody>
      </p:sp>
      <p:sp>
        <p:nvSpPr>
          <p:cNvPr id="119063" name="Line 279"/>
          <p:cNvSpPr>
            <a:spLocks noChangeShapeType="1"/>
          </p:cNvSpPr>
          <p:nvPr/>
        </p:nvSpPr>
        <p:spPr bwMode="auto">
          <a:xfrm>
            <a:off x="2743200" y="3733800"/>
            <a:ext cx="0" cy="76200"/>
          </a:xfrm>
          <a:prstGeom prst="line">
            <a:avLst/>
          </a:prstGeom>
          <a:noFill/>
          <a:ln w="9525">
            <a:solidFill>
              <a:schemeClr val="tx1"/>
            </a:solidFill>
            <a:round/>
            <a:headEnd/>
            <a:tailEnd/>
          </a:ln>
          <a:effectLst/>
        </p:spPr>
        <p:txBody>
          <a:bodyPr/>
          <a:lstStyle/>
          <a:p>
            <a:endParaRPr lang="en-US"/>
          </a:p>
        </p:txBody>
      </p:sp>
      <p:sp>
        <p:nvSpPr>
          <p:cNvPr id="119064" name="Line 280"/>
          <p:cNvSpPr>
            <a:spLocks noChangeShapeType="1"/>
          </p:cNvSpPr>
          <p:nvPr/>
        </p:nvSpPr>
        <p:spPr bwMode="auto">
          <a:xfrm>
            <a:off x="2590800" y="3657600"/>
            <a:ext cx="152400" cy="0"/>
          </a:xfrm>
          <a:prstGeom prst="line">
            <a:avLst/>
          </a:prstGeom>
          <a:noFill/>
          <a:ln w="9525">
            <a:solidFill>
              <a:schemeClr val="tx1"/>
            </a:solidFill>
            <a:round/>
            <a:headEnd/>
            <a:tailEnd/>
          </a:ln>
          <a:effectLst/>
        </p:spPr>
        <p:txBody>
          <a:bodyPr/>
          <a:lstStyle/>
          <a:p>
            <a:endParaRPr lang="en-US"/>
          </a:p>
        </p:txBody>
      </p:sp>
      <p:sp>
        <p:nvSpPr>
          <p:cNvPr id="119065" name="Line 281"/>
          <p:cNvSpPr>
            <a:spLocks noChangeShapeType="1"/>
          </p:cNvSpPr>
          <p:nvPr/>
        </p:nvSpPr>
        <p:spPr bwMode="auto">
          <a:xfrm>
            <a:off x="2590800" y="3581400"/>
            <a:ext cx="152400" cy="0"/>
          </a:xfrm>
          <a:prstGeom prst="line">
            <a:avLst/>
          </a:prstGeom>
          <a:noFill/>
          <a:ln w="9525">
            <a:solidFill>
              <a:schemeClr val="tx1"/>
            </a:solidFill>
            <a:round/>
            <a:headEnd/>
            <a:tailEnd/>
          </a:ln>
          <a:effectLst/>
        </p:spPr>
        <p:txBody>
          <a:bodyPr/>
          <a:lstStyle/>
          <a:p>
            <a:endParaRPr lang="en-US"/>
          </a:p>
        </p:txBody>
      </p:sp>
      <p:sp>
        <p:nvSpPr>
          <p:cNvPr id="119066" name="Line 282"/>
          <p:cNvSpPr>
            <a:spLocks noChangeShapeType="1"/>
          </p:cNvSpPr>
          <p:nvPr/>
        </p:nvSpPr>
        <p:spPr bwMode="auto">
          <a:xfrm>
            <a:off x="2590800" y="3505200"/>
            <a:ext cx="152400" cy="0"/>
          </a:xfrm>
          <a:prstGeom prst="line">
            <a:avLst/>
          </a:prstGeom>
          <a:noFill/>
          <a:ln w="9525">
            <a:solidFill>
              <a:schemeClr val="tx1"/>
            </a:solidFill>
            <a:round/>
            <a:headEnd/>
            <a:tailEnd/>
          </a:ln>
          <a:effectLst/>
        </p:spPr>
        <p:txBody>
          <a:bodyPr/>
          <a:lstStyle/>
          <a:p>
            <a:endParaRPr lang="en-US"/>
          </a:p>
        </p:txBody>
      </p:sp>
      <p:sp>
        <p:nvSpPr>
          <p:cNvPr id="119067" name="Rectangle 283"/>
          <p:cNvSpPr>
            <a:spLocks noChangeArrowheads="1"/>
          </p:cNvSpPr>
          <p:nvPr/>
        </p:nvSpPr>
        <p:spPr bwMode="auto">
          <a:xfrm>
            <a:off x="28194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068" name="Line 284"/>
          <p:cNvSpPr>
            <a:spLocks noChangeShapeType="1"/>
          </p:cNvSpPr>
          <p:nvPr/>
        </p:nvSpPr>
        <p:spPr bwMode="auto">
          <a:xfrm>
            <a:off x="2819400" y="3429000"/>
            <a:ext cx="0" cy="76200"/>
          </a:xfrm>
          <a:prstGeom prst="line">
            <a:avLst/>
          </a:prstGeom>
          <a:noFill/>
          <a:ln w="9525">
            <a:solidFill>
              <a:schemeClr val="tx1"/>
            </a:solidFill>
            <a:round/>
            <a:headEnd/>
            <a:tailEnd/>
          </a:ln>
          <a:effectLst/>
        </p:spPr>
        <p:txBody>
          <a:bodyPr/>
          <a:lstStyle/>
          <a:p>
            <a:endParaRPr lang="en-US"/>
          </a:p>
        </p:txBody>
      </p:sp>
      <p:sp>
        <p:nvSpPr>
          <p:cNvPr id="119069" name="Line 285"/>
          <p:cNvSpPr>
            <a:spLocks noChangeShapeType="1"/>
          </p:cNvSpPr>
          <p:nvPr/>
        </p:nvSpPr>
        <p:spPr bwMode="auto">
          <a:xfrm>
            <a:off x="2971800" y="3429000"/>
            <a:ext cx="0" cy="76200"/>
          </a:xfrm>
          <a:prstGeom prst="line">
            <a:avLst/>
          </a:prstGeom>
          <a:noFill/>
          <a:ln w="9525">
            <a:solidFill>
              <a:schemeClr val="tx1"/>
            </a:solidFill>
            <a:round/>
            <a:headEnd/>
            <a:tailEnd/>
          </a:ln>
          <a:effectLst/>
        </p:spPr>
        <p:txBody>
          <a:bodyPr/>
          <a:lstStyle/>
          <a:p>
            <a:endParaRPr lang="en-US"/>
          </a:p>
        </p:txBody>
      </p:sp>
      <p:sp>
        <p:nvSpPr>
          <p:cNvPr id="119070" name="Line 286"/>
          <p:cNvSpPr>
            <a:spLocks noChangeShapeType="1"/>
          </p:cNvSpPr>
          <p:nvPr/>
        </p:nvSpPr>
        <p:spPr bwMode="auto">
          <a:xfrm>
            <a:off x="2819400" y="3733800"/>
            <a:ext cx="152400" cy="0"/>
          </a:xfrm>
          <a:prstGeom prst="line">
            <a:avLst/>
          </a:prstGeom>
          <a:noFill/>
          <a:ln w="9525">
            <a:solidFill>
              <a:schemeClr val="tx1"/>
            </a:solidFill>
            <a:round/>
            <a:headEnd/>
            <a:tailEnd/>
          </a:ln>
          <a:effectLst/>
        </p:spPr>
        <p:txBody>
          <a:bodyPr/>
          <a:lstStyle/>
          <a:p>
            <a:endParaRPr lang="en-US"/>
          </a:p>
        </p:txBody>
      </p:sp>
      <p:sp>
        <p:nvSpPr>
          <p:cNvPr id="119071" name="Line 287"/>
          <p:cNvSpPr>
            <a:spLocks noChangeShapeType="1"/>
          </p:cNvSpPr>
          <p:nvPr/>
        </p:nvSpPr>
        <p:spPr bwMode="auto">
          <a:xfrm>
            <a:off x="2819400" y="3657600"/>
            <a:ext cx="152400" cy="0"/>
          </a:xfrm>
          <a:prstGeom prst="line">
            <a:avLst/>
          </a:prstGeom>
          <a:noFill/>
          <a:ln w="9525">
            <a:solidFill>
              <a:schemeClr val="tx1"/>
            </a:solidFill>
            <a:round/>
            <a:headEnd/>
            <a:tailEnd/>
          </a:ln>
          <a:effectLst/>
        </p:spPr>
        <p:txBody>
          <a:bodyPr/>
          <a:lstStyle/>
          <a:p>
            <a:endParaRPr lang="en-US"/>
          </a:p>
        </p:txBody>
      </p:sp>
      <p:sp>
        <p:nvSpPr>
          <p:cNvPr id="119072" name="Line 288"/>
          <p:cNvSpPr>
            <a:spLocks noChangeShapeType="1"/>
          </p:cNvSpPr>
          <p:nvPr/>
        </p:nvSpPr>
        <p:spPr bwMode="auto">
          <a:xfrm>
            <a:off x="2819400" y="3581400"/>
            <a:ext cx="152400" cy="0"/>
          </a:xfrm>
          <a:prstGeom prst="line">
            <a:avLst/>
          </a:prstGeom>
          <a:noFill/>
          <a:ln w="9525">
            <a:solidFill>
              <a:schemeClr val="tx1"/>
            </a:solidFill>
            <a:round/>
            <a:headEnd/>
            <a:tailEnd/>
          </a:ln>
          <a:effectLst/>
        </p:spPr>
        <p:txBody>
          <a:bodyPr/>
          <a:lstStyle/>
          <a:p>
            <a:endParaRPr lang="en-US"/>
          </a:p>
        </p:txBody>
      </p:sp>
      <p:sp>
        <p:nvSpPr>
          <p:cNvPr id="119073" name="Rectangle 289"/>
          <p:cNvSpPr>
            <a:spLocks noChangeArrowheads="1"/>
          </p:cNvSpPr>
          <p:nvPr/>
        </p:nvSpPr>
        <p:spPr bwMode="auto">
          <a:xfrm>
            <a:off x="32004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074" name="Line 290"/>
          <p:cNvSpPr>
            <a:spLocks noChangeShapeType="1"/>
          </p:cNvSpPr>
          <p:nvPr/>
        </p:nvSpPr>
        <p:spPr bwMode="auto">
          <a:xfrm>
            <a:off x="3200400" y="3733800"/>
            <a:ext cx="0" cy="76200"/>
          </a:xfrm>
          <a:prstGeom prst="line">
            <a:avLst/>
          </a:prstGeom>
          <a:noFill/>
          <a:ln w="9525">
            <a:solidFill>
              <a:schemeClr val="tx1"/>
            </a:solidFill>
            <a:round/>
            <a:headEnd/>
            <a:tailEnd/>
          </a:ln>
          <a:effectLst/>
        </p:spPr>
        <p:txBody>
          <a:bodyPr/>
          <a:lstStyle/>
          <a:p>
            <a:endParaRPr lang="en-US"/>
          </a:p>
        </p:txBody>
      </p:sp>
      <p:sp>
        <p:nvSpPr>
          <p:cNvPr id="119075" name="Line 291"/>
          <p:cNvSpPr>
            <a:spLocks noChangeShapeType="1"/>
          </p:cNvSpPr>
          <p:nvPr/>
        </p:nvSpPr>
        <p:spPr bwMode="auto">
          <a:xfrm>
            <a:off x="3352800" y="3733800"/>
            <a:ext cx="0" cy="76200"/>
          </a:xfrm>
          <a:prstGeom prst="line">
            <a:avLst/>
          </a:prstGeom>
          <a:noFill/>
          <a:ln w="9525">
            <a:solidFill>
              <a:schemeClr val="tx1"/>
            </a:solidFill>
            <a:round/>
            <a:headEnd/>
            <a:tailEnd/>
          </a:ln>
          <a:effectLst/>
        </p:spPr>
        <p:txBody>
          <a:bodyPr/>
          <a:lstStyle/>
          <a:p>
            <a:endParaRPr lang="en-US"/>
          </a:p>
        </p:txBody>
      </p:sp>
      <p:sp>
        <p:nvSpPr>
          <p:cNvPr id="119076" name="Line 292"/>
          <p:cNvSpPr>
            <a:spLocks noChangeShapeType="1"/>
          </p:cNvSpPr>
          <p:nvPr/>
        </p:nvSpPr>
        <p:spPr bwMode="auto">
          <a:xfrm>
            <a:off x="3200400" y="3657600"/>
            <a:ext cx="152400" cy="0"/>
          </a:xfrm>
          <a:prstGeom prst="line">
            <a:avLst/>
          </a:prstGeom>
          <a:noFill/>
          <a:ln w="9525">
            <a:solidFill>
              <a:schemeClr val="tx1"/>
            </a:solidFill>
            <a:round/>
            <a:headEnd/>
            <a:tailEnd/>
          </a:ln>
          <a:effectLst/>
        </p:spPr>
        <p:txBody>
          <a:bodyPr/>
          <a:lstStyle/>
          <a:p>
            <a:endParaRPr lang="en-US"/>
          </a:p>
        </p:txBody>
      </p:sp>
      <p:sp>
        <p:nvSpPr>
          <p:cNvPr id="119077" name="Line 293"/>
          <p:cNvSpPr>
            <a:spLocks noChangeShapeType="1"/>
          </p:cNvSpPr>
          <p:nvPr/>
        </p:nvSpPr>
        <p:spPr bwMode="auto">
          <a:xfrm>
            <a:off x="3200400" y="3581400"/>
            <a:ext cx="152400" cy="0"/>
          </a:xfrm>
          <a:prstGeom prst="line">
            <a:avLst/>
          </a:prstGeom>
          <a:noFill/>
          <a:ln w="9525">
            <a:solidFill>
              <a:schemeClr val="tx1"/>
            </a:solidFill>
            <a:round/>
            <a:headEnd/>
            <a:tailEnd/>
          </a:ln>
          <a:effectLst/>
        </p:spPr>
        <p:txBody>
          <a:bodyPr/>
          <a:lstStyle/>
          <a:p>
            <a:endParaRPr lang="en-US"/>
          </a:p>
        </p:txBody>
      </p:sp>
      <p:sp>
        <p:nvSpPr>
          <p:cNvPr id="119078" name="Line 294"/>
          <p:cNvSpPr>
            <a:spLocks noChangeShapeType="1"/>
          </p:cNvSpPr>
          <p:nvPr/>
        </p:nvSpPr>
        <p:spPr bwMode="auto">
          <a:xfrm>
            <a:off x="3200400" y="3505200"/>
            <a:ext cx="152400" cy="0"/>
          </a:xfrm>
          <a:prstGeom prst="line">
            <a:avLst/>
          </a:prstGeom>
          <a:noFill/>
          <a:ln w="9525">
            <a:solidFill>
              <a:schemeClr val="tx1"/>
            </a:solidFill>
            <a:round/>
            <a:headEnd/>
            <a:tailEnd/>
          </a:ln>
          <a:effectLst/>
        </p:spPr>
        <p:txBody>
          <a:bodyPr/>
          <a:lstStyle/>
          <a:p>
            <a:endParaRPr lang="en-US"/>
          </a:p>
        </p:txBody>
      </p:sp>
      <p:sp>
        <p:nvSpPr>
          <p:cNvPr id="119079" name="Rectangle 295"/>
          <p:cNvSpPr>
            <a:spLocks noChangeArrowheads="1"/>
          </p:cNvSpPr>
          <p:nvPr/>
        </p:nvSpPr>
        <p:spPr bwMode="auto">
          <a:xfrm>
            <a:off x="34290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080" name="Line 296"/>
          <p:cNvSpPr>
            <a:spLocks noChangeShapeType="1"/>
          </p:cNvSpPr>
          <p:nvPr/>
        </p:nvSpPr>
        <p:spPr bwMode="auto">
          <a:xfrm>
            <a:off x="3429000" y="3429000"/>
            <a:ext cx="0" cy="76200"/>
          </a:xfrm>
          <a:prstGeom prst="line">
            <a:avLst/>
          </a:prstGeom>
          <a:noFill/>
          <a:ln w="9525">
            <a:solidFill>
              <a:schemeClr val="tx1"/>
            </a:solidFill>
            <a:round/>
            <a:headEnd/>
            <a:tailEnd/>
          </a:ln>
          <a:effectLst/>
        </p:spPr>
        <p:txBody>
          <a:bodyPr/>
          <a:lstStyle/>
          <a:p>
            <a:endParaRPr lang="en-US"/>
          </a:p>
        </p:txBody>
      </p:sp>
      <p:sp>
        <p:nvSpPr>
          <p:cNvPr id="119081" name="Line 297"/>
          <p:cNvSpPr>
            <a:spLocks noChangeShapeType="1"/>
          </p:cNvSpPr>
          <p:nvPr/>
        </p:nvSpPr>
        <p:spPr bwMode="auto">
          <a:xfrm>
            <a:off x="3581400" y="3429000"/>
            <a:ext cx="0" cy="76200"/>
          </a:xfrm>
          <a:prstGeom prst="line">
            <a:avLst/>
          </a:prstGeom>
          <a:noFill/>
          <a:ln w="9525">
            <a:solidFill>
              <a:schemeClr val="tx1"/>
            </a:solidFill>
            <a:round/>
            <a:headEnd/>
            <a:tailEnd/>
          </a:ln>
          <a:effectLst/>
        </p:spPr>
        <p:txBody>
          <a:bodyPr/>
          <a:lstStyle/>
          <a:p>
            <a:endParaRPr lang="en-US"/>
          </a:p>
        </p:txBody>
      </p:sp>
      <p:sp>
        <p:nvSpPr>
          <p:cNvPr id="119082" name="Line 298"/>
          <p:cNvSpPr>
            <a:spLocks noChangeShapeType="1"/>
          </p:cNvSpPr>
          <p:nvPr/>
        </p:nvSpPr>
        <p:spPr bwMode="auto">
          <a:xfrm>
            <a:off x="3429000" y="3733800"/>
            <a:ext cx="152400" cy="0"/>
          </a:xfrm>
          <a:prstGeom prst="line">
            <a:avLst/>
          </a:prstGeom>
          <a:noFill/>
          <a:ln w="9525">
            <a:solidFill>
              <a:schemeClr val="tx1"/>
            </a:solidFill>
            <a:round/>
            <a:headEnd/>
            <a:tailEnd/>
          </a:ln>
          <a:effectLst/>
        </p:spPr>
        <p:txBody>
          <a:bodyPr/>
          <a:lstStyle/>
          <a:p>
            <a:endParaRPr lang="en-US"/>
          </a:p>
        </p:txBody>
      </p:sp>
      <p:sp>
        <p:nvSpPr>
          <p:cNvPr id="119083" name="Line 299"/>
          <p:cNvSpPr>
            <a:spLocks noChangeShapeType="1"/>
          </p:cNvSpPr>
          <p:nvPr/>
        </p:nvSpPr>
        <p:spPr bwMode="auto">
          <a:xfrm>
            <a:off x="3429000" y="3657600"/>
            <a:ext cx="152400" cy="0"/>
          </a:xfrm>
          <a:prstGeom prst="line">
            <a:avLst/>
          </a:prstGeom>
          <a:noFill/>
          <a:ln w="9525">
            <a:solidFill>
              <a:schemeClr val="tx1"/>
            </a:solidFill>
            <a:round/>
            <a:headEnd/>
            <a:tailEnd/>
          </a:ln>
          <a:effectLst/>
        </p:spPr>
        <p:txBody>
          <a:bodyPr/>
          <a:lstStyle/>
          <a:p>
            <a:endParaRPr lang="en-US"/>
          </a:p>
        </p:txBody>
      </p:sp>
      <p:sp>
        <p:nvSpPr>
          <p:cNvPr id="119084" name="Line 300"/>
          <p:cNvSpPr>
            <a:spLocks noChangeShapeType="1"/>
          </p:cNvSpPr>
          <p:nvPr/>
        </p:nvSpPr>
        <p:spPr bwMode="auto">
          <a:xfrm>
            <a:off x="3429000" y="3581400"/>
            <a:ext cx="152400" cy="0"/>
          </a:xfrm>
          <a:prstGeom prst="line">
            <a:avLst/>
          </a:prstGeom>
          <a:noFill/>
          <a:ln w="9525">
            <a:solidFill>
              <a:schemeClr val="tx1"/>
            </a:solidFill>
            <a:round/>
            <a:headEnd/>
            <a:tailEnd/>
          </a:ln>
          <a:effectLst/>
        </p:spPr>
        <p:txBody>
          <a:bodyPr/>
          <a:lstStyle/>
          <a:p>
            <a:endParaRPr lang="en-US"/>
          </a:p>
        </p:txBody>
      </p:sp>
      <p:sp>
        <p:nvSpPr>
          <p:cNvPr id="119085" name="Text Box 301"/>
          <p:cNvSpPr txBox="1">
            <a:spLocks noChangeArrowheads="1"/>
          </p:cNvSpPr>
          <p:nvPr/>
        </p:nvSpPr>
        <p:spPr bwMode="auto">
          <a:xfrm rot="-21600000">
            <a:off x="29718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19086" name="AutoShape 302"/>
          <p:cNvSpPr>
            <a:spLocks noChangeArrowheads="1"/>
          </p:cNvSpPr>
          <p:nvPr/>
        </p:nvSpPr>
        <p:spPr bwMode="auto">
          <a:xfrm>
            <a:off x="25146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19087" name="AutoShape 303"/>
          <p:cNvSpPr>
            <a:spLocks noChangeArrowheads="1"/>
          </p:cNvSpPr>
          <p:nvPr/>
        </p:nvSpPr>
        <p:spPr bwMode="auto">
          <a:xfrm>
            <a:off x="31242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19088" name="Text Box 304"/>
          <p:cNvSpPr txBox="1">
            <a:spLocks noChangeArrowheads="1"/>
          </p:cNvSpPr>
          <p:nvPr/>
        </p:nvSpPr>
        <p:spPr bwMode="auto">
          <a:xfrm rot="-21600000">
            <a:off x="23622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sp>
        <p:nvSpPr>
          <p:cNvPr id="119089" name="Line 305"/>
          <p:cNvSpPr>
            <a:spLocks noChangeShapeType="1"/>
          </p:cNvSpPr>
          <p:nvPr/>
        </p:nvSpPr>
        <p:spPr bwMode="auto">
          <a:xfrm>
            <a:off x="2743200" y="2057400"/>
            <a:ext cx="0" cy="914400"/>
          </a:xfrm>
          <a:prstGeom prst="line">
            <a:avLst/>
          </a:prstGeom>
          <a:noFill/>
          <a:ln w="19050">
            <a:solidFill>
              <a:schemeClr val="tx1"/>
            </a:solidFill>
            <a:round/>
            <a:headEnd type="triangle" w="med" len="med"/>
            <a:tailEnd/>
          </a:ln>
          <a:effectLst/>
        </p:spPr>
        <p:txBody>
          <a:bodyPr/>
          <a:lstStyle/>
          <a:p>
            <a:endParaRPr lang="en-US"/>
          </a:p>
        </p:txBody>
      </p:sp>
      <p:sp>
        <p:nvSpPr>
          <p:cNvPr id="119090" name="Line 306"/>
          <p:cNvSpPr>
            <a:spLocks noChangeShapeType="1"/>
          </p:cNvSpPr>
          <p:nvPr/>
        </p:nvSpPr>
        <p:spPr bwMode="auto">
          <a:xfrm flipH="1">
            <a:off x="1981200" y="2971800"/>
            <a:ext cx="762000" cy="0"/>
          </a:xfrm>
          <a:prstGeom prst="line">
            <a:avLst/>
          </a:prstGeom>
          <a:noFill/>
          <a:ln w="19050">
            <a:solidFill>
              <a:schemeClr val="tx1"/>
            </a:solidFill>
            <a:round/>
            <a:headEnd/>
            <a:tailEnd/>
          </a:ln>
          <a:effectLst/>
        </p:spPr>
        <p:txBody>
          <a:bodyPr/>
          <a:lstStyle/>
          <a:p>
            <a:endParaRPr lang="en-US"/>
          </a:p>
        </p:txBody>
      </p:sp>
      <p:sp>
        <p:nvSpPr>
          <p:cNvPr id="119091" name="Line 307"/>
          <p:cNvSpPr>
            <a:spLocks noChangeShapeType="1"/>
          </p:cNvSpPr>
          <p:nvPr/>
        </p:nvSpPr>
        <p:spPr bwMode="auto">
          <a:xfrm>
            <a:off x="1981200" y="2971800"/>
            <a:ext cx="0" cy="152400"/>
          </a:xfrm>
          <a:prstGeom prst="line">
            <a:avLst/>
          </a:prstGeom>
          <a:noFill/>
          <a:ln w="19050">
            <a:solidFill>
              <a:schemeClr val="tx1"/>
            </a:solidFill>
            <a:round/>
            <a:headEnd/>
            <a:tailEnd/>
          </a:ln>
          <a:effectLst/>
        </p:spPr>
        <p:txBody>
          <a:bodyPr/>
          <a:lstStyle/>
          <a:p>
            <a:endParaRPr lang="en-US"/>
          </a:p>
        </p:txBody>
      </p:sp>
      <p:sp>
        <p:nvSpPr>
          <p:cNvPr id="119092" name="Line 308"/>
          <p:cNvSpPr>
            <a:spLocks noChangeShapeType="1"/>
          </p:cNvSpPr>
          <p:nvPr/>
        </p:nvSpPr>
        <p:spPr bwMode="auto">
          <a:xfrm>
            <a:off x="1905000" y="2819400"/>
            <a:ext cx="0" cy="152400"/>
          </a:xfrm>
          <a:prstGeom prst="line">
            <a:avLst/>
          </a:prstGeom>
          <a:noFill/>
          <a:ln w="19050">
            <a:solidFill>
              <a:schemeClr val="tx1"/>
            </a:solidFill>
            <a:round/>
            <a:headEnd type="triangle" w="med" len="med"/>
            <a:tailEnd/>
          </a:ln>
          <a:effectLst/>
        </p:spPr>
        <p:txBody>
          <a:bodyPr/>
          <a:lstStyle/>
          <a:p>
            <a:endParaRPr lang="en-US"/>
          </a:p>
        </p:txBody>
      </p:sp>
      <p:sp>
        <p:nvSpPr>
          <p:cNvPr id="119093" name="Line 309"/>
          <p:cNvSpPr>
            <a:spLocks noChangeShapeType="1"/>
          </p:cNvSpPr>
          <p:nvPr/>
        </p:nvSpPr>
        <p:spPr bwMode="auto">
          <a:xfrm flipH="1">
            <a:off x="1371600" y="2971800"/>
            <a:ext cx="533400" cy="0"/>
          </a:xfrm>
          <a:prstGeom prst="line">
            <a:avLst/>
          </a:prstGeom>
          <a:noFill/>
          <a:ln w="19050">
            <a:solidFill>
              <a:schemeClr val="tx1"/>
            </a:solidFill>
            <a:round/>
            <a:headEnd/>
            <a:tailEnd/>
          </a:ln>
          <a:effectLst/>
        </p:spPr>
        <p:txBody>
          <a:bodyPr/>
          <a:lstStyle/>
          <a:p>
            <a:endParaRPr lang="en-US"/>
          </a:p>
        </p:txBody>
      </p:sp>
      <p:sp>
        <p:nvSpPr>
          <p:cNvPr id="119094" name="Line 310"/>
          <p:cNvSpPr>
            <a:spLocks noChangeShapeType="1"/>
          </p:cNvSpPr>
          <p:nvPr/>
        </p:nvSpPr>
        <p:spPr bwMode="auto">
          <a:xfrm>
            <a:off x="1371600" y="2971800"/>
            <a:ext cx="0" cy="152400"/>
          </a:xfrm>
          <a:prstGeom prst="line">
            <a:avLst/>
          </a:prstGeom>
          <a:noFill/>
          <a:ln w="19050">
            <a:solidFill>
              <a:schemeClr val="tx1"/>
            </a:solidFill>
            <a:round/>
            <a:headEnd/>
            <a:tailEnd/>
          </a:ln>
          <a:effectLst/>
        </p:spPr>
        <p:txBody>
          <a:bodyPr/>
          <a:lstStyle/>
          <a:p>
            <a:endParaRPr lang="en-US"/>
          </a:p>
        </p:txBody>
      </p:sp>
      <p:sp>
        <p:nvSpPr>
          <p:cNvPr id="119095" name="AutoShape 311"/>
          <p:cNvSpPr>
            <a:spLocks noChangeArrowheads="1"/>
          </p:cNvSpPr>
          <p:nvPr/>
        </p:nvSpPr>
        <p:spPr bwMode="auto">
          <a:xfrm>
            <a:off x="1143000" y="4800600"/>
            <a:ext cx="26670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latin typeface="Calibri" pitchFamily="34" charset="0"/>
              </a:rPr>
              <a:t>Virtual Channel Mux</a:t>
            </a:r>
          </a:p>
        </p:txBody>
      </p:sp>
      <p:sp>
        <p:nvSpPr>
          <p:cNvPr id="119096" name="AutoShape 312"/>
          <p:cNvSpPr>
            <a:spLocks noChangeArrowheads="1"/>
          </p:cNvSpPr>
          <p:nvPr/>
        </p:nvSpPr>
        <p:spPr bwMode="auto">
          <a:xfrm>
            <a:off x="5638800" y="4800600"/>
            <a:ext cx="26670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latin typeface="Calibri" pitchFamily="34" charset="0"/>
              </a:rPr>
              <a:t>Virtual Channel Mux</a:t>
            </a:r>
          </a:p>
        </p:txBody>
      </p:sp>
      <p:sp>
        <p:nvSpPr>
          <p:cNvPr id="119097" name="AutoShape 313"/>
          <p:cNvSpPr>
            <a:spLocks noChangeArrowheads="1"/>
          </p:cNvSpPr>
          <p:nvPr/>
        </p:nvSpPr>
        <p:spPr bwMode="auto">
          <a:xfrm>
            <a:off x="11430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Server</a:t>
            </a:r>
          </a:p>
          <a:p>
            <a:pPr algn="ctr"/>
            <a:r>
              <a:rPr lang="en-US" sz="1200">
                <a:latin typeface="Calibri" pitchFamily="34" charset="0"/>
              </a:rPr>
              <a:t>Manager</a:t>
            </a:r>
          </a:p>
        </p:txBody>
      </p:sp>
      <p:sp>
        <p:nvSpPr>
          <p:cNvPr id="119098" name="AutoShape 314"/>
          <p:cNvSpPr>
            <a:spLocks noChangeArrowheads="1"/>
          </p:cNvSpPr>
          <p:nvPr/>
        </p:nvSpPr>
        <p:spPr bwMode="auto">
          <a:xfrm>
            <a:off x="25908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Client</a:t>
            </a:r>
          </a:p>
          <a:p>
            <a:pPr algn="ctr"/>
            <a:r>
              <a:rPr lang="en-US" sz="1200">
                <a:latin typeface="Calibri" pitchFamily="34" charset="0"/>
              </a:rPr>
              <a:t>Manager</a:t>
            </a:r>
          </a:p>
        </p:txBody>
      </p:sp>
      <p:sp>
        <p:nvSpPr>
          <p:cNvPr id="119099" name="AutoShape 315"/>
          <p:cNvSpPr>
            <a:spLocks noChangeArrowheads="1"/>
          </p:cNvSpPr>
          <p:nvPr/>
        </p:nvSpPr>
        <p:spPr bwMode="auto">
          <a:xfrm>
            <a:off x="58674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Server</a:t>
            </a:r>
          </a:p>
          <a:p>
            <a:pPr algn="ctr"/>
            <a:r>
              <a:rPr lang="en-US" sz="1200">
                <a:latin typeface="Calibri" pitchFamily="34" charset="0"/>
              </a:rPr>
              <a:t>Manager</a:t>
            </a:r>
          </a:p>
        </p:txBody>
      </p:sp>
      <p:sp>
        <p:nvSpPr>
          <p:cNvPr id="119100" name="AutoShape 316"/>
          <p:cNvSpPr>
            <a:spLocks noChangeArrowheads="1"/>
          </p:cNvSpPr>
          <p:nvPr/>
        </p:nvSpPr>
        <p:spPr bwMode="auto">
          <a:xfrm>
            <a:off x="73152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Client</a:t>
            </a:r>
          </a:p>
          <a:p>
            <a:pPr algn="ctr"/>
            <a:r>
              <a:rPr lang="en-US" sz="1200">
                <a:latin typeface="Calibri" pitchFamily="34" charset="0"/>
              </a:rPr>
              <a:t>Manager</a:t>
            </a:r>
          </a:p>
        </p:txBody>
      </p:sp>
      <p:grpSp>
        <p:nvGrpSpPr>
          <p:cNvPr id="2" name="Group 317"/>
          <p:cNvGrpSpPr>
            <a:grpSpLocks/>
          </p:cNvGrpSpPr>
          <p:nvPr/>
        </p:nvGrpSpPr>
        <p:grpSpPr bwMode="auto">
          <a:xfrm>
            <a:off x="1447800" y="4343400"/>
            <a:ext cx="152400" cy="381000"/>
            <a:chOff x="912" y="2736"/>
            <a:chExt cx="96" cy="240"/>
          </a:xfrm>
        </p:grpSpPr>
        <p:sp>
          <p:nvSpPr>
            <p:cNvPr id="119102" name="Rectangle 318"/>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03" name="Line 319"/>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endParaRPr lang="en-US"/>
            </a:p>
          </p:txBody>
        </p:sp>
        <p:sp>
          <p:nvSpPr>
            <p:cNvPr id="119104" name="Line 320"/>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endParaRPr lang="en-US"/>
            </a:p>
          </p:txBody>
        </p:sp>
        <p:sp>
          <p:nvSpPr>
            <p:cNvPr id="119105" name="Line 321"/>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endParaRPr lang="en-US"/>
            </a:p>
          </p:txBody>
        </p:sp>
        <p:sp>
          <p:nvSpPr>
            <p:cNvPr id="119106" name="Line 322"/>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endParaRPr lang="en-US"/>
            </a:p>
          </p:txBody>
        </p:sp>
        <p:sp>
          <p:nvSpPr>
            <p:cNvPr id="119107" name="Line 323"/>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endParaRPr lang="en-US"/>
            </a:p>
          </p:txBody>
        </p:sp>
      </p:grpSp>
      <p:sp>
        <p:nvSpPr>
          <p:cNvPr id="119108" name="Rectangle 324"/>
          <p:cNvSpPr>
            <a:spLocks noChangeArrowheads="1"/>
          </p:cNvSpPr>
          <p:nvPr/>
        </p:nvSpPr>
        <p:spPr bwMode="auto">
          <a:xfrm>
            <a:off x="2895600" y="43434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09" name="Line 325"/>
          <p:cNvSpPr>
            <a:spLocks noChangeShapeType="1"/>
          </p:cNvSpPr>
          <p:nvPr/>
        </p:nvSpPr>
        <p:spPr bwMode="auto">
          <a:xfrm>
            <a:off x="2895600" y="4648200"/>
            <a:ext cx="0" cy="76200"/>
          </a:xfrm>
          <a:prstGeom prst="line">
            <a:avLst/>
          </a:prstGeom>
          <a:noFill/>
          <a:ln w="9525">
            <a:solidFill>
              <a:schemeClr val="tx1"/>
            </a:solidFill>
            <a:round/>
            <a:headEnd/>
            <a:tailEnd/>
          </a:ln>
          <a:effectLst/>
        </p:spPr>
        <p:txBody>
          <a:bodyPr/>
          <a:lstStyle/>
          <a:p>
            <a:endParaRPr lang="en-US"/>
          </a:p>
        </p:txBody>
      </p:sp>
      <p:sp>
        <p:nvSpPr>
          <p:cNvPr id="119110" name="Line 326"/>
          <p:cNvSpPr>
            <a:spLocks noChangeShapeType="1"/>
          </p:cNvSpPr>
          <p:nvPr/>
        </p:nvSpPr>
        <p:spPr bwMode="auto">
          <a:xfrm>
            <a:off x="3048000" y="4648200"/>
            <a:ext cx="0" cy="76200"/>
          </a:xfrm>
          <a:prstGeom prst="line">
            <a:avLst/>
          </a:prstGeom>
          <a:noFill/>
          <a:ln w="9525">
            <a:solidFill>
              <a:schemeClr val="tx1"/>
            </a:solidFill>
            <a:round/>
            <a:headEnd/>
            <a:tailEnd/>
          </a:ln>
          <a:effectLst/>
        </p:spPr>
        <p:txBody>
          <a:bodyPr/>
          <a:lstStyle/>
          <a:p>
            <a:endParaRPr lang="en-US"/>
          </a:p>
        </p:txBody>
      </p:sp>
      <p:sp>
        <p:nvSpPr>
          <p:cNvPr id="119111" name="Line 327"/>
          <p:cNvSpPr>
            <a:spLocks noChangeShapeType="1"/>
          </p:cNvSpPr>
          <p:nvPr/>
        </p:nvSpPr>
        <p:spPr bwMode="auto">
          <a:xfrm>
            <a:off x="2895600" y="4572000"/>
            <a:ext cx="152400" cy="0"/>
          </a:xfrm>
          <a:prstGeom prst="line">
            <a:avLst/>
          </a:prstGeom>
          <a:noFill/>
          <a:ln w="9525">
            <a:solidFill>
              <a:schemeClr val="tx1"/>
            </a:solidFill>
            <a:round/>
            <a:headEnd/>
            <a:tailEnd/>
          </a:ln>
          <a:effectLst/>
        </p:spPr>
        <p:txBody>
          <a:bodyPr/>
          <a:lstStyle/>
          <a:p>
            <a:endParaRPr lang="en-US"/>
          </a:p>
        </p:txBody>
      </p:sp>
      <p:sp>
        <p:nvSpPr>
          <p:cNvPr id="119112" name="Line 328"/>
          <p:cNvSpPr>
            <a:spLocks noChangeShapeType="1"/>
          </p:cNvSpPr>
          <p:nvPr/>
        </p:nvSpPr>
        <p:spPr bwMode="auto">
          <a:xfrm>
            <a:off x="2895600" y="4495800"/>
            <a:ext cx="152400" cy="0"/>
          </a:xfrm>
          <a:prstGeom prst="line">
            <a:avLst/>
          </a:prstGeom>
          <a:noFill/>
          <a:ln w="9525">
            <a:solidFill>
              <a:schemeClr val="tx1"/>
            </a:solidFill>
            <a:round/>
            <a:headEnd/>
            <a:tailEnd/>
          </a:ln>
          <a:effectLst/>
        </p:spPr>
        <p:txBody>
          <a:bodyPr/>
          <a:lstStyle/>
          <a:p>
            <a:endParaRPr lang="en-US"/>
          </a:p>
        </p:txBody>
      </p:sp>
      <p:sp>
        <p:nvSpPr>
          <p:cNvPr id="119113" name="Line 329"/>
          <p:cNvSpPr>
            <a:spLocks noChangeShapeType="1"/>
          </p:cNvSpPr>
          <p:nvPr/>
        </p:nvSpPr>
        <p:spPr bwMode="auto">
          <a:xfrm>
            <a:off x="2895600" y="4419600"/>
            <a:ext cx="152400" cy="0"/>
          </a:xfrm>
          <a:prstGeom prst="line">
            <a:avLst/>
          </a:prstGeom>
          <a:noFill/>
          <a:ln w="9525">
            <a:solidFill>
              <a:schemeClr val="tx1"/>
            </a:solidFill>
            <a:round/>
            <a:headEnd/>
            <a:tailEnd/>
          </a:ln>
          <a:effectLst/>
        </p:spPr>
        <p:txBody>
          <a:bodyPr/>
          <a:lstStyle/>
          <a:p>
            <a:endParaRPr lang="en-US"/>
          </a:p>
        </p:txBody>
      </p:sp>
      <p:grpSp>
        <p:nvGrpSpPr>
          <p:cNvPr id="3" name="Group 330"/>
          <p:cNvGrpSpPr>
            <a:grpSpLocks/>
          </p:cNvGrpSpPr>
          <p:nvPr/>
        </p:nvGrpSpPr>
        <p:grpSpPr bwMode="auto">
          <a:xfrm>
            <a:off x="1676400" y="4343400"/>
            <a:ext cx="152400" cy="381000"/>
            <a:chOff x="1056" y="2736"/>
            <a:chExt cx="96" cy="240"/>
          </a:xfrm>
        </p:grpSpPr>
        <p:sp>
          <p:nvSpPr>
            <p:cNvPr id="119115" name="Rectangle 331"/>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16" name="Line 332"/>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endParaRPr lang="en-US"/>
            </a:p>
          </p:txBody>
        </p:sp>
        <p:sp>
          <p:nvSpPr>
            <p:cNvPr id="119117" name="Line 333"/>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endParaRPr lang="en-US"/>
            </a:p>
          </p:txBody>
        </p:sp>
        <p:sp>
          <p:nvSpPr>
            <p:cNvPr id="119118" name="Line 334"/>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endParaRPr lang="en-US"/>
            </a:p>
          </p:txBody>
        </p:sp>
        <p:sp>
          <p:nvSpPr>
            <p:cNvPr id="119119" name="Line 335"/>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endParaRPr lang="en-US"/>
            </a:p>
          </p:txBody>
        </p:sp>
        <p:sp>
          <p:nvSpPr>
            <p:cNvPr id="119120" name="Line 336"/>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endParaRPr lang="en-US"/>
            </a:p>
          </p:txBody>
        </p:sp>
      </p:grpSp>
      <p:sp>
        <p:nvSpPr>
          <p:cNvPr id="119121" name="Rectangle 337"/>
          <p:cNvSpPr>
            <a:spLocks noChangeArrowheads="1"/>
          </p:cNvSpPr>
          <p:nvPr/>
        </p:nvSpPr>
        <p:spPr bwMode="auto">
          <a:xfrm>
            <a:off x="3124200" y="44196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22" name="Line 338"/>
          <p:cNvSpPr>
            <a:spLocks noChangeShapeType="1"/>
          </p:cNvSpPr>
          <p:nvPr/>
        </p:nvSpPr>
        <p:spPr bwMode="auto">
          <a:xfrm>
            <a:off x="3124200" y="4343400"/>
            <a:ext cx="0" cy="76200"/>
          </a:xfrm>
          <a:prstGeom prst="line">
            <a:avLst/>
          </a:prstGeom>
          <a:noFill/>
          <a:ln w="9525">
            <a:solidFill>
              <a:schemeClr val="tx1"/>
            </a:solidFill>
            <a:round/>
            <a:headEnd/>
            <a:tailEnd/>
          </a:ln>
          <a:effectLst/>
        </p:spPr>
        <p:txBody>
          <a:bodyPr/>
          <a:lstStyle/>
          <a:p>
            <a:endParaRPr lang="en-US"/>
          </a:p>
        </p:txBody>
      </p:sp>
      <p:sp>
        <p:nvSpPr>
          <p:cNvPr id="119123" name="Line 339"/>
          <p:cNvSpPr>
            <a:spLocks noChangeShapeType="1"/>
          </p:cNvSpPr>
          <p:nvPr/>
        </p:nvSpPr>
        <p:spPr bwMode="auto">
          <a:xfrm>
            <a:off x="3276600" y="4343400"/>
            <a:ext cx="0" cy="76200"/>
          </a:xfrm>
          <a:prstGeom prst="line">
            <a:avLst/>
          </a:prstGeom>
          <a:noFill/>
          <a:ln w="9525">
            <a:solidFill>
              <a:schemeClr val="tx1"/>
            </a:solidFill>
            <a:round/>
            <a:headEnd/>
            <a:tailEnd/>
          </a:ln>
          <a:effectLst/>
        </p:spPr>
        <p:txBody>
          <a:bodyPr/>
          <a:lstStyle/>
          <a:p>
            <a:endParaRPr lang="en-US"/>
          </a:p>
        </p:txBody>
      </p:sp>
      <p:sp>
        <p:nvSpPr>
          <p:cNvPr id="119124" name="Line 340"/>
          <p:cNvSpPr>
            <a:spLocks noChangeShapeType="1"/>
          </p:cNvSpPr>
          <p:nvPr/>
        </p:nvSpPr>
        <p:spPr bwMode="auto">
          <a:xfrm>
            <a:off x="3124200" y="4648200"/>
            <a:ext cx="152400" cy="0"/>
          </a:xfrm>
          <a:prstGeom prst="line">
            <a:avLst/>
          </a:prstGeom>
          <a:noFill/>
          <a:ln w="9525">
            <a:solidFill>
              <a:schemeClr val="tx1"/>
            </a:solidFill>
            <a:round/>
            <a:headEnd/>
            <a:tailEnd/>
          </a:ln>
          <a:effectLst/>
        </p:spPr>
        <p:txBody>
          <a:bodyPr/>
          <a:lstStyle/>
          <a:p>
            <a:endParaRPr lang="en-US"/>
          </a:p>
        </p:txBody>
      </p:sp>
      <p:sp>
        <p:nvSpPr>
          <p:cNvPr id="119125" name="Line 341"/>
          <p:cNvSpPr>
            <a:spLocks noChangeShapeType="1"/>
          </p:cNvSpPr>
          <p:nvPr/>
        </p:nvSpPr>
        <p:spPr bwMode="auto">
          <a:xfrm>
            <a:off x="3124200" y="4572000"/>
            <a:ext cx="152400" cy="0"/>
          </a:xfrm>
          <a:prstGeom prst="line">
            <a:avLst/>
          </a:prstGeom>
          <a:noFill/>
          <a:ln w="9525">
            <a:solidFill>
              <a:schemeClr val="tx1"/>
            </a:solidFill>
            <a:round/>
            <a:headEnd/>
            <a:tailEnd/>
          </a:ln>
          <a:effectLst/>
        </p:spPr>
        <p:txBody>
          <a:bodyPr/>
          <a:lstStyle/>
          <a:p>
            <a:endParaRPr lang="en-US"/>
          </a:p>
        </p:txBody>
      </p:sp>
      <p:sp>
        <p:nvSpPr>
          <p:cNvPr id="119126" name="Line 342"/>
          <p:cNvSpPr>
            <a:spLocks noChangeShapeType="1"/>
          </p:cNvSpPr>
          <p:nvPr/>
        </p:nvSpPr>
        <p:spPr bwMode="auto">
          <a:xfrm>
            <a:off x="3124200" y="4495800"/>
            <a:ext cx="152400" cy="0"/>
          </a:xfrm>
          <a:prstGeom prst="line">
            <a:avLst/>
          </a:prstGeom>
          <a:noFill/>
          <a:ln w="9525">
            <a:solidFill>
              <a:schemeClr val="tx1"/>
            </a:solidFill>
            <a:round/>
            <a:headEnd/>
            <a:tailEnd/>
          </a:ln>
          <a:effectLst/>
        </p:spPr>
        <p:txBody>
          <a:bodyPr/>
          <a:lstStyle/>
          <a:p>
            <a:endParaRPr lang="en-US"/>
          </a:p>
        </p:txBody>
      </p:sp>
      <p:sp>
        <p:nvSpPr>
          <p:cNvPr id="119127" name="Rectangle 343"/>
          <p:cNvSpPr>
            <a:spLocks noChangeArrowheads="1"/>
          </p:cNvSpPr>
          <p:nvPr/>
        </p:nvSpPr>
        <p:spPr bwMode="auto">
          <a:xfrm>
            <a:off x="6172200" y="43434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28" name="Line 344"/>
          <p:cNvSpPr>
            <a:spLocks noChangeShapeType="1"/>
          </p:cNvSpPr>
          <p:nvPr/>
        </p:nvSpPr>
        <p:spPr bwMode="auto">
          <a:xfrm>
            <a:off x="6172200" y="4648200"/>
            <a:ext cx="0" cy="76200"/>
          </a:xfrm>
          <a:prstGeom prst="line">
            <a:avLst/>
          </a:prstGeom>
          <a:noFill/>
          <a:ln w="9525">
            <a:solidFill>
              <a:schemeClr val="tx1"/>
            </a:solidFill>
            <a:round/>
            <a:headEnd/>
            <a:tailEnd/>
          </a:ln>
          <a:effectLst/>
        </p:spPr>
        <p:txBody>
          <a:bodyPr/>
          <a:lstStyle/>
          <a:p>
            <a:endParaRPr lang="en-US"/>
          </a:p>
        </p:txBody>
      </p:sp>
      <p:sp>
        <p:nvSpPr>
          <p:cNvPr id="119129" name="Line 345"/>
          <p:cNvSpPr>
            <a:spLocks noChangeShapeType="1"/>
          </p:cNvSpPr>
          <p:nvPr/>
        </p:nvSpPr>
        <p:spPr bwMode="auto">
          <a:xfrm>
            <a:off x="6324600" y="4648200"/>
            <a:ext cx="0" cy="76200"/>
          </a:xfrm>
          <a:prstGeom prst="line">
            <a:avLst/>
          </a:prstGeom>
          <a:noFill/>
          <a:ln w="9525">
            <a:solidFill>
              <a:schemeClr val="tx1"/>
            </a:solidFill>
            <a:round/>
            <a:headEnd/>
            <a:tailEnd/>
          </a:ln>
          <a:effectLst/>
        </p:spPr>
        <p:txBody>
          <a:bodyPr/>
          <a:lstStyle/>
          <a:p>
            <a:endParaRPr lang="en-US"/>
          </a:p>
        </p:txBody>
      </p:sp>
      <p:sp>
        <p:nvSpPr>
          <p:cNvPr id="119130" name="Line 346"/>
          <p:cNvSpPr>
            <a:spLocks noChangeShapeType="1"/>
          </p:cNvSpPr>
          <p:nvPr/>
        </p:nvSpPr>
        <p:spPr bwMode="auto">
          <a:xfrm>
            <a:off x="6172200" y="4572000"/>
            <a:ext cx="152400" cy="0"/>
          </a:xfrm>
          <a:prstGeom prst="line">
            <a:avLst/>
          </a:prstGeom>
          <a:noFill/>
          <a:ln w="9525">
            <a:solidFill>
              <a:schemeClr val="tx1"/>
            </a:solidFill>
            <a:round/>
            <a:headEnd/>
            <a:tailEnd/>
          </a:ln>
          <a:effectLst/>
        </p:spPr>
        <p:txBody>
          <a:bodyPr/>
          <a:lstStyle/>
          <a:p>
            <a:endParaRPr lang="en-US"/>
          </a:p>
        </p:txBody>
      </p:sp>
      <p:sp>
        <p:nvSpPr>
          <p:cNvPr id="119131" name="Line 347"/>
          <p:cNvSpPr>
            <a:spLocks noChangeShapeType="1"/>
          </p:cNvSpPr>
          <p:nvPr/>
        </p:nvSpPr>
        <p:spPr bwMode="auto">
          <a:xfrm>
            <a:off x="6172200" y="4495800"/>
            <a:ext cx="152400" cy="0"/>
          </a:xfrm>
          <a:prstGeom prst="line">
            <a:avLst/>
          </a:prstGeom>
          <a:noFill/>
          <a:ln w="9525">
            <a:solidFill>
              <a:schemeClr val="tx1"/>
            </a:solidFill>
            <a:round/>
            <a:headEnd/>
            <a:tailEnd/>
          </a:ln>
          <a:effectLst/>
        </p:spPr>
        <p:txBody>
          <a:bodyPr/>
          <a:lstStyle/>
          <a:p>
            <a:endParaRPr lang="en-US"/>
          </a:p>
        </p:txBody>
      </p:sp>
      <p:sp>
        <p:nvSpPr>
          <p:cNvPr id="119132" name="Line 348"/>
          <p:cNvSpPr>
            <a:spLocks noChangeShapeType="1"/>
          </p:cNvSpPr>
          <p:nvPr/>
        </p:nvSpPr>
        <p:spPr bwMode="auto">
          <a:xfrm>
            <a:off x="6172200" y="4419600"/>
            <a:ext cx="152400" cy="0"/>
          </a:xfrm>
          <a:prstGeom prst="line">
            <a:avLst/>
          </a:prstGeom>
          <a:noFill/>
          <a:ln w="9525">
            <a:solidFill>
              <a:schemeClr val="tx1"/>
            </a:solidFill>
            <a:round/>
            <a:headEnd/>
            <a:tailEnd/>
          </a:ln>
          <a:effectLst/>
        </p:spPr>
        <p:txBody>
          <a:bodyPr/>
          <a:lstStyle/>
          <a:p>
            <a:endParaRPr lang="en-US"/>
          </a:p>
        </p:txBody>
      </p:sp>
      <p:sp>
        <p:nvSpPr>
          <p:cNvPr id="119133" name="Rectangle 349"/>
          <p:cNvSpPr>
            <a:spLocks noChangeArrowheads="1"/>
          </p:cNvSpPr>
          <p:nvPr/>
        </p:nvSpPr>
        <p:spPr bwMode="auto">
          <a:xfrm>
            <a:off x="6400800" y="44196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34" name="Line 350"/>
          <p:cNvSpPr>
            <a:spLocks noChangeShapeType="1"/>
          </p:cNvSpPr>
          <p:nvPr/>
        </p:nvSpPr>
        <p:spPr bwMode="auto">
          <a:xfrm>
            <a:off x="6400800" y="4343400"/>
            <a:ext cx="0" cy="76200"/>
          </a:xfrm>
          <a:prstGeom prst="line">
            <a:avLst/>
          </a:prstGeom>
          <a:noFill/>
          <a:ln w="9525">
            <a:solidFill>
              <a:schemeClr val="tx1"/>
            </a:solidFill>
            <a:round/>
            <a:headEnd/>
            <a:tailEnd/>
          </a:ln>
          <a:effectLst/>
        </p:spPr>
        <p:txBody>
          <a:bodyPr/>
          <a:lstStyle/>
          <a:p>
            <a:endParaRPr lang="en-US"/>
          </a:p>
        </p:txBody>
      </p:sp>
      <p:sp>
        <p:nvSpPr>
          <p:cNvPr id="119135" name="Line 351"/>
          <p:cNvSpPr>
            <a:spLocks noChangeShapeType="1"/>
          </p:cNvSpPr>
          <p:nvPr/>
        </p:nvSpPr>
        <p:spPr bwMode="auto">
          <a:xfrm>
            <a:off x="6553200" y="4343400"/>
            <a:ext cx="0" cy="76200"/>
          </a:xfrm>
          <a:prstGeom prst="line">
            <a:avLst/>
          </a:prstGeom>
          <a:noFill/>
          <a:ln w="9525">
            <a:solidFill>
              <a:schemeClr val="tx1"/>
            </a:solidFill>
            <a:round/>
            <a:headEnd/>
            <a:tailEnd/>
          </a:ln>
          <a:effectLst/>
        </p:spPr>
        <p:txBody>
          <a:bodyPr/>
          <a:lstStyle/>
          <a:p>
            <a:endParaRPr lang="en-US"/>
          </a:p>
        </p:txBody>
      </p:sp>
      <p:sp>
        <p:nvSpPr>
          <p:cNvPr id="119136" name="Line 352"/>
          <p:cNvSpPr>
            <a:spLocks noChangeShapeType="1"/>
          </p:cNvSpPr>
          <p:nvPr/>
        </p:nvSpPr>
        <p:spPr bwMode="auto">
          <a:xfrm>
            <a:off x="6400800" y="4648200"/>
            <a:ext cx="152400" cy="0"/>
          </a:xfrm>
          <a:prstGeom prst="line">
            <a:avLst/>
          </a:prstGeom>
          <a:noFill/>
          <a:ln w="9525">
            <a:solidFill>
              <a:schemeClr val="tx1"/>
            </a:solidFill>
            <a:round/>
            <a:headEnd/>
            <a:tailEnd/>
          </a:ln>
          <a:effectLst/>
        </p:spPr>
        <p:txBody>
          <a:bodyPr/>
          <a:lstStyle/>
          <a:p>
            <a:endParaRPr lang="en-US"/>
          </a:p>
        </p:txBody>
      </p:sp>
      <p:sp>
        <p:nvSpPr>
          <p:cNvPr id="119137" name="Line 353"/>
          <p:cNvSpPr>
            <a:spLocks noChangeShapeType="1"/>
          </p:cNvSpPr>
          <p:nvPr/>
        </p:nvSpPr>
        <p:spPr bwMode="auto">
          <a:xfrm>
            <a:off x="6400800" y="4572000"/>
            <a:ext cx="152400" cy="0"/>
          </a:xfrm>
          <a:prstGeom prst="line">
            <a:avLst/>
          </a:prstGeom>
          <a:noFill/>
          <a:ln w="9525">
            <a:solidFill>
              <a:schemeClr val="tx1"/>
            </a:solidFill>
            <a:round/>
            <a:headEnd/>
            <a:tailEnd/>
          </a:ln>
          <a:effectLst/>
        </p:spPr>
        <p:txBody>
          <a:bodyPr/>
          <a:lstStyle/>
          <a:p>
            <a:endParaRPr lang="en-US"/>
          </a:p>
        </p:txBody>
      </p:sp>
      <p:sp>
        <p:nvSpPr>
          <p:cNvPr id="119138" name="Line 354"/>
          <p:cNvSpPr>
            <a:spLocks noChangeShapeType="1"/>
          </p:cNvSpPr>
          <p:nvPr/>
        </p:nvSpPr>
        <p:spPr bwMode="auto">
          <a:xfrm>
            <a:off x="6400800" y="4495800"/>
            <a:ext cx="152400" cy="0"/>
          </a:xfrm>
          <a:prstGeom prst="line">
            <a:avLst/>
          </a:prstGeom>
          <a:noFill/>
          <a:ln w="9525">
            <a:solidFill>
              <a:schemeClr val="tx1"/>
            </a:solidFill>
            <a:round/>
            <a:headEnd/>
            <a:tailEnd/>
          </a:ln>
          <a:effectLst/>
        </p:spPr>
        <p:txBody>
          <a:bodyPr/>
          <a:lstStyle/>
          <a:p>
            <a:endParaRPr lang="en-US"/>
          </a:p>
        </p:txBody>
      </p:sp>
      <p:sp>
        <p:nvSpPr>
          <p:cNvPr id="119139" name="Rectangle 355"/>
          <p:cNvSpPr>
            <a:spLocks noChangeArrowheads="1"/>
          </p:cNvSpPr>
          <p:nvPr/>
        </p:nvSpPr>
        <p:spPr bwMode="auto">
          <a:xfrm>
            <a:off x="7620000" y="43434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40" name="Line 356"/>
          <p:cNvSpPr>
            <a:spLocks noChangeShapeType="1"/>
          </p:cNvSpPr>
          <p:nvPr/>
        </p:nvSpPr>
        <p:spPr bwMode="auto">
          <a:xfrm>
            <a:off x="7620000" y="4648200"/>
            <a:ext cx="0" cy="76200"/>
          </a:xfrm>
          <a:prstGeom prst="line">
            <a:avLst/>
          </a:prstGeom>
          <a:noFill/>
          <a:ln w="9525">
            <a:solidFill>
              <a:schemeClr val="tx1"/>
            </a:solidFill>
            <a:round/>
            <a:headEnd/>
            <a:tailEnd/>
          </a:ln>
          <a:effectLst/>
        </p:spPr>
        <p:txBody>
          <a:bodyPr/>
          <a:lstStyle/>
          <a:p>
            <a:endParaRPr lang="en-US"/>
          </a:p>
        </p:txBody>
      </p:sp>
      <p:sp>
        <p:nvSpPr>
          <p:cNvPr id="119141" name="Line 357"/>
          <p:cNvSpPr>
            <a:spLocks noChangeShapeType="1"/>
          </p:cNvSpPr>
          <p:nvPr/>
        </p:nvSpPr>
        <p:spPr bwMode="auto">
          <a:xfrm>
            <a:off x="7772400" y="4648200"/>
            <a:ext cx="0" cy="76200"/>
          </a:xfrm>
          <a:prstGeom prst="line">
            <a:avLst/>
          </a:prstGeom>
          <a:noFill/>
          <a:ln w="9525">
            <a:solidFill>
              <a:schemeClr val="tx1"/>
            </a:solidFill>
            <a:round/>
            <a:headEnd/>
            <a:tailEnd/>
          </a:ln>
          <a:effectLst/>
        </p:spPr>
        <p:txBody>
          <a:bodyPr/>
          <a:lstStyle/>
          <a:p>
            <a:endParaRPr lang="en-US"/>
          </a:p>
        </p:txBody>
      </p:sp>
      <p:sp>
        <p:nvSpPr>
          <p:cNvPr id="119142" name="Line 358"/>
          <p:cNvSpPr>
            <a:spLocks noChangeShapeType="1"/>
          </p:cNvSpPr>
          <p:nvPr/>
        </p:nvSpPr>
        <p:spPr bwMode="auto">
          <a:xfrm>
            <a:off x="7620000" y="4572000"/>
            <a:ext cx="152400" cy="0"/>
          </a:xfrm>
          <a:prstGeom prst="line">
            <a:avLst/>
          </a:prstGeom>
          <a:noFill/>
          <a:ln w="9525">
            <a:solidFill>
              <a:schemeClr val="tx1"/>
            </a:solidFill>
            <a:round/>
            <a:headEnd/>
            <a:tailEnd/>
          </a:ln>
          <a:effectLst/>
        </p:spPr>
        <p:txBody>
          <a:bodyPr/>
          <a:lstStyle/>
          <a:p>
            <a:endParaRPr lang="en-US"/>
          </a:p>
        </p:txBody>
      </p:sp>
      <p:sp>
        <p:nvSpPr>
          <p:cNvPr id="119143" name="Line 359"/>
          <p:cNvSpPr>
            <a:spLocks noChangeShapeType="1"/>
          </p:cNvSpPr>
          <p:nvPr/>
        </p:nvSpPr>
        <p:spPr bwMode="auto">
          <a:xfrm>
            <a:off x="7620000" y="4495800"/>
            <a:ext cx="152400" cy="0"/>
          </a:xfrm>
          <a:prstGeom prst="line">
            <a:avLst/>
          </a:prstGeom>
          <a:noFill/>
          <a:ln w="9525">
            <a:solidFill>
              <a:schemeClr val="tx1"/>
            </a:solidFill>
            <a:round/>
            <a:headEnd/>
            <a:tailEnd/>
          </a:ln>
          <a:effectLst/>
        </p:spPr>
        <p:txBody>
          <a:bodyPr/>
          <a:lstStyle/>
          <a:p>
            <a:endParaRPr lang="en-US"/>
          </a:p>
        </p:txBody>
      </p:sp>
      <p:sp>
        <p:nvSpPr>
          <p:cNvPr id="119144" name="Line 360"/>
          <p:cNvSpPr>
            <a:spLocks noChangeShapeType="1"/>
          </p:cNvSpPr>
          <p:nvPr/>
        </p:nvSpPr>
        <p:spPr bwMode="auto">
          <a:xfrm>
            <a:off x="7620000" y="4419600"/>
            <a:ext cx="152400" cy="0"/>
          </a:xfrm>
          <a:prstGeom prst="line">
            <a:avLst/>
          </a:prstGeom>
          <a:noFill/>
          <a:ln w="9525">
            <a:solidFill>
              <a:schemeClr val="tx1"/>
            </a:solidFill>
            <a:round/>
            <a:headEnd/>
            <a:tailEnd/>
          </a:ln>
          <a:effectLst/>
        </p:spPr>
        <p:txBody>
          <a:bodyPr/>
          <a:lstStyle/>
          <a:p>
            <a:endParaRPr lang="en-US"/>
          </a:p>
        </p:txBody>
      </p:sp>
      <p:sp>
        <p:nvSpPr>
          <p:cNvPr id="119145" name="Rectangle 361"/>
          <p:cNvSpPr>
            <a:spLocks noChangeArrowheads="1"/>
          </p:cNvSpPr>
          <p:nvPr/>
        </p:nvSpPr>
        <p:spPr bwMode="auto">
          <a:xfrm>
            <a:off x="7848600" y="44196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46" name="Line 362"/>
          <p:cNvSpPr>
            <a:spLocks noChangeShapeType="1"/>
          </p:cNvSpPr>
          <p:nvPr/>
        </p:nvSpPr>
        <p:spPr bwMode="auto">
          <a:xfrm>
            <a:off x="7848600" y="4343400"/>
            <a:ext cx="0" cy="76200"/>
          </a:xfrm>
          <a:prstGeom prst="line">
            <a:avLst/>
          </a:prstGeom>
          <a:noFill/>
          <a:ln w="9525">
            <a:solidFill>
              <a:schemeClr val="tx1"/>
            </a:solidFill>
            <a:round/>
            <a:headEnd/>
            <a:tailEnd/>
          </a:ln>
          <a:effectLst/>
        </p:spPr>
        <p:txBody>
          <a:bodyPr/>
          <a:lstStyle/>
          <a:p>
            <a:endParaRPr lang="en-US"/>
          </a:p>
        </p:txBody>
      </p:sp>
      <p:sp>
        <p:nvSpPr>
          <p:cNvPr id="119147" name="Line 363"/>
          <p:cNvSpPr>
            <a:spLocks noChangeShapeType="1"/>
          </p:cNvSpPr>
          <p:nvPr/>
        </p:nvSpPr>
        <p:spPr bwMode="auto">
          <a:xfrm>
            <a:off x="8001000" y="4343400"/>
            <a:ext cx="0" cy="76200"/>
          </a:xfrm>
          <a:prstGeom prst="line">
            <a:avLst/>
          </a:prstGeom>
          <a:noFill/>
          <a:ln w="9525">
            <a:solidFill>
              <a:schemeClr val="tx1"/>
            </a:solidFill>
            <a:round/>
            <a:headEnd/>
            <a:tailEnd/>
          </a:ln>
          <a:effectLst/>
        </p:spPr>
        <p:txBody>
          <a:bodyPr/>
          <a:lstStyle/>
          <a:p>
            <a:endParaRPr lang="en-US"/>
          </a:p>
        </p:txBody>
      </p:sp>
      <p:sp>
        <p:nvSpPr>
          <p:cNvPr id="119148" name="Line 364"/>
          <p:cNvSpPr>
            <a:spLocks noChangeShapeType="1"/>
          </p:cNvSpPr>
          <p:nvPr/>
        </p:nvSpPr>
        <p:spPr bwMode="auto">
          <a:xfrm>
            <a:off x="7848600" y="4648200"/>
            <a:ext cx="152400" cy="0"/>
          </a:xfrm>
          <a:prstGeom prst="line">
            <a:avLst/>
          </a:prstGeom>
          <a:noFill/>
          <a:ln w="9525">
            <a:solidFill>
              <a:schemeClr val="tx1"/>
            </a:solidFill>
            <a:round/>
            <a:headEnd/>
            <a:tailEnd/>
          </a:ln>
          <a:effectLst/>
        </p:spPr>
        <p:txBody>
          <a:bodyPr/>
          <a:lstStyle/>
          <a:p>
            <a:endParaRPr lang="en-US"/>
          </a:p>
        </p:txBody>
      </p:sp>
      <p:sp>
        <p:nvSpPr>
          <p:cNvPr id="119149" name="Line 365"/>
          <p:cNvSpPr>
            <a:spLocks noChangeShapeType="1"/>
          </p:cNvSpPr>
          <p:nvPr/>
        </p:nvSpPr>
        <p:spPr bwMode="auto">
          <a:xfrm>
            <a:off x="7848600" y="4572000"/>
            <a:ext cx="152400" cy="0"/>
          </a:xfrm>
          <a:prstGeom prst="line">
            <a:avLst/>
          </a:prstGeom>
          <a:noFill/>
          <a:ln w="9525">
            <a:solidFill>
              <a:schemeClr val="tx1"/>
            </a:solidFill>
            <a:round/>
            <a:headEnd/>
            <a:tailEnd/>
          </a:ln>
          <a:effectLst/>
        </p:spPr>
        <p:txBody>
          <a:bodyPr/>
          <a:lstStyle/>
          <a:p>
            <a:endParaRPr lang="en-US"/>
          </a:p>
        </p:txBody>
      </p:sp>
      <p:sp>
        <p:nvSpPr>
          <p:cNvPr id="119150" name="Line 366"/>
          <p:cNvSpPr>
            <a:spLocks noChangeShapeType="1"/>
          </p:cNvSpPr>
          <p:nvPr/>
        </p:nvSpPr>
        <p:spPr bwMode="auto">
          <a:xfrm>
            <a:off x="7848600" y="4495800"/>
            <a:ext cx="152400" cy="0"/>
          </a:xfrm>
          <a:prstGeom prst="line">
            <a:avLst/>
          </a:prstGeom>
          <a:noFill/>
          <a:ln w="9525">
            <a:solidFill>
              <a:schemeClr val="tx1"/>
            </a:solidFill>
            <a:round/>
            <a:headEnd/>
            <a:tailEnd/>
          </a:ln>
          <a:effectLst/>
        </p:spPr>
        <p:txBody>
          <a:bodyPr/>
          <a:lstStyle/>
          <a:p>
            <a:endParaRPr lang="en-US"/>
          </a:p>
        </p:txBody>
      </p:sp>
      <p:sp>
        <p:nvSpPr>
          <p:cNvPr id="119151" name="Text Box 367"/>
          <p:cNvSpPr txBox="1">
            <a:spLocks noChangeArrowheads="1"/>
          </p:cNvSpPr>
          <p:nvPr/>
        </p:nvSpPr>
        <p:spPr bwMode="auto">
          <a:xfrm>
            <a:off x="6477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0</a:t>
            </a:r>
          </a:p>
        </p:txBody>
      </p:sp>
      <p:sp>
        <p:nvSpPr>
          <p:cNvPr id="119152" name="Text Box 368"/>
          <p:cNvSpPr txBox="1">
            <a:spLocks noChangeArrowheads="1"/>
          </p:cNvSpPr>
          <p:nvPr/>
        </p:nvSpPr>
        <p:spPr bwMode="auto">
          <a:xfrm>
            <a:off x="32385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1</a:t>
            </a:r>
          </a:p>
        </p:txBody>
      </p:sp>
      <p:sp>
        <p:nvSpPr>
          <p:cNvPr id="119153" name="Text Box 369"/>
          <p:cNvSpPr txBox="1">
            <a:spLocks noChangeArrowheads="1"/>
          </p:cNvSpPr>
          <p:nvPr/>
        </p:nvSpPr>
        <p:spPr bwMode="auto">
          <a:xfrm>
            <a:off x="53721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1</a:t>
            </a:r>
          </a:p>
        </p:txBody>
      </p:sp>
      <p:sp>
        <p:nvSpPr>
          <p:cNvPr id="119154" name="Text Box 370"/>
          <p:cNvSpPr txBox="1">
            <a:spLocks noChangeArrowheads="1"/>
          </p:cNvSpPr>
          <p:nvPr/>
        </p:nvSpPr>
        <p:spPr bwMode="auto">
          <a:xfrm>
            <a:off x="79629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0</a:t>
            </a:r>
          </a:p>
        </p:txBody>
      </p:sp>
      <p:sp>
        <p:nvSpPr>
          <p:cNvPr id="119155" name="Line 371"/>
          <p:cNvSpPr>
            <a:spLocks noChangeShapeType="1"/>
          </p:cNvSpPr>
          <p:nvPr/>
        </p:nvSpPr>
        <p:spPr bwMode="auto">
          <a:xfrm>
            <a:off x="6781800" y="2057400"/>
            <a:ext cx="0" cy="762000"/>
          </a:xfrm>
          <a:prstGeom prst="line">
            <a:avLst/>
          </a:prstGeom>
          <a:noFill/>
          <a:ln w="19050">
            <a:solidFill>
              <a:schemeClr val="tx1"/>
            </a:solidFill>
            <a:round/>
            <a:headEnd/>
            <a:tailEnd/>
          </a:ln>
          <a:effectLst/>
        </p:spPr>
        <p:txBody>
          <a:bodyPr/>
          <a:lstStyle/>
          <a:p>
            <a:endParaRPr lang="en-US"/>
          </a:p>
        </p:txBody>
      </p:sp>
      <p:sp>
        <p:nvSpPr>
          <p:cNvPr id="119156" name="Line 372"/>
          <p:cNvSpPr>
            <a:spLocks noChangeShapeType="1"/>
          </p:cNvSpPr>
          <p:nvPr/>
        </p:nvSpPr>
        <p:spPr bwMode="auto">
          <a:xfrm flipH="1" flipV="1">
            <a:off x="6781800" y="2819400"/>
            <a:ext cx="1295400" cy="0"/>
          </a:xfrm>
          <a:prstGeom prst="line">
            <a:avLst/>
          </a:prstGeom>
          <a:noFill/>
          <a:ln w="19050">
            <a:solidFill>
              <a:schemeClr val="tx1"/>
            </a:solidFill>
            <a:round/>
            <a:headEnd/>
            <a:tailEnd/>
          </a:ln>
          <a:effectLst/>
        </p:spPr>
        <p:txBody>
          <a:bodyPr/>
          <a:lstStyle/>
          <a:p>
            <a:endParaRPr lang="en-US"/>
          </a:p>
        </p:txBody>
      </p:sp>
      <p:sp>
        <p:nvSpPr>
          <p:cNvPr id="119157" name="Line 373"/>
          <p:cNvSpPr>
            <a:spLocks noChangeShapeType="1"/>
          </p:cNvSpPr>
          <p:nvPr/>
        </p:nvSpPr>
        <p:spPr bwMode="auto">
          <a:xfrm>
            <a:off x="8077200" y="2819400"/>
            <a:ext cx="0" cy="304800"/>
          </a:xfrm>
          <a:prstGeom prst="line">
            <a:avLst/>
          </a:prstGeom>
          <a:noFill/>
          <a:ln w="19050">
            <a:solidFill>
              <a:schemeClr val="tx1"/>
            </a:solidFill>
            <a:round/>
            <a:headEnd/>
            <a:tailEnd type="triangle" w="med" len="med"/>
          </a:ln>
          <a:effectLst/>
        </p:spPr>
        <p:txBody>
          <a:bodyPr/>
          <a:lstStyle/>
          <a:p>
            <a:endParaRPr lang="en-US"/>
          </a:p>
        </p:txBody>
      </p:sp>
      <p:sp>
        <p:nvSpPr>
          <p:cNvPr id="119158" name="Line 374"/>
          <p:cNvSpPr>
            <a:spLocks noChangeShapeType="1"/>
          </p:cNvSpPr>
          <p:nvPr/>
        </p:nvSpPr>
        <p:spPr bwMode="auto">
          <a:xfrm>
            <a:off x="5867400" y="2819400"/>
            <a:ext cx="0" cy="152400"/>
          </a:xfrm>
          <a:prstGeom prst="line">
            <a:avLst/>
          </a:prstGeom>
          <a:noFill/>
          <a:ln w="19050">
            <a:solidFill>
              <a:schemeClr val="tx1"/>
            </a:solidFill>
            <a:round/>
            <a:headEnd/>
            <a:tailEnd/>
          </a:ln>
          <a:effectLst/>
        </p:spPr>
        <p:txBody>
          <a:bodyPr/>
          <a:lstStyle/>
          <a:p>
            <a:endParaRPr lang="en-US"/>
          </a:p>
        </p:txBody>
      </p:sp>
      <p:sp>
        <p:nvSpPr>
          <p:cNvPr id="119159" name="Line 375"/>
          <p:cNvSpPr>
            <a:spLocks noChangeShapeType="1"/>
          </p:cNvSpPr>
          <p:nvPr/>
        </p:nvSpPr>
        <p:spPr bwMode="auto">
          <a:xfrm flipH="1">
            <a:off x="5867400" y="2971800"/>
            <a:ext cx="1676400" cy="0"/>
          </a:xfrm>
          <a:prstGeom prst="line">
            <a:avLst/>
          </a:prstGeom>
          <a:noFill/>
          <a:ln w="19050">
            <a:solidFill>
              <a:schemeClr val="tx1"/>
            </a:solidFill>
            <a:round/>
            <a:headEnd/>
            <a:tailEnd/>
          </a:ln>
          <a:effectLst/>
        </p:spPr>
        <p:txBody>
          <a:bodyPr/>
          <a:lstStyle/>
          <a:p>
            <a:endParaRPr lang="en-US"/>
          </a:p>
        </p:txBody>
      </p:sp>
      <p:sp>
        <p:nvSpPr>
          <p:cNvPr id="119160" name="Line 376"/>
          <p:cNvSpPr>
            <a:spLocks noChangeShapeType="1"/>
          </p:cNvSpPr>
          <p:nvPr/>
        </p:nvSpPr>
        <p:spPr bwMode="auto">
          <a:xfrm flipV="1">
            <a:off x="2895600" y="2057400"/>
            <a:ext cx="0" cy="914400"/>
          </a:xfrm>
          <a:prstGeom prst="line">
            <a:avLst/>
          </a:prstGeom>
          <a:noFill/>
          <a:ln w="19050">
            <a:solidFill>
              <a:schemeClr val="tx1"/>
            </a:solidFill>
            <a:round/>
            <a:headEnd/>
            <a:tailEnd/>
          </a:ln>
          <a:effectLst/>
        </p:spPr>
        <p:txBody>
          <a:bodyPr/>
          <a:lstStyle/>
          <a:p>
            <a:endParaRPr lang="en-US"/>
          </a:p>
        </p:txBody>
      </p:sp>
      <p:sp>
        <p:nvSpPr>
          <p:cNvPr id="119161" name="Line 377"/>
          <p:cNvSpPr>
            <a:spLocks noChangeShapeType="1"/>
          </p:cNvSpPr>
          <p:nvPr/>
        </p:nvSpPr>
        <p:spPr bwMode="auto">
          <a:xfrm flipV="1">
            <a:off x="3352800" y="2971800"/>
            <a:ext cx="0" cy="152400"/>
          </a:xfrm>
          <a:prstGeom prst="line">
            <a:avLst/>
          </a:prstGeom>
          <a:noFill/>
          <a:ln w="19050">
            <a:solidFill>
              <a:schemeClr val="tx1"/>
            </a:solidFill>
            <a:round/>
            <a:headEnd type="triangle" w="med" len="med"/>
            <a:tailEnd/>
          </a:ln>
          <a:effectLst/>
        </p:spPr>
        <p:txBody>
          <a:bodyPr/>
          <a:lstStyle/>
          <a:p>
            <a:endParaRPr lang="en-US"/>
          </a:p>
        </p:txBody>
      </p:sp>
      <p:sp>
        <p:nvSpPr>
          <p:cNvPr id="119162" name="Line 378"/>
          <p:cNvSpPr>
            <a:spLocks noChangeShapeType="1"/>
          </p:cNvSpPr>
          <p:nvPr/>
        </p:nvSpPr>
        <p:spPr bwMode="auto">
          <a:xfrm>
            <a:off x="6629400" y="2057400"/>
            <a:ext cx="0" cy="1066800"/>
          </a:xfrm>
          <a:prstGeom prst="line">
            <a:avLst/>
          </a:prstGeom>
          <a:noFill/>
          <a:ln w="19050">
            <a:solidFill>
              <a:schemeClr val="tx1"/>
            </a:solidFill>
            <a:round/>
            <a:headEnd type="triangle" w="med" len="med"/>
            <a:tailEnd/>
          </a:ln>
          <a:effectLst/>
        </p:spPr>
        <p:txBody>
          <a:bodyPr/>
          <a:lstStyle/>
          <a:p>
            <a:endParaRPr lang="en-US"/>
          </a:p>
        </p:txBody>
      </p:sp>
      <p:grpSp>
        <p:nvGrpSpPr>
          <p:cNvPr id="4" name="Group 379"/>
          <p:cNvGrpSpPr>
            <a:grpSpLocks/>
          </p:cNvGrpSpPr>
          <p:nvPr/>
        </p:nvGrpSpPr>
        <p:grpSpPr bwMode="auto">
          <a:xfrm>
            <a:off x="5638800" y="3124200"/>
            <a:ext cx="1447800" cy="685800"/>
            <a:chOff x="3024" y="960"/>
            <a:chExt cx="912" cy="432"/>
          </a:xfrm>
        </p:grpSpPr>
        <p:sp>
          <p:nvSpPr>
            <p:cNvPr id="119164" name="Rectangle 380"/>
            <p:cNvSpPr>
              <a:spLocks noChangeArrowheads="1"/>
            </p:cNvSpPr>
            <p:nvPr/>
          </p:nvSpPr>
          <p:spPr bwMode="auto">
            <a:xfrm>
              <a:off x="3168"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65" name="Line 381"/>
            <p:cNvSpPr>
              <a:spLocks noChangeShapeType="1"/>
            </p:cNvSpPr>
            <p:nvPr/>
          </p:nvSpPr>
          <p:spPr bwMode="auto">
            <a:xfrm>
              <a:off x="3168" y="1344"/>
              <a:ext cx="0" cy="48"/>
            </a:xfrm>
            <a:prstGeom prst="line">
              <a:avLst/>
            </a:prstGeom>
            <a:noFill/>
            <a:ln w="9525">
              <a:solidFill>
                <a:schemeClr val="tx1"/>
              </a:solidFill>
              <a:round/>
              <a:headEnd/>
              <a:tailEnd/>
            </a:ln>
            <a:effectLst/>
          </p:spPr>
          <p:txBody>
            <a:bodyPr/>
            <a:lstStyle/>
            <a:p>
              <a:endParaRPr lang="en-US"/>
            </a:p>
          </p:txBody>
        </p:sp>
        <p:sp>
          <p:nvSpPr>
            <p:cNvPr id="119166" name="Line 382"/>
            <p:cNvSpPr>
              <a:spLocks noChangeShapeType="1"/>
            </p:cNvSpPr>
            <p:nvPr/>
          </p:nvSpPr>
          <p:spPr bwMode="auto">
            <a:xfrm>
              <a:off x="3264" y="1344"/>
              <a:ext cx="0" cy="48"/>
            </a:xfrm>
            <a:prstGeom prst="line">
              <a:avLst/>
            </a:prstGeom>
            <a:noFill/>
            <a:ln w="9525">
              <a:solidFill>
                <a:schemeClr val="tx1"/>
              </a:solidFill>
              <a:round/>
              <a:headEnd/>
              <a:tailEnd/>
            </a:ln>
            <a:effectLst/>
          </p:spPr>
          <p:txBody>
            <a:bodyPr/>
            <a:lstStyle/>
            <a:p>
              <a:endParaRPr lang="en-US"/>
            </a:p>
          </p:txBody>
        </p:sp>
        <p:sp>
          <p:nvSpPr>
            <p:cNvPr id="119167" name="Line 383"/>
            <p:cNvSpPr>
              <a:spLocks noChangeShapeType="1"/>
            </p:cNvSpPr>
            <p:nvPr/>
          </p:nvSpPr>
          <p:spPr bwMode="auto">
            <a:xfrm>
              <a:off x="3168" y="1296"/>
              <a:ext cx="96" cy="0"/>
            </a:xfrm>
            <a:prstGeom prst="line">
              <a:avLst/>
            </a:prstGeom>
            <a:noFill/>
            <a:ln w="9525">
              <a:solidFill>
                <a:schemeClr val="tx1"/>
              </a:solidFill>
              <a:round/>
              <a:headEnd/>
              <a:tailEnd/>
            </a:ln>
            <a:effectLst/>
          </p:spPr>
          <p:txBody>
            <a:bodyPr/>
            <a:lstStyle/>
            <a:p>
              <a:endParaRPr lang="en-US"/>
            </a:p>
          </p:txBody>
        </p:sp>
        <p:sp>
          <p:nvSpPr>
            <p:cNvPr id="119168" name="Line 384"/>
            <p:cNvSpPr>
              <a:spLocks noChangeShapeType="1"/>
            </p:cNvSpPr>
            <p:nvPr/>
          </p:nvSpPr>
          <p:spPr bwMode="auto">
            <a:xfrm>
              <a:off x="3168" y="1248"/>
              <a:ext cx="96" cy="0"/>
            </a:xfrm>
            <a:prstGeom prst="line">
              <a:avLst/>
            </a:prstGeom>
            <a:noFill/>
            <a:ln w="9525">
              <a:solidFill>
                <a:schemeClr val="tx1"/>
              </a:solidFill>
              <a:round/>
              <a:headEnd/>
              <a:tailEnd/>
            </a:ln>
            <a:effectLst/>
          </p:spPr>
          <p:txBody>
            <a:bodyPr/>
            <a:lstStyle/>
            <a:p>
              <a:endParaRPr lang="en-US"/>
            </a:p>
          </p:txBody>
        </p:sp>
        <p:sp>
          <p:nvSpPr>
            <p:cNvPr id="119169" name="Line 385"/>
            <p:cNvSpPr>
              <a:spLocks noChangeShapeType="1"/>
            </p:cNvSpPr>
            <p:nvPr/>
          </p:nvSpPr>
          <p:spPr bwMode="auto">
            <a:xfrm>
              <a:off x="3168" y="1200"/>
              <a:ext cx="96" cy="0"/>
            </a:xfrm>
            <a:prstGeom prst="line">
              <a:avLst/>
            </a:prstGeom>
            <a:noFill/>
            <a:ln w="9525">
              <a:solidFill>
                <a:schemeClr val="tx1"/>
              </a:solidFill>
              <a:round/>
              <a:headEnd/>
              <a:tailEnd/>
            </a:ln>
            <a:effectLst/>
          </p:spPr>
          <p:txBody>
            <a:bodyPr/>
            <a:lstStyle/>
            <a:p>
              <a:endParaRPr lang="en-US"/>
            </a:p>
          </p:txBody>
        </p:sp>
        <p:sp>
          <p:nvSpPr>
            <p:cNvPr id="119170" name="Rectangle 386"/>
            <p:cNvSpPr>
              <a:spLocks noChangeArrowheads="1"/>
            </p:cNvSpPr>
            <p:nvPr/>
          </p:nvSpPr>
          <p:spPr bwMode="auto">
            <a:xfrm>
              <a:off x="3312"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71" name="Line 387"/>
            <p:cNvSpPr>
              <a:spLocks noChangeShapeType="1"/>
            </p:cNvSpPr>
            <p:nvPr/>
          </p:nvSpPr>
          <p:spPr bwMode="auto">
            <a:xfrm>
              <a:off x="3312" y="1152"/>
              <a:ext cx="0" cy="48"/>
            </a:xfrm>
            <a:prstGeom prst="line">
              <a:avLst/>
            </a:prstGeom>
            <a:noFill/>
            <a:ln w="9525">
              <a:solidFill>
                <a:schemeClr val="tx1"/>
              </a:solidFill>
              <a:round/>
              <a:headEnd/>
              <a:tailEnd/>
            </a:ln>
            <a:effectLst/>
          </p:spPr>
          <p:txBody>
            <a:bodyPr/>
            <a:lstStyle/>
            <a:p>
              <a:endParaRPr lang="en-US"/>
            </a:p>
          </p:txBody>
        </p:sp>
        <p:sp>
          <p:nvSpPr>
            <p:cNvPr id="119172" name="Line 388"/>
            <p:cNvSpPr>
              <a:spLocks noChangeShapeType="1"/>
            </p:cNvSpPr>
            <p:nvPr/>
          </p:nvSpPr>
          <p:spPr bwMode="auto">
            <a:xfrm>
              <a:off x="3408" y="1152"/>
              <a:ext cx="0" cy="48"/>
            </a:xfrm>
            <a:prstGeom prst="line">
              <a:avLst/>
            </a:prstGeom>
            <a:noFill/>
            <a:ln w="9525">
              <a:solidFill>
                <a:schemeClr val="tx1"/>
              </a:solidFill>
              <a:round/>
              <a:headEnd/>
              <a:tailEnd/>
            </a:ln>
            <a:effectLst/>
          </p:spPr>
          <p:txBody>
            <a:bodyPr/>
            <a:lstStyle/>
            <a:p>
              <a:endParaRPr lang="en-US"/>
            </a:p>
          </p:txBody>
        </p:sp>
        <p:sp>
          <p:nvSpPr>
            <p:cNvPr id="119173" name="Line 389"/>
            <p:cNvSpPr>
              <a:spLocks noChangeShapeType="1"/>
            </p:cNvSpPr>
            <p:nvPr/>
          </p:nvSpPr>
          <p:spPr bwMode="auto">
            <a:xfrm>
              <a:off x="3312" y="1344"/>
              <a:ext cx="96" cy="0"/>
            </a:xfrm>
            <a:prstGeom prst="line">
              <a:avLst/>
            </a:prstGeom>
            <a:noFill/>
            <a:ln w="9525">
              <a:solidFill>
                <a:schemeClr val="tx1"/>
              </a:solidFill>
              <a:round/>
              <a:headEnd/>
              <a:tailEnd/>
            </a:ln>
            <a:effectLst/>
          </p:spPr>
          <p:txBody>
            <a:bodyPr/>
            <a:lstStyle/>
            <a:p>
              <a:endParaRPr lang="en-US"/>
            </a:p>
          </p:txBody>
        </p:sp>
        <p:sp>
          <p:nvSpPr>
            <p:cNvPr id="119174" name="Line 390"/>
            <p:cNvSpPr>
              <a:spLocks noChangeShapeType="1"/>
            </p:cNvSpPr>
            <p:nvPr/>
          </p:nvSpPr>
          <p:spPr bwMode="auto">
            <a:xfrm>
              <a:off x="3312" y="1296"/>
              <a:ext cx="96" cy="0"/>
            </a:xfrm>
            <a:prstGeom prst="line">
              <a:avLst/>
            </a:prstGeom>
            <a:noFill/>
            <a:ln w="9525">
              <a:solidFill>
                <a:schemeClr val="tx1"/>
              </a:solidFill>
              <a:round/>
              <a:headEnd/>
              <a:tailEnd/>
            </a:ln>
            <a:effectLst/>
          </p:spPr>
          <p:txBody>
            <a:bodyPr/>
            <a:lstStyle/>
            <a:p>
              <a:endParaRPr lang="en-US"/>
            </a:p>
          </p:txBody>
        </p:sp>
        <p:sp>
          <p:nvSpPr>
            <p:cNvPr id="119175" name="Line 391"/>
            <p:cNvSpPr>
              <a:spLocks noChangeShapeType="1"/>
            </p:cNvSpPr>
            <p:nvPr/>
          </p:nvSpPr>
          <p:spPr bwMode="auto">
            <a:xfrm>
              <a:off x="3312" y="1248"/>
              <a:ext cx="96" cy="0"/>
            </a:xfrm>
            <a:prstGeom prst="line">
              <a:avLst/>
            </a:prstGeom>
            <a:noFill/>
            <a:ln w="9525">
              <a:solidFill>
                <a:schemeClr val="tx1"/>
              </a:solidFill>
              <a:round/>
              <a:headEnd/>
              <a:tailEnd/>
            </a:ln>
            <a:effectLst/>
          </p:spPr>
          <p:txBody>
            <a:bodyPr/>
            <a:lstStyle/>
            <a:p>
              <a:endParaRPr lang="en-US"/>
            </a:p>
          </p:txBody>
        </p:sp>
        <p:sp>
          <p:nvSpPr>
            <p:cNvPr id="119176" name="Rectangle 392"/>
            <p:cNvSpPr>
              <a:spLocks noChangeArrowheads="1"/>
            </p:cNvSpPr>
            <p:nvPr/>
          </p:nvSpPr>
          <p:spPr bwMode="auto">
            <a:xfrm>
              <a:off x="3552"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77" name="Line 393"/>
            <p:cNvSpPr>
              <a:spLocks noChangeShapeType="1"/>
            </p:cNvSpPr>
            <p:nvPr/>
          </p:nvSpPr>
          <p:spPr bwMode="auto">
            <a:xfrm>
              <a:off x="3552" y="1344"/>
              <a:ext cx="0" cy="48"/>
            </a:xfrm>
            <a:prstGeom prst="line">
              <a:avLst/>
            </a:prstGeom>
            <a:noFill/>
            <a:ln w="9525">
              <a:solidFill>
                <a:schemeClr val="tx1"/>
              </a:solidFill>
              <a:round/>
              <a:headEnd/>
              <a:tailEnd/>
            </a:ln>
            <a:effectLst/>
          </p:spPr>
          <p:txBody>
            <a:bodyPr/>
            <a:lstStyle/>
            <a:p>
              <a:endParaRPr lang="en-US"/>
            </a:p>
          </p:txBody>
        </p:sp>
        <p:sp>
          <p:nvSpPr>
            <p:cNvPr id="119178" name="Line 394"/>
            <p:cNvSpPr>
              <a:spLocks noChangeShapeType="1"/>
            </p:cNvSpPr>
            <p:nvPr/>
          </p:nvSpPr>
          <p:spPr bwMode="auto">
            <a:xfrm>
              <a:off x="3648" y="1344"/>
              <a:ext cx="0" cy="48"/>
            </a:xfrm>
            <a:prstGeom prst="line">
              <a:avLst/>
            </a:prstGeom>
            <a:noFill/>
            <a:ln w="9525">
              <a:solidFill>
                <a:schemeClr val="tx1"/>
              </a:solidFill>
              <a:round/>
              <a:headEnd/>
              <a:tailEnd/>
            </a:ln>
            <a:effectLst/>
          </p:spPr>
          <p:txBody>
            <a:bodyPr/>
            <a:lstStyle/>
            <a:p>
              <a:endParaRPr lang="en-US"/>
            </a:p>
          </p:txBody>
        </p:sp>
        <p:sp>
          <p:nvSpPr>
            <p:cNvPr id="119179" name="Line 395"/>
            <p:cNvSpPr>
              <a:spLocks noChangeShapeType="1"/>
            </p:cNvSpPr>
            <p:nvPr/>
          </p:nvSpPr>
          <p:spPr bwMode="auto">
            <a:xfrm>
              <a:off x="3552" y="1296"/>
              <a:ext cx="96" cy="0"/>
            </a:xfrm>
            <a:prstGeom prst="line">
              <a:avLst/>
            </a:prstGeom>
            <a:noFill/>
            <a:ln w="9525">
              <a:solidFill>
                <a:schemeClr val="tx1"/>
              </a:solidFill>
              <a:round/>
              <a:headEnd/>
              <a:tailEnd/>
            </a:ln>
            <a:effectLst/>
          </p:spPr>
          <p:txBody>
            <a:bodyPr/>
            <a:lstStyle/>
            <a:p>
              <a:endParaRPr lang="en-US"/>
            </a:p>
          </p:txBody>
        </p:sp>
        <p:sp>
          <p:nvSpPr>
            <p:cNvPr id="119180" name="Line 396"/>
            <p:cNvSpPr>
              <a:spLocks noChangeShapeType="1"/>
            </p:cNvSpPr>
            <p:nvPr/>
          </p:nvSpPr>
          <p:spPr bwMode="auto">
            <a:xfrm>
              <a:off x="3552" y="1248"/>
              <a:ext cx="96" cy="0"/>
            </a:xfrm>
            <a:prstGeom prst="line">
              <a:avLst/>
            </a:prstGeom>
            <a:noFill/>
            <a:ln w="9525">
              <a:solidFill>
                <a:schemeClr val="tx1"/>
              </a:solidFill>
              <a:round/>
              <a:headEnd/>
              <a:tailEnd/>
            </a:ln>
            <a:effectLst/>
          </p:spPr>
          <p:txBody>
            <a:bodyPr/>
            <a:lstStyle/>
            <a:p>
              <a:endParaRPr lang="en-US"/>
            </a:p>
          </p:txBody>
        </p:sp>
        <p:sp>
          <p:nvSpPr>
            <p:cNvPr id="119181" name="Line 397"/>
            <p:cNvSpPr>
              <a:spLocks noChangeShapeType="1"/>
            </p:cNvSpPr>
            <p:nvPr/>
          </p:nvSpPr>
          <p:spPr bwMode="auto">
            <a:xfrm>
              <a:off x="3552" y="1200"/>
              <a:ext cx="96" cy="0"/>
            </a:xfrm>
            <a:prstGeom prst="line">
              <a:avLst/>
            </a:prstGeom>
            <a:noFill/>
            <a:ln w="9525">
              <a:solidFill>
                <a:schemeClr val="tx1"/>
              </a:solidFill>
              <a:round/>
              <a:headEnd/>
              <a:tailEnd/>
            </a:ln>
            <a:effectLst/>
          </p:spPr>
          <p:txBody>
            <a:bodyPr/>
            <a:lstStyle/>
            <a:p>
              <a:endParaRPr lang="en-US"/>
            </a:p>
          </p:txBody>
        </p:sp>
        <p:sp>
          <p:nvSpPr>
            <p:cNvPr id="119182" name="Rectangle 398"/>
            <p:cNvSpPr>
              <a:spLocks noChangeArrowheads="1"/>
            </p:cNvSpPr>
            <p:nvPr/>
          </p:nvSpPr>
          <p:spPr bwMode="auto">
            <a:xfrm>
              <a:off x="3696"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83" name="Line 399"/>
            <p:cNvSpPr>
              <a:spLocks noChangeShapeType="1"/>
            </p:cNvSpPr>
            <p:nvPr/>
          </p:nvSpPr>
          <p:spPr bwMode="auto">
            <a:xfrm>
              <a:off x="3696" y="1152"/>
              <a:ext cx="0" cy="48"/>
            </a:xfrm>
            <a:prstGeom prst="line">
              <a:avLst/>
            </a:prstGeom>
            <a:noFill/>
            <a:ln w="9525">
              <a:solidFill>
                <a:schemeClr val="tx1"/>
              </a:solidFill>
              <a:round/>
              <a:headEnd/>
              <a:tailEnd/>
            </a:ln>
            <a:effectLst/>
          </p:spPr>
          <p:txBody>
            <a:bodyPr/>
            <a:lstStyle/>
            <a:p>
              <a:endParaRPr lang="en-US"/>
            </a:p>
          </p:txBody>
        </p:sp>
        <p:sp>
          <p:nvSpPr>
            <p:cNvPr id="119184" name="Line 400"/>
            <p:cNvSpPr>
              <a:spLocks noChangeShapeType="1"/>
            </p:cNvSpPr>
            <p:nvPr/>
          </p:nvSpPr>
          <p:spPr bwMode="auto">
            <a:xfrm>
              <a:off x="3792" y="1152"/>
              <a:ext cx="0" cy="48"/>
            </a:xfrm>
            <a:prstGeom prst="line">
              <a:avLst/>
            </a:prstGeom>
            <a:noFill/>
            <a:ln w="9525">
              <a:solidFill>
                <a:schemeClr val="tx1"/>
              </a:solidFill>
              <a:round/>
              <a:headEnd/>
              <a:tailEnd/>
            </a:ln>
            <a:effectLst/>
          </p:spPr>
          <p:txBody>
            <a:bodyPr/>
            <a:lstStyle/>
            <a:p>
              <a:endParaRPr lang="en-US"/>
            </a:p>
          </p:txBody>
        </p:sp>
        <p:sp>
          <p:nvSpPr>
            <p:cNvPr id="119185" name="Line 401"/>
            <p:cNvSpPr>
              <a:spLocks noChangeShapeType="1"/>
            </p:cNvSpPr>
            <p:nvPr/>
          </p:nvSpPr>
          <p:spPr bwMode="auto">
            <a:xfrm>
              <a:off x="3696" y="1344"/>
              <a:ext cx="96" cy="0"/>
            </a:xfrm>
            <a:prstGeom prst="line">
              <a:avLst/>
            </a:prstGeom>
            <a:noFill/>
            <a:ln w="9525">
              <a:solidFill>
                <a:schemeClr val="tx1"/>
              </a:solidFill>
              <a:round/>
              <a:headEnd/>
              <a:tailEnd/>
            </a:ln>
            <a:effectLst/>
          </p:spPr>
          <p:txBody>
            <a:bodyPr/>
            <a:lstStyle/>
            <a:p>
              <a:endParaRPr lang="en-US"/>
            </a:p>
          </p:txBody>
        </p:sp>
        <p:sp>
          <p:nvSpPr>
            <p:cNvPr id="119186" name="Line 402"/>
            <p:cNvSpPr>
              <a:spLocks noChangeShapeType="1"/>
            </p:cNvSpPr>
            <p:nvPr/>
          </p:nvSpPr>
          <p:spPr bwMode="auto">
            <a:xfrm>
              <a:off x="3696" y="1296"/>
              <a:ext cx="96" cy="0"/>
            </a:xfrm>
            <a:prstGeom prst="line">
              <a:avLst/>
            </a:prstGeom>
            <a:noFill/>
            <a:ln w="9525">
              <a:solidFill>
                <a:schemeClr val="tx1"/>
              </a:solidFill>
              <a:round/>
              <a:headEnd/>
              <a:tailEnd/>
            </a:ln>
            <a:effectLst/>
          </p:spPr>
          <p:txBody>
            <a:bodyPr/>
            <a:lstStyle/>
            <a:p>
              <a:endParaRPr lang="en-US"/>
            </a:p>
          </p:txBody>
        </p:sp>
        <p:sp>
          <p:nvSpPr>
            <p:cNvPr id="119187" name="Line 403"/>
            <p:cNvSpPr>
              <a:spLocks noChangeShapeType="1"/>
            </p:cNvSpPr>
            <p:nvPr/>
          </p:nvSpPr>
          <p:spPr bwMode="auto">
            <a:xfrm>
              <a:off x="3696" y="1248"/>
              <a:ext cx="96" cy="0"/>
            </a:xfrm>
            <a:prstGeom prst="line">
              <a:avLst/>
            </a:prstGeom>
            <a:noFill/>
            <a:ln w="9525">
              <a:solidFill>
                <a:schemeClr val="tx1"/>
              </a:solidFill>
              <a:round/>
              <a:headEnd/>
              <a:tailEnd/>
            </a:ln>
            <a:effectLst/>
          </p:spPr>
          <p:txBody>
            <a:bodyPr/>
            <a:lstStyle/>
            <a:p>
              <a:endParaRPr lang="en-US"/>
            </a:p>
          </p:txBody>
        </p:sp>
        <p:sp>
          <p:nvSpPr>
            <p:cNvPr id="119188" name="Text Box 404"/>
            <p:cNvSpPr txBox="1">
              <a:spLocks noChangeArrowheads="1"/>
            </p:cNvSpPr>
            <p:nvPr/>
          </p:nvSpPr>
          <p:spPr bwMode="auto">
            <a:xfrm rot="-21600000">
              <a:off x="3408"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19189" name="AutoShape 405"/>
            <p:cNvSpPr>
              <a:spLocks noChangeArrowheads="1"/>
            </p:cNvSpPr>
            <p:nvPr/>
          </p:nvSpPr>
          <p:spPr bwMode="auto">
            <a:xfrm>
              <a:off x="3120"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19190" name="AutoShape 406"/>
            <p:cNvSpPr>
              <a:spLocks noChangeArrowheads="1"/>
            </p:cNvSpPr>
            <p:nvPr/>
          </p:nvSpPr>
          <p:spPr bwMode="auto">
            <a:xfrm>
              <a:off x="3504"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19191" name="Text Box 407"/>
            <p:cNvSpPr txBox="1">
              <a:spLocks noChangeArrowheads="1"/>
            </p:cNvSpPr>
            <p:nvPr/>
          </p:nvSpPr>
          <p:spPr bwMode="auto">
            <a:xfrm rot="-21600000">
              <a:off x="3024"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grpSp>
      <p:grpSp>
        <p:nvGrpSpPr>
          <p:cNvPr id="5" name="Group 408"/>
          <p:cNvGrpSpPr>
            <a:grpSpLocks/>
          </p:cNvGrpSpPr>
          <p:nvPr/>
        </p:nvGrpSpPr>
        <p:grpSpPr bwMode="auto">
          <a:xfrm>
            <a:off x="7086600" y="3124200"/>
            <a:ext cx="1447800" cy="685800"/>
            <a:chOff x="3024" y="960"/>
            <a:chExt cx="912" cy="432"/>
          </a:xfrm>
        </p:grpSpPr>
        <p:sp>
          <p:nvSpPr>
            <p:cNvPr id="119193" name="Rectangle 409"/>
            <p:cNvSpPr>
              <a:spLocks noChangeArrowheads="1"/>
            </p:cNvSpPr>
            <p:nvPr/>
          </p:nvSpPr>
          <p:spPr bwMode="auto">
            <a:xfrm>
              <a:off x="3168"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194" name="Line 410"/>
            <p:cNvSpPr>
              <a:spLocks noChangeShapeType="1"/>
            </p:cNvSpPr>
            <p:nvPr/>
          </p:nvSpPr>
          <p:spPr bwMode="auto">
            <a:xfrm>
              <a:off x="3168" y="1344"/>
              <a:ext cx="0" cy="48"/>
            </a:xfrm>
            <a:prstGeom prst="line">
              <a:avLst/>
            </a:prstGeom>
            <a:noFill/>
            <a:ln w="9525">
              <a:solidFill>
                <a:schemeClr val="tx1"/>
              </a:solidFill>
              <a:round/>
              <a:headEnd/>
              <a:tailEnd/>
            </a:ln>
            <a:effectLst/>
          </p:spPr>
          <p:txBody>
            <a:bodyPr/>
            <a:lstStyle/>
            <a:p>
              <a:endParaRPr lang="en-US"/>
            </a:p>
          </p:txBody>
        </p:sp>
        <p:sp>
          <p:nvSpPr>
            <p:cNvPr id="119195" name="Line 411"/>
            <p:cNvSpPr>
              <a:spLocks noChangeShapeType="1"/>
            </p:cNvSpPr>
            <p:nvPr/>
          </p:nvSpPr>
          <p:spPr bwMode="auto">
            <a:xfrm>
              <a:off x="3264" y="1344"/>
              <a:ext cx="0" cy="48"/>
            </a:xfrm>
            <a:prstGeom prst="line">
              <a:avLst/>
            </a:prstGeom>
            <a:noFill/>
            <a:ln w="9525">
              <a:solidFill>
                <a:schemeClr val="tx1"/>
              </a:solidFill>
              <a:round/>
              <a:headEnd/>
              <a:tailEnd/>
            </a:ln>
            <a:effectLst/>
          </p:spPr>
          <p:txBody>
            <a:bodyPr/>
            <a:lstStyle/>
            <a:p>
              <a:endParaRPr lang="en-US"/>
            </a:p>
          </p:txBody>
        </p:sp>
        <p:sp>
          <p:nvSpPr>
            <p:cNvPr id="119196" name="Line 412"/>
            <p:cNvSpPr>
              <a:spLocks noChangeShapeType="1"/>
            </p:cNvSpPr>
            <p:nvPr/>
          </p:nvSpPr>
          <p:spPr bwMode="auto">
            <a:xfrm>
              <a:off x="3168" y="1296"/>
              <a:ext cx="96" cy="0"/>
            </a:xfrm>
            <a:prstGeom prst="line">
              <a:avLst/>
            </a:prstGeom>
            <a:noFill/>
            <a:ln w="9525">
              <a:solidFill>
                <a:schemeClr val="tx1"/>
              </a:solidFill>
              <a:round/>
              <a:headEnd/>
              <a:tailEnd/>
            </a:ln>
            <a:effectLst/>
          </p:spPr>
          <p:txBody>
            <a:bodyPr/>
            <a:lstStyle/>
            <a:p>
              <a:endParaRPr lang="en-US"/>
            </a:p>
          </p:txBody>
        </p:sp>
        <p:sp>
          <p:nvSpPr>
            <p:cNvPr id="119197" name="Line 413"/>
            <p:cNvSpPr>
              <a:spLocks noChangeShapeType="1"/>
            </p:cNvSpPr>
            <p:nvPr/>
          </p:nvSpPr>
          <p:spPr bwMode="auto">
            <a:xfrm>
              <a:off x="3168" y="1248"/>
              <a:ext cx="96" cy="0"/>
            </a:xfrm>
            <a:prstGeom prst="line">
              <a:avLst/>
            </a:prstGeom>
            <a:noFill/>
            <a:ln w="9525">
              <a:solidFill>
                <a:schemeClr val="tx1"/>
              </a:solidFill>
              <a:round/>
              <a:headEnd/>
              <a:tailEnd/>
            </a:ln>
            <a:effectLst/>
          </p:spPr>
          <p:txBody>
            <a:bodyPr/>
            <a:lstStyle/>
            <a:p>
              <a:endParaRPr lang="en-US"/>
            </a:p>
          </p:txBody>
        </p:sp>
        <p:sp>
          <p:nvSpPr>
            <p:cNvPr id="119198" name="Line 414"/>
            <p:cNvSpPr>
              <a:spLocks noChangeShapeType="1"/>
            </p:cNvSpPr>
            <p:nvPr/>
          </p:nvSpPr>
          <p:spPr bwMode="auto">
            <a:xfrm>
              <a:off x="3168" y="1200"/>
              <a:ext cx="96" cy="0"/>
            </a:xfrm>
            <a:prstGeom prst="line">
              <a:avLst/>
            </a:prstGeom>
            <a:noFill/>
            <a:ln w="9525">
              <a:solidFill>
                <a:schemeClr val="tx1"/>
              </a:solidFill>
              <a:round/>
              <a:headEnd/>
              <a:tailEnd/>
            </a:ln>
            <a:effectLst/>
          </p:spPr>
          <p:txBody>
            <a:bodyPr/>
            <a:lstStyle/>
            <a:p>
              <a:endParaRPr lang="en-US"/>
            </a:p>
          </p:txBody>
        </p:sp>
        <p:sp>
          <p:nvSpPr>
            <p:cNvPr id="119199" name="Rectangle 415"/>
            <p:cNvSpPr>
              <a:spLocks noChangeArrowheads="1"/>
            </p:cNvSpPr>
            <p:nvPr/>
          </p:nvSpPr>
          <p:spPr bwMode="auto">
            <a:xfrm>
              <a:off x="3312"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200" name="Line 416"/>
            <p:cNvSpPr>
              <a:spLocks noChangeShapeType="1"/>
            </p:cNvSpPr>
            <p:nvPr/>
          </p:nvSpPr>
          <p:spPr bwMode="auto">
            <a:xfrm>
              <a:off x="3312" y="1152"/>
              <a:ext cx="0" cy="48"/>
            </a:xfrm>
            <a:prstGeom prst="line">
              <a:avLst/>
            </a:prstGeom>
            <a:noFill/>
            <a:ln w="9525">
              <a:solidFill>
                <a:schemeClr val="tx1"/>
              </a:solidFill>
              <a:round/>
              <a:headEnd/>
              <a:tailEnd/>
            </a:ln>
            <a:effectLst/>
          </p:spPr>
          <p:txBody>
            <a:bodyPr/>
            <a:lstStyle/>
            <a:p>
              <a:endParaRPr lang="en-US"/>
            </a:p>
          </p:txBody>
        </p:sp>
        <p:sp>
          <p:nvSpPr>
            <p:cNvPr id="119201" name="Line 417"/>
            <p:cNvSpPr>
              <a:spLocks noChangeShapeType="1"/>
            </p:cNvSpPr>
            <p:nvPr/>
          </p:nvSpPr>
          <p:spPr bwMode="auto">
            <a:xfrm>
              <a:off x="3408" y="1152"/>
              <a:ext cx="0" cy="48"/>
            </a:xfrm>
            <a:prstGeom prst="line">
              <a:avLst/>
            </a:prstGeom>
            <a:noFill/>
            <a:ln w="9525">
              <a:solidFill>
                <a:schemeClr val="tx1"/>
              </a:solidFill>
              <a:round/>
              <a:headEnd/>
              <a:tailEnd/>
            </a:ln>
            <a:effectLst/>
          </p:spPr>
          <p:txBody>
            <a:bodyPr/>
            <a:lstStyle/>
            <a:p>
              <a:endParaRPr lang="en-US"/>
            </a:p>
          </p:txBody>
        </p:sp>
        <p:sp>
          <p:nvSpPr>
            <p:cNvPr id="119202" name="Line 418"/>
            <p:cNvSpPr>
              <a:spLocks noChangeShapeType="1"/>
            </p:cNvSpPr>
            <p:nvPr/>
          </p:nvSpPr>
          <p:spPr bwMode="auto">
            <a:xfrm>
              <a:off x="3312" y="1344"/>
              <a:ext cx="96" cy="0"/>
            </a:xfrm>
            <a:prstGeom prst="line">
              <a:avLst/>
            </a:prstGeom>
            <a:noFill/>
            <a:ln w="9525">
              <a:solidFill>
                <a:schemeClr val="tx1"/>
              </a:solidFill>
              <a:round/>
              <a:headEnd/>
              <a:tailEnd/>
            </a:ln>
            <a:effectLst/>
          </p:spPr>
          <p:txBody>
            <a:bodyPr/>
            <a:lstStyle/>
            <a:p>
              <a:endParaRPr lang="en-US"/>
            </a:p>
          </p:txBody>
        </p:sp>
        <p:sp>
          <p:nvSpPr>
            <p:cNvPr id="119203" name="Line 419"/>
            <p:cNvSpPr>
              <a:spLocks noChangeShapeType="1"/>
            </p:cNvSpPr>
            <p:nvPr/>
          </p:nvSpPr>
          <p:spPr bwMode="auto">
            <a:xfrm>
              <a:off x="3312" y="1296"/>
              <a:ext cx="96" cy="0"/>
            </a:xfrm>
            <a:prstGeom prst="line">
              <a:avLst/>
            </a:prstGeom>
            <a:noFill/>
            <a:ln w="9525">
              <a:solidFill>
                <a:schemeClr val="tx1"/>
              </a:solidFill>
              <a:round/>
              <a:headEnd/>
              <a:tailEnd/>
            </a:ln>
            <a:effectLst/>
          </p:spPr>
          <p:txBody>
            <a:bodyPr/>
            <a:lstStyle/>
            <a:p>
              <a:endParaRPr lang="en-US"/>
            </a:p>
          </p:txBody>
        </p:sp>
        <p:sp>
          <p:nvSpPr>
            <p:cNvPr id="119204" name="Line 420"/>
            <p:cNvSpPr>
              <a:spLocks noChangeShapeType="1"/>
            </p:cNvSpPr>
            <p:nvPr/>
          </p:nvSpPr>
          <p:spPr bwMode="auto">
            <a:xfrm>
              <a:off x="3312" y="1248"/>
              <a:ext cx="96" cy="0"/>
            </a:xfrm>
            <a:prstGeom prst="line">
              <a:avLst/>
            </a:prstGeom>
            <a:noFill/>
            <a:ln w="9525">
              <a:solidFill>
                <a:schemeClr val="tx1"/>
              </a:solidFill>
              <a:round/>
              <a:headEnd/>
              <a:tailEnd/>
            </a:ln>
            <a:effectLst/>
          </p:spPr>
          <p:txBody>
            <a:bodyPr/>
            <a:lstStyle/>
            <a:p>
              <a:endParaRPr lang="en-US"/>
            </a:p>
          </p:txBody>
        </p:sp>
        <p:sp>
          <p:nvSpPr>
            <p:cNvPr id="119205" name="Rectangle 421"/>
            <p:cNvSpPr>
              <a:spLocks noChangeArrowheads="1"/>
            </p:cNvSpPr>
            <p:nvPr/>
          </p:nvSpPr>
          <p:spPr bwMode="auto">
            <a:xfrm>
              <a:off x="3552"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206" name="Line 422"/>
            <p:cNvSpPr>
              <a:spLocks noChangeShapeType="1"/>
            </p:cNvSpPr>
            <p:nvPr/>
          </p:nvSpPr>
          <p:spPr bwMode="auto">
            <a:xfrm>
              <a:off x="3552" y="1344"/>
              <a:ext cx="0" cy="48"/>
            </a:xfrm>
            <a:prstGeom prst="line">
              <a:avLst/>
            </a:prstGeom>
            <a:noFill/>
            <a:ln w="9525">
              <a:solidFill>
                <a:schemeClr val="tx1"/>
              </a:solidFill>
              <a:round/>
              <a:headEnd/>
              <a:tailEnd/>
            </a:ln>
            <a:effectLst/>
          </p:spPr>
          <p:txBody>
            <a:bodyPr/>
            <a:lstStyle/>
            <a:p>
              <a:endParaRPr lang="en-US"/>
            </a:p>
          </p:txBody>
        </p:sp>
        <p:sp>
          <p:nvSpPr>
            <p:cNvPr id="119207" name="Line 423"/>
            <p:cNvSpPr>
              <a:spLocks noChangeShapeType="1"/>
            </p:cNvSpPr>
            <p:nvPr/>
          </p:nvSpPr>
          <p:spPr bwMode="auto">
            <a:xfrm>
              <a:off x="3648" y="1344"/>
              <a:ext cx="0" cy="48"/>
            </a:xfrm>
            <a:prstGeom prst="line">
              <a:avLst/>
            </a:prstGeom>
            <a:noFill/>
            <a:ln w="9525">
              <a:solidFill>
                <a:schemeClr val="tx1"/>
              </a:solidFill>
              <a:round/>
              <a:headEnd/>
              <a:tailEnd/>
            </a:ln>
            <a:effectLst/>
          </p:spPr>
          <p:txBody>
            <a:bodyPr/>
            <a:lstStyle/>
            <a:p>
              <a:endParaRPr lang="en-US"/>
            </a:p>
          </p:txBody>
        </p:sp>
        <p:sp>
          <p:nvSpPr>
            <p:cNvPr id="119208" name="Line 424"/>
            <p:cNvSpPr>
              <a:spLocks noChangeShapeType="1"/>
            </p:cNvSpPr>
            <p:nvPr/>
          </p:nvSpPr>
          <p:spPr bwMode="auto">
            <a:xfrm>
              <a:off x="3552" y="1296"/>
              <a:ext cx="96" cy="0"/>
            </a:xfrm>
            <a:prstGeom prst="line">
              <a:avLst/>
            </a:prstGeom>
            <a:noFill/>
            <a:ln w="9525">
              <a:solidFill>
                <a:schemeClr val="tx1"/>
              </a:solidFill>
              <a:round/>
              <a:headEnd/>
              <a:tailEnd/>
            </a:ln>
            <a:effectLst/>
          </p:spPr>
          <p:txBody>
            <a:bodyPr/>
            <a:lstStyle/>
            <a:p>
              <a:endParaRPr lang="en-US"/>
            </a:p>
          </p:txBody>
        </p:sp>
        <p:sp>
          <p:nvSpPr>
            <p:cNvPr id="119209" name="Line 425"/>
            <p:cNvSpPr>
              <a:spLocks noChangeShapeType="1"/>
            </p:cNvSpPr>
            <p:nvPr/>
          </p:nvSpPr>
          <p:spPr bwMode="auto">
            <a:xfrm>
              <a:off x="3552" y="1248"/>
              <a:ext cx="96" cy="0"/>
            </a:xfrm>
            <a:prstGeom prst="line">
              <a:avLst/>
            </a:prstGeom>
            <a:noFill/>
            <a:ln w="9525">
              <a:solidFill>
                <a:schemeClr val="tx1"/>
              </a:solidFill>
              <a:round/>
              <a:headEnd/>
              <a:tailEnd/>
            </a:ln>
            <a:effectLst/>
          </p:spPr>
          <p:txBody>
            <a:bodyPr/>
            <a:lstStyle/>
            <a:p>
              <a:endParaRPr lang="en-US"/>
            </a:p>
          </p:txBody>
        </p:sp>
        <p:sp>
          <p:nvSpPr>
            <p:cNvPr id="119210" name="Line 426"/>
            <p:cNvSpPr>
              <a:spLocks noChangeShapeType="1"/>
            </p:cNvSpPr>
            <p:nvPr/>
          </p:nvSpPr>
          <p:spPr bwMode="auto">
            <a:xfrm>
              <a:off x="3552" y="1200"/>
              <a:ext cx="96" cy="0"/>
            </a:xfrm>
            <a:prstGeom prst="line">
              <a:avLst/>
            </a:prstGeom>
            <a:noFill/>
            <a:ln w="9525">
              <a:solidFill>
                <a:schemeClr val="tx1"/>
              </a:solidFill>
              <a:round/>
              <a:headEnd/>
              <a:tailEnd/>
            </a:ln>
            <a:effectLst/>
          </p:spPr>
          <p:txBody>
            <a:bodyPr/>
            <a:lstStyle/>
            <a:p>
              <a:endParaRPr lang="en-US"/>
            </a:p>
          </p:txBody>
        </p:sp>
        <p:sp>
          <p:nvSpPr>
            <p:cNvPr id="119211" name="Rectangle 427"/>
            <p:cNvSpPr>
              <a:spLocks noChangeArrowheads="1"/>
            </p:cNvSpPr>
            <p:nvPr/>
          </p:nvSpPr>
          <p:spPr bwMode="auto">
            <a:xfrm>
              <a:off x="3696"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19212" name="Line 428"/>
            <p:cNvSpPr>
              <a:spLocks noChangeShapeType="1"/>
            </p:cNvSpPr>
            <p:nvPr/>
          </p:nvSpPr>
          <p:spPr bwMode="auto">
            <a:xfrm>
              <a:off x="3696" y="1152"/>
              <a:ext cx="0" cy="48"/>
            </a:xfrm>
            <a:prstGeom prst="line">
              <a:avLst/>
            </a:prstGeom>
            <a:noFill/>
            <a:ln w="9525">
              <a:solidFill>
                <a:schemeClr val="tx1"/>
              </a:solidFill>
              <a:round/>
              <a:headEnd/>
              <a:tailEnd/>
            </a:ln>
            <a:effectLst/>
          </p:spPr>
          <p:txBody>
            <a:bodyPr/>
            <a:lstStyle/>
            <a:p>
              <a:endParaRPr lang="en-US"/>
            </a:p>
          </p:txBody>
        </p:sp>
        <p:sp>
          <p:nvSpPr>
            <p:cNvPr id="119213" name="Line 429"/>
            <p:cNvSpPr>
              <a:spLocks noChangeShapeType="1"/>
            </p:cNvSpPr>
            <p:nvPr/>
          </p:nvSpPr>
          <p:spPr bwMode="auto">
            <a:xfrm>
              <a:off x="3792" y="1152"/>
              <a:ext cx="0" cy="48"/>
            </a:xfrm>
            <a:prstGeom prst="line">
              <a:avLst/>
            </a:prstGeom>
            <a:noFill/>
            <a:ln w="9525">
              <a:solidFill>
                <a:schemeClr val="tx1"/>
              </a:solidFill>
              <a:round/>
              <a:headEnd/>
              <a:tailEnd/>
            </a:ln>
            <a:effectLst/>
          </p:spPr>
          <p:txBody>
            <a:bodyPr/>
            <a:lstStyle/>
            <a:p>
              <a:endParaRPr lang="en-US"/>
            </a:p>
          </p:txBody>
        </p:sp>
        <p:sp>
          <p:nvSpPr>
            <p:cNvPr id="119214" name="Line 430"/>
            <p:cNvSpPr>
              <a:spLocks noChangeShapeType="1"/>
            </p:cNvSpPr>
            <p:nvPr/>
          </p:nvSpPr>
          <p:spPr bwMode="auto">
            <a:xfrm>
              <a:off x="3696" y="1344"/>
              <a:ext cx="96" cy="0"/>
            </a:xfrm>
            <a:prstGeom prst="line">
              <a:avLst/>
            </a:prstGeom>
            <a:noFill/>
            <a:ln w="9525">
              <a:solidFill>
                <a:schemeClr val="tx1"/>
              </a:solidFill>
              <a:round/>
              <a:headEnd/>
              <a:tailEnd/>
            </a:ln>
            <a:effectLst/>
          </p:spPr>
          <p:txBody>
            <a:bodyPr/>
            <a:lstStyle/>
            <a:p>
              <a:endParaRPr lang="en-US"/>
            </a:p>
          </p:txBody>
        </p:sp>
        <p:sp>
          <p:nvSpPr>
            <p:cNvPr id="119215" name="Line 431"/>
            <p:cNvSpPr>
              <a:spLocks noChangeShapeType="1"/>
            </p:cNvSpPr>
            <p:nvPr/>
          </p:nvSpPr>
          <p:spPr bwMode="auto">
            <a:xfrm>
              <a:off x="3696" y="1296"/>
              <a:ext cx="96" cy="0"/>
            </a:xfrm>
            <a:prstGeom prst="line">
              <a:avLst/>
            </a:prstGeom>
            <a:noFill/>
            <a:ln w="9525">
              <a:solidFill>
                <a:schemeClr val="tx1"/>
              </a:solidFill>
              <a:round/>
              <a:headEnd/>
              <a:tailEnd/>
            </a:ln>
            <a:effectLst/>
          </p:spPr>
          <p:txBody>
            <a:bodyPr/>
            <a:lstStyle/>
            <a:p>
              <a:endParaRPr lang="en-US"/>
            </a:p>
          </p:txBody>
        </p:sp>
        <p:sp>
          <p:nvSpPr>
            <p:cNvPr id="119216" name="Line 432"/>
            <p:cNvSpPr>
              <a:spLocks noChangeShapeType="1"/>
            </p:cNvSpPr>
            <p:nvPr/>
          </p:nvSpPr>
          <p:spPr bwMode="auto">
            <a:xfrm>
              <a:off x="3696" y="1248"/>
              <a:ext cx="96" cy="0"/>
            </a:xfrm>
            <a:prstGeom prst="line">
              <a:avLst/>
            </a:prstGeom>
            <a:noFill/>
            <a:ln w="9525">
              <a:solidFill>
                <a:schemeClr val="tx1"/>
              </a:solidFill>
              <a:round/>
              <a:headEnd/>
              <a:tailEnd/>
            </a:ln>
            <a:effectLst/>
          </p:spPr>
          <p:txBody>
            <a:bodyPr/>
            <a:lstStyle/>
            <a:p>
              <a:endParaRPr lang="en-US"/>
            </a:p>
          </p:txBody>
        </p:sp>
        <p:sp>
          <p:nvSpPr>
            <p:cNvPr id="119217" name="Text Box 433"/>
            <p:cNvSpPr txBox="1">
              <a:spLocks noChangeArrowheads="1"/>
            </p:cNvSpPr>
            <p:nvPr/>
          </p:nvSpPr>
          <p:spPr bwMode="auto">
            <a:xfrm rot="-21600000">
              <a:off x="3408"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19218" name="AutoShape 434"/>
            <p:cNvSpPr>
              <a:spLocks noChangeArrowheads="1"/>
            </p:cNvSpPr>
            <p:nvPr/>
          </p:nvSpPr>
          <p:spPr bwMode="auto">
            <a:xfrm>
              <a:off x="3120"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19219" name="AutoShape 435"/>
            <p:cNvSpPr>
              <a:spLocks noChangeArrowheads="1"/>
            </p:cNvSpPr>
            <p:nvPr/>
          </p:nvSpPr>
          <p:spPr bwMode="auto">
            <a:xfrm>
              <a:off x="3504"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19220" name="Text Box 436"/>
            <p:cNvSpPr txBox="1">
              <a:spLocks noChangeArrowheads="1"/>
            </p:cNvSpPr>
            <p:nvPr/>
          </p:nvSpPr>
          <p:spPr bwMode="auto">
            <a:xfrm rot="-21600000">
              <a:off x="3024"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grpSp>
      <p:sp>
        <p:nvSpPr>
          <p:cNvPr id="119221" name="Line 437"/>
          <p:cNvSpPr>
            <a:spLocks noChangeShapeType="1"/>
          </p:cNvSpPr>
          <p:nvPr/>
        </p:nvSpPr>
        <p:spPr bwMode="auto">
          <a:xfrm flipH="1">
            <a:off x="2895600" y="2971800"/>
            <a:ext cx="457200" cy="0"/>
          </a:xfrm>
          <a:prstGeom prst="line">
            <a:avLst/>
          </a:prstGeom>
          <a:noFill/>
          <a:ln w="19050">
            <a:solidFill>
              <a:schemeClr val="tx1"/>
            </a:solidFill>
            <a:round/>
            <a:headEnd/>
            <a:tailEnd/>
          </a:ln>
          <a:effectLst/>
        </p:spPr>
        <p:txBody>
          <a:bodyPr/>
          <a:lstStyle/>
          <a:p>
            <a:endParaRPr lang="en-US"/>
          </a:p>
        </p:txBody>
      </p:sp>
      <p:sp>
        <p:nvSpPr>
          <p:cNvPr id="119222" name="Line 438"/>
          <p:cNvSpPr>
            <a:spLocks noChangeShapeType="1"/>
          </p:cNvSpPr>
          <p:nvPr/>
        </p:nvSpPr>
        <p:spPr bwMode="auto">
          <a:xfrm>
            <a:off x="7543800" y="2971800"/>
            <a:ext cx="0" cy="152400"/>
          </a:xfrm>
          <a:prstGeom prst="line">
            <a:avLst/>
          </a:prstGeom>
          <a:noFill/>
          <a:ln w="19050">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lide Number Placeholder 5"/>
          <p:cNvSpPr>
            <a:spLocks noGrp="1"/>
          </p:cNvSpPr>
          <p:nvPr>
            <p:ph type="sldNum" sz="quarter" idx="12"/>
          </p:nvPr>
        </p:nvSpPr>
        <p:spPr/>
        <p:txBody>
          <a:bodyPr/>
          <a:lstStyle/>
          <a:p>
            <a:fld id="{1DD719D3-FFA8-4A4A-8039-5D54379A1903}" type="slidenum">
              <a:rPr lang="en-US"/>
              <a:pPr/>
              <a:t>6</a:t>
            </a:fld>
            <a:endParaRPr lang="en-US"/>
          </a:p>
        </p:txBody>
      </p:sp>
      <p:sp>
        <p:nvSpPr>
          <p:cNvPr id="119810" name="Rectangle 2"/>
          <p:cNvSpPr>
            <a:spLocks noGrp="1" noChangeArrowheads="1"/>
          </p:cNvSpPr>
          <p:nvPr>
            <p:ph type="title"/>
          </p:nvPr>
        </p:nvSpPr>
        <p:spPr>
          <a:xfrm>
            <a:off x="457200" y="228600"/>
            <a:ext cx="8229600" cy="914400"/>
          </a:xfrm>
        </p:spPr>
        <p:txBody>
          <a:bodyPr/>
          <a:lstStyle/>
          <a:p>
            <a:r>
              <a:rPr lang="en-US" dirty="0"/>
              <a:t>FSB-based Physical Platform</a:t>
            </a:r>
          </a:p>
        </p:txBody>
      </p:sp>
      <p:sp>
        <p:nvSpPr>
          <p:cNvPr id="119811" name="Text Box 3"/>
          <p:cNvSpPr txBox="1">
            <a:spLocks noChangeArrowheads="1"/>
          </p:cNvSpPr>
          <p:nvPr/>
        </p:nvSpPr>
        <p:spPr bwMode="auto">
          <a:xfrm>
            <a:off x="762000" y="1143000"/>
            <a:ext cx="1266825" cy="304800"/>
          </a:xfrm>
          <a:prstGeom prst="rect">
            <a:avLst/>
          </a:prstGeom>
          <a:noFill/>
          <a:ln w="9525">
            <a:noFill/>
            <a:miter lim="800000"/>
            <a:headEnd/>
            <a:tailEnd/>
          </a:ln>
          <a:effectLst/>
        </p:spPr>
        <p:txBody>
          <a:bodyPr wrap="none">
            <a:spAutoFit/>
          </a:bodyPr>
          <a:lstStyle/>
          <a:p>
            <a:r>
              <a:rPr lang="en-US" sz="1400" b="1">
                <a:latin typeface="Calibri" pitchFamily="34" charset="0"/>
              </a:rPr>
              <a:t>FPGA Modules</a:t>
            </a:r>
          </a:p>
        </p:txBody>
      </p:sp>
      <p:sp>
        <p:nvSpPr>
          <p:cNvPr id="119812" name="Line 4"/>
          <p:cNvSpPr>
            <a:spLocks noChangeShapeType="1"/>
          </p:cNvSpPr>
          <p:nvPr/>
        </p:nvSpPr>
        <p:spPr bwMode="auto">
          <a:xfrm>
            <a:off x="4724400" y="1143000"/>
            <a:ext cx="0" cy="5257800"/>
          </a:xfrm>
          <a:prstGeom prst="line">
            <a:avLst/>
          </a:prstGeom>
          <a:noFill/>
          <a:ln w="9525">
            <a:solidFill>
              <a:schemeClr val="tx1"/>
            </a:solidFill>
            <a:prstDash val="dash"/>
            <a:round/>
            <a:headEnd/>
            <a:tailEnd/>
          </a:ln>
          <a:effectLst/>
        </p:spPr>
        <p:txBody>
          <a:bodyPr/>
          <a:lstStyle/>
          <a:p>
            <a:endParaRPr lang="en-US"/>
          </a:p>
        </p:txBody>
      </p:sp>
      <p:sp>
        <p:nvSpPr>
          <p:cNvPr id="119813" name="Text Box 5"/>
          <p:cNvSpPr txBox="1">
            <a:spLocks noChangeArrowheads="1"/>
          </p:cNvSpPr>
          <p:nvPr/>
        </p:nvSpPr>
        <p:spPr bwMode="auto">
          <a:xfrm>
            <a:off x="6843713" y="1143000"/>
            <a:ext cx="1538287" cy="304800"/>
          </a:xfrm>
          <a:prstGeom prst="rect">
            <a:avLst/>
          </a:prstGeom>
          <a:noFill/>
          <a:ln w="9525">
            <a:noFill/>
            <a:miter lim="800000"/>
            <a:headEnd/>
            <a:tailEnd/>
          </a:ln>
          <a:effectLst/>
        </p:spPr>
        <p:txBody>
          <a:bodyPr wrap="none">
            <a:spAutoFit/>
          </a:bodyPr>
          <a:lstStyle/>
          <a:p>
            <a:r>
              <a:rPr lang="en-US" sz="1400" b="1">
                <a:latin typeface="Calibri" pitchFamily="34" charset="0"/>
              </a:rPr>
              <a:t>Software Modules</a:t>
            </a:r>
          </a:p>
        </p:txBody>
      </p:sp>
      <p:sp>
        <p:nvSpPr>
          <p:cNvPr id="119971" name="AutoShape 163"/>
          <p:cNvSpPr>
            <a:spLocks noChangeArrowheads="1"/>
          </p:cNvSpPr>
          <p:nvPr/>
        </p:nvSpPr>
        <p:spPr bwMode="auto">
          <a:xfrm>
            <a:off x="5029200" y="5943600"/>
            <a:ext cx="3276600" cy="381000"/>
          </a:xfrm>
          <a:prstGeom prst="roundRect">
            <a:avLst>
              <a:gd name="adj" fmla="val 16667"/>
            </a:avLst>
          </a:prstGeom>
          <a:solidFill>
            <a:schemeClr val="tx2">
              <a:lumMod val="75000"/>
            </a:schemeClr>
          </a:solidFill>
          <a:ln w="9525">
            <a:solidFill>
              <a:schemeClr val="tx1"/>
            </a:solidFill>
            <a:round/>
            <a:headEnd/>
            <a:tailEnd/>
          </a:ln>
          <a:effectLst/>
        </p:spPr>
        <p:txBody>
          <a:bodyPr wrap="none" anchor="ctr"/>
          <a:lstStyle/>
          <a:p>
            <a:pPr algn="ctr"/>
            <a:r>
              <a:rPr lang="en-US" sz="1400">
                <a:solidFill>
                  <a:schemeClr val="bg1"/>
                </a:solidFill>
                <a:latin typeface="Calibri" pitchFamily="34" charset="0"/>
              </a:rPr>
              <a:t>FSB Kernel Driver</a:t>
            </a:r>
          </a:p>
        </p:txBody>
      </p:sp>
      <p:sp>
        <p:nvSpPr>
          <p:cNvPr id="119972" name="AutoShape 164"/>
          <p:cNvSpPr>
            <a:spLocks noChangeArrowheads="1"/>
          </p:cNvSpPr>
          <p:nvPr/>
        </p:nvSpPr>
        <p:spPr bwMode="auto">
          <a:xfrm>
            <a:off x="4419600" y="6019800"/>
            <a:ext cx="609600" cy="228600"/>
          </a:xfrm>
          <a:prstGeom prst="leftRightArrow">
            <a:avLst>
              <a:gd name="adj1" fmla="val 50000"/>
              <a:gd name="adj2" fmla="val 53333"/>
            </a:avLst>
          </a:prstGeom>
          <a:solidFill>
            <a:schemeClr val="bg1"/>
          </a:solidFill>
          <a:ln w="9525">
            <a:solidFill>
              <a:schemeClr val="tx1"/>
            </a:solidFill>
            <a:miter lim="800000"/>
            <a:headEnd/>
            <a:tailEnd/>
          </a:ln>
          <a:effectLst/>
        </p:spPr>
        <p:txBody>
          <a:bodyPr wrap="none" anchor="ctr"/>
          <a:lstStyle/>
          <a:p>
            <a:endParaRPr lang="en-US"/>
          </a:p>
        </p:txBody>
      </p:sp>
      <p:sp>
        <p:nvSpPr>
          <p:cNvPr id="119973" name="AutoShape 165"/>
          <p:cNvSpPr>
            <a:spLocks noChangeArrowheads="1"/>
          </p:cNvSpPr>
          <p:nvPr/>
        </p:nvSpPr>
        <p:spPr bwMode="auto">
          <a:xfrm>
            <a:off x="1143000" y="5943600"/>
            <a:ext cx="3276600" cy="381000"/>
          </a:xfrm>
          <a:prstGeom prst="roundRect">
            <a:avLst>
              <a:gd name="adj" fmla="val 16667"/>
            </a:avLst>
          </a:prstGeom>
          <a:solidFill>
            <a:schemeClr val="tx2">
              <a:lumMod val="75000"/>
            </a:schemeClr>
          </a:solidFill>
          <a:ln w="9525">
            <a:solidFill>
              <a:schemeClr val="tx1"/>
            </a:solidFill>
            <a:round/>
            <a:headEnd/>
            <a:tailEnd/>
          </a:ln>
          <a:effectLst/>
        </p:spPr>
        <p:txBody>
          <a:bodyPr wrap="none" anchor="ctr"/>
          <a:lstStyle/>
          <a:p>
            <a:pPr algn="ctr"/>
            <a:r>
              <a:rPr lang="en-US" sz="1400">
                <a:solidFill>
                  <a:schemeClr val="bg1"/>
                </a:solidFill>
                <a:latin typeface="Calibri" pitchFamily="34" charset="0"/>
              </a:rPr>
              <a:t>FSB HwChannels Driver</a:t>
            </a:r>
          </a:p>
        </p:txBody>
      </p:sp>
      <p:sp>
        <p:nvSpPr>
          <p:cNvPr id="119974" name="AutoShape 166"/>
          <p:cNvSpPr>
            <a:spLocks noChangeArrowheads="1"/>
          </p:cNvSpPr>
          <p:nvPr/>
        </p:nvSpPr>
        <p:spPr bwMode="auto">
          <a:xfrm>
            <a:off x="5257800" y="5181600"/>
            <a:ext cx="3048000" cy="381000"/>
          </a:xfrm>
          <a:prstGeom prst="roundRect">
            <a:avLst>
              <a:gd name="adj" fmla="val 16667"/>
            </a:avLst>
          </a:prstGeom>
          <a:gradFill rotWithShape="1">
            <a:gsLst>
              <a:gs pos="0">
                <a:schemeClr val="accent1"/>
              </a:gs>
              <a:gs pos="100000">
                <a:schemeClr val="tx2">
                  <a:lumMod val="75000"/>
                </a:schemeClr>
              </a:gs>
            </a:gsLst>
            <a:lin ang="5400000" scaled="1"/>
          </a:gradFill>
          <a:ln w="9525">
            <a:solidFill>
              <a:schemeClr val="tx1"/>
            </a:solidFill>
            <a:round/>
            <a:headEnd/>
            <a:tailEnd/>
          </a:ln>
          <a:effectLst/>
        </p:spPr>
        <p:txBody>
          <a:bodyPr wrap="none" anchor="ctr"/>
          <a:lstStyle/>
          <a:p>
            <a:pPr algn="ctr"/>
            <a:r>
              <a:rPr lang="en-US" sz="1400">
                <a:latin typeface="Calibri" pitchFamily="34" charset="0"/>
              </a:rPr>
              <a:t>Physical Channel</a:t>
            </a:r>
          </a:p>
        </p:txBody>
      </p:sp>
      <p:sp>
        <p:nvSpPr>
          <p:cNvPr id="119975" name="AutoShape 167"/>
          <p:cNvSpPr>
            <a:spLocks noChangeArrowheads="1"/>
          </p:cNvSpPr>
          <p:nvPr/>
        </p:nvSpPr>
        <p:spPr bwMode="auto">
          <a:xfrm>
            <a:off x="1143000" y="5181600"/>
            <a:ext cx="3048000" cy="381000"/>
          </a:xfrm>
          <a:prstGeom prst="roundRect">
            <a:avLst>
              <a:gd name="adj" fmla="val 16667"/>
            </a:avLst>
          </a:prstGeom>
          <a:gradFill rotWithShape="1">
            <a:gsLst>
              <a:gs pos="0">
                <a:schemeClr val="accent1"/>
              </a:gs>
              <a:gs pos="100000">
                <a:schemeClr val="tx2">
                  <a:lumMod val="75000"/>
                </a:schemeClr>
              </a:gs>
            </a:gsLst>
            <a:lin ang="5400000" scaled="1"/>
          </a:gradFill>
          <a:ln w="9525">
            <a:solidFill>
              <a:schemeClr val="tx1"/>
            </a:solidFill>
            <a:round/>
            <a:headEnd/>
            <a:tailEnd/>
          </a:ln>
          <a:effectLst/>
        </p:spPr>
        <p:txBody>
          <a:bodyPr wrap="none" anchor="ctr"/>
          <a:lstStyle/>
          <a:p>
            <a:pPr algn="ctr"/>
            <a:r>
              <a:rPr lang="en-US" sz="1400">
                <a:latin typeface="Calibri" pitchFamily="34" charset="0"/>
              </a:rPr>
              <a:t>Physical Channel</a:t>
            </a:r>
          </a:p>
        </p:txBody>
      </p:sp>
      <p:sp>
        <p:nvSpPr>
          <p:cNvPr id="119976" name="AutoShape 168"/>
          <p:cNvSpPr>
            <a:spLocks noChangeArrowheads="1"/>
          </p:cNvSpPr>
          <p:nvPr/>
        </p:nvSpPr>
        <p:spPr bwMode="auto">
          <a:xfrm>
            <a:off x="1143000" y="4800600"/>
            <a:ext cx="26670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latin typeface="Calibri" pitchFamily="34" charset="0"/>
              </a:rPr>
              <a:t>Virtual Channel Mux</a:t>
            </a:r>
          </a:p>
        </p:txBody>
      </p:sp>
      <p:sp>
        <p:nvSpPr>
          <p:cNvPr id="119977" name="AutoShape 169"/>
          <p:cNvSpPr>
            <a:spLocks noChangeArrowheads="1"/>
          </p:cNvSpPr>
          <p:nvPr/>
        </p:nvSpPr>
        <p:spPr bwMode="auto">
          <a:xfrm>
            <a:off x="1676400" y="5562600"/>
            <a:ext cx="228600" cy="381000"/>
          </a:xfrm>
          <a:prstGeom prst="upDownArrow">
            <a:avLst>
              <a:gd name="adj1" fmla="val 50000"/>
              <a:gd name="adj2" fmla="val 33333"/>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19978" name="AutoShape 170"/>
          <p:cNvSpPr>
            <a:spLocks noChangeArrowheads="1"/>
          </p:cNvSpPr>
          <p:nvPr/>
        </p:nvSpPr>
        <p:spPr bwMode="auto">
          <a:xfrm>
            <a:off x="2286000" y="5562600"/>
            <a:ext cx="304800" cy="381000"/>
          </a:xfrm>
          <a:prstGeom prst="upDownArrow">
            <a:avLst>
              <a:gd name="adj1" fmla="val 50000"/>
              <a:gd name="adj2" fmla="val 25000"/>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19979" name="Text Box 171"/>
          <p:cNvSpPr txBox="1">
            <a:spLocks noChangeArrowheads="1"/>
          </p:cNvSpPr>
          <p:nvPr/>
        </p:nvSpPr>
        <p:spPr bwMode="auto">
          <a:xfrm>
            <a:off x="1792288" y="5592763"/>
            <a:ext cx="417512" cy="274637"/>
          </a:xfrm>
          <a:prstGeom prst="rect">
            <a:avLst/>
          </a:prstGeom>
          <a:noFill/>
          <a:ln w="9525">
            <a:noFill/>
            <a:miter lim="800000"/>
            <a:headEnd/>
            <a:tailEnd/>
          </a:ln>
          <a:effectLst/>
        </p:spPr>
        <p:txBody>
          <a:bodyPr wrap="none">
            <a:spAutoFit/>
          </a:bodyPr>
          <a:lstStyle/>
          <a:p>
            <a:r>
              <a:rPr lang="en-US" sz="1200">
                <a:latin typeface="Calibri" pitchFamily="34" charset="0"/>
              </a:rPr>
              <a:t>CSR</a:t>
            </a:r>
          </a:p>
        </p:txBody>
      </p:sp>
      <p:sp>
        <p:nvSpPr>
          <p:cNvPr id="119980" name="Text Box 172"/>
          <p:cNvSpPr txBox="1">
            <a:spLocks noChangeArrowheads="1"/>
          </p:cNvSpPr>
          <p:nvPr/>
        </p:nvSpPr>
        <p:spPr bwMode="auto">
          <a:xfrm>
            <a:off x="2474913" y="5592763"/>
            <a:ext cx="496887" cy="274637"/>
          </a:xfrm>
          <a:prstGeom prst="rect">
            <a:avLst/>
          </a:prstGeom>
          <a:noFill/>
          <a:ln w="9525">
            <a:noFill/>
            <a:miter lim="800000"/>
            <a:headEnd/>
            <a:tailEnd/>
          </a:ln>
          <a:effectLst/>
        </p:spPr>
        <p:txBody>
          <a:bodyPr wrap="none">
            <a:spAutoFit/>
          </a:bodyPr>
          <a:lstStyle/>
          <a:p>
            <a:r>
              <a:rPr lang="en-US" sz="1200">
                <a:latin typeface="Calibri" pitchFamily="34" charset="0"/>
              </a:rPr>
              <a:t>DMA</a:t>
            </a:r>
          </a:p>
        </p:txBody>
      </p:sp>
      <p:sp>
        <p:nvSpPr>
          <p:cNvPr id="119981" name="AutoShape 173"/>
          <p:cNvSpPr>
            <a:spLocks noChangeArrowheads="1"/>
          </p:cNvSpPr>
          <p:nvPr/>
        </p:nvSpPr>
        <p:spPr bwMode="auto">
          <a:xfrm>
            <a:off x="3048000" y="5562600"/>
            <a:ext cx="76200" cy="381000"/>
          </a:xfrm>
          <a:prstGeom prst="downArrow">
            <a:avLst>
              <a:gd name="adj1" fmla="val 50000"/>
              <a:gd name="adj2" fmla="val 125000"/>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19982" name="Text Box 174"/>
          <p:cNvSpPr txBox="1">
            <a:spLocks noChangeArrowheads="1"/>
          </p:cNvSpPr>
          <p:nvPr/>
        </p:nvSpPr>
        <p:spPr bwMode="auto">
          <a:xfrm>
            <a:off x="3048000" y="5592763"/>
            <a:ext cx="742950" cy="274637"/>
          </a:xfrm>
          <a:prstGeom prst="rect">
            <a:avLst/>
          </a:prstGeom>
          <a:noFill/>
          <a:ln w="9525">
            <a:noFill/>
            <a:miter lim="800000"/>
            <a:headEnd/>
            <a:tailEnd/>
          </a:ln>
          <a:effectLst/>
        </p:spPr>
        <p:txBody>
          <a:bodyPr wrap="none">
            <a:spAutoFit/>
          </a:bodyPr>
          <a:lstStyle/>
          <a:p>
            <a:r>
              <a:rPr lang="en-US" sz="1200">
                <a:latin typeface="Calibri" pitchFamily="34" charset="0"/>
              </a:rPr>
              <a:t>Interrupt</a:t>
            </a:r>
          </a:p>
        </p:txBody>
      </p:sp>
      <p:sp>
        <p:nvSpPr>
          <p:cNvPr id="119983" name="AutoShape 175"/>
          <p:cNvSpPr>
            <a:spLocks noChangeArrowheads="1"/>
          </p:cNvSpPr>
          <p:nvPr/>
        </p:nvSpPr>
        <p:spPr bwMode="auto">
          <a:xfrm>
            <a:off x="5638800" y="4800600"/>
            <a:ext cx="26670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latin typeface="Calibri" pitchFamily="34" charset="0"/>
              </a:rPr>
              <a:t>Virtual Channel Mux</a:t>
            </a:r>
          </a:p>
        </p:txBody>
      </p:sp>
      <p:sp>
        <p:nvSpPr>
          <p:cNvPr id="119984" name="AutoShape 176"/>
          <p:cNvSpPr>
            <a:spLocks noChangeArrowheads="1"/>
          </p:cNvSpPr>
          <p:nvPr/>
        </p:nvSpPr>
        <p:spPr bwMode="auto">
          <a:xfrm>
            <a:off x="6208713" y="5562600"/>
            <a:ext cx="228600" cy="381000"/>
          </a:xfrm>
          <a:prstGeom prst="upDownArrow">
            <a:avLst>
              <a:gd name="adj1" fmla="val 50000"/>
              <a:gd name="adj2" fmla="val 33333"/>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19985" name="Text Box 177"/>
          <p:cNvSpPr txBox="1">
            <a:spLocks noChangeArrowheads="1"/>
          </p:cNvSpPr>
          <p:nvPr/>
        </p:nvSpPr>
        <p:spPr bwMode="auto">
          <a:xfrm>
            <a:off x="5907088" y="5592763"/>
            <a:ext cx="417512" cy="274637"/>
          </a:xfrm>
          <a:prstGeom prst="rect">
            <a:avLst/>
          </a:prstGeom>
          <a:noFill/>
          <a:ln w="9525">
            <a:noFill/>
            <a:miter lim="800000"/>
            <a:headEnd/>
            <a:tailEnd/>
          </a:ln>
          <a:effectLst/>
        </p:spPr>
        <p:txBody>
          <a:bodyPr>
            <a:spAutoFit/>
          </a:bodyPr>
          <a:lstStyle/>
          <a:p>
            <a:r>
              <a:rPr lang="en-US" sz="1200">
                <a:latin typeface="Calibri" pitchFamily="34" charset="0"/>
              </a:rPr>
              <a:t>CSR</a:t>
            </a:r>
          </a:p>
        </p:txBody>
      </p:sp>
      <p:sp>
        <p:nvSpPr>
          <p:cNvPr id="119986" name="AutoShape 178"/>
          <p:cNvSpPr>
            <a:spLocks noChangeArrowheads="1"/>
          </p:cNvSpPr>
          <p:nvPr/>
        </p:nvSpPr>
        <p:spPr bwMode="auto">
          <a:xfrm flipV="1">
            <a:off x="7239000" y="5562600"/>
            <a:ext cx="76200" cy="381000"/>
          </a:xfrm>
          <a:prstGeom prst="downArrow">
            <a:avLst>
              <a:gd name="adj1" fmla="val 50000"/>
              <a:gd name="adj2" fmla="val 125000"/>
            </a:avLst>
          </a:prstGeom>
          <a:solidFill>
            <a:schemeClr val="folHlink"/>
          </a:solidFill>
          <a:ln w="9525">
            <a:solidFill>
              <a:schemeClr val="tx1"/>
            </a:solidFill>
            <a:miter lim="800000"/>
            <a:headEnd/>
            <a:tailEnd/>
          </a:ln>
          <a:effectLst/>
        </p:spPr>
        <p:txBody>
          <a:bodyPr vert="eaVert" wrap="none" anchor="ctr"/>
          <a:lstStyle/>
          <a:p>
            <a:endParaRPr lang="en-US"/>
          </a:p>
        </p:txBody>
      </p:sp>
      <p:sp>
        <p:nvSpPr>
          <p:cNvPr id="119987" name="Text Box 179"/>
          <p:cNvSpPr txBox="1">
            <a:spLocks noChangeArrowheads="1"/>
          </p:cNvSpPr>
          <p:nvPr/>
        </p:nvSpPr>
        <p:spPr bwMode="auto">
          <a:xfrm>
            <a:off x="6553200" y="5592763"/>
            <a:ext cx="742950" cy="274637"/>
          </a:xfrm>
          <a:prstGeom prst="rect">
            <a:avLst/>
          </a:prstGeom>
          <a:noFill/>
          <a:ln w="9525">
            <a:noFill/>
            <a:miter lim="800000"/>
            <a:headEnd/>
            <a:tailEnd/>
          </a:ln>
          <a:effectLst/>
        </p:spPr>
        <p:txBody>
          <a:bodyPr wrap="none">
            <a:spAutoFit/>
          </a:bodyPr>
          <a:lstStyle/>
          <a:p>
            <a:r>
              <a:rPr lang="en-US" sz="1200">
                <a:latin typeface="Calibri" pitchFamily="34" charset="0"/>
              </a:rPr>
              <a:t>Interrupt</a:t>
            </a:r>
          </a:p>
        </p:txBody>
      </p:sp>
      <p:sp>
        <p:nvSpPr>
          <p:cNvPr id="120046" name="Rectangle 238"/>
          <p:cNvSpPr>
            <a:spLocks noChangeArrowheads="1"/>
          </p:cNvSpPr>
          <p:nvPr/>
        </p:nvSpPr>
        <p:spPr bwMode="auto">
          <a:xfrm>
            <a:off x="33528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Execute</a:t>
            </a:r>
          </a:p>
        </p:txBody>
      </p:sp>
      <p:sp>
        <p:nvSpPr>
          <p:cNvPr id="120047" name="Rectangle 239"/>
          <p:cNvSpPr>
            <a:spLocks noChangeArrowheads="1"/>
          </p:cNvSpPr>
          <p:nvPr/>
        </p:nvSpPr>
        <p:spPr bwMode="auto">
          <a:xfrm>
            <a:off x="24384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Decode</a:t>
            </a:r>
          </a:p>
        </p:txBody>
      </p:sp>
      <p:sp>
        <p:nvSpPr>
          <p:cNvPr id="120048" name="Rectangle 240"/>
          <p:cNvSpPr>
            <a:spLocks noChangeArrowheads="1"/>
          </p:cNvSpPr>
          <p:nvPr/>
        </p:nvSpPr>
        <p:spPr bwMode="auto">
          <a:xfrm>
            <a:off x="15240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Fetch</a:t>
            </a:r>
          </a:p>
        </p:txBody>
      </p:sp>
      <p:sp>
        <p:nvSpPr>
          <p:cNvPr id="120049" name="Rectangle 241"/>
          <p:cNvSpPr>
            <a:spLocks noChangeArrowheads="1"/>
          </p:cNvSpPr>
          <p:nvPr/>
        </p:nvSpPr>
        <p:spPr bwMode="auto">
          <a:xfrm>
            <a:off x="3048000" y="2357438"/>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Func Model</a:t>
            </a:r>
          </a:p>
        </p:txBody>
      </p:sp>
      <p:cxnSp>
        <p:nvCxnSpPr>
          <p:cNvPr id="120050" name="AutoShape 242"/>
          <p:cNvCxnSpPr>
            <a:cxnSpLocks noChangeShapeType="1"/>
            <a:stCxn id="120047" idx="3"/>
            <a:endCxn id="120046" idx="1"/>
          </p:cNvCxnSpPr>
          <p:nvPr/>
        </p:nvCxnSpPr>
        <p:spPr bwMode="auto">
          <a:xfrm>
            <a:off x="3124200" y="1824038"/>
            <a:ext cx="228600" cy="0"/>
          </a:xfrm>
          <a:prstGeom prst="straightConnector1">
            <a:avLst/>
          </a:prstGeom>
          <a:noFill/>
          <a:ln w="38100">
            <a:solidFill>
              <a:schemeClr val="accent2"/>
            </a:solidFill>
            <a:round/>
            <a:headEnd/>
            <a:tailEnd type="triangle" w="med" len="med"/>
          </a:ln>
          <a:effectLst/>
        </p:spPr>
      </p:cxnSp>
      <p:cxnSp>
        <p:nvCxnSpPr>
          <p:cNvPr id="120051" name="AutoShape 243"/>
          <p:cNvCxnSpPr>
            <a:cxnSpLocks noChangeShapeType="1"/>
            <a:stCxn id="120046" idx="2"/>
            <a:endCxn id="120049" idx="0"/>
          </p:cNvCxnSpPr>
          <p:nvPr/>
        </p:nvCxnSpPr>
        <p:spPr bwMode="auto">
          <a:xfrm rot="5400000">
            <a:off x="3467100" y="2128838"/>
            <a:ext cx="304800" cy="152400"/>
          </a:xfrm>
          <a:prstGeom prst="curvedConnector3">
            <a:avLst>
              <a:gd name="adj1" fmla="val 50000"/>
            </a:avLst>
          </a:prstGeom>
          <a:noFill/>
          <a:ln w="38100">
            <a:solidFill>
              <a:schemeClr val="accent2"/>
            </a:solidFill>
            <a:round/>
            <a:headEnd/>
            <a:tailEnd type="triangle" w="med" len="med"/>
          </a:ln>
          <a:effectLst/>
        </p:spPr>
      </p:cxnSp>
      <p:cxnSp>
        <p:nvCxnSpPr>
          <p:cNvPr id="120052" name="AutoShape 244"/>
          <p:cNvCxnSpPr>
            <a:cxnSpLocks noChangeShapeType="1"/>
            <a:stCxn id="120048" idx="3"/>
            <a:endCxn id="120047" idx="1"/>
          </p:cNvCxnSpPr>
          <p:nvPr/>
        </p:nvCxnSpPr>
        <p:spPr bwMode="auto">
          <a:xfrm>
            <a:off x="2209800" y="1824038"/>
            <a:ext cx="228600" cy="0"/>
          </a:xfrm>
          <a:prstGeom prst="straightConnector1">
            <a:avLst/>
          </a:prstGeom>
          <a:noFill/>
          <a:ln w="38100">
            <a:solidFill>
              <a:schemeClr val="accent2"/>
            </a:solidFill>
            <a:round/>
            <a:headEnd/>
            <a:tailEnd type="triangle" w="med" len="med"/>
          </a:ln>
          <a:effectLst/>
        </p:spPr>
      </p:cxnSp>
      <p:cxnSp>
        <p:nvCxnSpPr>
          <p:cNvPr id="120053" name="AutoShape 245"/>
          <p:cNvCxnSpPr>
            <a:cxnSpLocks noChangeShapeType="1"/>
            <a:stCxn id="120048" idx="2"/>
            <a:endCxn id="120049" idx="1"/>
          </p:cNvCxnSpPr>
          <p:nvPr/>
        </p:nvCxnSpPr>
        <p:spPr bwMode="auto">
          <a:xfrm rot="16200000" flipH="1">
            <a:off x="2190750" y="1728788"/>
            <a:ext cx="533400" cy="1181100"/>
          </a:xfrm>
          <a:prstGeom prst="curvedConnector2">
            <a:avLst/>
          </a:prstGeom>
          <a:noFill/>
          <a:ln w="38100">
            <a:solidFill>
              <a:schemeClr val="accent2"/>
            </a:solidFill>
            <a:round/>
            <a:headEnd/>
            <a:tailEnd type="triangle" w="med" len="med"/>
          </a:ln>
          <a:effectLst/>
        </p:spPr>
      </p:cxnSp>
      <p:sp>
        <p:nvSpPr>
          <p:cNvPr id="120054" name="Rectangle 246"/>
          <p:cNvSpPr>
            <a:spLocks noChangeArrowheads="1"/>
          </p:cNvSpPr>
          <p:nvPr/>
        </p:nvSpPr>
        <p:spPr bwMode="auto">
          <a:xfrm>
            <a:off x="1524000" y="2357438"/>
            <a:ext cx="838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Controller</a:t>
            </a:r>
          </a:p>
        </p:txBody>
      </p:sp>
      <p:sp>
        <p:nvSpPr>
          <p:cNvPr id="120055" name="Rectangle 247"/>
          <p:cNvSpPr>
            <a:spLocks noChangeArrowheads="1"/>
          </p:cNvSpPr>
          <p:nvPr/>
        </p:nvSpPr>
        <p:spPr bwMode="auto">
          <a:xfrm>
            <a:off x="5410200" y="2357438"/>
            <a:ext cx="838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Controller</a:t>
            </a:r>
          </a:p>
        </p:txBody>
      </p:sp>
      <p:sp>
        <p:nvSpPr>
          <p:cNvPr id="120056" name="Rectangle 248"/>
          <p:cNvSpPr>
            <a:spLocks noChangeArrowheads="1"/>
          </p:cNvSpPr>
          <p:nvPr/>
        </p:nvSpPr>
        <p:spPr bwMode="auto">
          <a:xfrm>
            <a:off x="6324600" y="1595438"/>
            <a:ext cx="685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latin typeface="Calibri" pitchFamily="34" charset="0"/>
              </a:rPr>
              <a:t>Decode</a:t>
            </a:r>
          </a:p>
        </p:txBody>
      </p:sp>
      <p:sp>
        <p:nvSpPr>
          <p:cNvPr id="120057" name="Rectangle 249"/>
          <p:cNvSpPr>
            <a:spLocks noChangeArrowheads="1"/>
          </p:cNvSpPr>
          <p:nvPr/>
        </p:nvSpPr>
        <p:spPr bwMode="auto">
          <a:xfrm>
            <a:off x="11430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058" name="Line 250"/>
          <p:cNvSpPr>
            <a:spLocks noChangeShapeType="1"/>
          </p:cNvSpPr>
          <p:nvPr/>
        </p:nvSpPr>
        <p:spPr bwMode="auto">
          <a:xfrm>
            <a:off x="1143000" y="3733800"/>
            <a:ext cx="0" cy="76200"/>
          </a:xfrm>
          <a:prstGeom prst="line">
            <a:avLst/>
          </a:prstGeom>
          <a:noFill/>
          <a:ln w="9525">
            <a:solidFill>
              <a:schemeClr val="tx1"/>
            </a:solidFill>
            <a:round/>
            <a:headEnd/>
            <a:tailEnd/>
          </a:ln>
          <a:effectLst/>
        </p:spPr>
        <p:txBody>
          <a:bodyPr/>
          <a:lstStyle/>
          <a:p>
            <a:endParaRPr lang="en-US"/>
          </a:p>
        </p:txBody>
      </p:sp>
      <p:sp>
        <p:nvSpPr>
          <p:cNvPr id="120059" name="Line 251"/>
          <p:cNvSpPr>
            <a:spLocks noChangeShapeType="1"/>
          </p:cNvSpPr>
          <p:nvPr/>
        </p:nvSpPr>
        <p:spPr bwMode="auto">
          <a:xfrm>
            <a:off x="1295400" y="3733800"/>
            <a:ext cx="0" cy="76200"/>
          </a:xfrm>
          <a:prstGeom prst="line">
            <a:avLst/>
          </a:prstGeom>
          <a:noFill/>
          <a:ln w="9525">
            <a:solidFill>
              <a:schemeClr val="tx1"/>
            </a:solidFill>
            <a:round/>
            <a:headEnd/>
            <a:tailEnd/>
          </a:ln>
          <a:effectLst/>
        </p:spPr>
        <p:txBody>
          <a:bodyPr/>
          <a:lstStyle/>
          <a:p>
            <a:endParaRPr lang="en-US"/>
          </a:p>
        </p:txBody>
      </p:sp>
      <p:sp>
        <p:nvSpPr>
          <p:cNvPr id="120060" name="Line 252"/>
          <p:cNvSpPr>
            <a:spLocks noChangeShapeType="1"/>
          </p:cNvSpPr>
          <p:nvPr/>
        </p:nvSpPr>
        <p:spPr bwMode="auto">
          <a:xfrm>
            <a:off x="1143000" y="3657600"/>
            <a:ext cx="152400" cy="0"/>
          </a:xfrm>
          <a:prstGeom prst="line">
            <a:avLst/>
          </a:prstGeom>
          <a:noFill/>
          <a:ln w="9525">
            <a:solidFill>
              <a:schemeClr val="tx1"/>
            </a:solidFill>
            <a:round/>
            <a:headEnd/>
            <a:tailEnd/>
          </a:ln>
          <a:effectLst/>
        </p:spPr>
        <p:txBody>
          <a:bodyPr/>
          <a:lstStyle/>
          <a:p>
            <a:endParaRPr lang="en-US"/>
          </a:p>
        </p:txBody>
      </p:sp>
      <p:sp>
        <p:nvSpPr>
          <p:cNvPr id="120061" name="Line 253"/>
          <p:cNvSpPr>
            <a:spLocks noChangeShapeType="1"/>
          </p:cNvSpPr>
          <p:nvPr/>
        </p:nvSpPr>
        <p:spPr bwMode="auto">
          <a:xfrm>
            <a:off x="1143000" y="3581400"/>
            <a:ext cx="152400" cy="0"/>
          </a:xfrm>
          <a:prstGeom prst="line">
            <a:avLst/>
          </a:prstGeom>
          <a:noFill/>
          <a:ln w="9525">
            <a:solidFill>
              <a:schemeClr val="tx1"/>
            </a:solidFill>
            <a:round/>
            <a:headEnd/>
            <a:tailEnd/>
          </a:ln>
          <a:effectLst/>
        </p:spPr>
        <p:txBody>
          <a:bodyPr/>
          <a:lstStyle/>
          <a:p>
            <a:endParaRPr lang="en-US"/>
          </a:p>
        </p:txBody>
      </p:sp>
      <p:sp>
        <p:nvSpPr>
          <p:cNvPr id="120062" name="Line 254"/>
          <p:cNvSpPr>
            <a:spLocks noChangeShapeType="1"/>
          </p:cNvSpPr>
          <p:nvPr/>
        </p:nvSpPr>
        <p:spPr bwMode="auto">
          <a:xfrm>
            <a:off x="1143000" y="3505200"/>
            <a:ext cx="152400" cy="0"/>
          </a:xfrm>
          <a:prstGeom prst="line">
            <a:avLst/>
          </a:prstGeom>
          <a:noFill/>
          <a:ln w="9525">
            <a:solidFill>
              <a:schemeClr val="tx1"/>
            </a:solidFill>
            <a:round/>
            <a:headEnd/>
            <a:tailEnd/>
          </a:ln>
          <a:effectLst/>
        </p:spPr>
        <p:txBody>
          <a:bodyPr/>
          <a:lstStyle/>
          <a:p>
            <a:endParaRPr lang="en-US"/>
          </a:p>
        </p:txBody>
      </p:sp>
      <p:sp>
        <p:nvSpPr>
          <p:cNvPr id="120063" name="Rectangle 255"/>
          <p:cNvSpPr>
            <a:spLocks noChangeArrowheads="1"/>
          </p:cNvSpPr>
          <p:nvPr/>
        </p:nvSpPr>
        <p:spPr bwMode="auto">
          <a:xfrm>
            <a:off x="13716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064" name="Line 256"/>
          <p:cNvSpPr>
            <a:spLocks noChangeShapeType="1"/>
          </p:cNvSpPr>
          <p:nvPr/>
        </p:nvSpPr>
        <p:spPr bwMode="auto">
          <a:xfrm>
            <a:off x="1371600" y="3429000"/>
            <a:ext cx="0" cy="76200"/>
          </a:xfrm>
          <a:prstGeom prst="line">
            <a:avLst/>
          </a:prstGeom>
          <a:noFill/>
          <a:ln w="9525">
            <a:solidFill>
              <a:schemeClr val="tx1"/>
            </a:solidFill>
            <a:round/>
            <a:headEnd/>
            <a:tailEnd/>
          </a:ln>
          <a:effectLst/>
        </p:spPr>
        <p:txBody>
          <a:bodyPr/>
          <a:lstStyle/>
          <a:p>
            <a:endParaRPr lang="en-US"/>
          </a:p>
        </p:txBody>
      </p:sp>
      <p:sp>
        <p:nvSpPr>
          <p:cNvPr id="120065" name="Line 257"/>
          <p:cNvSpPr>
            <a:spLocks noChangeShapeType="1"/>
          </p:cNvSpPr>
          <p:nvPr/>
        </p:nvSpPr>
        <p:spPr bwMode="auto">
          <a:xfrm>
            <a:off x="1524000" y="3429000"/>
            <a:ext cx="0" cy="76200"/>
          </a:xfrm>
          <a:prstGeom prst="line">
            <a:avLst/>
          </a:prstGeom>
          <a:noFill/>
          <a:ln w="9525">
            <a:solidFill>
              <a:schemeClr val="tx1"/>
            </a:solidFill>
            <a:round/>
            <a:headEnd/>
            <a:tailEnd/>
          </a:ln>
          <a:effectLst/>
        </p:spPr>
        <p:txBody>
          <a:bodyPr/>
          <a:lstStyle/>
          <a:p>
            <a:endParaRPr lang="en-US"/>
          </a:p>
        </p:txBody>
      </p:sp>
      <p:sp>
        <p:nvSpPr>
          <p:cNvPr id="120066" name="Line 258"/>
          <p:cNvSpPr>
            <a:spLocks noChangeShapeType="1"/>
          </p:cNvSpPr>
          <p:nvPr/>
        </p:nvSpPr>
        <p:spPr bwMode="auto">
          <a:xfrm>
            <a:off x="1371600" y="3733800"/>
            <a:ext cx="152400" cy="0"/>
          </a:xfrm>
          <a:prstGeom prst="line">
            <a:avLst/>
          </a:prstGeom>
          <a:noFill/>
          <a:ln w="9525">
            <a:solidFill>
              <a:schemeClr val="tx1"/>
            </a:solidFill>
            <a:round/>
            <a:headEnd/>
            <a:tailEnd/>
          </a:ln>
          <a:effectLst/>
        </p:spPr>
        <p:txBody>
          <a:bodyPr/>
          <a:lstStyle/>
          <a:p>
            <a:endParaRPr lang="en-US"/>
          </a:p>
        </p:txBody>
      </p:sp>
      <p:sp>
        <p:nvSpPr>
          <p:cNvPr id="120067" name="Line 259"/>
          <p:cNvSpPr>
            <a:spLocks noChangeShapeType="1"/>
          </p:cNvSpPr>
          <p:nvPr/>
        </p:nvSpPr>
        <p:spPr bwMode="auto">
          <a:xfrm>
            <a:off x="1371600" y="3657600"/>
            <a:ext cx="152400" cy="0"/>
          </a:xfrm>
          <a:prstGeom prst="line">
            <a:avLst/>
          </a:prstGeom>
          <a:noFill/>
          <a:ln w="9525">
            <a:solidFill>
              <a:schemeClr val="tx1"/>
            </a:solidFill>
            <a:round/>
            <a:headEnd/>
            <a:tailEnd/>
          </a:ln>
          <a:effectLst/>
        </p:spPr>
        <p:txBody>
          <a:bodyPr/>
          <a:lstStyle/>
          <a:p>
            <a:endParaRPr lang="en-US"/>
          </a:p>
        </p:txBody>
      </p:sp>
      <p:sp>
        <p:nvSpPr>
          <p:cNvPr id="120068" name="Line 260"/>
          <p:cNvSpPr>
            <a:spLocks noChangeShapeType="1"/>
          </p:cNvSpPr>
          <p:nvPr/>
        </p:nvSpPr>
        <p:spPr bwMode="auto">
          <a:xfrm>
            <a:off x="1371600" y="3581400"/>
            <a:ext cx="152400" cy="0"/>
          </a:xfrm>
          <a:prstGeom prst="line">
            <a:avLst/>
          </a:prstGeom>
          <a:noFill/>
          <a:ln w="9525">
            <a:solidFill>
              <a:schemeClr val="tx1"/>
            </a:solidFill>
            <a:round/>
            <a:headEnd/>
            <a:tailEnd/>
          </a:ln>
          <a:effectLst/>
        </p:spPr>
        <p:txBody>
          <a:bodyPr/>
          <a:lstStyle/>
          <a:p>
            <a:endParaRPr lang="en-US"/>
          </a:p>
        </p:txBody>
      </p:sp>
      <p:sp>
        <p:nvSpPr>
          <p:cNvPr id="120069" name="Rectangle 261"/>
          <p:cNvSpPr>
            <a:spLocks noChangeArrowheads="1"/>
          </p:cNvSpPr>
          <p:nvPr/>
        </p:nvSpPr>
        <p:spPr bwMode="auto">
          <a:xfrm>
            <a:off x="17526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070" name="Line 262"/>
          <p:cNvSpPr>
            <a:spLocks noChangeShapeType="1"/>
          </p:cNvSpPr>
          <p:nvPr/>
        </p:nvSpPr>
        <p:spPr bwMode="auto">
          <a:xfrm>
            <a:off x="1752600" y="3733800"/>
            <a:ext cx="0" cy="76200"/>
          </a:xfrm>
          <a:prstGeom prst="line">
            <a:avLst/>
          </a:prstGeom>
          <a:noFill/>
          <a:ln w="9525">
            <a:solidFill>
              <a:schemeClr val="tx1"/>
            </a:solidFill>
            <a:round/>
            <a:headEnd/>
            <a:tailEnd/>
          </a:ln>
          <a:effectLst/>
        </p:spPr>
        <p:txBody>
          <a:bodyPr/>
          <a:lstStyle/>
          <a:p>
            <a:endParaRPr lang="en-US"/>
          </a:p>
        </p:txBody>
      </p:sp>
      <p:sp>
        <p:nvSpPr>
          <p:cNvPr id="120071" name="Line 263"/>
          <p:cNvSpPr>
            <a:spLocks noChangeShapeType="1"/>
          </p:cNvSpPr>
          <p:nvPr/>
        </p:nvSpPr>
        <p:spPr bwMode="auto">
          <a:xfrm>
            <a:off x="1905000" y="3733800"/>
            <a:ext cx="0" cy="76200"/>
          </a:xfrm>
          <a:prstGeom prst="line">
            <a:avLst/>
          </a:prstGeom>
          <a:noFill/>
          <a:ln w="9525">
            <a:solidFill>
              <a:schemeClr val="tx1"/>
            </a:solidFill>
            <a:round/>
            <a:headEnd/>
            <a:tailEnd/>
          </a:ln>
          <a:effectLst/>
        </p:spPr>
        <p:txBody>
          <a:bodyPr/>
          <a:lstStyle/>
          <a:p>
            <a:endParaRPr lang="en-US"/>
          </a:p>
        </p:txBody>
      </p:sp>
      <p:sp>
        <p:nvSpPr>
          <p:cNvPr id="120072" name="Line 264"/>
          <p:cNvSpPr>
            <a:spLocks noChangeShapeType="1"/>
          </p:cNvSpPr>
          <p:nvPr/>
        </p:nvSpPr>
        <p:spPr bwMode="auto">
          <a:xfrm>
            <a:off x="1752600" y="3657600"/>
            <a:ext cx="152400" cy="0"/>
          </a:xfrm>
          <a:prstGeom prst="line">
            <a:avLst/>
          </a:prstGeom>
          <a:noFill/>
          <a:ln w="9525">
            <a:solidFill>
              <a:schemeClr val="tx1"/>
            </a:solidFill>
            <a:round/>
            <a:headEnd/>
            <a:tailEnd/>
          </a:ln>
          <a:effectLst/>
        </p:spPr>
        <p:txBody>
          <a:bodyPr/>
          <a:lstStyle/>
          <a:p>
            <a:endParaRPr lang="en-US"/>
          </a:p>
        </p:txBody>
      </p:sp>
      <p:sp>
        <p:nvSpPr>
          <p:cNvPr id="120073" name="Line 265"/>
          <p:cNvSpPr>
            <a:spLocks noChangeShapeType="1"/>
          </p:cNvSpPr>
          <p:nvPr/>
        </p:nvSpPr>
        <p:spPr bwMode="auto">
          <a:xfrm>
            <a:off x="1752600" y="3581400"/>
            <a:ext cx="152400" cy="0"/>
          </a:xfrm>
          <a:prstGeom prst="line">
            <a:avLst/>
          </a:prstGeom>
          <a:noFill/>
          <a:ln w="9525">
            <a:solidFill>
              <a:schemeClr val="tx1"/>
            </a:solidFill>
            <a:round/>
            <a:headEnd/>
            <a:tailEnd/>
          </a:ln>
          <a:effectLst/>
        </p:spPr>
        <p:txBody>
          <a:bodyPr/>
          <a:lstStyle/>
          <a:p>
            <a:endParaRPr lang="en-US"/>
          </a:p>
        </p:txBody>
      </p:sp>
      <p:sp>
        <p:nvSpPr>
          <p:cNvPr id="120074" name="Line 266"/>
          <p:cNvSpPr>
            <a:spLocks noChangeShapeType="1"/>
          </p:cNvSpPr>
          <p:nvPr/>
        </p:nvSpPr>
        <p:spPr bwMode="auto">
          <a:xfrm>
            <a:off x="1752600" y="3505200"/>
            <a:ext cx="152400" cy="0"/>
          </a:xfrm>
          <a:prstGeom prst="line">
            <a:avLst/>
          </a:prstGeom>
          <a:noFill/>
          <a:ln w="9525">
            <a:solidFill>
              <a:schemeClr val="tx1"/>
            </a:solidFill>
            <a:round/>
            <a:headEnd/>
            <a:tailEnd/>
          </a:ln>
          <a:effectLst/>
        </p:spPr>
        <p:txBody>
          <a:bodyPr/>
          <a:lstStyle/>
          <a:p>
            <a:endParaRPr lang="en-US"/>
          </a:p>
        </p:txBody>
      </p:sp>
      <p:sp>
        <p:nvSpPr>
          <p:cNvPr id="120075" name="Rectangle 267"/>
          <p:cNvSpPr>
            <a:spLocks noChangeArrowheads="1"/>
          </p:cNvSpPr>
          <p:nvPr/>
        </p:nvSpPr>
        <p:spPr bwMode="auto">
          <a:xfrm>
            <a:off x="19812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076" name="Line 268"/>
          <p:cNvSpPr>
            <a:spLocks noChangeShapeType="1"/>
          </p:cNvSpPr>
          <p:nvPr/>
        </p:nvSpPr>
        <p:spPr bwMode="auto">
          <a:xfrm>
            <a:off x="1981200" y="3429000"/>
            <a:ext cx="0" cy="76200"/>
          </a:xfrm>
          <a:prstGeom prst="line">
            <a:avLst/>
          </a:prstGeom>
          <a:noFill/>
          <a:ln w="9525">
            <a:solidFill>
              <a:schemeClr val="tx1"/>
            </a:solidFill>
            <a:round/>
            <a:headEnd/>
            <a:tailEnd/>
          </a:ln>
          <a:effectLst/>
        </p:spPr>
        <p:txBody>
          <a:bodyPr/>
          <a:lstStyle/>
          <a:p>
            <a:endParaRPr lang="en-US"/>
          </a:p>
        </p:txBody>
      </p:sp>
      <p:sp>
        <p:nvSpPr>
          <p:cNvPr id="120077" name="Line 269"/>
          <p:cNvSpPr>
            <a:spLocks noChangeShapeType="1"/>
          </p:cNvSpPr>
          <p:nvPr/>
        </p:nvSpPr>
        <p:spPr bwMode="auto">
          <a:xfrm>
            <a:off x="2133600" y="3429000"/>
            <a:ext cx="0" cy="76200"/>
          </a:xfrm>
          <a:prstGeom prst="line">
            <a:avLst/>
          </a:prstGeom>
          <a:noFill/>
          <a:ln w="9525">
            <a:solidFill>
              <a:schemeClr val="tx1"/>
            </a:solidFill>
            <a:round/>
            <a:headEnd/>
            <a:tailEnd/>
          </a:ln>
          <a:effectLst/>
        </p:spPr>
        <p:txBody>
          <a:bodyPr/>
          <a:lstStyle/>
          <a:p>
            <a:endParaRPr lang="en-US"/>
          </a:p>
        </p:txBody>
      </p:sp>
      <p:sp>
        <p:nvSpPr>
          <p:cNvPr id="120078" name="Line 270"/>
          <p:cNvSpPr>
            <a:spLocks noChangeShapeType="1"/>
          </p:cNvSpPr>
          <p:nvPr/>
        </p:nvSpPr>
        <p:spPr bwMode="auto">
          <a:xfrm>
            <a:off x="1981200" y="3733800"/>
            <a:ext cx="152400" cy="0"/>
          </a:xfrm>
          <a:prstGeom prst="line">
            <a:avLst/>
          </a:prstGeom>
          <a:noFill/>
          <a:ln w="9525">
            <a:solidFill>
              <a:schemeClr val="tx1"/>
            </a:solidFill>
            <a:round/>
            <a:headEnd/>
            <a:tailEnd/>
          </a:ln>
          <a:effectLst/>
        </p:spPr>
        <p:txBody>
          <a:bodyPr/>
          <a:lstStyle/>
          <a:p>
            <a:endParaRPr lang="en-US"/>
          </a:p>
        </p:txBody>
      </p:sp>
      <p:sp>
        <p:nvSpPr>
          <p:cNvPr id="120079" name="Line 271"/>
          <p:cNvSpPr>
            <a:spLocks noChangeShapeType="1"/>
          </p:cNvSpPr>
          <p:nvPr/>
        </p:nvSpPr>
        <p:spPr bwMode="auto">
          <a:xfrm>
            <a:off x="1981200" y="3657600"/>
            <a:ext cx="152400" cy="0"/>
          </a:xfrm>
          <a:prstGeom prst="line">
            <a:avLst/>
          </a:prstGeom>
          <a:noFill/>
          <a:ln w="9525">
            <a:solidFill>
              <a:schemeClr val="tx1"/>
            </a:solidFill>
            <a:round/>
            <a:headEnd/>
            <a:tailEnd/>
          </a:ln>
          <a:effectLst/>
        </p:spPr>
        <p:txBody>
          <a:bodyPr/>
          <a:lstStyle/>
          <a:p>
            <a:endParaRPr lang="en-US"/>
          </a:p>
        </p:txBody>
      </p:sp>
      <p:sp>
        <p:nvSpPr>
          <p:cNvPr id="120080" name="Line 272"/>
          <p:cNvSpPr>
            <a:spLocks noChangeShapeType="1"/>
          </p:cNvSpPr>
          <p:nvPr/>
        </p:nvSpPr>
        <p:spPr bwMode="auto">
          <a:xfrm>
            <a:off x="1981200" y="3581400"/>
            <a:ext cx="152400" cy="0"/>
          </a:xfrm>
          <a:prstGeom prst="line">
            <a:avLst/>
          </a:prstGeom>
          <a:noFill/>
          <a:ln w="9525">
            <a:solidFill>
              <a:schemeClr val="tx1"/>
            </a:solidFill>
            <a:round/>
            <a:headEnd/>
            <a:tailEnd/>
          </a:ln>
          <a:effectLst/>
        </p:spPr>
        <p:txBody>
          <a:bodyPr/>
          <a:lstStyle/>
          <a:p>
            <a:endParaRPr lang="en-US"/>
          </a:p>
        </p:txBody>
      </p:sp>
      <p:sp>
        <p:nvSpPr>
          <p:cNvPr id="120081" name="Text Box 273"/>
          <p:cNvSpPr txBox="1">
            <a:spLocks noChangeArrowheads="1"/>
          </p:cNvSpPr>
          <p:nvPr/>
        </p:nvSpPr>
        <p:spPr bwMode="auto">
          <a:xfrm rot="-21600000">
            <a:off x="9144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sp>
        <p:nvSpPr>
          <p:cNvPr id="120082" name="Text Box 274"/>
          <p:cNvSpPr txBox="1">
            <a:spLocks noChangeArrowheads="1"/>
          </p:cNvSpPr>
          <p:nvPr/>
        </p:nvSpPr>
        <p:spPr bwMode="auto">
          <a:xfrm rot="-21600000">
            <a:off x="15240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20083" name="AutoShape 275"/>
          <p:cNvSpPr>
            <a:spLocks noChangeArrowheads="1"/>
          </p:cNvSpPr>
          <p:nvPr/>
        </p:nvSpPr>
        <p:spPr bwMode="auto">
          <a:xfrm>
            <a:off x="10668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0084" name="AutoShape 276"/>
          <p:cNvSpPr>
            <a:spLocks noChangeArrowheads="1"/>
          </p:cNvSpPr>
          <p:nvPr/>
        </p:nvSpPr>
        <p:spPr bwMode="auto">
          <a:xfrm>
            <a:off x="16764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0085" name="Rectangle 277"/>
          <p:cNvSpPr>
            <a:spLocks noChangeArrowheads="1"/>
          </p:cNvSpPr>
          <p:nvPr/>
        </p:nvSpPr>
        <p:spPr bwMode="auto">
          <a:xfrm>
            <a:off x="25908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086" name="Line 278"/>
          <p:cNvSpPr>
            <a:spLocks noChangeShapeType="1"/>
          </p:cNvSpPr>
          <p:nvPr/>
        </p:nvSpPr>
        <p:spPr bwMode="auto">
          <a:xfrm>
            <a:off x="2590800" y="3733800"/>
            <a:ext cx="0" cy="76200"/>
          </a:xfrm>
          <a:prstGeom prst="line">
            <a:avLst/>
          </a:prstGeom>
          <a:noFill/>
          <a:ln w="9525">
            <a:solidFill>
              <a:schemeClr val="tx1"/>
            </a:solidFill>
            <a:round/>
            <a:headEnd/>
            <a:tailEnd/>
          </a:ln>
          <a:effectLst/>
        </p:spPr>
        <p:txBody>
          <a:bodyPr/>
          <a:lstStyle/>
          <a:p>
            <a:endParaRPr lang="en-US"/>
          </a:p>
        </p:txBody>
      </p:sp>
      <p:sp>
        <p:nvSpPr>
          <p:cNvPr id="120087" name="Line 279"/>
          <p:cNvSpPr>
            <a:spLocks noChangeShapeType="1"/>
          </p:cNvSpPr>
          <p:nvPr/>
        </p:nvSpPr>
        <p:spPr bwMode="auto">
          <a:xfrm>
            <a:off x="2743200" y="3733800"/>
            <a:ext cx="0" cy="76200"/>
          </a:xfrm>
          <a:prstGeom prst="line">
            <a:avLst/>
          </a:prstGeom>
          <a:noFill/>
          <a:ln w="9525">
            <a:solidFill>
              <a:schemeClr val="tx1"/>
            </a:solidFill>
            <a:round/>
            <a:headEnd/>
            <a:tailEnd/>
          </a:ln>
          <a:effectLst/>
        </p:spPr>
        <p:txBody>
          <a:bodyPr/>
          <a:lstStyle/>
          <a:p>
            <a:endParaRPr lang="en-US"/>
          </a:p>
        </p:txBody>
      </p:sp>
      <p:sp>
        <p:nvSpPr>
          <p:cNvPr id="120088" name="Line 280"/>
          <p:cNvSpPr>
            <a:spLocks noChangeShapeType="1"/>
          </p:cNvSpPr>
          <p:nvPr/>
        </p:nvSpPr>
        <p:spPr bwMode="auto">
          <a:xfrm>
            <a:off x="2590800" y="3657600"/>
            <a:ext cx="152400" cy="0"/>
          </a:xfrm>
          <a:prstGeom prst="line">
            <a:avLst/>
          </a:prstGeom>
          <a:noFill/>
          <a:ln w="9525">
            <a:solidFill>
              <a:schemeClr val="tx1"/>
            </a:solidFill>
            <a:round/>
            <a:headEnd/>
            <a:tailEnd/>
          </a:ln>
          <a:effectLst/>
        </p:spPr>
        <p:txBody>
          <a:bodyPr/>
          <a:lstStyle/>
          <a:p>
            <a:endParaRPr lang="en-US"/>
          </a:p>
        </p:txBody>
      </p:sp>
      <p:sp>
        <p:nvSpPr>
          <p:cNvPr id="120089" name="Line 281"/>
          <p:cNvSpPr>
            <a:spLocks noChangeShapeType="1"/>
          </p:cNvSpPr>
          <p:nvPr/>
        </p:nvSpPr>
        <p:spPr bwMode="auto">
          <a:xfrm>
            <a:off x="2590800" y="3581400"/>
            <a:ext cx="152400" cy="0"/>
          </a:xfrm>
          <a:prstGeom prst="line">
            <a:avLst/>
          </a:prstGeom>
          <a:noFill/>
          <a:ln w="9525">
            <a:solidFill>
              <a:schemeClr val="tx1"/>
            </a:solidFill>
            <a:round/>
            <a:headEnd/>
            <a:tailEnd/>
          </a:ln>
          <a:effectLst/>
        </p:spPr>
        <p:txBody>
          <a:bodyPr/>
          <a:lstStyle/>
          <a:p>
            <a:endParaRPr lang="en-US"/>
          </a:p>
        </p:txBody>
      </p:sp>
      <p:sp>
        <p:nvSpPr>
          <p:cNvPr id="120090" name="Line 282"/>
          <p:cNvSpPr>
            <a:spLocks noChangeShapeType="1"/>
          </p:cNvSpPr>
          <p:nvPr/>
        </p:nvSpPr>
        <p:spPr bwMode="auto">
          <a:xfrm>
            <a:off x="2590800" y="3505200"/>
            <a:ext cx="152400" cy="0"/>
          </a:xfrm>
          <a:prstGeom prst="line">
            <a:avLst/>
          </a:prstGeom>
          <a:noFill/>
          <a:ln w="9525">
            <a:solidFill>
              <a:schemeClr val="tx1"/>
            </a:solidFill>
            <a:round/>
            <a:headEnd/>
            <a:tailEnd/>
          </a:ln>
          <a:effectLst/>
        </p:spPr>
        <p:txBody>
          <a:bodyPr/>
          <a:lstStyle/>
          <a:p>
            <a:endParaRPr lang="en-US"/>
          </a:p>
        </p:txBody>
      </p:sp>
      <p:sp>
        <p:nvSpPr>
          <p:cNvPr id="120091" name="Rectangle 283"/>
          <p:cNvSpPr>
            <a:spLocks noChangeArrowheads="1"/>
          </p:cNvSpPr>
          <p:nvPr/>
        </p:nvSpPr>
        <p:spPr bwMode="auto">
          <a:xfrm>
            <a:off x="28194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092" name="Line 284"/>
          <p:cNvSpPr>
            <a:spLocks noChangeShapeType="1"/>
          </p:cNvSpPr>
          <p:nvPr/>
        </p:nvSpPr>
        <p:spPr bwMode="auto">
          <a:xfrm>
            <a:off x="2819400" y="3429000"/>
            <a:ext cx="0" cy="76200"/>
          </a:xfrm>
          <a:prstGeom prst="line">
            <a:avLst/>
          </a:prstGeom>
          <a:noFill/>
          <a:ln w="9525">
            <a:solidFill>
              <a:schemeClr val="tx1"/>
            </a:solidFill>
            <a:round/>
            <a:headEnd/>
            <a:tailEnd/>
          </a:ln>
          <a:effectLst/>
        </p:spPr>
        <p:txBody>
          <a:bodyPr/>
          <a:lstStyle/>
          <a:p>
            <a:endParaRPr lang="en-US"/>
          </a:p>
        </p:txBody>
      </p:sp>
      <p:sp>
        <p:nvSpPr>
          <p:cNvPr id="120093" name="Line 285"/>
          <p:cNvSpPr>
            <a:spLocks noChangeShapeType="1"/>
          </p:cNvSpPr>
          <p:nvPr/>
        </p:nvSpPr>
        <p:spPr bwMode="auto">
          <a:xfrm>
            <a:off x="2971800" y="3429000"/>
            <a:ext cx="0" cy="76200"/>
          </a:xfrm>
          <a:prstGeom prst="line">
            <a:avLst/>
          </a:prstGeom>
          <a:noFill/>
          <a:ln w="9525">
            <a:solidFill>
              <a:schemeClr val="tx1"/>
            </a:solidFill>
            <a:round/>
            <a:headEnd/>
            <a:tailEnd/>
          </a:ln>
          <a:effectLst/>
        </p:spPr>
        <p:txBody>
          <a:bodyPr/>
          <a:lstStyle/>
          <a:p>
            <a:endParaRPr lang="en-US"/>
          </a:p>
        </p:txBody>
      </p:sp>
      <p:sp>
        <p:nvSpPr>
          <p:cNvPr id="120094" name="Line 286"/>
          <p:cNvSpPr>
            <a:spLocks noChangeShapeType="1"/>
          </p:cNvSpPr>
          <p:nvPr/>
        </p:nvSpPr>
        <p:spPr bwMode="auto">
          <a:xfrm>
            <a:off x="2819400" y="3733800"/>
            <a:ext cx="152400" cy="0"/>
          </a:xfrm>
          <a:prstGeom prst="line">
            <a:avLst/>
          </a:prstGeom>
          <a:noFill/>
          <a:ln w="9525">
            <a:solidFill>
              <a:schemeClr val="tx1"/>
            </a:solidFill>
            <a:round/>
            <a:headEnd/>
            <a:tailEnd/>
          </a:ln>
          <a:effectLst/>
        </p:spPr>
        <p:txBody>
          <a:bodyPr/>
          <a:lstStyle/>
          <a:p>
            <a:endParaRPr lang="en-US"/>
          </a:p>
        </p:txBody>
      </p:sp>
      <p:sp>
        <p:nvSpPr>
          <p:cNvPr id="120095" name="Line 287"/>
          <p:cNvSpPr>
            <a:spLocks noChangeShapeType="1"/>
          </p:cNvSpPr>
          <p:nvPr/>
        </p:nvSpPr>
        <p:spPr bwMode="auto">
          <a:xfrm>
            <a:off x="2819400" y="3657600"/>
            <a:ext cx="152400" cy="0"/>
          </a:xfrm>
          <a:prstGeom prst="line">
            <a:avLst/>
          </a:prstGeom>
          <a:noFill/>
          <a:ln w="9525">
            <a:solidFill>
              <a:schemeClr val="tx1"/>
            </a:solidFill>
            <a:round/>
            <a:headEnd/>
            <a:tailEnd/>
          </a:ln>
          <a:effectLst/>
        </p:spPr>
        <p:txBody>
          <a:bodyPr/>
          <a:lstStyle/>
          <a:p>
            <a:endParaRPr lang="en-US"/>
          </a:p>
        </p:txBody>
      </p:sp>
      <p:sp>
        <p:nvSpPr>
          <p:cNvPr id="120096" name="Line 288"/>
          <p:cNvSpPr>
            <a:spLocks noChangeShapeType="1"/>
          </p:cNvSpPr>
          <p:nvPr/>
        </p:nvSpPr>
        <p:spPr bwMode="auto">
          <a:xfrm>
            <a:off x="2819400" y="3581400"/>
            <a:ext cx="152400" cy="0"/>
          </a:xfrm>
          <a:prstGeom prst="line">
            <a:avLst/>
          </a:prstGeom>
          <a:noFill/>
          <a:ln w="9525">
            <a:solidFill>
              <a:schemeClr val="tx1"/>
            </a:solidFill>
            <a:round/>
            <a:headEnd/>
            <a:tailEnd/>
          </a:ln>
          <a:effectLst/>
        </p:spPr>
        <p:txBody>
          <a:bodyPr/>
          <a:lstStyle/>
          <a:p>
            <a:endParaRPr lang="en-US"/>
          </a:p>
        </p:txBody>
      </p:sp>
      <p:sp>
        <p:nvSpPr>
          <p:cNvPr id="120097" name="Rectangle 289"/>
          <p:cNvSpPr>
            <a:spLocks noChangeArrowheads="1"/>
          </p:cNvSpPr>
          <p:nvPr/>
        </p:nvSpPr>
        <p:spPr bwMode="auto">
          <a:xfrm>
            <a:off x="3200400" y="34290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098" name="Line 290"/>
          <p:cNvSpPr>
            <a:spLocks noChangeShapeType="1"/>
          </p:cNvSpPr>
          <p:nvPr/>
        </p:nvSpPr>
        <p:spPr bwMode="auto">
          <a:xfrm>
            <a:off x="3200400" y="3733800"/>
            <a:ext cx="0" cy="76200"/>
          </a:xfrm>
          <a:prstGeom prst="line">
            <a:avLst/>
          </a:prstGeom>
          <a:noFill/>
          <a:ln w="9525">
            <a:solidFill>
              <a:schemeClr val="tx1"/>
            </a:solidFill>
            <a:round/>
            <a:headEnd/>
            <a:tailEnd/>
          </a:ln>
          <a:effectLst/>
        </p:spPr>
        <p:txBody>
          <a:bodyPr/>
          <a:lstStyle/>
          <a:p>
            <a:endParaRPr lang="en-US"/>
          </a:p>
        </p:txBody>
      </p:sp>
      <p:sp>
        <p:nvSpPr>
          <p:cNvPr id="120099" name="Line 291"/>
          <p:cNvSpPr>
            <a:spLocks noChangeShapeType="1"/>
          </p:cNvSpPr>
          <p:nvPr/>
        </p:nvSpPr>
        <p:spPr bwMode="auto">
          <a:xfrm>
            <a:off x="3352800" y="3733800"/>
            <a:ext cx="0" cy="76200"/>
          </a:xfrm>
          <a:prstGeom prst="line">
            <a:avLst/>
          </a:prstGeom>
          <a:noFill/>
          <a:ln w="9525">
            <a:solidFill>
              <a:schemeClr val="tx1"/>
            </a:solidFill>
            <a:round/>
            <a:headEnd/>
            <a:tailEnd/>
          </a:ln>
          <a:effectLst/>
        </p:spPr>
        <p:txBody>
          <a:bodyPr/>
          <a:lstStyle/>
          <a:p>
            <a:endParaRPr lang="en-US"/>
          </a:p>
        </p:txBody>
      </p:sp>
      <p:sp>
        <p:nvSpPr>
          <p:cNvPr id="120100" name="Line 292"/>
          <p:cNvSpPr>
            <a:spLocks noChangeShapeType="1"/>
          </p:cNvSpPr>
          <p:nvPr/>
        </p:nvSpPr>
        <p:spPr bwMode="auto">
          <a:xfrm>
            <a:off x="3200400" y="3657600"/>
            <a:ext cx="152400" cy="0"/>
          </a:xfrm>
          <a:prstGeom prst="line">
            <a:avLst/>
          </a:prstGeom>
          <a:noFill/>
          <a:ln w="9525">
            <a:solidFill>
              <a:schemeClr val="tx1"/>
            </a:solidFill>
            <a:round/>
            <a:headEnd/>
            <a:tailEnd/>
          </a:ln>
          <a:effectLst/>
        </p:spPr>
        <p:txBody>
          <a:bodyPr/>
          <a:lstStyle/>
          <a:p>
            <a:endParaRPr lang="en-US"/>
          </a:p>
        </p:txBody>
      </p:sp>
      <p:sp>
        <p:nvSpPr>
          <p:cNvPr id="120101" name="Line 293"/>
          <p:cNvSpPr>
            <a:spLocks noChangeShapeType="1"/>
          </p:cNvSpPr>
          <p:nvPr/>
        </p:nvSpPr>
        <p:spPr bwMode="auto">
          <a:xfrm>
            <a:off x="3200400" y="3581400"/>
            <a:ext cx="152400" cy="0"/>
          </a:xfrm>
          <a:prstGeom prst="line">
            <a:avLst/>
          </a:prstGeom>
          <a:noFill/>
          <a:ln w="9525">
            <a:solidFill>
              <a:schemeClr val="tx1"/>
            </a:solidFill>
            <a:round/>
            <a:headEnd/>
            <a:tailEnd/>
          </a:ln>
          <a:effectLst/>
        </p:spPr>
        <p:txBody>
          <a:bodyPr/>
          <a:lstStyle/>
          <a:p>
            <a:endParaRPr lang="en-US"/>
          </a:p>
        </p:txBody>
      </p:sp>
      <p:sp>
        <p:nvSpPr>
          <p:cNvPr id="120102" name="Line 294"/>
          <p:cNvSpPr>
            <a:spLocks noChangeShapeType="1"/>
          </p:cNvSpPr>
          <p:nvPr/>
        </p:nvSpPr>
        <p:spPr bwMode="auto">
          <a:xfrm>
            <a:off x="3200400" y="3505200"/>
            <a:ext cx="152400" cy="0"/>
          </a:xfrm>
          <a:prstGeom prst="line">
            <a:avLst/>
          </a:prstGeom>
          <a:noFill/>
          <a:ln w="9525">
            <a:solidFill>
              <a:schemeClr val="tx1"/>
            </a:solidFill>
            <a:round/>
            <a:headEnd/>
            <a:tailEnd/>
          </a:ln>
          <a:effectLst/>
        </p:spPr>
        <p:txBody>
          <a:bodyPr/>
          <a:lstStyle/>
          <a:p>
            <a:endParaRPr lang="en-US"/>
          </a:p>
        </p:txBody>
      </p:sp>
      <p:sp>
        <p:nvSpPr>
          <p:cNvPr id="120103" name="Rectangle 295"/>
          <p:cNvSpPr>
            <a:spLocks noChangeArrowheads="1"/>
          </p:cNvSpPr>
          <p:nvPr/>
        </p:nvSpPr>
        <p:spPr bwMode="auto">
          <a:xfrm>
            <a:off x="3429000" y="35052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104" name="Line 296"/>
          <p:cNvSpPr>
            <a:spLocks noChangeShapeType="1"/>
          </p:cNvSpPr>
          <p:nvPr/>
        </p:nvSpPr>
        <p:spPr bwMode="auto">
          <a:xfrm>
            <a:off x="3429000" y="3429000"/>
            <a:ext cx="0" cy="76200"/>
          </a:xfrm>
          <a:prstGeom prst="line">
            <a:avLst/>
          </a:prstGeom>
          <a:noFill/>
          <a:ln w="9525">
            <a:solidFill>
              <a:schemeClr val="tx1"/>
            </a:solidFill>
            <a:round/>
            <a:headEnd/>
            <a:tailEnd/>
          </a:ln>
          <a:effectLst/>
        </p:spPr>
        <p:txBody>
          <a:bodyPr/>
          <a:lstStyle/>
          <a:p>
            <a:endParaRPr lang="en-US"/>
          </a:p>
        </p:txBody>
      </p:sp>
      <p:sp>
        <p:nvSpPr>
          <p:cNvPr id="120105" name="Line 297"/>
          <p:cNvSpPr>
            <a:spLocks noChangeShapeType="1"/>
          </p:cNvSpPr>
          <p:nvPr/>
        </p:nvSpPr>
        <p:spPr bwMode="auto">
          <a:xfrm>
            <a:off x="3581400" y="3429000"/>
            <a:ext cx="0" cy="76200"/>
          </a:xfrm>
          <a:prstGeom prst="line">
            <a:avLst/>
          </a:prstGeom>
          <a:noFill/>
          <a:ln w="9525">
            <a:solidFill>
              <a:schemeClr val="tx1"/>
            </a:solidFill>
            <a:round/>
            <a:headEnd/>
            <a:tailEnd/>
          </a:ln>
          <a:effectLst/>
        </p:spPr>
        <p:txBody>
          <a:bodyPr/>
          <a:lstStyle/>
          <a:p>
            <a:endParaRPr lang="en-US"/>
          </a:p>
        </p:txBody>
      </p:sp>
      <p:sp>
        <p:nvSpPr>
          <p:cNvPr id="120106" name="Line 298"/>
          <p:cNvSpPr>
            <a:spLocks noChangeShapeType="1"/>
          </p:cNvSpPr>
          <p:nvPr/>
        </p:nvSpPr>
        <p:spPr bwMode="auto">
          <a:xfrm>
            <a:off x="3429000" y="3733800"/>
            <a:ext cx="152400" cy="0"/>
          </a:xfrm>
          <a:prstGeom prst="line">
            <a:avLst/>
          </a:prstGeom>
          <a:noFill/>
          <a:ln w="9525">
            <a:solidFill>
              <a:schemeClr val="tx1"/>
            </a:solidFill>
            <a:round/>
            <a:headEnd/>
            <a:tailEnd/>
          </a:ln>
          <a:effectLst/>
        </p:spPr>
        <p:txBody>
          <a:bodyPr/>
          <a:lstStyle/>
          <a:p>
            <a:endParaRPr lang="en-US"/>
          </a:p>
        </p:txBody>
      </p:sp>
      <p:sp>
        <p:nvSpPr>
          <p:cNvPr id="120107" name="Line 299"/>
          <p:cNvSpPr>
            <a:spLocks noChangeShapeType="1"/>
          </p:cNvSpPr>
          <p:nvPr/>
        </p:nvSpPr>
        <p:spPr bwMode="auto">
          <a:xfrm>
            <a:off x="3429000" y="3657600"/>
            <a:ext cx="152400" cy="0"/>
          </a:xfrm>
          <a:prstGeom prst="line">
            <a:avLst/>
          </a:prstGeom>
          <a:noFill/>
          <a:ln w="9525">
            <a:solidFill>
              <a:schemeClr val="tx1"/>
            </a:solidFill>
            <a:round/>
            <a:headEnd/>
            <a:tailEnd/>
          </a:ln>
          <a:effectLst/>
        </p:spPr>
        <p:txBody>
          <a:bodyPr/>
          <a:lstStyle/>
          <a:p>
            <a:endParaRPr lang="en-US"/>
          </a:p>
        </p:txBody>
      </p:sp>
      <p:sp>
        <p:nvSpPr>
          <p:cNvPr id="120108" name="Line 300"/>
          <p:cNvSpPr>
            <a:spLocks noChangeShapeType="1"/>
          </p:cNvSpPr>
          <p:nvPr/>
        </p:nvSpPr>
        <p:spPr bwMode="auto">
          <a:xfrm>
            <a:off x="3429000" y="3581400"/>
            <a:ext cx="152400" cy="0"/>
          </a:xfrm>
          <a:prstGeom prst="line">
            <a:avLst/>
          </a:prstGeom>
          <a:noFill/>
          <a:ln w="9525">
            <a:solidFill>
              <a:schemeClr val="tx1"/>
            </a:solidFill>
            <a:round/>
            <a:headEnd/>
            <a:tailEnd/>
          </a:ln>
          <a:effectLst/>
        </p:spPr>
        <p:txBody>
          <a:bodyPr/>
          <a:lstStyle/>
          <a:p>
            <a:endParaRPr lang="en-US"/>
          </a:p>
        </p:txBody>
      </p:sp>
      <p:sp>
        <p:nvSpPr>
          <p:cNvPr id="120109" name="Text Box 301"/>
          <p:cNvSpPr txBox="1">
            <a:spLocks noChangeArrowheads="1"/>
          </p:cNvSpPr>
          <p:nvPr/>
        </p:nvSpPr>
        <p:spPr bwMode="auto">
          <a:xfrm rot="-21600000">
            <a:off x="29718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20110" name="AutoShape 302"/>
          <p:cNvSpPr>
            <a:spLocks noChangeArrowheads="1"/>
          </p:cNvSpPr>
          <p:nvPr/>
        </p:nvSpPr>
        <p:spPr bwMode="auto">
          <a:xfrm>
            <a:off x="25146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0111" name="AutoShape 303"/>
          <p:cNvSpPr>
            <a:spLocks noChangeArrowheads="1"/>
          </p:cNvSpPr>
          <p:nvPr/>
        </p:nvSpPr>
        <p:spPr bwMode="auto">
          <a:xfrm>
            <a:off x="3124200" y="3124200"/>
            <a:ext cx="533400" cy="228600"/>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0112" name="Text Box 304"/>
          <p:cNvSpPr txBox="1">
            <a:spLocks noChangeArrowheads="1"/>
          </p:cNvSpPr>
          <p:nvPr/>
        </p:nvSpPr>
        <p:spPr bwMode="auto">
          <a:xfrm rot="-21600000">
            <a:off x="2362200" y="3505200"/>
            <a:ext cx="838200" cy="274638"/>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sp>
        <p:nvSpPr>
          <p:cNvPr id="120113" name="Line 305"/>
          <p:cNvSpPr>
            <a:spLocks noChangeShapeType="1"/>
          </p:cNvSpPr>
          <p:nvPr/>
        </p:nvSpPr>
        <p:spPr bwMode="auto">
          <a:xfrm>
            <a:off x="2743200" y="2057400"/>
            <a:ext cx="0" cy="914400"/>
          </a:xfrm>
          <a:prstGeom prst="line">
            <a:avLst/>
          </a:prstGeom>
          <a:noFill/>
          <a:ln w="19050">
            <a:solidFill>
              <a:schemeClr val="tx1"/>
            </a:solidFill>
            <a:round/>
            <a:headEnd type="triangle" w="med" len="med"/>
            <a:tailEnd/>
          </a:ln>
          <a:effectLst/>
        </p:spPr>
        <p:txBody>
          <a:bodyPr/>
          <a:lstStyle/>
          <a:p>
            <a:endParaRPr lang="en-US"/>
          </a:p>
        </p:txBody>
      </p:sp>
      <p:sp>
        <p:nvSpPr>
          <p:cNvPr id="120114" name="Line 306"/>
          <p:cNvSpPr>
            <a:spLocks noChangeShapeType="1"/>
          </p:cNvSpPr>
          <p:nvPr/>
        </p:nvSpPr>
        <p:spPr bwMode="auto">
          <a:xfrm flipH="1">
            <a:off x="1981200" y="2971800"/>
            <a:ext cx="762000" cy="0"/>
          </a:xfrm>
          <a:prstGeom prst="line">
            <a:avLst/>
          </a:prstGeom>
          <a:noFill/>
          <a:ln w="19050">
            <a:solidFill>
              <a:schemeClr val="tx1"/>
            </a:solidFill>
            <a:round/>
            <a:headEnd/>
            <a:tailEnd/>
          </a:ln>
          <a:effectLst/>
        </p:spPr>
        <p:txBody>
          <a:bodyPr/>
          <a:lstStyle/>
          <a:p>
            <a:endParaRPr lang="en-US"/>
          </a:p>
        </p:txBody>
      </p:sp>
      <p:sp>
        <p:nvSpPr>
          <p:cNvPr id="120115" name="Line 307"/>
          <p:cNvSpPr>
            <a:spLocks noChangeShapeType="1"/>
          </p:cNvSpPr>
          <p:nvPr/>
        </p:nvSpPr>
        <p:spPr bwMode="auto">
          <a:xfrm>
            <a:off x="1981200" y="2971800"/>
            <a:ext cx="0" cy="152400"/>
          </a:xfrm>
          <a:prstGeom prst="line">
            <a:avLst/>
          </a:prstGeom>
          <a:noFill/>
          <a:ln w="19050">
            <a:solidFill>
              <a:schemeClr val="tx1"/>
            </a:solidFill>
            <a:round/>
            <a:headEnd/>
            <a:tailEnd/>
          </a:ln>
          <a:effectLst/>
        </p:spPr>
        <p:txBody>
          <a:bodyPr/>
          <a:lstStyle/>
          <a:p>
            <a:endParaRPr lang="en-US"/>
          </a:p>
        </p:txBody>
      </p:sp>
      <p:sp>
        <p:nvSpPr>
          <p:cNvPr id="120116" name="Line 308"/>
          <p:cNvSpPr>
            <a:spLocks noChangeShapeType="1"/>
          </p:cNvSpPr>
          <p:nvPr/>
        </p:nvSpPr>
        <p:spPr bwMode="auto">
          <a:xfrm>
            <a:off x="1905000" y="2819400"/>
            <a:ext cx="0" cy="152400"/>
          </a:xfrm>
          <a:prstGeom prst="line">
            <a:avLst/>
          </a:prstGeom>
          <a:noFill/>
          <a:ln w="19050">
            <a:solidFill>
              <a:schemeClr val="tx1"/>
            </a:solidFill>
            <a:round/>
            <a:headEnd type="triangle" w="med" len="med"/>
            <a:tailEnd/>
          </a:ln>
          <a:effectLst/>
        </p:spPr>
        <p:txBody>
          <a:bodyPr/>
          <a:lstStyle/>
          <a:p>
            <a:endParaRPr lang="en-US"/>
          </a:p>
        </p:txBody>
      </p:sp>
      <p:sp>
        <p:nvSpPr>
          <p:cNvPr id="120117" name="Line 309"/>
          <p:cNvSpPr>
            <a:spLocks noChangeShapeType="1"/>
          </p:cNvSpPr>
          <p:nvPr/>
        </p:nvSpPr>
        <p:spPr bwMode="auto">
          <a:xfrm flipH="1">
            <a:off x="1371600" y="2971800"/>
            <a:ext cx="533400" cy="0"/>
          </a:xfrm>
          <a:prstGeom prst="line">
            <a:avLst/>
          </a:prstGeom>
          <a:noFill/>
          <a:ln w="19050">
            <a:solidFill>
              <a:schemeClr val="tx1"/>
            </a:solidFill>
            <a:round/>
            <a:headEnd/>
            <a:tailEnd/>
          </a:ln>
          <a:effectLst/>
        </p:spPr>
        <p:txBody>
          <a:bodyPr/>
          <a:lstStyle/>
          <a:p>
            <a:endParaRPr lang="en-US"/>
          </a:p>
        </p:txBody>
      </p:sp>
      <p:sp>
        <p:nvSpPr>
          <p:cNvPr id="120118" name="Line 310"/>
          <p:cNvSpPr>
            <a:spLocks noChangeShapeType="1"/>
          </p:cNvSpPr>
          <p:nvPr/>
        </p:nvSpPr>
        <p:spPr bwMode="auto">
          <a:xfrm>
            <a:off x="1371600" y="2971800"/>
            <a:ext cx="0" cy="152400"/>
          </a:xfrm>
          <a:prstGeom prst="line">
            <a:avLst/>
          </a:prstGeom>
          <a:noFill/>
          <a:ln w="19050">
            <a:solidFill>
              <a:schemeClr val="tx1"/>
            </a:solidFill>
            <a:round/>
            <a:headEnd/>
            <a:tailEnd/>
          </a:ln>
          <a:effectLst/>
        </p:spPr>
        <p:txBody>
          <a:bodyPr/>
          <a:lstStyle/>
          <a:p>
            <a:endParaRPr lang="en-US"/>
          </a:p>
        </p:txBody>
      </p:sp>
      <p:sp>
        <p:nvSpPr>
          <p:cNvPr id="120119" name="AutoShape 311"/>
          <p:cNvSpPr>
            <a:spLocks noChangeArrowheads="1"/>
          </p:cNvSpPr>
          <p:nvPr/>
        </p:nvSpPr>
        <p:spPr bwMode="auto">
          <a:xfrm>
            <a:off x="1143000" y="4800600"/>
            <a:ext cx="26670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latin typeface="Calibri" pitchFamily="34" charset="0"/>
              </a:rPr>
              <a:t>Virtual Channel Mux</a:t>
            </a:r>
          </a:p>
        </p:txBody>
      </p:sp>
      <p:sp>
        <p:nvSpPr>
          <p:cNvPr id="120120" name="AutoShape 312"/>
          <p:cNvSpPr>
            <a:spLocks noChangeArrowheads="1"/>
          </p:cNvSpPr>
          <p:nvPr/>
        </p:nvSpPr>
        <p:spPr bwMode="auto">
          <a:xfrm>
            <a:off x="5638800" y="4800600"/>
            <a:ext cx="26670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latin typeface="Calibri" pitchFamily="34" charset="0"/>
              </a:rPr>
              <a:t>Virtual Channel Mux</a:t>
            </a:r>
          </a:p>
        </p:txBody>
      </p:sp>
      <p:sp>
        <p:nvSpPr>
          <p:cNvPr id="120121" name="AutoShape 313"/>
          <p:cNvSpPr>
            <a:spLocks noChangeArrowheads="1"/>
          </p:cNvSpPr>
          <p:nvPr/>
        </p:nvSpPr>
        <p:spPr bwMode="auto">
          <a:xfrm>
            <a:off x="11430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Server</a:t>
            </a:r>
          </a:p>
          <a:p>
            <a:pPr algn="ctr"/>
            <a:r>
              <a:rPr lang="en-US" sz="1200">
                <a:latin typeface="Calibri" pitchFamily="34" charset="0"/>
              </a:rPr>
              <a:t>Manager</a:t>
            </a:r>
          </a:p>
        </p:txBody>
      </p:sp>
      <p:sp>
        <p:nvSpPr>
          <p:cNvPr id="120122" name="AutoShape 314"/>
          <p:cNvSpPr>
            <a:spLocks noChangeArrowheads="1"/>
          </p:cNvSpPr>
          <p:nvPr/>
        </p:nvSpPr>
        <p:spPr bwMode="auto">
          <a:xfrm>
            <a:off x="25908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Client</a:t>
            </a:r>
          </a:p>
          <a:p>
            <a:pPr algn="ctr"/>
            <a:r>
              <a:rPr lang="en-US" sz="1200">
                <a:latin typeface="Calibri" pitchFamily="34" charset="0"/>
              </a:rPr>
              <a:t>Manager</a:t>
            </a:r>
          </a:p>
        </p:txBody>
      </p:sp>
      <p:sp>
        <p:nvSpPr>
          <p:cNvPr id="120123" name="AutoShape 315"/>
          <p:cNvSpPr>
            <a:spLocks noChangeArrowheads="1"/>
          </p:cNvSpPr>
          <p:nvPr/>
        </p:nvSpPr>
        <p:spPr bwMode="auto">
          <a:xfrm>
            <a:off x="58674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Server</a:t>
            </a:r>
          </a:p>
          <a:p>
            <a:pPr algn="ctr"/>
            <a:r>
              <a:rPr lang="en-US" sz="1200">
                <a:latin typeface="Calibri" pitchFamily="34" charset="0"/>
              </a:rPr>
              <a:t>Manager</a:t>
            </a:r>
          </a:p>
        </p:txBody>
      </p:sp>
      <p:sp>
        <p:nvSpPr>
          <p:cNvPr id="120124" name="AutoShape 316"/>
          <p:cNvSpPr>
            <a:spLocks noChangeArrowheads="1"/>
          </p:cNvSpPr>
          <p:nvPr/>
        </p:nvSpPr>
        <p:spPr bwMode="auto">
          <a:xfrm>
            <a:off x="7315200" y="3886200"/>
            <a:ext cx="990600" cy="381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200">
                <a:latin typeface="Calibri" pitchFamily="34" charset="0"/>
              </a:rPr>
              <a:t>Client</a:t>
            </a:r>
          </a:p>
          <a:p>
            <a:pPr algn="ctr"/>
            <a:r>
              <a:rPr lang="en-US" sz="1200">
                <a:latin typeface="Calibri" pitchFamily="34" charset="0"/>
              </a:rPr>
              <a:t>Manager</a:t>
            </a:r>
          </a:p>
        </p:txBody>
      </p:sp>
      <p:grpSp>
        <p:nvGrpSpPr>
          <p:cNvPr id="2" name="Group 317"/>
          <p:cNvGrpSpPr>
            <a:grpSpLocks/>
          </p:cNvGrpSpPr>
          <p:nvPr/>
        </p:nvGrpSpPr>
        <p:grpSpPr bwMode="auto">
          <a:xfrm>
            <a:off x="1447800" y="4343400"/>
            <a:ext cx="152400" cy="381000"/>
            <a:chOff x="912" y="2736"/>
            <a:chExt cx="96" cy="240"/>
          </a:xfrm>
        </p:grpSpPr>
        <p:sp>
          <p:nvSpPr>
            <p:cNvPr id="120126" name="Rectangle 318"/>
            <p:cNvSpPr>
              <a:spLocks noChangeArrowheads="1"/>
            </p:cNvSpPr>
            <p:nvPr/>
          </p:nvSpPr>
          <p:spPr bwMode="auto">
            <a:xfrm>
              <a:off x="912" y="2736"/>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127" name="Line 319"/>
            <p:cNvSpPr>
              <a:spLocks noChangeShapeType="1"/>
            </p:cNvSpPr>
            <p:nvPr/>
          </p:nvSpPr>
          <p:spPr bwMode="auto">
            <a:xfrm>
              <a:off x="912" y="2928"/>
              <a:ext cx="0" cy="48"/>
            </a:xfrm>
            <a:prstGeom prst="line">
              <a:avLst/>
            </a:prstGeom>
            <a:noFill/>
            <a:ln w="9525">
              <a:solidFill>
                <a:schemeClr val="tx1"/>
              </a:solidFill>
              <a:round/>
              <a:headEnd/>
              <a:tailEnd/>
            </a:ln>
            <a:effectLst/>
          </p:spPr>
          <p:txBody>
            <a:bodyPr/>
            <a:lstStyle/>
            <a:p>
              <a:endParaRPr lang="en-US"/>
            </a:p>
          </p:txBody>
        </p:sp>
        <p:sp>
          <p:nvSpPr>
            <p:cNvPr id="120128" name="Line 320"/>
            <p:cNvSpPr>
              <a:spLocks noChangeShapeType="1"/>
            </p:cNvSpPr>
            <p:nvPr/>
          </p:nvSpPr>
          <p:spPr bwMode="auto">
            <a:xfrm>
              <a:off x="1008" y="2928"/>
              <a:ext cx="0" cy="48"/>
            </a:xfrm>
            <a:prstGeom prst="line">
              <a:avLst/>
            </a:prstGeom>
            <a:noFill/>
            <a:ln w="9525">
              <a:solidFill>
                <a:schemeClr val="tx1"/>
              </a:solidFill>
              <a:round/>
              <a:headEnd/>
              <a:tailEnd/>
            </a:ln>
            <a:effectLst/>
          </p:spPr>
          <p:txBody>
            <a:bodyPr/>
            <a:lstStyle/>
            <a:p>
              <a:endParaRPr lang="en-US"/>
            </a:p>
          </p:txBody>
        </p:sp>
        <p:sp>
          <p:nvSpPr>
            <p:cNvPr id="120129" name="Line 321"/>
            <p:cNvSpPr>
              <a:spLocks noChangeShapeType="1"/>
            </p:cNvSpPr>
            <p:nvPr/>
          </p:nvSpPr>
          <p:spPr bwMode="auto">
            <a:xfrm>
              <a:off x="912" y="2880"/>
              <a:ext cx="96" cy="0"/>
            </a:xfrm>
            <a:prstGeom prst="line">
              <a:avLst/>
            </a:prstGeom>
            <a:noFill/>
            <a:ln w="9525">
              <a:solidFill>
                <a:schemeClr val="tx1"/>
              </a:solidFill>
              <a:round/>
              <a:headEnd/>
              <a:tailEnd/>
            </a:ln>
            <a:effectLst/>
          </p:spPr>
          <p:txBody>
            <a:bodyPr/>
            <a:lstStyle/>
            <a:p>
              <a:endParaRPr lang="en-US"/>
            </a:p>
          </p:txBody>
        </p:sp>
        <p:sp>
          <p:nvSpPr>
            <p:cNvPr id="120130" name="Line 322"/>
            <p:cNvSpPr>
              <a:spLocks noChangeShapeType="1"/>
            </p:cNvSpPr>
            <p:nvPr/>
          </p:nvSpPr>
          <p:spPr bwMode="auto">
            <a:xfrm>
              <a:off x="912" y="2832"/>
              <a:ext cx="96" cy="0"/>
            </a:xfrm>
            <a:prstGeom prst="line">
              <a:avLst/>
            </a:prstGeom>
            <a:noFill/>
            <a:ln w="9525">
              <a:solidFill>
                <a:schemeClr val="tx1"/>
              </a:solidFill>
              <a:round/>
              <a:headEnd/>
              <a:tailEnd/>
            </a:ln>
            <a:effectLst/>
          </p:spPr>
          <p:txBody>
            <a:bodyPr/>
            <a:lstStyle/>
            <a:p>
              <a:endParaRPr lang="en-US"/>
            </a:p>
          </p:txBody>
        </p:sp>
        <p:sp>
          <p:nvSpPr>
            <p:cNvPr id="120131" name="Line 323"/>
            <p:cNvSpPr>
              <a:spLocks noChangeShapeType="1"/>
            </p:cNvSpPr>
            <p:nvPr/>
          </p:nvSpPr>
          <p:spPr bwMode="auto">
            <a:xfrm>
              <a:off x="912" y="2784"/>
              <a:ext cx="96" cy="0"/>
            </a:xfrm>
            <a:prstGeom prst="line">
              <a:avLst/>
            </a:prstGeom>
            <a:noFill/>
            <a:ln w="9525">
              <a:solidFill>
                <a:schemeClr val="tx1"/>
              </a:solidFill>
              <a:round/>
              <a:headEnd/>
              <a:tailEnd/>
            </a:ln>
            <a:effectLst/>
          </p:spPr>
          <p:txBody>
            <a:bodyPr/>
            <a:lstStyle/>
            <a:p>
              <a:endParaRPr lang="en-US"/>
            </a:p>
          </p:txBody>
        </p:sp>
      </p:grpSp>
      <p:sp>
        <p:nvSpPr>
          <p:cNvPr id="120132" name="Rectangle 324"/>
          <p:cNvSpPr>
            <a:spLocks noChangeArrowheads="1"/>
          </p:cNvSpPr>
          <p:nvPr/>
        </p:nvSpPr>
        <p:spPr bwMode="auto">
          <a:xfrm>
            <a:off x="2895600" y="43434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133" name="Line 325"/>
          <p:cNvSpPr>
            <a:spLocks noChangeShapeType="1"/>
          </p:cNvSpPr>
          <p:nvPr/>
        </p:nvSpPr>
        <p:spPr bwMode="auto">
          <a:xfrm>
            <a:off x="2895600" y="4648200"/>
            <a:ext cx="0" cy="76200"/>
          </a:xfrm>
          <a:prstGeom prst="line">
            <a:avLst/>
          </a:prstGeom>
          <a:noFill/>
          <a:ln w="9525">
            <a:solidFill>
              <a:schemeClr val="tx1"/>
            </a:solidFill>
            <a:round/>
            <a:headEnd/>
            <a:tailEnd/>
          </a:ln>
          <a:effectLst/>
        </p:spPr>
        <p:txBody>
          <a:bodyPr/>
          <a:lstStyle/>
          <a:p>
            <a:endParaRPr lang="en-US"/>
          </a:p>
        </p:txBody>
      </p:sp>
      <p:sp>
        <p:nvSpPr>
          <p:cNvPr id="120134" name="Line 326"/>
          <p:cNvSpPr>
            <a:spLocks noChangeShapeType="1"/>
          </p:cNvSpPr>
          <p:nvPr/>
        </p:nvSpPr>
        <p:spPr bwMode="auto">
          <a:xfrm>
            <a:off x="3048000" y="4648200"/>
            <a:ext cx="0" cy="76200"/>
          </a:xfrm>
          <a:prstGeom prst="line">
            <a:avLst/>
          </a:prstGeom>
          <a:noFill/>
          <a:ln w="9525">
            <a:solidFill>
              <a:schemeClr val="tx1"/>
            </a:solidFill>
            <a:round/>
            <a:headEnd/>
            <a:tailEnd/>
          </a:ln>
          <a:effectLst/>
        </p:spPr>
        <p:txBody>
          <a:bodyPr/>
          <a:lstStyle/>
          <a:p>
            <a:endParaRPr lang="en-US"/>
          </a:p>
        </p:txBody>
      </p:sp>
      <p:sp>
        <p:nvSpPr>
          <p:cNvPr id="120135" name="Line 327"/>
          <p:cNvSpPr>
            <a:spLocks noChangeShapeType="1"/>
          </p:cNvSpPr>
          <p:nvPr/>
        </p:nvSpPr>
        <p:spPr bwMode="auto">
          <a:xfrm>
            <a:off x="2895600" y="4572000"/>
            <a:ext cx="152400" cy="0"/>
          </a:xfrm>
          <a:prstGeom prst="line">
            <a:avLst/>
          </a:prstGeom>
          <a:noFill/>
          <a:ln w="9525">
            <a:solidFill>
              <a:schemeClr val="tx1"/>
            </a:solidFill>
            <a:round/>
            <a:headEnd/>
            <a:tailEnd/>
          </a:ln>
          <a:effectLst/>
        </p:spPr>
        <p:txBody>
          <a:bodyPr/>
          <a:lstStyle/>
          <a:p>
            <a:endParaRPr lang="en-US"/>
          </a:p>
        </p:txBody>
      </p:sp>
      <p:sp>
        <p:nvSpPr>
          <p:cNvPr id="120136" name="Line 328"/>
          <p:cNvSpPr>
            <a:spLocks noChangeShapeType="1"/>
          </p:cNvSpPr>
          <p:nvPr/>
        </p:nvSpPr>
        <p:spPr bwMode="auto">
          <a:xfrm>
            <a:off x="2895600" y="4495800"/>
            <a:ext cx="152400" cy="0"/>
          </a:xfrm>
          <a:prstGeom prst="line">
            <a:avLst/>
          </a:prstGeom>
          <a:noFill/>
          <a:ln w="9525">
            <a:solidFill>
              <a:schemeClr val="tx1"/>
            </a:solidFill>
            <a:round/>
            <a:headEnd/>
            <a:tailEnd/>
          </a:ln>
          <a:effectLst/>
        </p:spPr>
        <p:txBody>
          <a:bodyPr/>
          <a:lstStyle/>
          <a:p>
            <a:endParaRPr lang="en-US"/>
          </a:p>
        </p:txBody>
      </p:sp>
      <p:sp>
        <p:nvSpPr>
          <p:cNvPr id="120137" name="Line 329"/>
          <p:cNvSpPr>
            <a:spLocks noChangeShapeType="1"/>
          </p:cNvSpPr>
          <p:nvPr/>
        </p:nvSpPr>
        <p:spPr bwMode="auto">
          <a:xfrm>
            <a:off x="2895600" y="4419600"/>
            <a:ext cx="152400" cy="0"/>
          </a:xfrm>
          <a:prstGeom prst="line">
            <a:avLst/>
          </a:prstGeom>
          <a:noFill/>
          <a:ln w="9525">
            <a:solidFill>
              <a:schemeClr val="tx1"/>
            </a:solidFill>
            <a:round/>
            <a:headEnd/>
            <a:tailEnd/>
          </a:ln>
          <a:effectLst/>
        </p:spPr>
        <p:txBody>
          <a:bodyPr/>
          <a:lstStyle/>
          <a:p>
            <a:endParaRPr lang="en-US"/>
          </a:p>
        </p:txBody>
      </p:sp>
      <p:grpSp>
        <p:nvGrpSpPr>
          <p:cNvPr id="3" name="Group 330"/>
          <p:cNvGrpSpPr>
            <a:grpSpLocks/>
          </p:cNvGrpSpPr>
          <p:nvPr/>
        </p:nvGrpSpPr>
        <p:grpSpPr bwMode="auto">
          <a:xfrm>
            <a:off x="1676400" y="4343400"/>
            <a:ext cx="152400" cy="381000"/>
            <a:chOff x="1056" y="2736"/>
            <a:chExt cx="96" cy="240"/>
          </a:xfrm>
        </p:grpSpPr>
        <p:sp>
          <p:nvSpPr>
            <p:cNvPr id="120139" name="Rectangle 331"/>
            <p:cNvSpPr>
              <a:spLocks noChangeArrowheads="1"/>
            </p:cNvSpPr>
            <p:nvPr/>
          </p:nvSpPr>
          <p:spPr bwMode="auto">
            <a:xfrm>
              <a:off x="1056" y="2784"/>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140" name="Line 332"/>
            <p:cNvSpPr>
              <a:spLocks noChangeShapeType="1"/>
            </p:cNvSpPr>
            <p:nvPr/>
          </p:nvSpPr>
          <p:spPr bwMode="auto">
            <a:xfrm>
              <a:off x="1056" y="2736"/>
              <a:ext cx="0" cy="48"/>
            </a:xfrm>
            <a:prstGeom prst="line">
              <a:avLst/>
            </a:prstGeom>
            <a:noFill/>
            <a:ln w="9525">
              <a:solidFill>
                <a:schemeClr val="tx1"/>
              </a:solidFill>
              <a:round/>
              <a:headEnd/>
              <a:tailEnd/>
            </a:ln>
            <a:effectLst/>
          </p:spPr>
          <p:txBody>
            <a:bodyPr/>
            <a:lstStyle/>
            <a:p>
              <a:endParaRPr lang="en-US"/>
            </a:p>
          </p:txBody>
        </p:sp>
        <p:sp>
          <p:nvSpPr>
            <p:cNvPr id="120141" name="Line 333"/>
            <p:cNvSpPr>
              <a:spLocks noChangeShapeType="1"/>
            </p:cNvSpPr>
            <p:nvPr/>
          </p:nvSpPr>
          <p:spPr bwMode="auto">
            <a:xfrm>
              <a:off x="1152" y="2736"/>
              <a:ext cx="0" cy="48"/>
            </a:xfrm>
            <a:prstGeom prst="line">
              <a:avLst/>
            </a:prstGeom>
            <a:noFill/>
            <a:ln w="9525">
              <a:solidFill>
                <a:schemeClr val="tx1"/>
              </a:solidFill>
              <a:round/>
              <a:headEnd/>
              <a:tailEnd/>
            </a:ln>
            <a:effectLst/>
          </p:spPr>
          <p:txBody>
            <a:bodyPr/>
            <a:lstStyle/>
            <a:p>
              <a:endParaRPr lang="en-US"/>
            </a:p>
          </p:txBody>
        </p:sp>
        <p:sp>
          <p:nvSpPr>
            <p:cNvPr id="120142" name="Line 334"/>
            <p:cNvSpPr>
              <a:spLocks noChangeShapeType="1"/>
            </p:cNvSpPr>
            <p:nvPr/>
          </p:nvSpPr>
          <p:spPr bwMode="auto">
            <a:xfrm>
              <a:off x="1056" y="2928"/>
              <a:ext cx="96" cy="0"/>
            </a:xfrm>
            <a:prstGeom prst="line">
              <a:avLst/>
            </a:prstGeom>
            <a:noFill/>
            <a:ln w="9525">
              <a:solidFill>
                <a:schemeClr val="tx1"/>
              </a:solidFill>
              <a:round/>
              <a:headEnd/>
              <a:tailEnd/>
            </a:ln>
            <a:effectLst/>
          </p:spPr>
          <p:txBody>
            <a:bodyPr/>
            <a:lstStyle/>
            <a:p>
              <a:endParaRPr lang="en-US"/>
            </a:p>
          </p:txBody>
        </p:sp>
        <p:sp>
          <p:nvSpPr>
            <p:cNvPr id="120143" name="Line 335"/>
            <p:cNvSpPr>
              <a:spLocks noChangeShapeType="1"/>
            </p:cNvSpPr>
            <p:nvPr/>
          </p:nvSpPr>
          <p:spPr bwMode="auto">
            <a:xfrm>
              <a:off x="1056" y="2880"/>
              <a:ext cx="96" cy="0"/>
            </a:xfrm>
            <a:prstGeom prst="line">
              <a:avLst/>
            </a:prstGeom>
            <a:noFill/>
            <a:ln w="9525">
              <a:solidFill>
                <a:schemeClr val="tx1"/>
              </a:solidFill>
              <a:round/>
              <a:headEnd/>
              <a:tailEnd/>
            </a:ln>
            <a:effectLst/>
          </p:spPr>
          <p:txBody>
            <a:bodyPr/>
            <a:lstStyle/>
            <a:p>
              <a:endParaRPr lang="en-US"/>
            </a:p>
          </p:txBody>
        </p:sp>
        <p:sp>
          <p:nvSpPr>
            <p:cNvPr id="120144" name="Line 336"/>
            <p:cNvSpPr>
              <a:spLocks noChangeShapeType="1"/>
            </p:cNvSpPr>
            <p:nvPr/>
          </p:nvSpPr>
          <p:spPr bwMode="auto">
            <a:xfrm>
              <a:off x="1056" y="2832"/>
              <a:ext cx="96" cy="0"/>
            </a:xfrm>
            <a:prstGeom prst="line">
              <a:avLst/>
            </a:prstGeom>
            <a:noFill/>
            <a:ln w="9525">
              <a:solidFill>
                <a:schemeClr val="tx1"/>
              </a:solidFill>
              <a:round/>
              <a:headEnd/>
              <a:tailEnd/>
            </a:ln>
            <a:effectLst/>
          </p:spPr>
          <p:txBody>
            <a:bodyPr/>
            <a:lstStyle/>
            <a:p>
              <a:endParaRPr lang="en-US"/>
            </a:p>
          </p:txBody>
        </p:sp>
      </p:grpSp>
      <p:sp>
        <p:nvSpPr>
          <p:cNvPr id="120145" name="Rectangle 337"/>
          <p:cNvSpPr>
            <a:spLocks noChangeArrowheads="1"/>
          </p:cNvSpPr>
          <p:nvPr/>
        </p:nvSpPr>
        <p:spPr bwMode="auto">
          <a:xfrm>
            <a:off x="3124200" y="44196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146" name="Line 338"/>
          <p:cNvSpPr>
            <a:spLocks noChangeShapeType="1"/>
          </p:cNvSpPr>
          <p:nvPr/>
        </p:nvSpPr>
        <p:spPr bwMode="auto">
          <a:xfrm>
            <a:off x="3124200" y="4343400"/>
            <a:ext cx="0" cy="76200"/>
          </a:xfrm>
          <a:prstGeom prst="line">
            <a:avLst/>
          </a:prstGeom>
          <a:noFill/>
          <a:ln w="9525">
            <a:solidFill>
              <a:schemeClr val="tx1"/>
            </a:solidFill>
            <a:round/>
            <a:headEnd/>
            <a:tailEnd/>
          </a:ln>
          <a:effectLst/>
        </p:spPr>
        <p:txBody>
          <a:bodyPr/>
          <a:lstStyle/>
          <a:p>
            <a:endParaRPr lang="en-US"/>
          </a:p>
        </p:txBody>
      </p:sp>
      <p:sp>
        <p:nvSpPr>
          <p:cNvPr id="120147" name="Line 339"/>
          <p:cNvSpPr>
            <a:spLocks noChangeShapeType="1"/>
          </p:cNvSpPr>
          <p:nvPr/>
        </p:nvSpPr>
        <p:spPr bwMode="auto">
          <a:xfrm>
            <a:off x="3276600" y="4343400"/>
            <a:ext cx="0" cy="76200"/>
          </a:xfrm>
          <a:prstGeom prst="line">
            <a:avLst/>
          </a:prstGeom>
          <a:noFill/>
          <a:ln w="9525">
            <a:solidFill>
              <a:schemeClr val="tx1"/>
            </a:solidFill>
            <a:round/>
            <a:headEnd/>
            <a:tailEnd/>
          </a:ln>
          <a:effectLst/>
        </p:spPr>
        <p:txBody>
          <a:bodyPr/>
          <a:lstStyle/>
          <a:p>
            <a:endParaRPr lang="en-US"/>
          </a:p>
        </p:txBody>
      </p:sp>
      <p:sp>
        <p:nvSpPr>
          <p:cNvPr id="120148" name="Line 340"/>
          <p:cNvSpPr>
            <a:spLocks noChangeShapeType="1"/>
          </p:cNvSpPr>
          <p:nvPr/>
        </p:nvSpPr>
        <p:spPr bwMode="auto">
          <a:xfrm>
            <a:off x="3124200" y="4648200"/>
            <a:ext cx="152400" cy="0"/>
          </a:xfrm>
          <a:prstGeom prst="line">
            <a:avLst/>
          </a:prstGeom>
          <a:noFill/>
          <a:ln w="9525">
            <a:solidFill>
              <a:schemeClr val="tx1"/>
            </a:solidFill>
            <a:round/>
            <a:headEnd/>
            <a:tailEnd/>
          </a:ln>
          <a:effectLst/>
        </p:spPr>
        <p:txBody>
          <a:bodyPr/>
          <a:lstStyle/>
          <a:p>
            <a:endParaRPr lang="en-US"/>
          </a:p>
        </p:txBody>
      </p:sp>
      <p:sp>
        <p:nvSpPr>
          <p:cNvPr id="120149" name="Line 341"/>
          <p:cNvSpPr>
            <a:spLocks noChangeShapeType="1"/>
          </p:cNvSpPr>
          <p:nvPr/>
        </p:nvSpPr>
        <p:spPr bwMode="auto">
          <a:xfrm>
            <a:off x="3124200" y="4572000"/>
            <a:ext cx="152400" cy="0"/>
          </a:xfrm>
          <a:prstGeom prst="line">
            <a:avLst/>
          </a:prstGeom>
          <a:noFill/>
          <a:ln w="9525">
            <a:solidFill>
              <a:schemeClr val="tx1"/>
            </a:solidFill>
            <a:round/>
            <a:headEnd/>
            <a:tailEnd/>
          </a:ln>
          <a:effectLst/>
        </p:spPr>
        <p:txBody>
          <a:bodyPr/>
          <a:lstStyle/>
          <a:p>
            <a:endParaRPr lang="en-US"/>
          </a:p>
        </p:txBody>
      </p:sp>
      <p:sp>
        <p:nvSpPr>
          <p:cNvPr id="120150" name="Line 342"/>
          <p:cNvSpPr>
            <a:spLocks noChangeShapeType="1"/>
          </p:cNvSpPr>
          <p:nvPr/>
        </p:nvSpPr>
        <p:spPr bwMode="auto">
          <a:xfrm>
            <a:off x="3124200" y="4495800"/>
            <a:ext cx="152400" cy="0"/>
          </a:xfrm>
          <a:prstGeom prst="line">
            <a:avLst/>
          </a:prstGeom>
          <a:noFill/>
          <a:ln w="9525">
            <a:solidFill>
              <a:schemeClr val="tx1"/>
            </a:solidFill>
            <a:round/>
            <a:headEnd/>
            <a:tailEnd/>
          </a:ln>
          <a:effectLst/>
        </p:spPr>
        <p:txBody>
          <a:bodyPr/>
          <a:lstStyle/>
          <a:p>
            <a:endParaRPr lang="en-US"/>
          </a:p>
        </p:txBody>
      </p:sp>
      <p:sp>
        <p:nvSpPr>
          <p:cNvPr id="120151" name="Rectangle 343"/>
          <p:cNvSpPr>
            <a:spLocks noChangeArrowheads="1"/>
          </p:cNvSpPr>
          <p:nvPr/>
        </p:nvSpPr>
        <p:spPr bwMode="auto">
          <a:xfrm>
            <a:off x="6172200" y="43434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152" name="Line 344"/>
          <p:cNvSpPr>
            <a:spLocks noChangeShapeType="1"/>
          </p:cNvSpPr>
          <p:nvPr/>
        </p:nvSpPr>
        <p:spPr bwMode="auto">
          <a:xfrm>
            <a:off x="6172200" y="4648200"/>
            <a:ext cx="0" cy="76200"/>
          </a:xfrm>
          <a:prstGeom prst="line">
            <a:avLst/>
          </a:prstGeom>
          <a:noFill/>
          <a:ln w="9525">
            <a:solidFill>
              <a:schemeClr val="tx1"/>
            </a:solidFill>
            <a:round/>
            <a:headEnd/>
            <a:tailEnd/>
          </a:ln>
          <a:effectLst/>
        </p:spPr>
        <p:txBody>
          <a:bodyPr/>
          <a:lstStyle/>
          <a:p>
            <a:endParaRPr lang="en-US"/>
          </a:p>
        </p:txBody>
      </p:sp>
      <p:sp>
        <p:nvSpPr>
          <p:cNvPr id="120153" name="Line 345"/>
          <p:cNvSpPr>
            <a:spLocks noChangeShapeType="1"/>
          </p:cNvSpPr>
          <p:nvPr/>
        </p:nvSpPr>
        <p:spPr bwMode="auto">
          <a:xfrm>
            <a:off x="6324600" y="4648200"/>
            <a:ext cx="0" cy="76200"/>
          </a:xfrm>
          <a:prstGeom prst="line">
            <a:avLst/>
          </a:prstGeom>
          <a:noFill/>
          <a:ln w="9525">
            <a:solidFill>
              <a:schemeClr val="tx1"/>
            </a:solidFill>
            <a:round/>
            <a:headEnd/>
            <a:tailEnd/>
          </a:ln>
          <a:effectLst/>
        </p:spPr>
        <p:txBody>
          <a:bodyPr/>
          <a:lstStyle/>
          <a:p>
            <a:endParaRPr lang="en-US"/>
          </a:p>
        </p:txBody>
      </p:sp>
      <p:sp>
        <p:nvSpPr>
          <p:cNvPr id="120154" name="Line 346"/>
          <p:cNvSpPr>
            <a:spLocks noChangeShapeType="1"/>
          </p:cNvSpPr>
          <p:nvPr/>
        </p:nvSpPr>
        <p:spPr bwMode="auto">
          <a:xfrm>
            <a:off x="6172200" y="4572000"/>
            <a:ext cx="152400" cy="0"/>
          </a:xfrm>
          <a:prstGeom prst="line">
            <a:avLst/>
          </a:prstGeom>
          <a:noFill/>
          <a:ln w="9525">
            <a:solidFill>
              <a:schemeClr val="tx1"/>
            </a:solidFill>
            <a:round/>
            <a:headEnd/>
            <a:tailEnd/>
          </a:ln>
          <a:effectLst/>
        </p:spPr>
        <p:txBody>
          <a:bodyPr/>
          <a:lstStyle/>
          <a:p>
            <a:endParaRPr lang="en-US"/>
          </a:p>
        </p:txBody>
      </p:sp>
      <p:sp>
        <p:nvSpPr>
          <p:cNvPr id="120155" name="Line 347"/>
          <p:cNvSpPr>
            <a:spLocks noChangeShapeType="1"/>
          </p:cNvSpPr>
          <p:nvPr/>
        </p:nvSpPr>
        <p:spPr bwMode="auto">
          <a:xfrm>
            <a:off x="6172200" y="4495800"/>
            <a:ext cx="152400" cy="0"/>
          </a:xfrm>
          <a:prstGeom prst="line">
            <a:avLst/>
          </a:prstGeom>
          <a:noFill/>
          <a:ln w="9525">
            <a:solidFill>
              <a:schemeClr val="tx1"/>
            </a:solidFill>
            <a:round/>
            <a:headEnd/>
            <a:tailEnd/>
          </a:ln>
          <a:effectLst/>
        </p:spPr>
        <p:txBody>
          <a:bodyPr/>
          <a:lstStyle/>
          <a:p>
            <a:endParaRPr lang="en-US"/>
          </a:p>
        </p:txBody>
      </p:sp>
      <p:sp>
        <p:nvSpPr>
          <p:cNvPr id="120156" name="Line 348"/>
          <p:cNvSpPr>
            <a:spLocks noChangeShapeType="1"/>
          </p:cNvSpPr>
          <p:nvPr/>
        </p:nvSpPr>
        <p:spPr bwMode="auto">
          <a:xfrm>
            <a:off x="6172200" y="4419600"/>
            <a:ext cx="152400" cy="0"/>
          </a:xfrm>
          <a:prstGeom prst="line">
            <a:avLst/>
          </a:prstGeom>
          <a:noFill/>
          <a:ln w="9525">
            <a:solidFill>
              <a:schemeClr val="tx1"/>
            </a:solidFill>
            <a:round/>
            <a:headEnd/>
            <a:tailEnd/>
          </a:ln>
          <a:effectLst/>
        </p:spPr>
        <p:txBody>
          <a:bodyPr/>
          <a:lstStyle/>
          <a:p>
            <a:endParaRPr lang="en-US"/>
          </a:p>
        </p:txBody>
      </p:sp>
      <p:sp>
        <p:nvSpPr>
          <p:cNvPr id="120157" name="Rectangle 349"/>
          <p:cNvSpPr>
            <a:spLocks noChangeArrowheads="1"/>
          </p:cNvSpPr>
          <p:nvPr/>
        </p:nvSpPr>
        <p:spPr bwMode="auto">
          <a:xfrm>
            <a:off x="6400800" y="44196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158" name="Line 350"/>
          <p:cNvSpPr>
            <a:spLocks noChangeShapeType="1"/>
          </p:cNvSpPr>
          <p:nvPr/>
        </p:nvSpPr>
        <p:spPr bwMode="auto">
          <a:xfrm>
            <a:off x="6400800" y="4343400"/>
            <a:ext cx="0" cy="76200"/>
          </a:xfrm>
          <a:prstGeom prst="line">
            <a:avLst/>
          </a:prstGeom>
          <a:noFill/>
          <a:ln w="9525">
            <a:solidFill>
              <a:schemeClr val="tx1"/>
            </a:solidFill>
            <a:round/>
            <a:headEnd/>
            <a:tailEnd/>
          </a:ln>
          <a:effectLst/>
        </p:spPr>
        <p:txBody>
          <a:bodyPr/>
          <a:lstStyle/>
          <a:p>
            <a:endParaRPr lang="en-US"/>
          </a:p>
        </p:txBody>
      </p:sp>
      <p:sp>
        <p:nvSpPr>
          <p:cNvPr id="120159" name="Line 351"/>
          <p:cNvSpPr>
            <a:spLocks noChangeShapeType="1"/>
          </p:cNvSpPr>
          <p:nvPr/>
        </p:nvSpPr>
        <p:spPr bwMode="auto">
          <a:xfrm>
            <a:off x="6553200" y="4343400"/>
            <a:ext cx="0" cy="76200"/>
          </a:xfrm>
          <a:prstGeom prst="line">
            <a:avLst/>
          </a:prstGeom>
          <a:noFill/>
          <a:ln w="9525">
            <a:solidFill>
              <a:schemeClr val="tx1"/>
            </a:solidFill>
            <a:round/>
            <a:headEnd/>
            <a:tailEnd/>
          </a:ln>
          <a:effectLst/>
        </p:spPr>
        <p:txBody>
          <a:bodyPr/>
          <a:lstStyle/>
          <a:p>
            <a:endParaRPr lang="en-US"/>
          </a:p>
        </p:txBody>
      </p:sp>
      <p:sp>
        <p:nvSpPr>
          <p:cNvPr id="120160" name="Line 352"/>
          <p:cNvSpPr>
            <a:spLocks noChangeShapeType="1"/>
          </p:cNvSpPr>
          <p:nvPr/>
        </p:nvSpPr>
        <p:spPr bwMode="auto">
          <a:xfrm>
            <a:off x="6400800" y="4648200"/>
            <a:ext cx="152400" cy="0"/>
          </a:xfrm>
          <a:prstGeom prst="line">
            <a:avLst/>
          </a:prstGeom>
          <a:noFill/>
          <a:ln w="9525">
            <a:solidFill>
              <a:schemeClr val="tx1"/>
            </a:solidFill>
            <a:round/>
            <a:headEnd/>
            <a:tailEnd/>
          </a:ln>
          <a:effectLst/>
        </p:spPr>
        <p:txBody>
          <a:bodyPr/>
          <a:lstStyle/>
          <a:p>
            <a:endParaRPr lang="en-US"/>
          </a:p>
        </p:txBody>
      </p:sp>
      <p:sp>
        <p:nvSpPr>
          <p:cNvPr id="120161" name="Line 353"/>
          <p:cNvSpPr>
            <a:spLocks noChangeShapeType="1"/>
          </p:cNvSpPr>
          <p:nvPr/>
        </p:nvSpPr>
        <p:spPr bwMode="auto">
          <a:xfrm>
            <a:off x="6400800" y="4572000"/>
            <a:ext cx="152400" cy="0"/>
          </a:xfrm>
          <a:prstGeom prst="line">
            <a:avLst/>
          </a:prstGeom>
          <a:noFill/>
          <a:ln w="9525">
            <a:solidFill>
              <a:schemeClr val="tx1"/>
            </a:solidFill>
            <a:round/>
            <a:headEnd/>
            <a:tailEnd/>
          </a:ln>
          <a:effectLst/>
        </p:spPr>
        <p:txBody>
          <a:bodyPr/>
          <a:lstStyle/>
          <a:p>
            <a:endParaRPr lang="en-US"/>
          </a:p>
        </p:txBody>
      </p:sp>
      <p:sp>
        <p:nvSpPr>
          <p:cNvPr id="120162" name="Line 354"/>
          <p:cNvSpPr>
            <a:spLocks noChangeShapeType="1"/>
          </p:cNvSpPr>
          <p:nvPr/>
        </p:nvSpPr>
        <p:spPr bwMode="auto">
          <a:xfrm>
            <a:off x="6400800" y="4495800"/>
            <a:ext cx="152400" cy="0"/>
          </a:xfrm>
          <a:prstGeom prst="line">
            <a:avLst/>
          </a:prstGeom>
          <a:noFill/>
          <a:ln w="9525">
            <a:solidFill>
              <a:schemeClr val="tx1"/>
            </a:solidFill>
            <a:round/>
            <a:headEnd/>
            <a:tailEnd/>
          </a:ln>
          <a:effectLst/>
        </p:spPr>
        <p:txBody>
          <a:bodyPr/>
          <a:lstStyle/>
          <a:p>
            <a:endParaRPr lang="en-US"/>
          </a:p>
        </p:txBody>
      </p:sp>
      <p:sp>
        <p:nvSpPr>
          <p:cNvPr id="120163" name="Rectangle 355"/>
          <p:cNvSpPr>
            <a:spLocks noChangeArrowheads="1"/>
          </p:cNvSpPr>
          <p:nvPr/>
        </p:nvSpPr>
        <p:spPr bwMode="auto">
          <a:xfrm>
            <a:off x="7620000" y="43434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164" name="Line 356"/>
          <p:cNvSpPr>
            <a:spLocks noChangeShapeType="1"/>
          </p:cNvSpPr>
          <p:nvPr/>
        </p:nvSpPr>
        <p:spPr bwMode="auto">
          <a:xfrm>
            <a:off x="7620000" y="4648200"/>
            <a:ext cx="0" cy="76200"/>
          </a:xfrm>
          <a:prstGeom prst="line">
            <a:avLst/>
          </a:prstGeom>
          <a:noFill/>
          <a:ln w="9525">
            <a:solidFill>
              <a:schemeClr val="tx1"/>
            </a:solidFill>
            <a:round/>
            <a:headEnd/>
            <a:tailEnd/>
          </a:ln>
          <a:effectLst/>
        </p:spPr>
        <p:txBody>
          <a:bodyPr/>
          <a:lstStyle/>
          <a:p>
            <a:endParaRPr lang="en-US"/>
          </a:p>
        </p:txBody>
      </p:sp>
      <p:sp>
        <p:nvSpPr>
          <p:cNvPr id="120165" name="Line 357"/>
          <p:cNvSpPr>
            <a:spLocks noChangeShapeType="1"/>
          </p:cNvSpPr>
          <p:nvPr/>
        </p:nvSpPr>
        <p:spPr bwMode="auto">
          <a:xfrm>
            <a:off x="7772400" y="4648200"/>
            <a:ext cx="0" cy="76200"/>
          </a:xfrm>
          <a:prstGeom prst="line">
            <a:avLst/>
          </a:prstGeom>
          <a:noFill/>
          <a:ln w="9525">
            <a:solidFill>
              <a:schemeClr val="tx1"/>
            </a:solidFill>
            <a:round/>
            <a:headEnd/>
            <a:tailEnd/>
          </a:ln>
          <a:effectLst/>
        </p:spPr>
        <p:txBody>
          <a:bodyPr/>
          <a:lstStyle/>
          <a:p>
            <a:endParaRPr lang="en-US"/>
          </a:p>
        </p:txBody>
      </p:sp>
      <p:sp>
        <p:nvSpPr>
          <p:cNvPr id="120166" name="Line 358"/>
          <p:cNvSpPr>
            <a:spLocks noChangeShapeType="1"/>
          </p:cNvSpPr>
          <p:nvPr/>
        </p:nvSpPr>
        <p:spPr bwMode="auto">
          <a:xfrm>
            <a:off x="7620000" y="4572000"/>
            <a:ext cx="152400" cy="0"/>
          </a:xfrm>
          <a:prstGeom prst="line">
            <a:avLst/>
          </a:prstGeom>
          <a:noFill/>
          <a:ln w="9525">
            <a:solidFill>
              <a:schemeClr val="tx1"/>
            </a:solidFill>
            <a:round/>
            <a:headEnd/>
            <a:tailEnd/>
          </a:ln>
          <a:effectLst/>
        </p:spPr>
        <p:txBody>
          <a:bodyPr/>
          <a:lstStyle/>
          <a:p>
            <a:endParaRPr lang="en-US"/>
          </a:p>
        </p:txBody>
      </p:sp>
      <p:sp>
        <p:nvSpPr>
          <p:cNvPr id="120167" name="Line 359"/>
          <p:cNvSpPr>
            <a:spLocks noChangeShapeType="1"/>
          </p:cNvSpPr>
          <p:nvPr/>
        </p:nvSpPr>
        <p:spPr bwMode="auto">
          <a:xfrm>
            <a:off x="7620000" y="4495800"/>
            <a:ext cx="152400" cy="0"/>
          </a:xfrm>
          <a:prstGeom prst="line">
            <a:avLst/>
          </a:prstGeom>
          <a:noFill/>
          <a:ln w="9525">
            <a:solidFill>
              <a:schemeClr val="tx1"/>
            </a:solidFill>
            <a:round/>
            <a:headEnd/>
            <a:tailEnd/>
          </a:ln>
          <a:effectLst/>
        </p:spPr>
        <p:txBody>
          <a:bodyPr/>
          <a:lstStyle/>
          <a:p>
            <a:endParaRPr lang="en-US"/>
          </a:p>
        </p:txBody>
      </p:sp>
      <p:sp>
        <p:nvSpPr>
          <p:cNvPr id="120168" name="Line 360"/>
          <p:cNvSpPr>
            <a:spLocks noChangeShapeType="1"/>
          </p:cNvSpPr>
          <p:nvPr/>
        </p:nvSpPr>
        <p:spPr bwMode="auto">
          <a:xfrm>
            <a:off x="7620000" y="4419600"/>
            <a:ext cx="152400" cy="0"/>
          </a:xfrm>
          <a:prstGeom prst="line">
            <a:avLst/>
          </a:prstGeom>
          <a:noFill/>
          <a:ln w="9525">
            <a:solidFill>
              <a:schemeClr val="tx1"/>
            </a:solidFill>
            <a:round/>
            <a:headEnd/>
            <a:tailEnd/>
          </a:ln>
          <a:effectLst/>
        </p:spPr>
        <p:txBody>
          <a:bodyPr/>
          <a:lstStyle/>
          <a:p>
            <a:endParaRPr lang="en-US"/>
          </a:p>
        </p:txBody>
      </p:sp>
      <p:sp>
        <p:nvSpPr>
          <p:cNvPr id="120169" name="Rectangle 361"/>
          <p:cNvSpPr>
            <a:spLocks noChangeArrowheads="1"/>
          </p:cNvSpPr>
          <p:nvPr/>
        </p:nvSpPr>
        <p:spPr bwMode="auto">
          <a:xfrm>
            <a:off x="7848600" y="4419600"/>
            <a:ext cx="152400" cy="3048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170" name="Line 362"/>
          <p:cNvSpPr>
            <a:spLocks noChangeShapeType="1"/>
          </p:cNvSpPr>
          <p:nvPr/>
        </p:nvSpPr>
        <p:spPr bwMode="auto">
          <a:xfrm>
            <a:off x="7848600" y="4343400"/>
            <a:ext cx="0" cy="76200"/>
          </a:xfrm>
          <a:prstGeom prst="line">
            <a:avLst/>
          </a:prstGeom>
          <a:noFill/>
          <a:ln w="9525">
            <a:solidFill>
              <a:schemeClr val="tx1"/>
            </a:solidFill>
            <a:round/>
            <a:headEnd/>
            <a:tailEnd/>
          </a:ln>
          <a:effectLst/>
        </p:spPr>
        <p:txBody>
          <a:bodyPr/>
          <a:lstStyle/>
          <a:p>
            <a:endParaRPr lang="en-US"/>
          </a:p>
        </p:txBody>
      </p:sp>
      <p:sp>
        <p:nvSpPr>
          <p:cNvPr id="120171" name="Line 363"/>
          <p:cNvSpPr>
            <a:spLocks noChangeShapeType="1"/>
          </p:cNvSpPr>
          <p:nvPr/>
        </p:nvSpPr>
        <p:spPr bwMode="auto">
          <a:xfrm>
            <a:off x="8001000" y="4343400"/>
            <a:ext cx="0" cy="76200"/>
          </a:xfrm>
          <a:prstGeom prst="line">
            <a:avLst/>
          </a:prstGeom>
          <a:noFill/>
          <a:ln w="9525">
            <a:solidFill>
              <a:schemeClr val="tx1"/>
            </a:solidFill>
            <a:round/>
            <a:headEnd/>
            <a:tailEnd/>
          </a:ln>
          <a:effectLst/>
        </p:spPr>
        <p:txBody>
          <a:bodyPr/>
          <a:lstStyle/>
          <a:p>
            <a:endParaRPr lang="en-US"/>
          </a:p>
        </p:txBody>
      </p:sp>
      <p:sp>
        <p:nvSpPr>
          <p:cNvPr id="120172" name="Line 364"/>
          <p:cNvSpPr>
            <a:spLocks noChangeShapeType="1"/>
          </p:cNvSpPr>
          <p:nvPr/>
        </p:nvSpPr>
        <p:spPr bwMode="auto">
          <a:xfrm>
            <a:off x="7848600" y="4648200"/>
            <a:ext cx="152400" cy="0"/>
          </a:xfrm>
          <a:prstGeom prst="line">
            <a:avLst/>
          </a:prstGeom>
          <a:noFill/>
          <a:ln w="9525">
            <a:solidFill>
              <a:schemeClr val="tx1"/>
            </a:solidFill>
            <a:round/>
            <a:headEnd/>
            <a:tailEnd/>
          </a:ln>
          <a:effectLst/>
        </p:spPr>
        <p:txBody>
          <a:bodyPr/>
          <a:lstStyle/>
          <a:p>
            <a:endParaRPr lang="en-US"/>
          </a:p>
        </p:txBody>
      </p:sp>
      <p:sp>
        <p:nvSpPr>
          <p:cNvPr id="120173" name="Line 365"/>
          <p:cNvSpPr>
            <a:spLocks noChangeShapeType="1"/>
          </p:cNvSpPr>
          <p:nvPr/>
        </p:nvSpPr>
        <p:spPr bwMode="auto">
          <a:xfrm>
            <a:off x="7848600" y="4572000"/>
            <a:ext cx="152400" cy="0"/>
          </a:xfrm>
          <a:prstGeom prst="line">
            <a:avLst/>
          </a:prstGeom>
          <a:noFill/>
          <a:ln w="9525">
            <a:solidFill>
              <a:schemeClr val="tx1"/>
            </a:solidFill>
            <a:round/>
            <a:headEnd/>
            <a:tailEnd/>
          </a:ln>
          <a:effectLst/>
        </p:spPr>
        <p:txBody>
          <a:bodyPr/>
          <a:lstStyle/>
          <a:p>
            <a:endParaRPr lang="en-US"/>
          </a:p>
        </p:txBody>
      </p:sp>
      <p:sp>
        <p:nvSpPr>
          <p:cNvPr id="120174" name="Line 366"/>
          <p:cNvSpPr>
            <a:spLocks noChangeShapeType="1"/>
          </p:cNvSpPr>
          <p:nvPr/>
        </p:nvSpPr>
        <p:spPr bwMode="auto">
          <a:xfrm>
            <a:off x="7848600" y="4495800"/>
            <a:ext cx="152400" cy="0"/>
          </a:xfrm>
          <a:prstGeom prst="line">
            <a:avLst/>
          </a:prstGeom>
          <a:noFill/>
          <a:ln w="9525">
            <a:solidFill>
              <a:schemeClr val="tx1"/>
            </a:solidFill>
            <a:round/>
            <a:headEnd/>
            <a:tailEnd/>
          </a:ln>
          <a:effectLst/>
        </p:spPr>
        <p:txBody>
          <a:bodyPr/>
          <a:lstStyle/>
          <a:p>
            <a:endParaRPr lang="en-US"/>
          </a:p>
        </p:txBody>
      </p:sp>
      <p:sp>
        <p:nvSpPr>
          <p:cNvPr id="120175" name="Text Box 367"/>
          <p:cNvSpPr txBox="1">
            <a:spLocks noChangeArrowheads="1"/>
          </p:cNvSpPr>
          <p:nvPr/>
        </p:nvSpPr>
        <p:spPr bwMode="auto">
          <a:xfrm>
            <a:off x="6477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0</a:t>
            </a:r>
          </a:p>
        </p:txBody>
      </p:sp>
      <p:sp>
        <p:nvSpPr>
          <p:cNvPr id="120176" name="Text Box 368"/>
          <p:cNvSpPr txBox="1">
            <a:spLocks noChangeArrowheads="1"/>
          </p:cNvSpPr>
          <p:nvPr/>
        </p:nvSpPr>
        <p:spPr bwMode="auto">
          <a:xfrm>
            <a:off x="32385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1</a:t>
            </a:r>
          </a:p>
        </p:txBody>
      </p:sp>
      <p:sp>
        <p:nvSpPr>
          <p:cNvPr id="120177" name="Text Box 369"/>
          <p:cNvSpPr txBox="1">
            <a:spLocks noChangeArrowheads="1"/>
          </p:cNvSpPr>
          <p:nvPr/>
        </p:nvSpPr>
        <p:spPr bwMode="auto">
          <a:xfrm>
            <a:off x="53721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1</a:t>
            </a:r>
          </a:p>
        </p:txBody>
      </p:sp>
      <p:sp>
        <p:nvSpPr>
          <p:cNvPr id="120178" name="Text Box 370"/>
          <p:cNvSpPr txBox="1">
            <a:spLocks noChangeArrowheads="1"/>
          </p:cNvSpPr>
          <p:nvPr/>
        </p:nvSpPr>
        <p:spPr bwMode="auto">
          <a:xfrm>
            <a:off x="7962900" y="4373563"/>
            <a:ext cx="800100" cy="274637"/>
          </a:xfrm>
          <a:prstGeom prst="rect">
            <a:avLst/>
          </a:prstGeom>
          <a:noFill/>
          <a:ln w="9525">
            <a:noFill/>
            <a:miter lim="800000"/>
            <a:headEnd/>
            <a:tailEnd/>
          </a:ln>
          <a:effectLst/>
        </p:spPr>
        <p:txBody>
          <a:bodyPr wrap="none">
            <a:spAutoFit/>
          </a:bodyPr>
          <a:lstStyle/>
          <a:p>
            <a:r>
              <a:rPr lang="en-US" sz="1200">
                <a:latin typeface="Calibri" pitchFamily="34" charset="0"/>
              </a:rPr>
              <a:t>Channel 0</a:t>
            </a:r>
          </a:p>
        </p:txBody>
      </p:sp>
      <p:sp>
        <p:nvSpPr>
          <p:cNvPr id="120179" name="Line 371"/>
          <p:cNvSpPr>
            <a:spLocks noChangeShapeType="1"/>
          </p:cNvSpPr>
          <p:nvPr/>
        </p:nvSpPr>
        <p:spPr bwMode="auto">
          <a:xfrm>
            <a:off x="6781800" y="2057400"/>
            <a:ext cx="0" cy="762000"/>
          </a:xfrm>
          <a:prstGeom prst="line">
            <a:avLst/>
          </a:prstGeom>
          <a:noFill/>
          <a:ln w="19050">
            <a:solidFill>
              <a:schemeClr val="tx1"/>
            </a:solidFill>
            <a:round/>
            <a:headEnd/>
            <a:tailEnd/>
          </a:ln>
          <a:effectLst/>
        </p:spPr>
        <p:txBody>
          <a:bodyPr/>
          <a:lstStyle/>
          <a:p>
            <a:endParaRPr lang="en-US"/>
          </a:p>
        </p:txBody>
      </p:sp>
      <p:sp>
        <p:nvSpPr>
          <p:cNvPr id="120180" name="Line 372"/>
          <p:cNvSpPr>
            <a:spLocks noChangeShapeType="1"/>
          </p:cNvSpPr>
          <p:nvPr/>
        </p:nvSpPr>
        <p:spPr bwMode="auto">
          <a:xfrm flipH="1" flipV="1">
            <a:off x="6781800" y="2819400"/>
            <a:ext cx="1295400" cy="0"/>
          </a:xfrm>
          <a:prstGeom prst="line">
            <a:avLst/>
          </a:prstGeom>
          <a:noFill/>
          <a:ln w="19050">
            <a:solidFill>
              <a:schemeClr val="tx1"/>
            </a:solidFill>
            <a:round/>
            <a:headEnd/>
            <a:tailEnd/>
          </a:ln>
          <a:effectLst/>
        </p:spPr>
        <p:txBody>
          <a:bodyPr/>
          <a:lstStyle/>
          <a:p>
            <a:endParaRPr lang="en-US"/>
          </a:p>
        </p:txBody>
      </p:sp>
      <p:sp>
        <p:nvSpPr>
          <p:cNvPr id="120181" name="Line 373"/>
          <p:cNvSpPr>
            <a:spLocks noChangeShapeType="1"/>
          </p:cNvSpPr>
          <p:nvPr/>
        </p:nvSpPr>
        <p:spPr bwMode="auto">
          <a:xfrm>
            <a:off x="8077200" y="2819400"/>
            <a:ext cx="0" cy="304800"/>
          </a:xfrm>
          <a:prstGeom prst="line">
            <a:avLst/>
          </a:prstGeom>
          <a:noFill/>
          <a:ln w="19050">
            <a:solidFill>
              <a:schemeClr val="tx1"/>
            </a:solidFill>
            <a:round/>
            <a:headEnd/>
            <a:tailEnd type="triangle" w="med" len="med"/>
          </a:ln>
          <a:effectLst/>
        </p:spPr>
        <p:txBody>
          <a:bodyPr/>
          <a:lstStyle/>
          <a:p>
            <a:endParaRPr lang="en-US"/>
          </a:p>
        </p:txBody>
      </p:sp>
      <p:sp>
        <p:nvSpPr>
          <p:cNvPr id="120182" name="Line 374"/>
          <p:cNvSpPr>
            <a:spLocks noChangeShapeType="1"/>
          </p:cNvSpPr>
          <p:nvPr/>
        </p:nvSpPr>
        <p:spPr bwMode="auto">
          <a:xfrm>
            <a:off x="5867400" y="2819400"/>
            <a:ext cx="0" cy="152400"/>
          </a:xfrm>
          <a:prstGeom prst="line">
            <a:avLst/>
          </a:prstGeom>
          <a:noFill/>
          <a:ln w="19050">
            <a:solidFill>
              <a:schemeClr val="tx1"/>
            </a:solidFill>
            <a:round/>
            <a:headEnd/>
            <a:tailEnd/>
          </a:ln>
          <a:effectLst/>
        </p:spPr>
        <p:txBody>
          <a:bodyPr/>
          <a:lstStyle/>
          <a:p>
            <a:endParaRPr lang="en-US"/>
          </a:p>
        </p:txBody>
      </p:sp>
      <p:sp>
        <p:nvSpPr>
          <p:cNvPr id="120183" name="Line 375"/>
          <p:cNvSpPr>
            <a:spLocks noChangeShapeType="1"/>
          </p:cNvSpPr>
          <p:nvPr/>
        </p:nvSpPr>
        <p:spPr bwMode="auto">
          <a:xfrm flipH="1">
            <a:off x="5867400" y="2971800"/>
            <a:ext cx="1676400" cy="0"/>
          </a:xfrm>
          <a:prstGeom prst="line">
            <a:avLst/>
          </a:prstGeom>
          <a:noFill/>
          <a:ln w="19050">
            <a:solidFill>
              <a:schemeClr val="tx1"/>
            </a:solidFill>
            <a:round/>
            <a:headEnd/>
            <a:tailEnd/>
          </a:ln>
          <a:effectLst/>
        </p:spPr>
        <p:txBody>
          <a:bodyPr/>
          <a:lstStyle/>
          <a:p>
            <a:endParaRPr lang="en-US"/>
          </a:p>
        </p:txBody>
      </p:sp>
      <p:sp>
        <p:nvSpPr>
          <p:cNvPr id="120184" name="Line 376"/>
          <p:cNvSpPr>
            <a:spLocks noChangeShapeType="1"/>
          </p:cNvSpPr>
          <p:nvPr/>
        </p:nvSpPr>
        <p:spPr bwMode="auto">
          <a:xfrm flipV="1">
            <a:off x="2895600" y="2057400"/>
            <a:ext cx="0" cy="914400"/>
          </a:xfrm>
          <a:prstGeom prst="line">
            <a:avLst/>
          </a:prstGeom>
          <a:noFill/>
          <a:ln w="19050">
            <a:solidFill>
              <a:schemeClr val="tx1"/>
            </a:solidFill>
            <a:round/>
            <a:headEnd/>
            <a:tailEnd/>
          </a:ln>
          <a:effectLst/>
        </p:spPr>
        <p:txBody>
          <a:bodyPr/>
          <a:lstStyle/>
          <a:p>
            <a:endParaRPr lang="en-US"/>
          </a:p>
        </p:txBody>
      </p:sp>
      <p:sp>
        <p:nvSpPr>
          <p:cNvPr id="120185" name="Line 377"/>
          <p:cNvSpPr>
            <a:spLocks noChangeShapeType="1"/>
          </p:cNvSpPr>
          <p:nvPr/>
        </p:nvSpPr>
        <p:spPr bwMode="auto">
          <a:xfrm flipV="1">
            <a:off x="3352800" y="2971800"/>
            <a:ext cx="0" cy="152400"/>
          </a:xfrm>
          <a:prstGeom prst="line">
            <a:avLst/>
          </a:prstGeom>
          <a:noFill/>
          <a:ln w="19050">
            <a:solidFill>
              <a:schemeClr val="tx1"/>
            </a:solidFill>
            <a:round/>
            <a:headEnd type="triangle" w="med" len="med"/>
            <a:tailEnd/>
          </a:ln>
          <a:effectLst/>
        </p:spPr>
        <p:txBody>
          <a:bodyPr/>
          <a:lstStyle/>
          <a:p>
            <a:endParaRPr lang="en-US"/>
          </a:p>
        </p:txBody>
      </p:sp>
      <p:sp>
        <p:nvSpPr>
          <p:cNvPr id="120186" name="Line 378"/>
          <p:cNvSpPr>
            <a:spLocks noChangeShapeType="1"/>
          </p:cNvSpPr>
          <p:nvPr/>
        </p:nvSpPr>
        <p:spPr bwMode="auto">
          <a:xfrm>
            <a:off x="6629400" y="2057400"/>
            <a:ext cx="0" cy="1066800"/>
          </a:xfrm>
          <a:prstGeom prst="line">
            <a:avLst/>
          </a:prstGeom>
          <a:noFill/>
          <a:ln w="19050">
            <a:solidFill>
              <a:schemeClr val="tx1"/>
            </a:solidFill>
            <a:round/>
            <a:headEnd type="triangle" w="med" len="med"/>
            <a:tailEnd/>
          </a:ln>
          <a:effectLst/>
        </p:spPr>
        <p:txBody>
          <a:bodyPr/>
          <a:lstStyle/>
          <a:p>
            <a:endParaRPr lang="en-US"/>
          </a:p>
        </p:txBody>
      </p:sp>
      <p:grpSp>
        <p:nvGrpSpPr>
          <p:cNvPr id="4" name="Group 379"/>
          <p:cNvGrpSpPr>
            <a:grpSpLocks/>
          </p:cNvGrpSpPr>
          <p:nvPr/>
        </p:nvGrpSpPr>
        <p:grpSpPr bwMode="auto">
          <a:xfrm>
            <a:off x="5638800" y="3124200"/>
            <a:ext cx="1447800" cy="685800"/>
            <a:chOff x="3024" y="960"/>
            <a:chExt cx="912" cy="432"/>
          </a:xfrm>
        </p:grpSpPr>
        <p:sp>
          <p:nvSpPr>
            <p:cNvPr id="120188" name="Rectangle 380"/>
            <p:cNvSpPr>
              <a:spLocks noChangeArrowheads="1"/>
            </p:cNvSpPr>
            <p:nvPr/>
          </p:nvSpPr>
          <p:spPr bwMode="auto">
            <a:xfrm>
              <a:off x="3168"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189" name="Line 381"/>
            <p:cNvSpPr>
              <a:spLocks noChangeShapeType="1"/>
            </p:cNvSpPr>
            <p:nvPr/>
          </p:nvSpPr>
          <p:spPr bwMode="auto">
            <a:xfrm>
              <a:off x="3168" y="1344"/>
              <a:ext cx="0" cy="48"/>
            </a:xfrm>
            <a:prstGeom prst="line">
              <a:avLst/>
            </a:prstGeom>
            <a:noFill/>
            <a:ln w="9525">
              <a:solidFill>
                <a:schemeClr val="tx1"/>
              </a:solidFill>
              <a:round/>
              <a:headEnd/>
              <a:tailEnd/>
            </a:ln>
            <a:effectLst/>
          </p:spPr>
          <p:txBody>
            <a:bodyPr/>
            <a:lstStyle/>
            <a:p>
              <a:endParaRPr lang="en-US"/>
            </a:p>
          </p:txBody>
        </p:sp>
        <p:sp>
          <p:nvSpPr>
            <p:cNvPr id="120190" name="Line 382"/>
            <p:cNvSpPr>
              <a:spLocks noChangeShapeType="1"/>
            </p:cNvSpPr>
            <p:nvPr/>
          </p:nvSpPr>
          <p:spPr bwMode="auto">
            <a:xfrm>
              <a:off x="3264" y="1344"/>
              <a:ext cx="0" cy="48"/>
            </a:xfrm>
            <a:prstGeom prst="line">
              <a:avLst/>
            </a:prstGeom>
            <a:noFill/>
            <a:ln w="9525">
              <a:solidFill>
                <a:schemeClr val="tx1"/>
              </a:solidFill>
              <a:round/>
              <a:headEnd/>
              <a:tailEnd/>
            </a:ln>
            <a:effectLst/>
          </p:spPr>
          <p:txBody>
            <a:bodyPr/>
            <a:lstStyle/>
            <a:p>
              <a:endParaRPr lang="en-US"/>
            </a:p>
          </p:txBody>
        </p:sp>
        <p:sp>
          <p:nvSpPr>
            <p:cNvPr id="120191" name="Line 383"/>
            <p:cNvSpPr>
              <a:spLocks noChangeShapeType="1"/>
            </p:cNvSpPr>
            <p:nvPr/>
          </p:nvSpPr>
          <p:spPr bwMode="auto">
            <a:xfrm>
              <a:off x="3168" y="1296"/>
              <a:ext cx="96" cy="0"/>
            </a:xfrm>
            <a:prstGeom prst="line">
              <a:avLst/>
            </a:prstGeom>
            <a:noFill/>
            <a:ln w="9525">
              <a:solidFill>
                <a:schemeClr val="tx1"/>
              </a:solidFill>
              <a:round/>
              <a:headEnd/>
              <a:tailEnd/>
            </a:ln>
            <a:effectLst/>
          </p:spPr>
          <p:txBody>
            <a:bodyPr/>
            <a:lstStyle/>
            <a:p>
              <a:endParaRPr lang="en-US"/>
            </a:p>
          </p:txBody>
        </p:sp>
        <p:sp>
          <p:nvSpPr>
            <p:cNvPr id="120192" name="Line 384"/>
            <p:cNvSpPr>
              <a:spLocks noChangeShapeType="1"/>
            </p:cNvSpPr>
            <p:nvPr/>
          </p:nvSpPr>
          <p:spPr bwMode="auto">
            <a:xfrm>
              <a:off x="3168" y="1248"/>
              <a:ext cx="96" cy="0"/>
            </a:xfrm>
            <a:prstGeom prst="line">
              <a:avLst/>
            </a:prstGeom>
            <a:noFill/>
            <a:ln w="9525">
              <a:solidFill>
                <a:schemeClr val="tx1"/>
              </a:solidFill>
              <a:round/>
              <a:headEnd/>
              <a:tailEnd/>
            </a:ln>
            <a:effectLst/>
          </p:spPr>
          <p:txBody>
            <a:bodyPr/>
            <a:lstStyle/>
            <a:p>
              <a:endParaRPr lang="en-US"/>
            </a:p>
          </p:txBody>
        </p:sp>
        <p:sp>
          <p:nvSpPr>
            <p:cNvPr id="120193" name="Line 385"/>
            <p:cNvSpPr>
              <a:spLocks noChangeShapeType="1"/>
            </p:cNvSpPr>
            <p:nvPr/>
          </p:nvSpPr>
          <p:spPr bwMode="auto">
            <a:xfrm>
              <a:off x="3168" y="1200"/>
              <a:ext cx="96" cy="0"/>
            </a:xfrm>
            <a:prstGeom prst="line">
              <a:avLst/>
            </a:prstGeom>
            <a:noFill/>
            <a:ln w="9525">
              <a:solidFill>
                <a:schemeClr val="tx1"/>
              </a:solidFill>
              <a:round/>
              <a:headEnd/>
              <a:tailEnd/>
            </a:ln>
            <a:effectLst/>
          </p:spPr>
          <p:txBody>
            <a:bodyPr/>
            <a:lstStyle/>
            <a:p>
              <a:endParaRPr lang="en-US"/>
            </a:p>
          </p:txBody>
        </p:sp>
        <p:sp>
          <p:nvSpPr>
            <p:cNvPr id="120194" name="Rectangle 386"/>
            <p:cNvSpPr>
              <a:spLocks noChangeArrowheads="1"/>
            </p:cNvSpPr>
            <p:nvPr/>
          </p:nvSpPr>
          <p:spPr bwMode="auto">
            <a:xfrm>
              <a:off x="3312"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195" name="Line 387"/>
            <p:cNvSpPr>
              <a:spLocks noChangeShapeType="1"/>
            </p:cNvSpPr>
            <p:nvPr/>
          </p:nvSpPr>
          <p:spPr bwMode="auto">
            <a:xfrm>
              <a:off x="3312" y="1152"/>
              <a:ext cx="0" cy="48"/>
            </a:xfrm>
            <a:prstGeom prst="line">
              <a:avLst/>
            </a:prstGeom>
            <a:noFill/>
            <a:ln w="9525">
              <a:solidFill>
                <a:schemeClr val="tx1"/>
              </a:solidFill>
              <a:round/>
              <a:headEnd/>
              <a:tailEnd/>
            </a:ln>
            <a:effectLst/>
          </p:spPr>
          <p:txBody>
            <a:bodyPr/>
            <a:lstStyle/>
            <a:p>
              <a:endParaRPr lang="en-US"/>
            </a:p>
          </p:txBody>
        </p:sp>
        <p:sp>
          <p:nvSpPr>
            <p:cNvPr id="120196" name="Line 388"/>
            <p:cNvSpPr>
              <a:spLocks noChangeShapeType="1"/>
            </p:cNvSpPr>
            <p:nvPr/>
          </p:nvSpPr>
          <p:spPr bwMode="auto">
            <a:xfrm>
              <a:off x="3408" y="1152"/>
              <a:ext cx="0" cy="48"/>
            </a:xfrm>
            <a:prstGeom prst="line">
              <a:avLst/>
            </a:prstGeom>
            <a:noFill/>
            <a:ln w="9525">
              <a:solidFill>
                <a:schemeClr val="tx1"/>
              </a:solidFill>
              <a:round/>
              <a:headEnd/>
              <a:tailEnd/>
            </a:ln>
            <a:effectLst/>
          </p:spPr>
          <p:txBody>
            <a:bodyPr/>
            <a:lstStyle/>
            <a:p>
              <a:endParaRPr lang="en-US"/>
            </a:p>
          </p:txBody>
        </p:sp>
        <p:sp>
          <p:nvSpPr>
            <p:cNvPr id="120197" name="Line 389"/>
            <p:cNvSpPr>
              <a:spLocks noChangeShapeType="1"/>
            </p:cNvSpPr>
            <p:nvPr/>
          </p:nvSpPr>
          <p:spPr bwMode="auto">
            <a:xfrm>
              <a:off x="3312" y="1344"/>
              <a:ext cx="96" cy="0"/>
            </a:xfrm>
            <a:prstGeom prst="line">
              <a:avLst/>
            </a:prstGeom>
            <a:noFill/>
            <a:ln w="9525">
              <a:solidFill>
                <a:schemeClr val="tx1"/>
              </a:solidFill>
              <a:round/>
              <a:headEnd/>
              <a:tailEnd/>
            </a:ln>
            <a:effectLst/>
          </p:spPr>
          <p:txBody>
            <a:bodyPr/>
            <a:lstStyle/>
            <a:p>
              <a:endParaRPr lang="en-US"/>
            </a:p>
          </p:txBody>
        </p:sp>
        <p:sp>
          <p:nvSpPr>
            <p:cNvPr id="120198" name="Line 390"/>
            <p:cNvSpPr>
              <a:spLocks noChangeShapeType="1"/>
            </p:cNvSpPr>
            <p:nvPr/>
          </p:nvSpPr>
          <p:spPr bwMode="auto">
            <a:xfrm>
              <a:off x="3312" y="1296"/>
              <a:ext cx="96" cy="0"/>
            </a:xfrm>
            <a:prstGeom prst="line">
              <a:avLst/>
            </a:prstGeom>
            <a:noFill/>
            <a:ln w="9525">
              <a:solidFill>
                <a:schemeClr val="tx1"/>
              </a:solidFill>
              <a:round/>
              <a:headEnd/>
              <a:tailEnd/>
            </a:ln>
            <a:effectLst/>
          </p:spPr>
          <p:txBody>
            <a:bodyPr/>
            <a:lstStyle/>
            <a:p>
              <a:endParaRPr lang="en-US"/>
            </a:p>
          </p:txBody>
        </p:sp>
        <p:sp>
          <p:nvSpPr>
            <p:cNvPr id="120199" name="Line 391"/>
            <p:cNvSpPr>
              <a:spLocks noChangeShapeType="1"/>
            </p:cNvSpPr>
            <p:nvPr/>
          </p:nvSpPr>
          <p:spPr bwMode="auto">
            <a:xfrm>
              <a:off x="3312" y="1248"/>
              <a:ext cx="96" cy="0"/>
            </a:xfrm>
            <a:prstGeom prst="line">
              <a:avLst/>
            </a:prstGeom>
            <a:noFill/>
            <a:ln w="9525">
              <a:solidFill>
                <a:schemeClr val="tx1"/>
              </a:solidFill>
              <a:round/>
              <a:headEnd/>
              <a:tailEnd/>
            </a:ln>
            <a:effectLst/>
          </p:spPr>
          <p:txBody>
            <a:bodyPr/>
            <a:lstStyle/>
            <a:p>
              <a:endParaRPr lang="en-US"/>
            </a:p>
          </p:txBody>
        </p:sp>
        <p:sp>
          <p:nvSpPr>
            <p:cNvPr id="120200" name="Rectangle 392"/>
            <p:cNvSpPr>
              <a:spLocks noChangeArrowheads="1"/>
            </p:cNvSpPr>
            <p:nvPr/>
          </p:nvSpPr>
          <p:spPr bwMode="auto">
            <a:xfrm>
              <a:off x="3552"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201" name="Line 393"/>
            <p:cNvSpPr>
              <a:spLocks noChangeShapeType="1"/>
            </p:cNvSpPr>
            <p:nvPr/>
          </p:nvSpPr>
          <p:spPr bwMode="auto">
            <a:xfrm>
              <a:off x="3552" y="1344"/>
              <a:ext cx="0" cy="48"/>
            </a:xfrm>
            <a:prstGeom prst="line">
              <a:avLst/>
            </a:prstGeom>
            <a:noFill/>
            <a:ln w="9525">
              <a:solidFill>
                <a:schemeClr val="tx1"/>
              </a:solidFill>
              <a:round/>
              <a:headEnd/>
              <a:tailEnd/>
            </a:ln>
            <a:effectLst/>
          </p:spPr>
          <p:txBody>
            <a:bodyPr/>
            <a:lstStyle/>
            <a:p>
              <a:endParaRPr lang="en-US"/>
            </a:p>
          </p:txBody>
        </p:sp>
        <p:sp>
          <p:nvSpPr>
            <p:cNvPr id="120202" name="Line 394"/>
            <p:cNvSpPr>
              <a:spLocks noChangeShapeType="1"/>
            </p:cNvSpPr>
            <p:nvPr/>
          </p:nvSpPr>
          <p:spPr bwMode="auto">
            <a:xfrm>
              <a:off x="3648" y="1344"/>
              <a:ext cx="0" cy="48"/>
            </a:xfrm>
            <a:prstGeom prst="line">
              <a:avLst/>
            </a:prstGeom>
            <a:noFill/>
            <a:ln w="9525">
              <a:solidFill>
                <a:schemeClr val="tx1"/>
              </a:solidFill>
              <a:round/>
              <a:headEnd/>
              <a:tailEnd/>
            </a:ln>
            <a:effectLst/>
          </p:spPr>
          <p:txBody>
            <a:bodyPr/>
            <a:lstStyle/>
            <a:p>
              <a:endParaRPr lang="en-US"/>
            </a:p>
          </p:txBody>
        </p:sp>
        <p:sp>
          <p:nvSpPr>
            <p:cNvPr id="120203" name="Line 395"/>
            <p:cNvSpPr>
              <a:spLocks noChangeShapeType="1"/>
            </p:cNvSpPr>
            <p:nvPr/>
          </p:nvSpPr>
          <p:spPr bwMode="auto">
            <a:xfrm>
              <a:off x="3552" y="1296"/>
              <a:ext cx="96" cy="0"/>
            </a:xfrm>
            <a:prstGeom prst="line">
              <a:avLst/>
            </a:prstGeom>
            <a:noFill/>
            <a:ln w="9525">
              <a:solidFill>
                <a:schemeClr val="tx1"/>
              </a:solidFill>
              <a:round/>
              <a:headEnd/>
              <a:tailEnd/>
            </a:ln>
            <a:effectLst/>
          </p:spPr>
          <p:txBody>
            <a:bodyPr/>
            <a:lstStyle/>
            <a:p>
              <a:endParaRPr lang="en-US"/>
            </a:p>
          </p:txBody>
        </p:sp>
        <p:sp>
          <p:nvSpPr>
            <p:cNvPr id="120204" name="Line 396"/>
            <p:cNvSpPr>
              <a:spLocks noChangeShapeType="1"/>
            </p:cNvSpPr>
            <p:nvPr/>
          </p:nvSpPr>
          <p:spPr bwMode="auto">
            <a:xfrm>
              <a:off x="3552" y="1248"/>
              <a:ext cx="96" cy="0"/>
            </a:xfrm>
            <a:prstGeom prst="line">
              <a:avLst/>
            </a:prstGeom>
            <a:noFill/>
            <a:ln w="9525">
              <a:solidFill>
                <a:schemeClr val="tx1"/>
              </a:solidFill>
              <a:round/>
              <a:headEnd/>
              <a:tailEnd/>
            </a:ln>
            <a:effectLst/>
          </p:spPr>
          <p:txBody>
            <a:bodyPr/>
            <a:lstStyle/>
            <a:p>
              <a:endParaRPr lang="en-US"/>
            </a:p>
          </p:txBody>
        </p:sp>
        <p:sp>
          <p:nvSpPr>
            <p:cNvPr id="120205" name="Line 397"/>
            <p:cNvSpPr>
              <a:spLocks noChangeShapeType="1"/>
            </p:cNvSpPr>
            <p:nvPr/>
          </p:nvSpPr>
          <p:spPr bwMode="auto">
            <a:xfrm>
              <a:off x="3552" y="1200"/>
              <a:ext cx="96" cy="0"/>
            </a:xfrm>
            <a:prstGeom prst="line">
              <a:avLst/>
            </a:prstGeom>
            <a:noFill/>
            <a:ln w="9525">
              <a:solidFill>
                <a:schemeClr val="tx1"/>
              </a:solidFill>
              <a:round/>
              <a:headEnd/>
              <a:tailEnd/>
            </a:ln>
            <a:effectLst/>
          </p:spPr>
          <p:txBody>
            <a:bodyPr/>
            <a:lstStyle/>
            <a:p>
              <a:endParaRPr lang="en-US"/>
            </a:p>
          </p:txBody>
        </p:sp>
        <p:sp>
          <p:nvSpPr>
            <p:cNvPr id="120206" name="Rectangle 398"/>
            <p:cNvSpPr>
              <a:spLocks noChangeArrowheads="1"/>
            </p:cNvSpPr>
            <p:nvPr/>
          </p:nvSpPr>
          <p:spPr bwMode="auto">
            <a:xfrm>
              <a:off x="3696"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207" name="Line 399"/>
            <p:cNvSpPr>
              <a:spLocks noChangeShapeType="1"/>
            </p:cNvSpPr>
            <p:nvPr/>
          </p:nvSpPr>
          <p:spPr bwMode="auto">
            <a:xfrm>
              <a:off x="3696" y="1152"/>
              <a:ext cx="0" cy="48"/>
            </a:xfrm>
            <a:prstGeom prst="line">
              <a:avLst/>
            </a:prstGeom>
            <a:noFill/>
            <a:ln w="9525">
              <a:solidFill>
                <a:schemeClr val="tx1"/>
              </a:solidFill>
              <a:round/>
              <a:headEnd/>
              <a:tailEnd/>
            </a:ln>
            <a:effectLst/>
          </p:spPr>
          <p:txBody>
            <a:bodyPr/>
            <a:lstStyle/>
            <a:p>
              <a:endParaRPr lang="en-US"/>
            </a:p>
          </p:txBody>
        </p:sp>
        <p:sp>
          <p:nvSpPr>
            <p:cNvPr id="120208" name="Line 400"/>
            <p:cNvSpPr>
              <a:spLocks noChangeShapeType="1"/>
            </p:cNvSpPr>
            <p:nvPr/>
          </p:nvSpPr>
          <p:spPr bwMode="auto">
            <a:xfrm>
              <a:off x="3792" y="1152"/>
              <a:ext cx="0" cy="48"/>
            </a:xfrm>
            <a:prstGeom prst="line">
              <a:avLst/>
            </a:prstGeom>
            <a:noFill/>
            <a:ln w="9525">
              <a:solidFill>
                <a:schemeClr val="tx1"/>
              </a:solidFill>
              <a:round/>
              <a:headEnd/>
              <a:tailEnd/>
            </a:ln>
            <a:effectLst/>
          </p:spPr>
          <p:txBody>
            <a:bodyPr/>
            <a:lstStyle/>
            <a:p>
              <a:endParaRPr lang="en-US"/>
            </a:p>
          </p:txBody>
        </p:sp>
        <p:sp>
          <p:nvSpPr>
            <p:cNvPr id="120209" name="Line 401"/>
            <p:cNvSpPr>
              <a:spLocks noChangeShapeType="1"/>
            </p:cNvSpPr>
            <p:nvPr/>
          </p:nvSpPr>
          <p:spPr bwMode="auto">
            <a:xfrm>
              <a:off x="3696" y="1344"/>
              <a:ext cx="96" cy="0"/>
            </a:xfrm>
            <a:prstGeom prst="line">
              <a:avLst/>
            </a:prstGeom>
            <a:noFill/>
            <a:ln w="9525">
              <a:solidFill>
                <a:schemeClr val="tx1"/>
              </a:solidFill>
              <a:round/>
              <a:headEnd/>
              <a:tailEnd/>
            </a:ln>
            <a:effectLst/>
          </p:spPr>
          <p:txBody>
            <a:bodyPr/>
            <a:lstStyle/>
            <a:p>
              <a:endParaRPr lang="en-US"/>
            </a:p>
          </p:txBody>
        </p:sp>
        <p:sp>
          <p:nvSpPr>
            <p:cNvPr id="120210" name="Line 402"/>
            <p:cNvSpPr>
              <a:spLocks noChangeShapeType="1"/>
            </p:cNvSpPr>
            <p:nvPr/>
          </p:nvSpPr>
          <p:spPr bwMode="auto">
            <a:xfrm>
              <a:off x="3696" y="1296"/>
              <a:ext cx="96" cy="0"/>
            </a:xfrm>
            <a:prstGeom prst="line">
              <a:avLst/>
            </a:prstGeom>
            <a:noFill/>
            <a:ln w="9525">
              <a:solidFill>
                <a:schemeClr val="tx1"/>
              </a:solidFill>
              <a:round/>
              <a:headEnd/>
              <a:tailEnd/>
            </a:ln>
            <a:effectLst/>
          </p:spPr>
          <p:txBody>
            <a:bodyPr/>
            <a:lstStyle/>
            <a:p>
              <a:endParaRPr lang="en-US"/>
            </a:p>
          </p:txBody>
        </p:sp>
        <p:sp>
          <p:nvSpPr>
            <p:cNvPr id="120211" name="Line 403"/>
            <p:cNvSpPr>
              <a:spLocks noChangeShapeType="1"/>
            </p:cNvSpPr>
            <p:nvPr/>
          </p:nvSpPr>
          <p:spPr bwMode="auto">
            <a:xfrm>
              <a:off x="3696" y="1248"/>
              <a:ext cx="96" cy="0"/>
            </a:xfrm>
            <a:prstGeom prst="line">
              <a:avLst/>
            </a:prstGeom>
            <a:noFill/>
            <a:ln w="9525">
              <a:solidFill>
                <a:schemeClr val="tx1"/>
              </a:solidFill>
              <a:round/>
              <a:headEnd/>
              <a:tailEnd/>
            </a:ln>
            <a:effectLst/>
          </p:spPr>
          <p:txBody>
            <a:bodyPr/>
            <a:lstStyle/>
            <a:p>
              <a:endParaRPr lang="en-US"/>
            </a:p>
          </p:txBody>
        </p:sp>
        <p:sp>
          <p:nvSpPr>
            <p:cNvPr id="120212" name="Text Box 404"/>
            <p:cNvSpPr txBox="1">
              <a:spLocks noChangeArrowheads="1"/>
            </p:cNvSpPr>
            <p:nvPr/>
          </p:nvSpPr>
          <p:spPr bwMode="auto">
            <a:xfrm rot="-21600000">
              <a:off x="3408"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20213" name="AutoShape 405"/>
            <p:cNvSpPr>
              <a:spLocks noChangeArrowheads="1"/>
            </p:cNvSpPr>
            <p:nvPr/>
          </p:nvSpPr>
          <p:spPr bwMode="auto">
            <a:xfrm>
              <a:off x="3120"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0214" name="AutoShape 406"/>
            <p:cNvSpPr>
              <a:spLocks noChangeArrowheads="1"/>
            </p:cNvSpPr>
            <p:nvPr/>
          </p:nvSpPr>
          <p:spPr bwMode="auto">
            <a:xfrm>
              <a:off x="3504"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0215" name="Text Box 407"/>
            <p:cNvSpPr txBox="1">
              <a:spLocks noChangeArrowheads="1"/>
            </p:cNvSpPr>
            <p:nvPr/>
          </p:nvSpPr>
          <p:spPr bwMode="auto">
            <a:xfrm rot="-21600000">
              <a:off x="3024"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grpSp>
      <p:grpSp>
        <p:nvGrpSpPr>
          <p:cNvPr id="5" name="Group 408"/>
          <p:cNvGrpSpPr>
            <a:grpSpLocks/>
          </p:cNvGrpSpPr>
          <p:nvPr/>
        </p:nvGrpSpPr>
        <p:grpSpPr bwMode="auto">
          <a:xfrm>
            <a:off x="7086600" y="3124200"/>
            <a:ext cx="1447800" cy="685800"/>
            <a:chOff x="3024" y="960"/>
            <a:chExt cx="912" cy="432"/>
          </a:xfrm>
        </p:grpSpPr>
        <p:sp>
          <p:nvSpPr>
            <p:cNvPr id="120217" name="Rectangle 409"/>
            <p:cNvSpPr>
              <a:spLocks noChangeArrowheads="1"/>
            </p:cNvSpPr>
            <p:nvPr/>
          </p:nvSpPr>
          <p:spPr bwMode="auto">
            <a:xfrm>
              <a:off x="3168"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218" name="Line 410"/>
            <p:cNvSpPr>
              <a:spLocks noChangeShapeType="1"/>
            </p:cNvSpPr>
            <p:nvPr/>
          </p:nvSpPr>
          <p:spPr bwMode="auto">
            <a:xfrm>
              <a:off x="3168" y="1344"/>
              <a:ext cx="0" cy="48"/>
            </a:xfrm>
            <a:prstGeom prst="line">
              <a:avLst/>
            </a:prstGeom>
            <a:noFill/>
            <a:ln w="9525">
              <a:solidFill>
                <a:schemeClr val="tx1"/>
              </a:solidFill>
              <a:round/>
              <a:headEnd/>
              <a:tailEnd/>
            </a:ln>
            <a:effectLst/>
          </p:spPr>
          <p:txBody>
            <a:bodyPr/>
            <a:lstStyle/>
            <a:p>
              <a:endParaRPr lang="en-US"/>
            </a:p>
          </p:txBody>
        </p:sp>
        <p:sp>
          <p:nvSpPr>
            <p:cNvPr id="120219" name="Line 411"/>
            <p:cNvSpPr>
              <a:spLocks noChangeShapeType="1"/>
            </p:cNvSpPr>
            <p:nvPr/>
          </p:nvSpPr>
          <p:spPr bwMode="auto">
            <a:xfrm>
              <a:off x="3264" y="1344"/>
              <a:ext cx="0" cy="48"/>
            </a:xfrm>
            <a:prstGeom prst="line">
              <a:avLst/>
            </a:prstGeom>
            <a:noFill/>
            <a:ln w="9525">
              <a:solidFill>
                <a:schemeClr val="tx1"/>
              </a:solidFill>
              <a:round/>
              <a:headEnd/>
              <a:tailEnd/>
            </a:ln>
            <a:effectLst/>
          </p:spPr>
          <p:txBody>
            <a:bodyPr/>
            <a:lstStyle/>
            <a:p>
              <a:endParaRPr lang="en-US"/>
            </a:p>
          </p:txBody>
        </p:sp>
        <p:sp>
          <p:nvSpPr>
            <p:cNvPr id="120220" name="Line 412"/>
            <p:cNvSpPr>
              <a:spLocks noChangeShapeType="1"/>
            </p:cNvSpPr>
            <p:nvPr/>
          </p:nvSpPr>
          <p:spPr bwMode="auto">
            <a:xfrm>
              <a:off x="3168" y="1296"/>
              <a:ext cx="96" cy="0"/>
            </a:xfrm>
            <a:prstGeom prst="line">
              <a:avLst/>
            </a:prstGeom>
            <a:noFill/>
            <a:ln w="9525">
              <a:solidFill>
                <a:schemeClr val="tx1"/>
              </a:solidFill>
              <a:round/>
              <a:headEnd/>
              <a:tailEnd/>
            </a:ln>
            <a:effectLst/>
          </p:spPr>
          <p:txBody>
            <a:bodyPr/>
            <a:lstStyle/>
            <a:p>
              <a:endParaRPr lang="en-US"/>
            </a:p>
          </p:txBody>
        </p:sp>
        <p:sp>
          <p:nvSpPr>
            <p:cNvPr id="120221" name="Line 413"/>
            <p:cNvSpPr>
              <a:spLocks noChangeShapeType="1"/>
            </p:cNvSpPr>
            <p:nvPr/>
          </p:nvSpPr>
          <p:spPr bwMode="auto">
            <a:xfrm>
              <a:off x="3168" y="1248"/>
              <a:ext cx="96" cy="0"/>
            </a:xfrm>
            <a:prstGeom prst="line">
              <a:avLst/>
            </a:prstGeom>
            <a:noFill/>
            <a:ln w="9525">
              <a:solidFill>
                <a:schemeClr val="tx1"/>
              </a:solidFill>
              <a:round/>
              <a:headEnd/>
              <a:tailEnd/>
            </a:ln>
            <a:effectLst/>
          </p:spPr>
          <p:txBody>
            <a:bodyPr/>
            <a:lstStyle/>
            <a:p>
              <a:endParaRPr lang="en-US"/>
            </a:p>
          </p:txBody>
        </p:sp>
        <p:sp>
          <p:nvSpPr>
            <p:cNvPr id="120222" name="Line 414"/>
            <p:cNvSpPr>
              <a:spLocks noChangeShapeType="1"/>
            </p:cNvSpPr>
            <p:nvPr/>
          </p:nvSpPr>
          <p:spPr bwMode="auto">
            <a:xfrm>
              <a:off x="3168" y="1200"/>
              <a:ext cx="96" cy="0"/>
            </a:xfrm>
            <a:prstGeom prst="line">
              <a:avLst/>
            </a:prstGeom>
            <a:noFill/>
            <a:ln w="9525">
              <a:solidFill>
                <a:schemeClr val="tx1"/>
              </a:solidFill>
              <a:round/>
              <a:headEnd/>
              <a:tailEnd/>
            </a:ln>
            <a:effectLst/>
          </p:spPr>
          <p:txBody>
            <a:bodyPr/>
            <a:lstStyle/>
            <a:p>
              <a:endParaRPr lang="en-US"/>
            </a:p>
          </p:txBody>
        </p:sp>
        <p:sp>
          <p:nvSpPr>
            <p:cNvPr id="120223" name="Rectangle 415"/>
            <p:cNvSpPr>
              <a:spLocks noChangeArrowheads="1"/>
            </p:cNvSpPr>
            <p:nvPr/>
          </p:nvSpPr>
          <p:spPr bwMode="auto">
            <a:xfrm>
              <a:off x="3312"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224" name="Line 416"/>
            <p:cNvSpPr>
              <a:spLocks noChangeShapeType="1"/>
            </p:cNvSpPr>
            <p:nvPr/>
          </p:nvSpPr>
          <p:spPr bwMode="auto">
            <a:xfrm>
              <a:off x="3312" y="1152"/>
              <a:ext cx="0" cy="48"/>
            </a:xfrm>
            <a:prstGeom prst="line">
              <a:avLst/>
            </a:prstGeom>
            <a:noFill/>
            <a:ln w="9525">
              <a:solidFill>
                <a:schemeClr val="tx1"/>
              </a:solidFill>
              <a:round/>
              <a:headEnd/>
              <a:tailEnd/>
            </a:ln>
            <a:effectLst/>
          </p:spPr>
          <p:txBody>
            <a:bodyPr/>
            <a:lstStyle/>
            <a:p>
              <a:endParaRPr lang="en-US"/>
            </a:p>
          </p:txBody>
        </p:sp>
        <p:sp>
          <p:nvSpPr>
            <p:cNvPr id="120225" name="Line 417"/>
            <p:cNvSpPr>
              <a:spLocks noChangeShapeType="1"/>
            </p:cNvSpPr>
            <p:nvPr/>
          </p:nvSpPr>
          <p:spPr bwMode="auto">
            <a:xfrm>
              <a:off x="3408" y="1152"/>
              <a:ext cx="0" cy="48"/>
            </a:xfrm>
            <a:prstGeom prst="line">
              <a:avLst/>
            </a:prstGeom>
            <a:noFill/>
            <a:ln w="9525">
              <a:solidFill>
                <a:schemeClr val="tx1"/>
              </a:solidFill>
              <a:round/>
              <a:headEnd/>
              <a:tailEnd/>
            </a:ln>
            <a:effectLst/>
          </p:spPr>
          <p:txBody>
            <a:bodyPr/>
            <a:lstStyle/>
            <a:p>
              <a:endParaRPr lang="en-US"/>
            </a:p>
          </p:txBody>
        </p:sp>
        <p:sp>
          <p:nvSpPr>
            <p:cNvPr id="120226" name="Line 418"/>
            <p:cNvSpPr>
              <a:spLocks noChangeShapeType="1"/>
            </p:cNvSpPr>
            <p:nvPr/>
          </p:nvSpPr>
          <p:spPr bwMode="auto">
            <a:xfrm>
              <a:off x="3312" y="1344"/>
              <a:ext cx="96" cy="0"/>
            </a:xfrm>
            <a:prstGeom prst="line">
              <a:avLst/>
            </a:prstGeom>
            <a:noFill/>
            <a:ln w="9525">
              <a:solidFill>
                <a:schemeClr val="tx1"/>
              </a:solidFill>
              <a:round/>
              <a:headEnd/>
              <a:tailEnd/>
            </a:ln>
            <a:effectLst/>
          </p:spPr>
          <p:txBody>
            <a:bodyPr/>
            <a:lstStyle/>
            <a:p>
              <a:endParaRPr lang="en-US"/>
            </a:p>
          </p:txBody>
        </p:sp>
        <p:sp>
          <p:nvSpPr>
            <p:cNvPr id="120227" name="Line 419"/>
            <p:cNvSpPr>
              <a:spLocks noChangeShapeType="1"/>
            </p:cNvSpPr>
            <p:nvPr/>
          </p:nvSpPr>
          <p:spPr bwMode="auto">
            <a:xfrm>
              <a:off x="3312" y="1296"/>
              <a:ext cx="96" cy="0"/>
            </a:xfrm>
            <a:prstGeom prst="line">
              <a:avLst/>
            </a:prstGeom>
            <a:noFill/>
            <a:ln w="9525">
              <a:solidFill>
                <a:schemeClr val="tx1"/>
              </a:solidFill>
              <a:round/>
              <a:headEnd/>
              <a:tailEnd/>
            </a:ln>
            <a:effectLst/>
          </p:spPr>
          <p:txBody>
            <a:bodyPr/>
            <a:lstStyle/>
            <a:p>
              <a:endParaRPr lang="en-US"/>
            </a:p>
          </p:txBody>
        </p:sp>
        <p:sp>
          <p:nvSpPr>
            <p:cNvPr id="120228" name="Line 420"/>
            <p:cNvSpPr>
              <a:spLocks noChangeShapeType="1"/>
            </p:cNvSpPr>
            <p:nvPr/>
          </p:nvSpPr>
          <p:spPr bwMode="auto">
            <a:xfrm>
              <a:off x="3312" y="1248"/>
              <a:ext cx="96" cy="0"/>
            </a:xfrm>
            <a:prstGeom prst="line">
              <a:avLst/>
            </a:prstGeom>
            <a:noFill/>
            <a:ln w="9525">
              <a:solidFill>
                <a:schemeClr val="tx1"/>
              </a:solidFill>
              <a:round/>
              <a:headEnd/>
              <a:tailEnd/>
            </a:ln>
            <a:effectLst/>
          </p:spPr>
          <p:txBody>
            <a:bodyPr/>
            <a:lstStyle/>
            <a:p>
              <a:endParaRPr lang="en-US"/>
            </a:p>
          </p:txBody>
        </p:sp>
        <p:sp>
          <p:nvSpPr>
            <p:cNvPr id="120229" name="Rectangle 421"/>
            <p:cNvSpPr>
              <a:spLocks noChangeArrowheads="1"/>
            </p:cNvSpPr>
            <p:nvPr/>
          </p:nvSpPr>
          <p:spPr bwMode="auto">
            <a:xfrm>
              <a:off x="3552" y="1152"/>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230" name="Line 422"/>
            <p:cNvSpPr>
              <a:spLocks noChangeShapeType="1"/>
            </p:cNvSpPr>
            <p:nvPr/>
          </p:nvSpPr>
          <p:spPr bwMode="auto">
            <a:xfrm>
              <a:off x="3552" y="1344"/>
              <a:ext cx="0" cy="48"/>
            </a:xfrm>
            <a:prstGeom prst="line">
              <a:avLst/>
            </a:prstGeom>
            <a:noFill/>
            <a:ln w="9525">
              <a:solidFill>
                <a:schemeClr val="tx1"/>
              </a:solidFill>
              <a:round/>
              <a:headEnd/>
              <a:tailEnd/>
            </a:ln>
            <a:effectLst/>
          </p:spPr>
          <p:txBody>
            <a:bodyPr/>
            <a:lstStyle/>
            <a:p>
              <a:endParaRPr lang="en-US"/>
            </a:p>
          </p:txBody>
        </p:sp>
        <p:sp>
          <p:nvSpPr>
            <p:cNvPr id="120231" name="Line 423"/>
            <p:cNvSpPr>
              <a:spLocks noChangeShapeType="1"/>
            </p:cNvSpPr>
            <p:nvPr/>
          </p:nvSpPr>
          <p:spPr bwMode="auto">
            <a:xfrm>
              <a:off x="3648" y="1344"/>
              <a:ext cx="0" cy="48"/>
            </a:xfrm>
            <a:prstGeom prst="line">
              <a:avLst/>
            </a:prstGeom>
            <a:noFill/>
            <a:ln w="9525">
              <a:solidFill>
                <a:schemeClr val="tx1"/>
              </a:solidFill>
              <a:round/>
              <a:headEnd/>
              <a:tailEnd/>
            </a:ln>
            <a:effectLst/>
          </p:spPr>
          <p:txBody>
            <a:bodyPr/>
            <a:lstStyle/>
            <a:p>
              <a:endParaRPr lang="en-US"/>
            </a:p>
          </p:txBody>
        </p:sp>
        <p:sp>
          <p:nvSpPr>
            <p:cNvPr id="120232" name="Line 424"/>
            <p:cNvSpPr>
              <a:spLocks noChangeShapeType="1"/>
            </p:cNvSpPr>
            <p:nvPr/>
          </p:nvSpPr>
          <p:spPr bwMode="auto">
            <a:xfrm>
              <a:off x="3552" y="1296"/>
              <a:ext cx="96" cy="0"/>
            </a:xfrm>
            <a:prstGeom prst="line">
              <a:avLst/>
            </a:prstGeom>
            <a:noFill/>
            <a:ln w="9525">
              <a:solidFill>
                <a:schemeClr val="tx1"/>
              </a:solidFill>
              <a:round/>
              <a:headEnd/>
              <a:tailEnd/>
            </a:ln>
            <a:effectLst/>
          </p:spPr>
          <p:txBody>
            <a:bodyPr/>
            <a:lstStyle/>
            <a:p>
              <a:endParaRPr lang="en-US"/>
            </a:p>
          </p:txBody>
        </p:sp>
        <p:sp>
          <p:nvSpPr>
            <p:cNvPr id="120233" name="Line 425"/>
            <p:cNvSpPr>
              <a:spLocks noChangeShapeType="1"/>
            </p:cNvSpPr>
            <p:nvPr/>
          </p:nvSpPr>
          <p:spPr bwMode="auto">
            <a:xfrm>
              <a:off x="3552" y="1248"/>
              <a:ext cx="96" cy="0"/>
            </a:xfrm>
            <a:prstGeom prst="line">
              <a:avLst/>
            </a:prstGeom>
            <a:noFill/>
            <a:ln w="9525">
              <a:solidFill>
                <a:schemeClr val="tx1"/>
              </a:solidFill>
              <a:round/>
              <a:headEnd/>
              <a:tailEnd/>
            </a:ln>
            <a:effectLst/>
          </p:spPr>
          <p:txBody>
            <a:bodyPr/>
            <a:lstStyle/>
            <a:p>
              <a:endParaRPr lang="en-US"/>
            </a:p>
          </p:txBody>
        </p:sp>
        <p:sp>
          <p:nvSpPr>
            <p:cNvPr id="120234" name="Line 426"/>
            <p:cNvSpPr>
              <a:spLocks noChangeShapeType="1"/>
            </p:cNvSpPr>
            <p:nvPr/>
          </p:nvSpPr>
          <p:spPr bwMode="auto">
            <a:xfrm>
              <a:off x="3552" y="1200"/>
              <a:ext cx="96" cy="0"/>
            </a:xfrm>
            <a:prstGeom prst="line">
              <a:avLst/>
            </a:prstGeom>
            <a:noFill/>
            <a:ln w="9525">
              <a:solidFill>
                <a:schemeClr val="tx1"/>
              </a:solidFill>
              <a:round/>
              <a:headEnd/>
              <a:tailEnd/>
            </a:ln>
            <a:effectLst/>
          </p:spPr>
          <p:txBody>
            <a:bodyPr/>
            <a:lstStyle/>
            <a:p>
              <a:endParaRPr lang="en-US"/>
            </a:p>
          </p:txBody>
        </p:sp>
        <p:sp>
          <p:nvSpPr>
            <p:cNvPr id="120235" name="Rectangle 427"/>
            <p:cNvSpPr>
              <a:spLocks noChangeArrowheads="1"/>
            </p:cNvSpPr>
            <p:nvPr/>
          </p:nvSpPr>
          <p:spPr bwMode="auto">
            <a:xfrm>
              <a:off x="3696" y="1200"/>
              <a:ext cx="96" cy="192"/>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20236" name="Line 428"/>
            <p:cNvSpPr>
              <a:spLocks noChangeShapeType="1"/>
            </p:cNvSpPr>
            <p:nvPr/>
          </p:nvSpPr>
          <p:spPr bwMode="auto">
            <a:xfrm>
              <a:off x="3696" y="1152"/>
              <a:ext cx="0" cy="48"/>
            </a:xfrm>
            <a:prstGeom prst="line">
              <a:avLst/>
            </a:prstGeom>
            <a:noFill/>
            <a:ln w="9525">
              <a:solidFill>
                <a:schemeClr val="tx1"/>
              </a:solidFill>
              <a:round/>
              <a:headEnd/>
              <a:tailEnd/>
            </a:ln>
            <a:effectLst/>
          </p:spPr>
          <p:txBody>
            <a:bodyPr/>
            <a:lstStyle/>
            <a:p>
              <a:endParaRPr lang="en-US"/>
            </a:p>
          </p:txBody>
        </p:sp>
        <p:sp>
          <p:nvSpPr>
            <p:cNvPr id="120237" name="Line 429"/>
            <p:cNvSpPr>
              <a:spLocks noChangeShapeType="1"/>
            </p:cNvSpPr>
            <p:nvPr/>
          </p:nvSpPr>
          <p:spPr bwMode="auto">
            <a:xfrm>
              <a:off x="3792" y="1152"/>
              <a:ext cx="0" cy="48"/>
            </a:xfrm>
            <a:prstGeom prst="line">
              <a:avLst/>
            </a:prstGeom>
            <a:noFill/>
            <a:ln w="9525">
              <a:solidFill>
                <a:schemeClr val="tx1"/>
              </a:solidFill>
              <a:round/>
              <a:headEnd/>
              <a:tailEnd/>
            </a:ln>
            <a:effectLst/>
          </p:spPr>
          <p:txBody>
            <a:bodyPr/>
            <a:lstStyle/>
            <a:p>
              <a:endParaRPr lang="en-US"/>
            </a:p>
          </p:txBody>
        </p:sp>
        <p:sp>
          <p:nvSpPr>
            <p:cNvPr id="120238" name="Line 430"/>
            <p:cNvSpPr>
              <a:spLocks noChangeShapeType="1"/>
            </p:cNvSpPr>
            <p:nvPr/>
          </p:nvSpPr>
          <p:spPr bwMode="auto">
            <a:xfrm>
              <a:off x="3696" y="1344"/>
              <a:ext cx="96" cy="0"/>
            </a:xfrm>
            <a:prstGeom prst="line">
              <a:avLst/>
            </a:prstGeom>
            <a:noFill/>
            <a:ln w="9525">
              <a:solidFill>
                <a:schemeClr val="tx1"/>
              </a:solidFill>
              <a:round/>
              <a:headEnd/>
              <a:tailEnd/>
            </a:ln>
            <a:effectLst/>
          </p:spPr>
          <p:txBody>
            <a:bodyPr/>
            <a:lstStyle/>
            <a:p>
              <a:endParaRPr lang="en-US"/>
            </a:p>
          </p:txBody>
        </p:sp>
        <p:sp>
          <p:nvSpPr>
            <p:cNvPr id="120239" name="Line 431"/>
            <p:cNvSpPr>
              <a:spLocks noChangeShapeType="1"/>
            </p:cNvSpPr>
            <p:nvPr/>
          </p:nvSpPr>
          <p:spPr bwMode="auto">
            <a:xfrm>
              <a:off x="3696" y="1296"/>
              <a:ext cx="96" cy="0"/>
            </a:xfrm>
            <a:prstGeom prst="line">
              <a:avLst/>
            </a:prstGeom>
            <a:noFill/>
            <a:ln w="9525">
              <a:solidFill>
                <a:schemeClr val="tx1"/>
              </a:solidFill>
              <a:round/>
              <a:headEnd/>
              <a:tailEnd/>
            </a:ln>
            <a:effectLst/>
          </p:spPr>
          <p:txBody>
            <a:bodyPr/>
            <a:lstStyle/>
            <a:p>
              <a:endParaRPr lang="en-US"/>
            </a:p>
          </p:txBody>
        </p:sp>
        <p:sp>
          <p:nvSpPr>
            <p:cNvPr id="120240" name="Line 432"/>
            <p:cNvSpPr>
              <a:spLocks noChangeShapeType="1"/>
            </p:cNvSpPr>
            <p:nvPr/>
          </p:nvSpPr>
          <p:spPr bwMode="auto">
            <a:xfrm>
              <a:off x="3696" y="1248"/>
              <a:ext cx="96" cy="0"/>
            </a:xfrm>
            <a:prstGeom prst="line">
              <a:avLst/>
            </a:prstGeom>
            <a:noFill/>
            <a:ln w="9525">
              <a:solidFill>
                <a:schemeClr val="tx1"/>
              </a:solidFill>
              <a:round/>
              <a:headEnd/>
              <a:tailEnd/>
            </a:ln>
            <a:effectLst/>
          </p:spPr>
          <p:txBody>
            <a:bodyPr/>
            <a:lstStyle/>
            <a:p>
              <a:endParaRPr lang="en-US"/>
            </a:p>
          </p:txBody>
        </p:sp>
        <p:sp>
          <p:nvSpPr>
            <p:cNvPr id="120241" name="Text Box 433"/>
            <p:cNvSpPr txBox="1">
              <a:spLocks noChangeArrowheads="1"/>
            </p:cNvSpPr>
            <p:nvPr/>
          </p:nvSpPr>
          <p:spPr bwMode="auto">
            <a:xfrm rot="-21600000">
              <a:off x="3408"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1</a:t>
              </a:r>
            </a:p>
          </p:txBody>
        </p:sp>
        <p:sp>
          <p:nvSpPr>
            <p:cNvPr id="120242" name="AutoShape 434"/>
            <p:cNvSpPr>
              <a:spLocks noChangeArrowheads="1"/>
            </p:cNvSpPr>
            <p:nvPr/>
          </p:nvSpPr>
          <p:spPr bwMode="auto">
            <a:xfrm>
              <a:off x="3120"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0243" name="AutoShape 435"/>
            <p:cNvSpPr>
              <a:spLocks noChangeArrowheads="1"/>
            </p:cNvSpPr>
            <p:nvPr/>
          </p:nvSpPr>
          <p:spPr bwMode="auto">
            <a:xfrm>
              <a:off x="3504" y="960"/>
              <a:ext cx="336" cy="144"/>
            </a:xfrm>
            <a:prstGeom prst="roundRect">
              <a:avLst>
                <a:gd name="adj" fmla="val 16667"/>
              </a:avLst>
            </a:prstGeom>
            <a:solidFill>
              <a:srgbClr val="FF9933"/>
            </a:solidFill>
            <a:ln w="9525">
              <a:solidFill>
                <a:schemeClr val="tx1"/>
              </a:solidFill>
              <a:round/>
              <a:headEnd/>
              <a:tailEnd/>
            </a:ln>
            <a:effectLst/>
          </p:spPr>
          <p:txBody>
            <a:bodyPr wrap="none" anchor="ctr"/>
            <a:lstStyle/>
            <a:p>
              <a:pPr algn="ctr"/>
              <a:r>
                <a:rPr lang="en-US" sz="1400">
                  <a:latin typeface="Calibri" pitchFamily="34" charset="0"/>
                </a:rPr>
                <a:t>Stub</a:t>
              </a:r>
            </a:p>
          </p:txBody>
        </p:sp>
        <p:sp>
          <p:nvSpPr>
            <p:cNvPr id="120244" name="Text Box 436"/>
            <p:cNvSpPr txBox="1">
              <a:spLocks noChangeArrowheads="1"/>
            </p:cNvSpPr>
            <p:nvPr/>
          </p:nvSpPr>
          <p:spPr bwMode="auto">
            <a:xfrm rot="-21600000">
              <a:off x="3024" y="1200"/>
              <a:ext cx="528" cy="173"/>
            </a:xfrm>
            <a:prstGeom prst="rect">
              <a:avLst/>
            </a:prstGeom>
            <a:gradFill rotWithShape="1">
              <a:gsLst>
                <a:gs pos="0">
                  <a:schemeClr val="bg1">
                    <a:gamma/>
                    <a:tint val="0"/>
                    <a:invGamma/>
                  </a:schemeClr>
                </a:gs>
                <a:gs pos="100000">
                  <a:schemeClr val="bg1">
                    <a:alpha val="19000"/>
                  </a:schemeClr>
                </a:gs>
              </a:gsLst>
              <a:path path="shape">
                <a:fillToRect l="50000" t="50000" r="50000" b="50000"/>
              </a:path>
            </a:gradFill>
            <a:ln w="9525">
              <a:noFill/>
              <a:miter lim="800000"/>
              <a:headEnd/>
              <a:tailEnd/>
            </a:ln>
            <a:effectLst/>
          </p:spPr>
          <p:txBody>
            <a:bodyPr>
              <a:spAutoFit/>
            </a:bodyPr>
            <a:lstStyle/>
            <a:p>
              <a:r>
                <a:rPr lang="en-US" sz="1200">
                  <a:latin typeface="Calibri" pitchFamily="34" charset="0"/>
                </a:rPr>
                <a:t>     SID 0</a:t>
              </a:r>
            </a:p>
          </p:txBody>
        </p:sp>
      </p:grpSp>
      <p:sp>
        <p:nvSpPr>
          <p:cNvPr id="120245" name="Line 437"/>
          <p:cNvSpPr>
            <a:spLocks noChangeShapeType="1"/>
          </p:cNvSpPr>
          <p:nvPr/>
        </p:nvSpPr>
        <p:spPr bwMode="auto">
          <a:xfrm flipH="1">
            <a:off x="2895600" y="2971800"/>
            <a:ext cx="457200" cy="0"/>
          </a:xfrm>
          <a:prstGeom prst="line">
            <a:avLst/>
          </a:prstGeom>
          <a:noFill/>
          <a:ln w="19050">
            <a:solidFill>
              <a:schemeClr val="tx1"/>
            </a:solidFill>
            <a:round/>
            <a:headEnd/>
            <a:tailEnd/>
          </a:ln>
          <a:effectLst/>
        </p:spPr>
        <p:txBody>
          <a:bodyPr/>
          <a:lstStyle/>
          <a:p>
            <a:endParaRPr lang="en-US"/>
          </a:p>
        </p:txBody>
      </p:sp>
      <p:sp>
        <p:nvSpPr>
          <p:cNvPr id="120246" name="Line 438"/>
          <p:cNvSpPr>
            <a:spLocks noChangeShapeType="1"/>
          </p:cNvSpPr>
          <p:nvPr/>
        </p:nvSpPr>
        <p:spPr bwMode="auto">
          <a:xfrm>
            <a:off x="7543800" y="2971800"/>
            <a:ext cx="0" cy="152400"/>
          </a:xfrm>
          <a:prstGeom prst="line">
            <a:avLst/>
          </a:prstGeom>
          <a:noFill/>
          <a:ln w="19050">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using AWB (Architect’s Workbench)</a:t>
            </a:r>
            <a:endParaRPr lang="en-US" dirty="0"/>
          </a:p>
        </p:txBody>
      </p:sp>
      <p:sp>
        <p:nvSpPr>
          <p:cNvPr id="3" name="Content Placeholder 2"/>
          <p:cNvSpPr>
            <a:spLocks noGrp="1"/>
          </p:cNvSpPr>
          <p:nvPr>
            <p:ph idx="1"/>
          </p:nvPr>
        </p:nvSpPr>
        <p:spPr/>
        <p:txBody>
          <a:bodyPr/>
          <a:lstStyle/>
          <a:p>
            <a:pPr lvl="1"/>
            <a:r>
              <a:rPr lang="en-US" dirty="0" smtClean="0"/>
              <a:t>Common code with </a:t>
            </a:r>
            <a:r>
              <a:rPr lang="en-US" dirty="0" err="1" smtClean="0"/>
              <a:t>Asim</a:t>
            </a:r>
            <a:endParaRPr lang="en-US" dirty="0" smtClean="0"/>
          </a:p>
          <a:p>
            <a:pPr lvl="1"/>
            <a:r>
              <a:rPr lang="en-US" dirty="0" smtClean="0"/>
              <a:t>Design broken into modules with specific interfaces</a:t>
            </a:r>
          </a:p>
          <a:p>
            <a:pPr lvl="1"/>
            <a:r>
              <a:rPr lang="en-US" dirty="0" smtClean="0"/>
              <a:t>A design is a hierarchical composition of modules</a:t>
            </a:r>
          </a:p>
          <a:p>
            <a:pPr lvl="1"/>
            <a:r>
              <a:rPr lang="en-US" dirty="0" smtClean="0"/>
              <a:t>Modules with the same interface can be substituted using a plug-and-play GUI</a:t>
            </a:r>
          </a:p>
          <a:p>
            <a:pPr lvl="1"/>
            <a:r>
              <a:rPr lang="en-US" dirty="0" smtClean="0"/>
              <a:t>Build environment automatically constructed from specification</a:t>
            </a:r>
          </a:p>
        </p:txBody>
      </p:sp>
      <p:sp>
        <p:nvSpPr>
          <p:cNvPr id="4" name="Slide Number Placeholder 3"/>
          <p:cNvSpPr>
            <a:spLocks noGrp="1"/>
          </p:cNvSpPr>
          <p:nvPr>
            <p:ph type="sldNum" sz="quarter" idx="12"/>
          </p:nvPr>
        </p:nvSpPr>
        <p:spPr/>
        <p:txBody>
          <a:bodyPr/>
          <a:lstStyle/>
          <a:p>
            <a:fld id="{5C956B70-DE79-4610-8BB6-CA93DA16960B}" type="slidenum">
              <a:rPr lang="en-US" smtClean="0"/>
              <a:pPr/>
              <a:t>7</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smtClean="0"/>
              <a:t>HAsim Timing Model Top Level Configuration</a:t>
            </a:r>
            <a:endParaRPr lang="en-US" sz="2500" dirty="0"/>
          </a:p>
        </p:txBody>
      </p:sp>
      <p:sp>
        <p:nvSpPr>
          <p:cNvPr id="4" name="Slide Number Placeholder 3"/>
          <p:cNvSpPr>
            <a:spLocks noGrp="1"/>
          </p:cNvSpPr>
          <p:nvPr>
            <p:ph type="sldNum" sz="quarter" idx="12"/>
          </p:nvPr>
        </p:nvSpPr>
        <p:spPr/>
        <p:txBody>
          <a:bodyPr/>
          <a:lstStyle/>
          <a:p>
            <a:fld id="{5C956B70-DE79-4610-8BB6-CA93DA16960B}" type="slidenum">
              <a:rPr lang="en-US" smtClean="0"/>
              <a:pPr/>
              <a:t>8</a:t>
            </a:fld>
            <a:endParaRPr lang="en-US"/>
          </a:p>
        </p:txBody>
      </p:sp>
      <p:pic>
        <p:nvPicPr>
          <p:cNvPr id="5" name="Picture 4" descr="awb_top.jpg"/>
          <p:cNvPicPr>
            <a:picLocks noChangeAspect="1"/>
          </p:cNvPicPr>
          <p:nvPr/>
        </p:nvPicPr>
        <p:blipFill>
          <a:blip r:embed="rId2" cstate="print"/>
          <a:stretch>
            <a:fillRect/>
          </a:stretch>
        </p:blipFill>
        <p:spPr>
          <a:xfrm>
            <a:off x="892611" y="838200"/>
            <a:ext cx="7032189" cy="546853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hite_intel_only">
  <a:themeElements>
    <a:clrScheme name="white_intel_only 2">
      <a:dk1>
        <a:srgbClr val="000000"/>
      </a:dk1>
      <a:lt1>
        <a:srgbClr val="FFFFFF"/>
      </a:lt1>
      <a:dk2>
        <a:srgbClr val="0860A8"/>
      </a:dk2>
      <a:lt2>
        <a:srgbClr val="000000"/>
      </a:lt2>
      <a:accent1>
        <a:srgbClr val="009900"/>
      </a:accent1>
      <a:accent2>
        <a:srgbClr val="FF5C00"/>
      </a:accent2>
      <a:accent3>
        <a:srgbClr val="FFFFFF"/>
      </a:accent3>
      <a:accent4>
        <a:srgbClr val="000000"/>
      </a:accent4>
      <a:accent5>
        <a:srgbClr val="AACAAA"/>
      </a:accent5>
      <a:accent6>
        <a:srgbClr val="E75300"/>
      </a:accent6>
      <a:hlink>
        <a:srgbClr val="567EB9"/>
      </a:hlink>
      <a:folHlink>
        <a:srgbClr val="AA014C"/>
      </a:folHlink>
    </a:clrScheme>
    <a:fontScheme name="white_intel_only">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58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158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white_intel_only 1">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
      <a:clrScheme name="white_intel_only 2">
        <a:dk1>
          <a:srgbClr val="000000"/>
        </a:dk1>
        <a:lt1>
          <a:srgbClr val="FFFFFF"/>
        </a:lt1>
        <a:dk2>
          <a:srgbClr val="0860A8"/>
        </a:dk2>
        <a:lt2>
          <a:srgbClr val="000000"/>
        </a:lt2>
        <a:accent1>
          <a:srgbClr val="009900"/>
        </a:accent1>
        <a:accent2>
          <a:srgbClr val="FF5C00"/>
        </a:accent2>
        <a:accent3>
          <a:srgbClr val="FFFFFF"/>
        </a:accent3>
        <a:accent4>
          <a:srgbClr val="000000"/>
        </a:accent4>
        <a:accent5>
          <a:srgbClr val="AACAAA"/>
        </a:accent5>
        <a:accent6>
          <a:srgbClr val="E75300"/>
        </a:accent6>
        <a:hlink>
          <a:srgbClr val="567EB9"/>
        </a:hlink>
        <a:folHlink>
          <a:srgbClr val="AA014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Intel_White</Template>
  <TotalTime>3158</TotalTime>
  <Words>2253</Words>
  <Application>Microsoft Office PowerPoint</Application>
  <PresentationFormat>On-screen Show (4:3)</PresentationFormat>
  <Paragraphs>637</Paragraphs>
  <Slides>32</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Verdana</vt:lpstr>
      <vt:lpstr>Times</vt:lpstr>
      <vt:lpstr>Calibri</vt:lpstr>
      <vt:lpstr>Times New Roman</vt:lpstr>
      <vt:lpstr>white_intel_only</vt:lpstr>
      <vt:lpstr>CorelDRAW</vt:lpstr>
      <vt:lpstr>HAsim</vt:lpstr>
      <vt:lpstr>Architectural Modeling: A New Way of Using FPGAs</vt:lpstr>
      <vt:lpstr>HAsim is More than a Single Model</vt:lpstr>
      <vt:lpstr>HAsim Components for Building Models</vt:lpstr>
      <vt:lpstr>Simulation Physical Platform</vt:lpstr>
      <vt:lpstr>PCIe-based Physical Platform</vt:lpstr>
      <vt:lpstr>FSB-based Physical Platform</vt:lpstr>
      <vt:lpstr>Configuration using AWB (Architect’s Workbench)</vt:lpstr>
      <vt:lpstr>HAsim Timing Model Top Level Configuration</vt:lpstr>
      <vt:lpstr>ACP (Front Side Bus)</vt:lpstr>
      <vt:lpstr>PCIe Interface</vt:lpstr>
      <vt:lpstr>BlueSim (Software Simulation)</vt:lpstr>
      <vt:lpstr>FPGA Environment</vt:lpstr>
      <vt:lpstr>Memory Scratchpads</vt:lpstr>
      <vt:lpstr>Memory Scratchpads</vt:lpstr>
      <vt:lpstr>H.264</vt:lpstr>
      <vt:lpstr>But We Wanted to Build a Timing Model</vt:lpstr>
      <vt:lpstr>Example: Register File Target</vt:lpstr>
      <vt:lpstr>Separating Model Clock from FPGA Clock</vt:lpstr>
      <vt:lpstr>Example: 256-KB Cache</vt:lpstr>
      <vt:lpstr>Time in Software Asim</vt:lpstr>
      <vt:lpstr>A-Port Network on FPGA</vt:lpstr>
      <vt:lpstr>Flow Control Using A-Ports</vt:lpstr>
      <vt:lpstr>Example: Inorder Front End</vt:lpstr>
      <vt:lpstr>Simulation Target: Shared Memory CMP with OCN</vt:lpstr>
      <vt:lpstr>Possible Approach #2</vt:lpstr>
      <vt:lpstr>Our Current Approach</vt:lpstr>
      <vt:lpstr>The Front End Multiplexed</vt:lpstr>
      <vt:lpstr>Problem: On-Chip Network</vt:lpstr>
      <vt:lpstr>OCN Multiplexing</vt:lpstr>
      <vt:lpstr>Example Model</vt:lpstr>
      <vt:lpstr>Accomplishments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HAsim (Hardware Asim)</dc:title>
  <dc:creator>madler</dc:creator>
  <cp:lastModifiedBy>Michael Adler</cp:lastModifiedBy>
  <cp:revision>252</cp:revision>
  <dcterms:created xsi:type="dcterms:W3CDTF">2007-10-22T20:01:49Z</dcterms:created>
  <dcterms:modified xsi:type="dcterms:W3CDTF">2010-08-24T17:05:35Z</dcterms:modified>
</cp:coreProperties>
</file>