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3.xml" ContentType="application/vnd.openxmlformats-officedocument.presentationml.slideLayout+xml"/>
  <Override PartName="/ppt/slides/slide21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3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0.xml" ContentType="application/vnd.openxmlformats-officedocument.presentationml.slide+xml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tags/tag1.xml" ContentType="application/vnd.openxmlformats-officedocument.presentationml.tags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2.xml" ContentType="application/vnd.openxmlformats-officedocument.presentationml.slide+xml"/>
  <Override PartName="/ppt/tags/tag2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9" r:id="rId1"/>
  </p:sldMasterIdLst>
  <p:notesMasterIdLst>
    <p:notesMasterId r:id="rId27"/>
  </p:notesMasterIdLst>
  <p:handoutMasterIdLst>
    <p:handoutMasterId r:id="rId28"/>
  </p:handoutMasterIdLst>
  <p:sldIdLst>
    <p:sldId id="893" r:id="rId2"/>
    <p:sldId id="1015" r:id="rId3"/>
    <p:sldId id="1016" r:id="rId4"/>
    <p:sldId id="1019" r:id="rId5"/>
    <p:sldId id="1018" r:id="rId6"/>
    <p:sldId id="1021" r:id="rId7"/>
    <p:sldId id="1022" r:id="rId8"/>
    <p:sldId id="1023" r:id="rId9"/>
    <p:sldId id="1024" r:id="rId10"/>
    <p:sldId id="1035" r:id="rId11"/>
    <p:sldId id="1036" r:id="rId12"/>
    <p:sldId id="1043" r:id="rId13"/>
    <p:sldId id="1044" r:id="rId14"/>
    <p:sldId id="1045" r:id="rId15"/>
    <p:sldId id="1052" r:id="rId16"/>
    <p:sldId id="1046" r:id="rId17"/>
    <p:sldId id="1047" r:id="rId18"/>
    <p:sldId id="1049" r:id="rId19"/>
    <p:sldId id="1050" r:id="rId20"/>
    <p:sldId id="1054" r:id="rId21"/>
    <p:sldId id="1053" r:id="rId22"/>
    <p:sldId id="1051" r:id="rId23"/>
    <p:sldId id="1048" r:id="rId24"/>
    <p:sldId id="974" r:id="rId25"/>
    <p:sldId id="975" r:id="rId2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Tayo Oguntebi" initials="TO" lastIdx="2" clrIdx="0"/>
  <p:cmAuthor id="1" name="Christos Kozyrakis" initials="CK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/>
  <p:showPr showNarration="1" useTimings="0">
    <p:present/>
    <p:sldAll/>
    <p:penClr>
      <a:srgbClr val="FF0000"/>
    </p:penClr>
  </p:showPr>
  <p:clrMru>
    <a:srgbClr val="009900"/>
    <a:srgbClr val="FF9999"/>
    <a:srgbClr val="8F0000"/>
    <a:srgbClr val="FFFFCC"/>
    <a:srgbClr val="FF9900"/>
    <a:srgbClr val="FFFF99"/>
    <a:srgbClr val="777777"/>
    <a:srgbClr val="5F5F5F"/>
    <a:srgbClr val="FFCC99"/>
  </p:clrMru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Comments="0">
  <p:normalViewPr horzBarState="maximized">
    <p:restoredLeft sz="13115" autoAdjust="0"/>
    <p:restoredTop sz="98246" autoAdjust="0"/>
  </p:normalViewPr>
  <p:slideViewPr>
    <p:cSldViewPr snapToGrid="0" snapToObjects="1">
      <p:cViewPr varScale="1">
        <p:scale>
          <a:sx n="122" d="100"/>
          <a:sy n="122" d="100"/>
        </p:scale>
        <p:origin x="-456" y="-104"/>
      </p:cViewPr>
      <p:guideLst>
        <p:guide orient="horz" pos="2155"/>
        <p:guide pos="287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5" d="100"/>
          <a:sy n="35" d="100"/>
        </p:scale>
        <p:origin x="-1458" y="-78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1" Type="http://schemas.openxmlformats.org/officeDocument/2006/relationships/presProps" Target="presProps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32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7" Type="http://schemas.openxmlformats.org/officeDocument/2006/relationships/notesMaster" Target="notesMasters/notesMaster1.xml"/><Relationship Id="rId14" Type="http://schemas.openxmlformats.org/officeDocument/2006/relationships/slide" Target="slides/slide13.xml"/><Relationship Id="rId23" Type="http://schemas.openxmlformats.org/officeDocument/2006/relationships/slide" Target="slides/slide22.xml"/><Relationship Id="rId4" Type="http://schemas.openxmlformats.org/officeDocument/2006/relationships/slide" Target="slides/slide3.xml"/><Relationship Id="rId28" Type="http://schemas.openxmlformats.org/officeDocument/2006/relationships/handoutMaster" Target="handoutMasters/handoutMaster1.xml"/><Relationship Id="rId26" Type="http://schemas.openxmlformats.org/officeDocument/2006/relationships/slide" Target="slides/slide25.xml"/><Relationship Id="rId30" Type="http://schemas.openxmlformats.org/officeDocument/2006/relationships/commentAuthors" Target="commentAuthors.xml"/><Relationship Id="rId11" Type="http://schemas.openxmlformats.org/officeDocument/2006/relationships/slide" Target="slides/slide10.xml"/><Relationship Id="rId29" Type="http://schemas.openxmlformats.org/officeDocument/2006/relationships/printerSettings" Target="printerSettings/printerSettings1.bin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3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2" Type="http://schemas.openxmlformats.org/officeDocument/2006/relationships/slide" Target="slides/slide21.xml"/><Relationship Id="rId21" Type="http://schemas.openxmlformats.org/officeDocument/2006/relationships/slide" Target="slides/slide20.xml"/><Relationship Id="rId2" Type="http://schemas.openxmlformats.org/officeDocument/2006/relationships/slide" Target="slides/slid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552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552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9FA701C-AA23-3940-BC0B-F34CFEBF355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B2428B3B-69CF-F144-8C34-F1C8D3881D8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1F02AA-8629-514A-8D16-1CB763836BDD}" type="slidenum">
              <a:rPr lang="en-US"/>
              <a:pPr/>
              <a:t>4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21DF72-3743-434E-A487-63B5920092C6}" type="slidenum">
              <a:rPr lang="en-US" smtClean="0">
                <a:latin typeface="Arial" pitchFamily="34" charset="0"/>
              </a:rPr>
              <a:pPr/>
              <a:t>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0EF493-CB0C-E14B-B0A5-C9054AD9AEA5}" type="slidenum">
              <a:rPr lang="en-US"/>
              <a:pPr/>
              <a:t>18</a:t>
            </a:fld>
            <a:endParaRPr lang="en-US"/>
          </a:p>
        </p:txBody>
      </p:sp>
      <p:sp>
        <p:nvSpPr>
          <p:cNvPr id="87043" name="Text Box 2"/>
          <p:cNvSpPr txBox="1">
            <a:spLocks noChangeArrowheads="1"/>
          </p:cNvSpPr>
          <p:nvPr/>
        </p:nvSpPr>
        <p:spPr bwMode="auto">
          <a:xfrm>
            <a:off x="2268538" y="725488"/>
            <a:ext cx="2776537" cy="3587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87044" name="Text Box 3"/>
          <p:cNvSpPr>
            <a:spLocks noGrp="1" noChangeArrowheads="1"/>
          </p:cNvSpPr>
          <p:nvPr>
            <p:ph type="body"/>
          </p:nvPr>
        </p:nvSpPr>
        <p:spPr>
          <a:xfrm>
            <a:off x="976313" y="4559300"/>
            <a:ext cx="5362575" cy="4322763"/>
          </a:xfrm>
          <a:noFill/>
          <a:ln/>
        </p:spPr>
        <p:txBody>
          <a:bodyPr wrap="none" anchor="ctr"/>
          <a:lstStyle/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1 slide on pipeline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state extended by tags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tag ops in parallel with data ops (same forwarding etc)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1 slide on multigranularity tags through software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machine supports world-level tags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coarse-grain to lower the overhead (see Suh’s paper)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byte or bit level using software handler to maintain metadata on the side (say about ok if uncommon)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34CB7F-8551-7642-BD1A-EEDA31851AC2}" type="slidenum">
              <a:rPr lang="en-US"/>
              <a:pPr/>
              <a:t>19</a:t>
            </a:fld>
            <a:endParaRPr lang="en-US"/>
          </a:p>
        </p:txBody>
      </p:sp>
      <p:sp>
        <p:nvSpPr>
          <p:cNvPr id="90115" name="Text Box 2"/>
          <p:cNvSpPr txBox="1">
            <a:spLocks noChangeArrowheads="1"/>
          </p:cNvSpPr>
          <p:nvPr/>
        </p:nvSpPr>
        <p:spPr bwMode="auto">
          <a:xfrm>
            <a:off x="2268538" y="725488"/>
            <a:ext cx="2776537" cy="3587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90116" name="Text Box 3"/>
          <p:cNvSpPr>
            <a:spLocks noGrp="1" noChangeArrowheads="1"/>
          </p:cNvSpPr>
          <p:nvPr>
            <p:ph type="body"/>
          </p:nvPr>
        </p:nvSpPr>
        <p:spPr>
          <a:xfrm>
            <a:off x="976313" y="4559300"/>
            <a:ext cx="5362575" cy="4322763"/>
          </a:xfrm>
          <a:noFill/>
          <a:ln/>
        </p:spPr>
        <p:txBody>
          <a:bodyPr wrap="none" anchor="ctr"/>
          <a:lstStyle/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1 slide on pipeline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state extended by tags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tag ops in parallel with data ops (same forwarding etc)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1 slide on multigranularity tags through software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machine supports world-level tags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coarse-grain to lower the overhead (see Suh’s paper)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byte or bit level using software handler to maintain metadata on the side (say about ok if uncommon)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E09B6-0105-E54A-A1C7-7E8DCF6933EB}" type="slidenum">
              <a:rPr lang="en-US"/>
              <a:pPr/>
              <a:t>20</a:t>
            </a:fld>
            <a:endParaRPr lang="en-US"/>
          </a:p>
        </p:txBody>
      </p:sp>
      <p:sp>
        <p:nvSpPr>
          <p:cNvPr id="66563" name="Text Box 2"/>
          <p:cNvSpPr txBox="1">
            <a:spLocks noChangeArrowheads="1"/>
          </p:cNvSpPr>
          <p:nvPr/>
        </p:nvSpPr>
        <p:spPr bwMode="auto">
          <a:xfrm>
            <a:off x="2268538" y="725488"/>
            <a:ext cx="2776537" cy="3587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endParaRPr lang="en-US"/>
          </a:p>
        </p:txBody>
      </p:sp>
      <p:sp>
        <p:nvSpPr>
          <p:cNvPr id="66564" name="Text Box 3"/>
          <p:cNvSpPr>
            <a:spLocks noGrp="1" noChangeArrowheads="1"/>
          </p:cNvSpPr>
          <p:nvPr>
            <p:ph type="body"/>
          </p:nvPr>
        </p:nvSpPr>
        <p:spPr>
          <a:xfrm>
            <a:off x="976313" y="4559300"/>
            <a:ext cx="5362575" cy="4322763"/>
          </a:xfrm>
          <a:noFill/>
          <a:ln/>
        </p:spPr>
        <p:txBody>
          <a:bodyPr wrap="none" anchor="ctr"/>
          <a:lstStyle/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1 slide on pipeline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state extended by tags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tag ops in parallel with data ops (same forwarding etc)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1 slide on multigranularity tags through software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machine supports world-level tags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coarse-grain to lower the overhead (see Suh’s paper)</a:t>
            </a:r>
          </a:p>
          <a:p>
            <a:r>
              <a:rPr lang="en-US">
                <a:latin typeface="Arial" pitchFamily="-112" charset="-52"/>
                <a:ea typeface="ＭＳ Ｐゴシック" pitchFamily="-112" charset="-128"/>
                <a:cs typeface="ＭＳ Ｐゴシック" pitchFamily="-112" charset="-128"/>
              </a:rPr>
              <a:t>	- byte or bit level using software handler to maintain metadata on the side (say about ok if uncommon)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blackWhite">
          <a:xfrm>
            <a:off x="381000" y="457200"/>
            <a:ext cx="8397875" cy="5562600"/>
          </a:xfrm>
          <a:prstGeom prst="rect">
            <a:avLst/>
          </a:prstGeom>
          <a:solidFill>
            <a:schemeClr val="bg1"/>
          </a:solidFill>
          <a:ln w="50800">
            <a:solidFill>
              <a:srgbClr val="8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438" y="533400"/>
            <a:ext cx="8229600" cy="5410200"/>
          </a:xfrm>
          <a:prstGeom prst="rect">
            <a:avLst/>
          </a:prstGeom>
          <a:noFill/>
          <a:ln w="9525">
            <a:solidFill>
              <a:srgbClr val="82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914400" y="3762375"/>
            <a:ext cx="7315200" cy="0"/>
          </a:xfrm>
          <a:prstGeom prst="line">
            <a:avLst/>
          </a:prstGeom>
          <a:noFill/>
          <a:ln w="31750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219200" y="838200"/>
            <a:ext cx="6781800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33800"/>
            <a:ext cx="6400800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536575" y="6248400"/>
            <a:ext cx="2054225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251200" y="6248400"/>
            <a:ext cx="2887663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r>
              <a:rPr lang="en-US"/>
              <a:t>TM Hardware – December 2007</a:t>
            </a:r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788150" y="6257925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7B3A99B5-CE4B-0C42-80A2-656241AC5F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764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81000"/>
            <a:ext cx="60769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5240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524000"/>
            <a:ext cx="40005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76200" y="152400"/>
            <a:ext cx="8991600" cy="6629400"/>
          </a:xfrm>
          <a:prstGeom prst="rect">
            <a:avLst/>
          </a:prstGeom>
          <a:solidFill>
            <a:schemeClr val="bg1"/>
          </a:solidFill>
          <a:ln w="44450">
            <a:solidFill>
              <a:srgbClr val="8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blackWhite">
          <a:xfrm>
            <a:off x="157163" y="239713"/>
            <a:ext cx="8828087" cy="6435725"/>
          </a:xfrm>
          <a:prstGeom prst="rect">
            <a:avLst/>
          </a:prstGeom>
          <a:solidFill>
            <a:schemeClr val="bg1"/>
          </a:solidFill>
          <a:ln w="9525">
            <a:solidFill>
              <a:srgbClr val="820000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latin typeface="Times New Roman" charset="0"/>
            </a:endParaRPr>
          </a:p>
        </p:txBody>
      </p:sp>
      <p:sp>
        <p:nvSpPr>
          <p:cNvPr id="6149" name="Line 5"/>
          <p:cNvSpPr>
            <a:spLocks noChangeShapeType="1"/>
          </p:cNvSpPr>
          <p:nvPr/>
        </p:nvSpPr>
        <p:spPr bwMode="auto">
          <a:xfrm>
            <a:off x="392113" y="1371600"/>
            <a:ext cx="8439150" cy="0"/>
          </a:xfrm>
          <a:prstGeom prst="line">
            <a:avLst/>
          </a:prstGeom>
          <a:noFill/>
          <a:ln w="19050">
            <a:solidFill>
              <a:srgbClr val="AC0000"/>
            </a:solidFill>
            <a:round/>
            <a:headEnd/>
            <a:tailEnd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381000"/>
            <a:ext cx="777568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</a:t>
            </a:r>
            <a:r>
              <a:rPr lang="en-US" dirty="0" smtClean="0"/>
              <a:t>style               </a:t>
            </a:r>
            <a:endParaRPr lang="en-US" dirty="0"/>
          </a:p>
        </p:txBody>
      </p:sp>
      <p:sp>
        <p:nvSpPr>
          <p:cNvPr id="2054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524000"/>
            <a:ext cx="8153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7" descr="SU_BlockStree_2colo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023225" y="380999"/>
            <a:ext cx="898526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38" r:id="rId2"/>
    <p:sldLayoutId id="2147483837" r:id="rId3"/>
    <p:sldLayoutId id="2147483836" r:id="rId4"/>
    <p:sldLayoutId id="2147483835" r:id="rId5"/>
    <p:sldLayoutId id="2147483834" r:id="rId6"/>
    <p:sldLayoutId id="2147483833" r:id="rId7"/>
    <p:sldLayoutId id="2147483832" r:id="rId8"/>
    <p:sldLayoutId id="2147483831" r:id="rId9"/>
    <p:sldLayoutId id="2147483830" r:id="rId10"/>
    <p:sldLayoutId id="2147483829" r:id="rId11"/>
  </p:sldLayoutIdLst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 b="1">
          <a:solidFill>
            <a:srgbClr val="8F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/>
          <a:ea typeface="+mj-ea"/>
          <a:cs typeface="Calibri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8F0000"/>
          </a:solidFill>
          <a:latin typeface="Arial Rounded MT Bold" pitchFamily="34" charset="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8F0000"/>
          </a:solidFill>
          <a:latin typeface="Arial Rounded MT Bold" pitchFamily="34" charset="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8F0000"/>
          </a:solidFill>
          <a:latin typeface="Arial Rounded MT Bold" pitchFamily="34" charset="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8F0000"/>
          </a:solidFill>
          <a:latin typeface="Arial Rounded MT Bold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 Rounded MT Bold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 Rounded MT Bold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 Rounded MT Bold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rgbClr val="FFFFCC"/>
          </a:solidFill>
          <a:latin typeface="Arial Rounded MT Bold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n"/>
        <a:defRPr sz="3100">
          <a:solidFill>
            <a:srgbClr val="8F0000"/>
          </a:solidFill>
          <a:latin typeface="Calibri"/>
          <a:ea typeface="+mn-ea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2"/>
        <a:buChar char="n"/>
        <a:defRPr sz="2600">
          <a:solidFill>
            <a:schemeClr val="tx1"/>
          </a:solidFill>
          <a:latin typeface="Calibri"/>
          <a:ea typeface="ＭＳ Ｐゴシック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charset="2"/>
        <a:buChar char="n"/>
        <a:defRPr sz="2400">
          <a:solidFill>
            <a:schemeClr val="tx1"/>
          </a:solidFill>
          <a:latin typeface="Calibri"/>
          <a:ea typeface="ＭＳ Ｐゴシック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000">
          <a:solidFill>
            <a:srgbClr val="C0C0C0"/>
          </a:solidFill>
          <a:latin typeface="Calibri"/>
          <a:ea typeface="ＭＳ Ｐゴシック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charset="2"/>
        <a:buChar char="§"/>
        <a:defRPr sz="2000">
          <a:solidFill>
            <a:srgbClr val="B2B2B2"/>
          </a:solidFill>
          <a:latin typeface="Calibri"/>
          <a:ea typeface="ＭＳ Ｐゴシック" charset="-128"/>
          <a:cs typeface="Calibri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rgbClr val="B2B2B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rgbClr val="B2B2B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rgbClr val="B2B2B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Font typeface="Wingdings" pitchFamily="2" charset="2"/>
        <a:buChar char="§"/>
        <a:defRPr sz="2000">
          <a:solidFill>
            <a:srgbClr val="B2B2B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3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<Relationship Id="rId1" Type="http://schemas.openxmlformats.org/officeDocument/2006/relationships/tags" Target="../tags/tag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4.xml"/><Relationship Id="rId1" Type="http://schemas.openxmlformats.org/officeDocument/2006/relationships/tags" Target="../tags/tag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5.xml"/><Relationship Id="rId1" Type="http://schemas.openxmlformats.org/officeDocument/2006/relationships/tags" Target="../tags/tag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jpe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16405" y="838199"/>
            <a:ext cx="8254521" cy="2743121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7800"/>
              </a:spcAft>
            </a:pPr>
            <a:r>
              <a:rPr lang="en-US" sz="4400" dirty="0" smtClean="0"/>
              <a:t>Using </a:t>
            </a:r>
            <a:r>
              <a:rPr lang="en-US" sz="4400" dirty="0" err="1" smtClean="0"/>
              <a:t>FPGAs</a:t>
            </a:r>
            <a:r>
              <a:rPr lang="en-US" sz="4400" dirty="0" smtClean="0"/>
              <a:t> for Systems Research </a:t>
            </a:r>
            <a:br>
              <a:rPr lang="en-US" sz="4400" dirty="0" smtClean="0"/>
            </a:br>
            <a:r>
              <a:rPr lang="en-US" sz="1000" dirty="0" smtClean="0"/>
              <a:t>  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3600" dirty="0" smtClean="0"/>
              <a:t>Successes, Failures, and Lessons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800" dirty="0" smtClean="0"/>
              <a:t> </a:t>
            </a:r>
            <a:endParaRPr lang="en-US" sz="40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6100" y="4064000"/>
            <a:ext cx="7917338" cy="154305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Jared Casper, Michael Dalton, </a:t>
            </a:r>
            <a:r>
              <a:rPr lang="en-US" sz="2400" dirty="0" err="1" smtClean="0">
                <a:solidFill>
                  <a:schemeClr val="tx1"/>
                </a:solidFill>
              </a:rPr>
              <a:t>Sungpack</a:t>
            </a:r>
            <a:r>
              <a:rPr lang="en-US" sz="2400" dirty="0" smtClean="0">
                <a:solidFill>
                  <a:schemeClr val="tx1"/>
                </a:solidFill>
              </a:rPr>
              <a:t> Hong, </a:t>
            </a:r>
            <a:r>
              <a:rPr lang="en-US" sz="2400" dirty="0" err="1" smtClean="0">
                <a:solidFill>
                  <a:schemeClr val="tx1"/>
                </a:solidFill>
              </a:rPr>
              <a:t>Hari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Kannan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Nju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Njoroge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Tayo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Oguntebi</a:t>
            </a:r>
            <a:r>
              <a:rPr lang="en-US" sz="2400" dirty="0" smtClean="0">
                <a:solidFill>
                  <a:schemeClr val="tx1"/>
                </a:solidFill>
              </a:rPr>
              <a:t>, </a:t>
            </a:r>
            <a:r>
              <a:rPr lang="en-US" sz="2400" dirty="0" err="1" smtClean="0">
                <a:solidFill>
                  <a:schemeClr val="tx1"/>
                </a:solidFill>
              </a:rPr>
              <a:t>Sewook</a:t>
            </a:r>
            <a:r>
              <a:rPr lang="en-US" sz="2400" dirty="0" smtClean="0">
                <a:solidFill>
                  <a:schemeClr val="tx1"/>
                </a:solidFill>
              </a:rPr>
              <a:t> Wee, </a:t>
            </a:r>
            <a:r>
              <a:rPr lang="en-US" sz="2400" dirty="0" err="1" smtClean="0">
                <a:solidFill>
                  <a:schemeClr val="tx1"/>
                </a:solidFill>
              </a:rPr>
              <a:t>Kunle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Olukotun</a:t>
            </a:r>
            <a:r>
              <a:rPr lang="en-US" sz="2400" dirty="0" smtClean="0">
                <a:solidFill>
                  <a:schemeClr val="tx1"/>
                </a:solidFill>
              </a:rPr>
              <a:t>,</a:t>
            </a:r>
          </a:p>
          <a:p>
            <a:r>
              <a:rPr lang="en-US" sz="2400" u="sng" dirty="0" smtClean="0">
                <a:solidFill>
                  <a:schemeClr val="tx1"/>
                </a:solidFill>
              </a:rPr>
              <a:t>Christos Kozyrakis</a:t>
            </a:r>
            <a:endParaRPr lang="en-US" sz="1050" u="sng" dirty="0" smtClean="0">
              <a:solidFill>
                <a:schemeClr val="tx1"/>
              </a:solidFill>
            </a:endParaRPr>
          </a:p>
          <a:p>
            <a:r>
              <a:rPr lang="en-US" sz="1050" dirty="0" smtClean="0">
                <a:solidFill>
                  <a:schemeClr val="tx1"/>
                </a:solidFill>
              </a:rPr>
              <a:t>  </a:t>
            </a:r>
            <a:endParaRPr lang="en-US" sz="16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Stanford University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7" descr="SU_BlockStree_2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72400" y="596899"/>
            <a:ext cx="898526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689100" y="6286500"/>
            <a:ext cx="562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latin typeface="Calibri"/>
                <a:cs typeface="Calibri"/>
              </a:rPr>
              <a:t>Talk at RAMP Wrap Event – August 2010</a:t>
            </a:r>
            <a:endParaRPr lang="en-US" i="1" dirty="0">
              <a:latin typeface="Calibri"/>
              <a:cs typeface="Calibri"/>
            </a:endParaRPr>
          </a:p>
        </p:txBody>
      </p:sp>
      <p:pic>
        <p:nvPicPr>
          <p:cNvPr id="8" name="Picture 8" descr="pp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6100" y="628649"/>
            <a:ext cx="2286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FARM: </a:t>
            </a:r>
            <a:br>
              <a:rPr lang="en-US" dirty="0" smtClean="0"/>
            </a:br>
            <a:r>
              <a:rPr lang="en-US" dirty="0" smtClean="0"/>
              <a:t>Flexible Architecture Research Machine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ko-KR" sz="2800" dirty="0" smtClean="0"/>
              <a:t>Goal: fix the primary issue with ATLAS</a:t>
            </a:r>
          </a:p>
          <a:p>
            <a:pPr lvl="1"/>
            <a:r>
              <a:rPr lang="en-GB" altLang="ko-KR" sz="2400" dirty="0" smtClean="0"/>
              <a:t>Fast base CPU &amp; rich software environment</a:t>
            </a:r>
          </a:p>
          <a:p>
            <a:pPr lvl="1"/>
            <a:endParaRPr lang="en-GB" altLang="ko-KR" sz="2400" dirty="0" smtClean="0"/>
          </a:p>
          <a:p>
            <a:r>
              <a:rPr lang="en-GB" altLang="ko-KR" sz="2800" dirty="0" smtClean="0"/>
              <a:t>FARM features</a:t>
            </a:r>
          </a:p>
          <a:p>
            <a:pPr lvl="1"/>
            <a:r>
              <a:rPr lang="en-GB" altLang="ko-KR" sz="2400" dirty="0" smtClean="0"/>
              <a:t>Use systems with </a:t>
            </a:r>
            <a:r>
              <a:rPr lang="en-GB" altLang="ko-KR" sz="2400" dirty="0" err="1" smtClean="0"/>
              <a:t>FPGAs</a:t>
            </a:r>
            <a:r>
              <a:rPr lang="en-GB" altLang="ko-KR" sz="2400" dirty="0" smtClean="0"/>
              <a:t> on coherence fabric</a:t>
            </a:r>
          </a:p>
          <a:p>
            <a:pPr lvl="2"/>
            <a:r>
              <a:rPr lang="en-GB" altLang="ko-KR" sz="2000" dirty="0" smtClean="0"/>
              <a:t>Commodity full-speed CPUs, memory, I/O </a:t>
            </a:r>
          </a:p>
          <a:p>
            <a:pPr lvl="2"/>
            <a:r>
              <a:rPr lang="en-GB" altLang="ko-KR" sz="2000" dirty="0" smtClean="0"/>
              <a:t>Rich SW support (OS, compilers, debugger … )</a:t>
            </a:r>
          </a:p>
          <a:p>
            <a:pPr lvl="2"/>
            <a:r>
              <a:rPr lang="en-GB" altLang="ko-KR" sz="2000" dirty="0" smtClean="0"/>
              <a:t>Real applications and real input data</a:t>
            </a:r>
          </a:p>
          <a:p>
            <a:pPr lvl="1"/>
            <a:r>
              <a:rPr lang="en-GB" altLang="ko-KR" sz="2400" dirty="0" err="1" smtClean="0"/>
              <a:t>Tradeoff</a:t>
            </a:r>
            <a:r>
              <a:rPr lang="en-GB" altLang="ko-KR" sz="2400" dirty="0" smtClean="0"/>
              <a:t>: cannot change the CPU chip or bus protocol</a:t>
            </a:r>
          </a:p>
          <a:p>
            <a:pPr lvl="2"/>
            <a:r>
              <a:rPr lang="en-GB" altLang="ko-KR" sz="2000" dirty="0" smtClean="0"/>
              <a:t>But can work on closely coupled accelerators for compute (e.g., new cores), memory, and I/</a:t>
            </a:r>
            <a:r>
              <a:rPr lang="en-GB" altLang="ko-KR" sz="2000" dirty="0" smtClean="0"/>
              <a:t>O</a:t>
            </a:r>
          </a:p>
          <a:p>
            <a:pPr lvl="2"/>
            <a:r>
              <a:rPr lang="en-GB" altLang="ko-KR" sz="2000" dirty="0" smtClean="0"/>
              <a:t>Can put a new computer in the FPGA as well</a:t>
            </a:r>
            <a:endParaRPr lang="en-GB" altLang="ko-KR" sz="2000" dirty="0" smtClean="0"/>
          </a:p>
          <a:p>
            <a:pPr lvl="1"/>
            <a:endParaRPr lang="en-GB" altLang="ko-KR" sz="2400" dirty="0" smtClean="0"/>
          </a:p>
          <a:p>
            <a:endParaRPr lang="en-GB" altLang="ko-KR" sz="2800" dirty="0" smtClean="0"/>
          </a:p>
          <a:p>
            <a:pPr lvl="1"/>
            <a:endParaRPr lang="en-GB" altLang="ko-KR" sz="2400" dirty="0" smtClean="0"/>
          </a:p>
          <a:p>
            <a:pPr lvl="3"/>
            <a:endParaRPr lang="en-GB" altLang="ko-KR" sz="1800" dirty="0" smtClean="0"/>
          </a:p>
          <a:p>
            <a:endParaRPr lang="ko-KR" altLang="en-GB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 Hardware Vision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358481" y="1524000"/>
            <a:ext cx="4531519" cy="5029200"/>
          </a:xfrm>
        </p:spPr>
        <p:txBody>
          <a:bodyPr/>
          <a:lstStyle/>
          <a:p>
            <a:r>
              <a:rPr lang="en-US" sz="2400" dirty="0" smtClean="0"/>
              <a:t>CPU + GPU for base computing</a:t>
            </a:r>
          </a:p>
          <a:p>
            <a:r>
              <a:rPr lang="en-US" sz="2600" dirty="0" err="1" smtClean="0"/>
              <a:t>FPGAs</a:t>
            </a:r>
            <a:r>
              <a:rPr lang="en-US" sz="2600" dirty="0" smtClean="0"/>
              <a:t> add the flexibility</a:t>
            </a:r>
            <a:endParaRPr lang="en-US" sz="2200" dirty="0" smtClean="0"/>
          </a:p>
          <a:p>
            <a:r>
              <a:rPr lang="en-US" sz="2400" dirty="0" smtClean="0"/>
              <a:t>Extensible to </a:t>
            </a:r>
            <a:r>
              <a:rPr lang="en-US" sz="2400" dirty="0" err="1" smtClean="0"/>
              <a:t>multiboard</a:t>
            </a:r>
            <a:endParaRPr lang="en-US" sz="2400" dirty="0" smtClean="0"/>
          </a:p>
          <a:p>
            <a:pPr lvl="1"/>
            <a:r>
              <a:rPr lang="en-US" sz="2200" dirty="0" smtClean="0"/>
              <a:t>Through high-speed network</a:t>
            </a:r>
          </a:p>
          <a:p>
            <a:pPr lvl="1"/>
            <a:endParaRPr lang="en-US" sz="2200" dirty="0" smtClean="0"/>
          </a:p>
          <a:p>
            <a:r>
              <a:rPr lang="en-US" sz="2600" dirty="0" smtClean="0"/>
              <a:t>Many emerging boards that match the description</a:t>
            </a:r>
          </a:p>
          <a:p>
            <a:pPr lvl="1"/>
            <a:r>
              <a:rPr lang="en-US" sz="2200" dirty="0" smtClean="0"/>
              <a:t>DRC, </a:t>
            </a:r>
            <a:r>
              <a:rPr lang="en-US" sz="2200" dirty="0" err="1" smtClean="0"/>
              <a:t>XtremeData</a:t>
            </a:r>
            <a:r>
              <a:rPr lang="en-US" sz="2200" dirty="0" smtClean="0"/>
              <a:t>,</a:t>
            </a:r>
            <a:r>
              <a:rPr lang="en-US" sz="2200" dirty="0" smtClean="0"/>
              <a:t> Xilinx/Intel, ACP, A&amp;D </a:t>
            </a:r>
            <a:r>
              <a:rPr lang="en-US" sz="2200" dirty="0" err="1" smtClean="0"/>
              <a:t>Procyon</a:t>
            </a:r>
            <a:endParaRPr lang="en-US" sz="2200" dirty="0" smtClean="0"/>
          </a:p>
          <a:p>
            <a:endParaRPr lang="en-US" sz="2400" dirty="0" smtClean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9918" y="1620661"/>
            <a:ext cx="3738563" cy="3986212"/>
          </a:xfrm>
          <a:prstGeom prst="rect">
            <a:avLst/>
          </a:prstGeom>
          <a:solidFill>
            <a:srgbClr val="FFFF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406399" y="1773238"/>
            <a:ext cx="3738563" cy="3986212"/>
          </a:xfrm>
          <a:prstGeom prst="rect">
            <a:avLst/>
          </a:prstGeom>
          <a:solidFill>
            <a:srgbClr val="FFFFCC"/>
          </a:solidFill>
          <a:ln w="1908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5" name="Group 58"/>
          <p:cNvGrpSpPr>
            <a:grpSpLocks/>
          </p:cNvGrpSpPr>
          <p:nvPr/>
        </p:nvGrpSpPr>
        <p:grpSpPr bwMode="auto">
          <a:xfrm>
            <a:off x="180181" y="1890713"/>
            <a:ext cx="3738563" cy="3986212"/>
            <a:chOff x="248" y="1191"/>
            <a:chExt cx="2355" cy="2716"/>
          </a:xfrm>
        </p:grpSpPr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48" y="1191"/>
              <a:ext cx="2355" cy="2716"/>
            </a:xfrm>
            <a:prstGeom prst="rect">
              <a:avLst/>
            </a:prstGeom>
            <a:solidFill>
              <a:srgbClr val="FFFFCC"/>
            </a:solidFill>
            <a:ln w="1908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AutoShape 13"/>
            <p:cNvSpPr>
              <a:spLocks noChangeArrowheads="1"/>
            </p:cNvSpPr>
            <p:nvPr/>
          </p:nvSpPr>
          <p:spPr bwMode="auto">
            <a:xfrm>
              <a:off x="433" y="1698"/>
              <a:ext cx="821" cy="715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 w="127080">
              <a:solidFill>
                <a:srgbClr val="C0504D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AutoShape 14"/>
            <p:cNvSpPr>
              <a:spLocks noChangeArrowheads="1"/>
            </p:cNvSpPr>
            <p:nvPr/>
          </p:nvSpPr>
          <p:spPr bwMode="auto">
            <a:xfrm>
              <a:off x="1593" y="1698"/>
              <a:ext cx="822" cy="715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 w="127080">
              <a:solidFill>
                <a:srgbClr val="C0504D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AutoShape 15"/>
            <p:cNvSpPr>
              <a:spLocks noChangeArrowheads="1"/>
            </p:cNvSpPr>
            <p:nvPr/>
          </p:nvSpPr>
          <p:spPr bwMode="auto">
            <a:xfrm>
              <a:off x="433" y="2665"/>
              <a:ext cx="821" cy="715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25560">
              <a:solidFill>
                <a:srgbClr val="FFFFFF"/>
              </a:solidFill>
              <a:miter lim="800000"/>
              <a:headEnd/>
              <a:tailEnd/>
            </a:ln>
            <a:effectLst>
              <a:outerShdw blurRad="63500" dist="110983" dir="798901" algn="ctr" rotWithShape="0">
                <a:srgbClr val="000000">
                  <a:alpha val="44031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20" name="AutoShape 16"/>
            <p:cNvSpPr>
              <a:spLocks noChangeArrowheads="1"/>
            </p:cNvSpPr>
            <p:nvPr/>
          </p:nvSpPr>
          <p:spPr bwMode="auto">
            <a:xfrm>
              <a:off x="1593" y="2665"/>
              <a:ext cx="822" cy="715"/>
            </a:xfrm>
            <a:prstGeom prst="roundRect">
              <a:avLst>
                <a:gd name="adj" fmla="val 16667"/>
              </a:avLst>
            </a:prstGeom>
            <a:solidFill>
              <a:srgbClr val="F79646"/>
            </a:solidFill>
            <a:ln w="127080">
              <a:solidFill>
                <a:srgbClr val="F79646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AutoShape 17"/>
            <p:cNvSpPr>
              <a:spLocks noChangeArrowheads="1"/>
            </p:cNvSpPr>
            <p:nvPr/>
          </p:nvSpPr>
          <p:spPr bwMode="auto">
            <a:xfrm>
              <a:off x="1592" y="3539"/>
              <a:ext cx="822" cy="18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99594"/>
                </a:gs>
                <a:gs pos="50000">
                  <a:srgbClr val="F2DBDB"/>
                </a:gs>
                <a:gs pos="100000">
                  <a:srgbClr val="D99594"/>
                </a:gs>
              </a:gsLst>
              <a:lin ang="8100000" scaled="1"/>
            </a:gradFill>
            <a:ln w="12600">
              <a:solidFill>
                <a:srgbClr val="D99594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622423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14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Memory</a:t>
              </a:r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433" y="3539"/>
              <a:ext cx="821" cy="18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99594"/>
                </a:gs>
                <a:gs pos="50000">
                  <a:srgbClr val="F2DBDB"/>
                </a:gs>
                <a:gs pos="100000">
                  <a:srgbClr val="D99594"/>
                </a:gs>
              </a:gsLst>
              <a:lin ang="8100000" scaled="1"/>
            </a:gradFill>
            <a:ln w="12600">
              <a:solidFill>
                <a:srgbClr val="D99594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622423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14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Memory</a:t>
              </a:r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433" y="1350"/>
              <a:ext cx="821" cy="18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99594"/>
                </a:gs>
                <a:gs pos="50000">
                  <a:srgbClr val="F2DBDB"/>
                </a:gs>
                <a:gs pos="100000">
                  <a:srgbClr val="D99594"/>
                </a:gs>
              </a:gsLst>
              <a:lin ang="8100000" scaled="1"/>
            </a:gradFill>
            <a:ln w="12600">
              <a:solidFill>
                <a:srgbClr val="D99594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622423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14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Memory</a:t>
              </a:r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592" y="1350"/>
              <a:ext cx="822" cy="18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D99594"/>
                </a:gs>
                <a:gs pos="50000">
                  <a:srgbClr val="F2DBDB"/>
                </a:gs>
                <a:gs pos="100000">
                  <a:srgbClr val="D99594"/>
                </a:gs>
              </a:gsLst>
              <a:lin ang="8100000" scaled="1"/>
            </a:gradFill>
            <a:ln w="12600">
              <a:solidFill>
                <a:srgbClr val="D99594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622423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14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Memory</a:t>
              </a:r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490" y="1768"/>
              <a:ext cx="338" cy="2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9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Core 0</a:t>
              </a:r>
            </a:p>
          </p:txBody>
        </p:sp>
        <p:sp>
          <p:nvSpPr>
            <p:cNvPr id="26" name="AutoShape 22"/>
            <p:cNvSpPr>
              <a:spLocks noChangeArrowheads="1"/>
            </p:cNvSpPr>
            <p:nvPr/>
          </p:nvSpPr>
          <p:spPr bwMode="auto">
            <a:xfrm>
              <a:off x="862" y="1768"/>
              <a:ext cx="339" cy="2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9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Core 1</a:t>
              </a: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>
              <a:off x="491" y="2080"/>
              <a:ext cx="337" cy="23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9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Core 2</a:t>
              </a:r>
            </a:p>
          </p:txBody>
        </p:sp>
        <p:sp>
          <p:nvSpPr>
            <p:cNvPr id="28" name="AutoShape 24"/>
            <p:cNvSpPr>
              <a:spLocks noChangeArrowheads="1"/>
            </p:cNvSpPr>
            <p:nvPr/>
          </p:nvSpPr>
          <p:spPr bwMode="auto">
            <a:xfrm>
              <a:off x="862" y="2080"/>
              <a:ext cx="339" cy="23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9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Core 3</a:t>
              </a:r>
            </a:p>
          </p:txBody>
        </p:sp>
        <p:sp>
          <p:nvSpPr>
            <p:cNvPr id="29" name="AutoShape 25"/>
            <p:cNvSpPr>
              <a:spLocks noChangeArrowheads="1"/>
            </p:cNvSpPr>
            <p:nvPr/>
          </p:nvSpPr>
          <p:spPr bwMode="auto">
            <a:xfrm>
              <a:off x="1647" y="1768"/>
              <a:ext cx="337" cy="23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9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Core 0</a:t>
              </a:r>
            </a:p>
          </p:txBody>
        </p:sp>
        <p:sp>
          <p:nvSpPr>
            <p:cNvPr id="30" name="AutoShape 26"/>
            <p:cNvSpPr>
              <a:spLocks noChangeArrowheads="1"/>
            </p:cNvSpPr>
            <p:nvPr/>
          </p:nvSpPr>
          <p:spPr bwMode="auto">
            <a:xfrm>
              <a:off x="2020" y="1768"/>
              <a:ext cx="336" cy="23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9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Core 1</a:t>
              </a:r>
            </a:p>
          </p:txBody>
        </p:sp>
        <p:sp>
          <p:nvSpPr>
            <p:cNvPr id="31" name="AutoShape 27"/>
            <p:cNvSpPr>
              <a:spLocks noChangeArrowheads="1"/>
            </p:cNvSpPr>
            <p:nvPr/>
          </p:nvSpPr>
          <p:spPr bwMode="auto">
            <a:xfrm>
              <a:off x="1647" y="2080"/>
              <a:ext cx="337" cy="23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9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Core 2</a:t>
              </a:r>
            </a:p>
          </p:txBody>
        </p:sp>
        <p:sp>
          <p:nvSpPr>
            <p:cNvPr id="32" name="AutoShape 28"/>
            <p:cNvSpPr>
              <a:spLocks noChangeArrowheads="1"/>
            </p:cNvSpPr>
            <p:nvPr/>
          </p:nvSpPr>
          <p:spPr bwMode="auto">
            <a:xfrm>
              <a:off x="2020" y="2080"/>
              <a:ext cx="336" cy="23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9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Core 3</a:t>
              </a:r>
            </a:p>
          </p:txBody>
        </p:sp>
        <p:cxnSp>
          <p:nvCxnSpPr>
            <p:cNvPr id="33" name="AutoShape 29"/>
            <p:cNvCxnSpPr>
              <a:cxnSpLocks noChangeShapeType="1"/>
            </p:cNvCxnSpPr>
            <p:nvPr/>
          </p:nvCxnSpPr>
          <p:spPr bwMode="auto">
            <a:xfrm>
              <a:off x="819" y="2437"/>
              <a:ext cx="1" cy="213"/>
            </a:xfrm>
            <a:prstGeom prst="straightConnector1">
              <a:avLst/>
            </a:prstGeom>
            <a:noFill/>
            <a:ln w="3168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4" name="AutoShape 30"/>
            <p:cNvCxnSpPr>
              <a:cxnSpLocks noChangeShapeType="1"/>
            </p:cNvCxnSpPr>
            <p:nvPr/>
          </p:nvCxnSpPr>
          <p:spPr bwMode="auto">
            <a:xfrm>
              <a:off x="1985" y="2437"/>
              <a:ext cx="1" cy="213"/>
            </a:xfrm>
            <a:prstGeom prst="straightConnector1">
              <a:avLst/>
            </a:prstGeom>
            <a:noFill/>
            <a:ln w="3168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5" name="AutoShape 31"/>
            <p:cNvCxnSpPr>
              <a:cxnSpLocks noChangeShapeType="1"/>
            </p:cNvCxnSpPr>
            <p:nvPr/>
          </p:nvCxnSpPr>
          <p:spPr bwMode="auto">
            <a:xfrm>
              <a:off x="1288" y="2039"/>
              <a:ext cx="280" cy="1"/>
            </a:xfrm>
            <a:prstGeom prst="straightConnector1">
              <a:avLst/>
            </a:prstGeom>
            <a:noFill/>
            <a:ln w="3168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6" name="AutoShape 32"/>
            <p:cNvCxnSpPr>
              <a:cxnSpLocks noChangeShapeType="1"/>
            </p:cNvCxnSpPr>
            <p:nvPr/>
          </p:nvCxnSpPr>
          <p:spPr bwMode="auto">
            <a:xfrm>
              <a:off x="1288" y="3017"/>
              <a:ext cx="280" cy="1"/>
            </a:xfrm>
            <a:prstGeom prst="straightConnector1">
              <a:avLst/>
            </a:prstGeom>
            <a:noFill/>
            <a:ln w="3168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7" name="AutoShape 33"/>
            <p:cNvCxnSpPr>
              <a:cxnSpLocks noChangeShapeType="1"/>
            </p:cNvCxnSpPr>
            <p:nvPr/>
          </p:nvCxnSpPr>
          <p:spPr bwMode="auto">
            <a:xfrm>
              <a:off x="1985" y="1534"/>
              <a:ext cx="1" cy="133"/>
            </a:xfrm>
            <a:prstGeom prst="straightConnector1">
              <a:avLst/>
            </a:prstGeom>
            <a:noFill/>
            <a:ln w="3168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8" name="AutoShape 34"/>
            <p:cNvCxnSpPr>
              <a:cxnSpLocks noChangeShapeType="1"/>
            </p:cNvCxnSpPr>
            <p:nvPr/>
          </p:nvCxnSpPr>
          <p:spPr bwMode="auto">
            <a:xfrm>
              <a:off x="828" y="1534"/>
              <a:ext cx="1" cy="133"/>
            </a:xfrm>
            <a:prstGeom prst="straightConnector1">
              <a:avLst/>
            </a:prstGeom>
            <a:noFill/>
            <a:ln w="3168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39" name="AutoShape 35"/>
            <p:cNvCxnSpPr>
              <a:cxnSpLocks noChangeShapeType="1"/>
            </p:cNvCxnSpPr>
            <p:nvPr/>
          </p:nvCxnSpPr>
          <p:spPr bwMode="auto">
            <a:xfrm>
              <a:off x="1985" y="3406"/>
              <a:ext cx="1" cy="133"/>
            </a:xfrm>
            <a:prstGeom prst="straightConnector1">
              <a:avLst/>
            </a:prstGeom>
            <a:noFill/>
            <a:ln w="31680">
              <a:solidFill>
                <a:srgbClr val="000000"/>
              </a:solidFill>
              <a:miter lim="800000"/>
              <a:headEnd/>
              <a:tailEnd/>
            </a:ln>
          </p:spPr>
        </p:cxnSp>
        <p:cxnSp>
          <p:nvCxnSpPr>
            <p:cNvPr id="40" name="AutoShape 36"/>
            <p:cNvCxnSpPr>
              <a:cxnSpLocks noChangeShapeType="1"/>
            </p:cNvCxnSpPr>
            <p:nvPr/>
          </p:nvCxnSpPr>
          <p:spPr bwMode="auto">
            <a:xfrm>
              <a:off x="819" y="3406"/>
              <a:ext cx="1" cy="133"/>
            </a:xfrm>
            <a:prstGeom prst="straightConnector1">
              <a:avLst/>
            </a:prstGeom>
            <a:noFill/>
            <a:ln w="31680">
              <a:solidFill>
                <a:srgbClr val="000000"/>
              </a:solidFill>
              <a:miter lim="800000"/>
              <a:headEnd/>
              <a:tailEnd/>
            </a:ln>
          </p:spPr>
        </p:cxnSp>
        <p:sp>
          <p:nvSpPr>
            <p:cNvPr id="41" name="AutoShape 37"/>
            <p:cNvSpPr>
              <a:spLocks noChangeArrowheads="1"/>
            </p:cNvSpPr>
            <p:nvPr/>
          </p:nvSpPr>
          <p:spPr bwMode="auto">
            <a:xfrm>
              <a:off x="1647" y="2746"/>
              <a:ext cx="497" cy="39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00" scaled="1"/>
            </a:gradFill>
            <a:ln w="12600">
              <a:solidFill>
                <a:srgbClr val="95B3D7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243F60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14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FPGA</a:t>
              </a:r>
            </a:p>
          </p:txBody>
        </p:sp>
        <p:sp>
          <p:nvSpPr>
            <p:cNvPr id="42" name="AutoShape 38"/>
            <p:cNvSpPr>
              <a:spLocks noChangeArrowheads="1"/>
            </p:cNvSpPr>
            <p:nvPr/>
          </p:nvSpPr>
          <p:spPr bwMode="auto">
            <a:xfrm>
              <a:off x="1647" y="3182"/>
              <a:ext cx="666" cy="163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14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SRAM</a:t>
              </a:r>
            </a:p>
          </p:txBody>
        </p:sp>
        <p:sp>
          <p:nvSpPr>
            <p:cNvPr id="43" name="Text Box 39"/>
            <p:cNvSpPr txBox="1">
              <a:spLocks noChangeArrowheads="1"/>
            </p:cNvSpPr>
            <p:nvPr/>
          </p:nvSpPr>
          <p:spPr bwMode="auto">
            <a:xfrm>
              <a:off x="443" y="2679"/>
              <a:ext cx="817" cy="18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prstTxWarp prst="textNoShape">
                <a:avLst/>
              </a:prstTxWarp>
              <a:spAutoFit/>
            </a:bodyPr>
            <a:lstStyle/>
            <a:p>
              <a:pPr algn="ctr" eaLnBrk="1" hangingPunct="1">
                <a:lnSpc>
                  <a:spcPct val="100000"/>
                </a:lnSpc>
                <a:buClr>
                  <a:srgbClr val="FFFFFF"/>
                </a:buClr>
                <a:buFont typeface="Calibri" pitchFamily="-112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b="1">
                  <a:solidFill>
                    <a:srgbClr val="FFFFFF"/>
                  </a:solidFill>
                  <a:latin typeface="Calibri" pitchFamily="-112" charset="0"/>
                  <a:ea typeface="굴림" pitchFamily="-112" charset="-127"/>
                  <a:cs typeface="굴림" pitchFamily="-112" charset="-127"/>
                </a:rPr>
                <a:t>GPU / Stream</a:t>
              </a:r>
            </a:p>
          </p:txBody>
        </p:sp>
        <p:sp>
          <p:nvSpPr>
            <p:cNvPr id="44" name="AutoShape 40"/>
            <p:cNvSpPr>
              <a:spLocks noChangeArrowheads="1"/>
            </p:cNvSpPr>
            <p:nvPr/>
          </p:nvSpPr>
          <p:spPr bwMode="auto">
            <a:xfrm>
              <a:off x="743" y="2888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45" name="AutoShape 41"/>
            <p:cNvSpPr>
              <a:spLocks noChangeArrowheads="1"/>
            </p:cNvSpPr>
            <p:nvPr/>
          </p:nvSpPr>
          <p:spPr bwMode="auto">
            <a:xfrm>
              <a:off x="916" y="2888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46" name="AutoShape 42"/>
            <p:cNvSpPr>
              <a:spLocks noChangeArrowheads="1"/>
            </p:cNvSpPr>
            <p:nvPr/>
          </p:nvSpPr>
          <p:spPr bwMode="auto">
            <a:xfrm>
              <a:off x="1089" y="2888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47" name="AutoShape 43"/>
            <p:cNvSpPr>
              <a:spLocks noChangeArrowheads="1"/>
            </p:cNvSpPr>
            <p:nvPr/>
          </p:nvSpPr>
          <p:spPr bwMode="auto">
            <a:xfrm>
              <a:off x="570" y="2888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48" name="AutoShape 44"/>
            <p:cNvSpPr>
              <a:spLocks noChangeArrowheads="1"/>
            </p:cNvSpPr>
            <p:nvPr/>
          </p:nvSpPr>
          <p:spPr bwMode="auto">
            <a:xfrm>
              <a:off x="743" y="3067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49" name="AutoShape 45"/>
            <p:cNvSpPr>
              <a:spLocks noChangeArrowheads="1"/>
            </p:cNvSpPr>
            <p:nvPr/>
          </p:nvSpPr>
          <p:spPr bwMode="auto">
            <a:xfrm>
              <a:off x="916" y="3067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0" name="AutoShape 46"/>
            <p:cNvSpPr>
              <a:spLocks noChangeArrowheads="1"/>
            </p:cNvSpPr>
            <p:nvPr/>
          </p:nvSpPr>
          <p:spPr bwMode="auto">
            <a:xfrm>
              <a:off x="1089" y="3067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1" name="AutoShape 47"/>
            <p:cNvSpPr>
              <a:spLocks noChangeArrowheads="1"/>
            </p:cNvSpPr>
            <p:nvPr/>
          </p:nvSpPr>
          <p:spPr bwMode="auto">
            <a:xfrm>
              <a:off x="570" y="3067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2" name="AutoShape 48"/>
            <p:cNvSpPr>
              <a:spLocks noChangeArrowheads="1"/>
            </p:cNvSpPr>
            <p:nvPr/>
          </p:nvSpPr>
          <p:spPr bwMode="auto">
            <a:xfrm>
              <a:off x="743" y="3245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>
              <a:off x="916" y="3245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4" name="AutoShape 50"/>
            <p:cNvSpPr>
              <a:spLocks noChangeArrowheads="1"/>
            </p:cNvSpPr>
            <p:nvPr/>
          </p:nvSpPr>
          <p:spPr bwMode="auto">
            <a:xfrm>
              <a:off x="1089" y="3245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5" name="AutoShape 51"/>
            <p:cNvSpPr>
              <a:spLocks noChangeArrowheads="1"/>
            </p:cNvSpPr>
            <p:nvPr/>
          </p:nvSpPr>
          <p:spPr bwMode="auto">
            <a:xfrm>
              <a:off x="570" y="3245"/>
              <a:ext cx="110" cy="105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buFont typeface="Arial" pitchFamily="-108" charset="0"/>
                <a:buNone/>
                <a:defRPr/>
              </a:pPr>
              <a:endParaRPr lang="en-US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endParaRPr>
            </a:p>
          </p:txBody>
        </p:sp>
        <p:sp>
          <p:nvSpPr>
            <p:cNvPr id="56" name="AutoShape 52"/>
            <p:cNvSpPr>
              <a:spLocks noChangeArrowheads="1"/>
            </p:cNvSpPr>
            <p:nvPr/>
          </p:nvSpPr>
          <p:spPr bwMode="auto">
            <a:xfrm>
              <a:off x="2177" y="2751"/>
              <a:ext cx="173" cy="386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blurRad="63500" dist="28497" dir="3825519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>
              <a:prstTxWarp prst="textNoShape">
                <a:avLst/>
              </a:prstTxWarp>
            </a:bodyPr>
            <a:lstStyle/>
            <a:p>
              <a:pPr algn="ctr" eaLnBrk="1" hangingPunct="1">
                <a:lnSpc>
                  <a:spcPct val="100000"/>
                </a:lnSpc>
                <a:buFont typeface="Calibri" pitchFamily="-10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1200" b="1">
                  <a:solidFill>
                    <a:srgbClr val="000000"/>
                  </a:solidFill>
                  <a:latin typeface="Calibri" pitchFamily="-108" charset="0"/>
                  <a:ea typeface="굴림" pitchFamily="-108" charset="-127"/>
                  <a:cs typeface="굴림" pitchFamily="-108" charset="-127"/>
                </a:rPr>
                <a:t>IO</a:t>
              </a:r>
            </a:p>
          </p:txBody>
        </p:sp>
      </p:grpSp>
      <p:cxnSp>
        <p:nvCxnSpPr>
          <p:cNvPr id="58" name="Straight Connector 57"/>
          <p:cNvCxnSpPr/>
          <p:nvPr/>
        </p:nvCxnSpPr>
        <p:spPr bwMode="auto">
          <a:xfrm flipV="1">
            <a:off x="3517107" y="3534511"/>
            <a:ext cx="841374" cy="929041"/>
          </a:xfrm>
          <a:prstGeom prst="line">
            <a:avLst/>
          </a:prstGeom>
          <a:gradFill rotWithShape="1">
            <a:gsLst>
              <a:gs pos="0">
                <a:srgbClr val="4D4D4D"/>
              </a:gs>
              <a:gs pos="50000">
                <a:schemeClr val="bg1"/>
              </a:gs>
              <a:gs pos="100000">
                <a:srgbClr val="4D4D4D"/>
              </a:gs>
            </a:gsLst>
            <a:lin ang="18900000" scaled="1"/>
          </a:gra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Procyon Board by A&amp;D Tech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0" y="1524000"/>
            <a:ext cx="6747933" cy="50292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altLang="ko-KR" dirty="0" smtClean="0"/>
              <a:t>Initial platform for single FARM node</a:t>
            </a:r>
          </a:p>
          <a:p>
            <a:pPr>
              <a:lnSpc>
                <a:spcPct val="110000"/>
              </a:lnSpc>
            </a:pPr>
            <a:endParaRPr lang="en-GB" altLang="ko-KR" dirty="0" smtClean="0"/>
          </a:p>
          <a:p>
            <a:pPr>
              <a:lnSpc>
                <a:spcPct val="110000"/>
              </a:lnSpc>
            </a:pPr>
            <a:r>
              <a:rPr lang="en-GB" altLang="ko-KR" dirty="0" smtClean="0"/>
              <a:t>CPU Unit (x2)</a:t>
            </a:r>
          </a:p>
          <a:p>
            <a:pPr lvl="1">
              <a:lnSpc>
                <a:spcPct val="110000"/>
              </a:lnSpc>
            </a:pPr>
            <a:r>
              <a:rPr lang="en-GB" altLang="ko-KR" dirty="0" smtClean="0"/>
              <a:t>AMD </a:t>
            </a:r>
            <a:r>
              <a:rPr lang="en-GB" altLang="ko-KR" dirty="0" err="1" smtClean="0"/>
              <a:t>Opteron</a:t>
            </a:r>
            <a:r>
              <a:rPr lang="en-GB" altLang="ko-KR" dirty="0" smtClean="0"/>
              <a:t> Socket F (Barcelona)</a:t>
            </a:r>
          </a:p>
          <a:p>
            <a:pPr lvl="1">
              <a:lnSpc>
                <a:spcPct val="110000"/>
              </a:lnSpc>
            </a:pPr>
            <a:r>
              <a:rPr lang="en-GB" altLang="ko-KR" dirty="0" smtClean="0"/>
              <a:t>DDR2 </a:t>
            </a:r>
            <a:r>
              <a:rPr lang="en-GB" altLang="ko-KR" dirty="0" err="1" smtClean="0"/>
              <a:t>DIMMs</a:t>
            </a:r>
            <a:r>
              <a:rPr lang="en-GB" altLang="ko-KR" dirty="0" smtClean="0"/>
              <a:t> </a:t>
            </a:r>
            <a:r>
              <a:rPr lang="en-GB" altLang="ko-KR" dirty="0" err="1" smtClean="0"/>
              <a:t>x</a:t>
            </a:r>
            <a:r>
              <a:rPr lang="en-GB" altLang="ko-KR" dirty="0" smtClean="0"/>
              <a:t> 2</a:t>
            </a:r>
          </a:p>
          <a:p>
            <a:pPr>
              <a:lnSpc>
                <a:spcPct val="110000"/>
              </a:lnSpc>
            </a:pPr>
            <a:r>
              <a:rPr lang="en-GB" altLang="ko-KR" dirty="0" smtClean="0"/>
              <a:t>FPGA Unit (x1)</a:t>
            </a:r>
          </a:p>
          <a:p>
            <a:pPr lvl="1">
              <a:lnSpc>
                <a:spcPct val="110000"/>
              </a:lnSpc>
            </a:pPr>
            <a:r>
              <a:rPr lang="en-GB" altLang="ko-KR" dirty="0" err="1" smtClean="0"/>
              <a:t>Stratix</a:t>
            </a:r>
            <a:r>
              <a:rPr lang="en-GB" altLang="ko-KR" dirty="0" smtClean="0"/>
              <a:t> II, SRAM, DDR, debug</a:t>
            </a:r>
          </a:p>
          <a:p>
            <a:pPr>
              <a:lnSpc>
                <a:spcPct val="110000"/>
              </a:lnSpc>
            </a:pPr>
            <a:endParaRPr lang="en-GB" altLang="ko-KR" dirty="0" smtClean="0"/>
          </a:p>
          <a:p>
            <a:pPr>
              <a:lnSpc>
                <a:spcPct val="110000"/>
              </a:lnSpc>
            </a:pPr>
            <a:r>
              <a:rPr lang="en-GB" altLang="ko-KR" dirty="0" smtClean="0"/>
              <a:t>Units are boards on </a:t>
            </a:r>
            <a:r>
              <a:rPr lang="en-GB" altLang="ko-KR" dirty="0" err="1" smtClean="0"/>
              <a:t>cHT</a:t>
            </a:r>
            <a:r>
              <a:rPr lang="en-GB" altLang="ko-KR" dirty="0" smtClean="0"/>
              <a:t> backplane</a:t>
            </a:r>
          </a:p>
          <a:p>
            <a:pPr lvl="1">
              <a:lnSpc>
                <a:spcPct val="110000"/>
              </a:lnSpc>
            </a:pPr>
            <a:r>
              <a:rPr lang="en-GB" altLang="ko-KR" dirty="0" smtClean="0"/>
              <a:t>Coherent </a:t>
            </a:r>
            <a:r>
              <a:rPr lang="en-GB" altLang="ko-KR" dirty="0" err="1" smtClean="0"/>
              <a:t>HyperTransport</a:t>
            </a:r>
            <a:r>
              <a:rPr lang="en-GB" altLang="ko-KR" dirty="0" smtClean="0"/>
              <a:t> (version 2)</a:t>
            </a:r>
          </a:p>
          <a:p>
            <a:pPr lvl="1">
              <a:lnSpc>
                <a:spcPct val="110000"/>
              </a:lnSpc>
            </a:pPr>
            <a:r>
              <a:rPr lang="en-GB" altLang="ko-KR" dirty="0" smtClean="0"/>
              <a:t>Implemented </a:t>
            </a:r>
            <a:r>
              <a:rPr lang="en-GB" altLang="ko-KR" dirty="0" err="1" smtClean="0"/>
              <a:t>cHT</a:t>
            </a:r>
            <a:r>
              <a:rPr lang="en-GB" altLang="ko-KR" dirty="0" smtClean="0"/>
              <a:t> compatibility for FPGA unit </a:t>
            </a:r>
          </a:p>
          <a:p>
            <a:pPr>
              <a:lnSpc>
                <a:spcPct val="110000"/>
              </a:lnSpc>
            </a:pPr>
            <a:endParaRPr lang="en-GB" altLang="ko-KR" dirty="0" smtClean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9" name="Picture 8" descr="procy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476" y="2107859"/>
            <a:ext cx="2687562" cy="26455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Inside FARM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4567238"/>
            <a:ext cx="8153400" cy="1985961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Interfaces to user application</a:t>
            </a:r>
          </a:p>
          <a:p>
            <a:pPr lvl="1"/>
            <a:r>
              <a:rPr lang="en-US" dirty="0" smtClean="0"/>
              <a:t>Coherent caches, streaming, memory-mapped registers</a:t>
            </a:r>
          </a:p>
          <a:p>
            <a:pPr lvl="1"/>
            <a:r>
              <a:rPr lang="en-US" dirty="0" smtClean="0"/>
              <a:t>Write buffers, </a:t>
            </a:r>
            <a:r>
              <a:rPr lang="en-US" dirty="0" err="1" smtClean="0"/>
              <a:t>prefetching</a:t>
            </a:r>
            <a:r>
              <a:rPr lang="en-US" dirty="0" smtClean="0"/>
              <a:t>, epochs for ordering, …</a:t>
            </a:r>
          </a:p>
          <a:p>
            <a:r>
              <a:rPr lang="en-US" dirty="0" smtClean="0"/>
              <a:t>Verification environment</a:t>
            </a:r>
          </a:p>
          <a:p>
            <a:pPr lvl="1"/>
            <a:endParaRPr lang="en-US" dirty="0"/>
          </a:p>
        </p:txBody>
      </p: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539750" y="1700213"/>
            <a:ext cx="7924800" cy="2867025"/>
            <a:chOff x="336" y="1261"/>
            <a:chExt cx="4992" cy="1806"/>
          </a:xfrm>
        </p:grpSpPr>
        <p:sp>
          <p:nvSpPr>
            <p:cNvPr id="5" name="AutoShape 10"/>
            <p:cNvSpPr>
              <a:spLocks noChangeArrowheads="1"/>
            </p:cNvSpPr>
            <p:nvPr/>
          </p:nvSpPr>
          <p:spPr bwMode="auto">
            <a:xfrm>
              <a:off x="3327" y="1296"/>
              <a:ext cx="2001" cy="1483"/>
            </a:xfrm>
            <a:prstGeom prst="roundRect">
              <a:avLst>
                <a:gd name="adj" fmla="val 16667"/>
              </a:avLst>
            </a:prstGeom>
            <a:solidFill>
              <a:srgbClr val="F79646"/>
            </a:solidFill>
            <a:ln w="127080">
              <a:solidFill>
                <a:srgbClr val="F7964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1"/>
            <p:cNvSpPr>
              <a:spLocks noChangeArrowheads="1"/>
            </p:cNvSpPr>
            <p:nvPr/>
          </p:nvSpPr>
          <p:spPr bwMode="auto">
            <a:xfrm>
              <a:off x="3413" y="1420"/>
              <a:ext cx="1843" cy="1329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ECECF5"/>
                </a:gs>
                <a:gs pos="100000">
                  <a:srgbClr val="B9B9DB"/>
                </a:gs>
              </a:gsLst>
              <a:lin ang="5400000" scaled="1"/>
            </a:gradFill>
            <a:ln w="9360">
              <a:solidFill>
                <a:srgbClr val="595988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808080">
                  <a:alpha val="38034"/>
                </a:srgb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AutoShape 12"/>
            <p:cNvSpPr>
              <a:spLocks noChangeArrowheads="1"/>
            </p:cNvSpPr>
            <p:nvPr/>
          </p:nvSpPr>
          <p:spPr bwMode="auto">
            <a:xfrm>
              <a:off x="336" y="1296"/>
              <a:ext cx="1072" cy="1483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 w="127080">
              <a:solidFill>
                <a:srgbClr val="C050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13"/>
            <p:cNvSpPr>
              <a:spLocks noChangeArrowheads="1"/>
            </p:cNvSpPr>
            <p:nvPr/>
          </p:nvSpPr>
          <p:spPr bwMode="auto">
            <a:xfrm>
              <a:off x="1808" y="1296"/>
              <a:ext cx="1072" cy="1483"/>
            </a:xfrm>
            <a:prstGeom prst="roundRect">
              <a:avLst>
                <a:gd name="adj" fmla="val 16667"/>
              </a:avLst>
            </a:prstGeom>
            <a:solidFill>
              <a:srgbClr val="C0504D"/>
            </a:solidFill>
            <a:ln w="127080">
              <a:solidFill>
                <a:srgbClr val="C0504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445" y="2185"/>
              <a:ext cx="861" cy="230"/>
            </a:xfrm>
            <a:prstGeom prst="rect">
              <a:avLst/>
            </a:prstGeom>
            <a:gradFill rotWithShape="0">
              <a:gsLst>
                <a:gs pos="0">
                  <a:srgbClr val="ECECF7"/>
                </a:gs>
                <a:gs pos="100000">
                  <a:srgbClr val="B8B8E2"/>
                </a:gs>
              </a:gsLst>
              <a:lin ang="5400000" scaled="1"/>
            </a:gradFill>
            <a:ln w="9360">
              <a:solidFill>
                <a:srgbClr val="626297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80808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Verdan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 dirty="0">
                  <a:solidFill>
                    <a:srgbClr val="000000"/>
                  </a:solidFill>
                  <a:latin typeface="Verdana" pitchFamily="34" charset="0"/>
                  <a:ea typeface="굴림" pitchFamily="50" charset="-127"/>
                </a:rPr>
                <a:t>2MB</a:t>
              </a:r>
            </a:p>
            <a:p>
              <a:pPr algn="ctr">
                <a:lnSpc>
                  <a:spcPct val="100000"/>
                </a:lnSpc>
                <a:buFont typeface="Verdan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 dirty="0">
                  <a:solidFill>
                    <a:srgbClr val="000000"/>
                  </a:solidFill>
                  <a:latin typeface="Verdana" pitchFamily="34" charset="0"/>
                  <a:ea typeface="굴림" pitchFamily="50" charset="-127"/>
                </a:rPr>
                <a:t>L3 Shared Cache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747" y="1543"/>
              <a:ext cx="257" cy="232"/>
            </a:xfrm>
            <a:prstGeom prst="rect">
              <a:avLst/>
            </a:prstGeom>
            <a:solidFill>
              <a:srgbClr val="C2534D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800">
                  <a:solidFill>
                    <a:srgbClr val="000000"/>
                  </a:solidFill>
                  <a:ea typeface="굴림" pitchFamily="50" charset="-127"/>
                </a:rPr>
                <a:t>…</a:t>
              </a:r>
            </a:p>
          </p:txBody>
        </p:sp>
        <p:sp>
          <p:nvSpPr>
            <p:cNvPr id="11" name="Text Box 16"/>
            <p:cNvSpPr txBox="1">
              <a:spLocks noChangeArrowheads="1"/>
            </p:cNvSpPr>
            <p:nvPr/>
          </p:nvSpPr>
          <p:spPr bwMode="auto">
            <a:xfrm>
              <a:off x="446" y="2488"/>
              <a:ext cx="865" cy="212"/>
            </a:xfrm>
            <a:prstGeom prst="rect">
              <a:avLst/>
            </a:prstGeom>
            <a:gradFill rotWithShape="0">
              <a:gsLst>
                <a:gs pos="0">
                  <a:srgbClr val="ECECF7"/>
                </a:gs>
                <a:gs pos="100000">
                  <a:srgbClr val="B8B8E2"/>
                </a:gs>
              </a:gsLst>
              <a:lin ang="5400000" scaled="1"/>
            </a:gradFill>
            <a:ln w="9360">
              <a:solidFill>
                <a:srgbClr val="626297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80808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Verdan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Verdana" pitchFamily="34" charset="0"/>
                  <a:ea typeface="굴림" pitchFamily="50" charset="-127"/>
                </a:rPr>
                <a:t>Hyper</a:t>
              </a:r>
            </a:p>
            <a:p>
              <a:pPr algn="ctr">
                <a:lnSpc>
                  <a:spcPct val="100000"/>
                </a:lnSpc>
                <a:buFont typeface="Verdan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Verdana" pitchFamily="34" charset="0"/>
                  <a:ea typeface="굴림" pitchFamily="50" charset="-127"/>
                </a:rPr>
                <a:t>Transport</a:t>
              </a:r>
            </a:p>
          </p:txBody>
        </p:sp>
        <p:sp>
          <p:nvSpPr>
            <p:cNvPr id="12" name="Text Box 17"/>
            <p:cNvSpPr txBox="1">
              <a:spLocks noChangeArrowheads="1"/>
            </p:cNvSpPr>
            <p:nvPr/>
          </p:nvSpPr>
          <p:spPr bwMode="auto">
            <a:xfrm>
              <a:off x="1919" y="2158"/>
              <a:ext cx="844" cy="258"/>
            </a:xfrm>
            <a:prstGeom prst="rect">
              <a:avLst/>
            </a:prstGeom>
            <a:gradFill rotWithShape="0">
              <a:gsLst>
                <a:gs pos="0">
                  <a:srgbClr val="ECECF7"/>
                </a:gs>
                <a:gs pos="100000">
                  <a:srgbClr val="B8B8E2"/>
                </a:gs>
              </a:gsLst>
              <a:lin ang="5400000" scaled="1"/>
            </a:gradFill>
            <a:ln w="9360">
              <a:solidFill>
                <a:srgbClr val="626297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80808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Verdan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Verdana" pitchFamily="34" charset="0"/>
                  <a:ea typeface="굴림" pitchFamily="50" charset="-127"/>
                </a:rPr>
                <a:t>2MB</a:t>
              </a:r>
            </a:p>
            <a:p>
              <a:pPr algn="ctr">
                <a:lnSpc>
                  <a:spcPct val="100000"/>
                </a:lnSpc>
                <a:buFont typeface="Verdan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Verdana" pitchFamily="34" charset="0"/>
                  <a:ea typeface="굴림" pitchFamily="50" charset="-127"/>
                </a:rPr>
                <a:t>L3 Shared Cache</a:t>
              </a:r>
            </a:p>
          </p:txBody>
        </p:sp>
        <p:sp>
          <p:nvSpPr>
            <p:cNvPr id="13" name="Text Box 18"/>
            <p:cNvSpPr txBox="1">
              <a:spLocks noChangeArrowheads="1"/>
            </p:cNvSpPr>
            <p:nvPr/>
          </p:nvSpPr>
          <p:spPr bwMode="auto">
            <a:xfrm>
              <a:off x="1924" y="2492"/>
              <a:ext cx="825" cy="212"/>
            </a:xfrm>
            <a:prstGeom prst="rect">
              <a:avLst/>
            </a:prstGeom>
            <a:gradFill rotWithShape="0">
              <a:gsLst>
                <a:gs pos="0">
                  <a:srgbClr val="ECECF7"/>
                </a:gs>
                <a:gs pos="100000">
                  <a:srgbClr val="B8B8E2"/>
                </a:gs>
              </a:gsLst>
              <a:lin ang="5400000" scaled="1"/>
            </a:gradFill>
            <a:ln w="9360">
              <a:solidFill>
                <a:srgbClr val="626297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80808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Verdan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Verdana" pitchFamily="34" charset="0"/>
                  <a:ea typeface="굴림" pitchFamily="50" charset="-127"/>
                </a:rPr>
                <a:t>Hyper</a:t>
              </a:r>
            </a:p>
            <a:p>
              <a:pPr algn="ctr">
                <a:lnSpc>
                  <a:spcPct val="100000"/>
                </a:lnSpc>
                <a:buFont typeface="Verdana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Verdana" pitchFamily="34" charset="0"/>
                  <a:ea typeface="굴림" pitchFamily="50" charset="-127"/>
                </a:rPr>
                <a:t>Transport</a:t>
              </a:r>
            </a:p>
          </p:txBody>
        </p:sp>
        <p:sp>
          <p:nvSpPr>
            <p:cNvPr id="14" name="Line 19"/>
            <p:cNvSpPr>
              <a:spLocks noChangeShapeType="1"/>
            </p:cNvSpPr>
            <p:nvPr/>
          </p:nvSpPr>
          <p:spPr bwMode="auto">
            <a:xfrm>
              <a:off x="1304" y="2547"/>
              <a:ext cx="616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20"/>
            <p:cNvSpPr txBox="1">
              <a:spLocks noChangeArrowheads="1"/>
            </p:cNvSpPr>
            <p:nvPr/>
          </p:nvSpPr>
          <p:spPr bwMode="auto">
            <a:xfrm>
              <a:off x="1380" y="2423"/>
              <a:ext cx="444" cy="1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62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000" b="1">
                  <a:solidFill>
                    <a:srgbClr val="000000"/>
                  </a:solidFill>
                  <a:ea typeface="굴림" pitchFamily="50" charset="-127"/>
                </a:rPr>
                <a:t>32 Gbps</a:t>
              </a:r>
            </a:p>
          </p:txBody>
        </p:sp>
        <p:sp>
          <p:nvSpPr>
            <p:cNvPr id="16" name="Line 21"/>
            <p:cNvSpPr>
              <a:spLocks noChangeShapeType="1"/>
            </p:cNvSpPr>
            <p:nvPr/>
          </p:nvSpPr>
          <p:spPr bwMode="auto">
            <a:xfrm flipH="1">
              <a:off x="1305" y="2661"/>
              <a:ext cx="616" cy="1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1391" y="2628"/>
              <a:ext cx="429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000" b="1">
                  <a:solidFill>
                    <a:srgbClr val="000000"/>
                  </a:solidFill>
                  <a:ea typeface="굴림" pitchFamily="50" charset="-127"/>
                </a:rPr>
                <a:t>32 Gbps</a:t>
              </a: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000" b="1">
                  <a:solidFill>
                    <a:srgbClr val="000000"/>
                  </a:solidFill>
                  <a:ea typeface="굴림" pitchFamily="50" charset="-127"/>
                </a:rPr>
                <a:t>~60ns</a:t>
              </a:r>
            </a:p>
          </p:txBody>
        </p:sp>
        <p:sp>
          <p:nvSpPr>
            <p:cNvPr id="18" name="Text Box 23"/>
            <p:cNvSpPr txBox="1">
              <a:spLocks noChangeArrowheads="1"/>
            </p:cNvSpPr>
            <p:nvPr/>
          </p:nvSpPr>
          <p:spPr bwMode="auto">
            <a:xfrm>
              <a:off x="2201" y="2913"/>
              <a:ext cx="116" cy="154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Text Box 24"/>
            <p:cNvSpPr txBox="1">
              <a:spLocks noChangeArrowheads="1"/>
            </p:cNvSpPr>
            <p:nvPr/>
          </p:nvSpPr>
          <p:spPr bwMode="auto">
            <a:xfrm>
              <a:off x="425" y="2813"/>
              <a:ext cx="785" cy="174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spcBef>
                  <a:spcPts val="75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 dirty="0">
                  <a:solidFill>
                    <a:srgbClr val="000000"/>
                  </a:solidFill>
                  <a:ea typeface="굴림" pitchFamily="50" charset="-127"/>
                </a:rPr>
                <a:t>AMD Barcelona</a:t>
              </a:r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2900" y="2648"/>
              <a:ext cx="556" cy="25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000" b="1" dirty="0">
                  <a:solidFill>
                    <a:srgbClr val="000000"/>
                  </a:solidFill>
                  <a:ea typeface="굴림" pitchFamily="50" charset="-127"/>
                </a:rPr>
                <a:t>6.4 </a:t>
              </a:r>
              <a:r>
                <a:rPr lang="en-GB" altLang="ko-KR" sz="1000" b="1" dirty="0" err="1">
                  <a:solidFill>
                    <a:srgbClr val="000000"/>
                  </a:solidFill>
                  <a:ea typeface="굴림" pitchFamily="50" charset="-127"/>
                </a:rPr>
                <a:t>Gbps</a:t>
              </a:r>
              <a:endParaRPr lang="en-GB" altLang="ko-KR" sz="1000" b="1" dirty="0">
                <a:solidFill>
                  <a:srgbClr val="000000"/>
                </a:solidFill>
                <a:ea typeface="굴림" pitchFamily="50" charset="-127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000" b="1" dirty="0">
                  <a:solidFill>
                    <a:srgbClr val="000000"/>
                  </a:solidFill>
                  <a:ea typeface="굴림" pitchFamily="50" charset="-127"/>
                </a:rPr>
                <a:t>~380ns</a:t>
              </a: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2890" y="2438"/>
              <a:ext cx="614" cy="15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000" b="1">
                  <a:solidFill>
                    <a:srgbClr val="000000"/>
                  </a:solidFill>
                  <a:ea typeface="굴림" pitchFamily="50" charset="-127"/>
                </a:rPr>
                <a:t>6.4 Gbps</a:t>
              </a: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2749" y="2574"/>
              <a:ext cx="777" cy="5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Text Box 28"/>
            <p:cNvSpPr txBox="1">
              <a:spLocks noChangeArrowheads="1"/>
            </p:cNvSpPr>
            <p:nvPr/>
          </p:nvSpPr>
          <p:spPr bwMode="auto">
            <a:xfrm>
              <a:off x="3526" y="2417"/>
              <a:ext cx="1623" cy="249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rgbClr val="000000"/>
                  </a:solidFill>
                  <a:ea typeface="굴림" pitchFamily="50" charset="-127"/>
                </a:rPr>
                <a:t>cHTCore™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rgbClr val="000000"/>
                  </a:solidFill>
                  <a:ea typeface="굴림" pitchFamily="50" charset="-127"/>
                </a:rPr>
                <a:t>Hyper Transport (PHY, LINK)</a:t>
              </a:r>
              <a:r>
                <a:rPr lang="x-none" altLang="ko-KR" sz="1200">
                  <a:solidFill>
                    <a:srgbClr val="000000"/>
                  </a:solidFill>
                  <a:ea typeface="굴림" pitchFamily="50" charset="-127"/>
                  <a:cs typeface="Arial" charset="0"/>
                </a:rPr>
                <a:t>‏</a:t>
              </a:r>
              <a:endParaRPr lang="en-GB" altLang="ko-KR" sz="12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24" name="Text Box 29"/>
            <p:cNvSpPr txBox="1">
              <a:spLocks noChangeArrowheads="1"/>
            </p:cNvSpPr>
            <p:nvPr/>
          </p:nvSpPr>
          <p:spPr bwMode="auto">
            <a:xfrm>
              <a:off x="3456" y="1261"/>
              <a:ext cx="1776" cy="27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100">
                  <a:solidFill>
                    <a:srgbClr val="000000"/>
                  </a:solidFill>
                  <a:ea typeface="굴림" pitchFamily="50" charset="-127"/>
                </a:rPr>
                <a:t>Altera Stratix II FPGA   (132k Logic Gates)</a:t>
              </a:r>
              <a:r>
                <a:rPr lang="x-none" altLang="ko-KR" sz="1100">
                  <a:solidFill>
                    <a:srgbClr val="000000"/>
                  </a:solidFill>
                  <a:ea typeface="굴림" pitchFamily="50" charset="-127"/>
                  <a:cs typeface="Arial" charset="0"/>
                </a:rPr>
                <a:t>‏</a:t>
              </a:r>
              <a:endParaRPr lang="en-GB" altLang="ko-KR" sz="1100">
                <a:solidFill>
                  <a:srgbClr val="000000"/>
                </a:solidFill>
                <a:ea typeface="굴림" pitchFamily="50" charset="-127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ko-KR" altLang="en-GB" sz="110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H="1" flipV="1">
              <a:off x="2748" y="2660"/>
              <a:ext cx="776" cy="4"/>
            </a:xfrm>
            <a:prstGeom prst="line">
              <a:avLst/>
            </a:prstGeom>
            <a:noFill/>
            <a:ln w="1908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4395" y="1966"/>
              <a:ext cx="753" cy="246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chemeClr val="tx1"/>
                  </a:solidFill>
                  <a:ea typeface="굴림" pitchFamily="50" charset="-127"/>
                </a:rPr>
                <a:t>Configurable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chemeClr val="tx1"/>
                  </a:solidFill>
                  <a:ea typeface="굴림" pitchFamily="50" charset="-127"/>
                </a:rPr>
                <a:t>Coherent Cache</a:t>
              </a:r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3530" y="2213"/>
              <a:ext cx="1619" cy="208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chemeClr val="tx1"/>
                  </a:solidFill>
                  <a:ea typeface="굴림" pitchFamily="50" charset="-127"/>
                </a:rPr>
                <a:t>Data 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chemeClr val="tx1"/>
                  </a:solidFill>
                  <a:ea typeface="굴림" pitchFamily="50" charset="-127"/>
                </a:rPr>
                <a:t>Transfer Engine</a:t>
              </a: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4395" y="1823"/>
              <a:ext cx="754" cy="145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chemeClr val="tx1"/>
                  </a:solidFill>
                  <a:ea typeface="굴림" pitchFamily="50" charset="-127"/>
                </a:rPr>
                <a:t>Cache IF</a:t>
              </a:r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3531" y="2054"/>
              <a:ext cx="765" cy="155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chemeClr val="tx1"/>
                  </a:solidFill>
                  <a:ea typeface="굴림" pitchFamily="50" charset="-127"/>
                </a:rPr>
                <a:t>Data Stream IF</a:t>
              </a: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3864" y="1482"/>
              <a:ext cx="1286" cy="238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rgbClr val="000000"/>
                  </a:solidFill>
                  <a:ea typeface="굴림" pitchFamily="50" charset="-127"/>
                </a:rPr>
                <a:t>User Application</a:t>
              </a:r>
            </a:p>
          </p:txBody>
        </p:sp>
        <p:sp>
          <p:nvSpPr>
            <p:cNvPr id="31" name="Rectangle 36"/>
            <p:cNvSpPr>
              <a:spLocks noChangeArrowheads="1"/>
            </p:cNvSpPr>
            <p:nvPr/>
          </p:nvSpPr>
          <p:spPr bwMode="auto">
            <a:xfrm>
              <a:off x="3505" y="1474"/>
              <a:ext cx="268" cy="248"/>
            </a:xfrm>
            <a:prstGeom prst="rect">
              <a:avLst/>
            </a:prstGeom>
            <a:solidFill>
              <a:srgbClr val="FFFF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rgbClr val="000000"/>
                  </a:solidFill>
                  <a:ea typeface="굴림" pitchFamily="50" charset="-127"/>
                </a:rPr>
                <a:t>MMR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200">
                  <a:solidFill>
                    <a:srgbClr val="000000"/>
                  </a:solidFill>
                  <a:ea typeface="굴림" pitchFamily="50" charset="-127"/>
                </a:rPr>
                <a:t>IF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4102" y="1723"/>
              <a:ext cx="1" cy="3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>
              <a:off x="3971" y="1738"/>
              <a:ext cx="8" cy="31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 flipV="1">
              <a:off x="3673" y="1711"/>
              <a:ext cx="1" cy="33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>
              <a:off x="3768" y="1616"/>
              <a:ext cx="95" cy="1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 flipV="1">
              <a:off x="5006" y="1725"/>
              <a:ext cx="1" cy="83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4911" y="1728"/>
              <a:ext cx="1" cy="79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AutoShape 43"/>
            <p:cNvSpPr>
              <a:spLocks noChangeArrowheads="1"/>
            </p:cNvSpPr>
            <p:nvPr/>
          </p:nvSpPr>
          <p:spPr bwMode="auto">
            <a:xfrm>
              <a:off x="421" y="1377"/>
              <a:ext cx="357" cy="42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 dirty="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1.8G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 dirty="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Core 0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 dirty="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64K L1</a:t>
              </a:r>
            </a:p>
          </p:txBody>
        </p:sp>
        <p:sp>
          <p:nvSpPr>
            <p:cNvPr id="39" name="AutoShape 44"/>
            <p:cNvSpPr>
              <a:spLocks noChangeArrowheads="1"/>
            </p:cNvSpPr>
            <p:nvPr/>
          </p:nvSpPr>
          <p:spPr bwMode="auto">
            <a:xfrm>
              <a:off x="421" y="1849"/>
              <a:ext cx="361" cy="2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512KB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L2 Cache</a:t>
              </a:r>
            </a:p>
          </p:txBody>
        </p:sp>
        <p:sp>
          <p:nvSpPr>
            <p:cNvPr id="40" name="AutoShape 45"/>
            <p:cNvSpPr>
              <a:spLocks noChangeArrowheads="1"/>
            </p:cNvSpPr>
            <p:nvPr/>
          </p:nvSpPr>
          <p:spPr bwMode="auto">
            <a:xfrm>
              <a:off x="948" y="1377"/>
              <a:ext cx="356" cy="42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1.8G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Core 3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64K L1</a:t>
              </a:r>
            </a:p>
          </p:txBody>
        </p:sp>
        <p:sp>
          <p:nvSpPr>
            <p:cNvPr id="41" name="AutoShape 46"/>
            <p:cNvSpPr>
              <a:spLocks noChangeArrowheads="1"/>
            </p:cNvSpPr>
            <p:nvPr/>
          </p:nvSpPr>
          <p:spPr bwMode="auto">
            <a:xfrm>
              <a:off x="948" y="1849"/>
              <a:ext cx="360" cy="2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512KB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L2 Cache</a:t>
              </a:r>
            </a:p>
          </p:txBody>
        </p:sp>
        <p:sp>
          <p:nvSpPr>
            <p:cNvPr id="42" name="Text Box 47"/>
            <p:cNvSpPr txBox="1">
              <a:spLocks noChangeArrowheads="1"/>
            </p:cNvSpPr>
            <p:nvPr/>
          </p:nvSpPr>
          <p:spPr bwMode="auto">
            <a:xfrm>
              <a:off x="2241" y="1543"/>
              <a:ext cx="257" cy="232"/>
            </a:xfrm>
            <a:prstGeom prst="rect">
              <a:avLst/>
            </a:prstGeom>
            <a:solidFill>
              <a:srgbClr val="C2534D"/>
            </a:solidFill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altLang="ko-KR" sz="1800">
                  <a:solidFill>
                    <a:srgbClr val="000000"/>
                  </a:solidFill>
                  <a:ea typeface="굴림" pitchFamily="50" charset="-127"/>
                </a:rPr>
                <a:t>…</a:t>
              </a:r>
            </a:p>
          </p:txBody>
        </p:sp>
        <p:sp>
          <p:nvSpPr>
            <p:cNvPr id="43" name="AutoShape 48"/>
            <p:cNvSpPr>
              <a:spLocks noChangeArrowheads="1"/>
            </p:cNvSpPr>
            <p:nvPr/>
          </p:nvSpPr>
          <p:spPr bwMode="auto">
            <a:xfrm>
              <a:off x="1922" y="1377"/>
              <a:ext cx="356" cy="42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1.8G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Core 0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64K L1</a:t>
              </a:r>
            </a:p>
          </p:txBody>
        </p:sp>
        <p:sp>
          <p:nvSpPr>
            <p:cNvPr id="44" name="AutoShape 49"/>
            <p:cNvSpPr>
              <a:spLocks noChangeArrowheads="1"/>
            </p:cNvSpPr>
            <p:nvPr/>
          </p:nvSpPr>
          <p:spPr bwMode="auto">
            <a:xfrm>
              <a:off x="1922" y="1849"/>
              <a:ext cx="360" cy="2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512KB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L2 Cache</a:t>
              </a:r>
            </a:p>
          </p:txBody>
        </p:sp>
        <p:sp>
          <p:nvSpPr>
            <p:cNvPr id="45" name="AutoShape 50"/>
            <p:cNvSpPr>
              <a:spLocks noChangeArrowheads="1"/>
            </p:cNvSpPr>
            <p:nvPr/>
          </p:nvSpPr>
          <p:spPr bwMode="auto">
            <a:xfrm>
              <a:off x="2456" y="1377"/>
              <a:ext cx="357" cy="422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1.8G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Core 3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64K L1</a:t>
              </a:r>
            </a:p>
          </p:txBody>
        </p:sp>
        <p:sp>
          <p:nvSpPr>
            <p:cNvPr id="46" name="AutoShape 51"/>
            <p:cNvSpPr>
              <a:spLocks noChangeArrowheads="1"/>
            </p:cNvSpPr>
            <p:nvPr/>
          </p:nvSpPr>
          <p:spPr bwMode="auto">
            <a:xfrm>
              <a:off x="2456" y="1849"/>
              <a:ext cx="361" cy="234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FBD4B4"/>
                </a:gs>
              </a:gsLst>
              <a:lin ang="5400000" scaled="1"/>
            </a:gradFill>
            <a:ln w="12600">
              <a:solidFill>
                <a:srgbClr val="FABF8F"/>
              </a:solidFill>
              <a:miter lim="800000"/>
              <a:headEnd/>
              <a:tailEnd/>
            </a:ln>
            <a:effectLst>
              <a:outerShdw dist="17819" dir="2700000" algn="ctr" rotWithShape="0">
                <a:srgbClr val="974706">
                  <a:alpha val="50027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512KB</a:t>
              </a:r>
            </a:p>
            <a:p>
              <a:pPr algn="ctr">
                <a:lnSpc>
                  <a:spcPct val="100000"/>
                </a:lnSpc>
                <a:buFont typeface="Calibri" pitchFamily="34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r>
                <a:rPr lang="en-GB" altLang="ko-KR" sz="800">
                  <a:solidFill>
                    <a:srgbClr val="000000"/>
                  </a:solidFill>
                  <a:latin typeface="Calibri" pitchFamily="34" charset="0"/>
                  <a:ea typeface="굴림" pitchFamily="50" charset="-127"/>
                </a:rPr>
                <a:t>L2 Cache</a:t>
              </a:r>
            </a:p>
          </p:txBody>
        </p:sp>
      </p:grp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5500694" y="4214818"/>
            <a:ext cx="3348037" cy="279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ko-KR" altLang="en-US" sz="1200" dirty="0">
                <a:solidFill>
                  <a:schemeClr val="tx1"/>
                </a:solidFill>
                <a:latin typeface="Verdana" pitchFamily="34" charset="0"/>
              </a:rPr>
              <a:t>*</a:t>
            </a:r>
            <a:r>
              <a:rPr lang="en-US" altLang="ko-KR" sz="1200" dirty="0" err="1">
                <a:solidFill>
                  <a:schemeClr val="tx1"/>
                </a:solidFill>
                <a:latin typeface="Verdana" pitchFamily="34" charset="0"/>
              </a:rPr>
              <a:t>cHTCore</a:t>
            </a:r>
            <a:r>
              <a:rPr lang="en-US" altLang="ko-KR" sz="1200" dirty="0" smtClean="0">
                <a:solidFill>
                  <a:schemeClr val="tx1"/>
                </a:solidFill>
                <a:latin typeface="Verdana" pitchFamily="34" charset="0"/>
              </a:rPr>
              <a:t> by the University </a:t>
            </a:r>
            <a:r>
              <a:rPr lang="en-US" altLang="ko-KR" sz="1200" dirty="0">
                <a:solidFill>
                  <a:schemeClr val="tx1"/>
                </a:solidFill>
                <a:latin typeface="Verdana" pitchFamily="34" charset="0"/>
              </a:rPr>
              <a:t>of </a:t>
            </a:r>
            <a:r>
              <a:rPr lang="en-US" altLang="ko-KR" sz="1200" dirty="0" err="1">
                <a:solidFill>
                  <a:schemeClr val="tx1"/>
                </a:solidFill>
                <a:latin typeface="Verdana" pitchFamily="34" charset="0"/>
              </a:rPr>
              <a:t>Manhiem</a:t>
            </a:r>
            <a:endParaRPr lang="en-US" altLang="ko-KR" sz="1200" dirty="0">
              <a:solidFill>
                <a:schemeClr val="tx1"/>
              </a:solidFill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FARM Successes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Up and running</a:t>
            </a:r>
          </a:p>
          <a:p>
            <a:pPr lvl="1"/>
            <a:r>
              <a:rPr lang="en-US" dirty="0" smtClean="0"/>
              <a:t>Coherent interface, OS modules, user </a:t>
            </a:r>
            <a:r>
              <a:rPr lang="en-US" dirty="0" err="1" smtClean="0"/>
              <a:t>libs</a:t>
            </a:r>
            <a:r>
              <a:rPr lang="en-US" dirty="0" smtClean="0"/>
              <a:t>, verification, …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TMACC: an off-core TM accelerator</a:t>
            </a:r>
          </a:p>
          <a:p>
            <a:pPr lvl="1"/>
            <a:r>
              <a:rPr lang="en-US" dirty="0" smtClean="0"/>
              <a:t>Hardware TM support without changing cores/caches</a:t>
            </a:r>
          </a:p>
          <a:p>
            <a:pPr lvl="1"/>
            <a:r>
              <a:rPr lang="en-US" dirty="0" smtClean="0"/>
              <a:t>Large performance gains for coarse-grain transactions</a:t>
            </a:r>
          </a:p>
          <a:p>
            <a:pPr lvl="2"/>
            <a:r>
              <a:rPr lang="en-US" dirty="0" smtClean="0"/>
              <a:t>The important case for TM research</a:t>
            </a:r>
          </a:p>
          <a:p>
            <a:pPr lvl="2"/>
            <a:r>
              <a:rPr lang="en-US" dirty="0" smtClean="0"/>
              <a:t>Over STM or threaded core running on </a:t>
            </a:r>
            <a:r>
              <a:rPr lang="en-US" dirty="0" err="1" smtClean="0"/>
              <a:t>Opterons</a:t>
            </a:r>
            <a:endParaRPr lang="en-US" dirty="0" smtClean="0"/>
          </a:p>
          <a:p>
            <a:pPr lvl="1"/>
            <a:r>
              <a:rPr lang="en-US" dirty="0" smtClean="0"/>
              <a:t>Showcases simpler deployment approaches for TM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Ongoing work on heterogeneous accelerators</a:t>
            </a:r>
          </a:p>
          <a:p>
            <a:pPr lvl="1"/>
            <a:r>
              <a:rPr lang="en-US" dirty="0" smtClean="0"/>
              <a:t>For compute, memory, I/O, programmability, security, …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FARM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Too early to say…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FARM (so far)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524000"/>
            <a:ext cx="8367263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CPU+FPGA boards are promising but not mature yet</a:t>
            </a:r>
          </a:p>
          <a:p>
            <a:pPr lvl="1"/>
            <a:r>
              <a:rPr lang="en-US" sz="2400" dirty="0" smtClean="0"/>
              <a:t>Availability, stability, docs, integration, features, …</a:t>
            </a:r>
          </a:p>
          <a:p>
            <a:pPr lvl="1"/>
            <a:r>
              <a:rPr lang="en-US" sz="2400" dirty="0" smtClean="0"/>
              <a:t>We had several false starts: DRC, </a:t>
            </a:r>
            <a:r>
              <a:rPr lang="en-US" sz="2400" dirty="0" err="1" smtClean="0"/>
              <a:t>XtremeData</a:t>
            </a:r>
            <a:endParaRPr lang="en-US" sz="2400" dirty="0" smtClean="0"/>
          </a:p>
          <a:p>
            <a:pPr lvl="1"/>
            <a:r>
              <a:rPr lang="en-US" sz="2400" dirty="0" smtClean="0"/>
              <a:t>Forward compatibility of infrastructure is still an unknown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Vendor support and openness is crucial </a:t>
            </a:r>
          </a:p>
          <a:p>
            <a:pPr lvl="1"/>
            <a:r>
              <a:rPr lang="en-US" sz="2300" dirty="0" smtClean="0"/>
              <a:t>Faced long delays and roadblocks in many cases</a:t>
            </a:r>
          </a:p>
          <a:p>
            <a:pPr lvl="1"/>
            <a:r>
              <a:rPr lang="en-US" sz="2300" dirty="0" smtClean="0"/>
              <a:t>This is what made the difference with A&amp;D Tech </a:t>
            </a:r>
          </a:p>
          <a:p>
            <a:pPr lvl="1"/>
            <a:endParaRPr lang="en-US" sz="2300" dirty="0" smtClean="0"/>
          </a:p>
          <a:p>
            <a:r>
              <a:rPr lang="en-US" sz="2800" dirty="0" smtClean="0"/>
              <a:t>Cores &amp; systems not yet optimized for coherent accelerators</a:t>
            </a:r>
          </a:p>
          <a:p>
            <a:pPr lvl="1"/>
            <a:r>
              <a:rPr lang="en-US" sz="2300" dirty="0" smtClean="0"/>
              <a:t>Most work goes into CPU/FPGA interaction (HW and SW)</a:t>
            </a:r>
          </a:p>
          <a:p>
            <a:pPr lvl="1"/>
            <a:r>
              <a:rPr lang="en-US" sz="2300" dirty="0" smtClean="0"/>
              <a:t>Will likely change thanks to CPU/GPU fusion and I/O virtualization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Raksha</a:t>
            </a:r>
            <a:r>
              <a:rPr lang="en-US" dirty="0" smtClean="0"/>
              <a:t>: Architectural Support for Software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153400" cy="5029200"/>
          </a:xfrm>
        </p:spPr>
        <p:txBody>
          <a:bodyPr/>
          <a:lstStyle/>
          <a:p>
            <a:r>
              <a:rPr lang="en-US" sz="2400" dirty="0" smtClean="0"/>
              <a:t>Goal: develop &amp; realistically evaluate HW security features</a:t>
            </a:r>
          </a:p>
          <a:p>
            <a:pPr lvl="1"/>
            <a:r>
              <a:rPr lang="en-US" sz="2200" dirty="0" smtClean="0"/>
              <a:t>Avoid pitfalls of separate methodologies for functionality and performance</a:t>
            </a:r>
          </a:p>
          <a:p>
            <a:pPr lvl="1"/>
            <a:r>
              <a:rPr lang="en-US" sz="2200" dirty="0" smtClean="0"/>
              <a:t>Primarily focused on dynamic information flow tracking (DIFT)</a:t>
            </a:r>
            <a:endParaRPr lang="en-US" sz="2700" dirty="0" smtClean="0"/>
          </a:p>
          <a:p>
            <a:pPr lvl="1"/>
            <a:endParaRPr lang="en-US" sz="2400" dirty="0" smtClean="0"/>
          </a:p>
          <a:p>
            <a:r>
              <a:rPr lang="en-US" sz="2400" dirty="0" smtClean="0"/>
              <a:t>Primary prototyping requirements</a:t>
            </a:r>
          </a:p>
          <a:p>
            <a:pPr lvl="1"/>
            <a:r>
              <a:rPr lang="en-US" sz="2200" dirty="0" smtClean="0"/>
              <a:t>A baseline core we could easily change</a:t>
            </a:r>
          </a:p>
          <a:p>
            <a:pPr lvl="2"/>
            <a:r>
              <a:rPr lang="en-US" sz="2100" dirty="0" smtClean="0"/>
              <a:t>Simple core, mature design, reasonable support</a:t>
            </a:r>
          </a:p>
          <a:p>
            <a:pPr lvl="1"/>
            <a:r>
              <a:rPr lang="en-US" sz="2200" dirty="0" smtClean="0"/>
              <a:t>Rich software base (Linux, libraries, software)</a:t>
            </a:r>
          </a:p>
          <a:p>
            <a:pPr lvl="2"/>
            <a:r>
              <a:rPr lang="en-US" sz="2000" dirty="0" smtClean="0"/>
              <a:t>SW modules and security policies a critical part of our work</a:t>
            </a:r>
          </a:p>
          <a:p>
            <a:pPr lvl="2"/>
            <a:r>
              <a:rPr lang="en-US" sz="2000" dirty="0" smtClean="0"/>
              <a:t>Also needed for credible evaluation</a:t>
            </a:r>
          </a:p>
          <a:p>
            <a:pPr lvl="1"/>
            <a:r>
              <a:rPr lang="en-US" sz="2200" dirty="0" smtClean="0"/>
              <a:t>Low cost </a:t>
            </a:r>
            <a:r>
              <a:rPr lang="en-US" sz="2400" dirty="0" smtClean="0"/>
              <a:t>FPGA system</a:t>
            </a:r>
            <a:endParaRPr lang="en-US" sz="23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Raksha</a:t>
            </a:r>
            <a:r>
              <a:rPr lang="en-GB" dirty="0" smtClean="0"/>
              <a:t>: 1st Generation</a:t>
            </a:r>
            <a:endParaRPr lang="en-GB" dirty="0"/>
          </a:p>
        </p:txBody>
      </p:sp>
      <p:sp>
        <p:nvSpPr>
          <p:cNvPr id="50" name="Content Placeholder 49"/>
          <p:cNvSpPr>
            <a:spLocks noGrp="1"/>
          </p:cNvSpPr>
          <p:nvPr>
            <p:ph idx="1"/>
          </p:nvPr>
        </p:nvSpPr>
        <p:spPr>
          <a:xfrm>
            <a:off x="533400" y="4191000"/>
            <a:ext cx="8153400" cy="23622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Base: Leon </a:t>
            </a:r>
            <a:r>
              <a:rPr lang="en-US" dirty="0" err="1" smtClean="0"/>
              <a:t>Sparc</a:t>
            </a:r>
            <a:r>
              <a:rPr lang="en-US" dirty="0" smtClean="0"/>
              <a:t> V8 core + Xilinx XUP board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Met all our critical requirements 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Changes to the Leon design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New op mode, multi-bit tags on state, check &amp; propagate logic, …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Security checks on user code and unmodified Linux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No false positives</a:t>
            </a:r>
            <a:endParaRPr lang="en-US" dirty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838200" y="2895600"/>
            <a:ext cx="6019800" cy="228600"/>
            <a:chOff x="576" y="1632"/>
            <a:chExt cx="3792" cy="144"/>
          </a:xfrm>
          <a:solidFill>
            <a:srgbClr val="00FF00"/>
          </a:solidFill>
        </p:grpSpPr>
        <p:sp>
          <p:nvSpPr>
            <p:cNvPr id="12331" name="Rectangle 21"/>
            <p:cNvSpPr>
              <a:spLocks noChangeArrowheads="1"/>
            </p:cNvSpPr>
            <p:nvPr/>
          </p:nvSpPr>
          <p:spPr bwMode="auto">
            <a:xfrm>
              <a:off x="576" y="1632"/>
              <a:ext cx="192" cy="9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sz="20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2332" name="Rectangle 53"/>
            <p:cNvSpPr>
              <a:spLocks noChangeArrowheads="1"/>
            </p:cNvSpPr>
            <p:nvPr/>
          </p:nvSpPr>
          <p:spPr bwMode="auto">
            <a:xfrm>
              <a:off x="912" y="1680"/>
              <a:ext cx="624" cy="9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sz="20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2333" name="Rectangle 54"/>
            <p:cNvSpPr>
              <a:spLocks noChangeArrowheads="1"/>
            </p:cNvSpPr>
            <p:nvPr/>
          </p:nvSpPr>
          <p:spPr bwMode="auto">
            <a:xfrm>
              <a:off x="3696" y="1680"/>
              <a:ext cx="672" cy="9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sz="20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2334" name="Rectangle 55"/>
            <p:cNvSpPr>
              <a:spLocks noChangeArrowheads="1"/>
            </p:cNvSpPr>
            <p:nvPr/>
          </p:nvSpPr>
          <p:spPr bwMode="auto">
            <a:xfrm>
              <a:off x="2448" y="1680"/>
              <a:ext cx="624" cy="96"/>
            </a:xfrm>
            <a:prstGeom prst="rect">
              <a:avLst/>
            </a:prstGeom>
            <a:grpFill/>
            <a:ln w="12700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algn="ctr" eaLnBrk="0" hangingPunct="0">
                <a:spcBef>
                  <a:spcPct val="50000"/>
                </a:spcBef>
                <a:defRPr/>
              </a:pPr>
              <a:endParaRPr lang="en-US" sz="2000">
                <a:solidFill>
                  <a:schemeClr val="bg1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28676" name="Line 57"/>
          <p:cNvSpPr>
            <a:spLocks noChangeShapeType="1"/>
          </p:cNvSpPr>
          <p:nvPr/>
        </p:nvSpPr>
        <p:spPr bwMode="auto">
          <a:xfrm>
            <a:off x="2438400" y="1524000"/>
            <a:ext cx="0" cy="2667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7" name="Line 58"/>
          <p:cNvSpPr>
            <a:spLocks noChangeShapeType="1"/>
          </p:cNvSpPr>
          <p:nvPr/>
        </p:nvSpPr>
        <p:spPr bwMode="auto">
          <a:xfrm>
            <a:off x="3657600" y="1524000"/>
            <a:ext cx="0" cy="2667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8" name="Line 59"/>
          <p:cNvSpPr>
            <a:spLocks noChangeShapeType="1"/>
          </p:cNvSpPr>
          <p:nvPr/>
        </p:nvSpPr>
        <p:spPr bwMode="auto">
          <a:xfrm>
            <a:off x="8001000" y="1524000"/>
            <a:ext cx="0" cy="2667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79" name="Line 60"/>
          <p:cNvSpPr>
            <a:spLocks noChangeShapeType="1"/>
          </p:cNvSpPr>
          <p:nvPr/>
        </p:nvSpPr>
        <p:spPr bwMode="auto">
          <a:xfrm>
            <a:off x="6934200" y="1524000"/>
            <a:ext cx="0" cy="2667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0" name="Line 61"/>
          <p:cNvSpPr>
            <a:spLocks noChangeShapeType="1"/>
          </p:cNvSpPr>
          <p:nvPr/>
        </p:nvSpPr>
        <p:spPr bwMode="auto">
          <a:xfrm>
            <a:off x="5715000" y="1524000"/>
            <a:ext cx="0" cy="2667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81" name="Line 62"/>
          <p:cNvSpPr>
            <a:spLocks noChangeShapeType="1"/>
          </p:cNvSpPr>
          <p:nvPr/>
        </p:nvSpPr>
        <p:spPr bwMode="auto">
          <a:xfrm>
            <a:off x="4876800" y="1524000"/>
            <a:ext cx="0" cy="2667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96" name="Rectangle 64"/>
          <p:cNvSpPr>
            <a:spLocks noChangeArrowheads="1"/>
          </p:cNvSpPr>
          <p:nvPr/>
        </p:nvSpPr>
        <p:spPr bwMode="auto">
          <a:xfrm>
            <a:off x="2590800" y="3200400"/>
            <a:ext cx="990600" cy="4572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Policy Decode</a:t>
            </a:r>
          </a:p>
        </p:txBody>
      </p:sp>
      <p:sp>
        <p:nvSpPr>
          <p:cNvPr id="18497" name="Line 65"/>
          <p:cNvSpPr>
            <a:spLocks noChangeShapeType="1"/>
          </p:cNvSpPr>
          <p:nvPr/>
        </p:nvSpPr>
        <p:spPr bwMode="auto">
          <a:xfrm>
            <a:off x="2438400" y="2438400"/>
            <a:ext cx="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98" name="Line 66"/>
          <p:cNvSpPr>
            <a:spLocks noChangeShapeType="1"/>
          </p:cNvSpPr>
          <p:nvPr/>
        </p:nvSpPr>
        <p:spPr bwMode="auto">
          <a:xfrm>
            <a:off x="2438400" y="3429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499" name="Rectangle 67"/>
          <p:cNvSpPr>
            <a:spLocks noChangeArrowheads="1"/>
          </p:cNvSpPr>
          <p:nvPr/>
        </p:nvSpPr>
        <p:spPr bwMode="auto">
          <a:xfrm>
            <a:off x="5029200" y="3200400"/>
            <a:ext cx="609600" cy="4572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Tag ALU</a:t>
            </a:r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7086600" y="3200400"/>
            <a:ext cx="762000" cy="4572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200">
                <a:solidFill>
                  <a:schemeClr val="bg1"/>
                </a:solidFill>
              </a:rPr>
              <a:t>Tag Check</a:t>
            </a:r>
          </a:p>
        </p:txBody>
      </p:sp>
      <p:sp>
        <p:nvSpPr>
          <p:cNvPr id="18502" name="Line 70"/>
          <p:cNvSpPr>
            <a:spLocks noChangeShapeType="1"/>
          </p:cNvSpPr>
          <p:nvPr/>
        </p:nvSpPr>
        <p:spPr bwMode="auto">
          <a:xfrm>
            <a:off x="4876800" y="25908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03" name="Line 71"/>
          <p:cNvSpPr>
            <a:spLocks noChangeShapeType="1"/>
          </p:cNvSpPr>
          <p:nvPr/>
        </p:nvSpPr>
        <p:spPr bwMode="auto">
          <a:xfrm>
            <a:off x="4876800" y="3276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04" name="Line 72"/>
          <p:cNvSpPr>
            <a:spLocks noChangeShapeType="1"/>
          </p:cNvSpPr>
          <p:nvPr/>
        </p:nvSpPr>
        <p:spPr bwMode="auto">
          <a:xfrm>
            <a:off x="6934200" y="2438400"/>
            <a:ext cx="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05" name="Line 73"/>
          <p:cNvSpPr>
            <a:spLocks noChangeShapeType="1"/>
          </p:cNvSpPr>
          <p:nvPr/>
        </p:nvSpPr>
        <p:spPr bwMode="auto">
          <a:xfrm>
            <a:off x="6934200" y="3276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06" name="Line 74"/>
          <p:cNvSpPr>
            <a:spLocks noChangeShapeType="1"/>
          </p:cNvSpPr>
          <p:nvPr/>
        </p:nvSpPr>
        <p:spPr bwMode="auto">
          <a:xfrm>
            <a:off x="5638800" y="3429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07" name="Line 75"/>
          <p:cNvSpPr>
            <a:spLocks noChangeShapeType="1"/>
          </p:cNvSpPr>
          <p:nvPr/>
        </p:nvSpPr>
        <p:spPr bwMode="auto">
          <a:xfrm>
            <a:off x="5715000" y="3048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09" name="Line 77"/>
          <p:cNvSpPr>
            <a:spLocks noChangeShapeType="1"/>
          </p:cNvSpPr>
          <p:nvPr/>
        </p:nvSpPr>
        <p:spPr bwMode="auto">
          <a:xfrm>
            <a:off x="7924800" y="28956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694" name="Rectangle 7"/>
          <p:cNvSpPr>
            <a:spLocks noChangeArrowheads="1"/>
          </p:cNvSpPr>
          <p:nvPr/>
        </p:nvSpPr>
        <p:spPr bwMode="auto">
          <a:xfrm>
            <a:off x="838200" y="2057400"/>
            <a:ext cx="304800" cy="8382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PC</a:t>
            </a:r>
          </a:p>
        </p:txBody>
      </p:sp>
      <p:sp>
        <p:nvSpPr>
          <p:cNvPr id="28695" name="Rectangle 8"/>
          <p:cNvSpPr>
            <a:spLocks noChangeArrowheads="1"/>
          </p:cNvSpPr>
          <p:nvPr/>
        </p:nvSpPr>
        <p:spPr bwMode="auto">
          <a:xfrm>
            <a:off x="2590800" y="1828800"/>
            <a:ext cx="9906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Decode</a:t>
            </a:r>
          </a:p>
        </p:txBody>
      </p:sp>
      <p:sp>
        <p:nvSpPr>
          <p:cNvPr id="28696" name="Rectangle 39"/>
          <p:cNvSpPr>
            <a:spLocks noChangeArrowheads="1"/>
          </p:cNvSpPr>
          <p:nvPr/>
        </p:nvSpPr>
        <p:spPr bwMode="auto">
          <a:xfrm>
            <a:off x="5791200" y="1828800"/>
            <a:ext cx="10668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>
                <a:solidFill>
                  <a:schemeClr val="bg1"/>
                </a:solidFill>
              </a:rPr>
              <a:t>D-Cache</a:t>
            </a:r>
          </a:p>
        </p:txBody>
      </p:sp>
      <p:sp>
        <p:nvSpPr>
          <p:cNvPr id="28697" name="Rectangle 40"/>
          <p:cNvSpPr>
            <a:spLocks noChangeArrowheads="1"/>
          </p:cNvSpPr>
          <p:nvPr/>
        </p:nvSpPr>
        <p:spPr bwMode="auto">
          <a:xfrm>
            <a:off x="3810000" y="1828800"/>
            <a:ext cx="9906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RegFile</a:t>
            </a:r>
          </a:p>
        </p:txBody>
      </p:sp>
      <p:sp>
        <p:nvSpPr>
          <p:cNvPr id="28698" name="AutoShape 41"/>
          <p:cNvSpPr>
            <a:spLocks noChangeArrowheads="1"/>
          </p:cNvSpPr>
          <p:nvPr/>
        </p:nvSpPr>
        <p:spPr bwMode="auto">
          <a:xfrm rot="-5400000">
            <a:off x="4724400" y="2133600"/>
            <a:ext cx="1143000" cy="533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28699" name="Rectangle 42"/>
          <p:cNvSpPr>
            <a:spLocks noChangeArrowheads="1"/>
          </p:cNvSpPr>
          <p:nvPr/>
        </p:nvSpPr>
        <p:spPr bwMode="auto">
          <a:xfrm>
            <a:off x="1371600" y="1828800"/>
            <a:ext cx="9906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I-Cache</a:t>
            </a:r>
          </a:p>
        </p:txBody>
      </p:sp>
      <p:sp>
        <p:nvSpPr>
          <p:cNvPr id="28700" name="Rectangle 43"/>
          <p:cNvSpPr>
            <a:spLocks noChangeArrowheads="1"/>
          </p:cNvSpPr>
          <p:nvPr/>
        </p:nvSpPr>
        <p:spPr bwMode="auto">
          <a:xfrm>
            <a:off x="7086600" y="1828800"/>
            <a:ext cx="7620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Traps</a:t>
            </a:r>
          </a:p>
        </p:txBody>
      </p:sp>
      <p:sp>
        <p:nvSpPr>
          <p:cNvPr id="28701" name="Rectangle 44"/>
          <p:cNvSpPr>
            <a:spLocks noChangeArrowheads="1"/>
          </p:cNvSpPr>
          <p:nvPr/>
        </p:nvSpPr>
        <p:spPr bwMode="auto">
          <a:xfrm>
            <a:off x="8077200" y="1828800"/>
            <a:ext cx="3810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WB</a:t>
            </a:r>
          </a:p>
        </p:txBody>
      </p:sp>
      <p:sp>
        <p:nvSpPr>
          <p:cNvPr id="28702" name="Line 45"/>
          <p:cNvSpPr>
            <a:spLocks noChangeShapeType="1"/>
          </p:cNvSpPr>
          <p:nvPr/>
        </p:nvSpPr>
        <p:spPr bwMode="auto">
          <a:xfrm>
            <a:off x="11430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03" name="Line 46"/>
          <p:cNvSpPr>
            <a:spLocks noChangeShapeType="1"/>
          </p:cNvSpPr>
          <p:nvPr/>
        </p:nvSpPr>
        <p:spPr bwMode="auto">
          <a:xfrm>
            <a:off x="23622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04" name="Line 47"/>
          <p:cNvSpPr>
            <a:spLocks noChangeShapeType="1"/>
          </p:cNvSpPr>
          <p:nvPr/>
        </p:nvSpPr>
        <p:spPr bwMode="auto">
          <a:xfrm>
            <a:off x="35814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05" name="Line 48"/>
          <p:cNvSpPr>
            <a:spLocks noChangeShapeType="1"/>
          </p:cNvSpPr>
          <p:nvPr/>
        </p:nvSpPr>
        <p:spPr bwMode="auto">
          <a:xfrm>
            <a:off x="4800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06" name="Line 49"/>
          <p:cNvSpPr>
            <a:spLocks noChangeShapeType="1"/>
          </p:cNvSpPr>
          <p:nvPr/>
        </p:nvSpPr>
        <p:spPr bwMode="auto">
          <a:xfrm>
            <a:off x="4800600" y="2590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07" name="Line 50"/>
          <p:cNvSpPr>
            <a:spLocks noChangeShapeType="1"/>
          </p:cNvSpPr>
          <p:nvPr/>
        </p:nvSpPr>
        <p:spPr bwMode="auto">
          <a:xfrm>
            <a:off x="55626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08" name="Line 51"/>
          <p:cNvSpPr>
            <a:spLocks noChangeShapeType="1"/>
          </p:cNvSpPr>
          <p:nvPr/>
        </p:nvSpPr>
        <p:spPr bwMode="auto">
          <a:xfrm>
            <a:off x="6858000" y="24384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8709" name="Line 52"/>
          <p:cNvSpPr>
            <a:spLocks noChangeShapeType="1"/>
          </p:cNvSpPr>
          <p:nvPr/>
        </p:nvSpPr>
        <p:spPr bwMode="auto">
          <a:xfrm>
            <a:off x="7848600" y="2362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08" name="Line 76"/>
          <p:cNvSpPr>
            <a:spLocks noChangeShapeType="1"/>
          </p:cNvSpPr>
          <p:nvPr/>
        </p:nvSpPr>
        <p:spPr bwMode="auto">
          <a:xfrm>
            <a:off x="5715000" y="30480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sm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7924800" y="28956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11" name="Line 79"/>
          <p:cNvSpPr>
            <a:spLocks noChangeShapeType="1"/>
          </p:cNvSpPr>
          <p:nvPr/>
        </p:nvSpPr>
        <p:spPr bwMode="auto">
          <a:xfrm>
            <a:off x="7848600" y="34290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13" name="Line 81"/>
          <p:cNvSpPr>
            <a:spLocks noChangeShapeType="1"/>
          </p:cNvSpPr>
          <p:nvPr/>
        </p:nvSpPr>
        <p:spPr bwMode="auto">
          <a:xfrm>
            <a:off x="3581400" y="3429000"/>
            <a:ext cx="1447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ransition spd="med" advTm="1116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Raksha: 2nd Generation</a:t>
            </a:r>
            <a:endParaRPr lang="en-GB" dirty="0"/>
          </a:p>
        </p:txBody>
      </p:sp>
      <p:sp>
        <p:nvSpPr>
          <p:cNvPr id="31747" name="Content Placeholder 102"/>
          <p:cNvSpPr>
            <a:spLocks noGrp="1"/>
          </p:cNvSpPr>
          <p:nvPr>
            <p:ph idx="1"/>
          </p:nvPr>
        </p:nvSpPr>
        <p:spPr>
          <a:xfrm>
            <a:off x="533400" y="4299589"/>
            <a:ext cx="8153400" cy="225361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Repositioned hardware support to a small coprocessor</a:t>
            </a:r>
          </a:p>
          <a:p>
            <a:pPr lvl="1"/>
            <a:r>
              <a:rPr lang="en-US" sz="2000" dirty="0" smtClean="0"/>
              <a:t>Motivated by industry feedback after using prototype</a:t>
            </a:r>
          </a:p>
          <a:p>
            <a:pPr lvl="2"/>
            <a:r>
              <a:rPr lang="en-US" sz="2000" dirty="0" smtClean="0"/>
              <a:t>Complex pipelines are difficult to change/verify</a:t>
            </a:r>
          </a:p>
          <a:p>
            <a:pPr lvl="1"/>
            <a:r>
              <a:rPr lang="en-US" sz="2000" dirty="0" smtClean="0"/>
              <a:t>No changes to the main core; reusable coprocessor; minor performance overhead</a:t>
            </a:r>
          </a:p>
          <a:p>
            <a:pPr lvl="2">
              <a:buNone/>
            </a:pPr>
            <a:endParaRPr lang="en-US" sz="1800" dirty="0"/>
          </a:p>
        </p:txBody>
      </p:sp>
      <p:sp>
        <p:nvSpPr>
          <p:cNvPr id="31748" name="Rectangle 8"/>
          <p:cNvSpPr>
            <a:spLocks noChangeArrowheads="1"/>
          </p:cNvSpPr>
          <p:nvPr/>
        </p:nvSpPr>
        <p:spPr bwMode="auto">
          <a:xfrm>
            <a:off x="689080" y="1941513"/>
            <a:ext cx="2057400" cy="9906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Processor </a:t>
            </a:r>
          </a:p>
          <a:p>
            <a:pPr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Core</a:t>
            </a:r>
          </a:p>
        </p:txBody>
      </p:sp>
      <p:sp>
        <p:nvSpPr>
          <p:cNvPr id="31749" name="Rectangle 39"/>
          <p:cNvSpPr>
            <a:spLocks noChangeArrowheads="1"/>
          </p:cNvSpPr>
          <p:nvPr/>
        </p:nvSpPr>
        <p:spPr bwMode="auto">
          <a:xfrm>
            <a:off x="689080" y="3084513"/>
            <a:ext cx="914400" cy="4572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I Cache</a:t>
            </a:r>
          </a:p>
        </p:txBody>
      </p:sp>
      <p:sp>
        <p:nvSpPr>
          <p:cNvPr id="31750" name="Rectangle 39"/>
          <p:cNvSpPr>
            <a:spLocks noChangeArrowheads="1"/>
          </p:cNvSpPr>
          <p:nvPr/>
        </p:nvSpPr>
        <p:spPr bwMode="auto">
          <a:xfrm>
            <a:off x="1832080" y="3084513"/>
            <a:ext cx="914400" cy="4572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D Cache</a:t>
            </a:r>
          </a:p>
        </p:txBody>
      </p:sp>
      <p:cxnSp>
        <p:nvCxnSpPr>
          <p:cNvPr id="31751" name="Straight Connector 48"/>
          <p:cNvCxnSpPr>
            <a:cxnSpLocks noChangeShapeType="1"/>
          </p:cNvCxnSpPr>
          <p:nvPr/>
        </p:nvCxnSpPr>
        <p:spPr bwMode="auto">
          <a:xfrm rot="5400000">
            <a:off x="2213874" y="3007519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52" name="Straight Connector 49"/>
          <p:cNvCxnSpPr>
            <a:cxnSpLocks noChangeShapeType="1"/>
          </p:cNvCxnSpPr>
          <p:nvPr/>
        </p:nvCxnSpPr>
        <p:spPr bwMode="auto">
          <a:xfrm rot="5400000">
            <a:off x="1070874" y="3007519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2060680" y="2322513"/>
            <a:ext cx="534988" cy="382587"/>
            <a:chOff x="3733800" y="1600200"/>
            <a:chExt cx="534194" cy="382588"/>
          </a:xfrm>
        </p:grpSpPr>
        <p:cxnSp>
          <p:nvCxnSpPr>
            <p:cNvPr id="31781" name="Straight Connector 51"/>
            <p:cNvCxnSpPr>
              <a:cxnSpLocks noChangeShapeType="1"/>
            </p:cNvCxnSpPr>
            <p:nvPr/>
          </p:nvCxnSpPr>
          <p:spPr bwMode="auto">
            <a:xfrm>
              <a:off x="3733800" y="1600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82" name="Straight Connector 52"/>
            <p:cNvCxnSpPr>
              <a:cxnSpLocks noChangeShapeType="1"/>
            </p:cNvCxnSpPr>
            <p:nvPr/>
          </p:nvCxnSpPr>
          <p:spPr bwMode="auto">
            <a:xfrm>
              <a:off x="3733800" y="1981200"/>
              <a:ext cx="5334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1783" name="Straight Connector 54"/>
            <p:cNvCxnSpPr>
              <a:cxnSpLocks noChangeShapeType="1"/>
            </p:cNvCxnSpPr>
            <p:nvPr/>
          </p:nvCxnSpPr>
          <p:spPr bwMode="auto">
            <a:xfrm rot="5400000">
              <a:off x="4076700" y="1790700"/>
              <a:ext cx="381000" cy="15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1784" name="Rectangle 56"/>
            <p:cNvSpPr>
              <a:spLocks noChangeArrowheads="1"/>
            </p:cNvSpPr>
            <p:nvPr/>
          </p:nvSpPr>
          <p:spPr bwMode="auto">
            <a:xfrm>
              <a:off x="4114800" y="1676400"/>
              <a:ext cx="76200" cy="228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1785" name="Rectangle 58"/>
            <p:cNvSpPr>
              <a:spLocks noChangeArrowheads="1"/>
            </p:cNvSpPr>
            <p:nvPr/>
          </p:nvSpPr>
          <p:spPr bwMode="auto">
            <a:xfrm>
              <a:off x="3962400" y="1676400"/>
              <a:ext cx="76200" cy="2286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/>
            </a:p>
          </p:txBody>
        </p:sp>
      </p:grpSp>
      <p:sp>
        <p:nvSpPr>
          <p:cNvPr id="31754" name="TextBox 62"/>
          <p:cNvSpPr txBox="1">
            <a:spLocks noChangeArrowheads="1"/>
          </p:cNvSpPr>
          <p:nvPr/>
        </p:nvSpPr>
        <p:spPr bwMode="auto">
          <a:xfrm>
            <a:off x="1984480" y="2703513"/>
            <a:ext cx="685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ROB</a:t>
            </a:r>
          </a:p>
        </p:txBody>
      </p:sp>
      <p:grpSp>
        <p:nvGrpSpPr>
          <p:cNvPr id="3" name="Group 73"/>
          <p:cNvGrpSpPr>
            <a:grpSpLocks/>
          </p:cNvGrpSpPr>
          <p:nvPr/>
        </p:nvGrpSpPr>
        <p:grpSpPr bwMode="auto">
          <a:xfrm>
            <a:off x="3889480" y="1941513"/>
            <a:ext cx="4267200" cy="1143000"/>
            <a:chOff x="3657600" y="1219200"/>
            <a:chExt cx="4267200" cy="1143000"/>
          </a:xfrm>
        </p:grpSpPr>
        <p:sp>
          <p:nvSpPr>
            <p:cNvPr id="31768" name="Rectangle 8"/>
            <p:cNvSpPr>
              <a:spLocks noChangeArrowheads="1"/>
            </p:cNvSpPr>
            <p:nvPr/>
          </p:nvSpPr>
          <p:spPr bwMode="auto">
            <a:xfrm>
              <a:off x="3657600" y="1219200"/>
              <a:ext cx="4267200" cy="1143000"/>
            </a:xfrm>
            <a:prstGeom prst="rect">
              <a:avLst/>
            </a:prstGeom>
            <a:solidFill>
              <a:srgbClr val="777777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eaLnBrk="0" hangingPunct="0">
                <a:spcBef>
                  <a:spcPct val="50000"/>
                </a:spcBef>
              </a:pPr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1769" name="Rectangle 64"/>
            <p:cNvSpPr>
              <a:spLocks noChangeArrowheads="1"/>
            </p:cNvSpPr>
            <p:nvPr/>
          </p:nvSpPr>
          <p:spPr bwMode="auto">
            <a:xfrm>
              <a:off x="3733800" y="1524000"/>
              <a:ext cx="762000" cy="457200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Policy Decode</a:t>
              </a:r>
            </a:p>
          </p:txBody>
        </p:sp>
        <p:sp>
          <p:nvSpPr>
            <p:cNvPr id="31770" name="Rectangle 67"/>
            <p:cNvSpPr>
              <a:spLocks noChangeArrowheads="1"/>
            </p:cNvSpPr>
            <p:nvPr/>
          </p:nvSpPr>
          <p:spPr bwMode="auto">
            <a:xfrm>
              <a:off x="5638800" y="1295400"/>
              <a:ext cx="685800" cy="457200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Tag ALU</a:t>
              </a:r>
            </a:p>
          </p:txBody>
        </p:sp>
        <p:sp>
          <p:nvSpPr>
            <p:cNvPr id="31771" name="Rectangle 69"/>
            <p:cNvSpPr>
              <a:spLocks noChangeArrowheads="1"/>
            </p:cNvSpPr>
            <p:nvPr/>
          </p:nvSpPr>
          <p:spPr bwMode="auto">
            <a:xfrm>
              <a:off x="6553200" y="1600200"/>
              <a:ext cx="685800" cy="457200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Tag Check</a:t>
              </a:r>
            </a:p>
          </p:txBody>
        </p:sp>
        <p:sp>
          <p:nvSpPr>
            <p:cNvPr id="31772" name="Line 46"/>
            <p:cNvSpPr>
              <a:spLocks noChangeShapeType="1"/>
            </p:cNvSpPr>
            <p:nvPr/>
          </p:nvSpPr>
          <p:spPr bwMode="auto">
            <a:xfrm>
              <a:off x="5410200" y="1676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773" name="Rectangle 67"/>
            <p:cNvSpPr>
              <a:spLocks noChangeArrowheads="1"/>
            </p:cNvSpPr>
            <p:nvPr/>
          </p:nvSpPr>
          <p:spPr bwMode="auto">
            <a:xfrm>
              <a:off x="5638800" y="1828800"/>
              <a:ext cx="685800" cy="457200"/>
            </a:xfrm>
            <a:prstGeom prst="rect">
              <a:avLst/>
            </a:prstGeom>
            <a:solidFill>
              <a:srgbClr val="00FF00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Tag Cache</a:t>
              </a:r>
            </a:p>
          </p:txBody>
        </p:sp>
        <p:sp>
          <p:nvSpPr>
            <p:cNvPr id="31774" name="Rectangle 67"/>
            <p:cNvSpPr>
              <a:spLocks noChangeArrowheads="1"/>
            </p:cNvSpPr>
            <p:nvPr/>
          </p:nvSpPr>
          <p:spPr bwMode="auto">
            <a:xfrm>
              <a:off x="4724400" y="1524000"/>
              <a:ext cx="685800" cy="457200"/>
            </a:xfrm>
            <a:prstGeom prst="rect">
              <a:avLst/>
            </a:prstGeom>
            <a:solidFill>
              <a:srgbClr val="00FF00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Tag RF</a:t>
              </a:r>
            </a:p>
          </p:txBody>
        </p:sp>
        <p:sp>
          <p:nvSpPr>
            <p:cNvPr id="31775" name="Line 46"/>
            <p:cNvSpPr>
              <a:spLocks noChangeShapeType="1"/>
            </p:cNvSpPr>
            <p:nvPr/>
          </p:nvSpPr>
          <p:spPr bwMode="auto">
            <a:xfrm>
              <a:off x="7239000" y="18288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776" name="Rectangle 69"/>
            <p:cNvSpPr>
              <a:spLocks noChangeArrowheads="1"/>
            </p:cNvSpPr>
            <p:nvPr/>
          </p:nvSpPr>
          <p:spPr bwMode="auto">
            <a:xfrm>
              <a:off x="7467600" y="1600200"/>
              <a:ext cx="381000" cy="457200"/>
            </a:xfrm>
            <a:prstGeom prst="rect">
              <a:avLst/>
            </a:prstGeom>
            <a:solidFill>
              <a:schemeClr val="tx1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200">
                  <a:solidFill>
                    <a:schemeClr val="bg1"/>
                  </a:solidFill>
                </a:rPr>
                <a:t>W B</a:t>
              </a:r>
            </a:p>
          </p:txBody>
        </p:sp>
        <p:sp>
          <p:nvSpPr>
            <p:cNvPr id="31777" name="Line 46"/>
            <p:cNvSpPr>
              <a:spLocks noChangeShapeType="1"/>
            </p:cNvSpPr>
            <p:nvPr/>
          </p:nvSpPr>
          <p:spPr bwMode="auto">
            <a:xfrm>
              <a:off x="5410200" y="19050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778" name="Line 46"/>
            <p:cNvSpPr>
              <a:spLocks noChangeShapeType="1"/>
            </p:cNvSpPr>
            <p:nvPr/>
          </p:nvSpPr>
          <p:spPr bwMode="auto">
            <a:xfrm>
              <a:off x="6324600" y="16764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779" name="Line 46"/>
            <p:cNvSpPr>
              <a:spLocks noChangeShapeType="1"/>
            </p:cNvSpPr>
            <p:nvPr/>
          </p:nvSpPr>
          <p:spPr bwMode="auto">
            <a:xfrm>
              <a:off x="6324600" y="19050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  <p:sp>
          <p:nvSpPr>
            <p:cNvPr id="31780" name="Line 46"/>
            <p:cNvSpPr>
              <a:spLocks noChangeShapeType="1"/>
            </p:cNvSpPr>
            <p:nvPr/>
          </p:nvSpPr>
          <p:spPr bwMode="auto">
            <a:xfrm>
              <a:off x="4495800" y="1752600"/>
              <a:ext cx="228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endParaRPr lang="en-US"/>
            </a:p>
          </p:txBody>
        </p:sp>
      </p:grpSp>
      <p:sp>
        <p:nvSpPr>
          <p:cNvPr id="31756" name="TextBox 75"/>
          <p:cNvSpPr txBox="1">
            <a:spLocks noChangeArrowheads="1"/>
          </p:cNvSpPr>
          <p:nvPr/>
        </p:nvSpPr>
        <p:spPr bwMode="auto">
          <a:xfrm>
            <a:off x="3889480" y="2779713"/>
            <a:ext cx="18288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DIFT Coprocessor</a:t>
            </a:r>
          </a:p>
        </p:txBody>
      </p:sp>
      <p:cxnSp>
        <p:nvCxnSpPr>
          <p:cNvPr id="31757" name="Straight Arrow Connector 77"/>
          <p:cNvCxnSpPr>
            <a:cxnSpLocks noChangeShapeType="1"/>
          </p:cNvCxnSpPr>
          <p:nvPr/>
        </p:nvCxnSpPr>
        <p:spPr bwMode="auto">
          <a:xfrm>
            <a:off x="2594080" y="2474913"/>
            <a:ext cx="1371600" cy="15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</p:cxnSp>
      <p:sp>
        <p:nvSpPr>
          <p:cNvPr id="31758" name="TextBox 78"/>
          <p:cNvSpPr txBox="1">
            <a:spLocks noChangeArrowheads="1"/>
          </p:cNvSpPr>
          <p:nvPr/>
        </p:nvSpPr>
        <p:spPr bwMode="auto">
          <a:xfrm>
            <a:off x="2365480" y="2246313"/>
            <a:ext cx="1752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/>
              <a:t>PC, Inst, Address</a:t>
            </a:r>
          </a:p>
        </p:txBody>
      </p:sp>
      <p:cxnSp>
        <p:nvCxnSpPr>
          <p:cNvPr id="31759" name="Straight Connector 82"/>
          <p:cNvCxnSpPr>
            <a:cxnSpLocks noChangeShapeType="1"/>
          </p:cNvCxnSpPr>
          <p:nvPr/>
        </p:nvCxnSpPr>
        <p:spPr bwMode="auto">
          <a:xfrm>
            <a:off x="2365480" y="1636713"/>
            <a:ext cx="54864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0" name="Straight Arrow Connector 84"/>
          <p:cNvCxnSpPr>
            <a:cxnSpLocks noChangeShapeType="1"/>
          </p:cNvCxnSpPr>
          <p:nvPr/>
        </p:nvCxnSpPr>
        <p:spPr bwMode="auto">
          <a:xfrm rot="5400000">
            <a:off x="2024167" y="1979613"/>
            <a:ext cx="684213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</p:spPr>
      </p:cxnSp>
      <p:cxnSp>
        <p:nvCxnSpPr>
          <p:cNvPr id="31761" name="Straight Connector 90"/>
          <p:cNvCxnSpPr>
            <a:cxnSpLocks noChangeShapeType="1"/>
          </p:cNvCxnSpPr>
          <p:nvPr/>
        </p:nvCxnSpPr>
        <p:spPr bwMode="auto">
          <a:xfrm rot="5400000">
            <a:off x="7508981" y="1979612"/>
            <a:ext cx="6858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sp>
        <p:nvSpPr>
          <p:cNvPr id="31762" name="TextBox 93"/>
          <p:cNvSpPr txBox="1">
            <a:spLocks noChangeArrowheads="1"/>
          </p:cNvSpPr>
          <p:nvPr/>
        </p:nvSpPr>
        <p:spPr bwMode="auto">
          <a:xfrm>
            <a:off x="3737080" y="1636713"/>
            <a:ext cx="1752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n-US" sz="800"/>
              <a:t>Security exception</a:t>
            </a:r>
          </a:p>
        </p:txBody>
      </p:sp>
      <p:sp>
        <p:nvSpPr>
          <p:cNvPr id="31763" name="Rectangle 39"/>
          <p:cNvSpPr>
            <a:spLocks noChangeArrowheads="1"/>
          </p:cNvSpPr>
          <p:nvPr/>
        </p:nvSpPr>
        <p:spPr bwMode="auto">
          <a:xfrm>
            <a:off x="689080" y="3694113"/>
            <a:ext cx="7467600" cy="312737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400" b="1">
                <a:solidFill>
                  <a:schemeClr val="bg1"/>
                </a:solidFill>
              </a:rPr>
              <a:t>L2 Cache</a:t>
            </a:r>
          </a:p>
        </p:txBody>
      </p:sp>
      <p:cxnSp>
        <p:nvCxnSpPr>
          <p:cNvPr id="31764" name="Straight Connector 98"/>
          <p:cNvCxnSpPr>
            <a:cxnSpLocks noChangeShapeType="1"/>
          </p:cNvCxnSpPr>
          <p:nvPr/>
        </p:nvCxnSpPr>
        <p:spPr bwMode="auto">
          <a:xfrm rot="5400000">
            <a:off x="994674" y="3617119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5" name="Straight Connector 99"/>
          <p:cNvCxnSpPr>
            <a:cxnSpLocks noChangeShapeType="1"/>
          </p:cNvCxnSpPr>
          <p:nvPr/>
        </p:nvCxnSpPr>
        <p:spPr bwMode="auto">
          <a:xfrm rot="5400000">
            <a:off x="2213874" y="3617119"/>
            <a:ext cx="1524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766" name="Straight Connector 100"/>
          <p:cNvCxnSpPr>
            <a:cxnSpLocks noChangeShapeType="1"/>
          </p:cNvCxnSpPr>
          <p:nvPr/>
        </p:nvCxnSpPr>
        <p:spPr bwMode="auto">
          <a:xfrm rot="5400000">
            <a:off x="5909574" y="3350419"/>
            <a:ext cx="685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  <p:transition spd="med" advTm="11160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of </a:t>
            </a:r>
            <a:r>
              <a:rPr lang="en-US" dirty="0" err="1" smtClean="0"/>
              <a:t>FPGAs</a:t>
            </a:r>
            <a:r>
              <a:rPr lang="en-US" dirty="0" smtClean="0"/>
              <a:t> at Stanford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1524000"/>
            <a:ext cx="8356853" cy="5029200"/>
          </a:xfrm>
        </p:spPr>
        <p:txBody>
          <a:bodyPr/>
          <a:lstStyle/>
          <a:p>
            <a:r>
              <a:rPr lang="en-US" sz="2800" dirty="0" smtClean="0"/>
              <a:t>A mean to continue Stanford’s systems tradition</a:t>
            </a:r>
          </a:p>
          <a:p>
            <a:pPr lvl="1"/>
            <a:r>
              <a:rPr lang="en-US" sz="2400" dirty="0" smtClean="0"/>
              <a:t>MIPS, MIPS-X, DASH, FLASH, … </a:t>
            </a:r>
          </a:p>
          <a:p>
            <a:pPr lvl="1"/>
            <a:endParaRPr lang="en-US" sz="2000" dirty="0" smtClean="0"/>
          </a:p>
          <a:p>
            <a:r>
              <a:rPr lang="en-US" sz="2800" dirty="0" smtClean="0"/>
              <a:t>Four main efforts from 2004 till today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ATLAS: a CMP with hardware for transactional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FARM: a flexible platform for prototyping accelerators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err="1" smtClean="0"/>
              <a:t>Raksha</a:t>
            </a:r>
            <a:r>
              <a:rPr lang="en-US" sz="2400" dirty="0" smtClean="0"/>
              <a:t>: architectural support for software security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Smart Memories: verification of  a configurable CMP</a:t>
            </a:r>
          </a:p>
          <a:p>
            <a:pPr lvl="2"/>
            <a:r>
              <a:rPr lang="en-US" sz="2000" dirty="0" smtClean="0"/>
              <a:t>See talk by M. Horowitz tomorrow</a:t>
            </a:r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Raksha: 3rd Generation (Loki)</a:t>
            </a:r>
            <a:endParaRPr lang="en-GB" dirty="0"/>
          </a:p>
        </p:txBody>
      </p:sp>
      <p:sp>
        <p:nvSpPr>
          <p:cNvPr id="72" name="Content Placeholder 95"/>
          <p:cNvSpPr>
            <a:spLocks noGrp="1"/>
          </p:cNvSpPr>
          <p:nvPr>
            <p:ph idx="1"/>
          </p:nvPr>
        </p:nvSpPr>
        <p:spPr>
          <a:xfrm>
            <a:off x="533400" y="4114800"/>
            <a:ext cx="8153400" cy="24383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Collaboration with David </a:t>
            </a:r>
            <a:r>
              <a:rPr lang="en-US" dirty="0" err="1" smtClean="0"/>
              <a:t>Mazieres</a:t>
            </a:r>
            <a:r>
              <a:rPr lang="en-US" dirty="0" smtClean="0"/>
              <a:t>’ security group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Loki: HW support for information flow control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 Tags encode SW labels for access rights; enforced by HW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Loki + </a:t>
            </a:r>
            <a:r>
              <a:rPr lang="en-US" dirty="0" err="1" smtClean="0"/>
              <a:t>HiStar</a:t>
            </a:r>
            <a:r>
              <a:rPr lang="en-US" dirty="0" smtClean="0"/>
              <a:t> OS: enforce app security policies with 5KLOC of trusted OS code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HW can enforce policies even if rest of OS is compromised</a:t>
            </a:r>
            <a:endParaRPr lang="en-US" dirty="0"/>
          </a:p>
        </p:txBody>
      </p:sp>
      <p:grpSp>
        <p:nvGrpSpPr>
          <p:cNvPr id="2" name="Group 56"/>
          <p:cNvGrpSpPr>
            <a:grpSpLocks/>
          </p:cNvGrpSpPr>
          <p:nvPr/>
        </p:nvGrpSpPr>
        <p:grpSpPr bwMode="auto">
          <a:xfrm>
            <a:off x="1066800" y="2743200"/>
            <a:ext cx="5486400" cy="152400"/>
            <a:chOff x="912" y="1680"/>
            <a:chExt cx="3456" cy="96"/>
          </a:xfrm>
        </p:grpSpPr>
        <p:sp>
          <p:nvSpPr>
            <p:cNvPr id="65572" name="Rectangle 53"/>
            <p:cNvSpPr>
              <a:spLocks noChangeArrowheads="1"/>
            </p:cNvSpPr>
            <p:nvPr/>
          </p:nvSpPr>
          <p:spPr bwMode="auto">
            <a:xfrm>
              <a:off x="912" y="1680"/>
              <a:ext cx="624" cy="96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chemeClr val="bg1"/>
                </a:solidFill>
              </a:endParaRPr>
            </a:p>
          </p:txBody>
        </p:sp>
        <p:sp>
          <p:nvSpPr>
            <p:cNvPr id="65573" name="Rectangle 54"/>
            <p:cNvSpPr>
              <a:spLocks noChangeArrowheads="1"/>
            </p:cNvSpPr>
            <p:nvPr/>
          </p:nvSpPr>
          <p:spPr bwMode="auto">
            <a:xfrm>
              <a:off x="3696" y="1680"/>
              <a:ext cx="672" cy="96"/>
            </a:xfrm>
            <a:prstGeom prst="rect">
              <a:avLst/>
            </a:prstGeom>
            <a:solidFill>
              <a:schemeClr val="accent2"/>
            </a:solidFill>
            <a:ln w="12700">
              <a:noFill/>
              <a:miter lim="800000"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65541" name="Line 57"/>
          <p:cNvSpPr>
            <a:spLocks noChangeShapeType="1"/>
          </p:cNvSpPr>
          <p:nvPr/>
        </p:nvSpPr>
        <p:spPr bwMode="auto">
          <a:xfrm>
            <a:off x="2133600" y="1295400"/>
            <a:ext cx="0" cy="205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2" name="Line 58"/>
          <p:cNvSpPr>
            <a:spLocks noChangeShapeType="1"/>
          </p:cNvSpPr>
          <p:nvPr/>
        </p:nvSpPr>
        <p:spPr bwMode="auto">
          <a:xfrm>
            <a:off x="3352800" y="1295400"/>
            <a:ext cx="0" cy="205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3" name="Line 59"/>
          <p:cNvSpPr>
            <a:spLocks noChangeShapeType="1"/>
          </p:cNvSpPr>
          <p:nvPr/>
        </p:nvSpPr>
        <p:spPr bwMode="auto">
          <a:xfrm>
            <a:off x="8077200" y="1295400"/>
            <a:ext cx="0" cy="205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4" name="Line 60"/>
          <p:cNvSpPr>
            <a:spLocks noChangeShapeType="1"/>
          </p:cNvSpPr>
          <p:nvPr/>
        </p:nvSpPr>
        <p:spPr bwMode="auto">
          <a:xfrm>
            <a:off x="6629400" y="1295400"/>
            <a:ext cx="0" cy="205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5" name="Line 61"/>
          <p:cNvSpPr>
            <a:spLocks noChangeShapeType="1"/>
          </p:cNvSpPr>
          <p:nvPr/>
        </p:nvSpPr>
        <p:spPr bwMode="auto">
          <a:xfrm>
            <a:off x="5410200" y="1295400"/>
            <a:ext cx="0" cy="205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6" name="Line 62"/>
          <p:cNvSpPr>
            <a:spLocks noChangeShapeType="1"/>
          </p:cNvSpPr>
          <p:nvPr/>
        </p:nvSpPr>
        <p:spPr bwMode="auto">
          <a:xfrm>
            <a:off x="4572000" y="1295400"/>
            <a:ext cx="0" cy="20574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01" name="Rectangle 69"/>
          <p:cNvSpPr>
            <a:spLocks noChangeArrowheads="1"/>
          </p:cNvSpPr>
          <p:nvPr/>
        </p:nvSpPr>
        <p:spPr bwMode="auto">
          <a:xfrm>
            <a:off x="6781800" y="3276600"/>
            <a:ext cx="1143000" cy="8382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300">
                <a:solidFill>
                  <a:schemeClr val="bg1"/>
                </a:solidFill>
              </a:rPr>
              <a:t>Permission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300">
                <a:solidFill>
                  <a:schemeClr val="bg1"/>
                </a:solidFill>
              </a:rPr>
              <a:t>Checks</a:t>
            </a:r>
          </a:p>
        </p:txBody>
      </p:sp>
      <p:sp>
        <p:nvSpPr>
          <p:cNvPr id="65548" name="Rectangle 8"/>
          <p:cNvSpPr>
            <a:spLocks noChangeArrowheads="1"/>
          </p:cNvSpPr>
          <p:nvPr/>
        </p:nvSpPr>
        <p:spPr bwMode="auto">
          <a:xfrm>
            <a:off x="2286000" y="1600200"/>
            <a:ext cx="9906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Decode</a:t>
            </a:r>
          </a:p>
        </p:txBody>
      </p:sp>
      <p:sp>
        <p:nvSpPr>
          <p:cNvPr id="65549" name="Rectangle 39"/>
          <p:cNvSpPr>
            <a:spLocks noChangeArrowheads="1"/>
          </p:cNvSpPr>
          <p:nvPr/>
        </p:nvSpPr>
        <p:spPr bwMode="auto">
          <a:xfrm>
            <a:off x="5486400" y="1600200"/>
            <a:ext cx="10668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D-Cache</a:t>
            </a:r>
          </a:p>
        </p:txBody>
      </p:sp>
      <p:sp>
        <p:nvSpPr>
          <p:cNvPr id="65550" name="Rectangle 40"/>
          <p:cNvSpPr>
            <a:spLocks noChangeArrowheads="1"/>
          </p:cNvSpPr>
          <p:nvPr/>
        </p:nvSpPr>
        <p:spPr bwMode="auto">
          <a:xfrm>
            <a:off x="3505200" y="1600200"/>
            <a:ext cx="9906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RegFile</a:t>
            </a:r>
          </a:p>
        </p:txBody>
      </p:sp>
      <p:sp>
        <p:nvSpPr>
          <p:cNvPr id="65551" name="AutoShape 41"/>
          <p:cNvSpPr>
            <a:spLocks noChangeArrowheads="1"/>
          </p:cNvSpPr>
          <p:nvPr/>
        </p:nvSpPr>
        <p:spPr bwMode="auto">
          <a:xfrm rot="-5400000">
            <a:off x="4419600" y="1905000"/>
            <a:ext cx="1143000" cy="5334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vert="eaVert" wrap="none"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ALU</a:t>
            </a:r>
          </a:p>
        </p:txBody>
      </p:sp>
      <p:sp>
        <p:nvSpPr>
          <p:cNvPr id="65552" name="Rectangle 42"/>
          <p:cNvSpPr>
            <a:spLocks noChangeArrowheads="1"/>
          </p:cNvSpPr>
          <p:nvPr/>
        </p:nvSpPr>
        <p:spPr bwMode="auto">
          <a:xfrm>
            <a:off x="1066800" y="1600200"/>
            <a:ext cx="9906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I-Cache</a:t>
            </a:r>
          </a:p>
        </p:txBody>
      </p:sp>
      <p:sp>
        <p:nvSpPr>
          <p:cNvPr id="65553" name="Rectangle 43"/>
          <p:cNvSpPr>
            <a:spLocks noChangeArrowheads="1"/>
          </p:cNvSpPr>
          <p:nvPr/>
        </p:nvSpPr>
        <p:spPr bwMode="auto">
          <a:xfrm>
            <a:off x="6781800" y="1600200"/>
            <a:ext cx="11430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Traps</a:t>
            </a:r>
          </a:p>
        </p:txBody>
      </p:sp>
      <p:sp>
        <p:nvSpPr>
          <p:cNvPr id="65554" name="Rectangle 44"/>
          <p:cNvSpPr>
            <a:spLocks noChangeArrowheads="1"/>
          </p:cNvSpPr>
          <p:nvPr/>
        </p:nvSpPr>
        <p:spPr bwMode="auto">
          <a:xfrm>
            <a:off x="8153400" y="1600200"/>
            <a:ext cx="381000" cy="1143000"/>
          </a:xfrm>
          <a:prstGeom prst="rect">
            <a:avLst/>
          </a:prstGeom>
          <a:solidFill>
            <a:srgbClr val="777777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>
                <a:solidFill>
                  <a:schemeClr val="bg1"/>
                </a:solidFill>
              </a:rPr>
              <a:t>WB</a:t>
            </a:r>
          </a:p>
        </p:txBody>
      </p:sp>
      <p:sp>
        <p:nvSpPr>
          <p:cNvPr id="65555" name="Line 46"/>
          <p:cNvSpPr>
            <a:spLocks noChangeShapeType="1"/>
          </p:cNvSpPr>
          <p:nvPr/>
        </p:nvSpPr>
        <p:spPr bwMode="auto">
          <a:xfrm>
            <a:off x="20574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56" name="Line 47"/>
          <p:cNvSpPr>
            <a:spLocks noChangeShapeType="1"/>
          </p:cNvSpPr>
          <p:nvPr/>
        </p:nvSpPr>
        <p:spPr bwMode="auto">
          <a:xfrm>
            <a:off x="32766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57" name="Line 48"/>
          <p:cNvSpPr>
            <a:spLocks noChangeShapeType="1"/>
          </p:cNvSpPr>
          <p:nvPr/>
        </p:nvSpPr>
        <p:spPr bwMode="auto">
          <a:xfrm>
            <a:off x="4495800" y="1981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58" name="Line 49"/>
          <p:cNvSpPr>
            <a:spLocks noChangeShapeType="1"/>
          </p:cNvSpPr>
          <p:nvPr/>
        </p:nvSpPr>
        <p:spPr bwMode="auto">
          <a:xfrm>
            <a:off x="4495800" y="23622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59" name="Line 50"/>
          <p:cNvSpPr>
            <a:spLocks noChangeShapeType="1"/>
          </p:cNvSpPr>
          <p:nvPr/>
        </p:nvSpPr>
        <p:spPr bwMode="auto">
          <a:xfrm>
            <a:off x="52578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60" name="Line 51"/>
          <p:cNvSpPr>
            <a:spLocks noChangeShapeType="1"/>
          </p:cNvSpPr>
          <p:nvPr/>
        </p:nvSpPr>
        <p:spPr bwMode="auto">
          <a:xfrm>
            <a:off x="6553200" y="2209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61" name="Line 52"/>
          <p:cNvSpPr>
            <a:spLocks noChangeShapeType="1"/>
          </p:cNvSpPr>
          <p:nvPr/>
        </p:nvSpPr>
        <p:spPr bwMode="auto">
          <a:xfrm>
            <a:off x="7924800" y="21336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10" name="Line 78"/>
          <p:cNvSpPr>
            <a:spLocks noChangeShapeType="1"/>
          </p:cNvSpPr>
          <p:nvPr/>
        </p:nvSpPr>
        <p:spPr bwMode="auto">
          <a:xfrm>
            <a:off x="8001000" y="2667000"/>
            <a:ext cx="152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8511" name="Line 79"/>
          <p:cNvSpPr>
            <a:spLocks noChangeShapeType="1"/>
          </p:cNvSpPr>
          <p:nvPr/>
        </p:nvSpPr>
        <p:spPr bwMode="auto">
          <a:xfrm>
            <a:off x="7924800" y="3505200"/>
            <a:ext cx="7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med"/>
          </a:ln>
        </p:spPr>
        <p:txBody>
          <a:bodyPr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7" name="Rectangle 64"/>
          <p:cNvSpPr>
            <a:spLocks noChangeArrowheads="1"/>
          </p:cNvSpPr>
          <p:nvPr/>
        </p:nvSpPr>
        <p:spPr bwMode="auto">
          <a:xfrm>
            <a:off x="1066800" y="3581400"/>
            <a:ext cx="990600" cy="533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300">
                <a:solidFill>
                  <a:schemeClr val="bg1"/>
                </a:solidFill>
              </a:rPr>
              <a:t>Execute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300">
                <a:solidFill>
                  <a:schemeClr val="bg1"/>
                </a:solidFill>
              </a:rPr>
              <a:t>P-Cache</a:t>
            </a:r>
          </a:p>
        </p:txBody>
      </p:sp>
      <p:sp>
        <p:nvSpPr>
          <p:cNvPr id="48" name="Rectangle 64"/>
          <p:cNvSpPr>
            <a:spLocks noChangeArrowheads="1"/>
          </p:cNvSpPr>
          <p:nvPr/>
        </p:nvSpPr>
        <p:spPr bwMode="auto">
          <a:xfrm>
            <a:off x="5486400" y="3200400"/>
            <a:ext cx="1066800" cy="533400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300">
                <a:solidFill>
                  <a:schemeClr val="bg1"/>
                </a:solidFill>
              </a:rPr>
              <a:t>Read/Write</a:t>
            </a:r>
          </a:p>
          <a:p>
            <a:pPr algn="ctr" eaLnBrk="0" hangingPunct="0">
              <a:spcBef>
                <a:spcPct val="50000"/>
              </a:spcBef>
            </a:pPr>
            <a:r>
              <a:rPr lang="en-US" sz="1300">
                <a:solidFill>
                  <a:schemeClr val="bg1"/>
                </a:solidFill>
              </a:rPr>
              <a:t>P-Cache</a:t>
            </a:r>
          </a:p>
        </p:txBody>
      </p:sp>
      <p:cxnSp>
        <p:nvCxnSpPr>
          <p:cNvPr id="56" name="Straight Arrow Connector 55"/>
          <p:cNvCxnSpPr>
            <a:cxnSpLocks noChangeShapeType="1"/>
          </p:cNvCxnSpPr>
          <p:nvPr/>
        </p:nvCxnSpPr>
        <p:spPr bwMode="auto">
          <a:xfrm>
            <a:off x="2057400" y="3886200"/>
            <a:ext cx="47244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9" name="Line 46"/>
          <p:cNvSpPr>
            <a:spLocks noChangeShapeType="1"/>
          </p:cNvSpPr>
          <p:nvPr/>
        </p:nvSpPr>
        <p:spPr bwMode="auto">
          <a:xfrm>
            <a:off x="6553200" y="3505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med"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cxnSp>
        <p:nvCxnSpPr>
          <p:cNvPr id="61" name="Straight Arrow Connector 60"/>
          <p:cNvCxnSpPr>
            <a:cxnSpLocks noChangeShapeType="1"/>
            <a:endCxn id="47" idx="0"/>
          </p:cNvCxnSpPr>
          <p:nvPr/>
        </p:nvCxnSpPr>
        <p:spPr bwMode="auto">
          <a:xfrm rot="5400000">
            <a:off x="1219201" y="3238500"/>
            <a:ext cx="6858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65" name="Straight Arrow Connector 64"/>
          <p:cNvCxnSpPr>
            <a:cxnSpLocks noChangeShapeType="1"/>
          </p:cNvCxnSpPr>
          <p:nvPr/>
        </p:nvCxnSpPr>
        <p:spPr bwMode="auto">
          <a:xfrm rot="5400000">
            <a:off x="5868194" y="3047206"/>
            <a:ext cx="304800" cy="15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1" name="Straight Connector 70"/>
          <p:cNvCxnSpPr>
            <a:cxnSpLocks noChangeShapeType="1"/>
          </p:cNvCxnSpPr>
          <p:nvPr/>
        </p:nvCxnSpPr>
        <p:spPr bwMode="auto">
          <a:xfrm rot="5400000">
            <a:off x="7581901" y="3086100"/>
            <a:ext cx="838200" cy="31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</p:cxnSp>
    </p:spTree>
    <p:custDataLst>
      <p:tags r:id="rId1"/>
    </p:custDataLst>
  </p:cSld>
  <p:clrMapOvr>
    <a:masterClrMapping/>
  </p:clrMapOvr>
  <p:transition spd="med" advTm="6548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Raksha</a:t>
            </a:r>
            <a:r>
              <a:rPr lang="en-US" dirty="0" smtClean="0"/>
              <a:t>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Provided a solid platform for systems research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All but 2 </a:t>
            </a:r>
            <a:r>
              <a:rPr lang="en-US" dirty="0" err="1" smtClean="0"/>
              <a:t>Raksha</a:t>
            </a:r>
            <a:r>
              <a:rPr lang="en-US" dirty="0" smtClean="0"/>
              <a:t> papers used FPGA boards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Including papers focusing on security policies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Showcased the need for HW/SW co-design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Showed that security policies developed with simulation are flawed!!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Convincing results with lots of software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Two </a:t>
            </a:r>
            <a:r>
              <a:rPr lang="en-US" dirty="0" err="1" smtClean="0"/>
              <a:t>Oses</a:t>
            </a:r>
            <a:r>
              <a:rPr lang="en-US" dirty="0" smtClean="0"/>
              <a:t>, LAMP stack, 14k software packages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Fast HW/SW iterations with a small team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3+ designs by 2 students in 3.5 years 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Shared it with 4 other institutes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Academia</a:t>
            </a:r>
            <a:r>
              <a:rPr lang="en-US" dirty="0" smtClean="0"/>
              <a:t> and industry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Raksha</a:t>
            </a:r>
            <a:r>
              <a:rPr lang="en-US" dirty="0" smtClean="0"/>
              <a:t>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</a:t>
            </a:r>
            <a:r>
              <a:rPr lang="en-US" dirty="0" err="1" smtClean="0"/>
              <a:t>Raksha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471364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/>
              <a:t>The importance of a robust base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Base </a:t>
            </a:r>
            <a:r>
              <a:rPr lang="en-US" sz="2400" dirty="0" err="1" smtClean="0"/>
              <a:t>core(s</a:t>
            </a:r>
            <a:r>
              <a:rPr lang="en-US" sz="2400" dirty="0" smtClean="0"/>
              <a:t>), FPGA board, debug, CAD tools, …</a:t>
            </a:r>
          </a:p>
          <a:p>
            <a:pPr lvl="2">
              <a:lnSpc>
                <a:spcPct val="110000"/>
              </a:lnSpc>
            </a:pPr>
            <a:endParaRPr lang="en-US" sz="22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Keep it simple, stupid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Just like other tools, a single FPGA-based tool cannot do it all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Build multiple tools, each with a narrow focus</a:t>
            </a:r>
          </a:p>
          <a:p>
            <a:pPr lvl="2">
              <a:lnSpc>
                <a:spcPct val="110000"/>
              </a:lnSpc>
            </a:pPr>
            <a:r>
              <a:rPr lang="en-US" sz="2000" dirty="0" smtClean="0"/>
              <a:t>Can share across tools under the hood though</a:t>
            </a:r>
          </a:p>
          <a:p>
            <a:pPr lvl="1">
              <a:lnSpc>
                <a:spcPct val="110000"/>
              </a:lnSpc>
            </a:pPr>
            <a:r>
              <a:rPr lang="en-US" sz="2200" dirty="0" smtClean="0"/>
              <a:t>Don’t over-optimize HW; work on SW and system as well</a:t>
            </a:r>
          </a:p>
          <a:p>
            <a:pPr lvl="3">
              <a:lnSpc>
                <a:spcPct val="110000"/>
              </a:lnSpc>
            </a:pPr>
            <a:endParaRPr lang="en-US" sz="1600" dirty="0" smtClean="0"/>
          </a:p>
          <a:p>
            <a:pPr>
              <a:lnSpc>
                <a:spcPct val="110000"/>
              </a:lnSpc>
            </a:pPr>
            <a:r>
              <a:rPr lang="en-US" sz="2800" dirty="0" smtClean="0"/>
              <a:t>Killer app for RAMP may not be about performance</a:t>
            </a:r>
          </a:p>
          <a:p>
            <a:pPr lvl="1">
              <a:lnSpc>
                <a:spcPct val="110000"/>
              </a:lnSpc>
            </a:pPr>
            <a:r>
              <a:rPr lang="en-US" sz="2300" dirty="0" smtClean="0"/>
              <a:t>Difficult to compete with CPUs/</a:t>
            </a:r>
            <a:r>
              <a:rPr lang="en-US" sz="2300" dirty="0" err="1" smtClean="0"/>
              <a:t>GPUs</a:t>
            </a:r>
            <a:r>
              <a:rPr lang="en-US" sz="2300" dirty="0" smtClean="0"/>
              <a:t> on performance</a:t>
            </a:r>
          </a:p>
          <a:p>
            <a:pPr lvl="1">
              <a:lnSpc>
                <a:spcPct val="110000"/>
              </a:lnSpc>
            </a:pPr>
            <a:r>
              <a:rPr lang="en-US" sz="2300" dirty="0" smtClean="0"/>
              <a:t>But possible to have other features that attract external users</a:t>
            </a: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392886" cy="5029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FPGA frameworks </a:t>
            </a:r>
            <a:r>
              <a:rPr lang="en-US" sz="2800" u="sng" dirty="0" smtClean="0"/>
              <a:t>are</a:t>
            </a:r>
            <a:r>
              <a:rPr lang="en-US" sz="2800" dirty="0" smtClean="0"/>
              <a:t> playing a role in systems research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We delivered on a significant % of the RAMP vision</a:t>
            </a:r>
          </a:p>
          <a:p>
            <a:pPr lvl="1"/>
            <a:r>
              <a:rPr lang="en-US" sz="2400" dirty="0" smtClean="0"/>
              <a:t>Demonstrated feasibility and advantages</a:t>
            </a:r>
          </a:p>
          <a:p>
            <a:pPr lvl="1"/>
            <a:r>
              <a:rPr lang="en-US" sz="2400" dirty="0" smtClean="0"/>
              <a:t>Research results using FPGA environments</a:t>
            </a:r>
          </a:p>
          <a:p>
            <a:pPr lvl="1"/>
            <a:r>
              <a:rPr lang="en-US" sz="2400" dirty="0" smtClean="0"/>
              <a:t>Understand better the constraints and potential solutions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The road ahead</a:t>
            </a:r>
          </a:p>
          <a:p>
            <a:pPr lvl="1"/>
            <a:r>
              <a:rPr lang="en-US" sz="2400" u="sng" dirty="0" smtClean="0"/>
              <a:t>Scalability </a:t>
            </a:r>
            <a:r>
              <a:rPr lang="en-US" sz="2400" dirty="0" smtClean="0"/>
              <a:t>(1,000s of cores), </a:t>
            </a:r>
            <a:r>
              <a:rPr lang="en-US" sz="2400" dirty="0" smtClean="0"/>
              <a:t>ease-of-use, cost, …</a:t>
            </a:r>
          </a:p>
          <a:p>
            <a:pPr lvl="1"/>
            <a:r>
              <a:rPr lang="en-US" sz="2400" dirty="0" smtClean="0"/>
              <a:t>Focus on frameworks with a narrower focus?</a:t>
            </a:r>
          </a:p>
          <a:p>
            <a:pPr lvl="2"/>
            <a:r>
              <a:rPr lang="en-US" sz="2000" dirty="0" smtClean="0"/>
              <a:t>E.g., accelerators, security, …</a:t>
            </a:r>
          </a:p>
          <a:p>
            <a:pPr lvl="2"/>
            <a:r>
              <a:rPr lang="en-US" sz="2000" dirty="0" smtClean="0"/>
              <a:t>Sharing between frameworks under the hood</a:t>
            </a:r>
            <a:r>
              <a:rPr lang="en-US" dirty="0" smtClean="0"/>
              <a:t> </a:t>
            </a:r>
          </a:p>
          <a:p>
            <a:pPr lvl="1"/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More info and papers from there projects at 	</a:t>
            </a:r>
            <a:r>
              <a:rPr lang="en-US" sz="2900" dirty="0" smtClean="0">
                <a:solidFill>
                  <a:schemeClr val="tx1"/>
                </a:solidFill>
              </a:rPr>
              <a:t>http://</a:t>
            </a:r>
            <a:r>
              <a:rPr lang="en-US" sz="2900" dirty="0" err="1" smtClean="0">
                <a:solidFill>
                  <a:schemeClr val="tx1"/>
                </a:solidFill>
              </a:rPr>
              <a:t>csl.stanford.edu/~christos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Common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Provide fast platforms for software development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What can </a:t>
            </a:r>
            <a:r>
              <a:rPr lang="en-US" dirty="0" smtClean="0"/>
              <a:t>apps/OS do with new hardware features?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Have the </a:t>
            </a:r>
            <a:r>
              <a:rPr lang="en-US" dirty="0" smtClean="0"/>
              <a:t>HW platform </a:t>
            </a:r>
            <a:r>
              <a:rPr lang="en-US" u="sng" dirty="0" smtClean="0"/>
              <a:t>early </a:t>
            </a:r>
            <a:r>
              <a:rPr lang="en-US" dirty="0" smtClean="0"/>
              <a:t>in the project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Fast iterations between HW and SW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Capture primary performance issues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E.g., scaling trends, bandwidth limitations,… 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Expose HW implementation challenges</a:t>
            </a:r>
          </a:p>
          <a:p>
            <a:pPr lvl="1">
              <a:lnSpc>
                <a:spcPct val="120000"/>
              </a:lnSpc>
            </a:pPr>
            <a:endParaRPr lang="en-US" dirty="0" smtClean="0"/>
          </a:p>
          <a:p>
            <a:pPr>
              <a:lnSpc>
                <a:spcPct val="120000"/>
              </a:lnSpc>
            </a:pPr>
            <a:r>
              <a:rPr lang="en-US" dirty="0" smtClean="0"/>
              <a:t>Not a goal: accurate simulation of a target </a:t>
            </a:r>
            <a:r>
              <a:rPr lang="en-US" dirty="0" err="1" smtClean="0"/>
              <a:t>uarch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00088"/>
            <a:ext cx="7772400" cy="579437"/>
          </a:xfrm>
        </p:spPr>
        <p:txBody>
          <a:bodyPr/>
          <a:lstStyle/>
          <a:p>
            <a:r>
              <a:rPr lang="en-US" dirty="0" smtClean="0"/>
              <a:t>ATLAS (aka RAMP-Red)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4485620"/>
            <a:ext cx="8605763" cy="2082094"/>
          </a:xfrm>
        </p:spPr>
        <p:txBody>
          <a:bodyPr/>
          <a:lstStyle/>
          <a:p>
            <a:r>
              <a:rPr lang="en-US" dirty="0" smtClean="0"/>
              <a:t>Goal: a fast emulator of the TCC architecture</a:t>
            </a:r>
          </a:p>
          <a:p>
            <a:pPr lvl="1"/>
            <a:r>
              <a:rPr lang="en-US" dirty="0" smtClean="0"/>
              <a:t>TCC: hardware support for transactional memory</a:t>
            </a:r>
          </a:p>
          <a:p>
            <a:pPr lvl="1"/>
            <a:r>
              <a:rPr lang="en-US" dirty="0" smtClean="0"/>
              <a:t>Caches track read/write sets; bus enforces atomicity</a:t>
            </a:r>
          </a:p>
          <a:p>
            <a:pPr lvl="1"/>
            <a:r>
              <a:rPr lang="en-US" dirty="0" smtClean="0"/>
              <a:t>What does this mean for system and for software?</a:t>
            </a:r>
            <a:endParaRPr lang="en-US" dirty="0"/>
          </a:p>
        </p:txBody>
      </p:sp>
      <p:grpSp>
        <p:nvGrpSpPr>
          <p:cNvPr id="2" name="Group 82"/>
          <p:cNvGrpSpPr>
            <a:grpSpLocks/>
          </p:cNvGrpSpPr>
          <p:nvPr/>
        </p:nvGrpSpPr>
        <p:grpSpPr bwMode="auto">
          <a:xfrm>
            <a:off x="1513115" y="1524000"/>
            <a:ext cx="5867400" cy="2819400"/>
            <a:chOff x="1056" y="1104"/>
            <a:chExt cx="3696" cy="1776"/>
          </a:xfrm>
        </p:grpSpPr>
        <p:sp>
          <p:nvSpPr>
            <p:cNvPr id="20492" name="AutoShape 12"/>
            <p:cNvSpPr>
              <a:spLocks noChangeArrowheads="1"/>
            </p:cNvSpPr>
            <p:nvPr/>
          </p:nvSpPr>
          <p:spPr bwMode="auto">
            <a:xfrm>
              <a:off x="1056" y="2448"/>
              <a:ext cx="3696" cy="432"/>
            </a:xfrm>
            <a:prstGeom prst="roundRect">
              <a:avLst>
                <a:gd name="adj" fmla="val 16667"/>
              </a:avLst>
            </a:prstGeom>
            <a:solidFill>
              <a:srgbClr val="C2B7A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Main</a:t>
              </a:r>
              <a:r>
                <a:rPr lang="en-US" dirty="0" smtClean="0">
                  <a:latin typeface="Calibri"/>
                  <a:cs typeface="Calibri"/>
                </a:rPr>
                <a:t> Memory </a:t>
              </a:r>
              <a:r>
                <a:rPr lang="en-US" dirty="0">
                  <a:latin typeface="Calibri"/>
                  <a:cs typeface="Calibri"/>
                </a:rPr>
                <a:t>&amp; I/O</a:t>
              </a:r>
            </a:p>
          </p:txBody>
        </p:sp>
        <p:sp>
          <p:nvSpPr>
            <p:cNvPr id="20494" name="AutoShape 14"/>
            <p:cNvSpPr>
              <a:spLocks noChangeArrowheads="1"/>
            </p:cNvSpPr>
            <p:nvPr/>
          </p:nvSpPr>
          <p:spPr bwMode="auto">
            <a:xfrm>
              <a:off x="1056" y="2160"/>
              <a:ext cx="3696" cy="240"/>
            </a:xfrm>
            <a:prstGeom prst="roundRect">
              <a:avLst>
                <a:gd name="adj" fmla="val 16667"/>
              </a:avLst>
            </a:prstGeom>
            <a:solidFill>
              <a:srgbClr val="E8E8E8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latin typeface="Calibri"/>
                  <a:cs typeface="Calibri"/>
                </a:rPr>
                <a:t>Coherent</a:t>
              </a:r>
              <a:r>
                <a:rPr lang="en-US" dirty="0" smtClean="0">
                  <a:latin typeface="Calibri"/>
                  <a:cs typeface="Calibri"/>
                </a:rPr>
                <a:t> Bus </a:t>
              </a:r>
              <a:r>
                <a:rPr lang="en-US" dirty="0">
                  <a:latin typeface="Calibri"/>
                  <a:cs typeface="Calibri"/>
                </a:rPr>
                <a:t>with</a:t>
              </a:r>
              <a:r>
                <a:rPr lang="en-US" dirty="0" smtClean="0">
                  <a:latin typeface="Calibri"/>
                  <a:cs typeface="Calibri"/>
                </a:rPr>
                <a:t> TM Support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0553" name="AutoShape 73"/>
            <p:cNvSpPr>
              <a:spLocks noChangeArrowheads="1"/>
            </p:cNvSpPr>
            <p:nvPr/>
          </p:nvSpPr>
          <p:spPr bwMode="auto">
            <a:xfrm>
              <a:off x="1056" y="1104"/>
              <a:ext cx="768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CPU0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20554" name="AutoShape 74"/>
            <p:cNvSpPr>
              <a:spLocks noChangeArrowheads="1"/>
            </p:cNvSpPr>
            <p:nvPr/>
          </p:nvSpPr>
          <p:spPr bwMode="auto">
            <a:xfrm>
              <a:off x="1056" y="1728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800" dirty="0" smtClean="0">
                  <a:latin typeface="Calibri"/>
                  <a:cs typeface="Calibri"/>
                </a:rPr>
                <a:t>Cache +TM</a:t>
              </a:r>
              <a:endParaRPr lang="en-US" sz="1800" dirty="0">
                <a:latin typeface="Calibri"/>
                <a:cs typeface="Calibri"/>
              </a:endParaRPr>
            </a:p>
          </p:txBody>
        </p:sp>
        <p:sp>
          <p:nvSpPr>
            <p:cNvPr id="20555" name="AutoShape 75"/>
            <p:cNvSpPr>
              <a:spLocks noChangeArrowheads="1"/>
            </p:cNvSpPr>
            <p:nvPr/>
          </p:nvSpPr>
          <p:spPr bwMode="auto">
            <a:xfrm>
              <a:off x="1872" y="1104"/>
              <a:ext cx="768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CPU1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20556" name="AutoShape 76"/>
            <p:cNvSpPr>
              <a:spLocks noChangeArrowheads="1"/>
            </p:cNvSpPr>
            <p:nvPr/>
          </p:nvSpPr>
          <p:spPr bwMode="auto">
            <a:xfrm>
              <a:off x="1872" y="1728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Cache +TM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0557" name="AutoShape 77"/>
            <p:cNvSpPr>
              <a:spLocks noChangeArrowheads="1"/>
            </p:cNvSpPr>
            <p:nvPr/>
          </p:nvSpPr>
          <p:spPr bwMode="auto">
            <a:xfrm>
              <a:off x="2688" y="1104"/>
              <a:ext cx="768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CPU2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20558" name="AutoShape 78"/>
            <p:cNvSpPr>
              <a:spLocks noChangeArrowheads="1"/>
            </p:cNvSpPr>
            <p:nvPr/>
          </p:nvSpPr>
          <p:spPr bwMode="auto">
            <a:xfrm>
              <a:off x="2688" y="1728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Cache +TM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0559" name="AutoShape 79"/>
            <p:cNvSpPr>
              <a:spLocks noChangeArrowheads="1"/>
            </p:cNvSpPr>
            <p:nvPr/>
          </p:nvSpPr>
          <p:spPr bwMode="auto">
            <a:xfrm>
              <a:off x="3984" y="1104"/>
              <a:ext cx="768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CPU7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20560" name="AutoShape 80"/>
            <p:cNvSpPr>
              <a:spLocks noChangeArrowheads="1"/>
            </p:cNvSpPr>
            <p:nvPr/>
          </p:nvSpPr>
          <p:spPr bwMode="auto">
            <a:xfrm>
              <a:off x="3984" y="1728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 smtClean="0">
                  <a:latin typeface="Calibri"/>
                  <a:cs typeface="Calibri"/>
                </a:rPr>
                <a:t>Cache +TM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0561" name="Text Box 81"/>
            <p:cNvSpPr txBox="1">
              <a:spLocks noChangeArrowheads="1"/>
            </p:cNvSpPr>
            <p:nvPr/>
          </p:nvSpPr>
          <p:spPr bwMode="auto">
            <a:xfrm>
              <a:off x="3552" y="1488"/>
              <a:ext cx="27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>
                  <a:latin typeface="Calibri"/>
                  <a:cs typeface="Calibri"/>
                </a:rPr>
                <a:t>…</a:t>
              </a:r>
            </a:p>
          </p:txBody>
        </p:sp>
      </p:grpSp>
    </p:spTree>
  </p:cSld>
  <p:clrMapOvr>
    <a:masterClrMapping/>
  </p:clrMapOvr>
  <p:transition advTm="2415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028700" y="1560513"/>
            <a:ext cx="6858000" cy="3048000"/>
            <a:chOff x="1028700" y="3200400"/>
            <a:chExt cx="6858000" cy="3048000"/>
          </a:xfrm>
        </p:grpSpPr>
        <p:sp>
          <p:nvSpPr>
            <p:cNvPr id="12292" name="AutoShape 4"/>
            <p:cNvSpPr>
              <a:spLocks noChangeArrowheads="1"/>
            </p:cNvSpPr>
            <p:nvPr/>
          </p:nvSpPr>
          <p:spPr bwMode="auto">
            <a:xfrm>
              <a:off x="1028700" y="3200400"/>
              <a:ext cx="8382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PPC 0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+ TM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93" name="AutoShape 5"/>
            <p:cNvSpPr>
              <a:spLocks noChangeArrowheads="1"/>
            </p:cNvSpPr>
            <p:nvPr/>
          </p:nvSpPr>
          <p:spPr bwMode="auto">
            <a:xfrm>
              <a:off x="2019300" y="3200400"/>
              <a:ext cx="8382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 smtClean="0">
                <a:solidFill>
                  <a:schemeClr val="bg1"/>
                </a:solidFill>
              </a:endParaRP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PPC 1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+ TM</a:t>
              </a:r>
            </a:p>
            <a:p>
              <a:pPr algn="ctr">
                <a:defRPr/>
              </a:pP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94" name="AutoShape 7"/>
            <p:cNvSpPr>
              <a:spLocks noChangeArrowheads="1"/>
            </p:cNvSpPr>
            <p:nvPr/>
          </p:nvSpPr>
          <p:spPr bwMode="auto">
            <a:xfrm>
              <a:off x="3619500" y="5562600"/>
              <a:ext cx="6096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bg1"/>
                  </a:solidFill>
                </a:rPr>
                <a:t>I/O</a:t>
              </a:r>
            </a:p>
          </p:txBody>
        </p:sp>
        <p:sp>
          <p:nvSpPr>
            <p:cNvPr id="12295" name="AutoShape 9"/>
            <p:cNvSpPr>
              <a:spLocks noChangeArrowheads="1"/>
            </p:cNvSpPr>
            <p:nvPr/>
          </p:nvSpPr>
          <p:spPr bwMode="auto">
            <a:xfrm>
              <a:off x="4000500" y="3200400"/>
              <a:ext cx="9144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Linux PPC</a:t>
              </a:r>
            </a:p>
          </p:txBody>
        </p:sp>
        <p:sp>
          <p:nvSpPr>
            <p:cNvPr id="12296" name="AutoShape 10"/>
            <p:cNvSpPr>
              <a:spLocks noChangeArrowheads="1"/>
            </p:cNvSpPr>
            <p:nvPr/>
          </p:nvSpPr>
          <p:spPr bwMode="auto">
            <a:xfrm>
              <a:off x="1028700" y="5562600"/>
              <a:ext cx="8382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PPC 2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+ TM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97" name="AutoShape 11"/>
            <p:cNvSpPr>
              <a:spLocks noChangeArrowheads="1"/>
            </p:cNvSpPr>
            <p:nvPr/>
          </p:nvSpPr>
          <p:spPr bwMode="auto">
            <a:xfrm>
              <a:off x="2019300" y="5562600"/>
              <a:ext cx="8382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PPC 3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+ TM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98" name="AutoShape 12"/>
            <p:cNvSpPr>
              <a:spLocks noChangeArrowheads="1"/>
            </p:cNvSpPr>
            <p:nvPr/>
          </p:nvSpPr>
          <p:spPr bwMode="auto">
            <a:xfrm>
              <a:off x="6057900" y="3200400"/>
              <a:ext cx="8382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PPC 4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+ TM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299" name="AutoShape 13"/>
            <p:cNvSpPr>
              <a:spLocks noChangeArrowheads="1"/>
            </p:cNvSpPr>
            <p:nvPr/>
          </p:nvSpPr>
          <p:spPr bwMode="auto">
            <a:xfrm>
              <a:off x="7048500" y="3200400"/>
              <a:ext cx="8382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PPC 5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+ TM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300" name="AutoShape 14"/>
            <p:cNvSpPr>
              <a:spLocks noChangeArrowheads="1"/>
            </p:cNvSpPr>
            <p:nvPr/>
          </p:nvSpPr>
          <p:spPr bwMode="auto">
            <a:xfrm>
              <a:off x="6057900" y="5562600"/>
              <a:ext cx="8382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PPC 7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+ TM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2301" name="AutoShape 15"/>
            <p:cNvSpPr>
              <a:spLocks noChangeArrowheads="1"/>
            </p:cNvSpPr>
            <p:nvPr/>
          </p:nvSpPr>
          <p:spPr bwMode="auto">
            <a:xfrm>
              <a:off x="7048500" y="5562600"/>
              <a:ext cx="8382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PPC 8</a:t>
              </a:r>
            </a:p>
            <a:p>
              <a:pPr algn="ctr">
                <a:defRPr/>
              </a:pPr>
              <a:r>
                <a:rPr lang="en-US" sz="1400" dirty="0" smtClean="0">
                  <a:solidFill>
                    <a:schemeClr val="bg1"/>
                  </a:solidFill>
                </a:rPr>
                <a:t>+ TM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9954" name="Line 21"/>
            <p:cNvSpPr>
              <a:spLocks noChangeShapeType="1"/>
            </p:cNvSpPr>
            <p:nvPr/>
          </p:nvSpPr>
          <p:spPr bwMode="auto">
            <a:xfrm flipV="1">
              <a:off x="4457700" y="3886200"/>
              <a:ext cx="1588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5" name="Line 41"/>
            <p:cNvSpPr>
              <a:spLocks noChangeShapeType="1"/>
            </p:cNvSpPr>
            <p:nvPr/>
          </p:nvSpPr>
          <p:spPr bwMode="auto">
            <a:xfrm flipV="1">
              <a:off x="39243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AutoShape 20"/>
            <p:cNvSpPr>
              <a:spLocks noChangeArrowheads="1"/>
            </p:cNvSpPr>
            <p:nvPr/>
          </p:nvSpPr>
          <p:spPr bwMode="auto">
            <a:xfrm>
              <a:off x="3543300" y="4114800"/>
              <a:ext cx="1828800" cy="1219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Control Switch</a:t>
              </a:r>
            </a:p>
          </p:txBody>
        </p:sp>
        <p:sp>
          <p:nvSpPr>
            <p:cNvPr id="39957" name="Line 23"/>
            <p:cNvSpPr>
              <a:spLocks noChangeShapeType="1"/>
            </p:cNvSpPr>
            <p:nvPr/>
          </p:nvSpPr>
          <p:spPr bwMode="auto">
            <a:xfrm flipV="1">
              <a:off x="5372100" y="5105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AutoShape 6"/>
            <p:cNvSpPr>
              <a:spLocks noChangeArrowheads="1"/>
            </p:cNvSpPr>
            <p:nvPr/>
          </p:nvSpPr>
          <p:spPr bwMode="auto">
            <a:xfrm>
              <a:off x="4610100" y="5562600"/>
              <a:ext cx="914400" cy="6858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 dirty="0">
                  <a:solidFill>
                    <a:schemeClr val="bg1"/>
                  </a:solidFill>
                </a:rPr>
                <a:t>DRAM</a:t>
              </a:r>
            </a:p>
          </p:txBody>
        </p:sp>
        <p:sp>
          <p:nvSpPr>
            <p:cNvPr id="39959" name="Line 8"/>
            <p:cNvSpPr>
              <a:spLocks noChangeShapeType="1"/>
            </p:cNvSpPr>
            <p:nvPr/>
          </p:nvSpPr>
          <p:spPr bwMode="auto">
            <a:xfrm flipV="1">
              <a:off x="63627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AutoShape 16"/>
            <p:cNvSpPr>
              <a:spLocks noChangeArrowheads="1"/>
            </p:cNvSpPr>
            <p:nvPr/>
          </p:nvSpPr>
          <p:spPr bwMode="auto">
            <a:xfrm>
              <a:off x="6057900" y="4876800"/>
              <a:ext cx="18288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User Switch</a:t>
              </a:r>
            </a:p>
          </p:txBody>
        </p:sp>
        <p:sp>
          <p:nvSpPr>
            <p:cNvPr id="39961" name="Line 17"/>
            <p:cNvSpPr>
              <a:spLocks noChangeShapeType="1"/>
            </p:cNvSpPr>
            <p:nvPr/>
          </p:nvSpPr>
          <p:spPr bwMode="auto">
            <a:xfrm flipV="1">
              <a:off x="65913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Line 18"/>
            <p:cNvSpPr>
              <a:spLocks noChangeShapeType="1"/>
            </p:cNvSpPr>
            <p:nvPr/>
          </p:nvSpPr>
          <p:spPr bwMode="auto">
            <a:xfrm flipV="1">
              <a:off x="73533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19"/>
            <p:cNvSpPr>
              <a:spLocks noChangeShapeType="1"/>
            </p:cNvSpPr>
            <p:nvPr/>
          </p:nvSpPr>
          <p:spPr bwMode="auto">
            <a:xfrm flipV="1">
              <a:off x="75819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AutoShape 22"/>
            <p:cNvSpPr>
              <a:spLocks noChangeArrowheads="1"/>
            </p:cNvSpPr>
            <p:nvPr/>
          </p:nvSpPr>
          <p:spPr bwMode="auto">
            <a:xfrm>
              <a:off x="6057900" y="4114800"/>
              <a:ext cx="18288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User Switch</a:t>
              </a:r>
            </a:p>
          </p:txBody>
        </p:sp>
        <p:sp>
          <p:nvSpPr>
            <p:cNvPr id="39965" name="Line 24"/>
            <p:cNvSpPr>
              <a:spLocks noChangeShapeType="1"/>
            </p:cNvSpPr>
            <p:nvPr/>
          </p:nvSpPr>
          <p:spPr bwMode="auto">
            <a:xfrm flipV="1">
              <a:off x="5372100" y="4343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6" name="Line 25"/>
            <p:cNvSpPr>
              <a:spLocks noChangeShapeType="1"/>
            </p:cNvSpPr>
            <p:nvPr/>
          </p:nvSpPr>
          <p:spPr bwMode="auto">
            <a:xfrm flipV="1">
              <a:off x="6362700" y="3886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7" name="Line 26"/>
            <p:cNvSpPr>
              <a:spLocks noChangeShapeType="1"/>
            </p:cNvSpPr>
            <p:nvPr/>
          </p:nvSpPr>
          <p:spPr bwMode="auto">
            <a:xfrm flipV="1">
              <a:off x="6591300" y="3886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8" name="Line 27"/>
            <p:cNvSpPr>
              <a:spLocks noChangeShapeType="1"/>
            </p:cNvSpPr>
            <p:nvPr/>
          </p:nvSpPr>
          <p:spPr bwMode="auto">
            <a:xfrm flipV="1">
              <a:off x="7353300" y="3886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9" name="Line 28"/>
            <p:cNvSpPr>
              <a:spLocks noChangeShapeType="1"/>
            </p:cNvSpPr>
            <p:nvPr/>
          </p:nvSpPr>
          <p:spPr bwMode="auto">
            <a:xfrm flipV="1">
              <a:off x="7581900" y="3886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0" name="Line 29"/>
            <p:cNvSpPr>
              <a:spLocks noChangeShapeType="1"/>
            </p:cNvSpPr>
            <p:nvPr/>
          </p:nvSpPr>
          <p:spPr bwMode="auto">
            <a:xfrm flipV="1">
              <a:off x="2857500" y="5105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1" name="Line 30"/>
            <p:cNvSpPr>
              <a:spLocks noChangeShapeType="1"/>
            </p:cNvSpPr>
            <p:nvPr/>
          </p:nvSpPr>
          <p:spPr bwMode="auto">
            <a:xfrm flipV="1">
              <a:off x="2857500" y="43434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2" name="Line 31"/>
            <p:cNvSpPr>
              <a:spLocks noChangeShapeType="1"/>
            </p:cNvSpPr>
            <p:nvPr/>
          </p:nvSpPr>
          <p:spPr bwMode="auto">
            <a:xfrm flipV="1">
              <a:off x="13335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2" name="AutoShape 32"/>
            <p:cNvSpPr>
              <a:spLocks noChangeArrowheads="1"/>
            </p:cNvSpPr>
            <p:nvPr/>
          </p:nvSpPr>
          <p:spPr bwMode="auto">
            <a:xfrm>
              <a:off x="1028700" y="4876800"/>
              <a:ext cx="18288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User Switch</a:t>
              </a:r>
            </a:p>
          </p:txBody>
        </p:sp>
        <p:sp>
          <p:nvSpPr>
            <p:cNvPr id="39974" name="Line 33"/>
            <p:cNvSpPr>
              <a:spLocks noChangeShapeType="1"/>
            </p:cNvSpPr>
            <p:nvPr/>
          </p:nvSpPr>
          <p:spPr bwMode="auto">
            <a:xfrm flipV="1">
              <a:off x="15621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5" name="Line 34"/>
            <p:cNvSpPr>
              <a:spLocks noChangeShapeType="1"/>
            </p:cNvSpPr>
            <p:nvPr/>
          </p:nvSpPr>
          <p:spPr bwMode="auto">
            <a:xfrm flipV="1">
              <a:off x="23241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6" name="Line 35"/>
            <p:cNvSpPr>
              <a:spLocks noChangeShapeType="1"/>
            </p:cNvSpPr>
            <p:nvPr/>
          </p:nvSpPr>
          <p:spPr bwMode="auto">
            <a:xfrm flipV="1">
              <a:off x="25527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AutoShape 36"/>
            <p:cNvSpPr>
              <a:spLocks noChangeArrowheads="1"/>
            </p:cNvSpPr>
            <p:nvPr/>
          </p:nvSpPr>
          <p:spPr bwMode="auto">
            <a:xfrm>
              <a:off x="1028700" y="4114800"/>
              <a:ext cx="1828800" cy="457200"/>
            </a:xfrm>
            <a:prstGeom prst="roundRect">
              <a:avLst>
                <a:gd name="adj" fmla="val 16667"/>
              </a:avLst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400">
                  <a:solidFill>
                    <a:schemeClr val="tx1"/>
                  </a:solidFill>
                </a:rPr>
                <a:t>User Switch</a:t>
              </a:r>
            </a:p>
          </p:txBody>
        </p:sp>
        <p:sp>
          <p:nvSpPr>
            <p:cNvPr id="39978" name="Line 37"/>
            <p:cNvSpPr>
              <a:spLocks noChangeShapeType="1"/>
            </p:cNvSpPr>
            <p:nvPr/>
          </p:nvSpPr>
          <p:spPr bwMode="auto">
            <a:xfrm flipV="1">
              <a:off x="1333500" y="3886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79" name="Line 38"/>
            <p:cNvSpPr>
              <a:spLocks noChangeShapeType="1"/>
            </p:cNvSpPr>
            <p:nvPr/>
          </p:nvSpPr>
          <p:spPr bwMode="auto">
            <a:xfrm flipV="1">
              <a:off x="1562100" y="3886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0" name="Line 39"/>
            <p:cNvSpPr>
              <a:spLocks noChangeShapeType="1"/>
            </p:cNvSpPr>
            <p:nvPr/>
          </p:nvSpPr>
          <p:spPr bwMode="auto">
            <a:xfrm flipV="1">
              <a:off x="2324100" y="3886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1" name="Line 40"/>
            <p:cNvSpPr>
              <a:spLocks noChangeShapeType="1"/>
            </p:cNvSpPr>
            <p:nvPr/>
          </p:nvSpPr>
          <p:spPr bwMode="auto">
            <a:xfrm flipV="1">
              <a:off x="2552700" y="38862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2" name="Line 42"/>
            <p:cNvSpPr>
              <a:spLocks noChangeShapeType="1"/>
            </p:cNvSpPr>
            <p:nvPr/>
          </p:nvSpPr>
          <p:spPr bwMode="auto">
            <a:xfrm flipV="1">
              <a:off x="5067300" y="5334000"/>
              <a:ext cx="0" cy="228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med" len="lg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ATLAS on the BEE2 Board</a:t>
            </a:r>
            <a:endParaRPr lang="en-US" dirty="0" smtClean="0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5027612"/>
            <a:ext cx="8153400" cy="1525587"/>
          </a:xfrm>
        </p:spPr>
        <p:txBody>
          <a:bodyPr/>
          <a:lstStyle/>
          <a:p>
            <a:r>
              <a:rPr lang="en-US" sz="2400" dirty="0" smtClean="0"/>
              <a:t>9-way CMP system at 100MHz</a:t>
            </a:r>
          </a:p>
          <a:p>
            <a:pPr lvl="1"/>
            <a:r>
              <a:rPr lang="en-US" sz="2000" dirty="0" smtClean="0"/>
              <a:t>Use hardwired PPC cores but synthesized caches</a:t>
            </a:r>
          </a:p>
          <a:p>
            <a:pPr lvl="1"/>
            <a:r>
              <a:rPr lang="en-US" sz="2000" dirty="0" smtClean="0"/>
              <a:t>Uniform memory architecture</a:t>
            </a:r>
          </a:p>
          <a:p>
            <a:pPr lvl="1"/>
            <a:r>
              <a:rPr lang="en-US" sz="2000" dirty="0" smtClean="0"/>
              <a:t>Full Linux 2.6 environment</a:t>
            </a:r>
          </a:p>
        </p:txBody>
      </p: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767556" y="1463220"/>
            <a:ext cx="7380287" cy="3582987"/>
            <a:chOff x="773084" y="3084022"/>
            <a:chExt cx="7380316" cy="3582785"/>
          </a:xfrm>
        </p:grpSpPr>
        <p:sp>
          <p:nvSpPr>
            <p:cNvPr id="39942" name="Rectangle 45"/>
            <p:cNvSpPr>
              <a:spLocks noChangeArrowheads="1"/>
            </p:cNvSpPr>
            <p:nvPr/>
          </p:nvSpPr>
          <p:spPr bwMode="auto">
            <a:xfrm>
              <a:off x="773084" y="3084022"/>
              <a:ext cx="7380316" cy="3582785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pic>
          <p:nvPicPr>
            <p:cNvPr id="39943" name="Picture 4" descr="BEE2_board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720735" y="3084022"/>
              <a:ext cx="5411774" cy="3485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custDataLst>
      <p:tags r:id="rId1"/>
    </p:custDataLst>
  </p:cSld>
  <p:clrMapOvr>
    <a:masterClrMapping/>
  </p:clrMapOvr>
  <p:transition advTm="834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 Successes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 smtClean="0"/>
              <a:t>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hardware TM system</a:t>
            </a:r>
          </a:p>
          <a:p>
            <a:pPr>
              <a:lnSpc>
                <a:spcPct val="120000"/>
              </a:lnSpc>
            </a:pPr>
            <a:endParaRPr lang="en-US" sz="28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100x </a:t>
            </a:r>
            <a:r>
              <a:rPr lang="en-US" sz="2800" dirty="0" smtClean="0"/>
              <a:t>faster than our simulator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Close match in scaling trend &amp;</a:t>
            </a:r>
            <a:r>
              <a:rPr lang="en-US" sz="2400" dirty="0" smtClean="0"/>
              <a:t> TM bottleneck </a:t>
            </a:r>
            <a:r>
              <a:rPr lang="en-US" sz="2400" dirty="0" smtClean="0"/>
              <a:t>analysis</a:t>
            </a:r>
          </a:p>
          <a:p>
            <a:pPr lvl="2">
              <a:lnSpc>
                <a:spcPct val="120000"/>
              </a:lnSpc>
            </a:pP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Ran high-level application code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Targeted by our </a:t>
            </a:r>
            <a:r>
              <a:rPr lang="en-US" sz="2400" dirty="0" err="1" smtClean="0"/>
              <a:t>OpenTM</a:t>
            </a:r>
            <a:r>
              <a:rPr lang="en-US" sz="2400" dirty="0" smtClean="0"/>
              <a:t> framework (</a:t>
            </a:r>
            <a:r>
              <a:rPr lang="en-US" sz="2400" dirty="0" err="1" smtClean="0"/>
              <a:t>OpenMP+TM</a:t>
            </a:r>
            <a:r>
              <a:rPr lang="en-US" sz="2400" dirty="0" smtClean="0"/>
              <a:t>)</a:t>
            </a:r>
          </a:p>
          <a:p>
            <a:pPr lvl="2">
              <a:lnSpc>
                <a:spcPct val="120000"/>
              </a:lnSpc>
            </a:pPr>
            <a:endParaRPr lang="en-US" sz="2200" dirty="0" smtClean="0"/>
          </a:p>
          <a:p>
            <a:pPr>
              <a:lnSpc>
                <a:spcPct val="120000"/>
              </a:lnSpc>
            </a:pPr>
            <a:r>
              <a:rPr lang="en-US" sz="2800" dirty="0" smtClean="0"/>
              <a:t>Research using ATLAS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 partitioned OS from </a:t>
            </a:r>
            <a:r>
              <a:rPr lang="en-US" sz="2400" dirty="0" err="1" smtClean="0"/>
              <a:t>CMPs</a:t>
            </a:r>
            <a:r>
              <a:rPr lang="en-US" sz="2400" dirty="0" smtClean="0"/>
              <a:t> with TM support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 practical tool </a:t>
            </a:r>
            <a:r>
              <a:rPr lang="en-US" sz="2400" dirty="0" smtClean="0"/>
              <a:t>for TM </a:t>
            </a:r>
            <a:r>
              <a:rPr lang="en-US" sz="2400" dirty="0" smtClean="0"/>
              <a:t>performance debugging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Deterministic replay using TM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/>
              <a:t>Automatic detection for atomicity </a:t>
            </a:r>
            <a:r>
              <a:rPr lang="en-US" sz="2400" dirty="0" smtClean="0"/>
              <a:t>violations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 Successes (cont)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Hands-on tutorials at ISCA’06 &amp; ASPLOS’08</a:t>
            </a:r>
          </a:p>
          <a:p>
            <a:pPr lvl="1"/>
            <a:r>
              <a:rPr lang="en-US" dirty="0" smtClean="0"/>
              <a:t>&gt;60 participants from industry &amp; academic</a:t>
            </a:r>
          </a:p>
          <a:p>
            <a:pPr lvl="1"/>
            <a:r>
              <a:rPr lang="en-US" dirty="0" smtClean="0"/>
              <a:t>Wrote, debugged, and tuned parallel apps on ATLAS</a:t>
            </a:r>
          </a:p>
          <a:p>
            <a:pPr lvl="2"/>
            <a:r>
              <a:rPr lang="en-US" dirty="0" smtClean="0"/>
              <a:t>From sequential to ideal speedup in minutes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ATLAS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Limited interest by software researchers</a:t>
            </a:r>
          </a:p>
          <a:p>
            <a:pPr lvl="1"/>
            <a:r>
              <a:rPr lang="en-US" sz="2400" dirty="0" smtClean="0"/>
              <a:t>Still too slow compared to commercial systems (latency)</a:t>
            </a:r>
            <a:endParaRPr lang="en-US" sz="2400" dirty="0" smtClean="0"/>
          </a:p>
          <a:p>
            <a:pPr lvl="2"/>
            <a:r>
              <a:rPr lang="en-US" sz="2000" dirty="0" smtClean="0"/>
              <a:t>9 </a:t>
            </a:r>
            <a:r>
              <a:rPr lang="en-US" sz="2000" dirty="0" smtClean="0"/>
              <a:t>PPC cores at 100MHz slower than a single Xeon </a:t>
            </a:r>
            <a:r>
              <a:rPr lang="en-US" sz="2000" dirty="0" smtClean="0"/>
              <a:t>core</a:t>
            </a:r>
          </a:p>
          <a:p>
            <a:pPr lvl="2"/>
            <a:r>
              <a:rPr lang="en-US" sz="2000" dirty="0" smtClean="0"/>
              <a:t>We are competing with Xeons &amp; </a:t>
            </a:r>
            <a:r>
              <a:rPr lang="en-US" sz="2000" dirty="0" err="1" smtClean="0"/>
              <a:t>Opterons</a:t>
            </a:r>
            <a:r>
              <a:rPr lang="en-US" sz="2000" dirty="0" smtClean="0"/>
              <a:t>, not just simulators!!</a:t>
            </a:r>
          </a:p>
          <a:p>
            <a:pPr lvl="2"/>
            <a:r>
              <a:rPr lang="en-US" sz="2000" dirty="0" smtClean="0"/>
              <a:t>Large-scale </a:t>
            </a:r>
            <a:r>
              <a:rPr lang="en-US" sz="2000" dirty="0" smtClean="0"/>
              <a:t>will be the key answer here</a:t>
            </a:r>
            <a:endParaRPr lang="en-US" sz="2000" dirty="0" smtClean="0"/>
          </a:p>
          <a:p>
            <a:pPr lvl="1"/>
            <a:r>
              <a:rPr lang="en-US" sz="2400" dirty="0" smtClean="0"/>
              <a:t>Small number of boards available (bandwidth</a:t>
            </a:r>
            <a:r>
              <a:rPr lang="en-US" sz="2400" dirty="0" smtClean="0"/>
              <a:t>)</a:t>
            </a:r>
          </a:p>
          <a:p>
            <a:pPr lvl="2"/>
            <a:r>
              <a:rPr lang="en-US" sz="2000" dirty="0" smtClean="0"/>
              <a:t>The need for cheap platforms</a:t>
            </a:r>
            <a:endParaRPr lang="en-US" sz="2000" dirty="0" smtClean="0"/>
          </a:p>
          <a:p>
            <a:pPr lvl="1"/>
            <a:r>
              <a:rPr lang="en-US" sz="2400" dirty="0" smtClean="0"/>
              <a:t>Software availability for (embedded) PowerPC cores</a:t>
            </a:r>
          </a:p>
          <a:p>
            <a:pPr lvl="2"/>
            <a:r>
              <a:rPr lang="en-US" sz="2000" dirty="0" smtClean="0"/>
              <a:t>Java, databases, etc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Lessons from ATLAS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Software </a:t>
            </a:r>
            <a:r>
              <a:rPr lang="en-US" sz="2400" dirty="0" smtClean="0"/>
              <a:t>researchers </a:t>
            </a:r>
            <a:r>
              <a:rPr lang="en-US" sz="2400" dirty="0" smtClean="0"/>
              <a:t>need </a:t>
            </a:r>
            <a:r>
              <a:rPr lang="en-US" sz="2400" dirty="0" smtClean="0"/>
              <a:t>fast base CPU &amp;  rich SW environment</a:t>
            </a:r>
          </a:p>
          <a:p>
            <a:pPr lvl="1"/>
            <a:endParaRPr lang="en-US" sz="2000" dirty="0" smtClean="0"/>
          </a:p>
          <a:p>
            <a:r>
              <a:rPr lang="en-US" sz="2400" dirty="0" smtClean="0"/>
              <a:t>Pick FPGA board with large user community</a:t>
            </a:r>
          </a:p>
          <a:p>
            <a:r>
              <a:rPr lang="en-US" sz="2400" dirty="0" smtClean="0"/>
              <a:t>Tools/</a:t>
            </a:r>
            <a:r>
              <a:rPr lang="en-US" sz="2400" dirty="0" smtClean="0"/>
              <a:t>IP compatibility and maturity are crucial</a:t>
            </a:r>
          </a:p>
          <a:p>
            <a:r>
              <a:rPr lang="en-US" sz="2400" dirty="0" smtClean="0"/>
              <a:t>IP modules should have good debugging interfaces</a:t>
            </a:r>
          </a:p>
          <a:p>
            <a:r>
              <a:rPr lang="en-US" sz="2400" dirty="0" smtClean="0"/>
              <a:t>Designs that cross board boundaries are difficult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FPGAs</a:t>
            </a:r>
            <a:r>
              <a:rPr lang="en-US" sz="2400" dirty="0" smtClean="0"/>
              <a:t> as a research tool</a:t>
            </a:r>
          </a:p>
          <a:p>
            <a:pPr lvl="1"/>
            <a:r>
              <a:rPr lang="en-US" sz="2000" dirty="0" smtClean="0"/>
              <a:t>Adding debugging/profiling/etc features is straightforward</a:t>
            </a:r>
          </a:p>
          <a:p>
            <a:pPr lvl="1"/>
            <a:r>
              <a:rPr lang="en-US" sz="2000" dirty="0" smtClean="0"/>
              <a:t>Changing the underlying architecture can be very difficult</a:t>
            </a:r>
          </a:p>
          <a:p>
            <a:pPr>
              <a:buNone/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47.7"/>
</p:tagLst>
</file>

<file path=ppt/tags/tag2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9.2|5.9|30|6.2|8.7"/>
</p:tagLst>
</file>

<file path=ppt/tags/tag3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39.2|5.9|30|6.2|8.7"/>
</p:tagLst>
</file>

<file path=ppt/tags/tag4.xml><?xml version="1.0" encoding="utf-8"?>
<p:tag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tag name="TIMING" val="|11.5|5.:"/>
</p:tagLst>
</file>

<file path=ppt/theme/theme1.xml><?xml version="1.0" encoding="utf-8"?>
<a:theme xmlns:a="http://schemas.openxmlformats.org/drawingml/2006/main" name="Refined">
  <a:themeElements>
    <a:clrScheme name="Refined 6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CC3300"/>
      </a:accent1>
      <a:accent2>
        <a:srgbClr val="666699"/>
      </a:accent2>
      <a:accent3>
        <a:srgbClr val="FFFFFF"/>
      </a:accent3>
      <a:accent4>
        <a:srgbClr val="000000"/>
      </a:accent4>
      <a:accent5>
        <a:srgbClr val="E2ADAA"/>
      </a:accent5>
      <a:accent6>
        <a:srgbClr val="5C5C8A"/>
      </a:accent6>
      <a:hlink>
        <a:srgbClr val="999900"/>
      </a:hlink>
      <a:folHlink>
        <a:srgbClr val="4D4D4D"/>
      </a:folHlink>
    </a:clrScheme>
    <a:fontScheme name="Refined">
      <a:majorFont>
        <a:latin typeface="Arial Rounded MT Bol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4D4D4D"/>
            </a:gs>
            <a:gs pos="50000">
              <a:schemeClr val="bg1"/>
            </a:gs>
            <a:gs pos="100000">
              <a:srgbClr val="4D4D4D"/>
            </a:gs>
          </a:gsLst>
          <a:lin ang="18900000" scaled="1"/>
        </a:gradFill>
        <a:ln w="9525" cap="flat" cmpd="sng" algn="ctr">
          <a:solidFill>
            <a:srgbClr val="CC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4D4D4D"/>
            </a:gs>
            <a:gs pos="50000">
              <a:schemeClr val="bg1"/>
            </a:gs>
            <a:gs pos="100000">
              <a:srgbClr val="4D4D4D"/>
            </a:gs>
          </a:gsLst>
          <a:lin ang="18900000" scaled="1"/>
        </a:gradFill>
        <a:ln w="9525" cap="flat" cmpd="sng" algn="ctr">
          <a:solidFill>
            <a:srgbClr val="CC99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Refined</Template>
  <TotalTime>1059</TotalTime>
  <Words>1959</Words>
  <Application>Microsoft Macintosh PowerPoint</Application>
  <PresentationFormat>On-screen Show (4:3)</PresentationFormat>
  <Paragraphs>388</Paragraphs>
  <Slides>25</Slides>
  <Notes>5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Refined</vt:lpstr>
      <vt:lpstr>Using FPGAs for Systems Research     Successes, Failures, and Lessons  </vt:lpstr>
      <vt:lpstr>Use of FPGAs at Stanford</vt:lpstr>
      <vt:lpstr>Common Goals</vt:lpstr>
      <vt:lpstr>ATLAS (aka RAMP-Red)</vt:lpstr>
      <vt:lpstr>ATLAS on the BEE2 Board</vt:lpstr>
      <vt:lpstr>ATLAS Successes</vt:lpstr>
      <vt:lpstr>ATLAS Successes (cont)</vt:lpstr>
      <vt:lpstr>ATLAS Failures</vt:lpstr>
      <vt:lpstr>Lessons from ATLAS</vt:lpstr>
      <vt:lpstr>FARM:  Flexible Architecture Research Machine</vt:lpstr>
      <vt:lpstr>FARM Hardware Vision</vt:lpstr>
      <vt:lpstr>The Procyon Board by A&amp;D Tech</vt:lpstr>
      <vt:lpstr>Inside FARM</vt:lpstr>
      <vt:lpstr>FARM Successes (so far)</vt:lpstr>
      <vt:lpstr>FARM Failures</vt:lpstr>
      <vt:lpstr>Lessons from FARM (so far)</vt:lpstr>
      <vt:lpstr>Raksha: Architectural Support for Software Security</vt:lpstr>
      <vt:lpstr>Raksha: 1st Generation</vt:lpstr>
      <vt:lpstr>Raksha: 2nd Generation</vt:lpstr>
      <vt:lpstr>Raksha: 3rd Generation (Loki)</vt:lpstr>
      <vt:lpstr>Raksha Successes</vt:lpstr>
      <vt:lpstr>Raksha Failures</vt:lpstr>
      <vt:lpstr>Lessons from Raksha</vt:lpstr>
      <vt:lpstr>Conclusions</vt:lpstr>
      <vt:lpstr>Questions?</vt:lpstr>
    </vt:vector>
  </TitlesOfParts>
  <Manager/>
  <Company>Stanford University</Company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Resource Management for Large Scale Parallelism</dc:title>
  <dc:subject/>
  <dc:creator>Christos Kozyrakis</dc:creator>
  <cp:keywords/>
  <dc:description/>
  <cp:lastModifiedBy>Christos Kozyrakis</cp:lastModifiedBy>
  <cp:revision>572</cp:revision>
  <cp:lastPrinted>2009-08-11T06:22:30Z</cp:lastPrinted>
  <dcterms:created xsi:type="dcterms:W3CDTF">2010-08-25T16:04:52Z</dcterms:created>
  <dcterms:modified xsi:type="dcterms:W3CDTF">2010-08-25T17:15:23Z</dcterms:modified>
  <cp:category/>
</cp:coreProperties>
</file>