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58" r:id="rId4"/>
    <p:sldId id="272" r:id="rId5"/>
    <p:sldId id="273" r:id="rId6"/>
    <p:sldId id="269" r:id="rId7"/>
    <p:sldId id="275" r:id="rId8"/>
    <p:sldId id="276" r:id="rId9"/>
    <p:sldId id="277" r:id="rId10"/>
    <p:sldId id="270" r:id="rId11"/>
    <p:sldId id="278" r:id="rId12"/>
    <p:sldId id="279" r:id="rId13"/>
    <p:sldId id="280" r:id="rId14"/>
    <p:sldId id="281" r:id="rId15"/>
    <p:sldId id="271" r:id="rId16"/>
    <p:sldId id="282" r:id="rId17"/>
    <p:sldId id="283" r:id="rId18"/>
    <p:sldId id="284" r:id="rId19"/>
    <p:sldId id="28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B56"/>
    <a:srgbClr val="553058"/>
    <a:srgbClr val="A02A7D"/>
    <a:srgbClr val="362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mn-cs"/>
      </a:defRPr>
    </a:lvl1pPr>
    <a:lvl2pPr marL="457200" algn="l" defTabSz="914400" rtl="0" eaLnBrk="1" latinLnBrk="0" hangingPunct="1">
      <a:defRPr sz="1200" kern="1200">
        <a:solidFill>
          <a:schemeClr val="tx1"/>
        </a:solidFill>
        <a:latin typeface="+mn-lt"/>
        <a:ea typeface="Calibri" panose="020F0502020204030204" pitchFamily="34" charset="0"/>
        <a:cs typeface="+mn-cs"/>
      </a:defRPr>
    </a:lvl2pPr>
    <a:lvl3pPr marL="914400" algn="l" defTabSz="914400" rtl="0" eaLnBrk="1" latinLnBrk="0" hangingPunct="1">
      <a:defRPr sz="1200" kern="1200">
        <a:solidFill>
          <a:schemeClr val="tx1"/>
        </a:solidFill>
        <a:latin typeface="+mn-lt"/>
        <a:ea typeface="Calibri" panose="020F0502020204030204" pitchFamily="34" charset="0"/>
        <a:cs typeface="+mn-cs"/>
      </a:defRPr>
    </a:lvl3pPr>
    <a:lvl4pPr marL="1371600" algn="l" defTabSz="914400" rtl="0" eaLnBrk="1" latinLnBrk="0" hangingPunct="1">
      <a:defRPr sz="1200" kern="1200">
        <a:solidFill>
          <a:schemeClr val="tx1"/>
        </a:solidFill>
        <a:latin typeface="+mn-lt"/>
        <a:ea typeface="Calibri" panose="020F0502020204030204" pitchFamily="34" charset="0"/>
        <a:cs typeface="+mn-cs"/>
      </a:defRPr>
    </a:lvl4pPr>
    <a:lvl5pPr marL="1828800" algn="l" defTabSz="914400" rtl="0" eaLnBrk="1" latinLnBrk="0" hangingPunct="1">
      <a:defRPr sz="1200" kern="1200">
        <a:solidFill>
          <a:schemeClr val="tx1"/>
        </a:solidFill>
        <a:latin typeface="+mn-lt"/>
        <a:ea typeface="Calibri" panose="020F050202020403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defRPr>
            </a:lvl1pPr>
          </a:lstStyle>
          <a:p>
            <a:fld id="{F4A4CFA3-DB98-45A2-AAE3-52D9BDB7DD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defRPr>
            </a:lvl1pPr>
          </a:lstStyle>
          <a:p>
            <a:fld id="{6874A263-F159-4676-87FC-72AFA819E2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Calibri" panose="020F050202020403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9453880" y="5517515"/>
            <a:ext cx="2383790" cy="1014730"/>
          </a:xfrm>
          <a:prstGeom prst="rect">
            <a:avLst/>
          </a:prstGeom>
        </p:spPr>
        <p:txBody>
          <a:bodyPr wrap="square">
            <a:spAutoFit/>
          </a:bodyPr>
          <a:lstStyle/>
          <a:p>
            <a:pPr algn="r"/>
            <a:r>
              <a:rPr lang="ru-RU" altLang="zh-C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Выполнил студент группы 21ИС-1: Ибрагимов Альберт</a:t>
            </a:r>
            <a:endParaRPr lang="ru-RU" altLang="zh-CN" sz="2000"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sp>
        <p:nvSpPr>
          <p:cNvPr id="2" name="文本框 1"/>
          <p:cNvSpPr txBox="1"/>
          <p:nvPr/>
        </p:nvSpPr>
        <p:spPr>
          <a:xfrm>
            <a:off x="4885690" y="869315"/>
            <a:ext cx="6951980" cy="1731010"/>
          </a:xfrm>
          <a:prstGeom prst="rect">
            <a:avLst/>
          </a:prstGeom>
          <a:noFill/>
        </p:spPr>
        <p:txBody>
          <a:bodyPr wrap="square" rtlCol="0">
            <a:noAutofit/>
          </a:bodyPr>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Принципы разделения между клиентскими и серверными частями. </a:t>
            </a:r>
            <a:endPar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Типовое разделение функций</a:t>
            </a:r>
            <a:endPar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648970" y="1615440"/>
            <a:ext cx="4925060" cy="3627120"/>
          </a:xfrm>
          <a:prstGeom prst="rect">
            <a:avLst/>
          </a:prstGeom>
        </p:spPr>
        <p:txBody>
          <a:bodyPr wrap="square">
            <a:noAutofit/>
          </a:bodyPr>
          <a:lstStyle/>
          <a:p>
            <a:pPr algn="ctr"/>
            <a:r>
              <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Основной принцип технологии «клиент-сервер» заключается в разделении функций приложения на три группы:</a:t>
            </a:r>
            <a:endPar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endPar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457200" indent="-457200" algn="ctr">
              <a:buAutoNum type="arabicPeriod"/>
            </a:pPr>
            <a:r>
              <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Ввод и отображение данных (взаимодействие с пользователем).</a:t>
            </a:r>
            <a:endPar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457200" indent="-457200" algn="ctr">
              <a:buAutoNum type="arabicPeriod"/>
            </a:pPr>
            <a:r>
              <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Прикладные функции, характерные для данной предметной области.</a:t>
            </a:r>
            <a:endPar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457200" indent="-457200" algn="ctr">
              <a:buAutoNum type="arabicPeriod"/>
            </a:pPr>
            <a:r>
              <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Функции управления ресурсами (файловой системой, базой данных и т.д.)</a:t>
            </a:r>
            <a:endPar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6" name="Изображение 5"/>
          <p:cNvPicPr/>
          <p:nvPr/>
        </p:nvPicPr>
        <p:blipFill>
          <a:blip r:embed="rId1"/>
          <a:stretch>
            <a:fillRect/>
          </a:stretch>
        </p:blipFill>
        <p:spPr>
          <a:xfrm>
            <a:off x="6674485" y="4413885"/>
            <a:ext cx="4664075" cy="2110105"/>
          </a:xfrm>
          <a:prstGeom prst="rect">
            <a:avLst/>
          </a:prstGeom>
        </p:spPr>
      </p:pic>
      <p:pic>
        <p:nvPicPr>
          <p:cNvPr id="7" name="Изображение 6"/>
          <p:cNvPicPr/>
          <p:nvPr/>
        </p:nvPicPr>
        <p:blipFill>
          <a:blip r:embed="rId2"/>
          <a:stretch>
            <a:fillRect/>
          </a:stretch>
        </p:blipFill>
        <p:spPr>
          <a:xfrm>
            <a:off x="6285230" y="285115"/>
            <a:ext cx="5442585" cy="3767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1158240" y="427355"/>
            <a:ext cx="9203055" cy="2640330"/>
          </a:xfrm>
          <a:prstGeom prst="rect">
            <a:avLst/>
          </a:prstGeom>
        </p:spPr>
        <p:txBody>
          <a:bodyPr wrap="square">
            <a:noAutofit/>
          </a:bodyPr>
          <a:lstStyle/>
          <a:p>
            <a:pPr algn="ct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Клиент-серверная архитектура включает в себя следующие компоненты:</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indent="-342900" algn="ctr">
              <a:buAutoNum type="arabicPeriod"/>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Клиенты: это устройства или приложения, которые запрашивают информацию или услуги у сервера. Клиенты могут быть как программными приложениями (например, веб-браузеры, мобильные приложения), так и аппаратными устройствами (например, смартфоны, планшеты, терминалы, так называемые «тонкие клиенты»).</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indent="-342900" algn="ctr">
              <a:buAutoNum type="arabicPeriod"/>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Серверы: это компьютеры, которые предоставляют запрашиваемую информацию или услуги клиентам. Серверы могут выполнять различные функции, такие как хранение данных, обработка запросов, вычисления и т. д.</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3" name="Изображение 2"/>
          <p:cNvPicPr/>
          <p:nvPr/>
        </p:nvPicPr>
        <p:blipFill>
          <a:blip r:embed="rId1"/>
          <a:stretch>
            <a:fillRect/>
          </a:stretch>
        </p:blipFill>
        <p:spPr>
          <a:xfrm>
            <a:off x="2961005" y="3348355"/>
            <a:ext cx="6269990" cy="3134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1158240" y="427355"/>
            <a:ext cx="9203055" cy="2640330"/>
          </a:xfrm>
          <a:prstGeom prst="rect">
            <a:avLst/>
          </a:prstGeom>
        </p:spPr>
        <p:txBody>
          <a:bodyPr wrap="square">
            <a:noAutofit/>
          </a:bodyPr>
          <a:lstStyle/>
          <a:p>
            <a:pPr marL="342900" indent="-342900" algn="ctr">
              <a:buFont typeface="+mj-lt"/>
              <a:buAutoNum type="arabicPeriod" startAt="3"/>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Базы данных: это хранилища информации, которые используются на серверной стороне для хранения и управления данными. Базы данных позволяют серверу эффективно хранить, организовывать и извлекать информацию по запросу клиента.</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indent="-342900" algn="ctr">
              <a:buFont typeface="+mj-lt"/>
              <a:buAutoNum type="arabicPeriod" startAt="4"/>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Сеть: это инфраструктура, которая обеспечивает связь между клиентами и серверами. Упрощенно говоря, сети могут быть локальными (LAN) и глобальными (WAN). Сеть обеспечивает передачу данных между клиентами и серверами по протоколам обмена данными.</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5" name="Изображение 4"/>
          <p:cNvPicPr/>
          <p:nvPr/>
        </p:nvPicPr>
        <p:blipFill>
          <a:blip r:embed="rId1"/>
          <a:stretch>
            <a:fillRect/>
          </a:stretch>
        </p:blipFill>
        <p:spPr>
          <a:xfrm>
            <a:off x="3062288" y="2613660"/>
            <a:ext cx="5686425" cy="3829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1158240" y="427355"/>
            <a:ext cx="9203055" cy="2395220"/>
          </a:xfrm>
          <a:prstGeom prst="rect">
            <a:avLst/>
          </a:prstGeom>
        </p:spPr>
        <p:txBody>
          <a:bodyPr wrap="square">
            <a:noAutofit/>
          </a:bodyPr>
          <a:lstStyle/>
          <a:p>
            <a:pPr marL="342900" indent="-342900" algn="ctr">
              <a:buFont typeface="+mj-lt"/>
              <a:buAutoNum type="arabicPeriod" startAt="5"/>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Система безопасности: это компонент, который обеспечивает защиту данных, передаваемых между клиентами и серверами. Этот компонент может включать в себя шифрование данных, аутентификацию и авторизацию клиентов, защиту от несанкционированного доступа и другие меры безопасности.</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indent="-342900" algn="ctr">
              <a:buFont typeface="+mj-lt"/>
              <a:buAutoNum type="arabicPeriod" startAt="5"/>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Хранение и обработка данных: это компоненты, связанные с хранением данных на серверах и их обработкой. Это может включать в себя серверные операционные системы, системы управления базами данных (СУБД), серверы приложений и другие компоненты, необходимые для эффективной работы клиент-серверной архитектуры.</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6" name="Изображение 5"/>
          <p:cNvPicPr/>
          <p:nvPr/>
        </p:nvPicPr>
        <p:blipFill>
          <a:blip r:embed="rId1"/>
          <a:stretch>
            <a:fillRect/>
          </a:stretch>
        </p:blipFill>
        <p:spPr>
          <a:xfrm>
            <a:off x="2604770" y="2822575"/>
            <a:ext cx="6310630" cy="3777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982637" y="67385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792822" y="1696843"/>
            <a:ext cx="955040" cy="1014730"/>
          </a:xfrm>
          <a:prstGeom prst="rect">
            <a:avLst/>
          </a:prstGeom>
          <a:noFill/>
        </p:spPr>
        <p:txBody>
          <a:bodyPr wrap="none">
            <a:spAutoFit/>
          </a:bodyPr>
          <a:lstStyle/>
          <a:p>
            <a:r>
              <a:rPr lang="en-US" altLang="zh-CN" sz="6000" b="1" dirty="0" smtClean="0">
                <a:solidFill>
                  <a:schemeClr val="bg1"/>
                </a:solidFill>
                <a:latin typeface="Calibri" panose="020F0502020204030204" pitchFamily="34" charset="0"/>
                <a:ea typeface="Calibri" panose="020F0502020204030204" pitchFamily="34" charset="0"/>
              </a:rPr>
              <a:t>04</a:t>
            </a:r>
            <a:endParaRPr lang="zh-CN" altLang="en-US" sz="6000" b="1" dirty="0">
              <a:solidFill>
                <a:schemeClr val="bg1"/>
              </a:solidFill>
              <a:ea typeface="Calibri" panose="020F0502020204030204" pitchFamily="34" charset="0"/>
            </a:endParaRPr>
          </a:p>
        </p:txBody>
      </p:sp>
      <p:sp>
        <p:nvSpPr>
          <p:cNvPr id="6" name="矩形 5"/>
          <p:cNvSpPr/>
          <p:nvPr/>
        </p:nvSpPr>
        <p:spPr>
          <a:xfrm>
            <a:off x="8082968" y="3429000"/>
            <a:ext cx="3026309" cy="829945"/>
          </a:xfrm>
          <a:prstGeom prst="rect">
            <a:avLst/>
          </a:prstGeom>
        </p:spPr>
        <p:txBody>
          <a:bodyPr wrap="square">
            <a:spAutoFit/>
          </a:bodyPr>
          <a:lstStyle/>
          <a:p>
            <a:pPr algn="ctr"/>
            <a:r>
              <a:rPr lang="ru-RU" altLang="zh-CN" sz="2400" b="1" dirty="0" smtClean="0">
                <a:solidFill>
                  <a:schemeClr val="bg1"/>
                </a:solidFill>
                <a:latin typeface="Calibri" panose="020F0502020204030204" pitchFamily="34" charset="0"/>
                <a:ea typeface="Calibri" panose="020F0502020204030204" pitchFamily="34" charset="0"/>
              </a:rPr>
              <a:t>ТРЕБОВАНИЯ СИСТЕМ</a:t>
            </a:r>
            <a:endParaRPr lang="ru-RU" altLang="zh-CN" sz="2400" b="1" dirty="0" smtClean="0">
              <a:solidFill>
                <a:schemeClr val="bg1"/>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1158240" y="427355"/>
            <a:ext cx="9203055" cy="2395220"/>
          </a:xfrm>
          <a:prstGeom prst="rect">
            <a:avLst/>
          </a:prstGeom>
        </p:spPr>
        <p:txBody>
          <a:bodyPr wrap="square">
            <a:noAutofit/>
          </a:bodyPr>
          <a:lstStyle/>
          <a:p>
            <a:pPr indent="0" algn="ctr">
              <a:buFont typeface="+mj-lt"/>
              <a:buNone/>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Начнем с понятий клиенто-серверных моделей с тонким и толстым клиентом. Клиент просто определяет мощность чьего компьютера будет задействована – Вашего или сервера. Если стоит тонкий клиент – то все эти процессы происходят на сервере. Это очень полезно в том случае если сервер достаточно мощный, а Ваш компьютер не очень. При использовании толстого клиента наоборот – все процессы будут происходит именно на Вашем компьютере.</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indent="0" algn="ctr">
              <a:buFont typeface="+mj-lt"/>
              <a:buNone/>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Если сервера нет, и база находится только на одном компьютере – то разницы что выбирать нет.</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5" name="Изображение 4"/>
          <p:cNvPicPr/>
          <p:nvPr/>
        </p:nvPicPr>
        <p:blipFill>
          <a:blip r:embed="rId1"/>
          <a:srcRect t="9481"/>
          <a:stretch>
            <a:fillRect/>
          </a:stretch>
        </p:blipFill>
        <p:spPr>
          <a:xfrm>
            <a:off x="2343150" y="2915285"/>
            <a:ext cx="6833870" cy="3479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1158240" y="201930"/>
            <a:ext cx="9203055" cy="2395220"/>
          </a:xfrm>
          <a:prstGeom prst="rect">
            <a:avLst/>
          </a:prstGeom>
        </p:spPr>
        <p:txBody>
          <a:bodyPr wrap="square">
            <a:noAutofit/>
          </a:bodyPr>
          <a:lstStyle/>
          <a:p>
            <a:pPr indent="0" algn="ctr">
              <a:buFont typeface="+mj-lt"/>
              <a:buNone/>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Некоторые требования к системам для клиент-серверного режима работы:</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indent="-342900" algn="ctr">
              <a:buFont typeface="+mj-lt"/>
              <a:buAutoNum type="arabicPeriod"/>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Для серверов. Например, для систем «1С:Предприятие» требования к инфраструктуре включают наличие SSD под общую папку с базами данных, сетевую карту с пропускной способностью 100 Мбит и выше, жёсткий диск под архивацию. Также для успешной работы системы нужна операционная система не ниже Windows Server 2008 R2, Windows 7, CentOS 7, Debian 9, Red Hat Enteprise Linux 7, Ubuntu 18.04 LTS.</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indent="0" algn="ctr">
              <a:buFont typeface="+mj-lt"/>
              <a:buNone/>
            </a:pP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indent="-342900" algn="ctr">
              <a:buFont typeface="+mj-lt"/>
              <a:buAutoNum type="arabicPeriod" startAt="2"/>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Для клиентских компьютеров. Например, для работы с системой «Итилиум» требования к рабочему месту конечного пользователя включают тактовую частоту процессора 2,4 ГГц и выше, 4 ГБ оперативной памяти и 8 ГБ свободного места на диске.</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3" name="Изображение 2"/>
          <p:cNvPicPr/>
          <p:nvPr/>
        </p:nvPicPr>
        <p:blipFill>
          <a:blip r:embed="rId1"/>
          <a:stretch>
            <a:fillRect/>
          </a:stretch>
        </p:blipFill>
        <p:spPr>
          <a:xfrm>
            <a:off x="244475" y="3133725"/>
            <a:ext cx="5741035" cy="3371215"/>
          </a:xfrm>
          <a:prstGeom prst="rect">
            <a:avLst/>
          </a:prstGeom>
        </p:spPr>
      </p:pic>
      <p:pic>
        <p:nvPicPr>
          <p:cNvPr id="7" name="Изображение 6"/>
          <p:cNvPicPr/>
          <p:nvPr/>
        </p:nvPicPr>
        <p:blipFill>
          <a:blip r:embed="rId2"/>
          <a:stretch>
            <a:fillRect/>
          </a:stretch>
        </p:blipFill>
        <p:spPr>
          <a:xfrm>
            <a:off x="6240145" y="3220720"/>
            <a:ext cx="5683250" cy="3197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1103630" y="1626870"/>
            <a:ext cx="3899535" cy="3604260"/>
          </a:xfrm>
          <a:prstGeom prst="rect">
            <a:avLst/>
          </a:prstGeom>
        </p:spPr>
        <p:txBody>
          <a:bodyPr wrap="square">
            <a:noAutofit/>
          </a:bodyPr>
          <a:lstStyle/>
          <a:p>
            <a:pPr indent="0" algn="ctr">
              <a:buFont typeface="+mj-lt"/>
              <a:buNone/>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Также, если кластер серверов и сервер баз данных установлены на разных компьютерах, рекомендуется использовать сетевые карты с пропускной способностью 100 Мбит и выше.</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indent="0" algn="ctr">
              <a:buFont typeface="+mj-lt"/>
              <a:buNone/>
            </a:pP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indent="0" algn="ctr">
              <a:buFont typeface="+mj-lt"/>
              <a:buNone/>
            </a:pPr>
            <a:r>
              <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Конкретные требования к системам клиент-серверного режима работы могут варьироваться в зависимости от используемого программного обеспечения.</a:t>
            </a:r>
            <a:endParaRPr lang="ru-RU"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5" name="Изображение 4"/>
          <p:cNvPicPr/>
          <p:nvPr/>
        </p:nvPicPr>
        <p:blipFill>
          <a:blip r:embed="rId1"/>
          <a:stretch>
            <a:fillRect/>
          </a:stretch>
        </p:blipFill>
        <p:spPr>
          <a:xfrm>
            <a:off x="5460365" y="1293495"/>
            <a:ext cx="6039485" cy="4270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文本框 1"/>
          <p:cNvSpPr txBox="1"/>
          <p:nvPr/>
        </p:nvSpPr>
        <p:spPr>
          <a:xfrm>
            <a:off x="3982085" y="3122295"/>
            <a:ext cx="4227830" cy="614045"/>
          </a:xfrm>
          <a:prstGeom prst="rect">
            <a:avLst/>
          </a:prstGeom>
          <a:noFill/>
        </p:spPr>
        <p:txBody>
          <a:bodyPr wrap="square" rtlCol="0">
            <a:noAutofit/>
          </a:bodyPr>
          <a:p>
            <a:r>
              <a:rPr lang="ru-RU" altLang="en-US"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Спасибо за внимание!</a:t>
            </a:r>
            <a:endParaRPr lang="ru-RU" altLang="en-US"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982637" y="67385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792822" y="1696843"/>
            <a:ext cx="1133644" cy="1015663"/>
          </a:xfrm>
          <a:prstGeom prst="rect">
            <a:avLst/>
          </a:prstGeom>
          <a:noFill/>
        </p:spPr>
        <p:txBody>
          <a:bodyPr wrap="none">
            <a:spAutoFit/>
          </a:bodyPr>
          <a:lstStyle/>
          <a:p>
            <a:r>
              <a:rPr lang="en-US" altLang="zh-CN" sz="6000" b="1" dirty="0" smtClean="0">
                <a:solidFill>
                  <a:schemeClr val="bg1"/>
                </a:solidFill>
                <a:latin typeface="Calibri" panose="020F0502020204030204" pitchFamily="34" charset="0"/>
                <a:ea typeface="Calibri" panose="020F0502020204030204" pitchFamily="34" charset="0"/>
              </a:rPr>
              <a:t>01</a:t>
            </a:r>
            <a:endParaRPr lang="zh-CN" altLang="en-US" sz="6000" b="1" dirty="0">
              <a:solidFill>
                <a:schemeClr val="bg1"/>
              </a:solidFill>
              <a:ea typeface="Calibri" panose="020F0502020204030204" pitchFamily="34" charset="0"/>
            </a:endParaRPr>
          </a:p>
        </p:txBody>
      </p:sp>
      <p:sp>
        <p:nvSpPr>
          <p:cNvPr id="6" name="矩形 5"/>
          <p:cNvSpPr/>
          <p:nvPr/>
        </p:nvSpPr>
        <p:spPr>
          <a:xfrm>
            <a:off x="8082968" y="3429000"/>
            <a:ext cx="3026309" cy="829945"/>
          </a:xfrm>
          <a:prstGeom prst="rect">
            <a:avLst/>
          </a:prstGeom>
        </p:spPr>
        <p:txBody>
          <a:bodyPr wrap="square">
            <a:spAutoFit/>
          </a:bodyPr>
          <a:lstStyle/>
          <a:p>
            <a:pPr algn="ctr"/>
            <a:r>
              <a:rPr lang="ru-RU" altLang="zh-CN" sz="24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ВЗАИМОДЕЙСТВИЕ КЛИЕНТ-СЕРВЕР</a:t>
            </a:r>
            <a:endParaRPr lang="ru-RU" altLang="zh-CN" sz="24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478155" y="1020445"/>
            <a:ext cx="7176135" cy="3169285"/>
          </a:xfrm>
          <a:prstGeom prst="rect">
            <a:avLst/>
          </a:prstGeom>
        </p:spPr>
        <p:txBody>
          <a:bodyPr wrap="square">
            <a:spAutoFit/>
          </a:bodyPr>
          <a:lstStyle/>
          <a:p>
            <a:pPr algn="ctr"/>
            <a:r>
              <a:rPr lang="ru-RU" altLang="en-US" sz="2000" b="1" dirty="0" smtClean="0">
                <a:solidFill>
                  <a:schemeClr val="bg1"/>
                </a:solidFill>
                <a:latin typeface="Calibri" panose="020F0502020204030204" pitchFamily="34" charset="0"/>
                <a:ea typeface="Calibri" panose="020F0502020204030204" pitchFamily="34" charset="0"/>
              </a:rPr>
              <a:t>Доступ к базе данных от прикладной программы или пользователя производится путем обращения к клиентской части системы. В качестве основного интерфейса между клиентской и серверной частями выступает язык баз данных SQL.</a:t>
            </a:r>
            <a:endParaRPr lang="ru-RU" altLang="en-US" sz="2000" b="1" dirty="0" smtClean="0">
              <a:solidFill>
                <a:schemeClr val="bg1"/>
              </a:solidFill>
              <a:latin typeface="Calibri" panose="020F0502020204030204" pitchFamily="34" charset="0"/>
              <a:ea typeface="Calibri" panose="020F0502020204030204" pitchFamily="34" charset="0"/>
            </a:endParaRPr>
          </a:p>
          <a:p>
            <a:pPr algn="ctr"/>
            <a:endParaRPr lang="ru-RU" altLang="en-US" sz="2000" b="1" dirty="0" smtClean="0">
              <a:solidFill>
                <a:schemeClr val="bg1"/>
              </a:solidFill>
              <a:latin typeface="Calibri" panose="020F0502020204030204" pitchFamily="34" charset="0"/>
              <a:ea typeface="Calibri" panose="020F0502020204030204" pitchFamily="34" charset="0"/>
            </a:endParaRPr>
          </a:p>
          <a:p>
            <a:pPr algn="ctr"/>
            <a:r>
              <a:rPr lang="ru-RU" altLang="en-US" sz="2000" b="1" dirty="0" smtClean="0">
                <a:solidFill>
                  <a:schemeClr val="bg1"/>
                </a:solidFill>
                <a:latin typeface="Calibri" panose="020F0502020204030204" pitchFamily="34" charset="0"/>
                <a:ea typeface="Calibri" panose="020F0502020204030204" pitchFamily="34" charset="0"/>
              </a:rPr>
              <a:t>Это язык по сути дела представляет собой текущий стандарт интерфейса СУБД в открытых системах. Собирательное название SQL-сервер относится ко всем серверам баз данных, основанных на SQL. </a:t>
            </a:r>
            <a:endParaRPr lang="ru-RU" altLang="en-US" sz="2000" b="1" dirty="0" smtClean="0">
              <a:solidFill>
                <a:schemeClr val="bg1"/>
              </a:solidFill>
              <a:latin typeface="Calibri" panose="020F0502020204030204" pitchFamily="34" charset="0"/>
              <a:ea typeface="Calibri" panose="020F0502020204030204" pitchFamily="34" charset="0"/>
            </a:endParaRPr>
          </a:p>
        </p:txBody>
      </p:sp>
      <p:pic>
        <p:nvPicPr>
          <p:cNvPr id="6" name="Изображение 5"/>
          <p:cNvPicPr/>
          <p:nvPr/>
        </p:nvPicPr>
        <p:blipFill>
          <a:blip r:embed="rId1"/>
          <a:stretch>
            <a:fillRect/>
          </a:stretch>
        </p:blipFill>
        <p:spPr>
          <a:xfrm>
            <a:off x="8331835" y="1713865"/>
            <a:ext cx="3085465" cy="1783080"/>
          </a:xfrm>
          <a:prstGeom prst="rect">
            <a:avLst/>
          </a:prstGeom>
        </p:spPr>
      </p:pic>
      <p:pic>
        <p:nvPicPr>
          <p:cNvPr id="10" name="Изображение 9"/>
          <p:cNvPicPr/>
          <p:nvPr/>
        </p:nvPicPr>
        <p:blipFill>
          <a:blip r:embed="rId2"/>
          <a:stretch>
            <a:fillRect/>
          </a:stretch>
        </p:blipFill>
        <p:spPr>
          <a:xfrm>
            <a:off x="3019425" y="4792980"/>
            <a:ext cx="6153150" cy="1543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6660515" y="1690370"/>
            <a:ext cx="5214620" cy="3476625"/>
          </a:xfrm>
          <a:prstGeom prst="rect">
            <a:avLst/>
          </a:prstGeom>
        </p:spPr>
        <p:txBody>
          <a:bodyPr wrap="square">
            <a:spAutoFit/>
          </a:bodyPr>
          <a:lstStyle/>
          <a:p>
            <a:pPr algn="ctr"/>
            <a:r>
              <a:rPr lang="ru-RU" altLang="en-US"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Серверы баз данных, интерфейс которых основан исключительно на языке SQL, обладают своими преимуществами и своими недостатками. Очевидное преимущество - стандартность интерфейса. В пределе, хотя пока это не совсем так, клиентские части любой SQL-ориентированной СУБД могли бы работать с любым SQL-сервером вне зависимости от того, кто его произвел.</a:t>
            </a:r>
            <a:r>
              <a:rPr lang="en-US" alt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t>
            </a:r>
            <a:r>
              <a:rPr lang="ru-RU" alt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Примером является СУБД </a:t>
            </a:r>
            <a:r>
              <a:rPr lang="en-US" alt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MySQL Workbench.</a:t>
            </a:r>
            <a:endParaRPr lang="en-US" alt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3" name="Изображение 2"/>
          <p:cNvPicPr/>
          <p:nvPr/>
        </p:nvPicPr>
        <p:blipFill>
          <a:blip r:embed="rId1"/>
          <a:stretch>
            <a:fillRect/>
          </a:stretch>
        </p:blipFill>
        <p:spPr>
          <a:xfrm>
            <a:off x="227965" y="1312545"/>
            <a:ext cx="6033135" cy="4232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982637" y="67385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792822" y="1696843"/>
            <a:ext cx="955040" cy="1014730"/>
          </a:xfrm>
          <a:prstGeom prst="rect">
            <a:avLst/>
          </a:prstGeom>
          <a:noFill/>
        </p:spPr>
        <p:txBody>
          <a:bodyPr wrap="none">
            <a:spAutoFit/>
          </a:bodyPr>
          <a:lstStyle/>
          <a:p>
            <a:r>
              <a:rPr lang="en-US" altLang="zh-CN" sz="6000" b="1" dirty="0" smtClean="0">
                <a:solidFill>
                  <a:schemeClr val="bg1"/>
                </a:solidFill>
                <a:latin typeface="Calibri" panose="020F0502020204030204" pitchFamily="34" charset="0"/>
                <a:ea typeface="Calibri" panose="020F0502020204030204" pitchFamily="34" charset="0"/>
              </a:rPr>
              <a:t>0</a:t>
            </a:r>
            <a:r>
              <a:rPr lang="ru-RU" altLang="en-US" sz="6000" b="1" dirty="0" smtClean="0">
                <a:solidFill>
                  <a:schemeClr val="bg1"/>
                </a:solidFill>
                <a:latin typeface="Calibri" panose="020F0502020204030204" pitchFamily="34" charset="0"/>
                <a:ea typeface="Calibri" panose="020F0502020204030204" pitchFamily="34" charset="0"/>
              </a:rPr>
              <a:t>2</a:t>
            </a:r>
            <a:endParaRPr lang="ru-RU" altLang="en-US" sz="6000" b="1" dirty="0" smtClean="0">
              <a:solidFill>
                <a:schemeClr val="bg1"/>
              </a:solidFill>
              <a:latin typeface="Calibri" panose="020F0502020204030204" pitchFamily="34" charset="0"/>
              <a:ea typeface="Calibri" panose="020F0502020204030204" pitchFamily="34" charset="0"/>
            </a:endParaRPr>
          </a:p>
        </p:txBody>
      </p:sp>
      <p:sp>
        <p:nvSpPr>
          <p:cNvPr id="6" name="矩形 5"/>
          <p:cNvSpPr/>
          <p:nvPr/>
        </p:nvSpPr>
        <p:spPr>
          <a:xfrm>
            <a:off x="8082968" y="3429000"/>
            <a:ext cx="3026309" cy="1198880"/>
          </a:xfrm>
          <a:prstGeom prst="rect">
            <a:avLst/>
          </a:prstGeom>
        </p:spPr>
        <p:txBody>
          <a:bodyPr wrap="square">
            <a:spAutoFit/>
          </a:bodyPr>
          <a:lstStyle/>
          <a:p>
            <a:pPr algn="ctr"/>
            <a:r>
              <a:rPr lang="ru-RU" altLang="zh-CN" sz="2400" b="1" dirty="0" smtClean="0">
                <a:solidFill>
                  <a:schemeClr val="bg1"/>
                </a:solidFill>
                <a:latin typeface="Calibri" panose="020F0502020204030204" pitchFamily="34" charset="0"/>
                <a:ea typeface="Calibri" panose="020F0502020204030204" pitchFamily="34" charset="0"/>
              </a:rPr>
              <a:t>ПРОТОКОЛЫ УДАЛЕННОГО ВЫЗОВА ПРОЦЕДУР</a:t>
            </a:r>
            <a:endParaRPr lang="ru-RU" altLang="zh-CN" sz="2400" b="1" dirty="0" smtClean="0">
              <a:solidFill>
                <a:schemeClr val="bg1"/>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2167255" y="1127125"/>
            <a:ext cx="7857490" cy="1322070"/>
          </a:xfrm>
          <a:prstGeom prst="rect">
            <a:avLst/>
          </a:prstGeom>
        </p:spPr>
        <p:txBody>
          <a:bodyPr wrap="square">
            <a:spAutoFit/>
          </a:bodyPr>
          <a:lstStyle/>
          <a:p>
            <a:pPr algn="ctr"/>
            <a:r>
              <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Удалённый вызов процедур (R</a:t>
            </a:r>
            <a:r>
              <a:rPr lang="en-US"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emote Procedure </a:t>
            </a:r>
            <a:r>
              <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C</a:t>
            </a:r>
            <a:r>
              <a:rPr lang="en-US"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all</a:t>
            </a:r>
            <a:r>
              <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 класс технологий, позволяющих программам вызывать функции или процедуры в другом адресном пространстве (на удалённых узлах либо в независимой сторонней системе на том же узле).</a:t>
            </a:r>
            <a:endPar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5" name="Изображение 4"/>
          <p:cNvPicPr/>
          <p:nvPr/>
        </p:nvPicPr>
        <p:blipFill>
          <a:blip r:embed="rId1"/>
          <a:stretch>
            <a:fillRect/>
          </a:stretch>
        </p:blipFill>
        <p:spPr>
          <a:xfrm>
            <a:off x="1833245" y="3046730"/>
            <a:ext cx="8191500" cy="2800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721995" y="347345"/>
            <a:ext cx="4243070" cy="4335780"/>
          </a:xfrm>
          <a:prstGeom prst="rect">
            <a:avLst/>
          </a:prstGeom>
        </p:spPr>
        <p:txBody>
          <a:bodyPr wrap="square">
            <a:noAutofit/>
          </a:bodyPr>
          <a:lstStyle/>
          <a:p>
            <a:pPr algn="ctr"/>
            <a:r>
              <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Обычно реализация RPC-технологии включает два компонента:</a:t>
            </a:r>
            <a:endPar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endPar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457200" indent="-457200" algn="ctr">
              <a:buAutoNum type="arabicPeriod"/>
            </a:pPr>
            <a:r>
              <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Сетевой протокол для обмена в режиме клиент-сервер.</a:t>
            </a:r>
            <a:endPar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457200" indent="-457200" algn="ctr">
              <a:buAutoNum type="arabicPeriod"/>
            </a:pPr>
            <a:r>
              <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Язык сериализации объектов (или структур для необъектных RPC).</a:t>
            </a:r>
            <a:endPar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На транспортном уровне RPC используют в основном протоколы TCP и UDP, однако некоторые построены на основе HTTP.</a:t>
            </a:r>
            <a:endParaRPr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sp>
        <p:nvSpPr>
          <p:cNvPr id="3" name="矩形 3"/>
          <p:cNvSpPr/>
          <p:nvPr/>
        </p:nvSpPr>
        <p:spPr>
          <a:xfrm>
            <a:off x="7379970" y="347345"/>
            <a:ext cx="4243070" cy="3909695"/>
          </a:xfrm>
          <a:prstGeom prst="rect">
            <a:avLst/>
          </a:prstGeom>
        </p:spPr>
        <p:txBody>
          <a:bodyPr wrap="square">
            <a:noAutofit/>
          </a:bodyPr>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Вот некоторые протоколы, обеспечивающие RPC:</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DCE/RPC;</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DCOM;</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Microsoft RPC;</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gRPC;</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ZeroC ICE;</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JSON-RPC;</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.NET Remoting;</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Java RMI;</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SOAP;</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Sun RPC;</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gn="ctr"/>
            <a:r>
              <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XML RPC.</a:t>
            </a:r>
            <a:endParaRPr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6" name="Изображение 5"/>
          <p:cNvPicPr/>
          <p:nvPr/>
        </p:nvPicPr>
        <p:blipFill>
          <a:blip r:embed="rId1"/>
          <a:stretch>
            <a:fillRect/>
          </a:stretch>
        </p:blipFill>
        <p:spPr>
          <a:xfrm>
            <a:off x="4243705" y="4257040"/>
            <a:ext cx="3886835" cy="2207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231140" y="216535"/>
            <a:ext cx="4243070" cy="4335780"/>
          </a:xfrm>
          <a:prstGeom prst="rect">
            <a:avLst/>
          </a:prstGeom>
        </p:spPr>
        <p:txBody>
          <a:bodyPr wrap="square">
            <a:noAutofit/>
          </a:bodyPr>
          <a:lstStyle/>
          <a:p>
            <a:pPr algn="ctr"/>
            <a:r>
              <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Перейдем к преимуществам. Во-первых, использование механизма удаленных процедур позволяет действительно перераспределять функции между клиентской и серверной частями системы, поскольку в тексте программы удаленный вызов процедуры ничем не отличается от удаленного вызова, и следовательно, теоретически любой компонент системы может располагаться и на стороне сервера, и на стороне клиента.</a:t>
            </a:r>
            <a:endPar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sp>
        <p:nvSpPr>
          <p:cNvPr id="5" name="矩形 3"/>
          <p:cNvSpPr/>
          <p:nvPr/>
        </p:nvSpPr>
        <p:spPr>
          <a:xfrm>
            <a:off x="7752715" y="216535"/>
            <a:ext cx="4243070" cy="4335780"/>
          </a:xfrm>
          <a:prstGeom prst="rect">
            <a:avLst/>
          </a:prstGeom>
        </p:spPr>
        <p:txBody>
          <a:bodyPr wrap="square">
            <a:noAutofit/>
          </a:bodyPr>
          <a:p>
            <a:pPr algn="ctr"/>
            <a:r>
              <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Во-вторых, механизм удаленного вызова скрывает различия между взаимодействующими компьютерами. Физически неоднородная локальная сеть компьютеров приводится к логически однородной сети взаимодействующих программных компонентов. В результате пользователи не обязаны серьезно заботиться о разовой закупке совместимых серверов и рабочих станций.</a:t>
            </a:r>
            <a:endParaRPr lang="ru-RU" sz="20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p:txBody>
      </p:sp>
      <p:pic>
        <p:nvPicPr>
          <p:cNvPr id="10" name="Изображение 9"/>
          <p:cNvPicPr/>
          <p:nvPr/>
        </p:nvPicPr>
        <p:blipFill>
          <a:blip r:embed="rId1"/>
          <a:stretch>
            <a:fillRect/>
          </a:stretch>
        </p:blipFill>
        <p:spPr>
          <a:xfrm>
            <a:off x="3667125" y="4333240"/>
            <a:ext cx="4519295" cy="2342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982637" y="67385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792822" y="1696843"/>
            <a:ext cx="955040" cy="1014730"/>
          </a:xfrm>
          <a:prstGeom prst="rect">
            <a:avLst/>
          </a:prstGeom>
          <a:noFill/>
        </p:spPr>
        <p:txBody>
          <a:bodyPr wrap="none">
            <a:spAutoFit/>
          </a:bodyPr>
          <a:lstStyle/>
          <a:p>
            <a:r>
              <a:rPr lang="en-US" altLang="zh-CN" sz="6000" b="1" dirty="0" smtClean="0">
                <a:solidFill>
                  <a:schemeClr val="bg1"/>
                </a:solidFill>
                <a:latin typeface="Calibri" panose="020F0502020204030204" pitchFamily="34" charset="0"/>
                <a:ea typeface="Calibri" panose="020F0502020204030204" pitchFamily="34" charset="0"/>
              </a:rPr>
              <a:t>03</a:t>
            </a:r>
            <a:endParaRPr lang="zh-CN" altLang="en-US" sz="6000" b="1" dirty="0">
              <a:solidFill>
                <a:schemeClr val="bg1"/>
              </a:solidFill>
              <a:ea typeface="Calibri" panose="020F0502020204030204" pitchFamily="34" charset="0"/>
            </a:endParaRPr>
          </a:p>
        </p:txBody>
      </p:sp>
      <p:sp>
        <p:nvSpPr>
          <p:cNvPr id="6" name="矩形 5"/>
          <p:cNvSpPr/>
          <p:nvPr/>
        </p:nvSpPr>
        <p:spPr>
          <a:xfrm>
            <a:off x="8082968" y="3429000"/>
            <a:ext cx="3026309" cy="1198880"/>
          </a:xfrm>
          <a:prstGeom prst="rect">
            <a:avLst/>
          </a:prstGeom>
        </p:spPr>
        <p:txBody>
          <a:bodyPr wrap="square">
            <a:spAutoFit/>
          </a:bodyPr>
          <a:lstStyle/>
          <a:p>
            <a:pPr algn="ctr"/>
            <a:r>
              <a:rPr lang="ru-RU" altLang="zh-CN" sz="2400" b="1" dirty="0" smtClean="0">
                <a:solidFill>
                  <a:schemeClr val="bg1"/>
                </a:solidFill>
                <a:latin typeface="Calibri" panose="020F0502020204030204" pitchFamily="34" charset="0"/>
                <a:ea typeface="Calibri" panose="020F0502020204030204" pitchFamily="34" charset="0"/>
              </a:rPr>
              <a:t>РАЗДЕЛЕНИЕ ФУНКЦИЙ КЛИЕНТ-СЕРВЕР</a:t>
            </a:r>
            <a:endParaRPr lang="ru-RU" altLang="zh-CN" sz="2400" b="1" dirty="0" smtClean="0">
              <a:solidFill>
                <a:schemeClr val="bg1"/>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5887</Words>
  <Application>WPS Presentation</Application>
  <PresentationFormat>宽屏</PresentationFormat>
  <Paragraphs>84</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Calibri</vt:lpstr>
      <vt:lpstr>黑体</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Альберт Ибрагим�</cp:lastModifiedBy>
  <cp:revision>13</cp:revision>
  <dcterms:created xsi:type="dcterms:W3CDTF">2018-08-13T01:27:00Z</dcterms:created>
  <dcterms:modified xsi:type="dcterms:W3CDTF">2024-10-23T21:15:05Z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1049-12.2.0.18607</vt:lpwstr>
  </property>
  <property fmtid="{D5CDD505-2E9C-101B-9397-08002B2CF9AE}" pid="3" name="ICV">
    <vt:lpwstr>1581633A1F224B9B992813E10E28BC42_13</vt:lpwstr>
  </property>
</Properties>
</file>