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8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00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41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271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5938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779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99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7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35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5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6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4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208D833-1E5C-460D-8F2B-8D2BE4A13EBE}" type="datetimeFigureOut">
              <a:rPr lang="en-US" smtClean="0"/>
              <a:t>06-Dec-23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F7DA365-335E-4425-A930-F39BD430A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0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752C-4C5B-CF08-7DA2-66B312700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416" y="733963"/>
            <a:ext cx="9218064" cy="1632946"/>
          </a:xfrm>
        </p:spPr>
        <p:txBody>
          <a:bodyPr/>
          <a:lstStyle/>
          <a:p>
            <a:r>
              <a:rPr lang="en-US" b="1" dirty="0"/>
              <a:t>							Orders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DE765-2BD9-B35E-75A2-28C86F0CE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7413" y="2455333"/>
            <a:ext cx="3858070" cy="194733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Time series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F92EA-1382-3CE1-D78F-2DA7F2852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030" y="3531128"/>
            <a:ext cx="1752600" cy="17430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BAC6A2-400A-12B8-9461-703CAE38F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75" y="3912127"/>
            <a:ext cx="46482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15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A06D-8F92-6F51-AE45-4130831CF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88" y="-11553"/>
            <a:ext cx="8534400" cy="1507067"/>
          </a:xfrm>
        </p:spPr>
        <p:txBody>
          <a:bodyPr/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seller:  </a:t>
            </a:r>
            <a:r>
              <a:rPr lang="en-US" b="0" i="0" dirty="0">
                <a:effectLst/>
                <a:latin typeface="Segoe WPC"/>
              </a:rPr>
              <a:t>A1BJ0L697EI7QA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CE065-0D12-2CD7-2F14-75AF562DB9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012" y="1341689"/>
            <a:ext cx="8963113" cy="4930924"/>
          </a:xfrm>
        </p:spPr>
      </p:pic>
    </p:spTree>
    <p:extLst>
      <p:ext uri="{BB962C8B-B14F-4D97-AF65-F5344CB8AC3E}">
        <p14:creationId xmlns:p14="http://schemas.microsoft.com/office/powerpoint/2010/main" val="250893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1BEB-2B1E-5738-6108-21428938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348" y="8205"/>
            <a:ext cx="10425157" cy="1914258"/>
          </a:xfrm>
        </p:spPr>
        <p:txBody>
          <a:bodyPr>
            <a:noAutofit/>
          </a:bodyPr>
          <a:lstStyle/>
          <a:p>
            <a:r>
              <a:rPr lang="en-US" sz="3200" dirty="0"/>
              <a:t>3</a:t>
            </a:r>
            <a:r>
              <a:rPr lang="en-US" sz="3200" baseline="30000" dirty="0"/>
              <a:t>rd</a:t>
            </a:r>
            <a:r>
              <a:rPr lang="en-US" sz="3200" dirty="0"/>
              <a:t> Best seller: </a:t>
            </a:r>
            <a:r>
              <a:rPr lang="en-US" sz="3200" b="1" i="0" dirty="0">
                <a:effectLst/>
                <a:latin typeface="Segoe WPC"/>
              </a:rPr>
              <a:t>ALO881YZXTIHY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Order_count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i="0" dirty="0">
                <a:effectLst/>
                <a:latin typeface="Segoe WPC"/>
              </a:rPr>
              <a:t>7290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Total_income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i="0" dirty="0">
                <a:effectLst/>
                <a:latin typeface="Segoe WPC"/>
              </a:rPr>
              <a:t>383542 USD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Estimated_profit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i="0" dirty="0">
                <a:effectLst/>
                <a:latin typeface="Segoe WPC"/>
              </a:rPr>
              <a:t>45765 USD</a:t>
            </a:r>
            <a:endParaRPr lang="en-US" sz="3200" b="1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7400227-F468-6F25-9E8F-C3356029A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348" y="2195928"/>
            <a:ext cx="9325598" cy="4160837"/>
          </a:xfrm>
        </p:spPr>
      </p:pic>
    </p:spTree>
    <p:extLst>
      <p:ext uri="{BB962C8B-B14F-4D97-AF65-F5344CB8AC3E}">
        <p14:creationId xmlns:p14="http://schemas.microsoft.com/office/powerpoint/2010/main" val="364098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7DD6-CA90-4E9C-D0BB-F760AC5C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607" y="111886"/>
            <a:ext cx="8978782" cy="1507067"/>
          </a:xfrm>
        </p:spPr>
        <p:txBody>
          <a:bodyPr/>
          <a:lstStyle/>
          <a:p>
            <a:r>
              <a:rPr lang="en-US" sz="4400" dirty="0"/>
              <a:t>3</a:t>
            </a:r>
            <a:r>
              <a:rPr lang="en-US" sz="4400" baseline="30000" dirty="0"/>
              <a:t>rd</a:t>
            </a:r>
            <a:r>
              <a:rPr lang="en-US" sz="4400" dirty="0"/>
              <a:t> Best seller: </a:t>
            </a:r>
            <a:r>
              <a:rPr lang="en-US" sz="4400" b="1" i="0" dirty="0">
                <a:effectLst/>
                <a:latin typeface="Segoe WPC"/>
              </a:rPr>
              <a:t>ALO881YZXTIHY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625FF-5B07-994B-285C-AD752305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607" y="1748712"/>
            <a:ext cx="8493807" cy="4351338"/>
          </a:xfrm>
        </p:spPr>
      </p:pic>
    </p:spTree>
    <p:extLst>
      <p:ext uri="{BB962C8B-B14F-4D97-AF65-F5344CB8AC3E}">
        <p14:creationId xmlns:p14="http://schemas.microsoft.com/office/powerpoint/2010/main" val="4249620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3C0F-2EC1-1329-565F-0DE200F0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392"/>
            <a:ext cx="10515600" cy="1787866"/>
          </a:xfrm>
        </p:spPr>
        <p:txBody>
          <a:bodyPr>
            <a:noAutofit/>
          </a:bodyPr>
          <a:lstStyle/>
          <a:p>
            <a:r>
              <a:rPr lang="en-US" sz="3200" dirty="0"/>
              <a:t>4</a:t>
            </a:r>
            <a:r>
              <a:rPr lang="en-US" sz="3200" baseline="30000" dirty="0"/>
              <a:t>th</a:t>
            </a:r>
            <a:r>
              <a:rPr lang="en-US" sz="3200" dirty="0"/>
              <a:t> Best seller:</a:t>
            </a:r>
            <a:r>
              <a:rPr lang="en-US" sz="3200" b="1" i="0" dirty="0">
                <a:effectLst/>
                <a:latin typeface="Segoe WPC"/>
              </a:rPr>
              <a:t>A35XF9QZ5BKLP9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Order_count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4195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Total_income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282929</a:t>
            </a:r>
            <a:r>
              <a:rPr lang="en-US" sz="3200" b="1" i="0" dirty="0">
                <a:effectLst/>
                <a:latin typeface="Segoe WPC"/>
              </a:rPr>
              <a:t> USD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Estimated_profit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31781</a:t>
            </a:r>
            <a:r>
              <a:rPr lang="en-US" sz="3200" b="1" i="0" dirty="0">
                <a:effectLst/>
                <a:latin typeface="Segoe WPC"/>
              </a:rPr>
              <a:t> USD</a:t>
            </a:r>
            <a:endParaRPr lang="en-US" sz="32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BF08FA-07BA-D866-7699-6FC6306D9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709" y="2093037"/>
            <a:ext cx="8512940" cy="4160838"/>
          </a:xfrm>
        </p:spPr>
      </p:pic>
    </p:spTree>
    <p:extLst>
      <p:ext uri="{BB962C8B-B14F-4D97-AF65-F5344CB8AC3E}">
        <p14:creationId xmlns:p14="http://schemas.microsoft.com/office/powerpoint/2010/main" val="428600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AB88-99A7-4D9B-6060-FEEEC276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281" y="69156"/>
            <a:ext cx="9625412" cy="1507067"/>
          </a:xfrm>
        </p:spPr>
        <p:txBody>
          <a:bodyPr/>
          <a:lstStyle/>
          <a:p>
            <a:r>
              <a:rPr lang="en-US" sz="4400" dirty="0"/>
              <a:t>4</a:t>
            </a:r>
            <a:r>
              <a:rPr lang="en-US" sz="4400" baseline="30000" dirty="0"/>
              <a:t>th</a:t>
            </a:r>
            <a:r>
              <a:rPr lang="en-US" sz="4400" dirty="0"/>
              <a:t> Best seller:</a:t>
            </a:r>
            <a:r>
              <a:rPr lang="en-US" sz="4400" b="1" i="0" dirty="0">
                <a:effectLst/>
                <a:latin typeface="Segoe WPC"/>
              </a:rPr>
              <a:t>A35XF9QZ5BKLP9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1AE600-2C0A-88B5-EACB-35AD3AA89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225" y="1576224"/>
            <a:ext cx="9591036" cy="4585294"/>
          </a:xfrm>
        </p:spPr>
      </p:pic>
    </p:spTree>
    <p:extLst>
      <p:ext uri="{BB962C8B-B14F-4D97-AF65-F5344CB8AC3E}">
        <p14:creationId xmlns:p14="http://schemas.microsoft.com/office/powerpoint/2010/main" val="3658141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EA4DD-8672-C621-8DB5-5F74E578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742" y="68367"/>
            <a:ext cx="10515600" cy="2076627"/>
          </a:xfrm>
        </p:spPr>
        <p:txBody>
          <a:bodyPr>
            <a:normAutofit/>
          </a:bodyPr>
          <a:lstStyle/>
          <a:p>
            <a:r>
              <a:rPr lang="en-US" sz="3200" dirty="0"/>
              <a:t>5</a:t>
            </a:r>
            <a:r>
              <a:rPr lang="en-US" sz="3200" baseline="30000" dirty="0"/>
              <a:t>th</a:t>
            </a:r>
            <a:r>
              <a:rPr lang="en-US" sz="3200" dirty="0"/>
              <a:t> Best seller:</a:t>
            </a:r>
            <a:r>
              <a:rPr lang="en-US" sz="3200" b="1" i="0" dirty="0">
                <a:effectLst/>
                <a:latin typeface="Segoe WPC"/>
              </a:rPr>
              <a:t> A3BBOG95KQVVQE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Order_count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2712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Total_income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212628</a:t>
            </a:r>
            <a:r>
              <a:rPr lang="en-US" sz="3200" b="1" i="0" dirty="0">
                <a:effectLst/>
                <a:latin typeface="Segoe WPC"/>
              </a:rPr>
              <a:t> USD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Estimated_profit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23857</a:t>
            </a:r>
            <a:r>
              <a:rPr lang="en-US" sz="3200" b="1" i="0" dirty="0">
                <a:effectLst/>
                <a:latin typeface="Segoe WPC"/>
              </a:rPr>
              <a:t> USD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E02D8B-6F9C-500F-2989-32594B587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742" y="2260388"/>
            <a:ext cx="9579123" cy="4309682"/>
          </a:xfrm>
        </p:spPr>
      </p:pic>
    </p:spTree>
    <p:extLst>
      <p:ext uri="{BB962C8B-B14F-4D97-AF65-F5344CB8AC3E}">
        <p14:creationId xmlns:p14="http://schemas.microsoft.com/office/powerpoint/2010/main" val="114676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300F-18B6-F92A-7249-D2C4DF69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5"/>
            <a:ext cx="10515600" cy="1325563"/>
          </a:xfrm>
        </p:spPr>
        <p:txBody>
          <a:bodyPr/>
          <a:lstStyle/>
          <a:p>
            <a:r>
              <a:rPr lang="en-US" sz="4400" dirty="0"/>
              <a:t>5</a:t>
            </a:r>
            <a:r>
              <a:rPr lang="en-US" sz="4400" baseline="30000" dirty="0"/>
              <a:t>th</a:t>
            </a:r>
            <a:r>
              <a:rPr lang="en-US" sz="4400" dirty="0"/>
              <a:t> Best seller:</a:t>
            </a:r>
            <a:r>
              <a:rPr lang="en-US" sz="4400" b="1" i="0" dirty="0">
                <a:effectLst/>
                <a:latin typeface="Segoe WPC"/>
              </a:rPr>
              <a:t> A3BBOG95KQVVQE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AA6E95-53E9-7528-46E8-6C6B60734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62" y="1372698"/>
            <a:ext cx="8571431" cy="5009082"/>
          </a:xfrm>
        </p:spPr>
      </p:pic>
    </p:spTree>
    <p:extLst>
      <p:ext uri="{BB962C8B-B14F-4D97-AF65-F5344CB8AC3E}">
        <p14:creationId xmlns:p14="http://schemas.microsoft.com/office/powerpoint/2010/main" val="21408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4BA7-BE5A-70A1-679F-DED40557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03" y="114285"/>
            <a:ext cx="8534400" cy="1507067"/>
          </a:xfrm>
        </p:spPr>
        <p:txBody>
          <a:bodyPr/>
          <a:lstStyle/>
          <a:p>
            <a:r>
              <a:rPr lang="en-US" dirty="0"/>
              <a:t>EDA &amp; Pre-processing.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C956-D05E-06D3-8E30-A27149A32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75" y="1546790"/>
            <a:ext cx="8534400" cy="41899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Orders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order-items </a:t>
            </a:r>
            <a:r>
              <a:rPr lang="en-US" dirty="0" err="1">
                <a:solidFill>
                  <a:schemeClr val="tx1"/>
                </a:solidFill>
              </a:rPr>
              <a:t>isimli</a:t>
            </a:r>
            <a:r>
              <a:rPr lang="en-US" dirty="0">
                <a:solidFill>
                  <a:schemeClr val="tx1"/>
                </a:solidFill>
              </a:rPr>
              <a:t> 2 csv </a:t>
            </a:r>
            <a:r>
              <a:rPr lang="en-US" dirty="0" err="1">
                <a:solidFill>
                  <a:schemeClr val="tx1"/>
                </a:solidFill>
              </a:rPr>
              <a:t>dosyası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alındı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Dosyalar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amazon_order_id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üstünden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birleştirildi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Toplamda</a:t>
            </a:r>
            <a:r>
              <a:rPr lang="en-US" dirty="0">
                <a:solidFill>
                  <a:schemeClr val="tx1"/>
                </a:solidFill>
              </a:rPr>
              <a:t> 230930 </a:t>
            </a:r>
            <a:r>
              <a:rPr lang="en-US" dirty="0" err="1">
                <a:solidFill>
                  <a:schemeClr val="tx1"/>
                </a:solidFill>
              </a:rPr>
              <a:t>satırlık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16 </a:t>
            </a:r>
            <a:r>
              <a:rPr lang="en-US" dirty="0" err="1">
                <a:solidFill>
                  <a:schemeClr val="tx1"/>
                </a:solidFill>
              </a:rPr>
              <a:t>sütunluk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edildi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Tekrar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satırlar</a:t>
            </a:r>
            <a:r>
              <a:rPr lang="en-US" dirty="0">
                <a:solidFill>
                  <a:schemeClr val="tx1"/>
                </a:solidFill>
              </a:rPr>
              <a:t> (16) </a:t>
            </a:r>
            <a:r>
              <a:rPr lang="en-US" dirty="0" err="1">
                <a:solidFill>
                  <a:schemeClr val="tx1"/>
                </a:solidFill>
              </a:rPr>
              <a:t>atıldı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Eksik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değerlere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oranlarına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bakıldı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Tableau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power-bi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state </a:t>
            </a:r>
            <a:r>
              <a:rPr lang="en-US" dirty="0" err="1">
                <a:solidFill>
                  <a:schemeClr val="tx1"/>
                </a:solidFill>
              </a:rPr>
              <a:t>adlarındaki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Farklı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dillerden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kaynaklananencoding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işlemleri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hızlıca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düzeltildi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harita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daha</a:t>
            </a:r>
            <a:r>
              <a:rPr lang="en-US" dirty="0">
                <a:solidFill>
                  <a:schemeClr val="tx1"/>
                </a:solidFill>
              </a:rPr>
              <a:t> iyi </a:t>
            </a:r>
            <a:r>
              <a:rPr lang="en-US" dirty="0" err="1">
                <a:solidFill>
                  <a:schemeClr val="tx1"/>
                </a:solidFill>
              </a:rPr>
              <a:t>sonuç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vermesi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sağlandı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E6D19-A44F-1A0C-179D-F50E5C65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26" y="1982624"/>
            <a:ext cx="4038599" cy="341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F6FF-4622-E8A4-C5C8-2F1FF3BA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861" y="103578"/>
            <a:ext cx="8534400" cy="1507067"/>
          </a:xfrm>
        </p:spPr>
        <p:txBody>
          <a:bodyPr/>
          <a:lstStyle/>
          <a:p>
            <a:r>
              <a:rPr lang="en-US" dirty="0"/>
              <a:t>EDA &amp; Pre-processing.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D901B-DC65-383B-785C-370D60744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2" y="1610645"/>
            <a:ext cx="8534400" cy="4149220"/>
          </a:xfrm>
        </p:spPr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Estimated_profit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order_total_sales_price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kolonlarından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ikisininde</a:t>
            </a:r>
            <a:r>
              <a:rPr lang="en-US" dirty="0">
                <a:solidFill>
                  <a:schemeClr val="tx1"/>
                </a:solidFill>
              </a:rPr>
              <a:t>, zaman </a:t>
            </a:r>
            <a:r>
              <a:rPr lang="en-US" dirty="0" err="1">
                <a:solidFill>
                  <a:schemeClr val="tx1"/>
                </a:solidFill>
              </a:rPr>
              <a:t>serisi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analizi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purchase_date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birlikte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modele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girmesine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kıyaslanmasına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verildi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En </a:t>
            </a:r>
            <a:r>
              <a:rPr lang="en-US" dirty="0" err="1">
                <a:solidFill>
                  <a:schemeClr val="tx1"/>
                </a:solidFill>
              </a:rPr>
              <a:t>çok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satış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yapan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satıcılar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groupby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yöntemiyle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tespit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edildi</a:t>
            </a:r>
            <a:r>
              <a:rPr lang="en-US" dirty="0">
                <a:solidFill>
                  <a:schemeClr val="tx1"/>
                </a:solidFill>
              </a:rPr>
              <a:t>. Bu </a:t>
            </a:r>
            <a:r>
              <a:rPr lang="en-US" dirty="0" err="1">
                <a:solidFill>
                  <a:schemeClr val="tx1"/>
                </a:solidFill>
              </a:rPr>
              <a:t>tespitte</a:t>
            </a:r>
            <a:r>
              <a:rPr lang="en-US" dirty="0">
                <a:solidFill>
                  <a:schemeClr val="tx1"/>
                </a:solidFill>
              </a:rPr>
              <a:t> hem </a:t>
            </a:r>
            <a:r>
              <a:rPr lang="en-US" dirty="0" err="1">
                <a:solidFill>
                  <a:schemeClr val="tx1"/>
                </a:solidFill>
              </a:rPr>
              <a:t>estimated_profit</a:t>
            </a:r>
            <a:r>
              <a:rPr lang="en-US" dirty="0">
                <a:solidFill>
                  <a:schemeClr val="tx1"/>
                </a:solidFill>
              </a:rPr>
              <a:t> hem de </a:t>
            </a:r>
            <a:r>
              <a:rPr lang="en-US" dirty="0" err="1">
                <a:solidFill>
                  <a:schemeClr val="tx1"/>
                </a:solidFill>
              </a:rPr>
              <a:t>order_total_sales_price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kolonları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denendi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dirty="0" err="1">
                <a:solidFill>
                  <a:schemeClr val="tx1"/>
                </a:solidFill>
              </a:rPr>
              <a:t>Estimated_profit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kolonunu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doldurmak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sağlıklı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yöntem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bulundu</a:t>
            </a:r>
            <a:r>
              <a:rPr lang="en-US" dirty="0">
                <a:solidFill>
                  <a:schemeClr val="tx1"/>
                </a:solidFill>
              </a:rPr>
              <a:t>. Her </a:t>
            </a:r>
            <a:r>
              <a:rPr lang="en-US" dirty="0" err="1">
                <a:solidFill>
                  <a:schemeClr val="tx1"/>
                </a:solidFill>
              </a:rPr>
              <a:t>satıcının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kendi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içindeki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karlılık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oranları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hesaplandı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incelendi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mean </a:t>
            </a:r>
            <a:r>
              <a:rPr lang="en-US" dirty="0" err="1">
                <a:solidFill>
                  <a:schemeClr val="tx1"/>
                </a:solidFill>
              </a:rPr>
              <a:t>değerleri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dolduruldu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Bundan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sonrasında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total_income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order_total_sales_price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çok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gelir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elde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eden</a:t>
            </a:r>
            <a:r>
              <a:rPr lang="en-US" dirty="0">
                <a:solidFill>
                  <a:schemeClr val="tx1"/>
                </a:solidFill>
              </a:rPr>
              <a:t> 10 </a:t>
            </a:r>
            <a:r>
              <a:rPr lang="en-US" dirty="0" err="1">
                <a:solidFill>
                  <a:schemeClr val="tx1"/>
                </a:solidFill>
              </a:rPr>
              <a:t>satıcıyı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bulmada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temel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alınan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oldu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0992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56C3-5371-28D1-5F23-EB3D7FA0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706" y="115093"/>
            <a:ext cx="10515600" cy="1325563"/>
          </a:xfrm>
        </p:spPr>
        <p:txBody>
          <a:bodyPr/>
          <a:lstStyle/>
          <a:p>
            <a:r>
              <a:rPr lang="en-US" dirty="0"/>
              <a:t>Pre-processing , </a:t>
            </a:r>
            <a:r>
              <a:rPr lang="en-US" dirty="0" err="1"/>
              <a:t>Modelleme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D6C3-0241-4430-2833-B96EF6C2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228" y="1535067"/>
            <a:ext cx="5930069" cy="470336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Her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satıcı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ayrı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dataframe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oluşturuldu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estimated_profit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order_total_sales_price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kolonu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günlük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bazda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toplandı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Model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python </a:t>
            </a:r>
            <a:r>
              <a:rPr lang="en-US" dirty="0" err="1">
                <a:solidFill>
                  <a:schemeClr val="tx1"/>
                </a:solidFill>
              </a:rPr>
              <a:t>kütüphanesi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olan</a:t>
            </a:r>
            <a:r>
              <a:rPr lang="en-US" dirty="0">
                <a:solidFill>
                  <a:schemeClr val="tx1"/>
                </a:solidFill>
              </a:rPr>
              <a:t> prophet </a:t>
            </a:r>
            <a:r>
              <a:rPr lang="en-US" dirty="0" err="1">
                <a:solidFill>
                  <a:schemeClr val="tx1"/>
                </a:solidFill>
              </a:rPr>
              <a:t>kullanıldı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Forecast </a:t>
            </a:r>
            <a:r>
              <a:rPr lang="en-US" dirty="0" err="1">
                <a:solidFill>
                  <a:schemeClr val="tx1"/>
                </a:solidFill>
              </a:rPr>
              <a:t>süreci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60 </a:t>
            </a:r>
            <a:r>
              <a:rPr lang="en-US" dirty="0" err="1">
                <a:solidFill>
                  <a:schemeClr val="tx1"/>
                </a:solidFill>
              </a:rPr>
              <a:t>gün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yani</a:t>
            </a:r>
            <a:r>
              <a:rPr lang="en-US" dirty="0">
                <a:solidFill>
                  <a:schemeClr val="tx1"/>
                </a:solidFill>
              </a:rPr>
              <a:t> 2 </a:t>
            </a:r>
            <a:r>
              <a:rPr lang="en-US" dirty="0" err="1">
                <a:solidFill>
                  <a:schemeClr val="tx1"/>
                </a:solidFill>
              </a:rPr>
              <a:t>aylık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öngörü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süreci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tercih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edildi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 err="1">
                <a:solidFill>
                  <a:schemeClr val="tx1"/>
                </a:solidFill>
              </a:rPr>
              <a:t>Satıcılar</a:t>
            </a:r>
            <a:r>
              <a:rPr lang="en-US" dirty="0">
                <a:solidFill>
                  <a:schemeClr val="tx1"/>
                </a:solidFill>
              </a:rPr>
              <a:t> ek </a:t>
            </a:r>
            <a:r>
              <a:rPr lang="en-US" dirty="0" err="1">
                <a:solidFill>
                  <a:schemeClr val="tx1"/>
                </a:solidFill>
              </a:rPr>
              <a:t>yardımcı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grafik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komponentleri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birlikte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incelendi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49B69-E976-26F3-695D-3BBB25571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943" y="3681715"/>
            <a:ext cx="4276725" cy="2556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7F0980-B212-6AFF-2AFC-008113E7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943" y="877725"/>
            <a:ext cx="4276725" cy="269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63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BD39-8BE8-FDA4-E5A3-72DF6E8A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59" y="21364"/>
            <a:ext cx="10515600" cy="962367"/>
          </a:xfrm>
        </p:spPr>
        <p:txBody>
          <a:bodyPr/>
          <a:lstStyle/>
          <a:p>
            <a:r>
              <a:rPr lang="en-US" dirty="0"/>
              <a:t>Best seller:  </a:t>
            </a:r>
            <a:r>
              <a:rPr lang="en-US" b="0" i="0" dirty="0">
                <a:effectLst/>
                <a:latin typeface="Segoe WPC"/>
              </a:rPr>
              <a:t>A2GL9054BSBDEB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BAF1A8-D768-A98F-B67E-E70E769E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559" y="928318"/>
            <a:ext cx="10074780" cy="2891653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9DC632-56D5-E710-DFCE-F02D322F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34" y="3819971"/>
            <a:ext cx="9972230" cy="28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07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50B3-AACE-4231-6767-D28CD1A1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34"/>
            <a:ext cx="10515600" cy="1870150"/>
          </a:xfrm>
        </p:spPr>
        <p:txBody>
          <a:bodyPr>
            <a:noAutofit/>
          </a:bodyPr>
          <a:lstStyle/>
          <a:p>
            <a:r>
              <a:rPr lang="en-US" sz="3200" dirty="0"/>
              <a:t>Best seller:</a:t>
            </a:r>
            <a:r>
              <a:rPr lang="en-US" sz="3200" b="0" i="0" dirty="0">
                <a:effectLst/>
                <a:latin typeface="Segoe WPC"/>
              </a:rPr>
              <a:t> </a:t>
            </a:r>
            <a:r>
              <a:rPr lang="en-US" sz="3200" b="1" i="0" dirty="0">
                <a:effectLst/>
                <a:latin typeface="Segoe WPC"/>
              </a:rPr>
              <a:t>A2GL9054BSBDEB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Order_count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i="0" dirty="0">
                <a:effectLst/>
                <a:latin typeface="Segoe WPC"/>
              </a:rPr>
              <a:t>21735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Total_income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1298269</a:t>
            </a:r>
            <a:r>
              <a:rPr lang="en-US" sz="3200" b="1" i="0" dirty="0">
                <a:effectLst/>
                <a:latin typeface="Segoe WPC"/>
              </a:rPr>
              <a:t> USD</a:t>
            </a:r>
            <a:br>
              <a:rPr lang="en-US" sz="3200" b="0" i="0" dirty="0">
                <a:effectLst/>
                <a:latin typeface="Segoe WPC"/>
              </a:rPr>
            </a:br>
            <a:r>
              <a:rPr lang="en-US" sz="3200" b="0" i="0" dirty="0" err="1">
                <a:effectLst/>
                <a:latin typeface="Segoe WPC"/>
              </a:rPr>
              <a:t>Estimated_profit</a:t>
            </a:r>
            <a:r>
              <a:rPr lang="en-US" sz="3200" b="0" i="0" dirty="0">
                <a:effectLst/>
                <a:latin typeface="Segoe WPC"/>
              </a:rPr>
              <a:t> = </a:t>
            </a:r>
            <a:r>
              <a:rPr lang="en-US" sz="3200" b="1" dirty="0">
                <a:latin typeface="Segoe WPC"/>
              </a:rPr>
              <a:t>152928</a:t>
            </a:r>
            <a:r>
              <a:rPr lang="en-US" sz="3200" b="1" i="0" dirty="0">
                <a:effectLst/>
                <a:latin typeface="Segoe WPC"/>
              </a:rPr>
              <a:t> USD</a:t>
            </a: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70BB79-F1AA-10DC-2971-44B7BDC83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861" y="2177798"/>
            <a:ext cx="9417465" cy="4119688"/>
          </a:xfrm>
        </p:spPr>
      </p:pic>
    </p:spTree>
    <p:extLst>
      <p:ext uri="{BB962C8B-B14F-4D97-AF65-F5344CB8AC3E}">
        <p14:creationId xmlns:p14="http://schemas.microsoft.com/office/powerpoint/2010/main" val="272298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A1B4-774B-C11A-679C-260A67DA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301"/>
            <a:ext cx="10515600" cy="1325563"/>
          </a:xfrm>
        </p:spPr>
        <p:txBody>
          <a:bodyPr/>
          <a:lstStyle/>
          <a:p>
            <a:r>
              <a:rPr lang="en-US" dirty="0"/>
              <a:t>Best seller:  </a:t>
            </a:r>
            <a:r>
              <a:rPr lang="en-US" b="1" i="0" dirty="0">
                <a:effectLst/>
                <a:latin typeface="Segoe WPC"/>
              </a:rPr>
              <a:t>A2GL9054BSBDEB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8570B8-A6D7-9B3C-F9AA-1DCBECF4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228" y="1425768"/>
            <a:ext cx="8990176" cy="4838299"/>
          </a:xfrm>
        </p:spPr>
      </p:pic>
    </p:spTree>
    <p:extLst>
      <p:ext uri="{BB962C8B-B14F-4D97-AF65-F5344CB8AC3E}">
        <p14:creationId xmlns:p14="http://schemas.microsoft.com/office/powerpoint/2010/main" val="3034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B4A2-2D3D-5AEF-0A80-5D63E34BF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133" y="62440"/>
            <a:ext cx="8534400" cy="1507067"/>
          </a:xfrm>
        </p:spPr>
        <p:txBody>
          <a:bodyPr/>
          <a:lstStyle/>
          <a:p>
            <a:r>
              <a:rPr lang="en-US" dirty="0"/>
              <a:t>Best seller:  </a:t>
            </a:r>
            <a:r>
              <a:rPr lang="en-US" b="1" i="0" dirty="0">
                <a:effectLst/>
                <a:latin typeface="Segoe WPC"/>
              </a:rPr>
              <a:t>A2GL9054BSBDEB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C2C9A-3180-AED6-7FDB-207351AC7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133" y="1690688"/>
            <a:ext cx="9391828" cy="4351338"/>
          </a:xfrm>
        </p:spPr>
      </p:pic>
    </p:spTree>
    <p:extLst>
      <p:ext uri="{BB962C8B-B14F-4D97-AF65-F5344CB8AC3E}">
        <p14:creationId xmlns:p14="http://schemas.microsoft.com/office/powerpoint/2010/main" val="40368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58544-1D4D-A849-DFB3-75734071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68936"/>
            <a:ext cx="10515600" cy="169068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2</a:t>
            </a:r>
            <a:r>
              <a:rPr lang="en-US" sz="3200" baseline="30000" dirty="0"/>
              <a:t>nd</a:t>
            </a:r>
            <a:r>
              <a:rPr lang="en-US" sz="3200" dirty="0"/>
              <a:t> Best seller:  </a:t>
            </a:r>
            <a:r>
              <a:rPr lang="en-US" sz="3200" b="1" i="0" dirty="0">
                <a:effectLst/>
                <a:latin typeface="Segoe WPC"/>
              </a:rPr>
              <a:t>A1BJ0L697EI7QA</a:t>
            </a:r>
            <a:br>
              <a:rPr lang="en-US" sz="3200" b="1" i="0" dirty="0">
                <a:effectLst/>
                <a:latin typeface="Segoe WPC"/>
              </a:rPr>
            </a:br>
            <a:r>
              <a:rPr lang="en-US" sz="3200" i="0" dirty="0">
                <a:effectLst/>
                <a:latin typeface="Segoe WPC"/>
              </a:rPr>
              <a:t>Order count: </a:t>
            </a:r>
            <a:r>
              <a:rPr lang="en-US" sz="3200" b="1" i="0" dirty="0">
                <a:effectLst/>
                <a:latin typeface="Segoe WPC"/>
              </a:rPr>
              <a:t>12710</a:t>
            </a:r>
            <a:br>
              <a:rPr lang="en-US" sz="3200" b="1" i="0" dirty="0">
                <a:effectLst/>
                <a:latin typeface="Segoe WPC"/>
              </a:rPr>
            </a:br>
            <a:r>
              <a:rPr lang="en-US" sz="3200" i="0" dirty="0">
                <a:effectLst/>
                <a:latin typeface="Segoe WPC"/>
              </a:rPr>
              <a:t>Total income: </a:t>
            </a:r>
            <a:r>
              <a:rPr lang="en-US" sz="3200" b="1" i="0" dirty="0">
                <a:effectLst/>
                <a:latin typeface="Segoe WPC"/>
              </a:rPr>
              <a:t>766015 USD</a:t>
            </a:r>
            <a:br>
              <a:rPr lang="en-US" sz="3200" b="1" i="0" dirty="0">
                <a:effectLst/>
                <a:latin typeface="Segoe WPC"/>
              </a:rPr>
            </a:br>
            <a:r>
              <a:rPr lang="en-US" sz="3200" i="0" dirty="0" err="1">
                <a:effectLst/>
                <a:latin typeface="Segoe WPC"/>
              </a:rPr>
              <a:t>Estimated_profit</a:t>
            </a:r>
            <a:r>
              <a:rPr lang="en-US" sz="3200" i="0" dirty="0">
                <a:effectLst/>
                <a:latin typeface="Segoe WPC"/>
              </a:rPr>
              <a:t>: </a:t>
            </a:r>
            <a:r>
              <a:rPr lang="en-US" sz="3200" b="1" i="0" dirty="0">
                <a:effectLst/>
                <a:latin typeface="Segoe WPC"/>
              </a:rPr>
              <a:t>9025</a:t>
            </a:r>
            <a:r>
              <a:rPr lang="en-US" sz="3200" b="1" dirty="0">
                <a:latin typeface="Segoe WPC"/>
              </a:rPr>
              <a:t>5 USD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7B4A0-3C21-A3E3-99E2-1F027B11D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15" y="1870054"/>
            <a:ext cx="10515600" cy="48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1158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117</TotalTime>
  <Words>411</Words>
  <Application>Microsoft Office PowerPoint</Application>
  <PresentationFormat>Widescreen</PresentationFormat>
  <Paragraphs>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Segoe WPC</vt:lpstr>
      <vt:lpstr>Wingdings 3</vt:lpstr>
      <vt:lpstr>Slice</vt:lpstr>
      <vt:lpstr>       Orders </vt:lpstr>
      <vt:lpstr>EDA &amp; Pre-processing.</vt:lpstr>
      <vt:lpstr>EDA &amp; Pre-processing.</vt:lpstr>
      <vt:lpstr>Pre-processing , Modelleme</vt:lpstr>
      <vt:lpstr>Best seller:  A2GL9054BSBDEB</vt:lpstr>
      <vt:lpstr>Best seller: A2GL9054BSBDEB Order_count = 21735 Total_income = 1298269 USD Estimated_profit = 152928 USD</vt:lpstr>
      <vt:lpstr>Best seller:  A2GL9054BSBDEB</vt:lpstr>
      <vt:lpstr>Best seller:  A2GL9054BSBDEB</vt:lpstr>
      <vt:lpstr>2nd Best seller:  A1BJ0L697EI7QA Order count: 12710 Total income: 766015 USD Estimated_profit: 90255 USD</vt:lpstr>
      <vt:lpstr>2nd Best seller:  A1BJ0L697EI7QA</vt:lpstr>
      <vt:lpstr>3rd Best seller: ALO881YZXTIHY Order_count = 7290 Total_income = 383542 USD Estimated_profit = 45765 USD</vt:lpstr>
      <vt:lpstr>3rd Best seller: ALO881YZXTIHY</vt:lpstr>
      <vt:lpstr>4th Best seller:A35XF9QZ5BKLP9 Order_count = 4195 Total_income = 282929 USD Estimated_profit = 31781 USD</vt:lpstr>
      <vt:lpstr>4th Best seller:A35XF9QZ5BKLP9</vt:lpstr>
      <vt:lpstr>5th Best seller: A3BBOG95KQVVQE Order_count = 2712 Total_income = 212628 USD Estimated_profit = 23857 USD</vt:lpstr>
      <vt:lpstr>5th Best seller: A3BBOG95KQVVQE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Orders</dc:title>
  <dc:creator>umutcan öztürk</dc:creator>
  <cp:lastModifiedBy>umutcan öztürk</cp:lastModifiedBy>
  <cp:revision>22</cp:revision>
  <dcterms:created xsi:type="dcterms:W3CDTF">2023-12-06T15:55:00Z</dcterms:created>
  <dcterms:modified xsi:type="dcterms:W3CDTF">2023-12-06T17:52:41Z</dcterms:modified>
</cp:coreProperties>
</file>