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4"/>
  </p:notesMasterIdLst>
  <p:handoutMasterIdLst>
    <p:handoutMasterId r:id="rId35"/>
  </p:handoutMasterIdLst>
  <p:sldIdLst>
    <p:sldId id="256" r:id="rId5"/>
    <p:sldId id="257" r:id="rId6"/>
    <p:sldId id="258" r:id="rId7"/>
    <p:sldId id="262" r:id="rId8"/>
    <p:sldId id="263" r:id="rId9"/>
    <p:sldId id="264" r:id="rId10"/>
    <p:sldId id="265" r:id="rId11"/>
    <p:sldId id="266" r:id="rId12"/>
    <p:sldId id="267" r:id="rId13"/>
    <p:sldId id="259" r:id="rId14"/>
    <p:sldId id="260"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 id="283" r:id="rId30"/>
    <p:sldId id="284" r:id="rId31"/>
    <p:sldId id="281" r:id="rId32"/>
    <p:sldId id="26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F1CE12-B100-0000-0000-000000000002}">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ABFCF23-3B69-468F-B69F-88F6DE6A72F2}" styleName="Estilo Médio 1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p:restoredTop sz="86410"/>
  </p:normalViewPr>
  <p:slideViewPr>
    <p:cSldViewPr>
      <p:cViewPr varScale="1">
        <p:scale>
          <a:sx n="64" d="100"/>
          <a:sy n="64" d="100"/>
        </p:scale>
        <p:origin x="924" y="72"/>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sorterViewPr>
    <p:cViewPr>
      <p:scale>
        <a:sx n="100" d="100"/>
        <a:sy n="100" d="100"/>
      </p:scale>
      <p:origin x="0" y="44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2"/>
          <p:cNvSpPr>
            <a:spLocks noGrp="1"/>
          </p:cNvSpPr>
          <p:nvPr>
            <p:ph type="hdr" sz="quarter"/>
          </p:nvPr>
        </p:nvSpPr>
        <p:spPr>
          <a:xfrm>
            <a:off x="0" y="0"/>
            <a:ext cx="2971800" cy="457200"/>
          </a:xfrm>
          <a:prstGeom prst="rect">
            <a:avLst/>
          </a:prstGeom>
        </p:spPr>
        <p:txBody>
          <a:bodyPr/>
          <a:lstStyle/>
          <a:p>
            <a:endParaRPr lang="pt-BR" smtClean="0"/>
          </a:p>
        </p:txBody>
      </p:sp>
      <p:sp>
        <p:nvSpPr>
          <p:cNvPr id="24" name="Rectangle 24"/>
          <p:cNvSpPr>
            <a:spLocks noGrp="1"/>
          </p:cNvSpPr>
          <p:nvPr>
            <p:ph type="dt" sz="quarter" idx="1"/>
          </p:nvPr>
        </p:nvSpPr>
        <p:spPr>
          <a:xfrm>
            <a:off x="3884613" y="0"/>
            <a:ext cx="2971800" cy="457200"/>
          </a:xfrm>
          <a:prstGeom prst="rect">
            <a:avLst/>
          </a:prstGeom>
        </p:spPr>
        <p:txBody>
          <a:bodyPr/>
          <a:lstStyle/>
          <a:p>
            <a:fld id="{A849C5AD-4428-4E9C-9C84-11B72C9365FB}" type="datetimeFigureOut">
              <a:rPr lang="pt-BR" smtClean="0"/>
              <a:pPr/>
              <a:t>11/09/2018</a:t>
            </a:fld>
            <a:endParaRPr lang="pt-BR" smtClean="0"/>
          </a:p>
        </p:txBody>
      </p:sp>
      <p:sp>
        <p:nvSpPr>
          <p:cNvPr id="30" name="Rectangle 30"/>
          <p:cNvSpPr>
            <a:spLocks noGrp="1"/>
          </p:cNvSpPr>
          <p:nvPr>
            <p:ph type="ftr" sz="quarter" idx="2"/>
          </p:nvPr>
        </p:nvSpPr>
        <p:spPr>
          <a:xfrm>
            <a:off x="0" y="8685213"/>
            <a:ext cx="2971800" cy="457200"/>
          </a:xfrm>
          <a:prstGeom prst="rect">
            <a:avLst/>
          </a:prstGeom>
        </p:spPr>
        <p:txBody>
          <a:bodyPr/>
          <a:lstStyle/>
          <a:p>
            <a:endParaRPr lang="pt-BR" smtClean="0"/>
          </a:p>
        </p:txBody>
      </p:sp>
      <p:sp>
        <p:nvSpPr>
          <p:cNvPr id="18" name="Rectangle 18"/>
          <p:cNvSpPr>
            <a:spLocks noGrp="1"/>
          </p:cNvSpPr>
          <p:nvPr>
            <p:ph type="sldNum" sz="quarter" idx="3"/>
          </p:nvPr>
        </p:nvSpPr>
        <p:spPr>
          <a:xfrm>
            <a:off x="3884613" y="8685213"/>
            <a:ext cx="2971800" cy="457200"/>
          </a:xfrm>
          <a:prstGeom prst="rect">
            <a:avLst/>
          </a:prstGeom>
        </p:spPr>
        <p:txBody>
          <a:bodyPr/>
          <a:lstStyle/>
          <a:p>
            <a:fld id="{8C596567-A38F-4CEF-B37F-9B9D120D62CE}" type="slidenum">
              <a:rPr lang="pt-BR" smtClean="0"/>
              <a:pPr/>
              <a:t>‹nº›</a:t>
            </a:fld>
            <a:endParaRPr lang="pt-BR" smtClean="0"/>
          </a:p>
        </p:txBody>
      </p:sp>
    </p:spTree>
    <p:extLst>
      <p:ext uri="{BB962C8B-B14F-4D97-AF65-F5344CB8AC3E}">
        <p14:creationId xmlns:p14="http://schemas.microsoft.com/office/powerpoint/2010/main" val="42087368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p:cNvSpPr>
            <a:spLocks noGrp="1"/>
          </p:cNvSpPr>
          <p:nvPr>
            <p:ph type="hdr" sz="quarter"/>
          </p:nvPr>
        </p:nvSpPr>
        <p:spPr>
          <a:xfrm>
            <a:off x="0" y="0"/>
            <a:ext cx="2971800" cy="457200"/>
          </a:xfrm>
          <a:prstGeom prst="rect">
            <a:avLst/>
          </a:prstGeom>
        </p:spPr>
        <p:txBody>
          <a:bodyPr/>
          <a:lstStyle/>
          <a:p>
            <a:endParaRPr lang="pt-BR"/>
          </a:p>
        </p:txBody>
      </p:sp>
      <p:sp>
        <p:nvSpPr>
          <p:cNvPr id="15" name="Rectangle 15"/>
          <p:cNvSpPr>
            <a:spLocks noGrp="1"/>
          </p:cNvSpPr>
          <p:nvPr>
            <p:ph type="dt" idx="1"/>
          </p:nvPr>
        </p:nvSpPr>
        <p:spPr>
          <a:xfrm>
            <a:off x="3884613" y="0"/>
            <a:ext cx="2971800" cy="457200"/>
          </a:xfrm>
          <a:prstGeom prst="rect">
            <a:avLst/>
          </a:prstGeom>
        </p:spPr>
        <p:txBody>
          <a:bodyPr/>
          <a:lstStyle/>
          <a:p>
            <a:fld id="{D7547E60-4BE7-4E4E-9AAA-5EE35AEC995C}" type="datetimeFigureOut">
              <a:rPr lang="pt-BR"/>
              <a:pPr/>
              <a:t>11/09/2018</a:t>
            </a:fld>
            <a:endParaRPr lang="pt-BR"/>
          </a:p>
        </p:txBody>
      </p:sp>
      <p:sp>
        <p:nvSpPr>
          <p:cNvPr id="23" name="Rectangle 2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anchor="ctr"/>
          <a:lstStyle/>
          <a:p>
            <a:endParaRPr lang="pt-BR"/>
          </a:p>
        </p:txBody>
      </p:sp>
      <p:sp>
        <p:nvSpPr>
          <p:cNvPr id="5" name="Rectangle 5"/>
          <p:cNvSpPr>
            <a:spLocks noGrp="1"/>
          </p:cNvSpPr>
          <p:nvPr>
            <p:ph type="body" sz="quarter" idx="3"/>
          </p:nvPr>
        </p:nvSpPr>
        <p:spPr>
          <a:xfrm>
            <a:off x="685800" y="4343400"/>
            <a:ext cx="5486400" cy="4114800"/>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18" name="Rectangle 18"/>
          <p:cNvSpPr>
            <a:spLocks noGrp="1"/>
          </p:cNvSpPr>
          <p:nvPr>
            <p:ph type="ftr" sz="quarter" idx="4"/>
          </p:nvPr>
        </p:nvSpPr>
        <p:spPr>
          <a:xfrm>
            <a:off x="0" y="8685213"/>
            <a:ext cx="2971800" cy="457200"/>
          </a:xfrm>
          <a:prstGeom prst="rect">
            <a:avLst/>
          </a:prstGeom>
        </p:spPr>
        <p:txBody>
          <a:bodyPr/>
          <a:lstStyle/>
          <a:p>
            <a:endParaRPr lang="pt-BR"/>
          </a:p>
        </p:txBody>
      </p:sp>
      <p:sp>
        <p:nvSpPr>
          <p:cNvPr id="28" name="Rectangle 28"/>
          <p:cNvSpPr>
            <a:spLocks noGrp="1"/>
          </p:cNvSpPr>
          <p:nvPr>
            <p:ph type="sldNum" sz="quarter" idx="5"/>
          </p:nvPr>
        </p:nvSpPr>
        <p:spPr>
          <a:xfrm>
            <a:off x="3884613" y="8685213"/>
            <a:ext cx="2971800" cy="457200"/>
          </a:xfrm>
          <a:prstGeom prst="rect">
            <a:avLst/>
          </a:prstGeom>
        </p:spPr>
        <p:txBody>
          <a:bodyPr/>
          <a:lstStyle/>
          <a:p>
            <a:fld id="{CA077768-21C8-4125-A345-258E48D2EED0}" type="slidenum">
              <a:rPr/>
              <a:pPr/>
              <a:t>‹nº›</a:t>
            </a:fld>
            <a:endParaRPr lang="pt-BR"/>
          </a:p>
        </p:txBody>
      </p:sp>
    </p:spTree>
    <p:extLst>
      <p:ext uri="{BB962C8B-B14F-4D97-AF65-F5344CB8AC3E}">
        <p14:creationId xmlns:p14="http://schemas.microsoft.com/office/powerpoint/2010/main" val="3677797784"/>
      </p:ext>
    </p:extLst>
  </p:cSld>
  <p:clrMap bg1="lt1" tx1="dk1" bg2="lt2" tx2="dk2" accent1="accent1" accent2="accent2" accent3="accent3" accent4="accent4" accent5="accent5" accent6="accent6" hlink="hlink" folHlink="folHlink"/>
  <p:notesStyle>
    <a:lvl1pPr marL="0" algn="l" rtl="0" latinLnBrk="0">
      <a:defRPr lang="pt-BR" sz="1200" kern="1200">
        <a:solidFill>
          <a:schemeClr val="tx1"/>
        </a:solidFill>
        <a:latin typeface="+mn-lt"/>
        <a:ea typeface="+mn-ea"/>
        <a:cs typeface="+mn-cs"/>
      </a:defRPr>
    </a:lvl1pPr>
    <a:lvl2pPr marL="457200" algn="l" rtl="0">
      <a:defRPr lang="pt-BR" sz="1200" kern="1200">
        <a:solidFill>
          <a:schemeClr val="tx1"/>
        </a:solidFill>
        <a:latin typeface="+mn-lt"/>
        <a:ea typeface="+mn-ea"/>
        <a:cs typeface="+mn-cs"/>
      </a:defRPr>
    </a:lvl2pPr>
    <a:lvl3pPr marL="914400" algn="l" rtl="0">
      <a:defRPr lang="pt-BR" sz="1200" kern="1200">
        <a:solidFill>
          <a:schemeClr val="tx1"/>
        </a:solidFill>
        <a:latin typeface="+mn-lt"/>
        <a:ea typeface="+mn-ea"/>
        <a:cs typeface="+mn-cs"/>
      </a:defRPr>
    </a:lvl3pPr>
    <a:lvl4pPr marL="1371600" algn="l" rtl="0">
      <a:defRPr lang="pt-BR" sz="1200" kern="1200">
        <a:solidFill>
          <a:schemeClr val="tx1"/>
        </a:solidFill>
        <a:latin typeface="+mn-lt"/>
        <a:ea typeface="+mn-ea"/>
        <a:cs typeface="+mn-cs"/>
      </a:defRPr>
    </a:lvl4pPr>
    <a:lvl5pPr marL="1828800" algn="l" rtl="0">
      <a:defRPr lang="pt-BR" sz="1200" kern="1200">
        <a:solidFill>
          <a:schemeClr val="tx1"/>
        </a:solidFill>
        <a:latin typeface="+mn-lt"/>
        <a:ea typeface="+mn-ea"/>
        <a:cs typeface="+mn-cs"/>
      </a:defRPr>
    </a:lvl5pPr>
    <a:lvl6pPr marL="2286000" algn="l" rtl="0">
      <a:defRPr lang="pt-BR" sz="1200" kern="1200">
        <a:solidFill>
          <a:schemeClr val="tx1"/>
        </a:solidFill>
        <a:latin typeface="+mn-lt"/>
        <a:ea typeface="+mn-ea"/>
        <a:cs typeface="+mn-cs"/>
      </a:defRPr>
    </a:lvl6pPr>
    <a:lvl7pPr marL="2743200" algn="l" rtl="0">
      <a:defRPr lang="pt-BR" sz="1200" kern="1200">
        <a:solidFill>
          <a:schemeClr val="tx1"/>
        </a:solidFill>
        <a:latin typeface="+mn-lt"/>
        <a:ea typeface="+mn-ea"/>
        <a:cs typeface="+mn-cs"/>
      </a:defRPr>
    </a:lvl7pPr>
    <a:lvl8pPr marL="3200400" algn="l" rtl="0">
      <a:defRPr lang="pt-BR" sz="1200" kern="1200">
        <a:solidFill>
          <a:schemeClr val="tx1"/>
        </a:solidFill>
        <a:latin typeface="+mn-lt"/>
        <a:ea typeface="+mn-ea"/>
        <a:cs typeface="+mn-cs"/>
      </a:defRPr>
    </a:lvl8pPr>
    <a:lvl9pPr marL="3657600" algn="l" rtl="0">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CA077768-21C8-4125-A345-258E48D2EED0}" type="slidenum">
              <a:rPr lang="pt-BR" smtClean="0"/>
              <a:pPr/>
              <a:t>1</a:t>
            </a:fld>
            <a:endParaRPr lang="pt-BR"/>
          </a:p>
        </p:txBody>
      </p:sp>
    </p:spTree>
    <p:extLst>
      <p:ext uri="{BB962C8B-B14F-4D97-AF65-F5344CB8AC3E}">
        <p14:creationId xmlns:p14="http://schemas.microsoft.com/office/powerpoint/2010/main" val="4969043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6" name="image1.jpg"/>
          <p:cNvPicPr>
            <a:picLocks noChangeAspect="1"/>
          </p:cNvPicPr>
          <p:nvPr/>
        </p:nvPicPr>
        <p:blipFill>
          <a:blip r:embed="rId2">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latinLnBrk="0">
              <a:buNone/>
              <a:defRPr lang="pt-B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t-BR" smtClean="0"/>
              <a:t>Clique para editar o estilo do subtítulo mestre</a:t>
            </a:r>
            <a:endParaRPr lang="pt-BR"/>
          </a:p>
        </p:txBody>
      </p:sp>
      <p:sp>
        <p:nvSpPr>
          <p:cNvPr id="5" name="Rectangle 5"/>
          <p:cNvSpPr>
            <a:spLocks noGrp="1"/>
          </p:cNvSpPr>
          <p:nvPr>
            <p:ph type="ctrTitle"/>
          </p:nvPr>
        </p:nvSpPr>
        <p:spPr>
          <a:xfrm>
            <a:off x="1108986" y="3606800"/>
            <a:ext cx="7577814" cy="1470025"/>
          </a:xfrm>
        </p:spPr>
        <p:txBody>
          <a:bodyPr anchor="b" anchorCtr="0"/>
          <a:lstStyle>
            <a:lvl1pPr algn="r" latinLnBrk="0">
              <a:defRPr lang="pt-BR" sz="4000"/>
            </a:lvl1pPr>
          </a:lstStyle>
          <a:p>
            <a:r>
              <a:rPr lang="pt-BR" smtClean="0"/>
              <a:t>Clique para editar o título mestre</a:t>
            </a:r>
            <a:endParaRPr lang="pt-BR"/>
          </a:p>
        </p:txBody>
      </p:sp>
      <p:sp>
        <p:nvSpPr>
          <p:cNvPr id="10" name="Date Placeholder 9"/>
          <p:cNvSpPr>
            <a:spLocks noGrp="1"/>
          </p:cNvSpPr>
          <p:nvPr>
            <p:ph type="dt" sz="half" idx="10"/>
          </p:nvPr>
        </p:nvSpPr>
        <p:spPr/>
        <p:txBody>
          <a:bodyPr/>
          <a:lstStyle/>
          <a:p>
            <a:fld id="{5C14FD69-4A85-4715-A222-ABB225B63BC6}" type="datetimeFigureOut">
              <a:rPr lang="pt-BR"/>
              <a:pPr/>
              <a:t>11/09/2018</a:t>
            </a:fld>
            <a:endParaRPr lang="pt-BR"/>
          </a:p>
        </p:txBody>
      </p:sp>
      <p:sp>
        <p:nvSpPr>
          <p:cNvPr id="11" name="Slide Number Placeholder 10"/>
          <p:cNvSpPr>
            <a:spLocks noGrp="1"/>
          </p:cNvSpPr>
          <p:nvPr>
            <p:ph type="sldNum" sz="quarter" idx="11"/>
          </p:nvPr>
        </p:nvSpPr>
        <p:spPr/>
        <p:txBody>
          <a:bodyPr/>
          <a:lstStyle/>
          <a:p>
            <a:pPr algn="r"/>
            <a:fld id="{D4C49B74-5DB2-4B03-B1D2-7F6A3C51C318}" type="slidenum">
              <a:rPr/>
              <a:pPr algn="r"/>
              <a:t>‹nº›</a:t>
            </a:fld>
            <a:endParaRPr lang="pt-BR"/>
          </a:p>
        </p:txBody>
      </p:sp>
      <p:sp>
        <p:nvSpPr>
          <p:cNvPr id="12" name="Footer Placeholder 11"/>
          <p:cNvSpPr>
            <a:spLocks noGrp="1"/>
          </p:cNvSpPr>
          <p:nvPr>
            <p:ph type="ftr" sz="quarter" idx="12"/>
          </p:nvPr>
        </p:nvSpPr>
        <p:spPr/>
        <p:txBody>
          <a:bodyPr/>
          <a:lstStyle/>
          <a:p>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e Texto">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pt-BR" smtClean="0"/>
              <a:t>Clique para editar o título mestre</a:t>
            </a:r>
            <a:endParaRPr lang="pt-BR"/>
          </a:p>
        </p:txBody>
      </p:sp>
      <p:sp>
        <p:nvSpPr>
          <p:cNvPr id="8" name="Date Placeholder 7"/>
          <p:cNvSpPr>
            <a:spLocks noGrp="1"/>
          </p:cNvSpPr>
          <p:nvPr>
            <p:ph type="dt" sz="half" idx="10"/>
          </p:nvPr>
        </p:nvSpPr>
        <p:spPr/>
        <p:txBody>
          <a:bodyPr/>
          <a:lstStyle/>
          <a:p>
            <a:fld id="{5C14FD69-4A85-4715-A222-ABB225B63BC6}" type="datetimeFigureOut">
              <a:rPr lang="pt-BR"/>
              <a:pPr/>
              <a:t>11/09/2018</a:t>
            </a:fld>
            <a:endParaRPr lang="pt-BR"/>
          </a:p>
        </p:txBody>
      </p:sp>
      <p:sp>
        <p:nvSpPr>
          <p:cNvPr id="10" name="Slide Number Placeholder 9"/>
          <p:cNvSpPr>
            <a:spLocks noGrp="1"/>
          </p:cNvSpPr>
          <p:nvPr>
            <p:ph type="sldNum" sz="quarter" idx="11"/>
          </p:nvPr>
        </p:nvSpPr>
        <p:spPr/>
        <p:txBody>
          <a:bodyPr/>
          <a:lstStyle/>
          <a:p>
            <a:pPr algn="r"/>
            <a:fld id="{D4C49B74-5DB2-4B03-B1D2-7F6A3C51C318}" type="slidenum">
              <a:rPr/>
              <a:pPr algn="r"/>
              <a:t>‹nº›</a:t>
            </a:fld>
            <a:endParaRPr lang="pt-BR"/>
          </a:p>
        </p:txBody>
      </p:sp>
      <p:sp>
        <p:nvSpPr>
          <p:cNvPr id="11" name="Footer Placeholder 10"/>
          <p:cNvSpPr>
            <a:spLocks noGrp="1"/>
          </p:cNvSpPr>
          <p:nvPr>
            <p:ph type="ftr" sz="quarter" idx="12"/>
          </p:nvPr>
        </p:nvSpPr>
        <p:spPr/>
        <p:txBody>
          <a:bodyPr/>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a:xfrm>
            <a:off x="457200" y="359465"/>
            <a:ext cx="8229600" cy="1143000"/>
          </a:xfrm>
          <a:prstGeom prst="rect">
            <a:avLst/>
          </a:prstGeom>
        </p:spPr>
        <p:txBody>
          <a:bodyPr anchor="b" anchorCtr="0">
            <a:normAutofit/>
          </a:bodyPr>
          <a:lstStyle/>
          <a:p>
            <a:pPr algn="l"/>
            <a:r>
              <a:rPr lang="pt-BR" smtClean="0"/>
              <a:t>Clique para editar o título mestre</a:t>
            </a:r>
            <a:endParaRPr lang="pt-BR"/>
          </a:p>
        </p:txBody>
      </p:sp>
      <p:sp>
        <p:nvSpPr>
          <p:cNvPr id="7" name="Date Placeholder 6"/>
          <p:cNvSpPr>
            <a:spLocks noGrp="1"/>
          </p:cNvSpPr>
          <p:nvPr>
            <p:ph type="dt" sz="half" idx="10"/>
          </p:nvPr>
        </p:nvSpPr>
        <p:spPr/>
        <p:txBody>
          <a:bodyPr/>
          <a:lstStyle/>
          <a:p>
            <a:fld id="{5C14FD69-4A85-4715-A222-ABB225B63BC6}" type="datetimeFigureOut">
              <a:rPr lang="pt-BR"/>
              <a:pPr/>
              <a:t>11/09/2018</a:t>
            </a:fld>
            <a:endParaRPr lang="pt-BR"/>
          </a:p>
        </p:txBody>
      </p:sp>
      <p:sp>
        <p:nvSpPr>
          <p:cNvPr id="8" name="Slide Number Placeholder 7"/>
          <p:cNvSpPr>
            <a:spLocks noGrp="1"/>
          </p:cNvSpPr>
          <p:nvPr>
            <p:ph type="sldNum" sz="quarter" idx="11"/>
          </p:nvPr>
        </p:nvSpPr>
        <p:spPr/>
        <p:txBody>
          <a:bodyPr/>
          <a:lstStyle/>
          <a:p>
            <a:pPr algn="r"/>
            <a:fld id="{D4C49B74-5DB2-4B03-B1D2-7F6A3C51C318}" type="slidenum">
              <a:rPr/>
              <a:pPr algn="r"/>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C14FD69-4A85-4715-A222-ABB225B63BC6}" type="datetimeFigureOut">
              <a:rPr lang="pt-BR"/>
              <a:pPr/>
              <a:t>11/09/2018</a:t>
            </a:fld>
            <a:endParaRPr lang="pt-BR"/>
          </a:p>
        </p:txBody>
      </p:sp>
      <p:sp>
        <p:nvSpPr>
          <p:cNvPr id="6" name="Slide Number Placeholder 5"/>
          <p:cNvSpPr>
            <a:spLocks noGrp="1"/>
          </p:cNvSpPr>
          <p:nvPr>
            <p:ph type="sldNum" sz="quarter" idx="11"/>
          </p:nvPr>
        </p:nvSpPr>
        <p:spPr/>
        <p:txBody>
          <a:bodyPr/>
          <a:lstStyle/>
          <a:p>
            <a:pPr algn="r"/>
            <a:fld id="{D4C49B74-5DB2-4B03-B1D2-7F6A3C51C318}" type="slidenum">
              <a:rPr/>
              <a:pPr algn="r"/>
              <a:t>‹nº›</a:t>
            </a:fld>
            <a:endParaRPr lang="pt-BR"/>
          </a:p>
        </p:txBody>
      </p:sp>
      <p:sp>
        <p:nvSpPr>
          <p:cNvPr id="8" name="Footer Placeholder 7"/>
          <p:cNvSpPr>
            <a:spLocks noGrp="1"/>
          </p:cNvSpPr>
          <p:nvPr>
            <p:ph type="ftr" sz="quarter" idx="12"/>
          </p:nvPr>
        </p:nvSpPr>
        <p:spPr/>
        <p:txBody>
          <a:bodyPr/>
          <a:lstStyle/>
          <a:p>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e Texto em 2 Colunas">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11" name="Rectangle 11"/>
          <p:cNvSpPr>
            <a:spLocks noGrp="1"/>
          </p:cNvSpPr>
          <p:nvPr>
            <p:ph type="body" sz="half" idx="2"/>
          </p:nvPr>
        </p:nvSpPr>
        <p:spPr>
          <a:xfrm>
            <a:off x="4648200" y="1600200"/>
            <a:ext cx="4038600" cy="452596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pt-BR" smtClean="0"/>
              <a:t>Clique para editar o título mestre</a:t>
            </a:r>
            <a:endParaRPr lang="pt-BR"/>
          </a:p>
        </p:txBody>
      </p:sp>
      <p:sp>
        <p:nvSpPr>
          <p:cNvPr id="10" name="Date Placeholder 9"/>
          <p:cNvSpPr>
            <a:spLocks noGrp="1"/>
          </p:cNvSpPr>
          <p:nvPr>
            <p:ph type="dt" sz="half" idx="10"/>
          </p:nvPr>
        </p:nvSpPr>
        <p:spPr/>
        <p:txBody>
          <a:bodyPr/>
          <a:lstStyle/>
          <a:p>
            <a:fld id="{5C14FD69-4A85-4715-A222-ABB225B63BC6}" type="datetimeFigureOut">
              <a:rPr lang="pt-BR"/>
              <a:pPr/>
              <a:t>11/09/2018</a:t>
            </a:fld>
            <a:endParaRPr lang="pt-BR"/>
          </a:p>
        </p:txBody>
      </p:sp>
      <p:sp>
        <p:nvSpPr>
          <p:cNvPr id="12" name="Slide Number Placeholder 11"/>
          <p:cNvSpPr>
            <a:spLocks noGrp="1"/>
          </p:cNvSpPr>
          <p:nvPr>
            <p:ph type="sldNum" sz="quarter" idx="11"/>
          </p:nvPr>
        </p:nvSpPr>
        <p:spPr/>
        <p:txBody>
          <a:bodyPr/>
          <a:lstStyle/>
          <a:p>
            <a:pPr algn="r"/>
            <a:fld id="{D4C49B74-5DB2-4B03-B1D2-7F6A3C51C318}" type="slidenum">
              <a:rPr/>
              <a:pPr algn="r"/>
              <a:t>‹nº›</a:t>
            </a:fld>
            <a:endParaRPr lang="pt-BR"/>
          </a:p>
        </p:txBody>
      </p:sp>
      <p:sp>
        <p:nvSpPr>
          <p:cNvPr id="13" name="Footer Placeholder 12"/>
          <p:cNvSpPr>
            <a:spLocks noGrp="1"/>
          </p:cNvSpPr>
          <p:nvPr>
            <p:ph type="ftr" sz="quarter" idx="12"/>
          </p:nvPr>
        </p:nvSpPr>
        <p:spPr/>
        <p:txBody>
          <a:bodyPr/>
          <a:lstStyle/>
          <a:p>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e Conteúdo">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Title 6"/>
          <p:cNvSpPr>
            <a:spLocks noGrp="1"/>
          </p:cNvSpPr>
          <p:nvPr>
            <p:ph type="title"/>
          </p:nvPr>
        </p:nvSpPr>
        <p:spPr>
          <a:xfrm>
            <a:off x="457200" y="359465"/>
            <a:ext cx="8229600" cy="1143000"/>
          </a:xfrm>
          <a:prstGeom prst="rect">
            <a:avLst/>
          </a:prstGeom>
        </p:spPr>
        <p:txBody>
          <a:bodyPr anchor="b" anchorCtr="0">
            <a:normAutofit/>
          </a:bodyPr>
          <a:lstStyle/>
          <a:p>
            <a:pPr algn="l"/>
            <a:r>
              <a:rPr lang="pt-BR" smtClean="0"/>
              <a:t>Clique para editar o título mestre</a:t>
            </a:r>
            <a:endParaRPr lang="pt-BR"/>
          </a:p>
        </p:txBody>
      </p:sp>
      <p:sp>
        <p:nvSpPr>
          <p:cNvPr id="8" name="Date Placeholder 7"/>
          <p:cNvSpPr>
            <a:spLocks noGrp="1"/>
          </p:cNvSpPr>
          <p:nvPr>
            <p:ph type="dt" sz="half" idx="10"/>
          </p:nvPr>
        </p:nvSpPr>
        <p:spPr/>
        <p:txBody>
          <a:bodyPr/>
          <a:lstStyle/>
          <a:p>
            <a:fld id="{5C14FD69-4A85-4715-A222-ABB225B63BC6}" type="datetimeFigureOut">
              <a:rPr lang="pt-BR"/>
              <a:pPr/>
              <a:t>11/09/2018</a:t>
            </a:fld>
            <a:endParaRPr lang="pt-BR"/>
          </a:p>
        </p:txBody>
      </p:sp>
      <p:sp>
        <p:nvSpPr>
          <p:cNvPr id="9" name="Slide Number Placeholder 8"/>
          <p:cNvSpPr>
            <a:spLocks noGrp="1"/>
          </p:cNvSpPr>
          <p:nvPr>
            <p:ph type="sldNum" sz="quarter" idx="11"/>
          </p:nvPr>
        </p:nvSpPr>
        <p:spPr/>
        <p:txBody>
          <a:bodyPr/>
          <a:lstStyle/>
          <a:p>
            <a:pPr algn="r"/>
            <a:fld id="{D4C49B74-5DB2-4B03-B1D2-7F6A3C51C318}" type="slidenum">
              <a:rPr/>
              <a:pPr algn="r"/>
              <a:t>‹nº›</a:t>
            </a:fld>
            <a:endParaRPr lang="pt-BR"/>
          </a:p>
        </p:txBody>
      </p:sp>
      <p:sp>
        <p:nvSpPr>
          <p:cNvPr id="10" name="Footer Placeholder 9"/>
          <p:cNvSpPr>
            <a:spLocks noGrp="1"/>
          </p:cNvSpPr>
          <p:nvPr>
            <p:ph type="ftr" sz="quarter" idx="12"/>
          </p:nvPr>
        </p:nvSpPr>
        <p:spPr/>
        <p:txBody>
          <a:bodyPr/>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e Conteúdo 2">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17" name="Rectangle 17"/>
          <p:cNvSpPr>
            <a:spLocks noGrp="1"/>
          </p:cNvSpPr>
          <p:nvPr>
            <p:ph sz="half" idx="2"/>
          </p:nvPr>
        </p:nvSpPr>
        <p:spPr>
          <a:xfrm>
            <a:off x="4648200" y="1600200"/>
            <a:ext cx="4038600" cy="452596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pt-BR" smtClean="0"/>
              <a:t>Clique para editar o título mestre</a:t>
            </a:r>
            <a:endParaRPr lang="pt-BR"/>
          </a:p>
        </p:txBody>
      </p:sp>
      <p:sp>
        <p:nvSpPr>
          <p:cNvPr id="9" name="Date Placeholder 8"/>
          <p:cNvSpPr>
            <a:spLocks noGrp="1"/>
          </p:cNvSpPr>
          <p:nvPr>
            <p:ph type="dt" sz="half" idx="10"/>
          </p:nvPr>
        </p:nvSpPr>
        <p:spPr/>
        <p:txBody>
          <a:bodyPr/>
          <a:lstStyle/>
          <a:p>
            <a:fld id="{5C14FD69-4A85-4715-A222-ABB225B63BC6}" type="datetimeFigureOut">
              <a:rPr lang="pt-BR"/>
              <a:pPr/>
              <a:t>11/09/2018</a:t>
            </a:fld>
            <a:endParaRPr lang="pt-BR"/>
          </a:p>
        </p:txBody>
      </p:sp>
      <p:sp>
        <p:nvSpPr>
          <p:cNvPr id="10" name="Slide Number Placeholder 9"/>
          <p:cNvSpPr>
            <a:spLocks noGrp="1"/>
          </p:cNvSpPr>
          <p:nvPr>
            <p:ph type="sldNum" sz="quarter" idx="11"/>
          </p:nvPr>
        </p:nvSpPr>
        <p:spPr/>
        <p:txBody>
          <a:bodyPr/>
          <a:lstStyle/>
          <a:p>
            <a:pPr algn="r"/>
            <a:fld id="{D4C49B74-5DB2-4B03-B1D2-7F6A3C51C318}" type="slidenum">
              <a:rPr/>
              <a:pPr algn="r"/>
              <a:t>‹nº›</a:t>
            </a:fld>
            <a:endParaRPr lang="pt-BR"/>
          </a:p>
        </p:txBody>
      </p:sp>
      <p:sp>
        <p:nvSpPr>
          <p:cNvPr id="11" name="Footer Placeholder 10"/>
          <p:cNvSpPr>
            <a:spLocks noGrp="1"/>
          </p:cNvSpPr>
          <p:nvPr>
            <p:ph type="ftr" sz="quarter" idx="12"/>
          </p:nvPr>
        </p:nvSpPr>
        <p:spPr/>
        <p:txBody>
          <a:bodyPr/>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pt-BR"/>
              <a:t>Clique para editar o estilo do título mestre</a:t>
            </a:r>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Rectangle 6"/>
          <p:cNvSpPr>
            <a:spLocks noGrp="1"/>
          </p:cNvSpPr>
          <p:nvPr>
            <p:ph type="dt" sz="half" idx="2"/>
          </p:nvPr>
        </p:nvSpPr>
        <p:spPr>
          <a:xfrm>
            <a:off x="457200" y="6245225"/>
            <a:ext cx="2133600" cy="476250"/>
          </a:xfrm>
          <a:prstGeom prst="rect">
            <a:avLst/>
          </a:prstGeom>
        </p:spPr>
        <p:txBody>
          <a:bodyPr/>
          <a:lstStyle>
            <a:lvl1pPr latinLnBrk="0">
              <a:defRPr lang="pt-BR" sz="1000">
                <a:latin typeface="+mn-lt"/>
              </a:defRPr>
            </a:lvl1pPr>
          </a:lstStyle>
          <a:p>
            <a:fld id="{5C14FD69-4A85-4715-A222-ABB225B63BC6}" type="datetimeFigureOut">
              <a:rPr lang="pt-BR"/>
              <a:pPr/>
              <a:t>11/09/2018</a:t>
            </a:fld>
            <a:endParaRPr lang="pt-BR" sz="1000"/>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latinLnBrk="0">
              <a:defRPr lang="pt-BR" sz="1000">
                <a:latin typeface="+mn-lt"/>
              </a:defRPr>
            </a:lvl1pPr>
          </a:lstStyle>
          <a:p>
            <a:pPr algn="ctr"/>
            <a:endParaRPr lang="pt-BR" sz="1000"/>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latinLnBrk="0">
              <a:defRPr lang="pt-BR" sz="1000">
                <a:latin typeface="+mn-lt"/>
              </a:defRPr>
            </a:lvl1pPr>
          </a:lstStyle>
          <a:p>
            <a:pPr algn="r"/>
            <a:fld id="{D4C49B74-5DB2-4B03-B1D2-7F6A3C51C318}" type="slidenum">
              <a:rPr/>
              <a:pPr algn="r"/>
              <a:t>‹nº›</a:t>
            </a:fld>
            <a:endParaRPr lang="pt-BR" sz="10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defPPr>
        <a:defRPr lang="pt-BR" sz="4400">
          <a:solidFill>
            <a:schemeClr val="tx1"/>
          </a:solidFill>
          <a:latin typeface="+mj-lt"/>
          <a:ea typeface="+mj-ea"/>
          <a:cs typeface="+mj-cs"/>
        </a:defRPr>
      </a:defPPr>
      <a:lvl1pPr algn="l" eaLnBrk="1" latinLnBrk="0" hangingPunct="1">
        <a:buNone/>
        <a:defRPr lang="pt-BR" sz="3600">
          <a:solidFill>
            <a:schemeClr val="tx1">
              <a:alpha val="100000"/>
            </a:schemeClr>
          </a:solidFill>
          <a:latin typeface="+mj-lt"/>
        </a:defRPr>
      </a:lvl1pPr>
    </p:titleStyle>
    <p:bodyStyle>
      <a:defPPr>
        <a:defRPr lang="pt-BR">
          <a:solidFill>
            <a:schemeClr val="tx1"/>
          </a:solidFill>
          <a:latin typeface="+mn-lt"/>
          <a:ea typeface="+mn-ea"/>
          <a:cs typeface="+mn-cs"/>
        </a:defRPr>
      </a:defPPr>
      <a:lvl1pPr marL="342900" indent="-342900" eaLnBrk="1" latinLnBrk="0" hangingPunct="1">
        <a:buChar char="•"/>
        <a:defRPr lang="pt-BR" sz="2800">
          <a:latin typeface="+mn-lt"/>
        </a:defRPr>
      </a:lvl1pPr>
      <a:lvl2pPr marL="742950" indent="-285750" eaLnBrk="1" hangingPunct="1">
        <a:buChar char="–"/>
        <a:defRPr lang="pt-BR" sz="2400">
          <a:latin typeface="+mn-lt"/>
        </a:defRPr>
      </a:lvl2pPr>
      <a:lvl3pPr marL="1143000" indent="-228600" eaLnBrk="1" hangingPunct="1">
        <a:buChar char="•"/>
        <a:defRPr lang="pt-BR" sz="2400">
          <a:latin typeface="+mn-lt"/>
        </a:defRPr>
      </a:lvl3pPr>
      <a:lvl4pPr marL="1600200" indent="-228600" eaLnBrk="1" hangingPunct="1">
        <a:buChar char="–"/>
        <a:defRPr lang="pt-BR" sz="2000">
          <a:latin typeface="+mn-lt"/>
        </a:defRPr>
      </a:lvl4pPr>
      <a:lvl5pPr marL="2057400" indent="-228600" eaLnBrk="1" hangingPunct="1">
        <a:buChar char="»"/>
        <a:defRPr lang="pt-BR" sz="2000">
          <a:latin typeface="+mn-lt"/>
        </a:defRPr>
      </a:lvl5pPr>
      <a:lvl6pPr marL="2514600" indent="-228600" eaLnBrk="1" hangingPunct="1">
        <a:buChar char="•"/>
        <a:defRPr lang="pt-BR" sz="2000"/>
      </a:lvl6pPr>
      <a:lvl7pPr marL="2971800" indent="-228600" eaLnBrk="1" hangingPunct="1">
        <a:buChar char="•"/>
        <a:defRPr lang="pt-BR" sz="2000"/>
      </a:lvl7pPr>
      <a:lvl8pPr marL="3429000" indent="-228600" eaLnBrk="1" hangingPunct="1">
        <a:buChar char="•"/>
        <a:defRPr lang="pt-BR" sz="2000"/>
      </a:lvl8pPr>
      <a:lvl9pPr marL="3886200" indent="-228600" eaLnBrk="1" hangingPunct="1">
        <a:buChar char="•"/>
        <a:defRPr lang="pt-BR" sz="2000"/>
      </a:lvl9pPr>
    </p:bodyStyle>
    <p:otherStyle>
      <a:defPPr>
        <a:defRPr lang="pt-BR">
          <a:solidFill>
            <a:schemeClr val="tx1"/>
          </a:solidFill>
          <a:latin typeface="+mn-lt"/>
          <a:ea typeface="+mn-ea"/>
          <a:cs typeface="+mn-cs"/>
        </a:defRPr>
      </a:defPPr>
      <a:lvl1pPr marL="0" eaLnBrk="1" latinLnBrk="0"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411760" y="4005064"/>
            <a:ext cx="6194066" cy="925223"/>
          </a:xfrm>
        </p:spPr>
        <p:txBody>
          <a:bodyPr>
            <a:normAutofit/>
          </a:bodyPr>
          <a:lstStyle/>
          <a:p>
            <a:r>
              <a:rPr lang="pt-BR" sz="1600" dirty="0" smtClean="0"/>
              <a:t>Carlos Alberto Alves Varella</a:t>
            </a:r>
            <a:endParaRPr sz="1600" dirty="0"/>
          </a:p>
        </p:txBody>
      </p:sp>
      <p:sp>
        <p:nvSpPr>
          <p:cNvPr id="3" name="Title 2"/>
          <p:cNvSpPr>
            <a:spLocks noGrp="1"/>
          </p:cNvSpPr>
          <p:nvPr>
            <p:ph type="ctrTitle"/>
          </p:nvPr>
        </p:nvSpPr>
        <p:spPr>
          <a:xfrm>
            <a:off x="1108986" y="2607047"/>
            <a:ext cx="7577814" cy="1470025"/>
          </a:xfrm>
        </p:spPr>
        <p:txBody>
          <a:bodyPr/>
          <a:lstStyle/>
          <a:p>
            <a:r>
              <a:rPr lang="pt-BR" dirty="0" smtClean="0"/>
              <a:t>ANÁLISE DE AGRUPAMENTO</a:t>
            </a: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81" y="397222"/>
            <a:ext cx="5224463" cy="87153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txBox="1">
            <a:spLocks noChangeArrowheads="1"/>
          </p:cNvSpPr>
          <p:nvPr/>
        </p:nvSpPr>
        <p:spPr bwMode="auto">
          <a:xfrm>
            <a:off x="643680" y="1268760"/>
            <a:ext cx="7744743" cy="792088"/>
          </a:xfrm>
          <a:prstGeom prst="rect">
            <a:avLst/>
          </a:prstGeom>
          <a:noFill/>
          <a:ln w="9525">
            <a:noFill/>
            <a:miter lim="800000"/>
            <a:headEnd/>
            <a:tailEnd/>
          </a:ln>
        </p:spPr>
        <p:txBody>
          <a:bodyPr anchor="b"/>
          <a:lstStyle/>
          <a:p>
            <a:pPr lvl="0">
              <a:defRPr/>
            </a:pPr>
            <a:r>
              <a:rPr lang="pt-BR" sz="2200" kern="0" dirty="0">
                <a:latin typeface="Tahoma"/>
                <a:ea typeface="+mj-ea"/>
                <a:cs typeface="Arial"/>
              </a:rPr>
              <a:t>ANÁLISE MULTIVARIADA APLICADA AS CIÊNCIAS AGRÁRIAS</a:t>
            </a:r>
          </a:p>
          <a:p>
            <a:pPr lvl="0">
              <a:defRPr/>
            </a:pPr>
            <a:r>
              <a:rPr lang="pt-BR" kern="0" dirty="0" smtClean="0">
                <a:latin typeface="Tahoma"/>
                <a:ea typeface="+mj-ea"/>
                <a:cs typeface="Arial"/>
              </a:rPr>
              <a:t>Pós-graduação em agronomia ciência do solo: CPGA-CS</a:t>
            </a:r>
            <a:endParaRPr lang="pt-BR" kern="0" dirty="0">
              <a:latin typeface="Tahoma"/>
              <a:ea typeface="+mj-ea"/>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p:txBody>
          <a:bodyPr/>
          <a:lstStyle/>
          <a:p>
            <a:r>
              <a:rPr lang="pt-BR" dirty="0" smtClean="0"/>
              <a:t>Existem diversos métodos de agrupamento que podem resultar em diferentes padrões de agrupamento. O pesquisador deve decidir qual o método mais adequado ao seu trabalho. Os métodos mais utilizados são:</a:t>
            </a:r>
          </a:p>
          <a:p>
            <a:endParaRPr lang="pt-BR" dirty="0" smtClean="0"/>
          </a:p>
          <a:p>
            <a:r>
              <a:rPr lang="pt-BR" dirty="0" smtClean="0"/>
              <a:t>Métodos hierárquicos</a:t>
            </a:r>
          </a:p>
        </p:txBody>
      </p:sp>
      <p:sp>
        <p:nvSpPr>
          <p:cNvPr id="3" name="Título 2"/>
          <p:cNvSpPr>
            <a:spLocks noGrp="1"/>
          </p:cNvSpPr>
          <p:nvPr>
            <p:ph type="title"/>
          </p:nvPr>
        </p:nvSpPr>
        <p:spPr/>
        <p:txBody>
          <a:bodyPr/>
          <a:lstStyle/>
          <a:p>
            <a:r>
              <a:rPr lang="pt-BR" dirty="0" smtClean="0"/>
              <a:t>MÉTODOS DE AGRUPAMENTO</a:t>
            </a:r>
            <a:endParaRPr lang="pt-BR" dirty="0"/>
          </a:p>
        </p:txBody>
      </p:sp>
    </p:spTree>
    <p:extLst>
      <p:ext uri="{BB962C8B-B14F-4D97-AF65-F5344CB8AC3E}">
        <p14:creationId xmlns:p14="http://schemas.microsoft.com/office/powerpoint/2010/main" val="2190623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p:txBody>
          <a:bodyPr/>
          <a:lstStyle/>
          <a:p>
            <a:r>
              <a:rPr lang="pt-BR" dirty="0" smtClean="0"/>
              <a:t>Nestes métodos os indivíduos são alocados nos grupos em diferentes etapas, de modo hierárquico, o resultado final é uma árvore de classificação. Os métodos hierárquicos mais utilizados são:</a:t>
            </a:r>
          </a:p>
          <a:p>
            <a:endParaRPr lang="pt-BR" dirty="0" smtClean="0"/>
          </a:p>
          <a:p>
            <a:r>
              <a:rPr lang="pt-BR" dirty="0" smtClean="0"/>
              <a:t>Vizinho mais próximo</a:t>
            </a:r>
          </a:p>
          <a:p>
            <a:r>
              <a:rPr lang="pt-BR" dirty="0" smtClean="0"/>
              <a:t>Vizinho mais distante</a:t>
            </a:r>
            <a:endParaRPr lang="pt-BR" dirty="0"/>
          </a:p>
        </p:txBody>
      </p:sp>
      <p:sp>
        <p:nvSpPr>
          <p:cNvPr id="3" name="Título 2"/>
          <p:cNvSpPr>
            <a:spLocks noGrp="1"/>
          </p:cNvSpPr>
          <p:nvPr>
            <p:ph type="title"/>
          </p:nvPr>
        </p:nvSpPr>
        <p:spPr/>
        <p:txBody>
          <a:bodyPr/>
          <a:lstStyle/>
          <a:p>
            <a:r>
              <a:rPr lang="pt-BR" dirty="0" smtClean="0"/>
              <a:t>Métodos hierárquicos de agrupamento</a:t>
            </a:r>
            <a:endParaRPr lang="pt-BR" dirty="0"/>
          </a:p>
        </p:txBody>
      </p:sp>
    </p:spTree>
    <p:extLst>
      <p:ext uri="{BB962C8B-B14F-4D97-AF65-F5344CB8AC3E}">
        <p14:creationId xmlns:p14="http://schemas.microsoft.com/office/powerpoint/2010/main" val="2529769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p:txBody>
          <a:bodyPr/>
          <a:lstStyle/>
          <a:p>
            <a:r>
              <a:rPr lang="pt-BR" dirty="0" smtClean="0"/>
              <a:t>Também chamado de método do encadeamento simples </a:t>
            </a:r>
            <a:r>
              <a:rPr lang="pt-BR" dirty="0"/>
              <a:t>“single linkage </a:t>
            </a:r>
            <a:r>
              <a:rPr lang="pt-BR" dirty="0" err="1"/>
              <a:t>method</a:t>
            </a:r>
            <a:r>
              <a:rPr lang="pt-BR" dirty="0" smtClean="0"/>
              <a:t>”.</a:t>
            </a:r>
          </a:p>
          <a:p>
            <a:r>
              <a:rPr lang="pt-BR" dirty="0" smtClean="0"/>
              <a:t>Neste método calcula-se a matriz de distâncias entre os ‘n’ indivíduos da população, em seguida os indivíduos mais próximos são agrupados.</a:t>
            </a:r>
            <a:endParaRPr lang="pt-BR" dirty="0"/>
          </a:p>
        </p:txBody>
      </p:sp>
      <p:sp>
        <p:nvSpPr>
          <p:cNvPr id="3" name="Título 2"/>
          <p:cNvSpPr>
            <a:spLocks noGrp="1"/>
          </p:cNvSpPr>
          <p:nvPr>
            <p:ph type="title"/>
          </p:nvPr>
        </p:nvSpPr>
        <p:spPr/>
        <p:txBody>
          <a:bodyPr>
            <a:normAutofit/>
          </a:bodyPr>
          <a:lstStyle/>
          <a:p>
            <a:r>
              <a:rPr lang="pt-BR" dirty="0" smtClean="0"/>
              <a:t>Método do vizinho mais próximo</a:t>
            </a:r>
            <a:endParaRPr lang="pt-BR" dirty="0"/>
          </a:p>
        </p:txBody>
      </p:sp>
    </p:spTree>
    <p:extLst>
      <p:ext uri="{BB962C8B-B14F-4D97-AF65-F5344CB8AC3E}">
        <p14:creationId xmlns:p14="http://schemas.microsoft.com/office/powerpoint/2010/main" val="1707174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p:txBody>
          <a:bodyPr/>
          <a:lstStyle/>
          <a:p>
            <a:r>
              <a:rPr lang="pt-BR" dirty="0" smtClean="0"/>
              <a:t>Também chamado de método do encadeamento completo “complete linkage </a:t>
            </a:r>
            <a:r>
              <a:rPr lang="pt-BR" dirty="0" err="1" smtClean="0"/>
              <a:t>method</a:t>
            </a:r>
            <a:r>
              <a:rPr lang="pt-BR" dirty="0" smtClean="0"/>
              <a:t>”.</a:t>
            </a:r>
          </a:p>
          <a:p>
            <a:r>
              <a:rPr lang="pt-BR" dirty="0" smtClean="0"/>
              <a:t>Este método é o inverso do vizinho mais próximo. Calcula-se </a:t>
            </a:r>
            <a:r>
              <a:rPr lang="pt-BR" dirty="0"/>
              <a:t>a matriz de distâncias entre os ‘n’ indivíduos da população, em seguida os indivíduos mais </a:t>
            </a:r>
            <a:r>
              <a:rPr lang="pt-BR" dirty="0" smtClean="0"/>
              <a:t>distantes </a:t>
            </a:r>
            <a:r>
              <a:rPr lang="pt-BR" dirty="0"/>
              <a:t>são agrupados.</a:t>
            </a:r>
          </a:p>
          <a:p>
            <a:endParaRPr lang="pt-BR" dirty="0"/>
          </a:p>
        </p:txBody>
      </p:sp>
      <p:sp>
        <p:nvSpPr>
          <p:cNvPr id="3" name="Título 2"/>
          <p:cNvSpPr>
            <a:spLocks noGrp="1"/>
          </p:cNvSpPr>
          <p:nvPr>
            <p:ph type="title"/>
          </p:nvPr>
        </p:nvSpPr>
        <p:spPr/>
        <p:txBody>
          <a:bodyPr/>
          <a:lstStyle/>
          <a:p>
            <a:r>
              <a:rPr lang="pt-BR" dirty="0" smtClean="0"/>
              <a:t>Método do vizinho mais distante</a:t>
            </a:r>
            <a:endParaRPr lang="pt-BR" dirty="0"/>
          </a:p>
        </p:txBody>
      </p:sp>
    </p:spTree>
    <p:extLst>
      <p:ext uri="{BB962C8B-B14F-4D97-AF65-F5344CB8AC3E}">
        <p14:creationId xmlns:p14="http://schemas.microsoft.com/office/powerpoint/2010/main" val="1802450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a:xfrm>
            <a:off x="457200" y="1600200"/>
            <a:ext cx="8229600" cy="4997152"/>
          </a:xfrm>
        </p:spPr>
        <p:txBody>
          <a:bodyPr>
            <a:normAutofit/>
          </a:bodyPr>
          <a:lstStyle/>
          <a:p>
            <a:r>
              <a:rPr lang="pt-BR" dirty="0" smtClean="0"/>
              <a:t>Método:  vizinho </a:t>
            </a:r>
            <a:r>
              <a:rPr lang="pt-BR" dirty="0"/>
              <a:t>mais </a:t>
            </a:r>
            <a:r>
              <a:rPr lang="pt-BR" dirty="0" smtClean="0"/>
              <a:t>próximo</a:t>
            </a:r>
          </a:p>
          <a:p>
            <a:r>
              <a:rPr lang="pt-BR" dirty="0" smtClean="0"/>
              <a:t>Dissimilaridade: distância euclidiana</a:t>
            </a:r>
          </a:p>
          <a:p>
            <a:r>
              <a:rPr lang="pt-BR" dirty="0" smtClean="0"/>
              <a:t>Dendrograma</a:t>
            </a:r>
          </a:p>
        </p:txBody>
      </p:sp>
      <p:sp>
        <p:nvSpPr>
          <p:cNvPr id="3" name="Título 2"/>
          <p:cNvSpPr>
            <a:spLocks noGrp="1"/>
          </p:cNvSpPr>
          <p:nvPr>
            <p:ph type="title"/>
          </p:nvPr>
        </p:nvSpPr>
        <p:spPr>
          <a:xfrm>
            <a:off x="457200" y="188640"/>
            <a:ext cx="8229600" cy="1143000"/>
          </a:xfrm>
        </p:spPr>
        <p:txBody>
          <a:bodyPr>
            <a:normAutofit/>
          </a:bodyPr>
          <a:lstStyle/>
          <a:p>
            <a:r>
              <a:rPr lang="pt-BR" dirty="0" smtClean="0"/>
              <a:t>Exemplo de agrupamento</a:t>
            </a:r>
            <a:endParaRPr lang="pt-BR" dirty="0"/>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2803748"/>
            <a:ext cx="5058139" cy="3793604"/>
          </a:xfrm>
          <a:prstGeom prst="rect">
            <a:avLst/>
          </a:prstGeom>
          <a:ln>
            <a:solidFill>
              <a:schemeClr val="tx1"/>
            </a:solidFill>
          </a:ln>
        </p:spPr>
      </p:pic>
    </p:spTree>
    <p:extLst>
      <p:ext uri="{BB962C8B-B14F-4D97-AF65-F5344CB8AC3E}">
        <p14:creationId xmlns:p14="http://schemas.microsoft.com/office/powerpoint/2010/main" val="2505372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p:txBody>
          <a:bodyPr/>
          <a:lstStyle/>
          <a:p>
            <a:r>
              <a:rPr lang="pt-BR" dirty="0" smtClean="0"/>
              <a:t>Matriz de distância euclidiana entre os ‘n’ indivíduos da população;</a:t>
            </a:r>
          </a:p>
          <a:p>
            <a:r>
              <a:rPr lang="pt-BR" dirty="0" smtClean="0"/>
              <a:t>Como d15 é a menor distância em D1, os indivíduos 1 e 5 são agrupados.</a:t>
            </a:r>
          </a:p>
          <a:p>
            <a:pPr marL="0" indent="0">
              <a:buNone/>
            </a:pPr>
            <a:endParaRPr lang="pt-BR" dirty="0"/>
          </a:p>
        </p:txBody>
      </p:sp>
      <p:sp>
        <p:nvSpPr>
          <p:cNvPr id="3" name="Título 2"/>
          <p:cNvSpPr>
            <a:spLocks noGrp="1"/>
          </p:cNvSpPr>
          <p:nvPr>
            <p:ph type="title"/>
          </p:nvPr>
        </p:nvSpPr>
        <p:spPr/>
        <p:txBody>
          <a:bodyPr/>
          <a:lstStyle/>
          <a:p>
            <a:r>
              <a:rPr lang="pt-BR" dirty="0" smtClean="0"/>
              <a:t>Matriz de distância D1</a:t>
            </a:r>
            <a:endParaRPr lang="pt-BR" dirty="0"/>
          </a:p>
        </p:txBody>
      </p:sp>
      <p:graphicFrame>
        <p:nvGraphicFramePr>
          <p:cNvPr id="4" name="Tabela 3"/>
          <p:cNvGraphicFramePr>
            <a:graphicFrameLocks noGrp="1"/>
          </p:cNvGraphicFramePr>
          <p:nvPr>
            <p:extLst>
              <p:ext uri="{D42A27DB-BD31-4B8C-83A1-F6EECF244321}">
                <p14:modId xmlns:p14="http://schemas.microsoft.com/office/powerpoint/2010/main" val="3815207154"/>
              </p:ext>
            </p:extLst>
          </p:nvPr>
        </p:nvGraphicFramePr>
        <p:xfrm>
          <a:off x="1644352" y="3645024"/>
          <a:ext cx="6096000" cy="2225040"/>
        </p:xfrm>
        <a:graphic>
          <a:graphicData uri="http://schemas.openxmlformats.org/drawingml/2006/table">
            <a:tbl>
              <a:tblPr firstRow="1" bandRow="1">
                <a:tableStyleId>{3C2FFA5D-87B4-456A-9821-1D502468CF0F}</a:tableStyleId>
              </a:tblPr>
              <a:tblGrid>
                <a:gridCol w="1016000"/>
                <a:gridCol w="1016000"/>
                <a:gridCol w="1016000"/>
                <a:gridCol w="1016000"/>
                <a:gridCol w="1016000"/>
                <a:gridCol w="1016000"/>
              </a:tblGrid>
              <a:tr h="370840">
                <a:tc>
                  <a:txBody>
                    <a:bodyPr/>
                    <a:lstStyle/>
                    <a:p>
                      <a:r>
                        <a:rPr lang="pt-BR" dirty="0" smtClean="0"/>
                        <a:t>Ind.</a:t>
                      </a:r>
                      <a:r>
                        <a:rPr lang="pt-BR" baseline="0" dirty="0" smtClean="0"/>
                        <a:t> (n)</a:t>
                      </a:r>
                      <a:endParaRPr lang="pt-BR" dirty="0"/>
                    </a:p>
                  </a:txBody>
                  <a:tcPr/>
                </a:tc>
                <a:tc>
                  <a:txBody>
                    <a:bodyPr/>
                    <a:lstStyle/>
                    <a:p>
                      <a:r>
                        <a:rPr lang="pt-BR" dirty="0" smtClean="0"/>
                        <a:t>1</a:t>
                      </a:r>
                      <a:endParaRPr lang="pt-BR" dirty="0"/>
                    </a:p>
                  </a:txBody>
                  <a:tcPr/>
                </a:tc>
                <a:tc>
                  <a:txBody>
                    <a:bodyPr/>
                    <a:lstStyle/>
                    <a:p>
                      <a:r>
                        <a:rPr lang="pt-BR" dirty="0" smtClean="0"/>
                        <a:t>2</a:t>
                      </a:r>
                      <a:endParaRPr lang="pt-BR" dirty="0"/>
                    </a:p>
                  </a:txBody>
                  <a:tcPr/>
                </a:tc>
                <a:tc>
                  <a:txBody>
                    <a:bodyPr/>
                    <a:lstStyle/>
                    <a:p>
                      <a:r>
                        <a:rPr lang="pt-BR" dirty="0" smtClean="0"/>
                        <a:t>3</a:t>
                      </a:r>
                      <a:endParaRPr lang="pt-BR" dirty="0"/>
                    </a:p>
                  </a:txBody>
                  <a:tcPr/>
                </a:tc>
                <a:tc>
                  <a:txBody>
                    <a:bodyPr/>
                    <a:lstStyle/>
                    <a:p>
                      <a:r>
                        <a:rPr lang="pt-BR" dirty="0" smtClean="0"/>
                        <a:t>4</a:t>
                      </a:r>
                      <a:endParaRPr lang="pt-BR" dirty="0"/>
                    </a:p>
                  </a:txBody>
                  <a:tcPr/>
                </a:tc>
                <a:tc>
                  <a:txBody>
                    <a:bodyPr/>
                    <a:lstStyle/>
                    <a:p>
                      <a:r>
                        <a:rPr lang="pt-BR" dirty="0" smtClean="0"/>
                        <a:t>5</a:t>
                      </a:r>
                      <a:endParaRPr lang="pt-BR" dirty="0"/>
                    </a:p>
                  </a:txBody>
                  <a:tcPr/>
                </a:tc>
              </a:tr>
              <a:tr h="370840">
                <a:tc>
                  <a:txBody>
                    <a:bodyPr/>
                    <a:lstStyle/>
                    <a:p>
                      <a:r>
                        <a:rPr lang="pt-BR" dirty="0" smtClean="0"/>
                        <a:t>1</a:t>
                      </a:r>
                      <a:endParaRPr lang="pt-BR" dirty="0"/>
                    </a:p>
                  </a:txBody>
                  <a:tcPr/>
                </a:tc>
                <a:tc>
                  <a:txBody>
                    <a:bodyPr/>
                    <a:lstStyle/>
                    <a:p>
                      <a:r>
                        <a:rPr lang="pt-BR" dirty="0" smtClean="0"/>
                        <a:t>0</a:t>
                      </a:r>
                      <a:endParaRPr lang="pt-BR" dirty="0"/>
                    </a:p>
                  </a:txBody>
                  <a:tcPr/>
                </a:tc>
                <a:tc>
                  <a:txBody>
                    <a:bodyPr/>
                    <a:lstStyle/>
                    <a:p>
                      <a:r>
                        <a:rPr lang="pt-BR" dirty="0" smtClean="0"/>
                        <a:t>5</a:t>
                      </a:r>
                      <a:endParaRPr lang="pt-BR" dirty="0"/>
                    </a:p>
                  </a:txBody>
                  <a:tcPr/>
                </a:tc>
                <a:tc>
                  <a:txBody>
                    <a:bodyPr/>
                    <a:lstStyle/>
                    <a:p>
                      <a:r>
                        <a:rPr lang="pt-BR" dirty="0" smtClean="0"/>
                        <a:t>10</a:t>
                      </a:r>
                      <a:endParaRPr lang="pt-BR" dirty="0"/>
                    </a:p>
                  </a:txBody>
                  <a:tcPr/>
                </a:tc>
                <a:tc>
                  <a:txBody>
                    <a:bodyPr/>
                    <a:lstStyle/>
                    <a:p>
                      <a:r>
                        <a:rPr lang="pt-BR" dirty="0" smtClean="0"/>
                        <a:t>7</a:t>
                      </a:r>
                      <a:endParaRPr lang="pt-BR" dirty="0"/>
                    </a:p>
                  </a:txBody>
                  <a:tcPr/>
                </a:tc>
                <a:tc>
                  <a:txBody>
                    <a:bodyPr/>
                    <a:lstStyle/>
                    <a:p>
                      <a:r>
                        <a:rPr lang="pt-BR" b="1" dirty="0" smtClean="0"/>
                        <a:t>1</a:t>
                      </a:r>
                      <a:endParaRPr lang="pt-BR" b="1" dirty="0"/>
                    </a:p>
                  </a:txBody>
                  <a:tcPr>
                    <a:solidFill>
                      <a:srgbClr val="FFFF00">
                        <a:alpha val="40000"/>
                      </a:srgbClr>
                    </a:solidFill>
                  </a:tcPr>
                </a:tc>
              </a:tr>
              <a:tr h="370840">
                <a:tc>
                  <a:txBody>
                    <a:bodyPr/>
                    <a:lstStyle/>
                    <a:p>
                      <a:r>
                        <a:rPr lang="pt-BR" dirty="0" smtClean="0"/>
                        <a:t>2</a:t>
                      </a:r>
                      <a:endParaRPr lang="pt-BR" dirty="0"/>
                    </a:p>
                  </a:txBody>
                  <a:tcPr/>
                </a:tc>
                <a:tc>
                  <a:txBody>
                    <a:bodyPr/>
                    <a:lstStyle/>
                    <a:p>
                      <a:endParaRPr lang="pt-BR"/>
                    </a:p>
                  </a:txBody>
                  <a:tcPr/>
                </a:tc>
                <a:tc>
                  <a:txBody>
                    <a:bodyPr/>
                    <a:lstStyle/>
                    <a:p>
                      <a:r>
                        <a:rPr lang="pt-BR" dirty="0" smtClean="0"/>
                        <a:t>0</a:t>
                      </a:r>
                      <a:endParaRPr lang="pt-BR" dirty="0"/>
                    </a:p>
                  </a:txBody>
                  <a:tcPr/>
                </a:tc>
                <a:tc>
                  <a:txBody>
                    <a:bodyPr/>
                    <a:lstStyle/>
                    <a:p>
                      <a:r>
                        <a:rPr lang="pt-BR" dirty="0" smtClean="0"/>
                        <a:t>5</a:t>
                      </a:r>
                      <a:endParaRPr lang="pt-BR" dirty="0"/>
                    </a:p>
                  </a:txBody>
                  <a:tcPr/>
                </a:tc>
                <a:tc>
                  <a:txBody>
                    <a:bodyPr/>
                    <a:lstStyle/>
                    <a:p>
                      <a:r>
                        <a:rPr lang="pt-BR" dirty="0" smtClean="0"/>
                        <a:t>2</a:t>
                      </a:r>
                      <a:endParaRPr lang="pt-BR" dirty="0"/>
                    </a:p>
                  </a:txBody>
                  <a:tcPr/>
                </a:tc>
                <a:tc>
                  <a:txBody>
                    <a:bodyPr/>
                    <a:lstStyle/>
                    <a:p>
                      <a:r>
                        <a:rPr lang="pt-BR" dirty="0" smtClean="0"/>
                        <a:t>6</a:t>
                      </a:r>
                      <a:endParaRPr lang="pt-BR" dirty="0"/>
                    </a:p>
                  </a:txBody>
                  <a:tcPr/>
                </a:tc>
              </a:tr>
              <a:tr h="370840">
                <a:tc>
                  <a:txBody>
                    <a:bodyPr/>
                    <a:lstStyle/>
                    <a:p>
                      <a:r>
                        <a:rPr lang="pt-BR" dirty="0" smtClean="0"/>
                        <a:t>3</a:t>
                      </a:r>
                      <a:endParaRPr lang="pt-BR" dirty="0"/>
                    </a:p>
                  </a:txBody>
                  <a:tcPr/>
                </a:tc>
                <a:tc>
                  <a:txBody>
                    <a:bodyPr/>
                    <a:lstStyle/>
                    <a:p>
                      <a:endParaRPr lang="pt-BR"/>
                    </a:p>
                  </a:txBody>
                  <a:tcPr/>
                </a:tc>
                <a:tc>
                  <a:txBody>
                    <a:bodyPr/>
                    <a:lstStyle/>
                    <a:p>
                      <a:endParaRPr lang="pt-BR"/>
                    </a:p>
                  </a:txBody>
                  <a:tcPr/>
                </a:tc>
                <a:tc>
                  <a:txBody>
                    <a:bodyPr/>
                    <a:lstStyle/>
                    <a:p>
                      <a:r>
                        <a:rPr lang="pt-BR" dirty="0" smtClean="0"/>
                        <a:t>0</a:t>
                      </a:r>
                      <a:endParaRPr lang="pt-BR" dirty="0"/>
                    </a:p>
                  </a:txBody>
                  <a:tcPr/>
                </a:tc>
                <a:tc>
                  <a:txBody>
                    <a:bodyPr/>
                    <a:lstStyle/>
                    <a:p>
                      <a:r>
                        <a:rPr lang="pt-BR" dirty="0" smtClean="0"/>
                        <a:t>3</a:t>
                      </a:r>
                      <a:endParaRPr lang="pt-BR" dirty="0"/>
                    </a:p>
                  </a:txBody>
                  <a:tcPr/>
                </a:tc>
                <a:tc>
                  <a:txBody>
                    <a:bodyPr/>
                    <a:lstStyle/>
                    <a:p>
                      <a:r>
                        <a:rPr lang="pt-BR" dirty="0" smtClean="0"/>
                        <a:t>11</a:t>
                      </a:r>
                      <a:endParaRPr lang="pt-BR" dirty="0"/>
                    </a:p>
                  </a:txBody>
                  <a:tcPr/>
                </a:tc>
              </a:tr>
              <a:tr h="370840">
                <a:tc>
                  <a:txBody>
                    <a:bodyPr/>
                    <a:lstStyle/>
                    <a:p>
                      <a:r>
                        <a:rPr lang="pt-BR" dirty="0" smtClean="0"/>
                        <a:t>4</a:t>
                      </a:r>
                      <a:endParaRPr lang="pt-BR" dirty="0"/>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r>
                        <a:rPr lang="pt-BR" dirty="0" smtClean="0"/>
                        <a:t>0</a:t>
                      </a:r>
                      <a:endParaRPr lang="pt-BR" dirty="0"/>
                    </a:p>
                  </a:txBody>
                  <a:tcPr/>
                </a:tc>
                <a:tc>
                  <a:txBody>
                    <a:bodyPr/>
                    <a:lstStyle/>
                    <a:p>
                      <a:r>
                        <a:rPr lang="pt-BR" dirty="0" smtClean="0"/>
                        <a:t>8</a:t>
                      </a:r>
                      <a:endParaRPr lang="pt-BR" dirty="0"/>
                    </a:p>
                  </a:txBody>
                  <a:tcPr/>
                </a:tc>
              </a:tr>
              <a:tr h="370840">
                <a:tc>
                  <a:txBody>
                    <a:bodyPr/>
                    <a:lstStyle/>
                    <a:p>
                      <a:r>
                        <a:rPr lang="pt-BR" dirty="0" smtClean="0"/>
                        <a:t>5</a:t>
                      </a:r>
                      <a:endParaRPr lang="pt-BR" dirty="0"/>
                    </a:p>
                  </a:txBody>
                  <a:tcPr/>
                </a:tc>
                <a:tc>
                  <a:txBody>
                    <a:bodyPr/>
                    <a:lstStyle/>
                    <a:p>
                      <a:endParaRPr lang="pt-BR" dirty="0"/>
                    </a:p>
                  </a:txBody>
                  <a:tcPr/>
                </a:tc>
                <a:tc>
                  <a:txBody>
                    <a:bodyPr/>
                    <a:lstStyle/>
                    <a:p>
                      <a:endParaRPr lang="pt-BR" dirty="0"/>
                    </a:p>
                  </a:txBody>
                  <a:tcPr/>
                </a:tc>
                <a:tc>
                  <a:txBody>
                    <a:bodyPr/>
                    <a:lstStyle/>
                    <a:p>
                      <a:endParaRPr lang="pt-BR" dirty="0"/>
                    </a:p>
                  </a:txBody>
                  <a:tcPr/>
                </a:tc>
                <a:tc>
                  <a:txBody>
                    <a:bodyPr/>
                    <a:lstStyle/>
                    <a:p>
                      <a:endParaRPr lang="pt-BR" dirty="0"/>
                    </a:p>
                  </a:txBody>
                  <a:tcPr/>
                </a:tc>
                <a:tc>
                  <a:txBody>
                    <a:bodyPr/>
                    <a:lstStyle/>
                    <a:p>
                      <a:r>
                        <a:rPr lang="pt-BR" dirty="0" smtClean="0"/>
                        <a:t>0</a:t>
                      </a:r>
                      <a:endParaRPr lang="pt-BR" dirty="0"/>
                    </a:p>
                  </a:txBody>
                  <a:tcPr/>
                </a:tc>
              </a:tr>
            </a:tbl>
          </a:graphicData>
        </a:graphic>
      </p:graphicFrame>
    </p:spTree>
    <p:extLst>
      <p:ext uri="{BB962C8B-B14F-4D97-AF65-F5344CB8AC3E}">
        <p14:creationId xmlns:p14="http://schemas.microsoft.com/office/powerpoint/2010/main" val="1398312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p:txBody>
          <a:bodyPr/>
          <a:lstStyle/>
          <a:p>
            <a:r>
              <a:rPr lang="pt-BR" dirty="0" smtClean="0"/>
              <a:t>Distância euclidiana entre </a:t>
            </a:r>
            <a:r>
              <a:rPr lang="pt-BR" dirty="0"/>
              <a:t>d15 e os demais indivíduos da população ;</a:t>
            </a:r>
            <a:endParaRPr lang="pt-BR" dirty="0" smtClean="0"/>
          </a:p>
          <a:p>
            <a:r>
              <a:rPr lang="pt-BR" dirty="0" smtClean="0"/>
              <a:t>O menor valor em D2 é d24=2, então os indivíduos 2 e 4 são agrupados.</a:t>
            </a:r>
          </a:p>
          <a:p>
            <a:pPr marL="0" indent="0">
              <a:buNone/>
            </a:pPr>
            <a:endParaRPr lang="pt-BR" dirty="0"/>
          </a:p>
        </p:txBody>
      </p:sp>
      <p:sp>
        <p:nvSpPr>
          <p:cNvPr id="3" name="Título 2"/>
          <p:cNvSpPr>
            <a:spLocks noGrp="1"/>
          </p:cNvSpPr>
          <p:nvPr>
            <p:ph type="title"/>
          </p:nvPr>
        </p:nvSpPr>
        <p:spPr/>
        <p:txBody>
          <a:bodyPr>
            <a:normAutofit/>
          </a:bodyPr>
          <a:lstStyle/>
          <a:p>
            <a:r>
              <a:rPr lang="pt-BR" dirty="0" smtClean="0"/>
              <a:t>Matriz de distância D2</a:t>
            </a:r>
            <a:endParaRPr lang="pt-BR" dirty="0"/>
          </a:p>
        </p:txBody>
      </p:sp>
      <p:graphicFrame>
        <p:nvGraphicFramePr>
          <p:cNvPr id="4" name="Tabela 3"/>
          <p:cNvGraphicFramePr>
            <a:graphicFrameLocks noGrp="1"/>
          </p:cNvGraphicFramePr>
          <p:nvPr>
            <p:extLst>
              <p:ext uri="{D42A27DB-BD31-4B8C-83A1-F6EECF244321}">
                <p14:modId xmlns:p14="http://schemas.microsoft.com/office/powerpoint/2010/main" val="2951451959"/>
              </p:ext>
            </p:extLst>
          </p:nvPr>
        </p:nvGraphicFramePr>
        <p:xfrm>
          <a:off x="1644352" y="3879056"/>
          <a:ext cx="6096000" cy="1854200"/>
        </p:xfrm>
        <a:graphic>
          <a:graphicData uri="http://schemas.openxmlformats.org/drawingml/2006/table">
            <a:tbl>
              <a:tblPr firstRow="1" bandRow="1">
                <a:tableStyleId>{3C2FFA5D-87B4-456A-9821-1D502468CF0F}</a:tableStyleId>
              </a:tblPr>
              <a:tblGrid>
                <a:gridCol w="1219200"/>
                <a:gridCol w="1219200"/>
                <a:gridCol w="1219200"/>
                <a:gridCol w="1219200"/>
                <a:gridCol w="1219200"/>
              </a:tblGrid>
              <a:tr h="370840">
                <a:tc>
                  <a:txBody>
                    <a:bodyPr/>
                    <a:lstStyle/>
                    <a:p>
                      <a:endParaRPr lang="pt-BR" dirty="0"/>
                    </a:p>
                  </a:txBody>
                  <a:tcPr/>
                </a:tc>
                <a:tc>
                  <a:txBody>
                    <a:bodyPr/>
                    <a:lstStyle/>
                    <a:p>
                      <a:r>
                        <a:rPr lang="pt-BR" dirty="0" smtClean="0"/>
                        <a:t>(15)</a:t>
                      </a:r>
                      <a:endParaRPr lang="pt-BR" dirty="0"/>
                    </a:p>
                  </a:txBody>
                  <a:tcPr/>
                </a:tc>
                <a:tc>
                  <a:txBody>
                    <a:bodyPr/>
                    <a:lstStyle/>
                    <a:p>
                      <a:r>
                        <a:rPr lang="pt-BR" dirty="0" smtClean="0"/>
                        <a:t>2</a:t>
                      </a:r>
                      <a:endParaRPr lang="pt-BR" dirty="0"/>
                    </a:p>
                  </a:txBody>
                  <a:tcPr/>
                </a:tc>
                <a:tc>
                  <a:txBody>
                    <a:bodyPr/>
                    <a:lstStyle/>
                    <a:p>
                      <a:r>
                        <a:rPr lang="pt-BR" dirty="0" smtClean="0"/>
                        <a:t>3</a:t>
                      </a:r>
                      <a:endParaRPr lang="pt-BR" dirty="0"/>
                    </a:p>
                  </a:txBody>
                  <a:tcPr/>
                </a:tc>
                <a:tc>
                  <a:txBody>
                    <a:bodyPr/>
                    <a:lstStyle/>
                    <a:p>
                      <a:r>
                        <a:rPr lang="pt-BR" dirty="0" smtClean="0"/>
                        <a:t>4</a:t>
                      </a:r>
                      <a:endParaRPr lang="pt-BR" dirty="0"/>
                    </a:p>
                  </a:txBody>
                  <a:tcPr/>
                </a:tc>
              </a:tr>
              <a:tr h="370840">
                <a:tc>
                  <a:txBody>
                    <a:bodyPr/>
                    <a:lstStyle/>
                    <a:p>
                      <a:r>
                        <a:rPr lang="pt-BR" dirty="0" smtClean="0"/>
                        <a:t>(15)</a:t>
                      </a:r>
                      <a:endParaRPr lang="pt-BR" dirty="0"/>
                    </a:p>
                  </a:txBody>
                  <a:tcPr/>
                </a:tc>
                <a:tc>
                  <a:txBody>
                    <a:bodyPr/>
                    <a:lstStyle/>
                    <a:p>
                      <a:r>
                        <a:rPr lang="pt-BR" dirty="0" smtClean="0"/>
                        <a:t>0</a:t>
                      </a:r>
                      <a:endParaRPr lang="pt-BR" dirty="0"/>
                    </a:p>
                  </a:txBody>
                  <a:tcPr/>
                </a:tc>
                <a:tc>
                  <a:txBody>
                    <a:bodyPr/>
                    <a:lstStyle/>
                    <a:p>
                      <a:r>
                        <a:rPr lang="pt-BR" dirty="0" smtClean="0"/>
                        <a:t>5</a:t>
                      </a:r>
                      <a:endParaRPr lang="pt-BR" dirty="0"/>
                    </a:p>
                  </a:txBody>
                  <a:tcPr/>
                </a:tc>
                <a:tc>
                  <a:txBody>
                    <a:bodyPr/>
                    <a:lstStyle/>
                    <a:p>
                      <a:r>
                        <a:rPr lang="pt-BR" dirty="0" smtClean="0"/>
                        <a:t>10</a:t>
                      </a:r>
                      <a:endParaRPr lang="pt-BR" dirty="0"/>
                    </a:p>
                  </a:txBody>
                  <a:tcPr/>
                </a:tc>
                <a:tc>
                  <a:txBody>
                    <a:bodyPr/>
                    <a:lstStyle/>
                    <a:p>
                      <a:r>
                        <a:rPr lang="pt-BR" dirty="0" smtClean="0"/>
                        <a:t>7</a:t>
                      </a:r>
                      <a:endParaRPr lang="pt-BR" dirty="0"/>
                    </a:p>
                  </a:txBody>
                  <a:tcPr/>
                </a:tc>
              </a:tr>
              <a:tr h="370840">
                <a:tc>
                  <a:txBody>
                    <a:bodyPr/>
                    <a:lstStyle/>
                    <a:p>
                      <a:r>
                        <a:rPr lang="pt-BR" dirty="0" smtClean="0"/>
                        <a:t>2</a:t>
                      </a:r>
                      <a:endParaRPr lang="pt-BR" dirty="0"/>
                    </a:p>
                  </a:txBody>
                  <a:tcPr/>
                </a:tc>
                <a:tc>
                  <a:txBody>
                    <a:bodyPr/>
                    <a:lstStyle/>
                    <a:p>
                      <a:endParaRPr lang="pt-BR"/>
                    </a:p>
                  </a:txBody>
                  <a:tcPr/>
                </a:tc>
                <a:tc>
                  <a:txBody>
                    <a:bodyPr/>
                    <a:lstStyle/>
                    <a:p>
                      <a:r>
                        <a:rPr lang="pt-BR" dirty="0" smtClean="0"/>
                        <a:t>0</a:t>
                      </a:r>
                      <a:endParaRPr lang="pt-BR" dirty="0"/>
                    </a:p>
                  </a:txBody>
                  <a:tcPr/>
                </a:tc>
                <a:tc>
                  <a:txBody>
                    <a:bodyPr/>
                    <a:lstStyle/>
                    <a:p>
                      <a:r>
                        <a:rPr lang="pt-BR" dirty="0" smtClean="0"/>
                        <a:t>5</a:t>
                      </a:r>
                      <a:endParaRPr lang="pt-BR" dirty="0"/>
                    </a:p>
                  </a:txBody>
                  <a:tcPr/>
                </a:tc>
                <a:tc>
                  <a:txBody>
                    <a:bodyPr/>
                    <a:lstStyle/>
                    <a:p>
                      <a:r>
                        <a:rPr lang="pt-BR" b="1" dirty="0" smtClean="0"/>
                        <a:t>2</a:t>
                      </a:r>
                      <a:endParaRPr lang="pt-BR" b="1" dirty="0"/>
                    </a:p>
                  </a:txBody>
                  <a:tcPr>
                    <a:solidFill>
                      <a:srgbClr val="FFFF00"/>
                    </a:solidFill>
                  </a:tcPr>
                </a:tc>
              </a:tr>
              <a:tr h="370840">
                <a:tc>
                  <a:txBody>
                    <a:bodyPr/>
                    <a:lstStyle/>
                    <a:p>
                      <a:r>
                        <a:rPr lang="pt-BR" dirty="0" smtClean="0"/>
                        <a:t>3</a:t>
                      </a:r>
                      <a:endParaRPr lang="pt-BR" dirty="0"/>
                    </a:p>
                  </a:txBody>
                  <a:tcPr/>
                </a:tc>
                <a:tc>
                  <a:txBody>
                    <a:bodyPr/>
                    <a:lstStyle/>
                    <a:p>
                      <a:endParaRPr lang="pt-BR"/>
                    </a:p>
                  </a:txBody>
                  <a:tcPr/>
                </a:tc>
                <a:tc>
                  <a:txBody>
                    <a:bodyPr/>
                    <a:lstStyle/>
                    <a:p>
                      <a:endParaRPr lang="pt-BR"/>
                    </a:p>
                  </a:txBody>
                  <a:tcPr/>
                </a:tc>
                <a:tc>
                  <a:txBody>
                    <a:bodyPr/>
                    <a:lstStyle/>
                    <a:p>
                      <a:r>
                        <a:rPr lang="pt-BR" dirty="0" smtClean="0"/>
                        <a:t>0</a:t>
                      </a:r>
                      <a:endParaRPr lang="pt-BR" dirty="0"/>
                    </a:p>
                  </a:txBody>
                  <a:tcPr/>
                </a:tc>
                <a:tc>
                  <a:txBody>
                    <a:bodyPr/>
                    <a:lstStyle/>
                    <a:p>
                      <a:r>
                        <a:rPr lang="pt-BR" dirty="0" smtClean="0"/>
                        <a:t>3</a:t>
                      </a:r>
                      <a:endParaRPr lang="pt-BR" dirty="0"/>
                    </a:p>
                  </a:txBody>
                  <a:tcPr/>
                </a:tc>
              </a:tr>
              <a:tr h="370840">
                <a:tc>
                  <a:txBody>
                    <a:bodyPr/>
                    <a:lstStyle/>
                    <a:p>
                      <a:r>
                        <a:rPr lang="pt-BR" dirty="0" smtClean="0"/>
                        <a:t>4</a:t>
                      </a:r>
                      <a:endParaRPr lang="pt-BR" dirty="0"/>
                    </a:p>
                  </a:txBody>
                  <a:tcPr/>
                </a:tc>
                <a:tc>
                  <a:txBody>
                    <a:bodyPr/>
                    <a:lstStyle/>
                    <a:p>
                      <a:endParaRPr lang="pt-BR"/>
                    </a:p>
                  </a:txBody>
                  <a:tcPr/>
                </a:tc>
                <a:tc>
                  <a:txBody>
                    <a:bodyPr/>
                    <a:lstStyle/>
                    <a:p>
                      <a:endParaRPr lang="pt-BR"/>
                    </a:p>
                  </a:txBody>
                  <a:tcPr/>
                </a:tc>
                <a:tc>
                  <a:txBody>
                    <a:bodyPr/>
                    <a:lstStyle/>
                    <a:p>
                      <a:endParaRPr lang="pt-BR" dirty="0"/>
                    </a:p>
                  </a:txBody>
                  <a:tcPr/>
                </a:tc>
                <a:tc>
                  <a:txBody>
                    <a:bodyPr/>
                    <a:lstStyle/>
                    <a:p>
                      <a:r>
                        <a:rPr lang="pt-BR" dirty="0" smtClean="0"/>
                        <a:t>0</a:t>
                      </a:r>
                      <a:endParaRPr lang="pt-BR" dirty="0"/>
                    </a:p>
                  </a:txBody>
                  <a:tcPr/>
                </a:tc>
              </a:tr>
            </a:tbl>
          </a:graphicData>
        </a:graphic>
      </p:graphicFrame>
    </p:spTree>
    <p:extLst>
      <p:ext uri="{BB962C8B-B14F-4D97-AF65-F5344CB8AC3E}">
        <p14:creationId xmlns:p14="http://schemas.microsoft.com/office/powerpoint/2010/main" val="26305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p:txBody>
          <a:bodyPr/>
          <a:lstStyle/>
          <a:p>
            <a:r>
              <a:rPr lang="pt-BR" dirty="0"/>
              <a:t>Distância euclidiana entre </a:t>
            </a:r>
            <a:r>
              <a:rPr lang="pt-BR" dirty="0" smtClean="0"/>
              <a:t>d24 </a:t>
            </a:r>
            <a:r>
              <a:rPr lang="pt-BR" dirty="0"/>
              <a:t>e os demais indivíduos da população </a:t>
            </a:r>
            <a:r>
              <a:rPr lang="pt-BR" dirty="0" smtClean="0"/>
              <a:t>;</a:t>
            </a:r>
          </a:p>
          <a:p>
            <a:r>
              <a:rPr lang="pt-BR" dirty="0" smtClean="0"/>
              <a:t>O menor valor em D3 é d(24)3 = 3, então o indivíduo 3 é incluído no grupo de 2 e 4.</a:t>
            </a:r>
            <a:endParaRPr lang="pt-BR" dirty="0"/>
          </a:p>
          <a:p>
            <a:pPr marL="0" indent="0">
              <a:buNone/>
            </a:pPr>
            <a:endParaRPr lang="pt-BR" dirty="0"/>
          </a:p>
        </p:txBody>
      </p:sp>
      <p:sp>
        <p:nvSpPr>
          <p:cNvPr id="3" name="Título 2"/>
          <p:cNvSpPr>
            <a:spLocks noGrp="1"/>
          </p:cNvSpPr>
          <p:nvPr>
            <p:ph type="title"/>
          </p:nvPr>
        </p:nvSpPr>
        <p:spPr/>
        <p:txBody>
          <a:bodyPr/>
          <a:lstStyle/>
          <a:p>
            <a:r>
              <a:rPr lang="pt-BR" dirty="0"/>
              <a:t>Matriz de distância </a:t>
            </a:r>
            <a:r>
              <a:rPr lang="pt-BR" dirty="0" smtClean="0"/>
              <a:t>D3</a:t>
            </a:r>
            <a:endParaRPr lang="pt-BR" dirty="0"/>
          </a:p>
        </p:txBody>
      </p:sp>
      <p:graphicFrame>
        <p:nvGraphicFramePr>
          <p:cNvPr id="4" name="Tabela 3"/>
          <p:cNvGraphicFramePr>
            <a:graphicFrameLocks noGrp="1"/>
          </p:cNvGraphicFramePr>
          <p:nvPr>
            <p:extLst>
              <p:ext uri="{D42A27DB-BD31-4B8C-83A1-F6EECF244321}">
                <p14:modId xmlns:p14="http://schemas.microsoft.com/office/powerpoint/2010/main" val="4292016588"/>
              </p:ext>
            </p:extLst>
          </p:nvPr>
        </p:nvGraphicFramePr>
        <p:xfrm>
          <a:off x="1524000" y="3601824"/>
          <a:ext cx="6096000" cy="1483360"/>
        </p:xfrm>
        <a:graphic>
          <a:graphicData uri="http://schemas.openxmlformats.org/drawingml/2006/table">
            <a:tbl>
              <a:tblPr firstRow="1" bandRow="1">
                <a:tableStyleId>{3C2FFA5D-87B4-456A-9821-1D502468CF0F}</a:tableStyleId>
              </a:tblPr>
              <a:tblGrid>
                <a:gridCol w="1524000"/>
                <a:gridCol w="1524000"/>
                <a:gridCol w="1524000"/>
                <a:gridCol w="1524000"/>
              </a:tblGrid>
              <a:tr h="370840">
                <a:tc>
                  <a:txBody>
                    <a:bodyPr/>
                    <a:lstStyle/>
                    <a:p>
                      <a:r>
                        <a:rPr lang="pt-BR" dirty="0" smtClean="0"/>
                        <a:t>Ind.</a:t>
                      </a:r>
                      <a:endParaRPr lang="pt-BR" dirty="0"/>
                    </a:p>
                  </a:txBody>
                  <a:tcPr/>
                </a:tc>
                <a:tc>
                  <a:txBody>
                    <a:bodyPr/>
                    <a:lstStyle/>
                    <a:p>
                      <a:r>
                        <a:rPr lang="pt-BR" dirty="0" smtClean="0"/>
                        <a:t>(15)</a:t>
                      </a:r>
                      <a:endParaRPr lang="pt-BR" dirty="0"/>
                    </a:p>
                  </a:txBody>
                  <a:tcPr/>
                </a:tc>
                <a:tc>
                  <a:txBody>
                    <a:bodyPr/>
                    <a:lstStyle/>
                    <a:p>
                      <a:r>
                        <a:rPr lang="pt-BR" dirty="0" smtClean="0"/>
                        <a:t>(24)</a:t>
                      </a:r>
                      <a:endParaRPr lang="pt-BR" dirty="0"/>
                    </a:p>
                  </a:txBody>
                  <a:tcPr/>
                </a:tc>
                <a:tc>
                  <a:txBody>
                    <a:bodyPr/>
                    <a:lstStyle/>
                    <a:p>
                      <a:r>
                        <a:rPr lang="pt-BR" dirty="0" smtClean="0"/>
                        <a:t>3</a:t>
                      </a:r>
                      <a:endParaRPr lang="pt-BR" dirty="0"/>
                    </a:p>
                  </a:txBody>
                  <a:tcPr/>
                </a:tc>
              </a:tr>
              <a:tr h="370840">
                <a:tc>
                  <a:txBody>
                    <a:bodyPr/>
                    <a:lstStyle/>
                    <a:p>
                      <a:r>
                        <a:rPr lang="pt-BR" dirty="0" smtClean="0"/>
                        <a:t>(15)</a:t>
                      </a:r>
                      <a:endParaRPr lang="pt-BR" dirty="0"/>
                    </a:p>
                  </a:txBody>
                  <a:tcPr/>
                </a:tc>
                <a:tc>
                  <a:txBody>
                    <a:bodyPr/>
                    <a:lstStyle/>
                    <a:p>
                      <a:r>
                        <a:rPr lang="pt-BR" dirty="0" smtClean="0"/>
                        <a:t>0</a:t>
                      </a:r>
                      <a:endParaRPr lang="pt-BR" dirty="0"/>
                    </a:p>
                  </a:txBody>
                  <a:tcPr/>
                </a:tc>
                <a:tc>
                  <a:txBody>
                    <a:bodyPr/>
                    <a:lstStyle/>
                    <a:p>
                      <a:r>
                        <a:rPr lang="pt-BR" dirty="0" smtClean="0"/>
                        <a:t>5</a:t>
                      </a:r>
                      <a:endParaRPr lang="pt-BR" dirty="0"/>
                    </a:p>
                  </a:txBody>
                  <a:tcPr/>
                </a:tc>
                <a:tc>
                  <a:txBody>
                    <a:bodyPr/>
                    <a:lstStyle/>
                    <a:p>
                      <a:r>
                        <a:rPr lang="pt-BR" dirty="0" smtClean="0"/>
                        <a:t>10</a:t>
                      </a:r>
                      <a:endParaRPr lang="pt-BR" dirty="0"/>
                    </a:p>
                  </a:txBody>
                  <a:tcPr/>
                </a:tc>
              </a:tr>
              <a:tr h="370840">
                <a:tc>
                  <a:txBody>
                    <a:bodyPr/>
                    <a:lstStyle/>
                    <a:p>
                      <a:r>
                        <a:rPr lang="pt-BR" dirty="0" smtClean="0"/>
                        <a:t>(24)</a:t>
                      </a:r>
                      <a:endParaRPr lang="pt-BR" dirty="0"/>
                    </a:p>
                  </a:txBody>
                  <a:tcPr/>
                </a:tc>
                <a:tc>
                  <a:txBody>
                    <a:bodyPr/>
                    <a:lstStyle/>
                    <a:p>
                      <a:endParaRPr lang="pt-BR"/>
                    </a:p>
                  </a:txBody>
                  <a:tcPr/>
                </a:tc>
                <a:tc>
                  <a:txBody>
                    <a:bodyPr/>
                    <a:lstStyle/>
                    <a:p>
                      <a:r>
                        <a:rPr lang="pt-BR" dirty="0" smtClean="0"/>
                        <a:t>0</a:t>
                      </a:r>
                      <a:endParaRPr lang="pt-BR" dirty="0"/>
                    </a:p>
                  </a:txBody>
                  <a:tcPr/>
                </a:tc>
                <a:tc>
                  <a:txBody>
                    <a:bodyPr/>
                    <a:lstStyle/>
                    <a:p>
                      <a:r>
                        <a:rPr lang="pt-BR" b="1" dirty="0" smtClean="0"/>
                        <a:t>3</a:t>
                      </a:r>
                      <a:endParaRPr lang="pt-BR" b="1" dirty="0"/>
                    </a:p>
                  </a:txBody>
                  <a:tcPr>
                    <a:solidFill>
                      <a:srgbClr val="FFFF00"/>
                    </a:solidFill>
                  </a:tcPr>
                </a:tc>
              </a:tr>
              <a:tr h="370840">
                <a:tc>
                  <a:txBody>
                    <a:bodyPr/>
                    <a:lstStyle/>
                    <a:p>
                      <a:r>
                        <a:rPr lang="pt-BR" dirty="0" smtClean="0"/>
                        <a:t>3</a:t>
                      </a:r>
                      <a:endParaRPr lang="pt-BR" dirty="0"/>
                    </a:p>
                  </a:txBody>
                  <a:tcPr/>
                </a:tc>
                <a:tc>
                  <a:txBody>
                    <a:bodyPr/>
                    <a:lstStyle/>
                    <a:p>
                      <a:endParaRPr lang="pt-BR"/>
                    </a:p>
                  </a:txBody>
                  <a:tcPr/>
                </a:tc>
                <a:tc>
                  <a:txBody>
                    <a:bodyPr/>
                    <a:lstStyle/>
                    <a:p>
                      <a:endParaRPr lang="pt-BR"/>
                    </a:p>
                  </a:txBody>
                  <a:tcPr/>
                </a:tc>
                <a:tc>
                  <a:txBody>
                    <a:bodyPr/>
                    <a:lstStyle/>
                    <a:p>
                      <a:r>
                        <a:rPr lang="pt-BR" dirty="0" smtClean="0"/>
                        <a:t>0</a:t>
                      </a:r>
                      <a:endParaRPr lang="pt-BR" dirty="0"/>
                    </a:p>
                  </a:txBody>
                  <a:tcPr/>
                </a:tc>
              </a:tr>
            </a:tbl>
          </a:graphicData>
        </a:graphic>
      </p:graphicFrame>
    </p:spTree>
    <p:extLst>
      <p:ext uri="{BB962C8B-B14F-4D97-AF65-F5344CB8AC3E}">
        <p14:creationId xmlns:p14="http://schemas.microsoft.com/office/powerpoint/2010/main" val="2193666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p:txBody>
          <a:bodyPr/>
          <a:lstStyle/>
          <a:p>
            <a:r>
              <a:rPr lang="pt-BR" dirty="0"/>
              <a:t>Distância euclidiana entre </a:t>
            </a:r>
            <a:r>
              <a:rPr lang="pt-BR" dirty="0" smtClean="0"/>
              <a:t>(234) </a:t>
            </a:r>
            <a:r>
              <a:rPr lang="pt-BR" dirty="0"/>
              <a:t>e </a:t>
            </a:r>
            <a:r>
              <a:rPr lang="pt-BR" dirty="0" smtClean="0"/>
              <a:t>(15) ;</a:t>
            </a:r>
            <a:endParaRPr lang="pt-BR" dirty="0"/>
          </a:p>
          <a:p>
            <a:r>
              <a:rPr lang="pt-BR" dirty="0" smtClean="0"/>
              <a:t>O grupo (234) é incluído no grupo (15), formando assim um único grupo. Fim do agrupamento. </a:t>
            </a:r>
          </a:p>
          <a:p>
            <a:endParaRPr lang="pt-BR" dirty="0"/>
          </a:p>
          <a:p>
            <a:endParaRPr lang="pt-BR" dirty="0"/>
          </a:p>
          <a:p>
            <a:endParaRPr lang="pt-BR" dirty="0"/>
          </a:p>
        </p:txBody>
      </p:sp>
      <p:sp>
        <p:nvSpPr>
          <p:cNvPr id="3" name="Título 2"/>
          <p:cNvSpPr>
            <a:spLocks noGrp="1"/>
          </p:cNvSpPr>
          <p:nvPr>
            <p:ph type="title"/>
          </p:nvPr>
        </p:nvSpPr>
        <p:spPr/>
        <p:txBody>
          <a:bodyPr/>
          <a:lstStyle/>
          <a:p>
            <a:r>
              <a:rPr lang="pt-BR" dirty="0"/>
              <a:t>Matriz de distância </a:t>
            </a:r>
            <a:r>
              <a:rPr lang="pt-BR" dirty="0" smtClean="0"/>
              <a:t>D4</a:t>
            </a:r>
            <a:endParaRPr lang="pt-BR" dirty="0"/>
          </a:p>
        </p:txBody>
      </p:sp>
      <p:graphicFrame>
        <p:nvGraphicFramePr>
          <p:cNvPr id="4" name="Tabela 3"/>
          <p:cNvGraphicFramePr>
            <a:graphicFrameLocks noGrp="1"/>
          </p:cNvGraphicFramePr>
          <p:nvPr>
            <p:extLst>
              <p:ext uri="{D42A27DB-BD31-4B8C-83A1-F6EECF244321}">
                <p14:modId xmlns:p14="http://schemas.microsoft.com/office/powerpoint/2010/main" val="633515876"/>
              </p:ext>
            </p:extLst>
          </p:nvPr>
        </p:nvGraphicFramePr>
        <p:xfrm>
          <a:off x="1524000" y="3612624"/>
          <a:ext cx="6096000" cy="1112520"/>
        </p:xfrm>
        <a:graphic>
          <a:graphicData uri="http://schemas.openxmlformats.org/drawingml/2006/table">
            <a:tbl>
              <a:tblPr firstRow="1" bandRow="1">
                <a:tableStyleId>{3C2FFA5D-87B4-456A-9821-1D502468CF0F}</a:tableStyleId>
              </a:tblPr>
              <a:tblGrid>
                <a:gridCol w="2032000"/>
                <a:gridCol w="2032000"/>
                <a:gridCol w="2032000"/>
              </a:tblGrid>
              <a:tr h="370840">
                <a:tc>
                  <a:txBody>
                    <a:bodyPr/>
                    <a:lstStyle/>
                    <a:p>
                      <a:endParaRPr lang="pt-BR" dirty="0"/>
                    </a:p>
                  </a:txBody>
                  <a:tcPr/>
                </a:tc>
                <a:tc>
                  <a:txBody>
                    <a:bodyPr/>
                    <a:lstStyle/>
                    <a:p>
                      <a:r>
                        <a:rPr lang="pt-BR" dirty="0" smtClean="0"/>
                        <a:t>(15)</a:t>
                      </a:r>
                      <a:endParaRPr lang="pt-BR" dirty="0"/>
                    </a:p>
                  </a:txBody>
                  <a:tcPr/>
                </a:tc>
                <a:tc>
                  <a:txBody>
                    <a:bodyPr/>
                    <a:lstStyle/>
                    <a:p>
                      <a:r>
                        <a:rPr lang="pt-BR" dirty="0" smtClean="0"/>
                        <a:t>(234)</a:t>
                      </a:r>
                      <a:endParaRPr lang="pt-BR" dirty="0"/>
                    </a:p>
                  </a:txBody>
                  <a:tcPr/>
                </a:tc>
              </a:tr>
              <a:tr h="370840">
                <a:tc>
                  <a:txBody>
                    <a:bodyPr/>
                    <a:lstStyle/>
                    <a:p>
                      <a:r>
                        <a:rPr lang="pt-BR" dirty="0" smtClean="0"/>
                        <a:t>(15)</a:t>
                      </a:r>
                      <a:endParaRPr lang="pt-BR" dirty="0"/>
                    </a:p>
                  </a:txBody>
                  <a:tcPr/>
                </a:tc>
                <a:tc>
                  <a:txBody>
                    <a:bodyPr/>
                    <a:lstStyle/>
                    <a:p>
                      <a:r>
                        <a:rPr lang="pt-BR" dirty="0" smtClean="0"/>
                        <a:t>0</a:t>
                      </a:r>
                      <a:endParaRPr lang="pt-BR" dirty="0"/>
                    </a:p>
                  </a:txBody>
                  <a:tcPr/>
                </a:tc>
                <a:tc>
                  <a:txBody>
                    <a:bodyPr/>
                    <a:lstStyle/>
                    <a:p>
                      <a:r>
                        <a:rPr lang="pt-BR" b="1" dirty="0" smtClean="0"/>
                        <a:t>5</a:t>
                      </a:r>
                      <a:endParaRPr lang="pt-BR" b="1" dirty="0"/>
                    </a:p>
                  </a:txBody>
                  <a:tcPr>
                    <a:solidFill>
                      <a:srgbClr val="FFFF00">
                        <a:alpha val="40000"/>
                      </a:srgbClr>
                    </a:solidFill>
                  </a:tcPr>
                </a:tc>
              </a:tr>
              <a:tr h="370840">
                <a:tc>
                  <a:txBody>
                    <a:bodyPr/>
                    <a:lstStyle/>
                    <a:p>
                      <a:r>
                        <a:rPr lang="pt-BR" dirty="0" smtClean="0"/>
                        <a:t>(234)</a:t>
                      </a:r>
                      <a:endParaRPr lang="pt-BR" dirty="0"/>
                    </a:p>
                  </a:txBody>
                  <a:tcPr/>
                </a:tc>
                <a:tc>
                  <a:txBody>
                    <a:bodyPr/>
                    <a:lstStyle/>
                    <a:p>
                      <a:endParaRPr lang="pt-BR"/>
                    </a:p>
                  </a:txBody>
                  <a:tcPr/>
                </a:tc>
                <a:tc>
                  <a:txBody>
                    <a:bodyPr/>
                    <a:lstStyle/>
                    <a:p>
                      <a:r>
                        <a:rPr lang="pt-BR" dirty="0" smtClean="0"/>
                        <a:t>0</a:t>
                      </a:r>
                      <a:endParaRPr lang="pt-BR" dirty="0"/>
                    </a:p>
                  </a:txBody>
                  <a:tcPr/>
                </a:tc>
              </a:tr>
            </a:tbl>
          </a:graphicData>
        </a:graphic>
      </p:graphicFrame>
    </p:spTree>
    <p:extLst>
      <p:ext uri="{BB962C8B-B14F-4D97-AF65-F5344CB8AC3E}">
        <p14:creationId xmlns:p14="http://schemas.microsoft.com/office/powerpoint/2010/main" val="369624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p:txBody>
          <a:bodyPr/>
          <a:lstStyle/>
          <a:p>
            <a:r>
              <a:rPr lang="pt-BR" dirty="0" smtClean="0"/>
              <a:t>Tabela resumindo passos, grupos e distâncias entre grupos.</a:t>
            </a:r>
            <a:endParaRPr lang="pt-BR" dirty="0"/>
          </a:p>
        </p:txBody>
      </p:sp>
      <p:sp>
        <p:nvSpPr>
          <p:cNvPr id="3" name="Título 2"/>
          <p:cNvSpPr>
            <a:spLocks noGrp="1"/>
          </p:cNvSpPr>
          <p:nvPr>
            <p:ph type="title"/>
          </p:nvPr>
        </p:nvSpPr>
        <p:spPr/>
        <p:txBody>
          <a:bodyPr>
            <a:normAutofit fontScale="90000"/>
          </a:bodyPr>
          <a:lstStyle/>
          <a:p>
            <a:r>
              <a:rPr lang="pt-BR" dirty="0" smtClean="0"/>
              <a:t>Resumo do método do vizinho mais próximo</a:t>
            </a:r>
            <a:endParaRPr lang="pt-BR" dirty="0"/>
          </a:p>
        </p:txBody>
      </p:sp>
      <p:graphicFrame>
        <p:nvGraphicFramePr>
          <p:cNvPr id="4" name="Tabela 3"/>
          <p:cNvGraphicFramePr>
            <a:graphicFrameLocks noGrp="1"/>
          </p:cNvGraphicFramePr>
          <p:nvPr>
            <p:extLst>
              <p:ext uri="{D42A27DB-BD31-4B8C-83A1-F6EECF244321}">
                <p14:modId xmlns:p14="http://schemas.microsoft.com/office/powerpoint/2010/main" val="939327880"/>
              </p:ext>
            </p:extLst>
          </p:nvPr>
        </p:nvGraphicFramePr>
        <p:xfrm>
          <a:off x="1524000" y="2942952"/>
          <a:ext cx="6096000" cy="1854200"/>
        </p:xfrm>
        <a:graphic>
          <a:graphicData uri="http://schemas.openxmlformats.org/drawingml/2006/table">
            <a:tbl>
              <a:tblPr firstRow="1" bandRow="1">
                <a:tableStyleId>{FABFCF23-3B69-468F-B69F-88F6DE6A72F2}</a:tableStyleId>
              </a:tblPr>
              <a:tblGrid>
                <a:gridCol w="2032000"/>
                <a:gridCol w="2032000"/>
                <a:gridCol w="2032000"/>
              </a:tblGrid>
              <a:tr h="370840">
                <a:tc>
                  <a:txBody>
                    <a:bodyPr/>
                    <a:lstStyle/>
                    <a:p>
                      <a:r>
                        <a:rPr lang="pt-BR" dirty="0" smtClean="0"/>
                        <a:t>PASSO</a:t>
                      </a:r>
                      <a:endParaRPr lang="pt-BR" dirty="0"/>
                    </a:p>
                  </a:txBody>
                  <a:tcPr/>
                </a:tc>
                <a:tc>
                  <a:txBody>
                    <a:bodyPr/>
                    <a:lstStyle/>
                    <a:p>
                      <a:r>
                        <a:rPr lang="pt-BR" dirty="0" smtClean="0"/>
                        <a:t>GRUPOS</a:t>
                      </a:r>
                      <a:endParaRPr lang="pt-BR" dirty="0"/>
                    </a:p>
                  </a:txBody>
                  <a:tcPr/>
                </a:tc>
                <a:tc>
                  <a:txBody>
                    <a:bodyPr/>
                    <a:lstStyle/>
                    <a:p>
                      <a:r>
                        <a:rPr lang="pt-BR" dirty="0" smtClean="0"/>
                        <a:t>DISTÂNCIA</a:t>
                      </a:r>
                      <a:endParaRPr lang="pt-BR" dirty="0"/>
                    </a:p>
                  </a:txBody>
                  <a:tcPr/>
                </a:tc>
              </a:tr>
              <a:tr h="370840">
                <a:tc>
                  <a:txBody>
                    <a:bodyPr/>
                    <a:lstStyle/>
                    <a:p>
                      <a:r>
                        <a:rPr lang="pt-BR" dirty="0" smtClean="0"/>
                        <a:t>1</a:t>
                      </a:r>
                      <a:endParaRPr lang="pt-BR" dirty="0"/>
                    </a:p>
                  </a:txBody>
                  <a:tcPr/>
                </a:tc>
                <a:tc>
                  <a:txBody>
                    <a:bodyPr/>
                    <a:lstStyle/>
                    <a:p>
                      <a:r>
                        <a:rPr lang="pt-BR" dirty="0" smtClean="0"/>
                        <a:t>1,5</a:t>
                      </a:r>
                      <a:endParaRPr lang="pt-BR" dirty="0"/>
                    </a:p>
                  </a:txBody>
                  <a:tcPr/>
                </a:tc>
                <a:tc>
                  <a:txBody>
                    <a:bodyPr/>
                    <a:lstStyle/>
                    <a:p>
                      <a:r>
                        <a:rPr lang="pt-BR" dirty="0" smtClean="0"/>
                        <a:t>1</a:t>
                      </a:r>
                      <a:endParaRPr lang="pt-BR" dirty="0"/>
                    </a:p>
                  </a:txBody>
                  <a:tcPr/>
                </a:tc>
              </a:tr>
              <a:tr h="370840">
                <a:tc>
                  <a:txBody>
                    <a:bodyPr/>
                    <a:lstStyle/>
                    <a:p>
                      <a:r>
                        <a:rPr lang="pt-BR" dirty="0" smtClean="0"/>
                        <a:t>2</a:t>
                      </a:r>
                      <a:endParaRPr lang="pt-BR" dirty="0"/>
                    </a:p>
                  </a:txBody>
                  <a:tcPr/>
                </a:tc>
                <a:tc>
                  <a:txBody>
                    <a:bodyPr/>
                    <a:lstStyle/>
                    <a:p>
                      <a:r>
                        <a:rPr lang="pt-BR" dirty="0" smtClean="0"/>
                        <a:t>2,4</a:t>
                      </a:r>
                      <a:endParaRPr lang="pt-BR" dirty="0"/>
                    </a:p>
                  </a:txBody>
                  <a:tcPr/>
                </a:tc>
                <a:tc>
                  <a:txBody>
                    <a:bodyPr/>
                    <a:lstStyle/>
                    <a:p>
                      <a:r>
                        <a:rPr lang="pt-BR" dirty="0" smtClean="0"/>
                        <a:t>2</a:t>
                      </a:r>
                      <a:endParaRPr lang="pt-BR" dirty="0"/>
                    </a:p>
                  </a:txBody>
                  <a:tcPr/>
                </a:tc>
              </a:tr>
              <a:tr h="370840">
                <a:tc>
                  <a:txBody>
                    <a:bodyPr/>
                    <a:lstStyle/>
                    <a:p>
                      <a:r>
                        <a:rPr lang="pt-BR" dirty="0" smtClean="0"/>
                        <a:t>3</a:t>
                      </a:r>
                      <a:endParaRPr lang="pt-BR" dirty="0"/>
                    </a:p>
                  </a:txBody>
                  <a:tcPr/>
                </a:tc>
                <a:tc>
                  <a:txBody>
                    <a:bodyPr/>
                    <a:lstStyle/>
                    <a:p>
                      <a:r>
                        <a:rPr lang="pt-BR" dirty="0" smtClean="0"/>
                        <a:t>24,3</a:t>
                      </a:r>
                      <a:endParaRPr lang="pt-BR" dirty="0"/>
                    </a:p>
                  </a:txBody>
                  <a:tcPr/>
                </a:tc>
                <a:tc>
                  <a:txBody>
                    <a:bodyPr/>
                    <a:lstStyle/>
                    <a:p>
                      <a:r>
                        <a:rPr lang="pt-BR" dirty="0" smtClean="0"/>
                        <a:t>3</a:t>
                      </a:r>
                      <a:endParaRPr lang="pt-BR" dirty="0"/>
                    </a:p>
                  </a:txBody>
                  <a:tcPr/>
                </a:tc>
              </a:tr>
              <a:tr h="370840">
                <a:tc>
                  <a:txBody>
                    <a:bodyPr/>
                    <a:lstStyle/>
                    <a:p>
                      <a:r>
                        <a:rPr lang="pt-BR" dirty="0" smtClean="0"/>
                        <a:t>4</a:t>
                      </a:r>
                      <a:endParaRPr lang="pt-BR" dirty="0"/>
                    </a:p>
                  </a:txBody>
                  <a:tcPr/>
                </a:tc>
                <a:tc>
                  <a:txBody>
                    <a:bodyPr/>
                    <a:lstStyle/>
                    <a:p>
                      <a:r>
                        <a:rPr lang="pt-BR" dirty="0" smtClean="0"/>
                        <a:t>15,234</a:t>
                      </a:r>
                      <a:endParaRPr lang="pt-BR" dirty="0"/>
                    </a:p>
                  </a:txBody>
                  <a:tcPr/>
                </a:tc>
                <a:tc>
                  <a:txBody>
                    <a:bodyPr/>
                    <a:lstStyle/>
                    <a:p>
                      <a:r>
                        <a:rPr lang="pt-BR" dirty="0" smtClean="0"/>
                        <a:t>5</a:t>
                      </a:r>
                      <a:endParaRPr lang="pt-BR" dirty="0"/>
                    </a:p>
                  </a:txBody>
                  <a:tcPr/>
                </a:tc>
              </a:tr>
            </a:tbl>
          </a:graphicData>
        </a:graphic>
      </p:graphicFrame>
    </p:spTree>
    <p:extLst>
      <p:ext uri="{BB962C8B-B14F-4D97-AF65-F5344CB8AC3E}">
        <p14:creationId xmlns:p14="http://schemas.microsoft.com/office/powerpoint/2010/main" val="3384059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p:txBody>
          <a:bodyPr>
            <a:normAutofit lnSpcReduction="10000"/>
          </a:bodyPr>
          <a:lstStyle/>
          <a:p>
            <a:r>
              <a:rPr lang="pt-BR" dirty="0" smtClean="0"/>
              <a:t>Análise de agrupamento ou Cluster analysis:</a:t>
            </a:r>
          </a:p>
          <a:p>
            <a:r>
              <a:rPr lang="pt-BR" dirty="0" smtClean="0"/>
              <a:t>Sequência de regras (algoritmo) para agrupar objetos sem inferência de probabilidade a priori dos grupos. Técnica utilizada em classificadores denominados de ‘não supervisionados’.</a:t>
            </a:r>
          </a:p>
          <a:p>
            <a:r>
              <a:rPr lang="pt-BR" dirty="0" smtClean="0"/>
              <a:t>Dado um conjunto de ‘n’ unidades amostrais (tratamentos, objetos, indivíduos, ...), os quais são medidos segundo ‘p’ variáveis, obter um algoritmo que possibilite reunir os indivíduos, tal que exista homogeneidade dentro do grupo e heterogeneidade entre grupos (Regazzi, 2000).</a:t>
            </a:r>
            <a:endParaRPr lang="pt-BR" dirty="0"/>
          </a:p>
        </p:txBody>
      </p:sp>
      <p:sp>
        <p:nvSpPr>
          <p:cNvPr id="3" name="Título 2"/>
          <p:cNvSpPr>
            <a:spLocks noGrp="1"/>
          </p:cNvSpPr>
          <p:nvPr>
            <p:ph type="title"/>
          </p:nvPr>
        </p:nvSpPr>
        <p:spPr/>
        <p:txBody>
          <a:bodyPr/>
          <a:lstStyle/>
          <a:p>
            <a:r>
              <a:rPr lang="pt-BR" dirty="0" smtClean="0"/>
              <a:t>INTRODUÇÃO</a:t>
            </a:r>
            <a:endParaRPr lang="pt-BR" dirty="0"/>
          </a:p>
        </p:txBody>
      </p:sp>
    </p:spTree>
    <p:extLst>
      <p:ext uri="{BB962C8B-B14F-4D97-AF65-F5344CB8AC3E}">
        <p14:creationId xmlns:p14="http://schemas.microsoft.com/office/powerpoint/2010/main" val="1358645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p:txBody>
          <a:bodyPr>
            <a:normAutofit fontScale="70000" lnSpcReduction="20000"/>
          </a:bodyPr>
          <a:lstStyle/>
          <a:p>
            <a:pPr marL="0" indent="0">
              <a:buNone/>
            </a:pPr>
            <a:r>
              <a:rPr lang="pt-BR" b="1" dirty="0">
                <a:solidFill>
                  <a:srgbClr val="000080"/>
                </a:solidFill>
                <a:latin typeface="Courier New"/>
              </a:rPr>
              <a:t>proc</a:t>
            </a:r>
            <a:r>
              <a:rPr lang="pt-BR" dirty="0">
                <a:solidFill>
                  <a:srgbClr val="000000"/>
                </a:solidFill>
                <a:latin typeface="Courier New"/>
              </a:rPr>
              <a:t> </a:t>
            </a:r>
            <a:r>
              <a:rPr lang="pt-BR" b="1" dirty="0" err="1">
                <a:solidFill>
                  <a:srgbClr val="000080"/>
                </a:solidFill>
                <a:latin typeface="Courier New"/>
              </a:rPr>
              <a:t>distance</a:t>
            </a:r>
            <a:r>
              <a:rPr lang="pt-BR" dirty="0">
                <a:solidFill>
                  <a:srgbClr val="000000"/>
                </a:solidFill>
                <a:latin typeface="Courier New"/>
              </a:rPr>
              <a:t> data=cluster.exemplo1 out=</a:t>
            </a:r>
            <a:r>
              <a:rPr lang="pt-BR" dirty="0" err="1">
                <a:solidFill>
                  <a:srgbClr val="000000"/>
                </a:solidFill>
                <a:latin typeface="Courier New"/>
              </a:rPr>
              <a:t>cluster.Dist</a:t>
            </a:r>
            <a:r>
              <a:rPr lang="pt-BR" dirty="0">
                <a:solidFill>
                  <a:srgbClr val="000000"/>
                </a:solidFill>
                <a:latin typeface="Courier New"/>
              </a:rPr>
              <a:t> </a:t>
            </a:r>
            <a:r>
              <a:rPr lang="pt-BR" dirty="0" err="1">
                <a:solidFill>
                  <a:srgbClr val="000000"/>
                </a:solidFill>
                <a:latin typeface="Courier New"/>
              </a:rPr>
              <a:t>method</a:t>
            </a:r>
            <a:r>
              <a:rPr lang="pt-BR" dirty="0">
                <a:solidFill>
                  <a:srgbClr val="000000"/>
                </a:solidFill>
                <a:latin typeface="Courier New"/>
              </a:rPr>
              <a:t>=</a:t>
            </a:r>
            <a:r>
              <a:rPr lang="pt-BR" dirty="0" err="1">
                <a:solidFill>
                  <a:srgbClr val="000000"/>
                </a:solidFill>
                <a:latin typeface="Courier New"/>
              </a:rPr>
              <a:t>Euclid</a:t>
            </a:r>
            <a:r>
              <a:rPr lang="pt-BR" dirty="0">
                <a:solidFill>
                  <a:srgbClr val="000000"/>
                </a:solidFill>
                <a:latin typeface="Courier New"/>
              </a:rPr>
              <a:t>; </a:t>
            </a:r>
          </a:p>
          <a:p>
            <a:pPr marL="0" indent="0">
              <a:buNone/>
            </a:pPr>
            <a:r>
              <a:rPr lang="pt-BR" dirty="0">
                <a:solidFill>
                  <a:srgbClr val="000000"/>
                </a:solidFill>
                <a:latin typeface="Courier New"/>
              </a:rPr>
              <a:t>      </a:t>
            </a:r>
            <a:r>
              <a:rPr lang="pt-BR" dirty="0">
                <a:solidFill>
                  <a:srgbClr val="0000FF"/>
                </a:solidFill>
                <a:latin typeface="Courier New"/>
              </a:rPr>
              <a:t>var</a:t>
            </a:r>
            <a:r>
              <a:rPr lang="pt-BR" dirty="0">
                <a:solidFill>
                  <a:srgbClr val="000000"/>
                </a:solidFill>
                <a:latin typeface="Courier New"/>
              </a:rPr>
              <a:t> </a:t>
            </a:r>
            <a:r>
              <a:rPr lang="pt-BR" dirty="0" err="1">
                <a:solidFill>
                  <a:srgbClr val="000000"/>
                </a:solidFill>
                <a:latin typeface="Courier New"/>
              </a:rPr>
              <a:t>interval</a:t>
            </a:r>
            <a:r>
              <a:rPr lang="pt-BR" dirty="0">
                <a:solidFill>
                  <a:srgbClr val="000000"/>
                </a:solidFill>
                <a:latin typeface="Courier New"/>
              </a:rPr>
              <a:t>(X1 / </a:t>
            </a:r>
            <a:r>
              <a:rPr lang="pt-BR" dirty="0" err="1">
                <a:solidFill>
                  <a:srgbClr val="000000"/>
                </a:solidFill>
                <a:latin typeface="Courier New"/>
              </a:rPr>
              <a:t>std</a:t>
            </a:r>
            <a:r>
              <a:rPr lang="pt-BR" dirty="0">
                <a:solidFill>
                  <a:srgbClr val="000000"/>
                </a:solidFill>
                <a:latin typeface="Courier New"/>
              </a:rPr>
              <a:t>=</a:t>
            </a:r>
            <a:r>
              <a:rPr lang="pt-BR" dirty="0" err="1">
                <a:solidFill>
                  <a:srgbClr val="000000"/>
                </a:solidFill>
                <a:latin typeface="Courier New"/>
              </a:rPr>
              <a:t>Std</a:t>
            </a:r>
            <a:r>
              <a:rPr lang="pt-BR" dirty="0">
                <a:solidFill>
                  <a:srgbClr val="000000"/>
                </a:solidFill>
                <a:latin typeface="Courier New"/>
              </a:rPr>
              <a:t>); </a:t>
            </a:r>
          </a:p>
          <a:p>
            <a:pPr marL="0" indent="0">
              <a:buNone/>
            </a:pPr>
            <a:r>
              <a:rPr lang="pt-BR" dirty="0">
                <a:solidFill>
                  <a:srgbClr val="000000"/>
                </a:solidFill>
                <a:latin typeface="Courier New"/>
              </a:rPr>
              <a:t>      </a:t>
            </a:r>
            <a:r>
              <a:rPr lang="pt-BR" dirty="0">
                <a:solidFill>
                  <a:srgbClr val="0000FF"/>
                </a:solidFill>
                <a:latin typeface="Courier New"/>
              </a:rPr>
              <a:t>id</a:t>
            </a:r>
            <a:r>
              <a:rPr lang="pt-BR" dirty="0">
                <a:solidFill>
                  <a:srgbClr val="000000"/>
                </a:solidFill>
                <a:latin typeface="Courier New"/>
              </a:rPr>
              <a:t> </a:t>
            </a:r>
            <a:r>
              <a:rPr lang="pt-BR" dirty="0" err="1">
                <a:solidFill>
                  <a:srgbClr val="000000"/>
                </a:solidFill>
                <a:latin typeface="Courier New"/>
              </a:rPr>
              <a:t>trat</a:t>
            </a:r>
            <a:r>
              <a:rPr lang="pt-BR" dirty="0">
                <a:solidFill>
                  <a:srgbClr val="000000"/>
                </a:solidFill>
                <a:latin typeface="Courier New"/>
              </a:rPr>
              <a:t>; </a:t>
            </a:r>
          </a:p>
          <a:p>
            <a:pPr marL="0" indent="0">
              <a:buNone/>
            </a:pPr>
            <a:r>
              <a:rPr lang="pt-BR" dirty="0">
                <a:solidFill>
                  <a:srgbClr val="000000"/>
                </a:solidFill>
                <a:latin typeface="Courier New"/>
              </a:rPr>
              <a:t>   </a:t>
            </a:r>
            <a:r>
              <a:rPr lang="pt-BR" b="1" dirty="0" err="1">
                <a:solidFill>
                  <a:srgbClr val="000080"/>
                </a:solidFill>
                <a:latin typeface="Courier New"/>
              </a:rPr>
              <a:t>run</a:t>
            </a:r>
            <a:r>
              <a:rPr lang="pt-BR" dirty="0">
                <a:solidFill>
                  <a:srgbClr val="000000"/>
                </a:solidFill>
                <a:latin typeface="Courier New"/>
              </a:rPr>
              <a:t>; </a:t>
            </a:r>
          </a:p>
          <a:p>
            <a:pPr marL="0" indent="0">
              <a:buNone/>
            </a:pPr>
            <a:r>
              <a:rPr lang="pt-BR" dirty="0">
                <a:solidFill>
                  <a:srgbClr val="000000"/>
                </a:solidFill>
                <a:latin typeface="Courier New"/>
              </a:rPr>
              <a:t> </a:t>
            </a:r>
          </a:p>
          <a:p>
            <a:pPr marL="0" indent="0">
              <a:buNone/>
            </a:pPr>
            <a:r>
              <a:rPr lang="pt-BR" dirty="0">
                <a:solidFill>
                  <a:srgbClr val="000000"/>
                </a:solidFill>
                <a:latin typeface="Courier New"/>
              </a:rPr>
              <a:t>   </a:t>
            </a:r>
            <a:r>
              <a:rPr lang="pt-BR" dirty="0" err="1">
                <a:solidFill>
                  <a:srgbClr val="0000FF"/>
                </a:solidFill>
                <a:latin typeface="Courier New"/>
              </a:rPr>
              <a:t>options</a:t>
            </a:r>
            <a:r>
              <a:rPr lang="pt-BR" dirty="0">
                <a:solidFill>
                  <a:srgbClr val="000000"/>
                </a:solidFill>
                <a:latin typeface="Courier New"/>
              </a:rPr>
              <a:t> </a:t>
            </a:r>
            <a:r>
              <a:rPr lang="pt-BR" dirty="0" err="1">
                <a:solidFill>
                  <a:srgbClr val="000000"/>
                </a:solidFill>
                <a:latin typeface="Courier New"/>
              </a:rPr>
              <a:t>ls</a:t>
            </a:r>
            <a:r>
              <a:rPr lang="pt-BR" dirty="0">
                <a:solidFill>
                  <a:srgbClr val="000000"/>
                </a:solidFill>
                <a:latin typeface="Courier New"/>
              </a:rPr>
              <a:t>=</a:t>
            </a:r>
            <a:r>
              <a:rPr lang="pt-BR" b="1" dirty="0">
                <a:solidFill>
                  <a:srgbClr val="008080"/>
                </a:solidFill>
                <a:latin typeface="Courier New"/>
              </a:rPr>
              <a:t>120</a:t>
            </a:r>
            <a:r>
              <a:rPr lang="pt-BR" dirty="0">
                <a:solidFill>
                  <a:srgbClr val="000000"/>
                </a:solidFill>
                <a:latin typeface="Courier New"/>
              </a:rPr>
              <a:t>;    </a:t>
            </a:r>
          </a:p>
          <a:p>
            <a:pPr marL="0" indent="0">
              <a:buNone/>
            </a:pPr>
            <a:r>
              <a:rPr lang="pt-BR" dirty="0">
                <a:solidFill>
                  <a:srgbClr val="000000"/>
                </a:solidFill>
                <a:latin typeface="Courier New"/>
              </a:rPr>
              <a:t>   </a:t>
            </a:r>
            <a:r>
              <a:rPr lang="pt-BR" b="1" dirty="0">
                <a:solidFill>
                  <a:srgbClr val="000080"/>
                </a:solidFill>
                <a:latin typeface="Courier New"/>
              </a:rPr>
              <a:t>proc</a:t>
            </a:r>
            <a:r>
              <a:rPr lang="pt-BR" dirty="0">
                <a:solidFill>
                  <a:srgbClr val="000000"/>
                </a:solidFill>
                <a:latin typeface="Courier New"/>
              </a:rPr>
              <a:t> </a:t>
            </a:r>
            <a:r>
              <a:rPr lang="pt-BR" b="1" dirty="0" err="1">
                <a:solidFill>
                  <a:srgbClr val="000080"/>
                </a:solidFill>
                <a:latin typeface="Courier New"/>
              </a:rPr>
              <a:t>print</a:t>
            </a:r>
            <a:r>
              <a:rPr lang="pt-BR" dirty="0">
                <a:solidFill>
                  <a:srgbClr val="000000"/>
                </a:solidFill>
                <a:latin typeface="Courier New"/>
              </a:rPr>
              <a:t> </a:t>
            </a:r>
            <a:r>
              <a:rPr lang="pt-BR" dirty="0">
                <a:solidFill>
                  <a:srgbClr val="0000FF"/>
                </a:solidFill>
                <a:latin typeface="Courier New"/>
              </a:rPr>
              <a:t>data</a:t>
            </a:r>
            <a:r>
              <a:rPr lang="pt-BR" dirty="0">
                <a:solidFill>
                  <a:srgbClr val="000000"/>
                </a:solidFill>
                <a:latin typeface="Courier New"/>
              </a:rPr>
              <a:t>=</a:t>
            </a:r>
            <a:r>
              <a:rPr lang="pt-BR" dirty="0" err="1">
                <a:solidFill>
                  <a:srgbClr val="000000"/>
                </a:solidFill>
                <a:latin typeface="Courier New"/>
              </a:rPr>
              <a:t>cluster.Dist</a:t>
            </a:r>
            <a:r>
              <a:rPr lang="pt-BR" dirty="0">
                <a:solidFill>
                  <a:srgbClr val="000000"/>
                </a:solidFill>
                <a:latin typeface="Courier New"/>
              </a:rPr>
              <a:t>(</a:t>
            </a:r>
            <a:r>
              <a:rPr lang="pt-BR" dirty="0" err="1">
                <a:solidFill>
                  <a:srgbClr val="0000FF"/>
                </a:solidFill>
                <a:latin typeface="Courier New"/>
              </a:rPr>
              <a:t>Obs</a:t>
            </a:r>
            <a:r>
              <a:rPr lang="pt-BR" dirty="0">
                <a:solidFill>
                  <a:srgbClr val="000000"/>
                </a:solidFill>
                <a:latin typeface="Courier New"/>
              </a:rPr>
              <a:t>=</a:t>
            </a:r>
            <a:r>
              <a:rPr lang="pt-BR" b="1" dirty="0">
                <a:solidFill>
                  <a:srgbClr val="008080"/>
                </a:solidFill>
                <a:latin typeface="Courier New"/>
              </a:rPr>
              <a:t>10</a:t>
            </a:r>
            <a:r>
              <a:rPr lang="pt-BR" dirty="0">
                <a:solidFill>
                  <a:srgbClr val="000000"/>
                </a:solidFill>
                <a:latin typeface="Courier New"/>
              </a:rPr>
              <a:t>); </a:t>
            </a:r>
          </a:p>
          <a:p>
            <a:pPr marL="0" indent="0">
              <a:buNone/>
            </a:pPr>
            <a:r>
              <a:rPr lang="en-US" dirty="0">
                <a:solidFill>
                  <a:srgbClr val="000000"/>
                </a:solidFill>
                <a:latin typeface="Courier New"/>
              </a:rPr>
              <a:t>   </a:t>
            </a:r>
            <a:r>
              <a:rPr lang="en-US" dirty="0">
                <a:solidFill>
                  <a:srgbClr val="0000FF"/>
                </a:solidFill>
                <a:latin typeface="Courier New"/>
              </a:rPr>
              <a:t>title2</a:t>
            </a:r>
            <a:r>
              <a:rPr lang="en-US" dirty="0">
                <a:solidFill>
                  <a:srgbClr val="000000"/>
                </a:solidFill>
                <a:latin typeface="Courier New"/>
              </a:rPr>
              <a:t> </a:t>
            </a:r>
            <a:r>
              <a:rPr lang="en-US" dirty="0">
                <a:solidFill>
                  <a:srgbClr val="800080"/>
                </a:solidFill>
                <a:latin typeface="Courier New"/>
              </a:rPr>
              <a:t>'Output data set from PROC DISTANCE'</a:t>
            </a:r>
            <a:r>
              <a:rPr lang="en-US" dirty="0">
                <a:solidFill>
                  <a:srgbClr val="000000"/>
                </a:solidFill>
                <a:latin typeface="Courier New"/>
              </a:rPr>
              <a:t>; </a:t>
            </a:r>
          </a:p>
          <a:p>
            <a:pPr marL="0" indent="0">
              <a:buNone/>
            </a:pPr>
            <a:r>
              <a:rPr lang="pt-BR" dirty="0">
                <a:solidFill>
                  <a:srgbClr val="000000"/>
                </a:solidFill>
                <a:latin typeface="Courier New"/>
              </a:rPr>
              <a:t>   </a:t>
            </a:r>
            <a:r>
              <a:rPr lang="pt-BR" b="1" dirty="0" err="1">
                <a:solidFill>
                  <a:srgbClr val="000080"/>
                </a:solidFill>
                <a:latin typeface="Courier New"/>
              </a:rPr>
              <a:t>run</a:t>
            </a:r>
            <a:r>
              <a:rPr lang="pt-BR" dirty="0">
                <a:solidFill>
                  <a:srgbClr val="000000"/>
                </a:solidFill>
                <a:latin typeface="Courier New"/>
              </a:rPr>
              <a:t>;</a:t>
            </a:r>
          </a:p>
          <a:p>
            <a:pPr marL="0" indent="0">
              <a:buNone/>
            </a:pPr>
            <a:endParaRPr lang="pt-BR" dirty="0">
              <a:solidFill>
                <a:srgbClr val="000000"/>
              </a:solidFill>
              <a:latin typeface="Courier New"/>
            </a:endParaRPr>
          </a:p>
          <a:p>
            <a:pPr marL="0" indent="0">
              <a:buNone/>
            </a:pPr>
            <a:r>
              <a:rPr lang="en-US" b="1" dirty="0" err="1">
                <a:solidFill>
                  <a:srgbClr val="000080"/>
                </a:solidFill>
                <a:latin typeface="Courier New"/>
              </a:rPr>
              <a:t>proc</a:t>
            </a:r>
            <a:r>
              <a:rPr lang="en-US" dirty="0">
                <a:solidFill>
                  <a:srgbClr val="000000"/>
                </a:solidFill>
                <a:latin typeface="Courier New"/>
              </a:rPr>
              <a:t> </a:t>
            </a:r>
            <a:r>
              <a:rPr lang="en-US" b="1" dirty="0">
                <a:solidFill>
                  <a:srgbClr val="000080"/>
                </a:solidFill>
                <a:latin typeface="Courier New"/>
              </a:rPr>
              <a:t>cluster</a:t>
            </a:r>
            <a:r>
              <a:rPr lang="en-US" dirty="0">
                <a:solidFill>
                  <a:srgbClr val="000000"/>
                </a:solidFill>
                <a:latin typeface="Courier New"/>
              </a:rPr>
              <a:t> </a:t>
            </a:r>
            <a:r>
              <a:rPr lang="en-US" dirty="0">
                <a:solidFill>
                  <a:srgbClr val="0000FF"/>
                </a:solidFill>
                <a:latin typeface="Courier New"/>
              </a:rPr>
              <a:t>method</a:t>
            </a:r>
            <a:r>
              <a:rPr lang="en-US" dirty="0">
                <a:solidFill>
                  <a:srgbClr val="000000"/>
                </a:solidFill>
                <a:latin typeface="Courier New"/>
              </a:rPr>
              <a:t>=single </a:t>
            </a:r>
            <a:r>
              <a:rPr lang="en-US" dirty="0">
                <a:solidFill>
                  <a:srgbClr val="0000FF"/>
                </a:solidFill>
                <a:latin typeface="Courier New"/>
              </a:rPr>
              <a:t>data</a:t>
            </a:r>
            <a:r>
              <a:rPr lang="en-US" dirty="0">
                <a:solidFill>
                  <a:srgbClr val="000000"/>
                </a:solidFill>
                <a:latin typeface="Courier New"/>
              </a:rPr>
              <a:t>=</a:t>
            </a:r>
            <a:r>
              <a:rPr lang="en-US" dirty="0" err="1">
                <a:solidFill>
                  <a:srgbClr val="000000"/>
                </a:solidFill>
                <a:latin typeface="Courier New"/>
              </a:rPr>
              <a:t>cluster.dist</a:t>
            </a:r>
            <a:r>
              <a:rPr lang="en-US" dirty="0">
                <a:solidFill>
                  <a:srgbClr val="000000"/>
                </a:solidFill>
                <a:latin typeface="Courier New"/>
              </a:rPr>
              <a:t> </a:t>
            </a:r>
            <a:r>
              <a:rPr lang="en-US" dirty="0" err="1">
                <a:solidFill>
                  <a:srgbClr val="0000FF"/>
                </a:solidFill>
                <a:latin typeface="Courier New"/>
              </a:rPr>
              <a:t>outtree</a:t>
            </a:r>
            <a:r>
              <a:rPr lang="en-US" dirty="0">
                <a:solidFill>
                  <a:srgbClr val="000000"/>
                </a:solidFill>
                <a:latin typeface="Courier New"/>
              </a:rPr>
              <a:t>=</a:t>
            </a:r>
            <a:r>
              <a:rPr lang="en-US" dirty="0" err="1">
                <a:solidFill>
                  <a:srgbClr val="000000"/>
                </a:solidFill>
                <a:latin typeface="Courier New"/>
              </a:rPr>
              <a:t>cluster.tree</a:t>
            </a:r>
            <a:r>
              <a:rPr lang="en-US" dirty="0">
                <a:solidFill>
                  <a:srgbClr val="000000"/>
                </a:solidFill>
                <a:latin typeface="Courier New"/>
              </a:rPr>
              <a:t>;</a:t>
            </a:r>
          </a:p>
          <a:p>
            <a:pPr marL="0" indent="0">
              <a:buNone/>
            </a:pPr>
            <a:r>
              <a:rPr lang="pt-BR" dirty="0">
                <a:solidFill>
                  <a:srgbClr val="0000FF"/>
                </a:solidFill>
                <a:latin typeface="Courier New"/>
              </a:rPr>
              <a:t>id</a:t>
            </a:r>
            <a:r>
              <a:rPr lang="pt-BR" dirty="0">
                <a:solidFill>
                  <a:srgbClr val="000000"/>
                </a:solidFill>
                <a:latin typeface="Courier New"/>
              </a:rPr>
              <a:t> </a:t>
            </a:r>
            <a:r>
              <a:rPr lang="pt-BR" dirty="0" err="1">
                <a:solidFill>
                  <a:srgbClr val="000000"/>
                </a:solidFill>
                <a:latin typeface="Courier New"/>
              </a:rPr>
              <a:t>trat</a:t>
            </a:r>
            <a:r>
              <a:rPr lang="pt-BR" dirty="0">
                <a:solidFill>
                  <a:srgbClr val="000000"/>
                </a:solidFill>
                <a:latin typeface="Courier New"/>
              </a:rPr>
              <a:t>;</a:t>
            </a:r>
          </a:p>
          <a:p>
            <a:pPr marL="0" indent="0">
              <a:buNone/>
            </a:pPr>
            <a:r>
              <a:rPr lang="pt-BR" b="1" dirty="0" err="1">
                <a:solidFill>
                  <a:srgbClr val="000080"/>
                </a:solidFill>
                <a:latin typeface="Courier New"/>
              </a:rPr>
              <a:t>run</a:t>
            </a:r>
            <a:r>
              <a:rPr lang="pt-BR" dirty="0">
                <a:solidFill>
                  <a:srgbClr val="000000"/>
                </a:solidFill>
                <a:latin typeface="Courier New"/>
              </a:rPr>
              <a:t>;</a:t>
            </a:r>
          </a:p>
          <a:p>
            <a:pPr marL="0" indent="0">
              <a:buNone/>
            </a:pPr>
            <a:r>
              <a:rPr lang="pt-BR" b="1" dirty="0">
                <a:solidFill>
                  <a:srgbClr val="000080"/>
                </a:solidFill>
                <a:latin typeface="Courier New"/>
              </a:rPr>
              <a:t>proc</a:t>
            </a:r>
            <a:r>
              <a:rPr lang="pt-BR" dirty="0">
                <a:solidFill>
                  <a:srgbClr val="000000"/>
                </a:solidFill>
                <a:latin typeface="Courier New"/>
              </a:rPr>
              <a:t> </a:t>
            </a:r>
            <a:r>
              <a:rPr lang="pt-BR" b="1" dirty="0" err="1">
                <a:solidFill>
                  <a:srgbClr val="000080"/>
                </a:solidFill>
                <a:latin typeface="Courier New"/>
              </a:rPr>
              <a:t>tree</a:t>
            </a:r>
            <a:r>
              <a:rPr lang="pt-BR" dirty="0">
                <a:solidFill>
                  <a:srgbClr val="000000"/>
                </a:solidFill>
                <a:latin typeface="Courier New"/>
              </a:rPr>
              <a:t> </a:t>
            </a:r>
            <a:r>
              <a:rPr lang="pt-BR" dirty="0" err="1">
                <a:solidFill>
                  <a:srgbClr val="0000FF"/>
                </a:solidFill>
                <a:latin typeface="Courier New"/>
              </a:rPr>
              <a:t>spaces</a:t>
            </a:r>
            <a:r>
              <a:rPr lang="pt-BR" dirty="0">
                <a:solidFill>
                  <a:srgbClr val="000000"/>
                </a:solidFill>
                <a:latin typeface="Courier New"/>
              </a:rPr>
              <a:t>=</a:t>
            </a:r>
            <a:r>
              <a:rPr lang="pt-BR" b="1" dirty="0">
                <a:solidFill>
                  <a:srgbClr val="008080"/>
                </a:solidFill>
                <a:latin typeface="Courier New"/>
              </a:rPr>
              <a:t>2</a:t>
            </a:r>
            <a:r>
              <a:rPr lang="pt-BR" dirty="0">
                <a:solidFill>
                  <a:srgbClr val="000000"/>
                </a:solidFill>
                <a:latin typeface="Courier New"/>
              </a:rPr>
              <a:t>; </a:t>
            </a:r>
          </a:p>
          <a:p>
            <a:pPr marL="0" indent="0">
              <a:buNone/>
            </a:pPr>
            <a:r>
              <a:rPr lang="pt-BR" dirty="0">
                <a:solidFill>
                  <a:srgbClr val="000000"/>
                </a:solidFill>
                <a:latin typeface="Courier New"/>
              </a:rPr>
              <a:t>      </a:t>
            </a:r>
            <a:r>
              <a:rPr lang="pt-BR" dirty="0">
                <a:solidFill>
                  <a:srgbClr val="0000FF"/>
                </a:solidFill>
                <a:latin typeface="Courier New"/>
              </a:rPr>
              <a:t>id</a:t>
            </a:r>
            <a:r>
              <a:rPr lang="pt-BR" dirty="0">
                <a:solidFill>
                  <a:srgbClr val="000000"/>
                </a:solidFill>
                <a:latin typeface="Courier New"/>
              </a:rPr>
              <a:t> </a:t>
            </a:r>
            <a:r>
              <a:rPr lang="pt-BR" dirty="0" err="1">
                <a:solidFill>
                  <a:srgbClr val="000000"/>
                </a:solidFill>
                <a:latin typeface="Courier New"/>
              </a:rPr>
              <a:t>trat</a:t>
            </a:r>
            <a:r>
              <a:rPr lang="pt-BR" dirty="0">
                <a:solidFill>
                  <a:srgbClr val="000000"/>
                </a:solidFill>
                <a:latin typeface="Courier New"/>
              </a:rPr>
              <a:t>; </a:t>
            </a:r>
          </a:p>
          <a:p>
            <a:pPr marL="0" indent="0">
              <a:buNone/>
            </a:pPr>
            <a:r>
              <a:rPr lang="pt-BR" dirty="0">
                <a:solidFill>
                  <a:srgbClr val="000000"/>
                </a:solidFill>
                <a:latin typeface="Courier New"/>
              </a:rPr>
              <a:t>   </a:t>
            </a:r>
            <a:r>
              <a:rPr lang="pt-BR" b="1" dirty="0" err="1">
                <a:solidFill>
                  <a:srgbClr val="000080"/>
                </a:solidFill>
                <a:latin typeface="Courier New"/>
              </a:rPr>
              <a:t>run</a:t>
            </a:r>
            <a:r>
              <a:rPr lang="pt-BR" dirty="0">
                <a:solidFill>
                  <a:srgbClr val="000000"/>
                </a:solidFill>
                <a:latin typeface="Courier New"/>
              </a:rPr>
              <a:t>; </a:t>
            </a:r>
          </a:p>
          <a:p>
            <a:pPr marL="0" indent="0">
              <a:buNone/>
            </a:pPr>
            <a:endParaRPr lang="pt-BR" dirty="0"/>
          </a:p>
        </p:txBody>
      </p:sp>
      <p:sp>
        <p:nvSpPr>
          <p:cNvPr id="3" name="Título 2"/>
          <p:cNvSpPr>
            <a:spLocks noGrp="1"/>
          </p:cNvSpPr>
          <p:nvPr>
            <p:ph type="title"/>
          </p:nvPr>
        </p:nvSpPr>
        <p:spPr/>
        <p:txBody>
          <a:bodyPr>
            <a:normAutofit fontScale="90000"/>
          </a:bodyPr>
          <a:lstStyle/>
          <a:p>
            <a:r>
              <a:rPr lang="pt-BR" dirty="0" smtClean="0"/>
              <a:t>Exemplo no SAS: distância euclidiana e vizinho mais próximo </a:t>
            </a:r>
            <a:endParaRPr lang="pt-BR" dirty="0"/>
          </a:p>
        </p:txBody>
      </p:sp>
    </p:spTree>
    <p:extLst>
      <p:ext uri="{BB962C8B-B14F-4D97-AF65-F5344CB8AC3E}">
        <p14:creationId xmlns:p14="http://schemas.microsoft.com/office/powerpoint/2010/main" val="79114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Número de grupos</a:t>
            </a:r>
            <a:endParaRPr lang="pt-BR" dirty="0"/>
          </a:p>
        </p:txBody>
      </p:sp>
      <p:sp>
        <p:nvSpPr>
          <p:cNvPr id="3" name="Espaço Reservado para Conteúdo 2"/>
          <p:cNvSpPr>
            <a:spLocks noGrp="1"/>
          </p:cNvSpPr>
          <p:nvPr>
            <p:ph idx="1"/>
          </p:nvPr>
        </p:nvSpPr>
        <p:spPr/>
        <p:txBody>
          <a:bodyPr/>
          <a:lstStyle/>
          <a:p>
            <a:r>
              <a:rPr lang="pt-BR" dirty="0" smtClean="0"/>
              <a:t>Grupos constituem uma proposição sobre a organização  básica e desconhecida dos dados;</a:t>
            </a:r>
          </a:p>
          <a:p>
            <a:r>
              <a:rPr lang="pt-BR" dirty="0" smtClean="0"/>
              <a:t>Os algoritmos de agrupamento não apresentam solução para determinação do número ideal de grupos;</a:t>
            </a:r>
          </a:p>
          <a:p>
            <a:r>
              <a:rPr lang="pt-BR" dirty="0" smtClean="0"/>
              <a:t>Uma maneira de determinar o número de grupos é pelo exame do dendrograma.</a:t>
            </a:r>
          </a:p>
        </p:txBody>
      </p:sp>
    </p:spTree>
    <p:extLst>
      <p:ext uri="{BB962C8B-B14F-4D97-AF65-F5344CB8AC3E}">
        <p14:creationId xmlns:p14="http://schemas.microsoft.com/office/powerpoint/2010/main" val="623545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Exame do dendrograma</a:t>
            </a:r>
            <a:endParaRPr lang="pt-BR" dirty="0"/>
          </a:p>
        </p:txBody>
      </p:sp>
      <p:sp>
        <p:nvSpPr>
          <p:cNvPr id="3" name="Espaço Reservado para Conteúdo 2"/>
          <p:cNvSpPr>
            <a:spLocks noGrp="1"/>
          </p:cNvSpPr>
          <p:nvPr>
            <p:ph idx="1"/>
          </p:nvPr>
        </p:nvSpPr>
        <p:spPr/>
        <p:txBody>
          <a:bodyPr>
            <a:normAutofit/>
          </a:bodyPr>
          <a:lstStyle/>
          <a:p>
            <a:r>
              <a:rPr lang="pt-BR" dirty="0" smtClean="0"/>
              <a:t>O dendrograma é um gráfico em forma de árvore onde podemos observar alterações dos níveis de similaridade para as sucessivas etapas do agrupamento;</a:t>
            </a:r>
          </a:p>
          <a:p>
            <a:r>
              <a:rPr lang="pt-BR" dirty="0" smtClean="0"/>
              <a:t>O eixo vertical nível de similaridade;</a:t>
            </a:r>
          </a:p>
          <a:p>
            <a:r>
              <a:rPr lang="pt-BR" dirty="0" smtClean="0"/>
              <a:t>Eixo horizontal indivíduos;</a:t>
            </a:r>
          </a:p>
          <a:p>
            <a:r>
              <a:rPr lang="pt-BR" dirty="0" smtClean="0"/>
              <a:t>As linhas verticais partindo dos indivíduos agrupados tem altura correspondente ao nível que os indivíduos são considerados semelhantes.</a:t>
            </a:r>
            <a:endParaRPr lang="pt-BR" dirty="0"/>
          </a:p>
        </p:txBody>
      </p:sp>
    </p:spTree>
    <p:extLst>
      <p:ext uri="{BB962C8B-B14F-4D97-AF65-F5344CB8AC3E}">
        <p14:creationId xmlns:p14="http://schemas.microsoft.com/office/powerpoint/2010/main" val="315004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Exame do dendrograma</a:t>
            </a:r>
            <a:endParaRPr lang="pt-BR" dirty="0"/>
          </a:p>
        </p:txBody>
      </p:sp>
      <p:sp>
        <p:nvSpPr>
          <p:cNvPr id="3" name="Espaço Reservado para Conteúdo 2"/>
          <p:cNvSpPr>
            <a:spLocks noGrp="1"/>
          </p:cNvSpPr>
          <p:nvPr>
            <p:ph idx="1"/>
          </p:nvPr>
        </p:nvSpPr>
        <p:spPr/>
        <p:txBody>
          <a:bodyPr/>
          <a:lstStyle/>
          <a:p>
            <a:r>
              <a:rPr lang="pt-BR" dirty="0" smtClean="0"/>
              <a:t>No exemplo apresentado podemos observar que o maior nível ocorreu na última etapa,  sugerindo a existência de dois grupos homogêneos: (1,5) e (2,3,4).</a:t>
            </a:r>
            <a:endParaRPr lang="pt-BR" dirty="0"/>
          </a:p>
        </p:txBody>
      </p:sp>
    </p:spTree>
    <p:extLst>
      <p:ext uri="{BB962C8B-B14F-4D97-AF65-F5344CB8AC3E}">
        <p14:creationId xmlns:p14="http://schemas.microsoft.com/office/powerpoint/2010/main" val="22456880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Ajuste do agrupamento</a:t>
            </a:r>
            <a:endParaRPr lang="pt-BR" dirty="0"/>
          </a:p>
        </p:txBody>
      </p:sp>
      <p:sp>
        <p:nvSpPr>
          <p:cNvPr id="3" name="Espaço Reservado para Conteúdo 2"/>
          <p:cNvSpPr>
            <a:spLocks noGrp="1"/>
          </p:cNvSpPr>
          <p:nvPr>
            <p:ph idx="1"/>
          </p:nvPr>
        </p:nvSpPr>
        <p:spPr/>
        <p:txBody>
          <a:bodyPr>
            <a:normAutofit/>
          </a:bodyPr>
          <a:lstStyle/>
          <a:p>
            <a:r>
              <a:rPr lang="pt-BR" dirty="0" smtClean="0"/>
              <a:t>Devido a inexistência de um método para selecionar a melhor técnica de agrupamento, é importante avaliar o grau de ajuste do agrupamento;</a:t>
            </a:r>
          </a:p>
          <a:p>
            <a:r>
              <a:rPr lang="pt-BR" dirty="0" smtClean="0"/>
              <a:t>Coeficiente de correlação cofenética (ccc), proposto por </a:t>
            </a:r>
            <a:r>
              <a:rPr lang="pt-BR" dirty="0" err="1" smtClean="0"/>
              <a:t>Sokal</a:t>
            </a:r>
            <a:r>
              <a:rPr lang="pt-BR" dirty="0" smtClean="0"/>
              <a:t> &amp; </a:t>
            </a:r>
            <a:r>
              <a:rPr lang="pt-BR" dirty="0" err="1" smtClean="0"/>
              <a:t>Rohlf</a:t>
            </a:r>
            <a:r>
              <a:rPr lang="pt-BR" dirty="0" smtClean="0"/>
              <a:t> (1962);</a:t>
            </a:r>
          </a:p>
          <a:p>
            <a:r>
              <a:rPr lang="pt-BR" dirty="0" smtClean="0"/>
              <a:t>Quanto maior ccc melhor agrupamento;</a:t>
            </a:r>
          </a:p>
          <a:p>
            <a:r>
              <a:rPr lang="pt-BR" dirty="0" smtClean="0"/>
              <a:t>ccc menor que 0,7 indica inadequação do método de agrupamento (</a:t>
            </a:r>
            <a:r>
              <a:rPr lang="pt-BR" dirty="0" err="1" smtClean="0"/>
              <a:t>Rohlf</a:t>
            </a:r>
            <a:r>
              <a:rPr lang="pt-BR" dirty="0" smtClean="0"/>
              <a:t>, 1970).</a:t>
            </a:r>
            <a:endParaRPr lang="pt-BR" dirty="0"/>
          </a:p>
        </p:txBody>
      </p:sp>
    </p:spTree>
    <p:extLst>
      <p:ext uri="{BB962C8B-B14F-4D97-AF65-F5344CB8AC3E}">
        <p14:creationId xmlns:p14="http://schemas.microsoft.com/office/powerpoint/2010/main" val="9174176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1"/>
              <p:cNvSpPr>
                <a:spLocks noGrp="1"/>
              </p:cNvSpPr>
              <p:nvPr>
                <p:ph idx="1"/>
              </p:nvPr>
            </p:nvSpPr>
            <p:spPr/>
            <p:txBody>
              <a:bodyPr>
                <a:normAutofit lnSpcReduction="10000"/>
              </a:bodyPr>
              <a:lstStyle/>
              <a:p>
                <a:r>
                  <a:rPr lang="pt-BR" dirty="0" smtClean="0"/>
                  <a:t>Mede o grau de ajuste entre a matriz  de dissimilaridade (matriz  fenética F ou D1) e a matriz resultante da simplificação devido ao método de agrupamento (matriz cofenética C).</a:t>
                </a:r>
              </a:p>
              <a:p>
                <a:endParaRPr lang="pt-BR" dirty="0" smtClean="0"/>
              </a:p>
              <a:p>
                <a:pPr marL="0" indent="0">
                  <a:buNone/>
                </a:pPr>
                <a14:m>
                  <m:oMathPara xmlns:m="http://schemas.openxmlformats.org/officeDocument/2006/math">
                    <m:oMathParaPr>
                      <m:jc m:val="center"/>
                    </m:oMathParaPr>
                    <m:oMath xmlns:m="http://schemas.openxmlformats.org/officeDocument/2006/math">
                      <m:r>
                        <a:rPr lang="pt-BR" b="0" i="1" smtClean="0">
                          <a:latin typeface="Cambria Math"/>
                        </a:rPr>
                        <m:t>𝑐𝑐𝑐</m:t>
                      </m:r>
                      <m:r>
                        <a:rPr lang="pt-BR" b="0" i="1" smtClean="0">
                          <a:latin typeface="Cambria Math"/>
                        </a:rPr>
                        <m:t>=</m:t>
                      </m:r>
                      <m:f>
                        <m:fPr>
                          <m:ctrlPr>
                            <a:rPr lang="pt-BR" b="0" i="1" smtClean="0">
                              <a:latin typeface="Cambria Math" panose="02040503050406030204" pitchFamily="18" charset="0"/>
                            </a:rPr>
                          </m:ctrlPr>
                        </m:fPr>
                        <m:num>
                          <m:acc>
                            <m:accPr>
                              <m:chr m:val="̂"/>
                              <m:ctrlPr>
                                <a:rPr lang="pt-BR" b="0" i="1" smtClean="0">
                                  <a:latin typeface="Cambria Math" panose="02040503050406030204" pitchFamily="18" charset="0"/>
                                </a:rPr>
                              </m:ctrlPr>
                            </m:accPr>
                            <m:e>
                              <m:r>
                                <a:rPr lang="pt-BR" b="0" i="1" smtClean="0">
                                  <a:latin typeface="Cambria Math"/>
                                </a:rPr>
                                <m:t>𝐶𝑜𝑣</m:t>
                              </m:r>
                            </m:e>
                          </m:acc>
                          <m:d>
                            <m:dPr>
                              <m:ctrlPr>
                                <a:rPr lang="pt-BR" b="0" i="1" smtClean="0">
                                  <a:latin typeface="Cambria Math" panose="02040503050406030204" pitchFamily="18" charset="0"/>
                                </a:rPr>
                              </m:ctrlPr>
                            </m:dPr>
                            <m:e>
                              <m:r>
                                <a:rPr lang="pt-BR" b="0" i="1" smtClean="0">
                                  <a:latin typeface="Cambria Math"/>
                                </a:rPr>
                                <m:t>𝐹</m:t>
                              </m:r>
                              <m:r>
                                <a:rPr lang="pt-BR" b="0" i="1" smtClean="0">
                                  <a:latin typeface="Cambria Math"/>
                                </a:rPr>
                                <m:t>,</m:t>
                              </m:r>
                              <m:r>
                                <a:rPr lang="pt-BR" b="0" i="1" smtClean="0">
                                  <a:latin typeface="Cambria Math"/>
                                </a:rPr>
                                <m:t>𝐶</m:t>
                              </m:r>
                            </m:e>
                          </m:d>
                        </m:num>
                        <m:den>
                          <m:rad>
                            <m:radPr>
                              <m:degHide m:val="on"/>
                              <m:ctrlPr>
                                <a:rPr lang="pt-BR" b="0" i="1" smtClean="0">
                                  <a:latin typeface="Cambria Math" panose="02040503050406030204" pitchFamily="18" charset="0"/>
                                </a:rPr>
                              </m:ctrlPr>
                            </m:radPr>
                            <m:deg/>
                            <m:e>
                              <m:acc>
                                <m:accPr>
                                  <m:chr m:val="̂"/>
                                  <m:ctrlPr>
                                    <a:rPr lang="pt-BR" b="0" i="1" smtClean="0">
                                      <a:latin typeface="Cambria Math" panose="02040503050406030204" pitchFamily="18" charset="0"/>
                                    </a:rPr>
                                  </m:ctrlPr>
                                </m:accPr>
                                <m:e>
                                  <m:r>
                                    <a:rPr lang="pt-BR" b="0" i="1" smtClean="0">
                                      <a:latin typeface="Cambria Math"/>
                                    </a:rPr>
                                    <m:t>𝑉</m:t>
                                  </m:r>
                                </m:e>
                              </m:acc>
                              <m:d>
                                <m:dPr>
                                  <m:ctrlPr>
                                    <a:rPr lang="pt-BR" b="0" i="1" smtClean="0">
                                      <a:latin typeface="Cambria Math" panose="02040503050406030204" pitchFamily="18" charset="0"/>
                                    </a:rPr>
                                  </m:ctrlPr>
                                </m:dPr>
                                <m:e>
                                  <m:r>
                                    <a:rPr lang="pt-BR" b="0" i="1" smtClean="0">
                                      <a:latin typeface="Cambria Math"/>
                                    </a:rPr>
                                    <m:t>𝐹</m:t>
                                  </m:r>
                                </m:e>
                              </m:d>
                              <m:r>
                                <a:rPr lang="pt-BR" i="1">
                                  <a:latin typeface="Cambria Math"/>
                                  <a:ea typeface="Cambria Math"/>
                                </a:rPr>
                                <m:t>∙</m:t>
                              </m:r>
                              <m:acc>
                                <m:accPr>
                                  <m:chr m:val="̂"/>
                                  <m:ctrlPr>
                                    <a:rPr lang="pt-BR" i="1">
                                      <a:latin typeface="Cambria Math" panose="02040503050406030204" pitchFamily="18" charset="0"/>
                                    </a:rPr>
                                  </m:ctrlPr>
                                </m:accPr>
                                <m:e>
                                  <m:r>
                                    <a:rPr lang="pt-BR" i="1">
                                      <a:latin typeface="Cambria Math"/>
                                    </a:rPr>
                                    <m:t>𝑉</m:t>
                                  </m:r>
                                </m:e>
                              </m:acc>
                              <m:d>
                                <m:dPr>
                                  <m:ctrlPr>
                                    <a:rPr lang="pt-BR" i="1">
                                      <a:latin typeface="Cambria Math" panose="02040503050406030204" pitchFamily="18" charset="0"/>
                                      <a:ea typeface="Cambria Math"/>
                                    </a:rPr>
                                  </m:ctrlPr>
                                </m:dPr>
                                <m:e>
                                  <m:r>
                                    <a:rPr lang="pt-BR" i="1">
                                      <a:latin typeface="Cambria Math"/>
                                      <a:ea typeface="Cambria Math"/>
                                    </a:rPr>
                                    <m:t>𝐶</m:t>
                                  </m:r>
                                </m:e>
                              </m:d>
                            </m:e>
                          </m:rad>
                        </m:den>
                      </m:f>
                    </m:oMath>
                  </m:oMathPara>
                </a14:m>
                <a:endParaRPr lang="pt-BR" dirty="0" smtClean="0"/>
              </a:p>
              <a:p>
                <a:pPr marL="0" indent="0">
                  <a:buNone/>
                </a:pPr>
                <a:endParaRPr lang="pt-BR" dirty="0" smtClean="0"/>
              </a:p>
              <a:p>
                <a:pPr marL="0" indent="0">
                  <a:buNone/>
                </a:pPr>
                <a:r>
                  <a:rPr lang="pt-BR" dirty="0" smtClean="0"/>
                  <a:t>Quando ccc &gt; 0,7 concluímos que o método de agrupamento foi adequado.</a:t>
                </a:r>
                <a:endParaRPr lang="pt-BR" dirty="0"/>
              </a:p>
            </p:txBody>
          </p:sp>
        </mc:Choice>
        <mc:Fallback xmlns="">
          <p:sp>
            <p:nvSpPr>
              <p:cNvPr id="2" name="Espaço Reservado para Conteúdo 1"/>
              <p:cNvSpPr>
                <a:spLocks noGrp="1" noRot="1" noChangeAspect="1" noMove="1" noResize="1" noEditPoints="1" noAdjustHandles="1" noChangeArrowheads="1" noChangeShapeType="1" noTextEdit="1"/>
              </p:cNvSpPr>
              <p:nvPr>
                <p:ph idx="1"/>
              </p:nvPr>
            </p:nvSpPr>
            <p:spPr>
              <a:blipFill rotWithShape="1">
                <a:blip r:embed="rId2"/>
                <a:stretch>
                  <a:fillRect l="-1481" t="-2291"/>
                </a:stretch>
              </a:blipFill>
            </p:spPr>
            <p:txBody>
              <a:bodyPr/>
              <a:lstStyle/>
              <a:p>
                <a:r>
                  <a:rPr lang="pt-BR">
                    <a:noFill/>
                  </a:rPr>
                  <a:t> </a:t>
                </a:r>
              </a:p>
            </p:txBody>
          </p:sp>
        </mc:Fallback>
      </mc:AlternateContent>
      <p:sp>
        <p:nvSpPr>
          <p:cNvPr id="3" name="Título 2"/>
          <p:cNvSpPr>
            <a:spLocks noGrp="1"/>
          </p:cNvSpPr>
          <p:nvPr>
            <p:ph type="title"/>
          </p:nvPr>
        </p:nvSpPr>
        <p:spPr/>
        <p:txBody>
          <a:bodyPr/>
          <a:lstStyle/>
          <a:p>
            <a:r>
              <a:rPr lang="pt-BR" dirty="0" smtClean="0"/>
              <a:t>Coeficiente de correlação cofenética, ccc</a:t>
            </a:r>
            <a:endParaRPr lang="pt-BR" dirty="0"/>
          </a:p>
        </p:txBody>
      </p:sp>
    </p:spTree>
    <p:extLst>
      <p:ext uri="{BB962C8B-B14F-4D97-AF65-F5344CB8AC3E}">
        <p14:creationId xmlns:p14="http://schemas.microsoft.com/office/powerpoint/2010/main" val="13019312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10000"/>
          </a:bodyPr>
          <a:lstStyle/>
          <a:p>
            <a:r>
              <a:rPr lang="pt-BR" dirty="0" err="1" smtClean="0"/>
              <a:t>Sarle</a:t>
            </a:r>
            <a:r>
              <a:rPr lang="pt-BR" dirty="0" smtClean="0"/>
              <a:t> </a:t>
            </a:r>
            <a:r>
              <a:rPr lang="pt-BR" dirty="0" err="1" smtClean="0"/>
              <a:t>and</a:t>
            </a:r>
            <a:r>
              <a:rPr lang="pt-BR" dirty="0" smtClean="0"/>
              <a:t> </a:t>
            </a:r>
            <a:r>
              <a:rPr lang="pt-BR" dirty="0" err="1" smtClean="0"/>
              <a:t>Kuo</a:t>
            </a:r>
            <a:r>
              <a:rPr lang="pt-BR" dirty="0" smtClean="0"/>
              <a:t> (1993) teste de aproximação não paramétrica para o número de grupos está implementado no procedimento MODECLUS. O método está descrito no capítulo do procedimento MODECLUS. </a:t>
            </a:r>
          </a:p>
          <a:p>
            <a:r>
              <a:rPr lang="pt-BR" dirty="0" smtClean="0"/>
              <a:t>Algumas vantagens do método:</a:t>
            </a:r>
          </a:p>
          <a:p>
            <a:endParaRPr lang="pt-BR" dirty="0" smtClean="0"/>
          </a:p>
          <a:p>
            <a:pPr marL="514350" indent="-514350">
              <a:buFont typeface="+mj-lt"/>
              <a:buAutoNum type="arabicPeriod"/>
            </a:pPr>
            <a:r>
              <a:rPr lang="pt-BR" dirty="0" smtClean="0"/>
              <a:t>Não pressupõe nenhuma distribuição ; </a:t>
            </a:r>
          </a:p>
          <a:p>
            <a:pPr marL="514350" indent="-514350">
              <a:buFont typeface="+mj-lt"/>
              <a:buAutoNum type="arabicPeriod"/>
            </a:pPr>
            <a:r>
              <a:rPr lang="pt-BR" dirty="0" smtClean="0"/>
              <a:t>Robusto o suficiente para ser aplicado em situações práticas;</a:t>
            </a:r>
          </a:p>
          <a:p>
            <a:pPr marL="514350" indent="-514350">
              <a:buFont typeface="+mj-lt"/>
              <a:buAutoNum type="arabicPeriod"/>
            </a:pPr>
            <a:r>
              <a:rPr lang="pt-BR" dirty="0" smtClean="0"/>
              <a:t>Os dados podem ser vetor de características ou distâncias.</a:t>
            </a:r>
            <a:endParaRPr lang="pt-BR" dirty="0"/>
          </a:p>
        </p:txBody>
      </p:sp>
      <p:sp>
        <p:nvSpPr>
          <p:cNvPr id="3" name="Título 2"/>
          <p:cNvSpPr>
            <a:spLocks noGrp="1"/>
          </p:cNvSpPr>
          <p:nvPr>
            <p:ph type="title"/>
          </p:nvPr>
        </p:nvSpPr>
        <p:spPr/>
        <p:txBody>
          <a:bodyPr/>
          <a:lstStyle/>
          <a:p>
            <a:r>
              <a:rPr lang="pt-BR" dirty="0" smtClean="0"/>
              <a:t>Número de Grupos</a:t>
            </a:r>
            <a:endParaRPr lang="pt-BR" dirty="0"/>
          </a:p>
        </p:txBody>
      </p:sp>
    </p:spTree>
    <p:extLst>
      <p:ext uri="{BB962C8B-B14F-4D97-AF65-F5344CB8AC3E}">
        <p14:creationId xmlns:p14="http://schemas.microsoft.com/office/powerpoint/2010/main" val="107815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85000" lnSpcReduction="10000"/>
          </a:bodyPr>
          <a:lstStyle/>
          <a:p>
            <a:r>
              <a:rPr lang="en-US" dirty="0"/>
              <a:t>The MODECLUS procedure clusters observations in a SAS data set using any of several algorithms based on nonparametric density estimates. The data can be numeric coordinates or distances. PROC MODECLUS can perform approximate significance tests for the number of clusters and can hierarchically join </a:t>
            </a:r>
            <a:r>
              <a:rPr lang="en-US" dirty="0" err="1"/>
              <a:t>nonsignificant</a:t>
            </a:r>
            <a:r>
              <a:rPr lang="en-US" dirty="0"/>
              <a:t> clusters. The significance tests are empirically validated by simulations with sample sizes ranging from 20 to 2000. </a:t>
            </a:r>
          </a:p>
          <a:p>
            <a:r>
              <a:rPr lang="en-US" dirty="0"/>
              <a:t>PROC MODECLUS produces output data sets containing density estimates and cluster membership, various cluster statistics including approximate </a:t>
            </a:r>
            <a:r>
              <a:rPr lang="en-US" i="1" dirty="0"/>
              <a:t>p</a:t>
            </a:r>
            <a:r>
              <a:rPr lang="en-US" dirty="0"/>
              <a:t>-values, and a summary of the number of clusters generated by various algorithms, smoothing parameters, and significance levels. </a:t>
            </a:r>
            <a:r>
              <a:rPr lang="en-US" dirty="0" smtClean="0"/>
              <a:t> </a:t>
            </a:r>
            <a:endParaRPr lang="en-US" dirty="0"/>
          </a:p>
          <a:p>
            <a:endParaRPr lang="pt-BR" dirty="0"/>
          </a:p>
        </p:txBody>
      </p:sp>
      <p:sp>
        <p:nvSpPr>
          <p:cNvPr id="3" name="Título 2"/>
          <p:cNvSpPr>
            <a:spLocks noGrp="1"/>
          </p:cNvSpPr>
          <p:nvPr>
            <p:ph type="title"/>
          </p:nvPr>
        </p:nvSpPr>
        <p:spPr/>
        <p:txBody>
          <a:bodyPr/>
          <a:lstStyle/>
          <a:p>
            <a:r>
              <a:rPr lang="pt-BR" dirty="0" smtClean="0"/>
              <a:t>Procedimento MODECLUS do SAS </a:t>
            </a:r>
            <a:endParaRPr lang="pt-BR" dirty="0"/>
          </a:p>
        </p:txBody>
      </p:sp>
    </p:spTree>
    <p:extLst>
      <p:ext uri="{BB962C8B-B14F-4D97-AF65-F5344CB8AC3E}">
        <p14:creationId xmlns:p14="http://schemas.microsoft.com/office/powerpoint/2010/main" val="3542275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MÉTODOS DE OTIMIZAÇÃO</a:t>
            </a:r>
            <a:endParaRPr lang="pt-BR" dirty="0"/>
          </a:p>
        </p:txBody>
      </p:sp>
      <p:sp>
        <p:nvSpPr>
          <p:cNvPr id="3" name="Espaço Reservado para Conteúdo 2"/>
          <p:cNvSpPr>
            <a:spLocks noGrp="1"/>
          </p:cNvSpPr>
          <p:nvPr>
            <p:ph idx="1"/>
          </p:nvPr>
        </p:nvSpPr>
        <p:spPr/>
        <p:txBody>
          <a:bodyPr/>
          <a:lstStyle/>
          <a:p>
            <a:r>
              <a:rPr lang="pt-BR" dirty="0" smtClean="0"/>
              <a:t>(continuar)</a:t>
            </a:r>
            <a:endParaRPr lang="pt-BR" dirty="0"/>
          </a:p>
        </p:txBody>
      </p:sp>
    </p:spTree>
    <p:extLst>
      <p:ext uri="{BB962C8B-B14F-4D97-AF65-F5344CB8AC3E}">
        <p14:creationId xmlns:p14="http://schemas.microsoft.com/office/powerpoint/2010/main" val="1680329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pPr algn="ctr"/>
            <a:r>
              <a:rPr lang="pt-BR" sz="5400" dirty="0" smtClean="0"/>
              <a:t>FIM DA AULA</a:t>
            </a:r>
            <a:endParaRPr lang="pt-BR" sz="5400" dirty="0"/>
          </a:p>
        </p:txBody>
      </p:sp>
    </p:spTree>
    <p:extLst>
      <p:ext uri="{BB962C8B-B14F-4D97-AF65-F5344CB8AC3E}">
        <p14:creationId xmlns:p14="http://schemas.microsoft.com/office/powerpoint/2010/main" val="2295728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p:txBody>
          <a:bodyPr/>
          <a:lstStyle/>
          <a:p>
            <a:r>
              <a:rPr lang="pt-BR" dirty="0" smtClean="0"/>
              <a:t>Distância euclidiana</a:t>
            </a:r>
          </a:p>
          <a:p>
            <a:r>
              <a:rPr lang="pt-BR" dirty="0" smtClean="0"/>
              <a:t>Distância euclidiana média</a:t>
            </a:r>
          </a:p>
          <a:p>
            <a:r>
              <a:rPr lang="pt-BR" dirty="0" smtClean="0"/>
              <a:t>Distância de Mahalanobis</a:t>
            </a:r>
          </a:p>
          <a:p>
            <a:r>
              <a:rPr lang="pt-BR" dirty="0" smtClean="0"/>
              <a:t>A maioria dos algoritmos de análise de agrupamento têm como base estas medidas de dissimilaridade;</a:t>
            </a:r>
          </a:p>
          <a:p>
            <a:r>
              <a:rPr lang="pt-BR" dirty="0" smtClean="0"/>
              <a:t>Quanto maior for a medida de dissimilaridade  menor será a semelhança entre os indivíduos.</a:t>
            </a:r>
            <a:endParaRPr lang="pt-BR" dirty="0"/>
          </a:p>
        </p:txBody>
      </p:sp>
      <p:sp>
        <p:nvSpPr>
          <p:cNvPr id="3" name="Título 2"/>
          <p:cNvSpPr>
            <a:spLocks noGrp="1"/>
          </p:cNvSpPr>
          <p:nvPr>
            <p:ph type="title"/>
          </p:nvPr>
        </p:nvSpPr>
        <p:spPr/>
        <p:txBody>
          <a:bodyPr>
            <a:normAutofit/>
          </a:bodyPr>
          <a:lstStyle/>
          <a:p>
            <a:r>
              <a:rPr lang="pt-BR" dirty="0" smtClean="0"/>
              <a:t>MEDIDAS DE DISSIMILARIDADE</a:t>
            </a:r>
            <a:endParaRPr lang="pt-BR" dirty="0"/>
          </a:p>
        </p:txBody>
      </p:sp>
    </p:spTree>
    <p:extLst>
      <p:ext uri="{BB962C8B-B14F-4D97-AF65-F5344CB8AC3E}">
        <p14:creationId xmlns:p14="http://schemas.microsoft.com/office/powerpoint/2010/main" val="2725471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p:txBody>
          <a:bodyPr/>
          <a:lstStyle/>
          <a:p>
            <a:r>
              <a:rPr lang="pt-BR" dirty="0" smtClean="0"/>
              <a:t>O coeficiente de correlação é uma medida de similaridade, enquanto que a distância euclidiana é uma medida de dissimilaridade;</a:t>
            </a:r>
          </a:p>
          <a:p>
            <a:r>
              <a:rPr lang="pt-BR" dirty="0" smtClean="0"/>
              <a:t>Quanto maior for a medida de similaridade maior semelhança entre os indivíduos.</a:t>
            </a:r>
            <a:endParaRPr lang="pt-BR" dirty="0"/>
          </a:p>
        </p:txBody>
      </p:sp>
      <p:sp>
        <p:nvSpPr>
          <p:cNvPr id="3" name="Título 2"/>
          <p:cNvSpPr>
            <a:spLocks noGrp="1"/>
          </p:cNvSpPr>
          <p:nvPr>
            <p:ph type="title"/>
          </p:nvPr>
        </p:nvSpPr>
        <p:spPr/>
        <p:txBody>
          <a:bodyPr/>
          <a:lstStyle/>
          <a:p>
            <a:r>
              <a:rPr lang="pt-BR" dirty="0" smtClean="0"/>
              <a:t>MEDIDAS DE SIMILARIDADE</a:t>
            </a:r>
            <a:endParaRPr lang="pt-BR" dirty="0"/>
          </a:p>
        </p:txBody>
      </p:sp>
    </p:spTree>
    <p:extLst>
      <p:ext uri="{BB962C8B-B14F-4D97-AF65-F5344CB8AC3E}">
        <p14:creationId xmlns:p14="http://schemas.microsoft.com/office/powerpoint/2010/main" val="1535157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Texto 1"/>
              <p:cNvSpPr>
                <a:spLocks noGrp="1"/>
              </p:cNvSpPr>
              <p:nvPr>
                <p:ph type="body" idx="1"/>
              </p:nvPr>
            </p:nvSpPr>
            <p:spPr/>
            <p:txBody>
              <a:bodyPr/>
              <a:lstStyle/>
              <a:p>
                <a:r>
                  <a:rPr lang="pt-BR" dirty="0" smtClean="0"/>
                  <a:t>A distância euclidiana entre os indivíduos a e b é dada analiticamente por:</a:t>
                </a: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smtClean="0">
                              <a:solidFill>
                                <a:schemeClr val="tx1"/>
                              </a:solidFill>
                              <a:latin typeface="Cambria Math"/>
                            </a:rPr>
                            <m:t>𝑑</m:t>
                          </m:r>
                        </m:e>
                        <m:sub>
                          <m:r>
                            <a:rPr lang="pt-BR" i="1" smtClean="0">
                              <a:solidFill>
                                <a:schemeClr val="tx1"/>
                              </a:solidFill>
                              <a:latin typeface="Cambria Math"/>
                            </a:rPr>
                            <m:t>𝑎𝑏</m:t>
                          </m:r>
                        </m:sub>
                      </m:sSub>
                      <m:r>
                        <a:rPr lang="pt-BR" i="1" smtClean="0">
                          <a:solidFill>
                            <a:schemeClr val="tx1"/>
                          </a:solidFill>
                          <a:latin typeface="Cambria Math"/>
                        </a:rPr>
                        <m:t>=</m:t>
                      </m:r>
                      <m:sSup>
                        <m:sSupPr>
                          <m:ctrlPr>
                            <a:rPr lang="pt-BR" i="1" smtClean="0">
                              <a:solidFill>
                                <a:schemeClr val="tx1"/>
                              </a:solidFill>
                              <a:latin typeface="Cambria Math" panose="02040503050406030204" pitchFamily="18" charset="0"/>
                            </a:rPr>
                          </m:ctrlPr>
                        </m:sSupPr>
                        <m:e>
                          <m:d>
                            <m:dPr>
                              <m:begChr m:val="["/>
                              <m:endChr m:val="]"/>
                              <m:ctrlPr>
                                <a:rPr lang="pt-BR" i="1">
                                  <a:solidFill>
                                    <a:schemeClr val="tx1"/>
                                  </a:solidFill>
                                  <a:latin typeface="Cambria Math" panose="02040503050406030204" pitchFamily="18" charset="0"/>
                                </a:rPr>
                              </m:ctrlPr>
                            </m:dPr>
                            <m:e>
                              <m:nary>
                                <m:naryPr>
                                  <m:chr m:val="∑"/>
                                  <m:ctrlPr>
                                    <a:rPr lang="pt-BR" i="1">
                                      <a:solidFill>
                                        <a:schemeClr val="tx1"/>
                                      </a:solidFill>
                                      <a:latin typeface="Cambria Math" panose="02040503050406030204" pitchFamily="18" charset="0"/>
                                    </a:rPr>
                                  </m:ctrlPr>
                                </m:naryPr>
                                <m:sub>
                                  <m:r>
                                    <m:rPr>
                                      <m:brk m:alnAt="23"/>
                                    </m:rPr>
                                    <a:rPr lang="pt-BR" i="1">
                                      <a:solidFill>
                                        <a:schemeClr val="tx1"/>
                                      </a:solidFill>
                                      <a:latin typeface="Cambria Math"/>
                                    </a:rPr>
                                    <m:t>𝑗</m:t>
                                  </m:r>
                                  <m:r>
                                    <a:rPr lang="pt-BR" i="1">
                                      <a:solidFill>
                                        <a:schemeClr val="tx1"/>
                                      </a:solidFill>
                                      <a:latin typeface="Cambria Math"/>
                                    </a:rPr>
                                    <m:t>=1</m:t>
                                  </m:r>
                                </m:sub>
                                <m:sup>
                                  <m:r>
                                    <a:rPr lang="pt-BR" i="1">
                                      <a:solidFill>
                                        <a:schemeClr val="tx1"/>
                                      </a:solidFill>
                                      <a:latin typeface="Cambria Math"/>
                                    </a:rPr>
                                    <m:t>𝑝</m:t>
                                  </m:r>
                                </m:sup>
                                <m:e>
                                  <m:sSup>
                                    <m:sSupPr>
                                      <m:ctrlPr>
                                        <a:rPr lang="pt-BR" i="1">
                                          <a:solidFill>
                                            <a:schemeClr val="tx1"/>
                                          </a:solidFill>
                                          <a:latin typeface="Cambria Math" panose="02040503050406030204" pitchFamily="18" charset="0"/>
                                        </a:rPr>
                                      </m:ctrlPr>
                                    </m:sSupPr>
                                    <m:e>
                                      <m:d>
                                        <m:dPr>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a:rPr>
                                                <m:t>𝑋</m:t>
                                              </m:r>
                                            </m:e>
                                            <m:sub>
                                              <m:r>
                                                <a:rPr lang="pt-BR" i="1" smtClean="0">
                                                  <a:solidFill>
                                                    <a:schemeClr val="tx1"/>
                                                  </a:solidFill>
                                                  <a:latin typeface="Cambria Math"/>
                                                </a:rPr>
                                                <m:t>𝑎</m:t>
                                              </m:r>
                                              <m:r>
                                                <a:rPr lang="pt-BR" i="1">
                                                  <a:solidFill>
                                                    <a:schemeClr val="tx1"/>
                                                  </a:solidFill>
                                                  <a:latin typeface="Cambria Math"/>
                                                </a:rPr>
                                                <m:t>𝑗</m:t>
                                              </m:r>
                                            </m:sub>
                                          </m:sSub>
                                          <m:r>
                                            <a:rPr lang="pt-BR" i="1">
                                              <a:solidFill>
                                                <a:schemeClr val="tx1"/>
                                              </a:solidFill>
                                              <a:latin typeface="Cambria Math"/>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a:rPr>
                                                <m:t>𝑋</m:t>
                                              </m:r>
                                            </m:e>
                                            <m:sub>
                                              <m:r>
                                                <a:rPr lang="pt-BR" i="1" smtClean="0">
                                                  <a:solidFill>
                                                    <a:schemeClr val="tx1"/>
                                                  </a:solidFill>
                                                  <a:latin typeface="Cambria Math"/>
                                                </a:rPr>
                                                <m:t>𝑏</m:t>
                                              </m:r>
                                              <m:r>
                                                <a:rPr lang="pt-BR" i="1">
                                                  <a:solidFill>
                                                    <a:schemeClr val="tx1"/>
                                                  </a:solidFill>
                                                  <a:latin typeface="Cambria Math"/>
                                                </a:rPr>
                                                <m:t>𝑗</m:t>
                                              </m:r>
                                            </m:sub>
                                          </m:sSub>
                                        </m:e>
                                      </m:d>
                                    </m:e>
                                    <m:sup>
                                      <m:r>
                                        <a:rPr lang="pt-BR" i="1">
                                          <a:solidFill>
                                            <a:schemeClr val="tx1"/>
                                          </a:solidFill>
                                          <a:latin typeface="Cambria Math"/>
                                        </a:rPr>
                                        <m:t>2</m:t>
                                      </m:r>
                                    </m:sup>
                                  </m:sSup>
                                </m:e>
                              </m:nary>
                            </m:e>
                          </m:d>
                        </m:e>
                        <m:sup>
                          <m:f>
                            <m:fPr>
                              <m:type m:val="skw"/>
                              <m:ctrlPr>
                                <a:rPr lang="pt-BR" i="1" smtClean="0">
                                  <a:solidFill>
                                    <a:schemeClr val="tx1"/>
                                  </a:solidFill>
                                  <a:latin typeface="Cambria Math" panose="02040503050406030204" pitchFamily="18" charset="0"/>
                                </a:rPr>
                              </m:ctrlPr>
                            </m:fPr>
                            <m:num>
                              <m:r>
                                <a:rPr lang="pt-BR" i="1" smtClean="0">
                                  <a:solidFill>
                                    <a:schemeClr val="tx1"/>
                                  </a:solidFill>
                                  <a:latin typeface="Cambria Math"/>
                                </a:rPr>
                                <m:t>1</m:t>
                              </m:r>
                            </m:num>
                            <m:den>
                              <m:r>
                                <a:rPr lang="pt-BR" i="1" smtClean="0">
                                  <a:solidFill>
                                    <a:schemeClr val="tx1"/>
                                  </a:solidFill>
                                  <a:latin typeface="Cambria Math"/>
                                </a:rPr>
                                <m:t>2</m:t>
                              </m:r>
                            </m:den>
                          </m:f>
                        </m:sup>
                      </m:sSup>
                    </m:oMath>
                  </m:oMathPara>
                </a14:m>
                <a:endParaRPr lang="pt-B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0" indent="0">
                  <a:buNone/>
                </a:pPr>
                <a:endParaRPr lang="pt-BR" dirty="0" smtClean="0"/>
              </a:p>
              <a:p>
                <a:pPr marL="0" indent="0">
                  <a:buNone/>
                </a:pPr>
                <a14:m>
                  <m:oMathPara xmlns:m="http://schemas.openxmlformats.org/officeDocument/2006/math">
                    <m:oMathParaPr>
                      <m:jc m:val="left"/>
                    </m:oMathParaPr>
                    <m:oMath xmlns:m="http://schemas.openxmlformats.org/officeDocument/2006/math">
                      <m:r>
                        <a:rPr lang="pt-BR" b="0" i="1" smtClean="0">
                          <a:latin typeface="Cambria Math"/>
                        </a:rPr>
                        <m:t>𝑝</m:t>
                      </m:r>
                      <m:r>
                        <a:rPr lang="pt-BR" b="0" i="1" smtClean="0">
                          <a:latin typeface="Cambria Math"/>
                        </a:rPr>
                        <m:t>=1,2,⋯,</m:t>
                      </m:r>
                      <m:r>
                        <a:rPr lang="pt-BR" b="0" i="1" smtClean="0">
                          <a:latin typeface="Cambria Math"/>
                          <a:ea typeface="Cambria Math"/>
                        </a:rPr>
                        <m:t>𝑗</m:t>
                      </m:r>
                      <m:r>
                        <a:rPr lang="pt-BR" b="0" i="1" smtClean="0">
                          <a:latin typeface="Cambria Math"/>
                          <a:ea typeface="Cambria Math"/>
                        </a:rPr>
                        <m:t>;</m:t>
                      </m:r>
                    </m:oMath>
                  </m:oMathPara>
                </a14:m>
                <a:endParaRPr lang="pt-BR" b="0" dirty="0" smtClean="0">
                  <a:ea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a:rPr>
                            <m:t>𝑋</m:t>
                          </m:r>
                        </m:e>
                        <m:sub>
                          <m:r>
                            <a:rPr lang="pt-BR" b="0" i="1" smtClean="0">
                              <a:latin typeface="Cambria Math"/>
                            </a:rPr>
                            <m:t>𝑎𝑗</m:t>
                          </m:r>
                        </m:sub>
                      </m:sSub>
                      <m:r>
                        <a:rPr lang="pt-BR" b="0" i="1" smtClean="0">
                          <a:latin typeface="Cambria Math"/>
                        </a:rPr>
                        <m:t>=</m:t>
                      </m:r>
                      <m:r>
                        <a:rPr lang="pt-BR" b="0" i="1" smtClean="0">
                          <a:latin typeface="Cambria Math"/>
                        </a:rPr>
                        <m:t>𝑣𝑎𝑙𝑜𝑟</m:t>
                      </m:r>
                      <m:r>
                        <a:rPr lang="pt-BR" b="0" i="1" smtClean="0">
                          <a:latin typeface="Cambria Math"/>
                        </a:rPr>
                        <m:t> </m:t>
                      </m:r>
                      <m:r>
                        <a:rPr lang="pt-BR" b="0" i="1" smtClean="0">
                          <a:latin typeface="Cambria Math"/>
                        </a:rPr>
                        <m:t>𝑑𝑎</m:t>
                      </m:r>
                      <m:r>
                        <a:rPr lang="pt-BR" b="0" i="1" smtClean="0">
                          <a:latin typeface="Cambria Math"/>
                        </a:rPr>
                        <m:t> </m:t>
                      </m:r>
                      <m:r>
                        <a:rPr lang="pt-BR" b="0" i="1" smtClean="0">
                          <a:latin typeface="Cambria Math"/>
                        </a:rPr>
                        <m:t>𝑣𝑎𝑣𝑖</m:t>
                      </m:r>
                      <m:r>
                        <a:rPr lang="pt-BR" b="0" i="1" smtClean="0">
                          <a:latin typeface="Cambria Math"/>
                        </a:rPr>
                        <m:t>á</m:t>
                      </m:r>
                      <m:r>
                        <a:rPr lang="pt-BR" b="0" i="1" smtClean="0">
                          <a:latin typeface="Cambria Math"/>
                        </a:rPr>
                        <m:t>𝑣𝑒𝑙</m:t>
                      </m:r>
                      <m:r>
                        <a:rPr lang="pt-BR" b="0" i="1" smtClean="0">
                          <a:latin typeface="Cambria Math"/>
                        </a:rPr>
                        <m:t> </m:t>
                      </m:r>
                      <m:r>
                        <a:rPr lang="pt-BR" b="0" i="1" smtClean="0">
                          <a:latin typeface="Cambria Math"/>
                        </a:rPr>
                        <m:t>𝑗</m:t>
                      </m:r>
                      <m:r>
                        <a:rPr lang="pt-BR" b="0" i="1" smtClean="0">
                          <a:latin typeface="Cambria Math"/>
                        </a:rPr>
                        <m:t> </m:t>
                      </m:r>
                      <m:r>
                        <a:rPr lang="pt-BR" b="0" i="1" smtClean="0">
                          <a:latin typeface="Cambria Math"/>
                        </a:rPr>
                        <m:t>𝑝𝑎𝑟𝑎</m:t>
                      </m:r>
                      <m:r>
                        <a:rPr lang="pt-BR" b="0" i="1" smtClean="0">
                          <a:latin typeface="Cambria Math"/>
                        </a:rPr>
                        <m:t> </m:t>
                      </m:r>
                      <m:r>
                        <a:rPr lang="pt-BR" b="0" i="1" smtClean="0">
                          <a:latin typeface="Cambria Math"/>
                        </a:rPr>
                        <m:t>𝑜</m:t>
                      </m:r>
                      <m:r>
                        <a:rPr lang="pt-BR" b="0" i="1" smtClean="0">
                          <a:latin typeface="Cambria Math"/>
                        </a:rPr>
                        <m:t> </m:t>
                      </m:r>
                      <m:r>
                        <a:rPr lang="pt-BR" b="0" i="1" smtClean="0">
                          <a:latin typeface="Cambria Math"/>
                        </a:rPr>
                        <m:t>𝑖𝑛𝑑𝑖𝑣</m:t>
                      </m:r>
                      <m:r>
                        <a:rPr lang="pt-BR" b="0" i="1" smtClean="0">
                          <a:latin typeface="Cambria Math"/>
                        </a:rPr>
                        <m:t>í</m:t>
                      </m:r>
                      <m:r>
                        <a:rPr lang="pt-BR" b="0" i="1" smtClean="0">
                          <a:latin typeface="Cambria Math"/>
                        </a:rPr>
                        <m:t>𝑑𝑢𝑜</m:t>
                      </m:r>
                      <m:r>
                        <a:rPr lang="pt-BR" b="0" i="1" smtClean="0">
                          <a:latin typeface="Cambria Math"/>
                        </a:rPr>
                        <m:t> </m:t>
                      </m:r>
                      <m:r>
                        <a:rPr lang="pt-BR" b="0" i="1" smtClean="0">
                          <a:latin typeface="Cambria Math"/>
                        </a:rPr>
                        <m:t>𝑎</m:t>
                      </m:r>
                      <m:r>
                        <a:rPr lang="pt-BR" b="0" i="1" smtClean="0">
                          <a:latin typeface="Cambria Math"/>
                        </a:rPr>
                        <m:t>;</m:t>
                      </m:r>
                    </m:oMath>
                  </m:oMathPara>
                </a14:m>
                <a:endParaRPr lang="pt-BR" dirty="0" smtClean="0"/>
              </a:p>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a:rPr>
                            <m:t>𝑋</m:t>
                          </m:r>
                        </m:e>
                        <m:sub>
                          <m:r>
                            <a:rPr lang="pt-BR" b="0" i="1" smtClean="0">
                              <a:latin typeface="Cambria Math"/>
                            </a:rPr>
                            <m:t>𝑏𝑗</m:t>
                          </m:r>
                        </m:sub>
                      </m:sSub>
                      <m:r>
                        <a:rPr lang="pt-BR" b="0" i="1" smtClean="0">
                          <a:latin typeface="Cambria Math"/>
                        </a:rPr>
                        <m:t>=</m:t>
                      </m:r>
                      <m:r>
                        <a:rPr lang="pt-BR" b="0" i="1" smtClean="0">
                          <a:latin typeface="Cambria Math"/>
                        </a:rPr>
                        <m:t>𝑣𝑎𝑙𝑜𝑟</m:t>
                      </m:r>
                      <m:r>
                        <a:rPr lang="pt-BR" b="0" i="1" smtClean="0">
                          <a:latin typeface="Cambria Math"/>
                        </a:rPr>
                        <m:t> </m:t>
                      </m:r>
                      <m:r>
                        <a:rPr lang="pt-BR" b="0" i="1" smtClean="0">
                          <a:latin typeface="Cambria Math"/>
                        </a:rPr>
                        <m:t>𝑑𝑎</m:t>
                      </m:r>
                      <m:r>
                        <a:rPr lang="pt-BR" b="0" i="1" smtClean="0">
                          <a:latin typeface="Cambria Math"/>
                        </a:rPr>
                        <m:t> </m:t>
                      </m:r>
                      <m:r>
                        <a:rPr lang="pt-BR" b="0" i="1" smtClean="0">
                          <a:latin typeface="Cambria Math"/>
                        </a:rPr>
                        <m:t>𝑣𝑎𝑟𝑖</m:t>
                      </m:r>
                      <m:r>
                        <a:rPr lang="pt-BR" b="0" i="1" smtClean="0">
                          <a:latin typeface="Cambria Math"/>
                        </a:rPr>
                        <m:t>á</m:t>
                      </m:r>
                      <m:r>
                        <a:rPr lang="pt-BR" b="0" i="1" smtClean="0">
                          <a:latin typeface="Cambria Math"/>
                        </a:rPr>
                        <m:t>𝑣𝑒𝑙</m:t>
                      </m:r>
                      <m:r>
                        <a:rPr lang="pt-BR" b="0" i="1" smtClean="0">
                          <a:latin typeface="Cambria Math"/>
                        </a:rPr>
                        <m:t> </m:t>
                      </m:r>
                      <m:r>
                        <a:rPr lang="pt-BR" b="0" i="1" smtClean="0">
                          <a:latin typeface="Cambria Math"/>
                        </a:rPr>
                        <m:t>𝑗</m:t>
                      </m:r>
                      <m:r>
                        <a:rPr lang="pt-BR" b="0" i="1" smtClean="0">
                          <a:latin typeface="Cambria Math"/>
                        </a:rPr>
                        <m:t> </m:t>
                      </m:r>
                      <m:r>
                        <a:rPr lang="pt-BR" b="0" i="1" smtClean="0">
                          <a:latin typeface="Cambria Math"/>
                        </a:rPr>
                        <m:t>𝑝𝑎𝑟𝑎</m:t>
                      </m:r>
                      <m:r>
                        <a:rPr lang="pt-BR" b="0" i="1" smtClean="0">
                          <a:latin typeface="Cambria Math"/>
                        </a:rPr>
                        <m:t> </m:t>
                      </m:r>
                      <m:r>
                        <a:rPr lang="pt-BR" b="0" i="1" smtClean="0">
                          <a:latin typeface="Cambria Math"/>
                        </a:rPr>
                        <m:t>𝑜</m:t>
                      </m:r>
                      <m:r>
                        <a:rPr lang="pt-BR" b="0" i="1" smtClean="0">
                          <a:latin typeface="Cambria Math"/>
                        </a:rPr>
                        <m:t> </m:t>
                      </m:r>
                      <m:r>
                        <a:rPr lang="pt-BR" b="0" i="1" smtClean="0">
                          <a:latin typeface="Cambria Math"/>
                        </a:rPr>
                        <m:t>𝑖𝑛𝑑𝑖𝑣</m:t>
                      </m:r>
                      <m:r>
                        <a:rPr lang="pt-BR" b="0" i="1" smtClean="0">
                          <a:latin typeface="Cambria Math"/>
                        </a:rPr>
                        <m:t>í</m:t>
                      </m:r>
                      <m:r>
                        <a:rPr lang="pt-BR" b="0" i="1" smtClean="0">
                          <a:latin typeface="Cambria Math"/>
                        </a:rPr>
                        <m:t>𝑑𝑢𝑜</m:t>
                      </m:r>
                      <m:r>
                        <a:rPr lang="pt-BR" b="0" i="1" smtClean="0">
                          <a:latin typeface="Cambria Math"/>
                        </a:rPr>
                        <m:t> </m:t>
                      </m:r>
                      <m:r>
                        <a:rPr lang="pt-BR" b="0" i="1" smtClean="0">
                          <a:latin typeface="Cambria Math"/>
                        </a:rPr>
                        <m:t>𝑏</m:t>
                      </m:r>
                      <m:r>
                        <a:rPr lang="pt-BR" b="0" i="1" smtClean="0">
                          <a:latin typeface="Cambria Math"/>
                        </a:rPr>
                        <m:t>.</m:t>
                      </m:r>
                    </m:oMath>
                  </m:oMathPara>
                </a14:m>
                <a:endParaRPr lang="pt-BR" dirty="0"/>
              </a:p>
            </p:txBody>
          </p:sp>
        </mc:Choice>
        <mc:Fallback xmlns="">
          <p:sp>
            <p:nvSpPr>
              <p:cNvPr id="2" name="Espaço Reservado para Texto 1"/>
              <p:cNvSpPr>
                <a:spLocks noGrp="1" noRot="1" noChangeAspect="1" noMove="1" noResize="1" noEditPoints="1" noAdjustHandles="1" noChangeArrowheads="1" noChangeShapeType="1" noTextEdit="1"/>
              </p:cNvSpPr>
              <p:nvPr>
                <p:ph type="body" idx="1"/>
              </p:nvPr>
            </p:nvSpPr>
            <p:spPr>
              <a:blipFill rotWithShape="1">
                <a:blip r:embed="rId2"/>
                <a:stretch>
                  <a:fillRect l="-1481" t="-1348"/>
                </a:stretch>
              </a:blipFill>
            </p:spPr>
            <p:txBody>
              <a:bodyPr/>
              <a:lstStyle/>
              <a:p>
                <a:r>
                  <a:rPr lang="pt-BR">
                    <a:noFill/>
                  </a:rPr>
                  <a:t> </a:t>
                </a:r>
              </a:p>
            </p:txBody>
          </p:sp>
        </mc:Fallback>
      </mc:AlternateContent>
      <p:sp>
        <p:nvSpPr>
          <p:cNvPr id="3" name="Título 2"/>
          <p:cNvSpPr>
            <a:spLocks noGrp="1"/>
          </p:cNvSpPr>
          <p:nvPr>
            <p:ph type="title"/>
          </p:nvPr>
        </p:nvSpPr>
        <p:spPr/>
        <p:txBody>
          <a:bodyPr/>
          <a:lstStyle/>
          <a:p>
            <a:r>
              <a:rPr lang="pt-BR" dirty="0" smtClean="0"/>
              <a:t>Distância euclidiana</a:t>
            </a:r>
            <a:endParaRPr lang="pt-BR" dirty="0"/>
          </a:p>
        </p:txBody>
      </p:sp>
    </p:spTree>
    <p:extLst>
      <p:ext uri="{BB962C8B-B14F-4D97-AF65-F5344CB8AC3E}">
        <p14:creationId xmlns:p14="http://schemas.microsoft.com/office/powerpoint/2010/main" val="619427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Texto 1"/>
              <p:cNvSpPr>
                <a:spLocks noGrp="1"/>
              </p:cNvSpPr>
              <p:nvPr>
                <p:ph type="body" idx="1"/>
              </p:nvPr>
            </p:nvSpPr>
            <p:spPr/>
            <p:txBody>
              <a:bodyPr>
                <a:normAutofit lnSpcReduction="10000"/>
              </a:bodyPr>
              <a:lstStyle/>
              <a:p>
                <a:r>
                  <a:rPr lang="pt-BR" dirty="0" smtClean="0"/>
                  <a:t>A distância euclidiana ente os indivíduos a e b é dada matricialmente por:</a:t>
                </a:r>
                <a:br>
                  <a:rPr lang="pt-BR" dirty="0" smtClean="0"/>
                </a:br>
                <a:endParaRPr lang="pt-BR" dirty="0" smtClean="0"/>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smtClean="0">
                              <a:solidFill>
                                <a:schemeClr val="tx1"/>
                              </a:solidFill>
                              <a:latin typeface="Cambria Math"/>
                            </a:rPr>
                            <m:t>𝑑</m:t>
                          </m:r>
                        </m:e>
                        <m:sub>
                          <m:r>
                            <a:rPr lang="pt-BR" i="1" smtClean="0">
                              <a:solidFill>
                                <a:schemeClr val="tx1"/>
                              </a:solidFill>
                              <a:latin typeface="Cambria Math"/>
                            </a:rPr>
                            <m:t>𝑎𝑏</m:t>
                          </m:r>
                        </m:sub>
                      </m:sSub>
                      <m:r>
                        <a:rPr lang="pt-BR" i="1" smtClean="0">
                          <a:solidFill>
                            <a:schemeClr val="tx1"/>
                          </a:solidFill>
                          <a:latin typeface="Cambria Math"/>
                        </a:rPr>
                        <m:t>=</m:t>
                      </m:r>
                      <m:sSup>
                        <m:sSupPr>
                          <m:ctrlPr>
                            <a:rPr lang="pt-BR" i="1" smtClean="0">
                              <a:solidFill>
                                <a:schemeClr val="tx1"/>
                              </a:solidFill>
                              <a:latin typeface="Cambria Math" panose="02040503050406030204" pitchFamily="18" charset="0"/>
                            </a:rPr>
                          </m:ctrlPr>
                        </m:sSupPr>
                        <m:e>
                          <m:d>
                            <m:dPr>
                              <m:begChr m:val="["/>
                              <m:endChr m:val="]"/>
                              <m:ctrlPr>
                                <a:rPr lang="pt-BR" i="1" smtClean="0">
                                  <a:solidFill>
                                    <a:schemeClr val="tx1"/>
                                  </a:solidFill>
                                  <a:latin typeface="Cambria Math" panose="02040503050406030204" pitchFamily="18" charset="0"/>
                                </a:rPr>
                              </m:ctrlPr>
                            </m:dPr>
                            <m:e>
                              <m:d>
                                <m:dPr>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a:rPr>
                                        <m:t>𝑋</m:t>
                                      </m:r>
                                    </m:e>
                                    <m:sub>
                                      <m:r>
                                        <a:rPr lang="pt-BR" i="1">
                                          <a:solidFill>
                                            <a:schemeClr val="tx1"/>
                                          </a:solidFill>
                                          <a:latin typeface="Cambria Math"/>
                                        </a:rPr>
                                        <m:t>𝑎</m:t>
                                      </m:r>
                                    </m:sub>
                                  </m:sSub>
                                  <m:r>
                                    <a:rPr lang="pt-BR" i="1">
                                      <a:solidFill>
                                        <a:schemeClr val="tx1"/>
                                      </a:solidFill>
                                      <a:latin typeface="Cambria Math"/>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a:rPr>
                                        <m:t>𝑋</m:t>
                                      </m:r>
                                    </m:e>
                                    <m:sub>
                                      <m:r>
                                        <a:rPr lang="pt-BR" i="1">
                                          <a:solidFill>
                                            <a:schemeClr val="tx1"/>
                                          </a:solidFill>
                                          <a:latin typeface="Cambria Math"/>
                                        </a:rPr>
                                        <m:t>𝑏</m:t>
                                      </m:r>
                                    </m:sub>
                                  </m:sSub>
                                </m:e>
                              </m:d>
                              <m:r>
                                <a:rPr lang="pt-BR" i="1">
                                  <a:solidFill>
                                    <a:schemeClr val="tx1"/>
                                  </a:solidFill>
                                  <a:latin typeface="Cambria Math"/>
                                </a:rPr>
                                <m:t>′</m:t>
                              </m:r>
                              <m:r>
                                <a:rPr lang="pt-BR" i="1">
                                  <a:solidFill>
                                    <a:schemeClr val="tx1"/>
                                  </a:solidFill>
                                  <a:latin typeface="Cambria Math"/>
                                  <a:ea typeface="Cambria Math"/>
                                </a:rPr>
                                <m:t>∙</m:t>
                              </m:r>
                              <m:d>
                                <m:dPr>
                                  <m:ctrlPr>
                                    <a:rPr lang="pt-BR" i="1">
                                      <a:solidFill>
                                        <a:schemeClr val="tx1"/>
                                      </a:solidFill>
                                      <a:latin typeface="Cambria Math" panose="02040503050406030204" pitchFamily="18" charset="0"/>
                                      <a:ea typeface="Cambria Math"/>
                                    </a:rPr>
                                  </m:ctrlPr>
                                </m:dPr>
                                <m:e>
                                  <m:sSub>
                                    <m:sSubPr>
                                      <m:ctrlPr>
                                        <a:rPr lang="pt-BR" i="1">
                                          <a:solidFill>
                                            <a:schemeClr val="tx1"/>
                                          </a:solidFill>
                                          <a:latin typeface="Cambria Math" panose="02040503050406030204" pitchFamily="18" charset="0"/>
                                          <a:ea typeface="Cambria Math"/>
                                        </a:rPr>
                                      </m:ctrlPr>
                                    </m:sSubPr>
                                    <m:e>
                                      <m:r>
                                        <a:rPr lang="pt-BR" i="1">
                                          <a:solidFill>
                                            <a:schemeClr val="tx1"/>
                                          </a:solidFill>
                                          <a:latin typeface="Cambria Math"/>
                                          <a:ea typeface="Cambria Math"/>
                                        </a:rPr>
                                        <m:t>𝑋</m:t>
                                      </m:r>
                                    </m:e>
                                    <m:sub>
                                      <m:r>
                                        <a:rPr lang="pt-BR" i="1">
                                          <a:solidFill>
                                            <a:schemeClr val="tx1"/>
                                          </a:solidFill>
                                          <a:latin typeface="Cambria Math"/>
                                          <a:ea typeface="Cambria Math"/>
                                        </a:rPr>
                                        <m:t>𝑎</m:t>
                                      </m:r>
                                    </m:sub>
                                  </m:sSub>
                                  <m:r>
                                    <a:rPr lang="pt-BR" i="1">
                                      <a:solidFill>
                                        <a:schemeClr val="tx1"/>
                                      </a:solidFill>
                                      <a:latin typeface="Cambria Math"/>
                                      <a:ea typeface="Cambria Math"/>
                                    </a:rPr>
                                    <m:t>−</m:t>
                                  </m:r>
                                  <m:sSub>
                                    <m:sSubPr>
                                      <m:ctrlPr>
                                        <a:rPr lang="pt-BR" i="1">
                                          <a:solidFill>
                                            <a:schemeClr val="tx1"/>
                                          </a:solidFill>
                                          <a:latin typeface="Cambria Math" panose="02040503050406030204" pitchFamily="18" charset="0"/>
                                          <a:ea typeface="Cambria Math"/>
                                        </a:rPr>
                                      </m:ctrlPr>
                                    </m:sSubPr>
                                    <m:e>
                                      <m:r>
                                        <a:rPr lang="pt-BR" i="1">
                                          <a:solidFill>
                                            <a:schemeClr val="tx1"/>
                                          </a:solidFill>
                                          <a:latin typeface="Cambria Math"/>
                                          <a:ea typeface="Cambria Math"/>
                                        </a:rPr>
                                        <m:t>𝑋</m:t>
                                      </m:r>
                                    </m:e>
                                    <m:sub>
                                      <m:r>
                                        <a:rPr lang="pt-BR" i="1">
                                          <a:solidFill>
                                            <a:schemeClr val="tx1"/>
                                          </a:solidFill>
                                          <a:latin typeface="Cambria Math"/>
                                          <a:ea typeface="Cambria Math"/>
                                        </a:rPr>
                                        <m:t>𝑏</m:t>
                                      </m:r>
                                    </m:sub>
                                  </m:sSub>
                                </m:e>
                              </m:d>
                            </m:e>
                          </m:d>
                        </m:e>
                        <m:sup>
                          <m:f>
                            <m:fPr>
                              <m:type m:val="skw"/>
                              <m:ctrlPr>
                                <a:rPr lang="pt-BR" i="1" smtClean="0">
                                  <a:solidFill>
                                    <a:schemeClr val="tx1"/>
                                  </a:solidFill>
                                  <a:latin typeface="Cambria Math" panose="02040503050406030204" pitchFamily="18" charset="0"/>
                                </a:rPr>
                              </m:ctrlPr>
                            </m:fPr>
                            <m:num>
                              <m:r>
                                <a:rPr lang="pt-BR" i="1" smtClean="0">
                                  <a:solidFill>
                                    <a:schemeClr val="tx1"/>
                                  </a:solidFill>
                                  <a:latin typeface="Cambria Math"/>
                                </a:rPr>
                                <m:t>1</m:t>
                              </m:r>
                            </m:num>
                            <m:den>
                              <m:r>
                                <a:rPr lang="pt-BR" i="1" smtClean="0">
                                  <a:solidFill>
                                    <a:schemeClr val="tx1"/>
                                  </a:solidFill>
                                  <a:latin typeface="Cambria Math"/>
                                </a:rPr>
                                <m:t>2</m:t>
                              </m:r>
                            </m:den>
                          </m:f>
                        </m:sup>
                      </m:sSup>
                    </m:oMath>
                  </m:oMathPara>
                </a14:m>
                <a:endParaRPr lang="pt-BR" dirty="0" smtClean="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a:rPr>
                            <m:t>𝑋</m:t>
                          </m:r>
                        </m:e>
                        <m:sub>
                          <m:r>
                            <a:rPr lang="pt-BR" b="0" i="1" smtClean="0">
                              <a:latin typeface="Cambria Math"/>
                            </a:rPr>
                            <m:t>𝑎</m:t>
                          </m:r>
                        </m:sub>
                      </m:sSub>
                      <m:r>
                        <a:rPr lang="pt-BR" b="0" i="1" smtClean="0">
                          <a:latin typeface="Cambria Math"/>
                        </a:rPr>
                        <m:t>=</m:t>
                      </m:r>
                      <m:sSup>
                        <m:sSupPr>
                          <m:ctrlPr>
                            <a:rPr lang="pt-BR" b="0" i="1" smtClean="0">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a:rPr>
                                    <m:t>𝑋</m:t>
                                  </m:r>
                                </m:e>
                                <m:sub>
                                  <m:r>
                                    <a:rPr lang="pt-BR" i="1">
                                      <a:latin typeface="Cambria Math"/>
                                    </a:rPr>
                                    <m:t>𝑎</m:t>
                                  </m:r>
                                  <m:r>
                                    <a:rPr lang="pt-BR" i="1">
                                      <a:latin typeface="Cambria Math"/>
                                    </a:rPr>
                                    <m:t>1</m:t>
                                  </m:r>
                                </m:sub>
                              </m:sSub>
                              <m:r>
                                <a:rPr lang="pt-BR" i="1">
                                  <a:latin typeface="Cambria Math"/>
                                </a:rPr>
                                <m:t>  </m:t>
                              </m:r>
                              <m:sSub>
                                <m:sSubPr>
                                  <m:ctrlPr>
                                    <a:rPr lang="pt-BR" i="1">
                                      <a:latin typeface="Cambria Math" panose="02040503050406030204" pitchFamily="18" charset="0"/>
                                    </a:rPr>
                                  </m:ctrlPr>
                                </m:sSubPr>
                                <m:e>
                                  <m:r>
                                    <a:rPr lang="pt-BR" i="1">
                                      <a:latin typeface="Cambria Math"/>
                                    </a:rPr>
                                    <m:t>𝑋</m:t>
                                  </m:r>
                                </m:e>
                                <m:sub>
                                  <m:r>
                                    <a:rPr lang="pt-BR" i="1">
                                      <a:latin typeface="Cambria Math"/>
                                    </a:rPr>
                                    <m:t>𝑎</m:t>
                                  </m:r>
                                  <m:r>
                                    <a:rPr lang="pt-BR" i="1">
                                      <a:latin typeface="Cambria Math"/>
                                    </a:rPr>
                                    <m:t>2</m:t>
                                  </m:r>
                                </m:sub>
                              </m:sSub>
                              <m:r>
                                <a:rPr lang="pt-BR" i="1">
                                  <a:latin typeface="Cambria Math"/>
                                </a:rPr>
                                <m:t>  </m:t>
                              </m:r>
                              <m:r>
                                <a:rPr lang="pt-BR" i="1">
                                  <a:latin typeface="Cambria Math"/>
                                  <a:ea typeface="Cambria Math"/>
                                </a:rPr>
                                <m:t>⋯  </m:t>
                              </m:r>
                              <m:sSub>
                                <m:sSubPr>
                                  <m:ctrlPr>
                                    <a:rPr lang="pt-BR" i="1">
                                      <a:latin typeface="Cambria Math" panose="02040503050406030204" pitchFamily="18" charset="0"/>
                                      <a:ea typeface="Cambria Math"/>
                                    </a:rPr>
                                  </m:ctrlPr>
                                </m:sSubPr>
                                <m:e>
                                  <m:r>
                                    <a:rPr lang="pt-BR" i="1">
                                      <a:latin typeface="Cambria Math"/>
                                      <a:ea typeface="Cambria Math"/>
                                    </a:rPr>
                                    <m:t>𝑋</m:t>
                                  </m:r>
                                </m:e>
                                <m:sub>
                                  <m:r>
                                    <a:rPr lang="pt-BR" i="1">
                                      <a:latin typeface="Cambria Math"/>
                                      <a:ea typeface="Cambria Math"/>
                                    </a:rPr>
                                    <m:t>𝑎𝑝</m:t>
                                  </m:r>
                                </m:sub>
                              </m:sSub>
                            </m:e>
                          </m:d>
                        </m:e>
                        <m:sup>
                          <m:r>
                            <a:rPr lang="pt-BR" b="0" i="1" smtClean="0">
                              <a:latin typeface="Cambria Math"/>
                            </a:rPr>
                            <m:t>′</m:t>
                          </m:r>
                        </m:sup>
                      </m:sSup>
                      <m:r>
                        <a:rPr lang="pt-BR" b="0" i="1" smtClean="0">
                          <a:latin typeface="Cambria Math"/>
                        </a:rPr>
                        <m:t>=</m:t>
                      </m:r>
                      <m:r>
                        <a:rPr lang="pt-BR" b="0" i="1" smtClean="0">
                          <a:latin typeface="Cambria Math"/>
                        </a:rPr>
                        <m:t>𝑣𝑒𝑡𝑜𝑟</m:t>
                      </m:r>
                      <m:r>
                        <a:rPr lang="pt-BR" b="0" i="1" smtClean="0">
                          <a:latin typeface="Cambria Math"/>
                        </a:rPr>
                        <m:t> </m:t>
                      </m:r>
                      <m:r>
                        <a:rPr lang="pt-BR" b="0" i="1" smtClean="0">
                          <a:latin typeface="Cambria Math"/>
                        </a:rPr>
                        <m:t>𝑑𝑒</m:t>
                      </m:r>
                      <m:r>
                        <a:rPr lang="pt-BR" b="0" i="1" smtClean="0">
                          <a:latin typeface="Cambria Math"/>
                        </a:rPr>
                        <m:t> </m:t>
                      </m:r>
                      <m:r>
                        <a:rPr lang="pt-BR" b="0" i="1" smtClean="0">
                          <a:latin typeface="Cambria Math"/>
                        </a:rPr>
                        <m:t>𝑐𝑎𝑟𝑎𝑐𝑡𝑒𝑟</m:t>
                      </m:r>
                      <m:r>
                        <a:rPr lang="pt-BR" b="0" i="1" smtClean="0">
                          <a:latin typeface="Cambria Math"/>
                        </a:rPr>
                        <m:t>í</m:t>
                      </m:r>
                      <m:r>
                        <a:rPr lang="pt-BR" b="0" i="1" smtClean="0">
                          <a:latin typeface="Cambria Math"/>
                        </a:rPr>
                        <m:t>𝑠𝑡𝑖𝑐𝑎𝑠</m:t>
                      </m:r>
                      <m:r>
                        <a:rPr lang="pt-BR" b="0" i="1" smtClean="0">
                          <a:latin typeface="Cambria Math"/>
                        </a:rPr>
                        <m:t> </m:t>
                      </m:r>
                      <m:r>
                        <a:rPr lang="pt-BR" b="0" i="1" smtClean="0">
                          <a:latin typeface="Cambria Math"/>
                        </a:rPr>
                        <m:t>𝑑𝑜</m:t>
                      </m:r>
                      <m:r>
                        <a:rPr lang="pt-BR" b="0" i="1" smtClean="0">
                          <a:latin typeface="Cambria Math"/>
                        </a:rPr>
                        <m:t> </m:t>
                      </m:r>
                      <m:r>
                        <a:rPr lang="pt-BR" b="0" i="1" smtClean="0">
                          <a:latin typeface="Cambria Math"/>
                        </a:rPr>
                        <m:t>𝑖𝑛𝑑𝑖𝑣</m:t>
                      </m:r>
                      <m:r>
                        <a:rPr lang="pt-BR" b="0" i="1" smtClean="0">
                          <a:latin typeface="Cambria Math"/>
                        </a:rPr>
                        <m:t>í</m:t>
                      </m:r>
                      <m:r>
                        <a:rPr lang="pt-BR" b="0" i="1" smtClean="0">
                          <a:latin typeface="Cambria Math"/>
                        </a:rPr>
                        <m:t>𝑑𝑢𝑜</m:t>
                      </m:r>
                      <m:r>
                        <a:rPr lang="pt-BR" b="0" i="1" smtClean="0">
                          <a:latin typeface="Cambria Math"/>
                        </a:rPr>
                        <m:t> </m:t>
                      </m:r>
                      <m:r>
                        <a:rPr lang="pt-BR" b="0" i="1" smtClean="0">
                          <a:latin typeface="Cambria Math"/>
                        </a:rPr>
                        <m:t>𝑎</m:t>
                      </m:r>
                      <m:r>
                        <a:rPr lang="pt-BR" b="0" i="1" smtClean="0">
                          <a:latin typeface="Cambria Math"/>
                        </a:rPr>
                        <m:t>;</m:t>
                      </m:r>
                    </m:oMath>
                  </m:oMathPara>
                </a14:m>
                <a:endParaRPr lang="pt-BR" dirty="0" smtClean="0"/>
              </a:p>
              <a:p>
                <a:pPr marL="0" indent="0">
                  <a:buNone/>
                </a:pPr>
                <a:endParaRPr lang="pt-BR" dirty="0" smtClean="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a:rPr>
                            <m:t>𝑋</m:t>
                          </m:r>
                        </m:e>
                        <m:sub>
                          <m:r>
                            <a:rPr lang="pt-BR" b="0" i="1" smtClean="0">
                              <a:latin typeface="Cambria Math"/>
                            </a:rPr>
                            <m:t>𝑏</m:t>
                          </m:r>
                        </m:sub>
                      </m:sSub>
                      <m:r>
                        <a:rPr lang="pt-BR" i="1">
                          <a:latin typeface="Cambria Math"/>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a:rPr>
                                    <m:t>𝑋</m:t>
                                  </m:r>
                                </m:e>
                                <m:sub>
                                  <m:r>
                                    <a:rPr lang="pt-BR" b="0" i="1" smtClean="0">
                                      <a:latin typeface="Cambria Math"/>
                                    </a:rPr>
                                    <m:t>𝑏</m:t>
                                  </m:r>
                                  <m:r>
                                    <a:rPr lang="pt-BR" i="1">
                                      <a:latin typeface="Cambria Math"/>
                                    </a:rPr>
                                    <m:t>1</m:t>
                                  </m:r>
                                </m:sub>
                              </m:sSub>
                              <m:r>
                                <a:rPr lang="pt-BR" i="1">
                                  <a:latin typeface="Cambria Math"/>
                                </a:rPr>
                                <m:t>  </m:t>
                              </m:r>
                              <m:sSub>
                                <m:sSubPr>
                                  <m:ctrlPr>
                                    <a:rPr lang="pt-BR" i="1">
                                      <a:latin typeface="Cambria Math" panose="02040503050406030204" pitchFamily="18" charset="0"/>
                                    </a:rPr>
                                  </m:ctrlPr>
                                </m:sSubPr>
                                <m:e>
                                  <m:r>
                                    <a:rPr lang="pt-BR" i="1">
                                      <a:latin typeface="Cambria Math"/>
                                    </a:rPr>
                                    <m:t>𝑋</m:t>
                                  </m:r>
                                </m:e>
                                <m:sub>
                                  <m:r>
                                    <a:rPr lang="pt-BR" b="0" i="1" smtClean="0">
                                      <a:latin typeface="Cambria Math"/>
                                    </a:rPr>
                                    <m:t>𝑏</m:t>
                                  </m:r>
                                  <m:r>
                                    <a:rPr lang="pt-BR" i="1">
                                      <a:latin typeface="Cambria Math"/>
                                    </a:rPr>
                                    <m:t>2</m:t>
                                  </m:r>
                                </m:sub>
                              </m:sSub>
                              <m:r>
                                <a:rPr lang="pt-BR" i="1">
                                  <a:latin typeface="Cambria Math"/>
                                </a:rPr>
                                <m:t>  </m:t>
                              </m:r>
                              <m:r>
                                <a:rPr lang="pt-BR" i="1">
                                  <a:latin typeface="Cambria Math"/>
                                  <a:ea typeface="Cambria Math"/>
                                </a:rPr>
                                <m:t>⋯  </m:t>
                              </m:r>
                              <m:sSub>
                                <m:sSubPr>
                                  <m:ctrlPr>
                                    <a:rPr lang="pt-BR" i="1">
                                      <a:latin typeface="Cambria Math" panose="02040503050406030204" pitchFamily="18" charset="0"/>
                                      <a:ea typeface="Cambria Math"/>
                                    </a:rPr>
                                  </m:ctrlPr>
                                </m:sSubPr>
                                <m:e>
                                  <m:r>
                                    <a:rPr lang="pt-BR" i="1">
                                      <a:latin typeface="Cambria Math"/>
                                      <a:ea typeface="Cambria Math"/>
                                    </a:rPr>
                                    <m:t>𝑋</m:t>
                                  </m:r>
                                </m:e>
                                <m:sub>
                                  <m:r>
                                    <a:rPr lang="pt-BR" b="0" i="1" smtClean="0">
                                      <a:latin typeface="Cambria Math"/>
                                      <a:ea typeface="Cambria Math"/>
                                    </a:rPr>
                                    <m:t>𝑏</m:t>
                                  </m:r>
                                  <m:r>
                                    <a:rPr lang="pt-BR" i="1">
                                      <a:latin typeface="Cambria Math"/>
                                      <a:ea typeface="Cambria Math"/>
                                    </a:rPr>
                                    <m:t>𝑝</m:t>
                                  </m:r>
                                </m:sub>
                              </m:sSub>
                            </m:e>
                          </m:d>
                        </m:e>
                        <m:sup>
                          <m:r>
                            <a:rPr lang="pt-BR" i="1">
                              <a:latin typeface="Cambria Math"/>
                            </a:rPr>
                            <m:t>′</m:t>
                          </m:r>
                        </m:sup>
                      </m:sSup>
                      <m:r>
                        <a:rPr lang="pt-BR" b="0" i="1" smtClean="0">
                          <a:latin typeface="Cambria Math"/>
                        </a:rPr>
                        <m:t>=</m:t>
                      </m:r>
                      <m:r>
                        <a:rPr lang="pt-BR" b="0" i="1" smtClean="0">
                          <a:latin typeface="Cambria Math"/>
                        </a:rPr>
                        <m:t>𝑣𝑒𝑡𝑜𝑟</m:t>
                      </m:r>
                      <m:r>
                        <a:rPr lang="pt-BR" b="0" i="1" smtClean="0">
                          <a:latin typeface="Cambria Math"/>
                        </a:rPr>
                        <m:t> </m:t>
                      </m:r>
                      <m:r>
                        <a:rPr lang="pt-BR" b="0" i="1" smtClean="0">
                          <a:latin typeface="Cambria Math"/>
                        </a:rPr>
                        <m:t>𝑑𝑒</m:t>
                      </m:r>
                      <m:r>
                        <a:rPr lang="pt-BR" b="0" i="1" smtClean="0">
                          <a:latin typeface="Cambria Math"/>
                        </a:rPr>
                        <m:t> </m:t>
                      </m:r>
                      <m:r>
                        <a:rPr lang="pt-BR" b="0" i="1" smtClean="0">
                          <a:latin typeface="Cambria Math"/>
                        </a:rPr>
                        <m:t>𝑐𝑎𝑟𝑎𝑐𝑡𝑒𝑟</m:t>
                      </m:r>
                      <m:r>
                        <a:rPr lang="pt-BR" b="0" i="1" smtClean="0">
                          <a:latin typeface="Cambria Math"/>
                        </a:rPr>
                        <m:t>í</m:t>
                      </m:r>
                      <m:r>
                        <a:rPr lang="pt-BR" b="0" i="1" smtClean="0">
                          <a:latin typeface="Cambria Math"/>
                        </a:rPr>
                        <m:t>𝑠𝑡𝑖𝑐𝑎𝑠</m:t>
                      </m:r>
                      <m:r>
                        <a:rPr lang="pt-BR" b="0" i="1" smtClean="0">
                          <a:latin typeface="Cambria Math"/>
                        </a:rPr>
                        <m:t> </m:t>
                      </m:r>
                      <m:r>
                        <a:rPr lang="pt-BR" b="0" i="1" smtClean="0">
                          <a:latin typeface="Cambria Math"/>
                        </a:rPr>
                        <m:t>𝑑𝑜</m:t>
                      </m:r>
                      <m:r>
                        <a:rPr lang="pt-BR" b="0" i="1" smtClean="0">
                          <a:latin typeface="Cambria Math"/>
                        </a:rPr>
                        <m:t> </m:t>
                      </m:r>
                      <m:r>
                        <a:rPr lang="pt-BR" b="0" i="1" smtClean="0">
                          <a:latin typeface="Cambria Math"/>
                        </a:rPr>
                        <m:t>𝑖𝑛𝑑𝑖𝑣</m:t>
                      </m:r>
                      <m:r>
                        <a:rPr lang="pt-BR" b="0" i="1" smtClean="0">
                          <a:latin typeface="Cambria Math"/>
                        </a:rPr>
                        <m:t>í</m:t>
                      </m:r>
                      <m:r>
                        <a:rPr lang="pt-BR" b="0" i="1" smtClean="0">
                          <a:latin typeface="Cambria Math"/>
                        </a:rPr>
                        <m:t>𝑑𝑢𝑜</m:t>
                      </m:r>
                      <m:r>
                        <a:rPr lang="pt-BR" b="0" i="1" smtClean="0">
                          <a:latin typeface="Cambria Math"/>
                        </a:rPr>
                        <m:t> </m:t>
                      </m:r>
                      <m:r>
                        <a:rPr lang="pt-BR" b="0" i="1" smtClean="0">
                          <a:latin typeface="Cambria Math"/>
                        </a:rPr>
                        <m:t>𝑏</m:t>
                      </m:r>
                      <m:r>
                        <a:rPr lang="pt-BR" b="0" i="1" smtClean="0">
                          <a:latin typeface="Cambria Math"/>
                        </a:rPr>
                        <m:t>.</m:t>
                      </m:r>
                    </m:oMath>
                  </m:oMathPara>
                </a14:m>
                <a:endParaRPr lang="pt-BR" dirty="0"/>
              </a:p>
              <a:p>
                <a:pPr marL="0" indent="0">
                  <a:buNone/>
                </a:pPr>
                <a:endParaRPr lang="pt-BR" dirty="0"/>
              </a:p>
            </p:txBody>
          </p:sp>
        </mc:Choice>
        <mc:Fallback xmlns="">
          <p:sp>
            <p:nvSpPr>
              <p:cNvPr id="2" name="Espaço Reservado para Texto 1"/>
              <p:cNvSpPr>
                <a:spLocks noGrp="1" noRot="1" noChangeAspect="1" noMove="1" noResize="1" noEditPoints="1" noAdjustHandles="1" noChangeArrowheads="1" noChangeShapeType="1" noTextEdit="1"/>
              </p:cNvSpPr>
              <p:nvPr>
                <p:ph type="body" idx="1"/>
              </p:nvPr>
            </p:nvSpPr>
            <p:spPr>
              <a:blipFill rotWithShape="1">
                <a:blip r:embed="rId2"/>
                <a:stretch>
                  <a:fillRect l="-1481" t="-2291" r="-2148"/>
                </a:stretch>
              </a:blipFill>
            </p:spPr>
            <p:txBody>
              <a:bodyPr/>
              <a:lstStyle/>
              <a:p>
                <a:r>
                  <a:rPr lang="pt-BR">
                    <a:noFill/>
                  </a:rPr>
                  <a:t> </a:t>
                </a:r>
              </a:p>
            </p:txBody>
          </p:sp>
        </mc:Fallback>
      </mc:AlternateContent>
      <p:sp>
        <p:nvSpPr>
          <p:cNvPr id="3" name="Título 2"/>
          <p:cNvSpPr>
            <a:spLocks noGrp="1"/>
          </p:cNvSpPr>
          <p:nvPr>
            <p:ph type="title"/>
          </p:nvPr>
        </p:nvSpPr>
        <p:spPr/>
        <p:txBody>
          <a:bodyPr/>
          <a:lstStyle/>
          <a:p>
            <a:r>
              <a:rPr lang="pt-BR" dirty="0" smtClean="0"/>
              <a:t>Distância euclidiana</a:t>
            </a:r>
            <a:endParaRPr lang="pt-BR" dirty="0"/>
          </a:p>
        </p:txBody>
      </p:sp>
    </p:spTree>
    <p:extLst>
      <p:ext uri="{BB962C8B-B14F-4D97-AF65-F5344CB8AC3E}">
        <p14:creationId xmlns:p14="http://schemas.microsoft.com/office/powerpoint/2010/main" val="4254436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Texto 1"/>
              <p:cNvSpPr>
                <a:spLocks noGrp="1"/>
              </p:cNvSpPr>
              <p:nvPr>
                <p:ph type="body" idx="1"/>
              </p:nvPr>
            </p:nvSpPr>
            <p:spPr/>
            <p:txBody>
              <a:bodyPr>
                <a:normAutofit lnSpcReduction="10000"/>
              </a:bodyPr>
              <a:lstStyle/>
              <a:p>
                <a:r>
                  <a:rPr lang="pt-BR" dirty="0" smtClean="0"/>
                  <a:t>É recomendável a padronização das variáveis antes de se obter o valor da distância euclidiana, devido que normalmente todos os dados não estão no mesmo padrão de medidas.</a:t>
                </a:r>
              </a:p>
              <a:p>
                <a:pPr marL="0" indent="0">
                  <a:buNone/>
                </a:pPr>
                <a:endParaRPr lang="pt-BR" dirty="0" smtClean="0"/>
              </a:p>
              <a:p>
                <a:pPr marL="0" indent="0">
                  <a:buNone/>
                </a:pPr>
                <a14:m>
                  <m:oMathPara xmlns:m="http://schemas.openxmlformats.org/officeDocument/2006/math">
                    <m:oMathParaPr>
                      <m:jc m:val="center"/>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a:rPr>
                            <m:t>𝑍</m:t>
                          </m:r>
                        </m:e>
                        <m:sub>
                          <m:r>
                            <a:rPr lang="pt-BR" b="0" i="1" smtClean="0">
                              <a:latin typeface="Cambria Math"/>
                            </a:rPr>
                            <m:t>𝑖𝑗</m:t>
                          </m:r>
                        </m:sub>
                      </m:sSub>
                      <m:r>
                        <a:rPr lang="pt-BR" b="0" i="1" smtClean="0">
                          <a:latin typeface="Cambria Math"/>
                        </a:rPr>
                        <m:t>=</m:t>
                      </m:r>
                      <m:f>
                        <m:fPr>
                          <m:ctrlPr>
                            <a:rPr lang="pt-BR" b="0" i="1" smtClean="0">
                              <a:latin typeface="Cambria Math" panose="02040503050406030204" pitchFamily="18" charset="0"/>
                            </a:rPr>
                          </m:ctrlPr>
                        </m:fPr>
                        <m:num>
                          <m:sSub>
                            <m:sSubPr>
                              <m:ctrlPr>
                                <a:rPr lang="pt-BR" b="0" i="1" smtClean="0">
                                  <a:latin typeface="Cambria Math" panose="02040503050406030204" pitchFamily="18" charset="0"/>
                                </a:rPr>
                              </m:ctrlPr>
                            </m:sSubPr>
                            <m:e>
                              <m:r>
                                <a:rPr lang="pt-BR" b="0" i="1" smtClean="0">
                                  <a:latin typeface="Cambria Math"/>
                                </a:rPr>
                                <m:t>𝑋</m:t>
                              </m:r>
                            </m:e>
                            <m:sub>
                              <m:r>
                                <a:rPr lang="pt-BR" b="0" i="1" smtClean="0">
                                  <a:latin typeface="Cambria Math"/>
                                </a:rPr>
                                <m:t>𝑖𝑗</m:t>
                              </m:r>
                              <m:r>
                                <a:rPr lang="pt-BR" b="0" i="1" smtClean="0">
                                  <a:latin typeface="Cambria Math"/>
                                </a:rPr>
                                <m:t>−</m:t>
                              </m:r>
                            </m:sub>
                          </m:sSub>
                          <m:sSub>
                            <m:sSubPr>
                              <m:ctrlPr>
                                <a:rPr lang="pt-BR" b="0" i="1" smtClean="0">
                                  <a:latin typeface="Cambria Math" panose="02040503050406030204" pitchFamily="18" charset="0"/>
                                </a:rPr>
                              </m:ctrlPr>
                            </m:sSubPr>
                            <m:e>
                              <m:acc>
                                <m:accPr>
                                  <m:chr m:val="̅"/>
                                  <m:ctrlPr>
                                    <a:rPr lang="pt-BR" b="0" i="1" smtClean="0">
                                      <a:latin typeface="Cambria Math" panose="02040503050406030204" pitchFamily="18" charset="0"/>
                                    </a:rPr>
                                  </m:ctrlPr>
                                </m:accPr>
                                <m:e>
                                  <m:r>
                                    <a:rPr lang="pt-BR" b="0" i="1" smtClean="0">
                                      <a:latin typeface="Cambria Math"/>
                                    </a:rPr>
                                    <m:t>𝑋</m:t>
                                  </m:r>
                                </m:e>
                              </m:acc>
                            </m:e>
                            <m:sub>
                              <m:r>
                                <a:rPr lang="pt-BR" b="0" i="1" smtClean="0">
                                  <a:latin typeface="Cambria Math"/>
                                </a:rPr>
                                <m:t>𝑗</m:t>
                              </m:r>
                            </m:sub>
                          </m:sSub>
                        </m:num>
                        <m:den>
                          <m:sSub>
                            <m:sSubPr>
                              <m:ctrlPr>
                                <a:rPr lang="pt-BR" b="0" i="1" smtClean="0">
                                  <a:latin typeface="Cambria Math" panose="02040503050406030204" pitchFamily="18" charset="0"/>
                                </a:rPr>
                              </m:ctrlPr>
                            </m:sSubPr>
                            <m:e>
                              <m:r>
                                <a:rPr lang="pt-BR" b="0" i="1" smtClean="0">
                                  <a:latin typeface="Cambria Math"/>
                                </a:rPr>
                                <m:t>𝑆</m:t>
                              </m:r>
                            </m:e>
                            <m:sub>
                              <m:r>
                                <a:rPr lang="pt-BR" b="0" i="1" smtClean="0">
                                  <a:latin typeface="Cambria Math"/>
                                </a:rPr>
                                <m:t>𝑗</m:t>
                              </m:r>
                            </m:sub>
                          </m:sSub>
                        </m:den>
                      </m:f>
                      <m:r>
                        <a:rPr lang="pt-BR" b="0" i="1" smtClean="0">
                          <a:latin typeface="Cambria Math"/>
                        </a:rPr>
                        <m:t>  ,   </m:t>
                      </m:r>
                      <m:sSub>
                        <m:sSubPr>
                          <m:ctrlPr>
                            <a:rPr lang="pt-BR" b="0" i="1" smtClean="0">
                              <a:latin typeface="Cambria Math" panose="02040503050406030204" pitchFamily="18" charset="0"/>
                            </a:rPr>
                          </m:ctrlPr>
                        </m:sSubPr>
                        <m:e>
                          <m:r>
                            <a:rPr lang="pt-BR" b="0" i="1" smtClean="0">
                              <a:latin typeface="Cambria Math"/>
                            </a:rPr>
                            <m:t>𝑍</m:t>
                          </m:r>
                        </m:e>
                        <m:sub>
                          <m:r>
                            <a:rPr lang="pt-BR" b="0" i="1" smtClean="0">
                              <a:latin typeface="Cambria Math"/>
                            </a:rPr>
                            <m:t>𝑖𝑗</m:t>
                          </m:r>
                        </m:sub>
                      </m:sSub>
                      <m:r>
                        <a:rPr lang="pt-BR" b="0" i="1" smtClean="0">
                          <a:latin typeface="Cambria Math"/>
                        </a:rPr>
                        <m:t> </m:t>
                      </m:r>
                      <m:r>
                        <a:rPr lang="pt-BR" b="0" i="1" smtClean="0">
                          <a:latin typeface="Cambria Math"/>
                          <a:ea typeface="Cambria Math"/>
                        </a:rPr>
                        <m:t>~</m:t>
                      </m:r>
                      <m:d>
                        <m:dPr>
                          <m:ctrlPr>
                            <a:rPr lang="pt-BR" b="0" i="1" smtClean="0">
                              <a:latin typeface="Cambria Math" panose="02040503050406030204" pitchFamily="18" charset="0"/>
                              <a:ea typeface="Cambria Math"/>
                            </a:rPr>
                          </m:ctrlPr>
                        </m:dPr>
                        <m:e>
                          <m:r>
                            <a:rPr lang="pt-BR" b="0" i="1" smtClean="0">
                              <a:latin typeface="Cambria Math"/>
                              <a:ea typeface="Cambria Math"/>
                            </a:rPr>
                            <m:t>0 ,</m:t>
                          </m:r>
                          <m:sSub>
                            <m:sSubPr>
                              <m:ctrlPr>
                                <a:rPr lang="pt-BR" b="0" i="1" smtClean="0">
                                  <a:latin typeface="Cambria Math" panose="02040503050406030204" pitchFamily="18" charset="0"/>
                                  <a:ea typeface="Cambria Math"/>
                                </a:rPr>
                              </m:ctrlPr>
                            </m:sSubPr>
                            <m:e>
                              <m:r>
                                <a:rPr lang="pt-BR" b="0" i="1" smtClean="0">
                                  <a:latin typeface="Cambria Math"/>
                                  <a:ea typeface="Cambria Math"/>
                                </a:rPr>
                                <m:t>1</m:t>
                              </m:r>
                            </m:e>
                            <m:sub>
                              <m:r>
                                <a:rPr lang="pt-BR" b="0" i="1" smtClean="0">
                                  <a:latin typeface="Cambria Math"/>
                                  <a:ea typeface="Cambria Math"/>
                                </a:rPr>
                                <m:t>𝑗</m:t>
                              </m:r>
                            </m:sub>
                          </m:sSub>
                        </m:e>
                      </m:d>
                      <m:r>
                        <a:rPr lang="pt-BR" b="0" i="1" smtClean="0">
                          <a:latin typeface="Cambria Math"/>
                        </a:rPr>
                        <m:t> </m:t>
                      </m:r>
                    </m:oMath>
                  </m:oMathPara>
                </a14:m>
                <a:endParaRPr lang="pt-BR" b="0" i="1" dirty="0" smtClean="0">
                  <a:latin typeface="Cambria Math"/>
                </a:endParaRPr>
              </a:p>
              <a:p>
                <a:pPr marL="0" indent="0">
                  <a:buNone/>
                </a:pPr>
                <a:endParaRPr lang="pt-BR" i="1" dirty="0">
                  <a:latin typeface="Cambria Math"/>
                </a:endParaRPr>
              </a:p>
              <a:p>
                <a:pPr marL="0" indent="0">
                  <a:buNone/>
                </a:pPr>
                <a14:m>
                  <m:oMathPara xmlns:m="http://schemas.openxmlformats.org/officeDocument/2006/math">
                    <m:oMathParaPr>
                      <m:jc m:val="center"/>
                    </m:oMathParaPr>
                    <m:oMath xmlns:m="http://schemas.openxmlformats.org/officeDocument/2006/math">
                      <m:r>
                        <a:rPr lang="pt-BR" b="0" i="1" smtClean="0">
                          <a:latin typeface="Cambria Math"/>
                        </a:rPr>
                        <m:t>𝑜𝑢</m:t>
                      </m:r>
                      <m:r>
                        <a:rPr lang="pt-BR" b="0" i="1" smtClean="0">
                          <a:latin typeface="Cambria Math"/>
                        </a:rPr>
                        <m:t>        </m:t>
                      </m:r>
                      <m:sSub>
                        <m:sSubPr>
                          <m:ctrlPr>
                            <a:rPr lang="pt-BR" b="0" i="1" smtClean="0">
                              <a:latin typeface="Cambria Math" panose="02040503050406030204" pitchFamily="18" charset="0"/>
                            </a:rPr>
                          </m:ctrlPr>
                        </m:sSubPr>
                        <m:e>
                          <m:r>
                            <a:rPr lang="pt-BR" b="0" i="1" smtClean="0">
                              <a:latin typeface="Cambria Math"/>
                            </a:rPr>
                            <m:t>𝑍</m:t>
                          </m:r>
                        </m:e>
                        <m:sub>
                          <m:r>
                            <a:rPr lang="pt-BR" b="0" i="1" smtClean="0">
                              <a:latin typeface="Cambria Math"/>
                            </a:rPr>
                            <m:t>𝑖𝑗</m:t>
                          </m:r>
                        </m:sub>
                      </m:sSub>
                      <m:r>
                        <a:rPr lang="pt-BR" b="0" i="1" smtClean="0">
                          <a:latin typeface="Cambria Math"/>
                        </a:rPr>
                        <m:t>=</m:t>
                      </m:r>
                      <m:f>
                        <m:fPr>
                          <m:ctrlPr>
                            <a:rPr lang="pt-BR" b="0" i="1" smtClean="0">
                              <a:latin typeface="Cambria Math" panose="02040503050406030204" pitchFamily="18" charset="0"/>
                            </a:rPr>
                          </m:ctrlPr>
                        </m:fPr>
                        <m:num>
                          <m:sSub>
                            <m:sSubPr>
                              <m:ctrlPr>
                                <a:rPr lang="pt-BR" b="0" i="1" smtClean="0">
                                  <a:latin typeface="Cambria Math" panose="02040503050406030204" pitchFamily="18" charset="0"/>
                                </a:rPr>
                              </m:ctrlPr>
                            </m:sSubPr>
                            <m:e>
                              <m:r>
                                <a:rPr lang="pt-BR" b="0" i="1" smtClean="0">
                                  <a:latin typeface="Cambria Math"/>
                                </a:rPr>
                                <m:t>𝑋</m:t>
                              </m:r>
                            </m:e>
                            <m:sub>
                              <m:r>
                                <a:rPr lang="pt-BR" b="0" i="1" smtClean="0">
                                  <a:latin typeface="Cambria Math"/>
                                </a:rPr>
                                <m:t>𝑖𝑗</m:t>
                              </m:r>
                            </m:sub>
                          </m:sSub>
                        </m:num>
                        <m:den>
                          <m:r>
                            <a:rPr lang="pt-BR" b="0" i="1" smtClean="0">
                              <a:latin typeface="Cambria Math"/>
                            </a:rPr>
                            <m:t>𝑆</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a:rPr>
                                    <m:t>𝑋</m:t>
                                  </m:r>
                                </m:e>
                                <m:sub>
                                  <m:r>
                                    <a:rPr lang="pt-BR" b="0" i="1" smtClean="0">
                                      <a:latin typeface="Cambria Math"/>
                                    </a:rPr>
                                    <m:t>𝑗</m:t>
                                  </m:r>
                                </m:sub>
                              </m:sSub>
                            </m:e>
                          </m:d>
                        </m:den>
                      </m:f>
                      <m:r>
                        <a:rPr lang="pt-BR" b="0" i="1" smtClean="0">
                          <a:latin typeface="Cambria Math"/>
                        </a:rPr>
                        <m:t> , </m:t>
                      </m:r>
                      <m:sSub>
                        <m:sSubPr>
                          <m:ctrlPr>
                            <a:rPr lang="pt-BR" b="0" i="1" smtClean="0">
                              <a:latin typeface="Cambria Math" panose="02040503050406030204" pitchFamily="18" charset="0"/>
                            </a:rPr>
                          </m:ctrlPr>
                        </m:sSubPr>
                        <m:e>
                          <m:r>
                            <a:rPr lang="pt-BR" b="0" i="1" smtClean="0">
                              <a:latin typeface="Cambria Math"/>
                            </a:rPr>
                            <m:t>𝑍</m:t>
                          </m:r>
                        </m:e>
                        <m:sub>
                          <m:r>
                            <a:rPr lang="pt-BR" b="0" i="1" smtClean="0">
                              <a:latin typeface="Cambria Math"/>
                            </a:rPr>
                            <m:t>𝑖𝑗</m:t>
                          </m:r>
                        </m:sub>
                      </m:sSub>
                      <m:r>
                        <a:rPr lang="pt-BR" b="0" i="1" smtClean="0">
                          <a:latin typeface="Cambria Math"/>
                          <a:ea typeface="Cambria Math"/>
                        </a:rPr>
                        <m:t>~</m:t>
                      </m:r>
                      <m:d>
                        <m:dPr>
                          <m:ctrlPr>
                            <a:rPr lang="pt-BR" b="0" i="1" smtClean="0">
                              <a:latin typeface="Cambria Math" panose="02040503050406030204" pitchFamily="18" charset="0"/>
                              <a:ea typeface="Cambria Math"/>
                            </a:rPr>
                          </m:ctrlPr>
                        </m:dPr>
                        <m:e>
                          <m:sSub>
                            <m:sSubPr>
                              <m:ctrlPr>
                                <a:rPr lang="pt-BR" b="0" i="1" smtClean="0">
                                  <a:latin typeface="Cambria Math" panose="02040503050406030204" pitchFamily="18" charset="0"/>
                                  <a:ea typeface="Cambria Math"/>
                                </a:rPr>
                              </m:ctrlPr>
                            </m:sSubPr>
                            <m:e>
                              <m:acc>
                                <m:accPr>
                                  <m:chr m:val="̅"/>
                                  <m:ctrlPr>
                                    <a:rPr lang="pt-BR" b="0" i="1" smtClean="0">
                                      <a:latin typeface="Cambria Math" panose="02040503050406030204" pitchFamily="18" charset="0"/>
                                      <a:ea typeface="Cambria Math"/>
                                    </a:rPr>
                                  </m:ctrlPr>
                                </m:accPr>
                                <m:e>
                                  <m:r>
                                    <a:rPr lang="pt-BR" b="0" i="1" smtClean="0">
                                      <a:latin typeface="Cambria Math"/>
                                      <a:ea typeface="Cambria Math"/>
                                    </a:rPr>
                                    <m:t>𝑍</m:t>
                                  </m:r>
                                </m:e>
                              </m:acc>
                            </m:e>
                            <m:sub>
                              <m:r>
                                <a:rPr lang="pt-BR" b="0" i="1" smtClean="0">
                                  <a:latin typeface="Cambria Math"/>
                                  <a:ea typeface="Cambria Math"/>
                                </a:rPr>
                                <m:t>𝑗</m:t>
                              </m:r>
                            </m:sub>
                          </m:sSub>
                          <m:r>
                            <a:rPr lang="pt-BR" b="0" i="1" smtClean="0">
                              <a:latin typeface="Cambria Math"/>
                              <a:ea typeface="Cambria Math"/>
                            </a:rPr>
                            <m:t> , 1</m:t>
                          </m:r>
                        </m:e>
                      </m:d>
                    </m:oMath>
                  </m:oMathPara>
                </a14:m>
                <a:endParaRPr lang="pt-BR" dirty="0"/>
              </a:p>
            </p:txBody>
          </p:sp>
        </mc:Choice>
        <mc:Fallback xmlns="">
          <p:sp>
            <p:nvSpPr>
              <p:cNvPr id="2" name="Espaço Reservado para Texto 1"/>
              <p:cNvSpPr>
                <a:spLocks noGrp="1" noRot="1" noChangeAspect="1" noMove="1" noResize="1" noEditPoints="1" noAdjustHandles="1" noChangeArrowheads="1" noChangeShapeType="1" noTextEdit="1"/>
              </p:cNvSpPr>
              <p:nvPr>
                <p:ph type="body" idx="1"/>
              </p:nvPr>
            </p:nvSpPr>
            <p:spPr>
              <a:blipFill rotWithShape="1">
                <a:blip r:embed="rId2"/>
                <a:stretch>
                  <a:fillRect l="-1481" t="-2291"/>
                </a:stretch>
              </a:blipFill>
            </p:spPr>
            <p:txBody>
              <a:bodyPr/>
              <a:lstStyle/>
              <a:p>
                <a:r>
                  <a:rPr lang="pt-BR">
                    <a:noFill/>
                  </a:rPr>
                  <a:t> </a:t>
                </a:r>
              </a:p>
            </p:txBody>
          </p:sp>
        </mc:Fallback>
      </mc:AlternateContent>
      <p:sp>
        <p:nvSpPr>
          <p:cNvPr id="3" name="Título 2"/>
          <p:cNvSpPr>
            <a:spLocks noGrp="1"/>
          </p:cNvSpPr>
          <p:nvPr>
            <p:ph type="title"/>
          </p:nvPr>
        </p:nvSpPr>
        <p:spPr/>
        <p:txBody>
          <a:bodyPr/>
          <a:lstStyle/>
          <a:p>
            <a:r>
              <a:rPr lang="pt-BR" dirty="0" smtClean="0"/>
              <a:t>Distância euclidiana</a:t>
            </a:r>
            <a:endParaRPr lang="pt-BR" dirty="0"/>
          </a:p>
        </p:txBody>
      </p:sp>
    </p:spTree>
    <p:extLst>
      <p:ext uri="{BB962C8B-B14F-4D97-AF65-F5344CB8AC3E}">
        <p14:creationId xmlns:p14="http://schemas.microsoft.com/office/powerpoint/2010/main" val="3314884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Texto 1"/>
              <p:cNvSpPr>
                <a:spLocks noGrp="1"/>
              </p:cNvSpPr>
              <p:nvPr>
                <p:ph type="body" idx="1"/>
              </p:nvPr>
            </p:nvSpPr>
            <p:spPr/>
            <p:txBody>
              <a:bodyPr>
                <a:normAutofit fontScale="92500"/>
              </a:bodyPr>
              <a:lstStyle/>
              <a:p>
                <a:r>
                  <a:rPr lang="pt-BR" dirty="0" smtClean="0"/>
                  <a:t>A distância euclidiana cresce à medida que cresce o número de variáveis. Uma maneira de eliminar o efeito do número de variáveis é dividir o valor da distância euclidiana pela raiz quadrada do número de variáveis.</a:t>
                </a:r>
              </a:p>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acc>
                            <m:accPr>
                              <m:chr m:val="̅"/>
                              <m:ctrlPr>
                                <a:rPr lang="pt-BR" i="1" smtClean="0">
                                  <a:latin typeface="Cambria Math" panose="02040503050406030204" pitchFamily="18" charset="0"/>
                                </a:rPr>
                              </m:ctrlPr>
                            </m:accPr>
                            <m:e>
                              <m:r>
                                <a:rPr lang="pt-BR" b="0" i="1" smtClean="0">
                                  <a:latin typeface="Cambria Math"/>
                                </a:rPr>
                                <m:t>𝑑</m:t>
                              </m:r>
                            </m:e>
                          </m:acc>
                        </m:e>
                        <m:sub>
                          <m:r>
                            <a:rPr lang="pt-BR" b="0" i="1" smtClean="0">
                              <a:latin typeface="Cambria Math"/>
                            </a:rPr>
                            <m:t>𝑎𝑏</m:t>
                          </m:r>
                        </m:sub>
                      </m:sSub>
                      <m:r>
                        <a:rPr lang="pt-BR" b="0" i="1" smtClean="0">
                          <a:latin typeface="Cambria Math"/>
                        </a:rPr>
                        <m:t>=</m:t>
                      </m:r>
                      <m:f>
                        <m:fPr>
                          <m:ctrlPr>
                            <a:rPr lang="pt-BR" b="0" i="1" smtClean="0">
                              <a:latin typeface="Cambria Math" panose="02040503050406030204" pitchFamily="18" charset="0"/>
                            </a:rPr>
                          </m:ctrlPr>
                        </m:fPr>
                        <m:num>
                          <m:r>
                            <a:rPr lang="pt-BR" b="0" i="1" smtClean="0">
                              <a:latin typeface="Cambria Math"/>
                            </a:rPr>
                            <m:t>1</m:t>
                          </m:r>
                        </m:num>
                        <m:den>
                          <m:rad>
                            <m:radPr>
                              <m:degHide m:val="on"/>
                              <m:ctrlPr>
                                <a:rPr lang="pt-BR" b="0" i="1" smtClean="0">
                                  <a:latin typeface="Cambria Math" panose="02040503050406030204" pitchFamily="18" charset="0"/>
                                </a:rPr>
                              </m:ctrlPr>
                            </m:radPr>
                            <m:deg/>
                            <m:e>
                              <m:r>
                                <a:rPr lang="pt-BR" b="0" i="1" smtClean="0">
                                  <a:latin typeface="Cambria Math"/>
                                </a:rPr>
                                <m:t>𝑝</m:t>
                              </m:r>
                            </m:e>
                          </m:rad>
                        </m:den>
                      </m:f>
                      <m:r>
                        <a:rPr lang="pt-BR" b="0" i="1" smtClean="0">
                          <a:latin typeface="Cambria Math"/>
                          <a:ea typeface="Cambria Math"/>
                        </a:rPr>
                        <m:t>∙</m:t>
                      </m:r>
                      <m:sSub>
                        <m:sSubPr>
                          <m:ctrlPr>
                            <a:rPr lang="pt-BR" b="0" i="1" smtClean="0">
                              <a:latin typeface="Cambria Math" panose="02040503050406030204" pitchFamily="18" charset="0"/>
                              <a:ea typeface="Cambria Math"/>
                            </a:rPr>
                          </m:ctrlPr>
                        </m:sSubPr>
                        <m:e>
                          <m:r>
                            <a:rPr lang="pt-BR" b="0" i="1" smtClean="0">
                              <a:latin typeface="Cambria Math"/>
                              <a:ea typeface="Cambria Math"/>
                            </a:rPr>
                            <m:t>𝑑</m:t>
                          </m:r>
                        </m:e>
                        <m:sub>
                          <m:r>
                            <a:rPr lang="pt-BR" b="0" i="1" smtClean="0">
                              <a:latin typeface="Cambria Math"/>
                              <a:ea typeface="Cambria Math"/>
                            </a:rPr>
                            <m:t>𝑎𝑏</m:t>
                          </m:r>
                        </m:sub>
                      </m:sSub>
                    </m:oMath>
                  </m:oMathPara>
                </a14:m>
                <a:endParaRPr lang="pt-BR" dirty="0" smtClean="0"/>
              </a:p>
              <a:p>
                <a:pPr marL="0" indent="0">
                  <a:buNone/>
                </a:pPr>
                <a:endParaRPr lang="pt-BR" dirty="0" smtClean="0"/>
              </a:p>
              <a:p>
                <a:pPr marL="0" indent="0">
                  <a:buNone/>
                </a:pPr>
                <a14:m>
                  <m:oMathPara xmlns:m="http://schemas.openxmlformats.org/officeDocument/2006/math">
                    <m:oMathParaPr>
                      <m:jc m:val="left"/>
                    </m:oMathParaPr>
                    <m:oMath xmlns:m="http://schemas.openxmlformats.org/officeDocument/2006/math">
                      <m:sSub>
                        <m:sSubPr>
                          <m:ctrlPr>
                            <a:rPr lang="pt-BR" i="1" smtClean="0">
                              <a:latin typeface="Cambria Math" panose="02040503050406030204" pitchFamily="18" charset="0"/>
                            </a:rPr>
                          </m:ctrlPr>
                        </m:sSubPr>
                        <m:e>
                          <m:acc>
                            <m:accPr>
                              <m:chr m:val="̅"/>
                              <m:ctrlPr>
                                <a:rPr lang="pt-BR" i="1" smtClean="0">
                                  <a:latin typeface="Cambria Math" panose="02040503050406030204" pitchFamily="18" charset="0"/>
                                </a:rPr>
                              </m:ctrlPr>
                            </m:accPr>
                            <m:e>
                              <m:r>
                                <a:rPr lang="pt-BR" b="0" i="1" smtClean="0">
                                  <a:latin typeface="Cambria Math"/>
                                </a:rPr>
                                <m:t>𝑑</m:t>
                              </m:r>
                            </m:e>
                          </m:acc>
                        </m:e>
                        <m:sub>
                          <m:r>
                            <a:rPr lang="pt-BR" b="0" i="1" smtClean="0">
                              <a:latin typeface="Cambria Math"/>
                            </a:rPr>
                            <m:t>𝑎𝑏</m:t>
                          </m:r>
                        </m:sub>
                      </m:sSub>
                      <m:r>
                        <a:rPr lang="pt-BR" b="0" i="1" smtClean="0">
                          <a:latin typeface="Cambria Math"/>
                        </a:rPr>
                        <m:t>=</m:t>
                      </m:r>
                      <m:r>
                        <a:rPr lang="pt-BR" b="0" i="1" smtClean="0">
                          <a:latin typeface="Cambria Math"/>
                        </a:rPr>
                        <m:t>𝑑𝑖𝑠𝑡</m:t>
                      </m:r>
                      <m:r>
                        <a:rPr lang="pt-BR" b="0" i="1" smtClean="0">
                          <a:latin typeface="Cambria Math"/>
                        </a:rPr>
                        <m:t>â</m:t>
                      </m:r>
                      <m:r>
                        <a:rPr lang="pt-BR" b="0" i="1" smtClean="0">
                          <a:latin typeface="Cambria Math"/>
                        </a:rPr>
                        <m:t>𝑛𝑐𝑖𝑎</m:t>
                      </m:r>
                      <m:r>
                        <a:rPr lang="pt-BR" b="0" i="1" smtClean="0">
                          <a:latin typeface="Cambria Math"/>
                        </a:rPr>
                        <m:t> </m:t>
                      </m:r>
                      <m:r>
                        <a:rPr lang="pt-BR" b="0" i="1" smtClean="0">
                          <a:latin typeface="Cambria Math"/>
                        </a:rPr>
                        <m:t>𝑒𝑢𝑐𝑙𝑖𝑑𝑖𝑎𝑛𝑎</m:t>
                      </m:r>
                      <m:r>
                        <a:rPr lang="pt-BR" b="0" i="1" smtClean="0">
                          <a:latin typeface="Cambria Math"/>
                        </a:rPr>
                        <m:t> </m:t>
                      </m:r>
                      <m:r>
                        <a:rPr lang="pt-BR" b="0" i="1" smtClean="0">
                          <a:latin typeface="Cambria Math"/>
                        </a:rPr>
                        <m:t>𝑚</m:t>
                      </m:r>
                      <m:r>
                        <a:rPr lang="pt-BR" b="0" i="1" smtClean="0">
                          <a:latin typeface="Cambria Math"/>
                        </a:rPr>
                        <m:t>é</m:t>
                      </m:r>
                      <m:r>
                        <a:rPr lang="pt-BR" b="0" i="1" smtClean="0">
                          <a:latin typeface="Cambria Math"/>
                        </a:rPr>
                        <m:t>𝑑𝑖𝑎</m:t>
                      </m:r>
                      <m:r>
                        <a:rPr lang="pt-BR" b="0" i="1" smtClean="0">
                          <a:latin typeface="Cambria Math"/>
                        </a:rPr>
                        <m:t> </m:t>
                      </m:r>
                      <m:r>
                        <a:rPr lang="pt-BR" b="0" i="1" smtClean="0">
                          <a:latin typeface="Cambria Math"/>
                        </a:rPr>
                        <m:t>𝑒𝑛𝑡𝑟𝑒</m:t>
                      </m:r>
                      <m:r>
                        <a:rPr lang="pt-BR" b="0" i="1" smtClean="0">
                          <a:latin typeface="Cambria Math"/>
                        </a:rPr>
                        <m:t> </m:t>
                      </m:r>
                      <m:r>
                        <a:rPr lang="pt-BR" b="0" i="1" smtClean="0">
                          <a:latin typeface="Cambria Math"/>
                        </a:rPr>
                        <m:t>𝑎</m:t>
                      </m:r>
                      <m:r>
                        <a:rPr lang="pt-BR" b="0" i="1" smtClean="0">
                          <a:latin typeface="Cambria Math"/>
                        </a:rPr>
                        <m:t> </m:t>
                      </m:r>
                      <m:r>
                        <a:rPr lang="pt-BR" b="0" i="1" smtClean="0">
                          <a:latin typeface="Cambria Math"/>
                        </a:rPr>
                        <m:t>𝑒</m:t>
                      </m:r>
                      <m:r>
                        <a:rPr lang="pt-BR" b="0" i="1" smtClean="0">
                          <a:latin typeface="Cambria Math"/>
                        </a:rPr>
                        <m:t> </m:t>
                      </m:r>
                      <m:r>
                        <a:rPr lang="pt-BR" b="0" i="1" smtClean="0">
                          <a:latin typeface="Cambria Math"/>
                        </a:rPr>
                        <m:t>𝑏</m:t>
                      </m:r>
                      <m:r>
                        <a:rPr lang="pt-BR" b="0" i="1" smtClean="0">
                          <a:latin typeface="Cambria Math"/>
                        </a:rPr>
                        <m:t>;</m:t>
                      </m:r>
                    </m:oMath>
                  </m:oMathPara>
                </a14:m>
                <a:endParaRPr lang="pt-BR" b="0" dirty="0" smtClean="0"/>
              </a:p>
              <a:p>
                <a:pPr marL="0" indent="0">
                  <a:buNone/>
                </a:pPr>
                <a14:m>
                  <m:oMathPara xmlns:m="http://schemas.openxmlformats.org/officeDocument/2006/math">
                    <m:oMathParaPr>
                      <m:jc m:val="left"/>
                    </m:oMathParaPr>
                    <m:oMath xmlns:m="http://schemas.openxmlformats.org/officeDocument/2006/math">
                      <m:r>
                        <a:rPr lang="pt-BR" b="0" i="1" smtClean="0">
                          <a:latin typeface="Cambria Math"/>
                        </a:rPr>
                        <m:t>𝑝</m:t>
                      </m:r>
                      <m:r>
                        <a:rPr lang="pt-BR" b="0" i="1" smtClean="0">
                          <a:latin typeface="Cambria Math"/>
                        </a:rPr>
                        <m:t>=</m:t>
                      </m:r>
                      <m:r>
                        <a:rPr lang="pt-BR" b="0" i="1" smtClean="0">
                          <a:latin typeface="Cambria Math"/>
                        </a:rPr>
                        <m:t>𝑛</m:t>
                      </m:r>
                      <m:r>
                        <a:rPr lang="pt-BR" b="0" i="1" smtClean="0">
                          <a:latin typeface="Cambria Math"/>
                        </a:rPr>
                        <m:t>ú</m:t>
                      </m:r>
                      <m:r>
                        <a:rPr lang="pt-BR" b="0" i="1" smtClean="0">
                          <a:latin typeface="Cambria Math"/>
                        </a:rPr>
                        <m:t>𝑚𝑒𝑟𝑜</m:t>
                      </m:r>
                      <m:r>
                        <a:rPr lang="pt-BR" b="0" i="1" smtClean="0">
                          <a:latin typeface="Cambria Math"/>
                        </a:rPr>
                        <m:t> </m:t>
                      </m:r>
                      <m:r>
                        <a:rPr lang="pt-BR" b="0" i="1" smtClean="0">
                          <a:latin typeface="Cambria Math"/>
                        </a:rPr>
                        <m:t>𝑑𝑒</m:t>
                      </m:r>
                      <m:r>
                        <a:rPr lang="pt-BR" b="0" i="1" smtClean="0">
                          <a:latin typeface="Cambria Math"/>
                        </a:rPr>
                        <m:t> </m:t>
                      </m:r>
                      <m:r>
                        <a:rPr lang="pt-BR" b="0" i="1" smtClean="0">
                          <a:latin typeface="Cambria Math"/>
                        </a:rPr>
                        <m:t>𝑣𝑎𝑟𝑖</m:t>
                      </m:r>
                      <m:r>
                        <a:rPr lang="pt-BR" b="0" i="1" smtClean="0">
                          <a:latin typeface="Cambria Math"/>
                        </a:rPr>
                        <m:t>á</m:t>
                      </m:r>
                      <m:r>
                        <a:rPr lang="pt-BR" b="0" i="1" smtClean="0">
                          <a:latin typeface="Cambria Math"/>
                        </a:rPr>
                        <m:t>𝑣𝑒𝑖𝑠</m:t>
                      </m:r>
                      <m:r>
                        <a:rPr lang="pt-BR" b="0" i="1" smtClean="0">
                          <a:latin typeface="Cambria Math"/>
                        </a:rPr>
                        <m:t>;</m:t>
                      </m:r>
                    </m:oMath>
                  </m:oMathPara>
                </a14:m>
                <a:endParaRPr lang="pt-BR" b="0" dirty="0" smtClean="0"/>
              </a:p>
              <a:p>
                <a:pPr marL="0" indent="0">
                  <a:buNone/>
                </a:pPr>
                <a14:m>
                  <m:oMathPara xmlns:m="http://schemas.openxmlformats.org/officeDocument/2006/math">
                    <m:oMathParaPr>
                      <m:jc m:val="left"/>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a:rPr>
                            <m:t>𝑑</m:t>
                          </m:r>
                        </m:e>
                        <m:sub>
                          <m:r>
                            <a:rPr lang="pt-BR" b="0" i="1" smtClean="0">
                              <a:latin typeface="Cambria Math"/>
                            </a:rPr>
                            <m:t>𝑎𝑏</m:t>
                          </m:r>
                        </m:sub>
                      </m:sSub>
                      <m:r>
                        <a:rPr lang="pt-BR" b="0" i="1" smtClean="0">
                          <a:latin typeface="Cambria Math"/>
                        </a:rPr>
                        <m:t>=</m:t>
                      </m:r>
                      <m:r>
                        <a:rPr lang="pt-BR" b="0" i="1" smtClean="0">
                          <a:latin typeface="Cambria Math"/>
                        </a:rPr>
                        <m:t>𝑑𝑖𝑠𝑡</m:t>
                      </m:r>
                      <m:r>
                        <a:rPr lang="pt-BR" b="0" i="1" smtClean="0">
                          <a:latin typeface="Cambria Math"/>
                        </a:rPr>
                        <m:t>â</m:t>
                      </m:r>
                      <m:r>
                        <a:rPr lang="pt-BR" b="0" i="1" smtClean="0">
                          <a:latin typeface="Cambria Math"/>
                        </a:rPr>
                        <m:t>𝑛𝑐𝑖𝑎</m:t>
                      </m:r>
                      <m:r>
                        <a:rPr lang="pt-BR" b="0" i="1" smtClean="0">
                          <a:latin typeface="Cambria Math"/>
                        </a:rPr>
                        <m:t> </m:t>
                      </m:r>
                      <m:r>
                        <a:rPr lang="pt-BR" b="0" i="1" smtClean="0">
                          <a:latin typeface="Cambria Math"/>
                        </a:rPr>
                        <m:t>𝑒𝑢𝑐𝑙𝑖𝑑𝑖𝑎𝑛𝑎</m:t>
                      </m:r>
                      <m:r>
                        <a:rPr lang="pt-BR" b="0" i="1" smtClean="0">
                          <a:latin typeface="Cambria Math"/>
                        </a:rPr>
                        <m:t> </m:t>
                      </m:r>
                      <m:r>
                        <a:rPr lang="pt-BR" b="0" i="1" smtClean="0">
                          <a:latin typeface="Cambria Math"/>
                        </a:rPr>
                        <m:t>𝑒𝑛𝑡𝑟𝑒</m:t>
                      </m:r>
                      <m:r>
                        <a:rPr lang="pt-BR" b="0" i="1" smtClean="0">
                          <a:latin typeface="Cambria Math"/>
                        </a:rPr>
                        <m:t> </m:t>
                      </m:r>
                      <m:r>
                        <a:rPr lang="pt-BR" b="0" i="1" smtClean="0">
                          <a:latin typeface="Cambria Math"/>
                        </a:rPr>
                        <m:t>𝑎</m:t>
                      </m:r>
                      <m:r>
                        <a:rPr lang="pt-BR" b="0" i="1" smtClean="0">
                          <a:latin typeface="Cambria Math"/>
                        </a:rPr>
                        <m:t> </m:t>
                      </m:r>
                      <m:r>
                        <a:rPr lang="pt-BR" b="0" i="1" smtClean="0">
                          <a:latin typeface="Cambria Math"/>
                        </a:rPr>
                        <m:t>𝑒</m:t>
                      </m:r>
                      <m:r>
                        <a:rPr lang="pt-BR" b="0" i="1" smtClean="0">
                          <a:latin typeface="Cambria Math"/>
                        </a:rPr>
                        <m:t> </m:t>
                      </m:r>
                      <m:r>
                        <a:rPr lang="pt-BR" b="0" i="1" smtClean="0">
                          <a:latin typeface="Cambria Math"/>
                        </a:rPr>
                        <m:t>𝑏</m:t>
                      </m:r>
                      <m:r>
                        <a:rPr lang="pt-BR" b="0" i="1" smtClean="0">
                          <a:latin typeface="Cambria Math"/>
                        </a:rPr>
                        <m:t>.</m:t>
                      </m:r>
                    </m:oMath>
                  </m:oMathPara>
                </a14:m>
                <a:endParaRPr lang="pt-BR" dirty="0"/>
              </a:p>
            </p:txBody>
          </p:sp>
        </mc:Choice>
        <mc:Fallback xmlns="">
          <p:sp>
            <p:nvSpPr>
              <p:cNvPr id="2" name="Espaço Reservado para Texto 1"/>
              <p:cNvSpPr>
                <a:spLocks noGrp="1" noRot="1" noChangeAspect="1" noMove="1" noResize="1" noEditPoints="1" noAdjustHandles="1" noChangeArrowheads="1" noChangeShapeType="1" noTextEdit="1"/>
              </p:cNvSpPr>
              <p:nvPr>
                <p:ph type="body" idx="1"/>
              </p:nvPr>
            </p:nvSpPr>
            <p:spPr>
              <a:blipFill rotWithShape="1">
                <a:blip r:embed="rId2"/>
                <a:stretch>
                  <a:fillRect l="-1333" t="-1213"/>
                </a:stretch>
              </a:blipFill>
            </p:spPr>
            <p:txBody>
              <a:bodyPr/>
              <a:lstStyle/>
              <a:p>
                <a:r>
                  <a:rPr lang="pt-BR">
                    <a:noFill/>
                  </a:rPr>
                  <a:t> </a:t>
                </a:r>
              </a:p>
            </p:txBody>
          </p:sp>
        </mc:Fallback>
      </mc:AlternateContent>
      <p:sp>
        <p:nvSpPr>
          <p:cNvPr id="3" name="Título 2"/>
          <p:cNvSpPr>
            <a:spLocks noGrp="1"/>
          </p:cNvSpPr>
          <p:nvPr>
            <p:ph type="title"/>
          </p:nvPr>
        </p:nvSpPr>
        <p:spPr/>
        <p:txBody>
          <a:bodyPr/>
          <a:lstStyle/>
          <a:p>
            <a:r>
              <a:rPr lang="pt-BR" dirty="0" smtClean="0"/>
              <a:t>Distância euclidiana média</a:t>
            </a:r>
            <a:endParaRPr lang="pt-BR" dirty="0"/>
          </a:p>
        </p:txBody>
      </p:sp>
    </p:spTree>
    <p:extLst>
      <p:ext uri="{BB962C8B-B14F-4D97-AF65-F5344CB8AC3E}">
        <p14:creationId xmlns:p14="http://schemas.microsoft.com/office/powerpoint/2010/main" val="239673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Texto 1"/>
              <p:cNvSpPr>
                <a:spLocks noGrp="1"/>
              </p:cNvSpPr>
              <p:nvPr>
                <p:ph type="body" idx="1"/>
              </p:nvPr>
            </p:nvSpPr>
            <p:spPr/>
            <p:txBody>
              <a:bodyPr>
                <a:normAutofit/>
              </a:bodyPr>
              <a:lstStyle/>
              <a:p>
                <a:r>
                  <a:rPr lang="pt-BR" sz="2400" dirty="0" smtClean="0"/>
                  <a:t>A distância de Mahalanobis entre os indivíduos a e b é dada por:</a:t>
                </a:r>
              </a:p>
              <a:p>
                <a:endParaRPr lang="pt-BR" sz="2400" dirty="0" smtClean="0"/>
              </a:p>
              <a:p>
                <a:pPr marL="0" indent="0">
                  <a:buNone/>
                </a:pPr>
                <a:endParaRPr lang="pt-BR"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pt-BR" sz="2400" i="1">
                              <a:latin typeface="Cambria Math" panose="02040503050406030204" pitchFamily="18" charset="0"/>
                            </a:rPr>
                          </m:ctrlPr>
                        </m:sSubSupPr>
                        <m:e>
                          <m:r>
                            <a:rPr lang="pt-BR" sz="2400" i="1">
                              <a:latin typeface="Cambria Math"/>
                            </a:rPr>
                            <m:t>𝐷</m:t>
                          </m:r>
                        </m:e>
                        <m:sub>
                          <m:r>
                            <a:rPr lang="pt-BR" sz="2400" i="1">
                              <a:latin typeface="Cambria Math"/>
                            </a:rPr>
                            <m:t>𝑎𝑏</m:t>
                          </m:r>
                        </m:sub>
                        <m:sup>
                          <m:r>
                            <a:rPr lang="pt-BR" sz="2400" i="1">
                              <a:latin typeface="Cambria Math"/>
                            </a:rPr>
                            <m:t>2</m:t>
                          </m:r>
                        </m:sup>
                      </m:sSubSup>
                      <m:r>
                        <a:rPr lang="pt-BR" sz="2400" i="1">
                          <a:latin typeface="Cambria Math"/>
                        </a:rPr>
                        <m:t>=</m:t>
                      </m:r>
                      <m:d>
                        <m:dPr>
                          <m:begChr m:val="["/>
                          <m:endChr m:val="]"/>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a:rPr>
                                <m:t>𝑋</m:t>
                              </m:r>
                            </m:e>
                            <m:sub>
                              <m:r>
                                <a:rPr lang="pt-BR" sz="2400" i="1">
                                  <a:latin typeface="Cambria Math"/>
                                </a:rPr>
                                <m:t>𝑎</m:t>
                              </m:r>
                            </m:sub>
                          </m:sSub>
                          <m:r>
                            <a:rPr lang="pt-BR" sz="2400" i="1">
                              <a:latin typeface="Cambria Math"/>
                            </a:rPr>
                            <m:t>−</m:t>
                          </m:r>
                          <m:sSub>
                            <m:sSubPr>
                              <m:ctrlPr>
                                <a:rPr lang="pt-BR" sz="2400" i="1">
                                  <a:latin typeface="Cambria Math" panose="02040503050406030204" pitchFamily="18" charset="0"/>
                                </a:rPr>
                              </m:ctrlPr>
                            </m:sSubPr>
                            <m:e>
                              <m:r>
                                <a:rPr lang="pt-BR" sz="2400" i="1">
                                  <a:latin typeface="Cambria Math"/>
                                </a:rPr>
                                <m:t>𝑋</m:t>
                              </m:r>
                            </m:e>
                            <m:sub>
                              <m:r>
                                <a:rPr lang="pt-BR" sz="2400" i="1">
                                  <a:latin typeface="Cambria Math"/>
                                </a:rPr>
                                <m:t>𝑏</m:t>
                              </m:r>
                            </m:sub>
                          </m:sSub>
                        </m:e>
                      </m:d>
                      <m:r>
                        <a:rPr lang="pt-BR" sz="2400" i="1">
                          <a:latin typeface="Cambria Math"/>
                        </a:rPr>
                        <m:t>′∙</m:t>
                      </m:r>
                      <m:sSup>
                        <m:sSupPr>
                          <m:ctrlPr>
                            <a:rPr lang="pt-BR" sz="2400" i="1">
                              <a:latin typeface="Cambria Math" panose="02040503050406030204" pitchFamily="18" charset="0"/>
                            </a:rPr>
                          </m:ctrlPr>
                        </m:sSupPr>
                        <m:e>
                          <m:r>
                            <a:rPr lang="pt-BR" sz="2400" i="1">
                              <a:latin typeface="Cambria Math"/>
                            </a:rPr>
                            <m:t>𝑆</m:t>
                          </m:r>
                        </m:e>
                        <m:sup>
                          <m:r>
                            <a:rPr lang="pt-BR" sz="2400" i="1">
                              <a:latin typeface="Cambria Math"/>
                            </a:rPr>
                            <m:t>−1</m:t>
                          </m:r>
                        </m:sup>
                      </m:sSup>
                      <m:r>
                        <a:rPr lang="pt-BR" sz="2400" i="1">
                          <a:latin typeface="Cambria Math"/>
                        </a:rPr>
                        <m:t>∙</m:t>
                      </m:r>
                      <m:d>
                        <m:dPr>
                          <m:begChr m:val="["/>
                          <m:endChr m:val="]"/>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a:rPr>
                                <m:t>𝑋</m:t>
                              </m:r>
                            </m:e>
                            <m:sub>
                              <m:r>
                                <a:rPr lang="pt-BR" sz="2400" i="1">
                                  <a:latin typeface="Cambria Math"/>
                                </a:rPr>
                                <m:t>𝑎</m:t>
                              </m:r>
                            </m:sub>
                          </m:sSub>
                          <m:r>
                            <a:rPr lang="pt-BR" sz="2400" i="1">
                              <a:latin typeface="Cambria Math"/>
                            </a:rPr>
                            <m:t>−</m:t>
                          </m:r>
                          <m:sSub>
                            <m:sSubPr>
                              <m:ctrlPr>
                                <a:rPr lang="pt-BR" sz="2400" i="1">
                                  <a:latin typeface="Cambria Math" panose="02040503050406030204" pitchFamily="18" charset="0"/>
                                </a:rPr>
                              </m:ctrlPr>
                            </m:sSubPr>
                            <m:e>
                              <m:r>
                                <a:rPr lang="pt-BR" sz="2400" i="1">
                                  <a:latin typeface="Cambria Math"/>
                                </a:rPr>
                                <m:t>𝑋</m:t>
                              </m:r>
                            </m:e>
                            <m:sub>
                              <m:r>
                                <a:rPr lang="pt-BR" sz="2400" i="1">
                                  <a:latin typeface="Cambria Math"/>
                                </a:rPr>
                                <m:t>𝑏</m:t>
                              </m:r>
                            </m:sub>
                          </m:sSub>
                        </m:e>
                      </m:d>
                    </m:oMath>
                  </m:oMathPara>
                </a14:m>
                <a:endParaRPr lang="pt-BR" sz="2400" dirty="0"/>
              </a:p>
              <a:p>
                <a:pPr marL="0" indent="0">
                  <a:buNone/>
                </a:pPr>
                <a:r>
                  <a:rPr lang="pt-BR" sz="2400" dirty="0"/>
                  <a:t>em que,</a:t>
                </a:r>
              </a:p>
              <a:p>
                <a:pPr marL="0" indent="0">
                  <a:buNone/>
                </a:pPr>
                <a:r>
                  <a:rPr lang="pt-BR" sz="2400" dirty="0"/>
                  <a:t> </a:t>
                </a:r>
              </a:p>
              <a:p>
                <a:pPr marL="0" indent="0">
                  <a:buNone/>
                </a:pPr>
                <a14:m>
                  <m:oMathPara xmlns:m="http://schemas.openxmlformats.org/officeDocument/2006/math">
                    <m:oMathParaPr>
                      <m:jc m:val="left"/>
                    </m:oMathParaPr>
                    <m:oMath xmlns:m="http://schemas.openxmlformats.org/officeDocument/2006/math">
                      <m:sSubSup>
                        <m:sSubSupPr>
                          <m:ctrlPr>
                            <a:rPr lang="pt-BR" sz="2400" i="1">
                              <a:latin typeface="Cambria Math" panose="02040503050406030204" pitchFamily="18" charset="0"/>
                            </a:rPr>
                          </m:ctrlPr>
                        </m:sSubSupPr>
                        <m:e>
                          <m:r>
                            <a:rPr lang="pt-BR" sz="2400" i="1">
                              <a:latin typeface="Cambria Math"/>
                            </a:rPr>
                            <m:t>𝐷</m:t>
                          </m:r>
                        </m:e>
                        <m:sub>
                          <m:r>
                            <a:rPr lang="pt-BR" sz="2400" i="1">
                              <a:latin typeface="Cambria Math"/>
                            </a:rPr>
                            <m:t>𝑎𝑏</m:t>
                          </m:r>
                        </m:sub>
                        <m:sup>
                          <m:r>
                            <a:rPr lang="pt-BR" sz="2400" i="1">
                              <a:latin typeface="Cambria Math"/>
                            </a:rPr>
                            <m:t>2</m:t>
                          </m:r>
                        </m:sup>
                      </m:sSubSup>
                      <m:r>
                        <a:rPr lang="pt-BR" sz="2400" i="1">
                          <a:latin typeface="Cambria Math"/>
                        </a:rPr>
                        <m:t>=</m:t>
                      </m:r>
                      <m:r>
                        <a:rPr lang="pt-BR" sz="2400" i="1">
                          <a:latin typeface="Cambria Math"/>
                        </a:rPr>
                        <m:t>𝑑𝑖𝑠𝑡</m:t>
                      </m:r>
                      <m:r>
                        <a:rPr lang="pt-BR" sz="2400" i="1">
                          <a:latin typeface="Cambria Math"/>
                        </a:rPr>
                        <m:t>â</m:t>
                      </m:r>
                      <m:r>
                        <a:rPr lang="pt-BR" sz="2400" i="1">
                          <a:latin typeface="Cambria Math"/>
                        </a:rPr>
                        <m:t>𝑛𝑐𝑖𝑎</m:t>
                      </m:r>
                      <m:r>
                        <a:rPr lang="pt-BR" sz="2400" i="1">
                          <a:latin typeface="Cambria Math"/>
                        </a:rPr>
                        <m:t> </m:t>
                      </m:r>
                      <m:r>
                        <a:rPr lang="pt-BR" sz="2400" i="1">
                          <a:latin typeface="Cambria Math"/>
                        </a:rPr>
                        <m:t>𝑑𝑒</m:t>
                      </m:r>
                      <m:r>
                        <a:rPr lang="pt-BR" sz="2400" i="1">
                          <a:latin typeface="Cambria Math"/>
                        </a:rPr>
                        <m:t> </m:t>
                      </m:r>
                      <m:r>
                        <a:rPr lang="pt-BR" sz="2400" i="1">
                          <a:latin typeface="Cambria Math"/>
                        </a:rPr>
                        <m:t>𝑚𝑎h𝑎𝑙𝑎𝑛𝑜𝑏𝑖𝑠</m:t>
                      </m:r>
                      <m:r>
                        <a:rPr lang="pt-BR" sz="2400" i="1">
                          <a:latin typeface="Cambria Math"/>
                        </a:rPr>
                        <m:t> </m:t>
                      </m:r>
                      <m:r>
                        <a:rPr lang="pt-BR" sz="2400" i="1">
                          <a:latin typeface="Cambria Math"/>
                        </a:rPr>
                        <m:t>𝑒𝑛𝑡𝑟𝑒</m:t>
                      </m:r>
                      <m:r>
                        <a:rPr lang="pt-BR" sz="2400" i="1">
                          <a:latin typeface="Cambria Math"/>
                        </a:rPr>
                        <m:t> </m:t>
                      </m:r>
                      <m:r>
                        <a:rPr lang="pt-BR" sz="2400" i="1">
                          <a:latin typeface="Cambria Math"/>
                        </a:rPr>
                        <m:t>𝑜𝑠</m:t>
                      </m:r>
                      <m:r>
                        <a:rPr lang="pt-BR" sz="2400" i="1">
                          <a:latin typeface="Cambria Math"/>
                        </a:rPr>
                        <m:t> </m:t>
                      </m:r>
                      <m:r>
                        <a:rPr lang="pt-BR" sz="2400" i="1">
                          <a:latin typeface="Cambria Math"/>
                        </a:rPr>
                        <m:t>𝑖𝑛𝑑𝑖𝑣</m:t>
                      </m:r>
                      <m:r>
                        <a:rPr lang="pt-BR" sz="2400" i="1">
                          <a:latin typeface="Cambria Math"/>
                        </a:rPr>
                        <m:t>í</m:t>
                      </m:r>
                      <m:r>
                        <a:rPr lang="pt-BR" sz="2400" i="1">
                          <a:latin typeface="Cambria Math"/>
                        </a:rPr>
                        <m:t>𝑑𝑢𝑜𝑠</m:t>
                      </m:r>
                      <m:r>
                        <a:rPr lang="pt-BR" sz="2400" i="1">
                          <a:latin typeface="Cambria Math"/>
                        </a:rPr>
                        <m:t> </m:t>
                      </m:r>
                      <m:r>
                        <a:rPr lang="pt-BR" sz="2400" i="1">
                          <a:latin typeface="Cambria Math"/>
                        </a:rPr>
                        <m:t>𝑎</m:t>
                      </m:r>
                      <m:r>
                        <a:rPr lang="pt-BR" sz="2400" i="1">
                          <a:latin typeface="Cambria Math"/>
                        </a:rPr>
                        <m:t> </m:t>
                      </m:r>
                      <m:r>
                        <a:rPr lang="pt-BR" sz="2400" i="1">
                          <a:latin typeface="Cambria Math"/>
                        </a:rPr>
                        <m:t>𝑒</m:t>
                      </m:r>
                      <m:r>
                        <a:rPr lang="pt-BR" sz="2400" i="1">
                          <a:latin typeface="Cambria Math"/>
                        </a:rPr>
                        <m:t> </m:t>
                      </m:r>
                      <m:r>
                        <a:rPr lang="pt-BR" sz="2400" i="1">
                          <a:latin typeface="Cambria Math"/>
                        </a:rPr>
                        <m:t>𝑏</m:t>
                      </m:r>
                      <m:r>
                        <a:rPr lang="pt-BR" sz="2400" i="1">
                          <a:latin typeface="Cambria Math"/>
                        </a:rPr>
                        <m:t>;</m:t>
                      </m:r>
                    </m:oMath>
                  </m:oMathPara>
                </a14:m>
                <a:endParaRPr lang="pt-BR" sz="2400" dirty="0"/>
              </a:p>
              <a:p>
                <a:pPr marL="0" indent="0">
                  <a:buNone/>
                </a:pPr>
                <a14:m>
                  <m:oMathPara xmlns:m="http://schemas.openxmlformats.org/officeDocument/2006/math">
                    <m:oMathParaPr>
                      <m:jc m:val="left"/>
                    </m:oMathParaPr>
                    <m:oMath xmlns:m="http://schemas.openxmlformats.org/officeDocument/2006/math">
                      <m:sSub>
                        <m:sSubPr>
                          <m:ctrlPr>
                            <a:rPr lang="pt-BR" sz="2400" i="1">
                              <a:latin typeface="Cambria Math" panose="02040503050406030204" pitchFamily="18" charset="0"/>
                            </a:rPr>
                          </m:ctrlPr>
                        </m:sSubPr>
                        <m:e>
                          <m:r>
                            <a:rPr lang="pt-BR" sz="2400" i="1">
                              <a:latin typeface="Cambria Math"/>
                            </a:rPr>
                            <m:t>𝑋</m:t>
                          </m:r>
                        </m:e>
                        <m:sub>
                          <m:r>
                            <a:rPr lang="pt-BR" sz="2400" i="1">
                              <a:latin typeface="Cambria Math"/>
                            </a:rPr>
                            <m:t>𝑎</m:t>
                          </m:r>
                        </m:sub>
                      </m:sSub>
                      <m:r>
                        <a:rPr lang="pt-BR" sz="2400" i="1">
                          <a:latin typeface="Cambria Math"/>
                        </a:rPr>
                        <m:t>=</m:t>
                      </m:r>
                      <m:r>
                        <a:rPr lang="pt-BR" sz="2400" i="1">
                          <a:latin typeface="Cambria Math"/>
                        </a:rPr>
                        <m:t>𝑣𝑒𝑡𝑜𝑟</m:t>
                      </m:r>
                      <m:r>
                        <a:rPr lang="pt-BR" sz="2400" i="1">
                          <a:latin typeface="Cambria Math"/>
                        </a:rPr>
                        <m:t> </m:t>
                      </m:r>
                      <m:r>
                        <a:rPr lang="pt-BR" sz="2400" i="1">
                          <a:latin typeface="Cambria Math"/>
                        </a:rPr>
                        <m:t>𝑑𝑒</m:t>
                      </m:r>
                      <m:r>
                        <a:rPr lang="pt-BR" sz="2400" i="1">
                          <a:latin typeface="Cambria Math"/>
                        </a:rPr>
                        <m:t> </m:t>
                      </m:r>
                      <m:r>
                        <a:rPr lang="pt-BR" sz="2400" i="1">
                          <a:latin typeface="Cambria Math"/>
                        </a:rPr>
                        <m:t>𝑐𝑎𝑟𝑎𝑐𝑡𝑒𝑟</m:t>
                      </m:r>
                      <m:r>
                        <a:rPr lang="pt-BR" sz="2400" i="1">
                          <a:latin typeface="Cambria Math"/>
                        </a:rPr>
                        <m:t>í</m:t>
                      </m:r>
                      <m:r>
                        <a:rPr lang="pt-BR" sz="2400" i="1">
                          <a:latin typeface="Cambria Math"/>
                        </a:rPr>
                        <m:t>𝑠𝑡𝑖𝑐𝑎𝑠</m:t>
                      </m:r>
                      <m:r>
                        <a:rPr lang="pt-BR" sz="2400" i="1">
                          <a:latin typeface="Cambria Math"/>
                        </a:rPr>
                        <m:t> </m:t>
                      </m:r>
                      <m:r>
                        <a:rPr lang="pt-BR" sz="2400" i="1">
                          <a:latin typeface="Cambria Math"/>
                        </a:rPr>
                        <m:t>𝑑𝑜</m:t>
                      </m:r>
                      <m:r>
                        <a:rPr lang="pt-BR" sz="2400" i="1">
                          <a:latin typeface="Cambria Math"/>
                        </a:rPr>
                        <m:t> </m:t>
                      </m:r>
                      <m:r>
                        <a:rPr lang="pt-BR" sz="2400" i="1">
                          <a:latin typeface="Cambria Math"/>
                        </a:rPr>
                        <m:t>𝑖𝑛𝑑𝑖𝑣</m:t>
                      </m:r>
                      <m:r>
                        <a:rPr lang="pt-BR" sz="2400" i="1">
                          <a:latin typeface="Cambria Math"/>
                        </a:rPr>
                        <m:t>í</m:t>
                      </m:r>
                      <m:r>
                        <a:rPr lang="pt-BR" sz="2400" i="1">
                          <a:latin typeface="Cambria Math"/>
                        </a:rPr>
                        <m:t>𝑑𝑢𝑜</m:t>
                      </m:r>
                      <m:r>
                        <a:rPr lang="pt-BR" sz="2400" i="1">
                          <a:latin typeface="Cambria Math"/>
                        </a:rPr>
                        <m:t> </m:t>
                      </m:r>
                      <m:r>
                        <a:rPr lang="pt-BR" sz="2400" i="1">
                          <a:latin typeface="Cambria Math"/>
                        </a:rPr>
                        <m:t>𝑎</m:t>
                      </m:r>
                      <m:r>
                        <a:rPr lang="pt-BR" sz="2400" i="1">
                          <a:latin typeface="Cambria Math"/>
                        </a:rPr>
                        <m:t>;</m:t>
                      </m:r>
                    </m:oMath>
                  </m:oMathPara>
                </a14:m>
                <a:endParaRPr lang="pt-BR" sz="2400" dirty="0"/>
              </a:p>
              <a:p>
                <a:pPr marL="0" indent="0" algn="l">
                  <a:buNone/>
                </a:pPr>
                <a14:m>
                  <m:oMathPara xmlns:m="http://schemas.openxmlformats.org/officeDocument/2006/math">
                    <m:oMathParaPr>
                      <m:jc m:val="left"/>
                    </m:oMathParaPr>
                    <m:oMath xmlns:m="http://schemas.openxmlformats.org/officeDocument/2006/math">
                      <m:sSub>
                        <m:sSubPr>
                          <m:ctrlPr>
                            <a:rPr lang="pt-BR" sz="2400" i="1">
                              <a:latin typeface="Cambria Math" panose="02040503050406030204" pitchFamily="18" charset="0"/>
                            </a:rPr>
                          </m:ctrlPr>
                        </m:sSubPr>
                        <m:e>
                          <m:r>
                            <a:rPr lang="pt-BR" sz="2400" i="1">
                              <a:latin typeface="Cambria Math"/>
                            </a:rPr>
                            <m:t>𝑋</m:t>
                          </m:r>
                        </m:e>
                        <m:sub>
                          <m:r>
                            <a:rPr lang="pt-BR" sz="2400" i="1">
                              <a:latin typeface="Cambria Math"/>
                            </a:rPr>
                            <m:t>𝑏</m:t>
                          </m:r>
                        </m:sub>
                      </m:sSub>
                      <m:r>
                        <a:rPr lang="pt-BR" sz="2400" i="1">
                          <a:latin typeface="Cambria Math"/>
                        </a:rPr>
                        <m:t>=</m:t>
                      </m:r>
                      <m:r>
                        <a:rPr lang="pt-BR" sz="2400" i="1">
                          <a:latin typeface="Cambria Math"/>
                        </a:rPr>
                        <m:t>𝑣𝑒𝑡𝑜𝑟</m:t>
                      </m:r>
                      <m:r>
                        <a:rPr lang="pt-BR" sz="2400" i="1">
                          <a:latin typeface="Cambria Math"/>
                        </a:rPr>
                        <m:t> </m:t>
                      </m:r>
                      <m:r>
                        <a:rPr lang="pt-BR" sz="2400" i="1">
                          <a:latin typeface="Cambria Math"/>
                        </a:rPr>
                        <m:t>𝑑𝑒</m:t>
                      </m:r>
                      <m:r>
                        <a:rPr lang="pt-BR" sz="2400" i="1">
                          <a:latin typeface="Cambria Math"/>
                        </a:rPr>
                        <m:t> </m:t>
                      </m:r>
                      <m:r>
                        <a:rPr lang="pt-BR" sz="2400" i="1">
                          <a:latin typeface="Cambria Math"/>
                        </a:rPr>
                        <m:t>𝑐𝑎𝑟𝑎𝑐𝑡𝑒𝑟</m:t>
                      </m:r>
                      <m:r>
                        <a:rPr lang="pt-BR" sz="2400" i="1">
                          <a:latin typeface="Cambria Math"/>
                        </a:rPr>
                        <m:t>í</m:t>
                      </m:r>
                      <m:r>
                        <a:rPr lang="pt-BR" sz="2400" i="1">
                          <a:latin typeface="Cambria Math"/>
                        </a:rPr>
                        <m:t>𝑠𝑡𝑖𝑐𝑎𝑠</m:t>
                      </m:r>
                      <m:r>
                        <a:rPr lang="pt-BR" sz="2400" i="1">
                          <a:latin typeface="Cambria Math"/>
                        </a:rPr>
                        <m:t> </m:t>
                      </m:r>
                      <m:r>
                        <a:rPr lang="pt-BR" sz="2400" i="1">
                          <a:latin typeface="Cambria Math"/>
                        </a:rPr>
                        <m:t>𝑑𝑜</m:t>
                      </m:r>
                      <m:r>
                        <a:rPr lang="pt-BR" sz="2400" i="1">
                          <a:latin typeface="Cambria Math"/>
                        </a:rPr>
                        <m:t> </m:t>
                      </m:r>
                      <m:r>
                        <a:rPr lang="pt-BR" sz="2400" i="1">
                          <a:latin typeface="Cambria Math"/>
                        </a:rPr>
                        <m:t>𝑖𝑛𝑑𝑖𝑣</m:t>
                      </m:r>
                      <m:r>
                        <a:rPr lang="pt-BR" sz="2400" i="1">
                          <a:latin typeface="Cambria Math"/>
                        </a:rPr>
                        <m:t>í</m:t>
                      </m:r>
                      <m:r>
                        <a:rPr lang="pt-BR" sz="2400" i="1">
                          <a:latin typeface="Cambria Math"/>
                        </a:rPr>
                        <m:t>𝑑𝑢𝑜</m:t>
                      </m:r>
                      <m:r>
                        <a:rPr lang="pt-BR" sz="2400" i="1">
                          <a:latin typeface="Cambria Math"/>
                        </a:rPr>
                        <m:t> </m:t>
                      </m:r>
                      <m:r>
                        <a:rPr lang="pt-BR" sz="2400" i="1">
                          <a:latin typeface="Cambria Math"/>
                        </a:rPr>
                        <m:t>𝑏</m:t>
                      </m:r>
                      <m:r>
                        <a:rPr lang="pt-BR" sz="2400" i="1">
                          <a:latin typeface="Cambria Math"/>
                        </a:rPr>
                        <m:t>;</m:t>
                      </m:r>
                    </m:oMath>
                  </m:oMathPara>
                </a14:m>
                <a:endParaRPr lang="pt-BR" sz="2400" dirty="0"/>
              </a:p>
              <a:p>
                <a:pPr marL="0" indent="0" algn="l">
                  <a:buNone/>
                </a:pPr>
                <a14:m>
                  <m:oMathPara xmlns:m="http://schemas.openxmlformats.org/officeDocument/2006/math">
                    <m:oMathParaPr>
                      <m:jc m:val="left"/>
                    </m:oMathParaPr>
                    <m:oMath xmlns:m="http://schemas.openxmlformats.org/officeDocument/2006/math">
                      <m:r>
                        <a:rPr lang="pt-BR" sz="2400" i="1">
                          <a:latin typeface="Cambria Math"/>
                        </a:rPr>
                        <m:t>𝑆</m:t>
                      </m:r>
                      <m:r>
                        <a:rPr lang="pt-BR" sz="2400" i="1">
                          <a:latin typeface="Cambria Math"/>
                        </a:rPr>
                        <m:t>=</m:t>
                      </m:r>
                      <m:r>
                        <a:rPr lang="pt-BR" sz="2400" i="1">
                          <a:latin typeface="Cambria Math"/>
                        </a:rPr>
                        <m:t>𝑚𝑎𝑡𝑟𝑖𝑧</m:t>
                      </m:r>
                      <m:r>
                        <a:rPr lang="pt-BR" sz="2400" i="1">
                          <a:latin typeface="Cambria Math"/>
                        </a:rPr>
                        <m:t> </m:t>
                      </m:r>
                      <m:r>
                        <a:rPr lang="pt-BR" sz="2400" i="1">
                          <a:latin typeface="Cambria Math"/>
                        </a:rPr>
                        <m:t>𝑑𝑒</m:t>
                      </m:r>
                      <m:r>
                        <a:rPr lang="pt-BR" sz="2400" i="1">
                          <a:latin typeface="Cambria Math"/>
                        </a:rPr>
                        <m:t> </m:t>
                      </m:r>
                      <m:r>
                        <a:rPr lang="pt-BR" sz="2400" i="1">
                          <a:latin typeface="Cambria Math"/>
                        </a:rPr>
                        <m:t>𝑣𝑎𝑟𝑖</m:t>
                      </m:r>
                      <m:r>
                        <a:rPr lang="pt-BR" sz="2400" i="1">
                          <a:latin typeface="Cambria Math"/>
                        </a:rPr>
                        <m:t>â</m:t>
                      </m:r>
                      <m:r>
                        <a:rPr lang="pt-BR" sz="2400" i="1">
                          <a:latin typeface="Cambria Math"/>
                        </a:rPr>
                        <m:t>𝑛𝑐𝑖𝑎</m:t>
                      </m:r>
                      <m:r>
                        <a:rPr lang="pt-BR" sz="2400" i="1">
                          <a:latin typeface="Cambria Math"/>
                        </a:rPr>
                        <m:t>  </m:t>
                      </m:r>
                      <m:r>
                        <a:rPr lang="pt-BR" sz="2400" i="1">
                          <a:latin typeface="Cambria Math"/>
                        </a:rPr>
                        <m:t>𝑎𝑚𝑜𝑠𝑡𝑟𝑎𝑙</m:t>
                      </m:r>
                      <m:r>
                        <a:rPr lang="pt-BR" sz="2400" i="1">
                          <a:latin typeface="Cambria Math"/>
                        </a:rPr>
                        <m:t> </m:t>
                      </m:r>
                      <m:r>
                        <a:rPr lang="pt-BR" sz="2400" i="1">
                          <a:latin typeface="Cambria Math"/>
                        </a:rPr>
                        <m:t>𝑑𝑎</m:t>
                      </m:r>
                      <m:r>
                        <a:rPr lang="pt-BR" sz="2400" i="1">
                          <a:latin typeface="Cambria Math"/>
                        </a:rPr>
                        <m:t> </m:t>
                      </m:r>
                      <m:r>
                        <a:rPr lang="pt-BR" sz="2400" i="1">
                          <a:latin typeface="Cambria Math"/>
                        </a:rPr>
                        <m:t>𝑝𝑜𝑝𝑢𝑙𝑎</m:t>
                      </m:r>
                      <m:r>
                        <a:rPr lang="pt-BR" sz="2400" i="1">
                          <a:latin typeface="Cambria Math"/>
                        </a:rPr>
                        <m:t>çã</m:t>
                      </m:r>
                      <m:r>
                        <a:rPr lang="pt-BR" sz="2400" i="1">
                          <a:latin typeface="Cambria Math"/>
                        </a:rPr>
                        <m:t>𝑜</m:t>
                      </m:r>
                      <m:r>
                        <a:rPr lang="pt-BR" sz="2400" i="1">
                          <a:latin typeface="Cambria Math"/>
                        </a:rPr>
                        <m:t>.</m:t>
                      </m:r>
                    </m:oMath>
                  </m:oMathPara>
                </a14:m>
                <a:endParaRPr lang="pt-BR" sz="2400" dirty="0"/>
              </a:p>
              <a:p>
                <a:pPr marL="0" indent="0">
                  <a:buNone/>
                </a:pPr>
                <a:endParaRPr lang="pt-BR" sz="2400" dirty="0"/>
              </a:p>
            </p:txBody>
          </p:sp>
        </mc:Choice>
        <mc:Fallback xmlns="">
          <p:sp>
            <p:nvSpPr>
              <p:cNvPr id="2" name="Espaço Reservado para Texto 1"/>
              <p:cNvSpPr>
                <a:spLocks noGrp="1" noRot="1" noChangeAspect="1" noMove="1" noResize="1" noEditPoints="1" noAdjustHandles="1" noChangeArrowheads="1" noChangeShapeType="1" noTextEdit="1"/>
              </p:cNvSpPr>
              <p:nvPr>
                <p:ph type="body" idx="1"/>
              </p:nvPr>
            </p:nvSpPr>
            <p:spPr>
              <a:blipFill rotWithShape="1">
                <a:blip r:embed="rId2"/>
                <a:stretch>
                  <a:fillRect l="-1111" t="-1213"/>
                </a:stretch>
              </a:blipFill>
            </p:spPr>
            <p:txBody>
              <a:bodyPr/>
              <a:lstStyle/>
              <a:p>
                <a:r>
                  <a:rPr lang="pt-BR">
                    <a:noFill/>
                  </a:rPr>
                  <a:t> </a:t>
                </a:r>
              </a:p>
            </p:txBody>
          </p:sp>
        </mc:Fallback>
      </mc:AlternateContent>
      <p:sp>
        <p:nvSpPr>
          <p:cNvPr id="3" name="Título 2"/>
          <p:cNvSpPr>
            <a:spLocks noGrp="1"/>
          </p:cNvSpPr>
          <p:nvPr>
            <p:ph type="title"/>
          </p:nvPr>
        </p:nvSpPr>
        <p:spPr/>
        <p:txBody>
          <a:bodyPr/>
          <a:lstStyle/>
          <a:p>
            <a:r>
              <a:rPr lang="pt-BR" dirty="0" smtClean="0"/>
              <a:t>Distância de Mahalanobis</a:t>
            </a:r>
            <a:endParaRPr lang="pt-BR" dirty="0"/>
          </a:p>
        </p:txBody>
      </p:sp>
    </p:spTree>
    <p:extLst>
      <p:ext uri="{BB962C8B-B14F-4D97-AF65-F5344CB8AC3E}">
        <p14:creationId xmlns:p14="http://schemas.microsoft.com/office/powerpoint/2010/main" val="3843941404"/>
      </p:ext>
    </p:extLst>
  </p:cSld>
  <p:clrMapOvr>
    <a:masterClrMapping/>
  </p:clrMapOvr>
</p:sld>
</file>

<file path=ppt/theme/theme1.xml><?xml version="1.0" encoding="utf-8"?>
<a:theme xmlns:a="http://schemas.openxmlformats.org/drawingml/2006/main" name="Desig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2057737089D604C8995D725789FFFFD0400C05BDBFCDB0BE84BA6AEC1D1A4F5E4CE" ma:contentTypeVersion="23" ma:contentTypeDescription="Create a new document." ma:contentTypeScope="" ma:versionID="e74396f93a5f7957978bb258b2935057"/>
</file>

<file path=customXml/itemProps1.xml><?xml version="1.0" encoding="utf-8"?>
<ds:datastoreItem xmlns:ds="http://schemas.openxmlformats.org/officeDocument/2006/customXml" ds:itemID="{B54B2076-67FE-4AD4-BFBC-2125EB4F424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7196160-E905-4FAD-8BE3-9959EA0CA031}">
  <ds:schemaRefs>
    <ds:schemaRef ds:uri="http://schemas.microsoft.com/sharepoint/v3/contenttype/forms"/>
  </ds:schemaRefs>
</ds:datastoreItem>
</file>

<file path=customXml/itemProps3.xml><?xml version="1.0" encoding="utf-8"?>
<ds:datastoreItem xmlns:ds="http://schemas.openxmlformats.org/officeDocument/2006/customXml" ds:itemID="{4379F14B-06D4-485B-B458-A6BA09616654}">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TC010264149[[fn=Tema Bolhas]]</Template>
  <TotalTime>1215</TotalTime>
  <Words>1254</Words>
  <Application>Microsoft Office PowerPoint</Application>
  <PresentationFormat>Apresentação na tela (4:3)</PresentationFormat>
  <Paragraphs>221</Paragraphs>
  <Slides>29</Slides>
  <Notes>1</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29</vt:i4>
      </vt:variant>
    </vt:vector>
  </HeadingPairs>
  <TitlesOfParts>
    <vt:vector size="37" baseType="lpstr">
      <vt:lpstr>MS PGothic</vt:lpstr>
      <vt:lpstr>Arial</vt:lpstr>
      <vt:lpstr>Calibri</vt:lpstr>
      <vt:lpstr>Cambria Math</vt:lpstr>
      <vt:lpstr>Corbel</vt:lpstr>
      <vt:lpstr>Courier New</vt:lpstr>
      <vt:lpstr>Tahoma</vt:lpstr>
      <vt:lpstr>DesignTemplate</vt:lpstr>
      <vt:lpstr>ANÁLISE DE AGRUPAMENTO</vt:lpstr>
      <vt:lpstr>INTRODUÇÃO</vt:lpstr>
      <vt:lpstr>MEDIDAS DE DISSIMILARIDADE</vt:lpstr>
      <vt:lpstr>MEDIDAS DE SIMILARIDADE</vt:lpstr>
      <vt:lpstr>Distância euclidiana</vt:lpstr>
      <vt:lpstr>Distância euclidiana</vt:lpstr>
      <vt:lpstr>Distância euclidiana</vt:lpstr>
      <vt:lpstr>Distância euclidiana média</vt:lpstr>
      <vt:lpstr>Distância de Mahalanobis</vt:lpstr>
      <vt:lpstr>MÉTODOS DE AGRUPAMENTO</vt:lpstr>
      <vt:lpstr>Métodos hierárquicos de agrupamento</vt:lpstr>
      <vt:lpstr>Método do vizinho mais próximo</vt:lpstr>
      <vt:lpstr>Método do vizinho mais distante</vt:lpstr>
      <vt:lpstr>Exemplo de agrupamento</vt:lpstr>
      <vt:lpstr>Matriz de distância D1</vt:lpstr>
      <vt:lpstr>Matriz de distância D2</vt:lpstr>
      <vt:lpstr>Matriz de distância D3</vt:lpstr>
      <vt:lpstr>Matriz de distância D4</vt:lpstr>
      <vt:lpstr>Resumo do método do vizinho mais próximo</vt:lpstr>
      <vt:lpstr>Exemplo no SAS: distância euclidiana e vizinho mais próximo </vt:lpstr>
      <vt:lpstr>Número de grupos</vt:lpstr>
      <vt:lpstr>Exame do dendrograma</vt:lpstr>
      <vt:lpstr>Exame do dendrograma</vt:lpstr>
      <vt:lpstr>Ajuste do agrupamento</vt:lpstr>
      <vt:lpstr>Coeficiente de correlação cofenética, ccc</vt:lpstr>
      <vt:lpstr>Número de Grupos</vt:lpstr>
      <vt:lpstr>Procedimento MODECLUS do SAS </vt:lpstr>
      <vt:lpstr>MÉTODOS DE OTIMIZAÇÃO</vt:lpstr>
      <vt:lpstr>FIM DA AULA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DE AGRUPAMENTO</dc:title>
  <dc:creator>varella</dc:creator>
  <cp:lastModifiedBy>Ewerson Carneiro Pimenta</cp:lastModifiedBy>
  <cp:revision>50</cp:revision>
  <dcterms:created xsi:type="dcterms:W3CDTF">2010-05-31T11:38:27Z</dcterms:created>
  <dcterms:modified xsi:type="dcterms:W3CDTF">2018-09-11T19:41:42Z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TC100738469990</vt:lpwstr>
  </property>
</Properties>
</file>