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nvesting.com/rates-bonds/u.s.-10-year-bond-yield-historical-data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nvesting.com/rates-bonds/u.s.-10-year-bond-yield-historical-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68ACE-3FE2-4FBD-B992-D4D23C57720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C1ADB88-A5C5-4D47-A2EB-F36F92C2A04E}">
      <dgm:prSet/>
      <dgm:spPr/>
      <dgm:t>
        <a:bodyPr/>
        <a:lstStyle/>
        <a:p>
          <a:r>
            <a:rPr lang="ru-RU" dirty="0"/>
            <a:t>Дивиденды реинвестирую на следующий день после </a:t>
          </a:r>
          <a:r>
            <a:rPr lang="en-US" dirty="0"/>
            <a:t>ex-dividend </a:t>
          </a:r>
          <a:r>
            <a:rPr lang="ru-RU" dirty="0"/>
            <a:t>даты</a:t>
          </a:r>
          <a:endParaRPr lang="en-US" dirty="0"/>
        </a:p>
      </dgm:t>
    </dgm:pt>
    <dgm:pt modelId="{237571C2-2DE6-4C90-B598-5C5B1F33C697}" type="parTrans" cxnId="{CEA4543F-9D50-428E-9BC3-28B422C140C2}">
      <dgm:prSet/>
      <dgm:spPr/>
      <dgm:t>
        <a:bodyPr/>
        <a:lstStyle/>
        <a:p>
          <a:endParaRPr lang="en-US"/>
        </a:p>
      </dgm:t>
    </dgm:pt>
    <dgm:pt modelId="{C581F47D-E7EA-4DA6-8D3C-9CCB1B8AA570}" type="sibTrans" cxnId="{CEA4543F-9D50-428E-9BC3-28B422C140C2}">
      <dgm:prSet/>
      <dgm:spPr/>
      <dgm:t>
        <a:bodyPr/>
        <a:lstStyle/>
        <a:p>
          <a:endParaRPr lang="en-US"/>
        </a:p>
      </dgm:t>
    </dgm:pt>
    <dgm:pt modelId="{FDCFF098-D6C6-49EE-A4DD-39B05D1E8A68}">
      <dgm:prSet/>
      <dgm:spPr/>
      <dgm:t>
        <a:bodyPr/>
        <a:lstStyle/>
        <a:p>
          <a:r>
            <a:rPr lang="ru-RU" dirty="0"/>
            <a:t>Доходность 10-летних облигаций США скачал с </a:t>
          </a:r>
          <a:r>
            <a:rPr lang="en-US" dirty="0">
              <a:hlinkClick xmlns:r="http://schemas.openxmlformats.org/officeDocument/2006/relationships" r:id="rId1"/>
            </a:rPr>
            <a:t>Investing.com</a:t>
          </a:r>
          <a:endParaRPr lang="en-US" dirty="0"/>
        </a:p>
      </dgm:t>
    </dgm:pt>
    <dgm:pt modelId="{2869BAD0-F03C-44DF-813F-54D57D869B96}" type="parTrans" cxnId="{6C6FB55D-0730-407A-992D-3487EB2D4C4D}">
      <dgm:prSet/>
      <dgm:spPr/>
      <dgm:t>
        <a:bodyPr/>
        <a:lstStyle/>
        <a:p>
          <a:endParaRPr lang="en-US"/>
        </a:p>
      </dgm:t>
    </dgm:pt>
    <dgm:pt modelId="{EF14E3A7-42AB-4CB0-BF8F-D41DA7FCB81F}" type="sibTrans" cxnId="{6C6FB55D-0730-407A-992D-3487EB2D4C4D}">
      <dgm:prSet/>
      <dgm:spPr/>
      <dgm:t>
        <a:bodyPr/>
        <a:lstStyle/>
        <a:p>
          <a:endParaRPr lang="en-US"/>
        </a:p>
      </dgm:t>
    </dgm:pt>
    <dgm:pt modelId="{9FA615AF-8092-4C58-83FA-6A923B2B212A}" type="pres">
      <dgm:prSet presAssocID="{A4A68ACE-3FE2-4FBD-B992-D4D23C5772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B6ACE2-80DA-4AAA-8752-9337D8AB0516}" type="pres">
      <dgm:prSet presAssocID="{8C1ADB88-A5C5-4D47-A2EB-F36F92C2A04E}" presName="hierRoot1" presStyleCnt="0"/>
      <dgm:spPr/>
    </dgm:pt>
    <dgm:pt modelId="{F106184B-5BD2-4A04-B97F-46995D39F758}" type="pres">
      <dgm:prSet presAssocID="{8C1ADB88-A5C5-4D47-A2EB-F36F92C2A04E}" presName="composite" presStyleCnt="0"/>
      <dgm:spPr/>
    </dgm:pt>
    <dgm:pt modelId="{4DDEFD5E-7C26-4B13-8302-89D54999A53B}" type="pres">
      <dgm:prSet presAssocID="{8C1ADB88-A5C5-4D47-A2EB-F36F92C2A04E}" presName="background" presStyleLbl="node0" presStyleIdx="0" presStyleCnt="2"/>
      <dgm:spPr/>
    </dgm:pt>
    <dgm:pt modelId="{88F3D83B-D74C-45BC-B766-0B0971D7081C}" type="pres">
      <dgm:prSet presAssocID="{8C1ADB88-A5C5-4D47-A2EB-F36F92C2A04E}" presName="text" presStyleLbl="fgAcc0" presStyleIdx="0" presStyleCnt="2">
        <dgm:presLayoutVars>
          <dgm:chPref val="3"/>
        </dgm:presLayoutVars>
      </dgm:prSet>
      <dgm:spPr/>
    </dgm:pt>
    <dgm:pt modelId="{B52C0B4F-7DA2-4D37-8F11-2CD86CDB3880}" type="pres">
      <dgm:prSet presAssocID="{8C1ADB88-A5C5-4D47-A2EB-F36F92C2A04E}" presName="hierChild2" presStyleCnt="0"/>
      <dgm:spPr/>
    </dgm:pt>
    <dgm:pt modelId="{972FFF47-B8CE-4170-83CE-2577E02DBDDC}" type="pres">
      <dgm:prSet presAssocID="{FDCFF098-D6C6-49EE-A4DD-39B05D1E8A68}" presName="hierRoot1" presStyleCnt="0"/>
      <dgm:spPr/>
    </dgm:pt>
    <dgm:pt modelId="{901900F8-B3E2-4793-8DC0-70C2AC3A099E}" type="pres">
      <dgm:prSet presAssocID="{FDCFF098-D6C6-49EE-A4DD-39B05D1E8A68}" presName="composite" presStyleCnt="0"/>
      <dgm:spPr/>
    </dgm:pt>
    <dgm:pt modelId="{A27EDD65-CE39-434C-A105-D32876742E5A}" type="pres">
      <dgm:prSet presAssocID="{FDCFF098-D6C6-49EE-A4DD-39B05D1E8A68}" presName="background" presStyleLbl="node0" presStyleIdx="1" presStyleCnt="2"/>
      <dgm:spPr/>
    </dgm:pt>
    <dgm:pt modelId="{1DB31CD3-329C-451A-981F-CE8F17C0856C}" type="pres">
      <dgm:prSet presAssocID="{FDCFF098-D6C6-49EE-A4DD-39B05D1E8A68}" presName="text" presStyleLbl="fgAcc0" presStyleIdx="1" presStyleCnt="2">
        <dgm:presLayoutVars>
          <dgm:chPref val="3"/>
        </dgm:presLayoutVars>
      </dgm:prSet>
      <dgm:spPr/>
    </dgm:pt>
    <dgm:pt modelId="{D624D17F-2A00-4660-A818-6F5E3DF707A5}" type="pres">
      <dgm:prSet presAssocID="{FDCFF098-D6C6-49EE-A4DD-39B05D1E8A68}" presName="hierChild2" presStyleCnt="0"/>
      <dgm:spPr/>
    </dgm:pt>
  </dgm:ptLst>
  <dgm:cxnLst>
    <dgm:cxn modelId="{4CC2C63A-4FEB-4271-8B76-CA74973B7705}" type="presOf" srcId="{A4A68ACE-3FE2-4FBD-B992-D4D23C57720B}" destId="{9FA615AF-8092-4C58-83FA-6A923B2B212A}" srcOrd="0" destOrd="0" presId="urn:microsoft.com/office/officeart/2005/8/layout/hierarchy1"/>
    <dgm:cxn modelId="{CEA4543F-9D50-428E-9BC3-28B422C140C2}" srcId="{A4A68ACE-3FE2-4FBD-B992-D4D23C57720B}" destId="{8C1ADB88-A5C5-4D47-A2EB-F36F92C2A04E}" srcOrd="0" destOrd="0" parTransId="{237571C2-2DE6-4C90-B598-5C5B1F33C697}" sibTransId="{C581F47D-E7EA-4DA6-8D3C-9CCB1B8AA570}"/>
    <dgm:cxn modelId="{6C6FB55D-0730-407A-992D-3487EB2D4C4D}" srcId="{A4A68ACE-3FE2-4FBD-B992-D4D23C57720B}" destId="{FDCFF098-D6C6-49EE-A4DD-39B05D1E8A68}" srcOrd="1" destOrd="0" parTransId="{2869BAD0-F03C-44DF-813F-54D57D869B96}" sibTransId="{EF14E3A7-42AB-4CB0-BF8F-D41DA7FCB81F}"/>
    <dgm:cxn modelId="{76327646-FAE9-41A0-B2B7-9B2A6AFB070B}" type="presOf" srcId="{FDCFF098-D6C6-49EE-A4DD-39B05D1E8A68}" destId="{1DB31CD3-329C-451A-981F-CE8F17C0856C}" srcOrd="0" destOrd="0" presId="urn:microsoft.com/office/officeart/2005/8/layout/hierarchy1"/>
    <dgm:cxn modelId="{F8F70FF6-823A-477E-B5DD-62FA3F379987}" type="presOf" srcId="{8C1ADB88-A5C5-4D47-A2EB-F36F92C2A04E}" destId="{88F3D83B-D74C-45BC-B766-0B0971D7081C}" srcOrd="0" destOrd="0" presId="urn:microsoft.com/office/officeart/2005/8/layout/hierarchy1"/>
    <dgm:cxn modelId="{2309CDDC-FF38-4EB4-80B0-4484161871A4}" type="presParOf" srcId="{9FA615AF-8092-4C58-83FA-6A923B2B212A}" destId="{D7B6ACE2-80DA-4AAA-8752-9337D8AB0516}" srcOrd="0" destOrd="0" presId="urn:microsoft.com/office/officeart/2005/8/layout/hierarchy1"/>
    <dgm:cxn modelId="{14AAB00B-2D71-4B16-8B2B-87E9DCFDEF86}" type="presParOf" srcId="{D7B6ACE2-80DA-4AAA-8752-9337D8AB0516}" destId="{F106184B-5BD2-4A04-B97F-46995D39F758}" srcOrd="0" destOrd="0" presId="urn:microsoft.com/office/officeart/2005/8/layout/hierarchy1"/>
    <dgm:cxn modelId="{F51D2315-A1FC-4C87-A08C-476A5FD46A8F}" type="presParOf" srcId="{F106184B-5BD2-4A04-B97F-46995D39F758}" destId="{4DDEFD5E-7C26-4B13-8302-89D54999A53B}" srcOrd="0" destOrd="0" presId="urn:microsoft.com/office/officeart/2005/8/layout/hierarchy1"/>
    <dgm:cxn modelId="{75E24404-1908-4903-A55E-20EA921E011D}" type="presParOf" srcId="{F106184B-5BD2-4A04-B97F-46995D39F758}" destId="{88F3D83B-D74C-45BC-B766-0B0971D7081C}" srcOrd="1" destOrd="0" presId="urn:microsoft.com/office/officeart/2005/8/layout/hierarchy1"/>
    <dgm:cxn modelId="{7A715015-D286-487F-8787-DA1CCEA53CD0}" type="presParOf" srcId="{D7B6ACE2-80DA-4AAA-8752-9337D8AB0516}" destId="{B52C0B4F-7DA2-4D37-8F11-2CD86CDB3880}" srcOrd="1" destOrd="0" presId="urn:microsoft.com/office/officeart/2005/8/layout/hierarchy1"/>
    <dgm:cxn modelId="{F08AE502-C0E5-4CA8-8B64-96A4C43DDE7E}" type="presParOf" srcId="{9FA615AF-8092-4C58-83FA-6A923B2B212A}" destId="{972FFF47-B8CE-4170-83CE-2577E02DBDDC}" srcOrd="1" destOrd="0" presId="urn:microsoft.com/office/officeart/2005/8/layout/hierarchy1"/>
    <dgm:cxn modelId="{C41B4A14-250F-40CF-A489-CE193ECDC9E4}" type="presParOf" srcId="{972FFF47-B8CE-4170-83CE-2577E02DBDDC}" destId="{901900F8-B3E2-4793-8DC0-70C2AC3A099E}" srcOrd="0" destOrd="0" presId="urn:microsoft.com/office/officeart/2005/8/layout/hierarchy1"/>
    <dgm:cxn modelId="{22A69394-3116-4A98-81E1-5DDF7313A34B}" type="presParOf" srcId="{901900F8-B3E2-4793-8DC0-70C2AC3A099E}" destId="{A27EDD65-CE39-434C-A105-D32876742E5A}" srcOrd="0" destOrd="0" presId="urn:microsoft.com/office/officeart/2005/8/layout/hierarchy1"/>
    <dgm:cxn modelId="{265DBB24-42CC-4E51-B5A1-4F57B34B4297}" type="presParOf" srcId="{901900F8-B3E2-4793-8DC0-70C2AC3A099E}" destId="{1DB31CD3-329C-451A-981F-CE8F17C0856C}" srcOrd="1" destOrd="0" presId="urn:microsoft.com/office/officeart/2005/8/layout/hierarchy1"/>
    <dgm:cxn modelId="{20A7B737-F0E8-49AA-9FE0-52AB77133A5D}" type="presParOf" srcId="{972FFF47-B8CE-4170-83CE-2577E02DBDDC}" destId="{D624D17F-2A00-4660-A818-6F5E3DF707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EFD5E-7C26-4B13-8302-89D54999A53B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D83B-D74C-45BC-B766-0B0971D7081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Дивиденды реинвестирую на следующий день после </a:t>
          </a:r>
          <a:r>
            <a:rPr lang="en-US" sz="3300" kern="1200" dirty="0"/>
            <a:t>ex-dividend </a:t>
          </a:r>
          <a:r>
            <a:rPr lang="ru-RU" sz="3300" kern="1200" dirty="0"/>
            <a:t>даты</a:t>
          </a:r>
          <a:endParaRPr lang="en-US" sz="3300" kern="1200" dirty="0"/>
        </a:p>
      </dsp:txBody>
      <dsp:txXfrm>
        <a:off x="696297" y="538547"/>
        <a:ext cx="4171627" cy="2590157"/>
      </dsp:txXfrm>
    </dsp:sp>
    <dsp:sp modelId="{A27EDD65-CE39-434C-A105-D32876742E5A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31CD3-329C-451A-981F-CE8F17C0856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Доходность 10-летних облигаций США скачал с </a:t>
          </a:r>
          <a:r>
            <a:rPr lang="en-US" sz="3300" kern="1200" dirty="0">
              <a:hlinkClick xmlns:r="http://schemas.openxmlformats.org/officeDocument/2006/relationships" r:id="rId1"/>
            </a:rPr>
            <a:t>Investing.com</a:t>
          </a:r>
          <a:endParaRPr lang="en-US" sz="3300" kern="1200" dirty="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56B96-F838-403A-8EB6-F6D4A8E3C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CC574E-EBBC-4B63-AD4D-3D26EA737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FACBF-B443-40EB-B35E-CBC15027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618B3-80D6-4494-901A-BF2A8E53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2E621D-DD46-4346-88BD-50AE1107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F62AA-86BA-41FF-90D8-38980757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59B4E-A4AE-4F28-8527-32CA4446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A0A02-1021-428E-8DBA-3365639E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D0F67-360A-4436-9FCB-4F76B9AC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20977-1CC1-458D-80F7-5FBF0129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29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C93E57-237A-412D-85AA-07107A1E0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40E96-6A1D-4A26-B2AB-9711EBE5B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9CB4F-71F1-48D7-867F-AD0C6004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4687E-D3C4-4B35-90FF-97548EA7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AD243-3A56-4495-8B67-38C280ED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3325B-1AD0-4CEC-BB55-23230677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F34E5-91E4-4151-83CA-06333B65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904C3-ECE6-4644-9F11-10210B26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23E6C-9AEF-4DF0-AEE7-65B6C866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EDA35-303E-4E59-8312-82E3532D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4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0FC8E-A4CB-4D3B-AB25-118E63BB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33E4CB-648E-4068-BF04-4DD213EC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D3F60-AA56-41FC-BA9B-882069D9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A5354-F4F0-410E-BD34-B7AA451E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3FDFB-7113-4C59-8F8B-9CA724C1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34827-10AE-4FE6-95B5-8AA442D7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C6D34-90A9-4111-9CF5-ED58F9FF6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94978B-E275-43BC-976D-60C2B4246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0C1BE1-1BB1-4F64-8239-C59C432D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8F82D7-A283-43A9-8AB0-F612D52D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741B8-A95A-4EAE-871F-F6ACEB0F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19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4259-FF9E-4F06-BD8A-B75E911E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B42C6C-FA64-4B9E-BBB5-30D2C2B4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BBD2E5-4E61-432A-8CF6-FDF579CE6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E37672-5C23-47DB-98F2-26E51A66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6F8BF-D977-494D-8A46-B888317D0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757F2F-3478-4858-A641-98401BF8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581703-DCF5-426B-9297-C9C031AB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5A9588-1F9E-498B-9454-8E5A92F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99927-25CE-4EA7-9632-E0139F9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D30892-8897-4A85-A959-FF086A10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7E1B7E-67D7-452E-BC69-5F7937EB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5A7644-505C-4D7B-A6E1-B78407F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A1BA56-8724-479F-ACAC-6DAA1356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13506D-4544-4364-BC04-A70D3808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E6877-6A52-4E4A-8ADC-922265AE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5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5E28E-4C46-4DD7-BA48-D904FCA5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E9A5F-5861-4600-A2F7-2E842D80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69948-EE12-4C60-AD8B-12EFDD7E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5E9C78-CB7E-461B-8396-23710DEF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2FC9A-ACEE-4EEF-B4FE-F1D4931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4E67D-844F-4F08-9A17-F8709BD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82B0-9051-4335-A044-C0D66F3F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B2A644-211C-423E-B50C-1252A197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1C09EE-1F2F-47F8-A5CF-94D3E73B0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8AE916-129A-4CE2-91C8-3B54461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6F1164-124E-4165-A94A-2466575F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84624-E7AC-4CDC-AF05-F4133C7F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1A5E0-512C-42E7-9D89-45982ED4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A5F5C7-4400-4603-979C-9BEACFB0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5E55C-7C3C-4B65-9042-E601D42DF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F92A-282C-4471-BCD1-EBD0DE4F559F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CDE31-67EA-45BE-9064-F5BFC8F4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CDB48-A619-4A91-929A-7609E11C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7F19-34D1-4E80-BC68-3D5502817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9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&amp;amp;P 500 прибавил 2% за день: инвесторов обнадежили новости из Китая — Минфин">
            <a:extLst>
              <a:ext uri="{FF2B5EF4-FFF2-40B4-BE49-F238E27FC236}">
                <a16:creationId xmlns:a16="http://schemas.microsoft.com/office/drawing/2014/main" id="{05DA3696-5E82-434A-81EA-DB0311B79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5F835-46E7-4AD4-A139-9DD91B28C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rgbClr val="FFFFFF"/>
                </a:solidFill>
              </a:rPr>
              <a:t>Бабкин Андрей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8402D-6FCA-4F93-9771-F3535C2C6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ru-RU" sz="5400" dirty="0">
                <a:solidFill>
                  <a:srgbClr val="FFFFFF"/>
                </a:solidFill>
              </a:rPr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15054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CDA81-34B2-43A6-B945-2EB85631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 dirty="0"/>
              <a:t>Данные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7C15E40-ADCA-4BD8-96B2-8EE74637F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52184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80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1EC4D-6616-4B2F-91BE-E99E69CC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EDA. </a:t>
            </a:r>
            <a:r>
              <a:rPr lang="ru-RU" sz="4000" dirty="0">
                <a:solidFill>
                  <a:srgbClr val="FEFFFF"/>
                </a:solidFill>
              </a:rPr>
              <a:t>Доходность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0E459-37E7-4355-9D41-53D3FF0A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178" y="633852"/>
            <a:ext cx="3158462" cy="176873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EBB0494-FDE9-43B8-9C0A-00B2F2F4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Распределение доходности фонда </a:t>
            </a:r>
            <a:r>
              <a:rPr lang="en-US" sz="2400" dirty="0"/>
              <a:t>VFINX </a:t>
            </a:r>
            <a:r>
              <a:rPr lang="ru-RU" sz="2400" dirty="0"/>
              <a:t>похоже на нормальное (возможно, лог-нормальное) со средним в нуле, но имеет «тяжелые» хвосты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3F0FA5-6F6E-4EC2-AF95-AE258815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80" y="2529756"/>
            <a:ext cx="3081746" cy="1833639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0998CBF0-A5AC-471A-91E2-0DFFDF1D9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20" y="4490560"/>
            <a:ext cx="3092530" cy="17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2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273A7-4EEC-414B-8C83-FFA3AAF9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EDA. </a:t>
            </a:r>
            <a:r>
              <a:rPr lang="ru-RU" dirty="0"/>
              <a:t>Связь с </a:t>
            </a:r>
            <a:r>
              <a:rPr lang="en-US" dirty="0"/>
              <a:t>VIX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1566B-D6A5-45EE-A2E3-B0A91D1B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Доходность фонда </a:t>
            </a:r>
            <a:r>
              <a:rPr lang="en-US" sz="2000" dirty="0"/>
              <a:t>VFINX </a:t>
            </a:r>
            <a:r>
              <a:rPr lang="ru-RU" sz="2000" dirty="0"/>
              <a:t>имеет отрицательную взаимосвязь с доходностью индекса </a:t>
            </a:r>
            <a:r>
              <a:rPr lang="en-US" sz="2000" dirty="0"/>
              <a:t>VIX, </a:t>
            </a:r>
            <a:r>
              <a:rPr lang="ru-RU" sz="2000" dirty="0"/>
              <a:t>что неудивительно, т.к. </a:t>
            </a:r>
            <a:r>
              <a:rPr lang="en-US" sz="2000" dirty="0"/>
              <a:t>VIX </a:t>
            </a:r>
            <a:r>
              <a:rPr lang="ru-RU" sz="2000" dirty="0"/>
              <a:t>еще называют «индексом страха»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C7C1B-CAFD-4A1A-9833-5A3FD348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83957"/>
            <a:ext cx="6019331" cy="36868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12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C7D0D-EE99-4768-9893-46256C81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Стратегия. Идея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E9774-849B-4FE9-AAA3-E3ADC31D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592" y="909143"/>
            <a:ext cx="4007581" cy="5029586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Всегда в рынке</a:t>
            </a:r>
          </a:p>
          <a:p>
            <a:r>
              <a:rPr lang="ru-RU" sz="2400" dirty="0"/>
              <a:t>Но веса подбираем в зависимости от значений </a:t>
            </a:r>
            <a:r>
              <a:rPr lang="en-US" sz="2400" dirty="0"/>
              <a:t>VIX</a:t>
            </a:r>
          </a:p>
          <a:p>
            <a:r>
              <a:rPr lang="ru-RU" sz="2400" dirty="0" err="1"/>
              <a:t>Таргет</a:t>
            </a:r>
            <a:r>
              <a:rPr lang="ru-RU" sz="2400" dirty="0"/>
              <a:t> перебираем по сетке</a:t>
            </a:r>
          </a:p>
          <a:p>
            <a:r>
              <a:rPr lang="en-US" sz="2400" dirty="0"/>
              <a:t>Look-back period </a:t>
            </a:r>
            <a:r>
              <a:rPr lang="ru-RU" sz="2400" dirty="0"/>
              <a:t>для среднего тоже ищем по сетке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61484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15CA80-FD1B-42A3-8660-F4741D86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0" y="4289277"/>
            <a:ext cx="4182519" cy="2023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FB34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85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FA416-8170-487E-B058-1999B500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Стратегия. Гиперпараметры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632B86-2009-435C-86E9-ED6CF0AD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Лучшие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параметры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n = 7, target = 20 =&gt; SR = 0.6225, CAGR = 10.26%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6BF4102-3CAA-4A4A-A2D7-DE834B98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31" y="2426818"/>
            <a:ext cx="4456189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1F0041E-845B-4F08-AD65-C28AAEE1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492175"/>
            <a:ext cx="5455917" cy="38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8D39D-669E-4668-8710-890642C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ru-RU" sz="3000">
                <a:solidFill>
                  <a:schemeClr val="bg1"/>
                </a:solidFill>
              </a:rPr>
              <a:t>Стратегия. Поведение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4C8A3-6CBB-4164-B9EF-B1121C60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ru-RU" sz="2200">
                <a:solidFill>
                  <a:schemeClr val="bg1"/>
                </a:solidFill>
              </a:rPr>
              <a:t>Часто в рынке на 100%, но иногда резко снижаем экспозицию – в основном в периоды шоков</a:t>
            </a:r>
          </a:p>
          <a:p>
            <a:r>
              <a:rPr lang="ru-RU" sz="2200">
                <a:solidFill>
                  <a:schemeClr val="bg1"/>
                </a:solidFill>
              </a:rPr>
              <a:t>Очевидно, отстаем от фонда, но несильно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A5408C-64E6-43DC-AE0D-A807AE73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841781"/>
            <a:ext cx="5559480" cy="31133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58A121-F8A7-4E77-9A1A-6ABA05E5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62160"/>
            <a:ext cx="5546955" cy="34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DAD15-72D7-4AAA-9F12-A0069A1A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ru-RU" sz="4200">
                <a:solidFill>
                  <a:srgbClr val="FFFFFF"/>
                </a:solidFill>
              </a:rPr>
              <a:t>Стратегия. Метрики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3E97D2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BFFB51-CE10-4747-8D87-ABC9CCB6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1"/>
            <a:ext cx="3502152" cy="2048256"/>
          </a:xfrm>
          <a:prstGeom prst="rect">
            <a:avLst/>
          </a:prstGeom>
          <a:solidFill>
            <a:srgbClr val="3E97D2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21A147-929B-4EEB-BBB4-F488A7C6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8" y="2295386"/>
            <a:ext cx="3124703" cy="171858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567872-8251-475D-962D-520EE04B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2130552"/>
            <a:ext cx="3502152" cy="2048256"/>
          </a:xfrm>
          <a:prstGeom prst="rect">
            <a:avLst/>
          </a:prstGeom>
          <a:solidFill>
            <a:srgbClr val="3E97D2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35BF12-36E6-428E-BF45-8C2A7EB0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26" y="2285095"/>
            <a:ext cx="2947742" cy="17391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A6DEEC8-CE11-49F4-A18C-EC6EF9B71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343400"/>
            <a:ext cx="3502152" cy="2048256"/>
          </a:xfrm>
          <a:prstGeom prst="rect">
            <a:avLst/>
          </a:prstGeom>
          <a:solidFill>
            <a:srgbClr val="3E97D2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8D636C-D295-42EF-9D1B-12B11ECD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0" y="4497943"/>
            <a:ext cx="2985697" cy="17391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9A731F8-6298-4F9F-B7B3-D5A4F4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4343400"/>
            <a:ext cx="3502152" cy="2048256"/>
          </a:xfrm>
          <a:prstGeom prst="rect">
            <a:avLst/>
          </a:prstGeom>
          <a:solidFill>
            <a:srgbClr val="3E97D2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E9FEC2-E557-41EC-AA1E-2A5237A76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312" y="4497942"/>
            <a:ext cx="3037850" cy="17391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2D46D-32F8-4FC0-96C8-503D3AA4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ru-RU" sz="1700"/>
              <a:t>Скользящий годовой Шарп преимущественно выше 0 (как и Сортино)</a:t>
            </a:r>
          </a:p>
          <a:p>
            <a:r>
              <a:rPr lang="ru-RU" sz="1700"/>
              <a:t>Доля дней с положительной доходностью по году почти всегда выше 0.5 (исключение – 2000-2004 гг., худший период для стратегии)</a:t>
            </a:r>
          </a:p>
          <a:p>
            <a:r>
              <a:rPr lang="ru-RU" sz="1700"/>
              <a:t>Просадка обычно невысокая, но в 2000-2004 гг. достигла очень высокого уровня – 35%</a:t>
            </a:r>
          </a:p>
          <a:p>
            <a:r>
              <a:rPr lang="ru-RU" sz="1700"/>
              <a:t>С вероятностью 95% дневные потери не превысят -1-1.</a:t>
            </a:r>
            <a:r>
              <a:rPr lang="en-US" sz="1700"/>
              <a:t>6</a:t>
            </a:r>
            <a:r>
              <a:rPr lang="ru-RU" sz="1700"/>
              <a:t>% (</a:t>
            </a:r>
            <a:r>
              <a:rPr lang="en-US" sz="1700"/>
              <a:t>VaR </a:t>
            </a:r>
            <a:r>
              <a:rPr lang="ru-RU" sz="1700"/>
              <a:t>и </a:t>
            </a:r>
            <a:r>
              <a:rPr lang="en-US" sz="1700"/>
              <a:t>ETL)</a:t>
            </a:r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2195936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223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Задание 1</vt:lpstr>
      <vt:lpstr>Данные</vt:lpstr>
      <vt:lpstr>EDA. Доходность</vt:lpstr>
      <vt:lpstr>EDA. Связь с VIX</vt:lpstr>
      <vt:lpstr>Стратегия. Идея</vt:lpstr>
      <vt:lpstr>Стратегия. Гиперпараметры</vt:lpstr>
      <vt:lpstr>Стратегия. Поведение</vt:lpstr>
      <vt:lpstr>Стратегия. Метрики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1</dc:title>
  <dc:creator>Андрей Бабкин</dc:creator>
  <cp:lastModifiedBy>Андрей Бабкин</cp:lastModifiedBy>
  <cp:revision>1</cp:revision>
  <dcterms:created xsi:type="dcterms:W3CDTF">2022-02-26T18:00:25Z</dcterms:created>
  <dcterms:modified xsi:type="dcterms:W3CDTF">2022-02-26T18:36:53Z</dcterms:modified>
</cp:coreProperties>
</file>