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06A81-28E3-43FA-BE96-0649C3452D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01B514-DD6E-4C50-9880-F163AA2006F7}">
      <dgm:prSet/>
      <dgm:spPr/>
      <dgm:t>
        <a:bodyPr/>
        <a:lstStyle/>
        <a:p>
          <a:r>
            <a:rPr lang="ru-RU" dirty="0"/>
            <a:t>300</a:t>
          </a:r>
          <a:r>
            <a:rPr lang="en-US" dirty="0"/>
            <a:t> (299)</a:t>
          </a:r>
          <a:r>
            <a:rPr lang="ru-RU" dirty="0"/>
            <a:t> бумаг: пополам с </a:t>
          </a:r>
          <a:r>
            <a:rPr lang="en-US" dirty="0"/>
            <a:t>NYSE </a:t>
          </a:r>
          <a:r>
            <a:rPr lang="ru-RU" dirty="0"/>
            <a:t>и </a:t>
          </a:r>
          <a:r>
            <a:rPr lang="en-US" dirty="0"/>
            <a:t>Nasdaq</a:t>
          </a:r>
          <a:r>
            <a:rPr lang="ru-RU" dirty="0"/>
            <a:t>, совсем чуть-чуть </a:t>
          </a:r>
          <a:r>
            <a:rPr lang="en-US" dirty="0"/>
            <a:t>ADR</a:t>
          </a:r>
        </a:p>
      </dgm:t>
    </dgm:pt>
    <dgm:pt modelId="{F8FA4D41-A185-417F-A7D2-12A06E1142BD}" type="parTrans" cxnId="{8E27FFB0-C729-4EB1-8EFF-BC054C2A0F92}">
      <dgm:prSet/>
      <dgm:spPr/>
      <dgm:t>
        <a:bodyPr/>
        <a:lstStyle/>
        <a:p>
          <a:endParaRPr lang="en-US"/>
        </a:p>
      </dgm:t>
    </dgm:pt>
    <dgm:pt modelId="{C277C1C5-9966-4E32-9A37-9DBBD20F62F9}" type="sibTrans" cxnId="{8E27FFB0-C729-4EB1-8EFF-BC054C2A0F92}">
      <dgm:prSet/>
      <dgm:spPr/>
      <dgm:t>
        <a:bodyPr/>
        <a:lstStyle/>
        <a:p>
          <a:endParaRPr lang="en-US"/>
        </a:p>
      </dgm:t>
    </dgm:pt>
    <dgm:pt modelId="{DD213AB5-DF5E-41E5-AFF1-14483DA04937}">
      <dgm:prSet/>
      <dgm:spPr/>
      <dgm:t>
        <a:bodyPr/>
        <a:lstStyle/>
        <a:p>
          <a:r>
            <a:rPr lang="ru-RU"/>
            <a:t>Включены только те бумаги, которые торговались с 1998 по 2020 годы – </a:t>
          </a:r>
          <a:r>
            <a:rPr lang="en-US"/>
            <a:t>Look Ahead Bias (</a:t>
          </a:r>
          <a:r>
            <a:rPr lang="ru-RU"/>
            <a:t>не представлены обанкротившиеся и делистингованные компании)</a:t>
          </a:r>
          <a:endParaRPr lang="en-US"/>
        </a:p>
      </dgm:t>
    </dgm:pt>
    <dgm:pt modelId="{988AD8CB-CF00-425A-8AC6-BD8F7C6D7242}" type="parTrans" cxnId="{7837F33B-98AB-4230-9364-4478D2EAEC04}">
      <dgm:prSet/>
      <dgm:spPr/>
      <dgm:t>
        <a:bodyPr/>
        <a:lstStyle/>
        <a:p>
          <a:endParaRPr lang="en-US"/>
        </a:p>
      </dgm:t>
    </dgm:pt>
    <dgm:pt modelId="{4A24D9C1-C427-4C22-A262-1E2069DAB21B}" type="sibTrans" cxnId="{7837F33B-98AB-4230-9364-4478D2EAEC04}">
      <dgm:prSet/>
      <dgm:spPr/>
      <dgm:t>
        <a:bodyPr/>
        <a:lstStyle/>
        <a:p>
          <a:endParaRPr lang="en-US"/>
        </a:p>
      </dgm:t>
    </dgm:pt>
    <dgm:pt modelId="{A25640C1-88E2-45A9-97E1-77BD59C1810F}">
      <dgm:prSet/>
      <dgm:spPr/>
      <dgm:t>
        <a:bodyPr/>
        <a:lstStyle/>
        <a:p>
          <a:r>
            <a:rPr lang="ru-RU"/>
            <a:t>Финансовые данные состоят из данных из отчетов и классических мультипликаторов и других финансовых показателей</a:t>
          </a:r>
          <a:endParaRPr lang="en-US"/>
        </a:p>
      </dgm:t>
    </dgm:pt>
    <dgm:pt modelId="{2BCE6409-269E-495F-8572-7DE3F84C7127}" type="parTrans" cxnId="{F6E54208-9E45-4359-8B85-333C9BE4B1B9}">
      <dgm:prSet/>
      <dgm:spPr/>
      <dgm:t>
        <a:bodyPr/>
        <a:lstStyle/>
        <a:p>
          <a:endParaRPr lang="en-US"/>
        </a:p>
      </dgm:t>
    </dgm:pt>
    <dgm:pt modelId="{299C9FB6-7069-4F18-A4B5-B510F01D9ED9}" type="sibTrans" cxnId="{F6E54208-9E45-4359-8B85-333C9BE4B1B9}">
      <dgm:prSet/>
      <dgm:spPr/>
      <dgm:t>
        <a:bodyPr/>
        <a:lstStyle/>
        <a:p>
          <a:endParaRPr lang="en-US"/>
        </a:p>
      </dgm:t>
    </dgm:pt>
    <dgm:pt modelId="{67FEC614-3726-4387-89DB-B86B5EE2C95D}" type="pres">
      <dgm:prSet presAssocID="{A7E06A81-28E3-43FA-BE96-0649C3452DD6}" presName="root" presStyleCnt="0">
        <dgm:presLayoutVars>
          <dgm:dir/>
          <dgm:resizeHandles val="exact"/>
        </dgm:presLayoutVars>
      </dgm:prSet>
      <dgm:spPr/>
    </dgm:pt>
    <dgm:pt modelId="{20DA47DC-4B2B-4169-8D95-276A1E630AD7}" type="pres">
      <dgm:prSet presAssocID="{6301B514-DD6E-4C50-9880-F163AA2006F7}" presName="compNode" presStyleCnt="0"/>
      <dgm:spPr/>
    </dgm:pt>
    <dgm:pt modelId="{1DFF10CE-147E-4B52-B7A9-4B8F4DAC4F21}" type="pres">
      <dgm:prSet presAssocID="{6301B514-DD6E-4C50-9880-F163AA2006F7}" presName="bgRect" presStyleLbl="bgShp" presStyleIdx="0" presStyleCnt="3"/>
      <dgm:spPr/>
    </dgm:pt>
    <dgm:pt modelId="{32268F71-B7BC-4D9F-A5C7-158C9C349B7A}" type="pres">
      <dgm:prSet presAssocID="{6301B514-DD6E-4C50-9880-F163AA2006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81DD361F-8317-46A4-A74C-0C6D1A7208D3}" type="pres">
      <dgm:prSet presAssocID="{6301B514-DD6E-4C50-9880-F163AA2006F7}" presName="spaceRect" presStyleCnt="0"/>
      <dgm:spPr/>
    </dgm:pt>
    <dgm:pt modelId="{D80F5BFA-B507-4898-9F50-2CCB86246E04}" type="pres">
      <dgm:prSet presAssocID="{6301B514-DD6E-4C50-9880-F163AA2006F7}" presName="parTx" presStyleLbl="revTx" presStyleIdx="0" presStyleCnt="3">
        <dgm:presLayoutVars>
          <dgm:chMax val="0"/>
          <dgm:chPref val="0"/>
        </dgm:presLayoutVars>
      </dgm:prSet>
      <dgm:spPr/>
    </dgm:pt>
    <dgm:pt modelId="{AA20140E-DC54-48EE-8AE2-B55E70337F30}" type="pres">
      <dgm:prSet presAssocID="{C277C1C5-9966-4E32-9A37-9DBBD20F62F9}" presName="sibTrans" presStyleCnt="0"/>
      <dgm:spPr/>
    </dgm:pt>
    <dgm:pt modelId="{6C813677-E663-47A2-9DF6-B11BEBBB78A8}" type="pres">
      <dgm:prSet presAssocID="{DD213AB5-DF5E-41E5-AFF1-14483DA04937}" presName="compNode" presStyleCnt="0"/>
      <dgm:spPr/>
    </dgm:pt>
    <dgm:pt modelId="{149FF8DD-F543-4191-AC08-56F9A818F57A}" type="pres">
      <dgm:prSet presAssocID="{DD213AB5-DF5E-41E5-AFF1-14483DA04937}" presName="bgRect" presStyleLbl="bgShp" presStyleIdx="1" presStyleCnt="3"/>
      <dgm:spPr/>
    </dgm:pt>
    <dgm:pt modelId="{536C7CDF-FF52-4439-8670-6931177315CA}" type="pres">
      <dgm:prSet presAssocID="{DD213AB5-DF5E-41E5-AFF1-14483DA049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аздражающее вещество"/>
        </a:ext>
      </dgm:extLst>
    </dgm:pt>
    <dgm:pt modelId="{8694356D-EDE3-40D2-BFDE-CF456BB4E6FA}" type="pres">
      <dgm:prSet presAssocID="{DD213AB5-DF5E-41E5-AFF1-14483DA04937}" presName="spaceRect" presStyleCnt="0"/>
      <dgm:spPr/>
    </dgm:pt>
    <dgm:pt modelId="{ACAE3298-715A-4CFD-88B5-AFBBD1BD99A0}" type="pres">
      <dgm:prSet presAssocID="{DD213AB5-DF5E-41E5-AFF1-14483DA04937}" presName="parTx" presStyleLbl="revTx" presStyleIdx="1" presStyleCnt="3">
        <dgm:presLayoutVars>
          <dgm:chMax val="0"/>
          <dgm:chPref val="0"/>
        </dgm:presLayoutVars>
      </dgm:prSet>
      <dgm:spPr/>
    </dgm:pt>
    <dgm:pt modelId="{9C0A8F73-86B5-4C5B-AF7A-1A8AF8615E8D}" type="pres">
      <dgm:prSet presAssocID="{4A24D9C1-C427-4C22-A262-1E2069DAB21B}" presName="sibTrans" presStyleCnt="0"/>
      <dgm:spPr/>
    </dgm:pt>
    <dgm:pt modelId="{8286E1F2-9DC9-4204-A883-4CBC693DE511}" type="pres">
      <dgm:prSet presAssocID="{A25640C1-88E2-45A9-97E1-77BD59C1810F}" presName="compNode" presStyleCnt="0"/>
      <dgm:spPr/>
    </dgm:pt>
    <dgm:pt modelId="{B152A5BB-2D78-43A0-AC94-5234DAB31125}" type="pres">
      <dgm:prSet presAssocID="{A25640C1-88E2-45A9-97E1-77BD59C1810F}" presName="bgRect" presStyleLbl="bgShp" presStyleIdx="2" presStyleCnt="3"/>
      <dgm:spPr/>
    </dgm:pt>
    <dgm:pt modelId="{72881C47-AC45-4CCF-A3FC-A64A33902B68}" type="pres">
      <dgm:prSet presAssocID="{A25640C1-88E2-45A9-97E1-77BD59C181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8163EE-0371-449E-ABDB-6AF4E6F40C0A}" type="pres">
      <dgm:prSet presAssocID="{A25640C1-88E2-45A9-97E1-77BD59C1810F}" presName="spaceRect" presStyleCnt="0"/>
      <dgm:spPr/>
    </dgm:pt>
    <dgm:pt modelId="{B34D85EC-1F19-4996-87AF-31F054F4D69D}" type="pres">
      <dgm:prSet presAssocID="{A25640C1-88E2-45A9-97E1-77BD59C181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EBF504-C0BC-4BE0-A662-57A71DCAA4B9}" type="presOf" srcId="{A7E06A81-28E3-43FA-BE96-0649C3452DD6}" destId="{67FEC614-3726-4387-89DB-B86B5EE2C95D}" srcOrd="0" destOrd="0" presId="urn:microsoft.com/office/officeart/2018/2/layout/IconVerticalSolidList"/>
    <dgm:cxn modelId="{F6E54208-9E45-4359-8B85-333C9BE4B1B9}" srcId="{A7E06A81-28E3-43FA-BE96-0649C3452DD6}" destId="{A25640C1-88E2-45A9-97E1-77BD59C1810F}" srcOrd="2" destOrd="0" parTransId="{2BCE6409-269E-495F-8572-7DE3F84C7127}" sibTransId="{299C9FB6-7069-4F18-A4B5-B510F01D9ED9}"/>
    <dgm:cxn modelId="{7837F33B-98AB-4230-9364-4478D2EAEC04}" srcId="{A7E06A81-28E3-43FA-BE96-0649C3452DD6}" destId="{DD213AB5-DF5E-41E5-AFF1-14483DA04937}" srcOrd="1" destOrd="0" parTransId="{988AD8CB-CF00-425A-8AC6-BD8F7C6D7242}" sibTransId="{4A24D9C1-C427-4C22-A262-1E2069DAB21B}"/>
    <dgm:cxn modelId="{C2ABD74E-BE20-4CFB-AB50-F03912B5CB8C}" type="presOf" srcId="{DD213AB5-DF5E-41E5-AFF1-14483DA04937}" destId="{ACAE3298-715A-4CFD-88B5-AFBBD1BD99A0}" srcOrd="0" destOrd="0" presId="urn:microsoft.com/office/officeart/2018/2/layout/IconVerticalSolidList"/>
    <dgm:cxn modelId="{B8562254-C528-427E-A344-FAC5642CB2DE}" type="presOf" srcId="{6301B514-DD6E-4C50-9880-F163AA2006F7}" destId="{D80F5BFA-B507-4898-9F50-2CCB86246E04}" srcOrd="0" destOrd="0" presId="urn:microsoft.com/office/officeart/2018/2/layout/IconVerticalSolidList"/>
    <dgm:cxn modelId="{01F7645A-F749-4AD1-ABE2-8362C3AD5BEC}" type="presOf" srcId="{A25640C1-88E2-45A9-97E1-77BD59C1810F}" destId="{B34D85EC-1F19-4996-87AF-31F054F4D69D}" srcOrd="0" destOrd="0" presId="urn:microsoft.com/office/officeart/2018/2/layout/IconVerticalSolidList"/>
    <dgm:cxn modelId="{8E27FFB0-C729-4EB1-8EFF-BC054C2A0F92}" srcId="{A7E06A81-28E3-43FA-BE96-0649C3452DD6}" destId="{6301B514-DD6E-4C50-9880-F163AA2006F7}" srcOrd="0" destOrd="0" parTransId="{F8FA4D41-A185-417F-A7D2-12A06E1142BD}" sibTransId="{C277C1C5-9966-4E32-9A37-9DBBD20F62F9}"/>
    <dgm:cxn modelId="{45BD7B4B-7E14-4853-ABBB-A246E84BEC89}" type="presParOf" srcId="{67FEC614-3726-4387-89DB-B86B5EE2C95D}" destId="{20DA47DC-4B2B-4169-8D95-276A1E630AD7}" srcOrd="0" destOrd="0" presId="urn:microsoft.com/office/officeart/2018/2/layout/IconVerticalSolidList"/>
    <dgm:cxn modelId="{988AECDF-0DE4-4AEA-99A4-8735C4397FA2}" type="presParOf" srcId="{20DA47DC-4B2B-4169-8D95-276A1E630AD7}" destId="{1DFF10CE-147E-4B52-B7A9-4B8F4DAC4F21}" srcOrd="0" destOrd="0" presId="urn:microsoft.com/office/officeart/2018/2/layout/IconVerticalSolidList"/>
    <dgm:cxn modelId="{E3FB0B4E-6732-4C0D-BD59-66EC05C162A9}" type="presParOf" srcId="{20DA47DC-4B2B-4169-8D95-276A1E630AD7}" destId="{32268F71-B7BC-4D9F-A5C7-158C9C349B7A}" srcOrd="1" destOrd="0" presId="urn:microsoft.com/office/officeart/2018/2/layout/IconVerticalSolidList"/>
    <dgm:cxn modelId="{5CC74A01-B428-4CAC-A999-50CBCF5B397C}" type="presParOf" srcId="{20DA47DC-4B2B-4169-8D95-276A1E630AD7}" destId="{81DD361F-8317-46A4-A74C-0C6D1A7208D3}" srcOrd="2" destOrd="0" presId="urn:microsoft.com/office/officeart/2018/2/layout/IconVerticalSolidList"/>
    <dgm:cxn modelId="{821B8A86-348D-4CEA-9FAF-6029C93E2391}" type="presParOf" srcId="{20DA47DC-4B2B-4169-8D95-276A1E630AD7}" destId="{D80F5BFA-B507-4898-9F50-2CCB86246E04}" srcOrd="3" destOrd="0" presId="urn:microsoft.com/office/officeart/2018/2/layout/IconVerticalSolidList"/>
    <dgm:cxn modelId="{5166B4C0-3D86-428B-9C8C-7006D0392A4A}" type="presParOf" srcId="{67FEC614-3726-4387-89DB-B86B5EE2C95D}" destId="{AA20140E-DC54-48EE-8AE2-B55E70337F30}" srcOrd="1" destOrd="0" presId="urn:microsoft.com/office/officeart/2018/2/layout/IconVerticalSolidList"/>
    <dgm:cxn modelId="{DA540F1C-C74C-419A-A7EE-206404D2895B}" type="presParOf" srcId="{67FEC614-3726-4387-89DB-B86B5EE2C95D}" destId="{6C813677-E663-47A2-9DF6-B11BEBBB78A8}" srcOrd="2" destOrd="0" presId="urn:microsoft.com/office/officeart/2018/2/layout/IconVerticalSolidList"/>
    <dgm:cxn modelId="{99B68B18-21A1-4CCD-BED2-DEDEA9DAEEEA}" type="presParOf" srcId="{6C813677-E663-47A2-9DF6-B11BEBBB78A8}" destId="{149FF8DD-F543-4191-AC08-56F9A818F57A}" srcOrd="0" destOrd="0" presId="urn:microsoft.com/office/officeart/2018/2/layout/IconVerticalSolidList"/>
    <dgm:cxn modelId="{E72F5E80-9E5C-4216-B523-8D8F73693198}" type="presParOf" srcId="{6C813677-E663-47A2-9DF6-B11BEBBB78A8}" destId="{536C7CDF-FF52-4439-8670-6931177315CA}" srcOrd="1" destOrd="0" presId="urn:microsoft.com/office/officeart/2018/2/layout/IconVerticalSolidList"/>
    <dgm:cxn modelId="{3FE78C07-FDEB-450A-B7AA-A4286D1DE193}" type="presParOf" srcId="{6C813677-E663-47A2-9DF6-B11BEBBB78A8}" destId="{8694356D-EDE3-40D2-BFDE-CF456BB4E6FA}" srcOrd="2" destOrd="0" presId="urn:microsoft.com/office/officeart/2018/2/layout/IconVerticalSolidList"/>
    <dgm:cxn modelId="{DCC0E925-0154-4830-96DE-803B674F6439}" type="presParOf" srcId="{6C813677-E663-47A2-9DF6-B11BEBBB78A8}" destId="{ACAE3298-715A-4CFD-88B5-AFBBD1BD99A0}" srcOrd="3" destOrd="0" presId="urn:microsoft.com/office/officeart/2018/2/layout/IconVerticalSolidList"/>
    <dgm:cxn modelId="{369B1029-32EC-45F3-BE5E-E2D37CCC646E}" type="presParOf" srcId="{67FEC614-3726-4387-89DB-B86B5EE2C95D}" destId="{9C0A8F73-86B5-4C5B-AF7A-1A8AF8615E8D}" srcOrd="3" destOrd="0" presId="urn:microsoft.com/office/officeart/2018/2/layout/IconVerticalSolidList"/>
    <dgm:cxn modelId="{7338FC49-EF6D-411D-A003-6E64E5FB2754}" type="presParOf" srcId="{67FEC614-3726-4387-89DB-B86B5EE2C95D}" destId="{8286E1F2-9DC9-4204-A883-4CBC693DE511}" srcOrd="4" destOrd="0" presId="urn:microsoft.com/office/officeart/2018/2/layout/IconVerticalSolidList"/>
    <dgm:cxn modelId="{FA98E1CF-648D-4BC4-9D85-30040835C12D}" type="presParOf" srcId="{8286E1F2-9DC9-4204-A883-4CBC693DE511}" destId="{B152A5BB-2D78-43A0-AC94-5234DAB31125}" srcOrd="0" destOrd="0" presId="urn:microsoft.com/office/officeart/2018/2/layout/IconVerticalSolidList"/>
    <dgm:cxn modelId="{C2974230-97E1-48CB-8063-222EC936BD95}" type="presParOf" srcId="{8286E1F2-9DC9-4204-A883-4CBC693DE511}" destId="{72881C47-AC45-4CCF-A3FC-A64A33902B68}" srcOrd="1" destOrd="0" presId="urn:microsoft.com/office/officeart/2018/2/layout/IconVerticalSolidList"/>
    <dgm:cxn modelId="{DB322918-271D-42F1-A7F3-45F1B5A597C5}" type="presParOf" srcId="{8286E1F2-9DC9-4204-A883-4CBC693DE511}" destId="{538163EE-0371-449E-ABDB-6AF4E6F40C0A}" srcOrd="2" destOrd="0" presId="urn:microsoft.com/office/officeart/2018/2/layout/IconVerticalSolidList"/>
    <dgm:cxn modelId="{BD5606EB-C939-4AF2-9E93-194416D5F568}" type="presParOf" srcId="{8286E1F2-9DC9-4204-A883-4CBC693DE511}" destId="{B34D85EC-1F19-4996-87AF-31F054F4D6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F10CE-147E-4B52-B7A9-4B8F4DAC4F21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8F71-B7BC-4D9F-A5C7-158C9C349B7A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F5BFA-B507-4898-9F50-2CCB86246E0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300</a:t>
          </a:r>
          <a:r>
            <a:rPr lang="en-US" sz="1700" kern="1200" dirty="0"/>
            <a:t> (299)</a:t>
          </a:r>
          <a:r>
            <a:rPr lang="ru-RU" sz="1700" kern="1200" dirty="0"/>
            <a:t> бумаг: пополам с </a:t>
          </a:r>
          <a:r>
            <a:rPr lang="en-US" sz="1700" kern="1200" dirty="0"/>
            <a:t>NYSE </a:t>
          </a:r>
          <a:r>
            <a:rPr lang="ru-RU" sz="1700" kern="1200" dirty="0"/>
            <a:t>и </a:t>
          </a:r>
          <a:r>
            <a:rPr lang="en-US" sz="1700" kern="1200" dirty="0"/>
            <a:t>Nasdaq</a:t>
          </a:r>
          <a:r>
            <a:rPr lang="ru-RU" sz="1700" kern="1200" dirty="0"/>
            <a:t>, совсем чуть-чуть </a:t>
          </a:r>
          <a:r>
            <a:rPr lang="en-US" sz="1700" kern="1200" dirty="0"/>
            <a:t>ADR</a:t>
          </a:r>
        </a:p>
      </dsp:txBody>
      <dsp:txXfrm>
        <a:off x="1816103" y="671"/>
        <a:ext cx="4447536" cy="1572384"/>
      </dsp:txXfrm>
    </dsp:sp>
    <dsp:sp modelId="{149FF8DD-F543-4191-AC08-56F9A818F57A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C7CDF-FF52-4439-8670-6931177315C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E3298-715A-4CFD-88B5-AFBBD1BD99A0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Включены только те бумаги, которые торговались с 1998 по 2020 годы – </a:t>
          </a:r>
          <a:r>
            <a:rPr lang="en-US" sz="1700" kern="1200"/>
            <a:t>Look Ahead Bias (</a:t>
          </a:r>
          <a:r>
            <a:rPr lang="ru-RU" sz="1700" kern="1200"/>
            <a:t>не представлены обанкротившиеся и делистингованные компании)</a:t>
          </a:r>
          <a:endParaRPr lang="en-US" sz="1700" kern="1200"/>
        </a:p>
      </dsp:txBody>
      <dsp:txXfrm>
        <a:off x="1816103" y="1966151"/>
        <a:ext cx="4447536" cy="1572384"/>
      </dsp:txXfrm>
    </dsp:sp>
    <dsp:sp modelId="{B152A5BB-2D78-43A0-AC94-5234DAB31125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81C47-AC45-4CCF-A3FC-A64A33902B6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D85EC-1F19-4996-87AF-31F054F4D69D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Финансовые данные состоят из данных из отчетов и классических мультипликаторов и других финансовых показателей</a:t>
          </a:r>
          <a:endParaRPr lang="en-US" sz="1700" kern="120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5C5C3-F41E-481E-9177-2E3BE1761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4E066F-31F4-4CAA-9E68-76B87192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A4FAA-FDA8-4E55-9C6E-FBAC54B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41673-129A-42AE-ACD3-84D2D721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B8071-B551-4CC0-9F0C-1A4DD62B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B2B55-C80B-4C91-823F-258A745A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2AA25A-3759-410F-8F65-946CC361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DA569-9103-4AE9-8476-22775798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63898-8D31-4449-ABCA-E1D589C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36150-CD7E-4EF7-AD9F-E5B613E5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4656C0-B6C4-48CC-906F-A3D00E485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521748-D74B-424E-B95A-EFD2886F4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AB50A-233E-4ACA-9E21-A3211144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32D1C-387A-4E59-A2B3-38EEE43E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78D69-89DD-4B82-A0FB-2FA0F1F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A1B3C-0878-4251-BF49-62D0A2A8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E46CE-94A9-4B72-9B33-7CE579C2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4EEA8-5552-413B-9A2F-B45C415F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FE853-3F10-4E75-B38B-79E5D91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2397C-4CE3-42B9-ABAD-D5FD5374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82C58-66F0-49CC-A7F5-24FD83FF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C66A0-C57E-4D6E-A4B4-B56CA899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03FD5-632D-4F17-9CC2-B8A34A98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0042A-7EB5-4EF6-8D7E-23965235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FEE86-ABF5-40C4-B944-348A6436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F09B2-3273-44CE-9013-889AFC4F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272F0-C64D-4154-B4F1-41941851E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D4B25A-B34A-4B5D-9807-E7B6ADDB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5EEE8-EBEE-4790-9B29-8691F39A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7A4ADB-613B-47F0-972D-6446E6A8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0598C-7053-4A1B-9C59-AA4B82FC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54C94-7AE5-4FD1-B939-8C86E096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1C8FC7-85D5-48CA-A403-551564CD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724BD-8F34-4C9B-AC75-8DC068C5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A76789-B0EF-4839-B54D-933242B7F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44D021-498D-4F14-9973-EAC36D67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548A5C-026E-41CB-900A-0C0772DE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5F0E68-012F-4C8C-80E2-2A7225D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FEA5F-2D86-4565-AD67-458A3316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1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53DC3-9199-44E0-943B-C144C2F1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2E90DB-BDBA-4938-A78E-4367C842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2F7420-DDF3-4AD7-8673-E9E30468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637362-CDFE-443C-89B8-A0E2943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5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14E748-21FC-4079-B709-D875D243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DF6CB0-3160-4997-AF19-E32D6EFA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29C5A3-18BF-449B-8701-A025227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72E7-9C0C-4D35-87AC-AE8CAA3F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7F1F8-3081-4E9D-BFF0-4AA9DD11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DCF47-97D0-4884-A15C-29DD4D6D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52EC9-9AD3-4449-961A-5C497F7D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024F9E-CA46-4B29-98EA-31D3DD0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8B0ABB-6B06-4925-83E7-4C7E8E4C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00957-C3D5-46E8-B7EE-33DB77B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5CD137-FD7E-46EA-BE45-88822C0F4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B4167-62C2-4DA2-977D-852A85D4F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71F2B9-7A4A-4890-BCE2-389F1499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511B55-F372-40E0-9885-6C25E0A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4955A8-6818-4BE4-92BB-40D71316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2E001-955C-4286-8300-940F8B9A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96A3B7-B830-4513-80B7-5FFA2436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E43A3-1A57-4B2A-AFFC-109CD71CC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1060-F472-404F-97E0-0BD635E8CEA2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3660E3-590B-4F3F-85BB-D1106A1ED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225DC-C613-4C89-93D9-457546F3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5568-9F90-4177-A35F-FC4B03FAC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Build a Stock Portfolio Watch List">
            <a:extLst>
              <a:ext uri="{FF2B5EF4-FFF2-40B4-BE49-F238E27FC236}">
                <a16:creationId xmlns:a16="http://schemas.microsoft.com/office/drawing/2014/main" id="{B770B24E-7155-409E-BBC4-CD8FB95E9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-15473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E089F-3A09-4281-9382-27EF80727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4800">
                <a:solidFill>
                  <a:schemeClr val="tx1">
                    <a:lumMod val="85000"/>
                    <a:lumOff val="15000"/>
                  </a:schemeClr>
                </a:solidFill>
              </a:rPr>
              <a:t>Задание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E1BEA2-6F0A-445E-9988-13ECC56E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2000">
                <a:solidFill>
                  <a:schemeClr val="tx2"/>
                </a:solidFill>
              </a:rPr>
              <a:t>Бабкин Андрей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7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4CA3D-C393-45B8-9DF5-289E13CC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chemeClr val="bg1"/>
                </a:solidFill>
              </a:rPr>
              <a:t>Данные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E781C73-CACE-4E85-9121-34795DA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15066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4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AD534-2F54-4676-97C4-01A4929F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Бенчмарк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945315-F046-4A62-9B96-DA3E3902A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655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81322-7249-43E3-BA69-54D27EF6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Равновзвешенный индекс из всех доступных бумаг</a:t>
            </a:r>
          </a:p>
          <a:p>
            <a:r>
              <a:rPr lang="ru-RU" sz="2000">
                <a:solidFill>
                  <a:srgbClr val="FFFFFF"/>
                </a:solidFill>
              </a:rPr>
              <a:t>Сам по себе очень доходный – возможно из-за почти половины компаний с </a:t>
            </a:r>
            <a:r>
              <a:rPr lang="en-US" sz="2000">
                <a:solidFill>
                  <a:srgbClr val="FFFFFF"/>
                </a:solidFill>
              </a:rPr>
              <a:t>Nasdaq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7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2D89-383D-459C-96DB-EC116DEF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Факторы. Momentum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26737-796D-4D73-9554-9DAB9189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Как ни странно, но на рынке наблюдается Reversal-эффект, а не моментум</a:t>
            </a:r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A48502-8263-46BC-A714-AEDC70BC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09857"/>
            <a:ext cx="6553545" cy="50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2D89-383D-459C-96DB-EC116DEF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Факторы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Size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26737-796D-4D73-9554-9DAB9189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Фактор размера представлен очень явно, но скорее всего это результат смещенной выборки – выглядит слишком нереалистично</a:t>
            </a:r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B2E16A-C0FB-4872-B155-86757885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795073"/>
            <a:ext cx="6596652" cy="51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FA23A-AFC2-4820-ABDB-D676749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Факторы. Value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B28A8-EFDE-468E-A327-8CE55D0A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Опять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же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результаты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очень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нереалистичные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но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фактор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стоимости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рынке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имеет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место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быть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942906-6AC0-4BC5-B2E8-53F7DAED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93473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34354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070-163D-4EC5-B039-2E0003E4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ru-RU" sz="4200">
                <a:solidFill>
                  <a:srgbClr val="FFFFFF"/>
                </a:solidFill>
              </a:rPr>
              <a:t>Стратегия. Идея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6DDBF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6DDBF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FC268C-D8AC-4F52-B5B7-61B70CBC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13" y="2331973"/>
            <a:ext cx="5002627" cy="38645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717DF-B95C-4769-9DAE-AE24086F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ru-RU" sz="1800"/>
              <a:t>Отбираем маленькие и дешевые компании</a:t>
            </a:r>
          </a:p>
          <a:p>
            <a:r>
              <a:rPr lang="ru-RU" sz="1800"/>
              <a:t>Равные веса</a:t>
            </a:r>
          </a:p>
          <a:p>
            <a:r>
              <a:rPr lang="ru-RU" sz="1800"/>
              <a:t>Квантили и по размеру, и по стоимости – 33%</a:t>
            </a:r>
          </a:p>
        </p:txBody>
      </p:sp>
    </p:spTree>
    <p:extLst>
      <p:ext uri="{BB962C8B-B14F-4D97-AF65-F5344CB8AC3E}">
        <p14:creationId xmlns:p14="http://schemas.microsoft.com/office/powerpoint/2010/main" val="167430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7058307" cy="2595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D885-B329-4C50-AB48-DBE1ED86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21473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Стратегия. Проверка выполнения условий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92E632E-3F30-4018-960F-EE322804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3085476"/>
            <a:ext cx="3998237" cy="3449681"/>
          </a:xfrm>
          <a:prstGeom prst="rect">
            <a:avLst/>
          </a:prstGeom>
          <a:solidFill>
            <a:srgbClr val="1F78B4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DA73D-6ECA-406A-8CC4-2E952C85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7" y="3600551"/>
            <a:ext cx="3590988" cy="2432893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015B939-F527-4117-B775-533A4016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8848" y="3090672"/>
            <a:ext cx="2889504" cy="1636776"/>
          </a:xfrm>
          <a:prstGeom prst="rect">
            <a:avLst/>
          </a:prstGeom>
          <a:solidFill>
            <a:srgbClr val="1F78B4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34B3D0-ED17-43D5-B6D8-CCCDE01F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45" y="3236090"/>
            <a:ext cx="2045709" cy="1360422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22BCFB4-3880-430A-9E42-4D844E8F6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8848" y="4901184"/>
            <a:ext cx="2889504" cy="1636776"/>
          </a:xfrm>
          <a:prstGeom prst="rect">
            <a:avLst/>
          </a:prstGeom>
          <a:solidFill>
            <a:srgbClr val="1F78B4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5C0D99-0853-4675-80E4-B6D848B9B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01" y="5038435"/>
            <a:ext cx="2066595" cy="13594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5D1AC-CACE-4AF8-A809-63B88001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ru-RU" sz="2200">
                <a:solidFill>
                  <a:srgbClr val="FFFFFF"/>
                </a:solidFill>
              </a:rPr>
              <a:t>Всегда 100% загрузка портфеля – без плеча</a:t>
            </a:r>
          </a:p>
          <a:p>
            <a:r>
              <a:rPr lang="ru-RU" sz="2200">
                <a:solidFill>
                  <a:srgbClr val="FFFFFF"/>
                </a:solidFill>
              </a:rPr>
              <a:t>Минимальный вес – 1.66%</a:t>
            </a:r>
          </a:p>
          <a:p>
            <a:r>
              <a:rPr lang="ru-RU" sz="2200">
                <a:solidFill>
                  <a:srgbClr val="FFFFFF"/>
                </a:solidFill>
              </a:rPr>
              <a:t>Кол-во акций в портфеле всегда больше 40</a:t>
            </a:r>
          </a:p>
          <a:p>
            <a:pPr marL="0" indent="0">
              <a:buNone/>
            </a:pP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2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53756-5D69-4331-87BC-587A4B5A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ru-RU" sz="4200">
                <a:solidFill>
                  <a:srgbClr val="FFFFFF"/>
                </a:solidFill>
              </a:rPr>
              <a:t>Стратегия. Метрики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2D91D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2D91D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9DE703-AB43-4061-825D-ED91001C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5" y="2285360"/>
            <a:ext cx="3010628" cy="1738638"/>
          </a:xfrm>
          <a:prstGeom prst="rect">
            <a:avLst/>
          </a:prstGeom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2D91D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CBF0AB-D4A3-4068-9C67-74ED6221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27" y="2285095"/>
            <a:ext cx="2910741" cy="17391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2D91D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119A02-71D9-40D0-9637-C4D66FD4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65" y="4497943"/>
            <a:ext cx="2935306" cy="17391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2D91D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093DFF-CB13-4DA3-8602-AD7CB4A92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093" y="4497942"/>
            <a:ext cx="2960288" cy="17391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F251F-C25D-4540-A3DC-42362256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ru-RU" sz="1400"/>
              <a:t>Доходность стратегии довольно волатильна, имеет спайки в периоды кризисов. Распределение похоже на нормальное (возможно, лог-нормальное) и имеет «тяжелые хвосты»</a:t>
            </a:r>
          </a:p>
          <a:p>
            <a:r>
              <a:rPr lang="ru-RU" sz="1400"/>
              <a:t>Шарп почти всегда положителен, но пики убывают</a:t>
            </a:r>
          </a:p>
          <a:p>
            <a:r>
              <a:rPr lang="ru-RU" sz="1400"/>
              <a:t>Доля дней в году с положительной доходностью почти всегда выше 50%, но пики опять же убывают</a:t>
            </a:r>
          </a:p>
          <a:p>
            <a:r>
              <a:rPr lang="ru-RU" sz="1400"/>
              <a:t>Просадка в среднем достаточно приемлемая (около 20%), но в 2008 году достигла 50%, что совсем нехорошо – тем не менее, восстановление произошло очень быстро</a:t>
            </a:r>
          </a:p>
        </p:txBody>
      </p:sp>
    </p:spTree>
    <p:extLst>
      <p:ext uri="{BB962C8B-B14F-4D97-AF65-F5344CB8AC3E}">
        <p14:creationId xmlns:p14="http://schemas.microsoft.com/office/powerpoint/2010/main" val="848679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259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Задание 2</vt:lpstr>
      <vt:lpstr>Данные</vt:lpstr>
      <vt:lpstr>Бенчмарк</vt:lpstr>
      <vt:lpstr>Факторы. Momentum</vt:lpstr>
      <vt:lpstr>Факторы. Size</vt:lpstr>
      <vt:lpstr>Факторы. Value</vt:lpstr>
      <vt:lpstr>Стратегия. Идея</vt:lpstr>
      <vt:lpstr>Стратегия. Проверка выполнения условий</vt:lpstr>
      <vt:lpstr>Стратегия. 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</dc:title>
  <dc:creator>Андрей Бабкин</dc:creator>
  <cp:lastModifiedBy>Андрей Бабкин</cp:lastModifiedBy>
  <cp:revision>2</cp:revision>
  <dcterms:created xsi:type="dcterms:W3CDTF">2022-02-26T19:10:21Z</dcterms:created>
  <dcterms:modified xsi:type="dcterms:W3CDTF">2022-02-26T20:16:24Z</dcterms:modified>
</cp:coreProperties>
</file>