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7" r:id="rId6"/>
    <p:sldId id="261" r:id="rId7"/>
    <p:sldId id="266" r:id="rId8"/>
    <p:sldId id="262" r:id="rId9"/>
    <p:sldId id="260"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0"/>
    <p:restoredTop sz="94674"/>
  </p:normalViewPr>
  <p:slideViewPr>
    <p:cSldViewPr snapToGrid="0" snapToObjects="1">
      <p:cViewPr varScale="1">
        <p:scale>
          <a:sx n="121" d="100"/>
          <a:sy n="121" d="100"/>
        </p:scale>
        <p:origin x="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242551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6AB226-5047-934D-BE53-97AD977CEE1F}" type="datetimeFigureOut">
              <a:rPr lang="en-US" smtClean="0"/>
              <a:t>4/14/19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37650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302350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3086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407698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1159351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2186502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3190755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323093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246592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376289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6AB226-5047-934D-BE53-97AD977CEE1F}" type="datetimeFigureOut">
              <a:rPr lang="en-US" smtClean="0"/>
              <a:t>4/14/19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7052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6AB226-5047-934D-BE53-97AD977CEE1F}" type="datetimeFigureOut">
              <a:rPr lang="en-US" smtClean="0"/>
              <a:t>4/14/19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59952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227363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188422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36AB226-5047-934D-BE53-97AD977CEE1F}" type="datetimeFigureOut">
              <a:rPr lang="en-US" smtClean="0"/>
              <a:t>4/14/19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239065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6AB226-5047-934D-BE53-97AD977CEE1F}" type="datetimeFigureOut">
              <a:rPr lang="en-US" smtClean="0"/>
              <a:t>4/14/19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281C5-E93E-6B4E-9AF7-E9195BD7C836}" type="slidenum">
              <a:rPr lang="en-US" smtClean="0"/>
              <a:t>‹#›</a:t>
            </a:fld>
            <a:endParaRPr lang="en-US"/>
          </a:p>
        </p:txBody>
      </p:sp>
    </p:spTree>
    <p:extLst>
      <p:ext uri="{BB962C8B-B14F-4D97-AF65-F5344CB8AC3E}">
        <p14:creationId xmlns:p14="http://schemas.microsoft.com/office/powerpoint/2010/main" val="53719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36AB226-5047-934D-BE53-97AD977CEE1F}" type="datetimeFigureOut">
              <a:rPr lang="en-US" smtClean="0"/>
              <a:t>4/14/19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8281C5-E93E-6B4E-9AF7-E9195BD7C836}" type="slidenum">
              <a:rPr lang="en-US" smtClean="0"/>
              <a:t>‹#›</a:t>
            </a:fld>
            <a:endParaRPr lang="en-US"/>
          </a:p>
        </p:txBody>
      </p:sp>
    </p:spTree>
    <p:extLst>
      <p:ext uri="{BB962C8B-B14F-4D97-AF65-F5344CB8AC3E}">
        <p14:creationId xmlns:p14="http://schemas.microsoft.com/office/powerpoint/2010/main" val="68816362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4963-B827-0242-A0EB-C1959B10D981}"/>
              </a:ext>
            </a:extLst>
          </p:cNvPr>
          <p:cNvSpPr>
            <a:spLocks noGrp="1"/>
          </p:cNvSpPr>
          <p:nvPr>
            <p:ph type="ctrTitle"/>
          </p:nvPr>
        </p:nvSpPr>
        <p:spPr/>
        <p:txBody>
          <a:bodyPr/>
          <a:lstStyle/>
          <a:p>
            <a:r>
              <a:rPr lang="en-US" dirty="0"/>
              <a:t>Group 8 </a:t>
            </a:r>
          </a:p>
        </p:txBody>
      </p:sp>
      <p:sp>
        <p:nvSpPr>
          <p:cNvPr id="3" name="Subtitle 2">
            <a:extLst>
              <a:ext uri="{FF2B5EF4-FFF2-40B4-BE49-F238E27FC236}">
                <a16:creationId xmlns:a16="http://schemas.microsoft.com/office/drawing/2014/main" id="{13963C87-5249-AE40-BA7B-604749C4BC2E}"/>
              </a:ext>
            </a:extLst>
          </p:cNvPr>
          <p:cNvSpPr>
            <a:spLocks noGrp="1"/>
          </p:cNvSpPr>
          <p:nvPr>
            <p:ph type="subTitle" idx="1"/>
          </p:nvPr>
        </p:nvSpPr>
        <p:spPr/>
        <p:txBody>
          <a:bodyPr/>
          <a:lstStyle/>
          <a:p>
            <a:r>
              <a:rPr lang="en-US" dirty="0"/>
              <a:t>Speech-to-text Resume Builder</a:t>
            </a:r>
          </a:p>
          <a:p>
            <a:r>
              <a:rPr lang="en-US" dirty="0"/>
              <a:t>(https://</a:t>
            </a:r>
            <a:r>
              <a:rPr lang="en-US" dirty="0" err="1"/>
              <a:t>github.com</a:t>
            </a:r>
            <a:r>
              <a:rPr lang="en-US" dirty="0"/>
              <a:t>/</a:t>
            </a:r>
            <a:r>
              <a:rPr lang="en-US" dirty="0" err="1"/>
              <a:t>eurashin</a:t>
            </a:r>
            <a:r>
              <a:rPr lang="en-US" dirty="0"/>
              <a:t>/CS498-Group8.git)</a:t>
            </a:r>
          </a:p>
        </p:txBody>
      </p:sp>
    </p:spTree>
    <p:extLst>
      <p:ext uri="{BB962C8B-B14F-4D97-AF65-F5344CB8AC3E}">
        <p14:creationId xmlns:p14="http://schemas.microsoft.com/office/powerpoint/2010/main" val="339506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70AC-B3D5-EE43-85C9-2B1736C5DF68}"/>
              </a:ext>
            </a:extLst>
          </p:cNvPr>
          <p:cNvSpPr>
            <a:spLocks noGrp="1"/>
          </p:cNvSpPr>
          <p:nvPr>
            <p:ph type="title"/>
          </p:nvPr>
        </p:nvSpPr>
        <p:spPr/>
        <p:txBody>
          <a:bodyPr>
            <a:normAutofit/>
          </a:bodyPr>
          <a:lstStyle/>
          <a:p>
            <a:pPr algn="ctr"/>
            <a:r>
              <a:rPr lang="en-US" dirty="0"/>
              <a:t>Future use and development options of this project</a:t>
            </a:r>
          </a:p>
        </p:txBody>
      </p:sp>
      <p:sp>
        <p:nvSpPr>
          <p:cNvPr id="3" name="Content Placeholder 2">
            <a:extLst>
              <a:ext uri="{FF2B5EF4-FFF2-40B4-BE49-F238E27FC236}">
                <a16:creationId xmlns:a16="http://schemas.microsoft.com/office/drawing/2014/main" id="{FA94F144-7426-984B-8F7C-276CF7C15872}"/>
              </a:ext>
            </a:extLst>
          </p:cNvPr>
          <p:cNvSpPr>
            <a:spLocks noGrp="1"/>
          </p:cNvSpPr>
          <p:nvPr>
            <p:ph idx="1"/>
          </p:nvPr>
        </p:nvSpPr>
        <p:spPr/>
        <p:txBody>
          <a:bodyPr/>
          <a:lstStyle/>
          <a:p>
            <a:r>
              <a:rPr lang="en-US" dirty="0"/>
              <a:t>Add user accounts to keep a track of past  resumes.</a:t>
            </a:r>
          </a:p>
          <a:p>
            <a:r>
              <a:rPr lang="en-US" dirty="0"/>
              <a:t>Add more resume options to cater larger audience.</a:t>
            </a:r>
          </a:p>
        </p:txBody>
      </p:sp>
    </p:spTree>
    <p:extLst>
      <p:ext uri="{BB962C8B-B14F-4D97-AF65-F5344CB8AC3E}">
        <p14:creationId xmlns:p14="http://schemas.microsoft.com/office/powerpoint/2010/main" val="231974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E65C-8CC0-6A49-9813-27C377A90C65}"/>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1AADA125-5C01-5A48-9B79-12EC8AC5AB8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80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D4C1-18E6-534D-BD1F-651E53FF91EA}"/>
              </a:ext>
            </a:extLst>
          </p:cNvPr>
          <p:cNvSpPr>
            <a:spLocks noGrp="1"/>
          </p:cNvSpPr>
          <p:nvPr>
            <p:ph type="title"/>
          </p:nvPr>
        </p:nvSpPr>
        <p:spPr/>
        <p:txBody>
          <a:bodyPr/>
          <a:lstStyle/>
          <a:p>
            <a:pPr algn="ctr"/>
            <a:r>
              <a:rPr lang="en-US" dirty="0"/>
              <a:t>Inspiration for this project </a:t>
            </a:r>
          </a:p>
        </p:txBody>
      </p:sp>
      <p:sp>
        <p:nvSpPr>
          <p:cNvPr id="3" name="Content Placeholder 2">
            <a:extLst>
              <a:ext uri="{FF2B5EF4-FFF2-40B4-BE49-F238E27FC236}">
                <a16:creationId xmlns:a16="http://schemas.microsoft.com/office/drawing/2014/main" id="{B487DD2A-3923-A744-88C3-06786094B3FE}"/>
              </a:ext>
            </a:extLst>
          </p:cNvPr>
          <p:cNvSpPr>
            <a:spLocks noGrp="1"/>
          </p:cNvSpPr>
          <p:nvPr>
            <p:ph idx="1"/>
          </p:nvPr>
        </p:nvSpPr>
        <p:spPr/>
        <p:txBody>
          <a:bodyPr/>
          <a:lstStyle/>
          <a:p>
            <a:pPr marL="0" indent="0">
              <a:buNone/>
            </a:pPr>
            <a:r>
              <a:rPr lang="en-US" dirty="0"/>
              <a:t>The need of a good resume is unquestionable. </a:t>
            </a:r>
          </a:p>
          <a:p>
            <a:pPr marL="0" indent="0">
              <a:buNone/>
            </a:pPr>
            <a:r>
              <a:rPr lang="en-US" dirty="0"/>
              <a:t>Though you may have good credentials, if you are not able to portray them well, then you may not get the best out of them. And many individuals face this issue. </a:t>
            </a:r>
          </a:p>
          <a:p>
            <a:pPr marL="0" indent="0">
              <a:buNone/>
            </a:pPr>
            <a:r>
              <a:rPr lang="en-US" dirty="0"/>
              <a:t>Therefore, we planned on building a platform for people to format their resume by just talking about themselves.</a:t>
            </a:r>
          </a:p>
          <a:p>
            <a:pPr marL="0" indent="0">
              <a:buNone/>
            </a:pPr>
            <a:endParaRPr lang="en-US" dirty="0"/>
          </a:p>
        </p:txBody>
      </p:sp>
    </p:spTree>
    <p:extLst>
      <p:ext uri="{BB962C8B-B14F-4D97-AF65-F5344CB8AC3E}">
        <p14:creationId xmlns:p14="http://schemas.microsoft.com/office/powerpoint/2010/main" val="1966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BE35-082C-8941-B109-362AD2AD4F67}"/>
              </a:ext>
            </a:extLst>
          </p:cNvPr>
          <p:cNvSpPr>
            <a:spLocks noGrp="1"/>
          </p:cNvSpPr>
          <p:nvPr>
            <p:ph type="title"/>
          </p:nvPr>
        </p:nvSpPr>
        <p:spPr/>
        <p:txBody>
          <a:bodyPr/>
          <a:lstStyle/>
          <a:p>
            <a:pPr algn="ctr"/>
            <a:r>
              <a:rPr lang="en-US" dirty="0"/>
              <a:t>Brief info about the project</a:t>
            </a:r>
          </a:p>
        </p:txBody>
      </p:sp>
      <p:sp>
        <p:nvSpPr>
          <p:cNvPr id="3" name="Content Placeholder 2">
            <a:extLst>
              <a:ext uri="{FF2B5EF4-FFF2-40B4-BE49-F238E27FC236}">
                <a16:creationId xmlns:a16="http://schemas.microsoft.com/office/drawing/2014/main" id="{32292CD3-8E34-0149-AA6E-30DCA1104807}"/>
              </a:ext>
            </a:extLst>
          </p:cNvPr>
          <p:cNvSpPr>
            <a:spLocks noGrp="1"/>
          </p:cNvSpPr>
          <p:nvPr>
            <p:ph idx="1"/>
          </p:nvPr>
        </p:nvSpPr>
        <p:spPr/>
        <p:txBody>
          <a:bodyPr/>
          <a:lstStyle/>
          <a:p>
            <a:r>
              <a:rPr lang="en-US" dirty="0"/>
              <a:t>Speech-to-text is the main component.</a:t>
            </a:r>
          </a:p>
          <a:p>
            <a:r>
              <a:rPr lang="en-US" dirty="0"/>
              <a:t>So, talk about yourself, get better at it; and also build yourself a Resume.</a:t>
            </a:r>
          </a:p>
          <a:p>
            <a:r>
              <a:rPr lang="en-US" dirty="0" err="1"/>
              <a:t>Webapp</a:t>
            </a:r>
            <a:r>
              <a:rPr lang="en-US" dirty="0"/>
              <a:t> that’s open for all to use.</a:t>
            </a:r>
          </a:p>
          <a:p>
            <a:r>
              <a:rPr lang="en-US" dirty="0"/>
              <a:t>Get multiple types of Resumes to choose from.</a:t>
            </a:r>
          </a:p>
          <a:p>
            <a:r>
              <a:rPr lang="en-US" dirty="0"/>
              <a:t>Languages used – JavaScript, Python, HTML &amp; CSS</a:t>
            </a:r>
          </a:p>
          <a:p>
            <a:endParaRPr lang="en-US" dirty="0"/>
          </a:p>
        </p:txBody>
      </p:sp>
    </p:spTree>
    <p:extLst>
      <p:ext uri="{BB962C8B-B14F-4D97-AF65-F5344CB8AC3E}">
        <p14:creationId xmlns:p14="http://schemas.microsoft.com/office/powerpoint/2010/main" val="44919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C06A-656D-B74B-84E2-908B834D3C08}"/>
              </a:ext>
            </a:extLst>
          </p:cNvPr>
          <p:cNvSpPr>
            <a:spLocks noGrp="1"/>
          </p:cNvSpPr>
          <p:nvPr>
            <p:ph type="title"/>
          </p:nvPr>
        </p:nvSpPr>
        <p:spPr/>
        <p:txBody>
          <a:bodyPr/>
          <a:lstStyle/>
          <a:p>
            <a:pPr algn="ctr"/>
            <a:r>
              <a:rPr lang="en-US" dirty="0"/>
              <a:t>Key points about the project</a:t>
            </a:r>
          </a:p>
        </p:txBody>
      </p:sp>
      <p:sp>
        <p:nvSpPr>
          <p:cNvPr id="3" name="Content Placeholder 2">
            <a:extLst>
              <a:ext uri="{FF2B5EF4-FFF2-40B4-BE49-F238E27FC236}">
                <a16:creationId xmlns:a16="http://schemas.microsoft.com/office/drawing/2014/main" id="{3DF88460-F46D-4845-92CD-EBC7D93CC954}"/>
              </a:ext>
            </a:extLst>
          </p:cNvPr>
          <p:cNvSpPr>
            <a:spLocks noGrp="1"/>
          </p:cNvSpPr>
          <p:nvPr>
            <p:ph idx="1"/>
          </p:nvPr>
        </p:nvSpPr>
        <p:spPr/>
        <p:txBody>
          <a:bodyPr>
            <a:normAutofit/>
          </a:bodyPr>
          <a:lstStyle/>
          <a:p>
            <a:r>
              <a:rPr lang="en-US" dirty="0"/>
              <a:t>It takes away the need for an individual to keep himself/herself aware about the format of a resume. </a:t>
            </a:r>
          </a:p>
          <a:p>
            <a:r>
              <a:rPr lang="en-US" dirty="0"/>
              <a:t>It can be used for a broad range of applications such as Medical, Computer Science and Business Style Resumes. </a:t>
            </a:r>
          </a:p>
          <a:p>
            <a:r>
              <a:rPr lang="en-US" dirty="0"/>
              <a:t>The more you talk about yourself and your achievements, in brief; the better you get at pitching yourself to the companies.  </a:t>
            </a:r>
          </a:p>
          <a:p>
            <a:r>
              <a:rPr lang="en-US" dirty="0"/>
              <a:t>If any false inputs are recorded, the first draft of Resume is an editable file. Then once all is saved, it can be saved as  pdf.; as a final draft.</a:t>
            </a:r>
          </a:p>
        </p:txBody>
      </p:sp>
    </p:spTree>
    <p:extLst>
      <p:ext uri="{BB962C8B-B14F-4D97-AF65-F5344CB8AC3E}">
        <p14:creationId xmlns:p14="http://schemas.microsoft.com/office/powerpoint/2010/main" val="276113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F7A8E4F-9416-324A-B3BC-61EAE996DFB9}"/>
              </a:ext>
            </a:extLst>
          </p:cNvPr>
          <p:cNvPicPr>
            <a:picLocks noChangeAspect="1"/>
          </p:cNvPicPr>
          <p:nvPr/>
        </p:nvPicPr>
        <p:blipFill>
          <a:blip r:embed="rId2"/>
          <a:stretch>
            <a:fillRect/>
          </a:stretch>
        </p:blipFill>
        <p:spPr>
          <a:xfrm>
            <a:off x="9627477" y="2670015"/>
            <a:ext cx="2590102" cy="1618814"/>
          </a:xfrm>
          <a:prstGeom prst="rect">
            <a:avLst/>
          </a:prstGeom>
        </p:spPr>
      </p:pic>
      <p:pic>
        <p:nvPicPr>
          <p:cNvPr id="11" name="Picture 10">
            <a:extLst>
              <a:ext uri="{FF2B5EF4-FFF2-40B4-BE49-F238E27FC236}">
                <a16:creationId xmlns:a16="http://schemas.microsoft.com/office/drawing/2014/main" id="{27D205E1-B954-D944-8AE9-EA69BF5B69C6}"/>
              </a:ext>
            </a:extLst>
          </p:cNvPr>
          <p:cNvPicPr>
            <a:picLocks noChangeAspect="1"/>
          </p:cNvPicPr>
          <p:nvPr/>
        </p:nvPicPr>
        <p:blipFill>
          <a:blip r:embed="rId3"/>
          <a:stretch>
            <a:fillRect/>
          </a:stretch>
        </p:blipFill>
        <p:spPr>
          <a:xfrm>
            <a:off x="6694898" y="2716655"/>
            <a:ext cx="2547553" cy="1592221"/>
          </a:xfrm>
          <a:prstGeom prst="rect">
            <a:avLst/>
          </a:prstGeom>
        </p:spPr>
      </p:pic>
      <p:pic>
        <p:nvPicPr>
          <p:cNvPr id="15" name="Picture 14">
            <a:extLst>
              <a:ext uri="{FF2B5EF4-FFF2-40B4-BE49-F238E27FC236}">
                <a16:creationId xmlns:a16="http://schemas.microsoft.com/office/drawing/2014/main" id="{D3F9BDA4-B97B-7044-8B8D-936B69FCCA53}"/>
              </a:ext>
            </a:extLst>
          </p:cNvPr>
          <p:cNvPicPr>
            <a:picLocks noChangeAspect="1"/>
          </p:cNvPicPr>
          <p:nvPr/>
        </p:nvPicPr>
        <p:blipFill>
          <a:blip r:embed="rId4"/>
          <a:stretch>
            <a:fillRect/>
          </a:stretch>
        </p:blipFill>
        <p:spPr>
          <a:xfrm>
            <a:off x="3346508" y="2696607"/>
            <a:ext cx="2854401" cy="1622781"/>
          </a:xfrm>
          <a:prstGeom prst="rect">
            <a:avLst/>
          </a:prstGeom>
        </p:spPr>
      </p:pic>
      <p:pic>
        <p:nvPicPr>
          <p:cNvPr id="17" name="Picture 16">
            <a:extLst>
              <a:ext uri="{FF2B5EF4-FFF2-40B4-BE49-F238E27FC236}">
                <a16:creationId xmlns:a16="http://schemas.microsoft.com/office/drawing/2014/main" id="{E3D9F7E5-D034-F342-ADAF-4BC3DD2861B1}"/>
              </a:ext>
            </a:extLst>
          </p:cNvPr>
          <p:cNvPicPr>
            <a:picLocks noChangeAspect="1"/>
          </p:cNvPicPr>
          <p:nvPr/>
        </p:nvPicPr>
        <p:blipFill>
          <a:blip r:embed="rId5"/>
          <a:stretch>
            <a:fillRect/>
          </a:stretch>
        </p:blipFill>
        <p:spPr>
          <a:xfrm>
            <a:off x="1" y="2696608"/>
            <a:ext cx="2879834" cy="1592221"/>
          </a:xfrm>
          <a:prstGeom prst="rect">
            <a:avLst/>
          </a:prstGeom>
        </p:spPr>
      </p:pic>
      <p:sp>
        <p:nvSpPr>
          <p:cNvPr id="20" name="Right Arrow 19">
            <a:extLst>
              <a:ext uri="{FF2B5EF4-FFF2-40B4-BE49-F238E27FC236}">
                <a16:creationId xmlns:a16="http://schemas.microsoft.com/office/drawing/2014/main" id="{875A3A6A-24E0-0B4B-9E53-A110E23E409C}"/>
              </a:ext>
            </a:extLst>
          </p:cNvPr>
          <p:cNvSpPr/>
          <p:nvPr/>
        </p:nvSpPr>
        <p:spPr>
          <a:xfrm>
            <a:off x="2879838" y="3423913"/>
            <a:ext cx="493986" cy="168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11202BFE-8782-644A-BE1E-D0C1DB61593D}"/>
              </a:ext>
            </a:extLst>
          </p:cNvPr>
          <p:cNvSpPr/>
          <p:nvPr/>
        </p:nvSpPr>
        <p:spPr>
          <a:xfrm>
            <a:off x="9223360" y="3479422"/>
            <a:ext cx="493986" cy="168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2AEF30E6-7A57-9443-BDFE-200F626462A7}"/>
              </a:ext>
            </a:extLst>
          </p:cNvPr>
          <p:cNvSpPr/>
          <p:nvPr/>
        </p:nvSpPr>
        <p:spPr>
          <a:xfrm>
            <a:off x="6211231" y="3423913"/>
            <a:ext cx="493986" cy="168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CD8778A-34B3-B646-AAB3-FE2754B3B909}"/>
              </a:ext>
            </a:extLst>
          </p:cNvPr>
          <p:cNvSpPr txBox="1"/>
          <p:nvPr/>
        </p:nvSpPr>
        <p:spPr>
          <a:xfrm>
            <a:off x="1713186" y="599089"/>
            <a:ext cx="8808201" cy="738664"/>
          </a:xfrm>
          <a:prstGeom prst="rect">
            <a:avLst/>
          </a:prstGeom>
          <a:noFill/>
        </p:spPr>
        <p:txBody>
          <a:bodyPr wrap="square" rtlCol="0">
            <a:spAutoFit/>
          </a:bodyPr>
          <a:lstStyle/>
          <a:p>
            <a:r>
              <a:rPr lang="en-US" sz="4200" dirty="0"/>
              <a:t>Brief overview of how it works:</a:t>
            </a:r>
          </a:p>
        </p:txBody>
      </p:sp>
    </p:spTree>
    <p:extLst>
      <p:ext uri="{BB962C8B-B14F-4D97-AF65-F5344CB8AC3E}">
        <p14:creationId xmlns:p14="http://schemas.microsoft.com/office/powerpoint/2010/main" val="393510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426A-E620-9249-8B8E-D5FCDBC643B0}"/>
              </a:ext>
            </a:extLst>
          </p:cNvPr>
          <p:cNvSpPr>
            <a:spLocks noGrp="1"/>
          </p:cNvSpPr>
          <p:nvPr>
            <p:ph type="title"/>
          </p:nvPr>
        </p:nvSpPr>
        <p:spPr/>
        <p:txBody>
          <a:bodyPr>
            <a:normAutofit/>
          </a:bodyPr>
          <a:lstStyle/>
          <a:p>
            <a:pPr algn="ctr"/>
            <a:r>
              <a:rPr lang="en-US" dirty="0"/>
              <a:t>How we used Extreme Programming</a:t>
            </a:r>
          </a:p>
        </p:txBody>
      </p:sp>
      <p:sp>
        <p:nvSpPr>
          <p:cNvPr id="6" name="Oval 5">
            <a:extLst>
              <a:ext uri="{FF2B5EF4-FFF2-40B4-BE49-F238E27FC236}">
                <a16:creationId xmlns:a16="http://schemas.microsoft.com/office/drawing/2014/main" id="{EA179306-0C1F-3C40-9E2D-56B01C29F3AB}"/>
              </a:ext>
            </a:extLst>
          </p:cNvPr>
          <p:cNvSpPr/>
          <p:nvPr/>
        </p:nvSpPr>
        <p:spPr>
          <a:xfrm>
            <a:off x="1135272" y="2557251"/>
            <a:ext cx="1898073" cy="9421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13" name="Oval 12">
            <a:extLst>
              <a:ext uri="{FF2B5EF4-FFF2-40B4-BE49-F238E27FC236}">
                <a16:creationId xmlns:a16="http://schemas.microsoft.com/office/drawing/2014/main" id="{CCF75F33-6CD6-CB40-8FC9-F1914C8CCF34}"/>
              </a:ext>
            </a:extLst>
          </p:cNvPr>
          <p:cNvSpPr/>
          <p:nvPr/>
        </p:nvSpPr>
        <p:spPr>
          <a:xfrm>
            <a:off x="3845701" y="1652915"/>
            <a:ext cx="1898073" cy="9421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16" name="Oval 15">
            <a:extLst>
              <a:ext uri="{FF2B5EF4-FFF2-40B4-BE49-F238E27FC236}">
                <a16:creationId xmlns:a16="http://schemas.microsoft.com/office/drawing/2014/main" id="{5AD6235D-4730-3D43-BB10-307D86E1BDE8}"/>
              </a:ext>
            </a:extLst>
          </p:cNvPr>
          <p:cNvSpPr/>
          <p:nvPr/>
        </p:nvSpPr>
        <p:spPr>
          <a:xfrm>
            <a:off x="6430640" y="2322746"/>
            <a:ext cx="1898073" cy="9421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17" name="TextBox 16">
            <a:extLst>
              <a:ext uri="{FF2B5EF4-FFF2-40B4-BE49-F238E27FC236}">
                <a16:creationId xmlns:a16="http://schemas.microsoft.com/office/drawing/2014/main" id="{77C5F56D-38AF-C844-A5F6-FD61F55B43CC}"/>
              </a:ext>
            </a:extLst>
          </p:cNvPr>
          <p:cNvSpPr txBox="1"/>
          <p:nvPr/>
        </p:nvSpPr>
        <p:spPr>
          <a:xfrm>
            <a:off x="1370798" y="2843639"/>
            <a:ext cx="1427019" cy="646331"/>
          </a:xfrm>
          <a:prstGeom prst="rect">
            <a:avLst/>
          </a:prstGeom>
          <a:noFill/>
        </p:spPr>
        <p:txBody>
          <a:bodyPr wrap="square" rtlCol="0">
            <a:spAutoFit/>
          </a:bodyPr>
          <a:lstStyle/>
          <a:p>
            <a:r>
              <a:rPr lang="en-US" dirty="0">
                <a:solidFill>
                  <a:srgbClr val="FF0000"/>
                </a:solidFill>
              </a:rPr>
              <a:t>Release Plan</a:t>
            </a:r>
          </a:p>
        </p:txBody>
      </p:sp>
      <p:sp>
        <p:nvSpPr>
          <p:cNvPr id="18" name="TextBox 17">
            <a:extLst>
              <a:ext uri="{FF2B5EF4-FFF2-40B4-BE49-F238E27FC236}">
                <a16:creationId xmlns:a16="http://schemas.microsoft.com/office/drawing/2014/main" id="{DC2EEF9F-8A21-5945-8504-C84E265755B2}"/>
              </a:ext>
            </a:extLst>
          </p:cNvPr>
          <p:cNvSpPr txBox="1"/>
          <p:nvPr/>
        </p:nvSpPr>
        <p:spPr>
          <a:xfrm>
            <a:off x="4081228" y="1837854"/>
            <a:ext cx="1427019" cy="646331"/>
          </a:xfrm>
          <a:prstGeom prst="rect">
            <a:avLst/>
          </a:prstGeom>
          <a:noFill/>
        </p:spPr>
        <p:txBody>
          <a:bodyPr wrap="square" rtlCol="0">
            <a:spAutoFit/>
          </a:bodyPr>
          <a:lstStyle/>
          <a:p>
            <a:pPr algn="ctr"/>
            <a:r>
              <a:rPr lang="en-US" dirty="0">
                <a:solidFill>
                  <a:srgbClr val="FF0000"/>
                </a:solidFill>
              </a:rPr>
              <a:t>Iteration plan</a:t>
            </a:r>
          </a:p>
        </p:txBody>
      </p:sp>
      <p:sp>
        <p:nvSpPr>
          <p:cNvPr id="19" name="TextBox 18">
            <a:extLst>
              <a:ext uri="{FF2B5EF4-FFF2-40B4-BE49-F238E27FC236}">
                <a16:creationId xmlns:a16="http://schemas.microsoft.com/office/drawing/2014/main" id="{4E08ECAD-E8BE-0742-8FF8-E2D8363402FF}"/>
              </a:ext>
            </a:extLst>
          </p:cNvPr>
          <p:cNvSpPr txBox="1"/>
          <p:nvPr/>
        </p:nvSpPr>
        <p:spPr>
          <a:xfrm>
            <a:off x="6666166" y="2470630"/>
            <a:ext cx="1427019" cy="646331"/>
          </a:xfrm>
          <a:prstGeom prst="rect">
            <a:avLst/>
          </a:prstGeom>
          <a:noFill/>
        </p:spPr>
        <p:txBody>
          <a:bodyPr wrap="square" rtlCol="0">
            <a:spAutoFit/>
          </a:bodyPr>
          <a:lstStyle/>
          <a:p>
            <a:pPr algn="ctr"/>
            <a:r>
              <a:rPr lang="en-US" dirty="0">
                <a:solidFill>
                  <a:srgbClr val="FF0000"/>
                </a:solidFill>
              </a:rPr>
              <a:t>Drawing tests</a:t>
            </a:r>
          </a:p>
        </p:txBody>
      </p:sp>
      <p:sp>
        <p:nvSpPr>
          <p:cNvPr id="20" name="Oval 19">
            <a:extLst>
              <a:ext uri="{FF2B5EF4-FFF2-40B4-BE49-F238E27FC236}">
                <a16:creationId xmlns:a16="http://schemas.microsoft.com/office/drawing/2014/main" id="{4F1E135B-8EFE-C947-98D1-54F504D52CC9}"/>
              </a:ext>
            </a:extLst>
          </p:cNvPr>
          <p:cNvSpPr/>
          <p:nvPr/>
        </p:nvSpPr>
        <p:spPr>
          <a:xfrm>
            <a:off x="7251788" y="3839542"/>
            <a:ext cx="1898073" cy="9421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21" name="TextBox 20">
            <a:extLst>
              <a:ext uri="{FF2B5EF4-FFF2-40B4-BE49-F238E27FC236}">
                <a16:creationId xmlns:a16="http://schemas.microsoft.com/office/drawing/2014/main" id="{CD2F887E-5DFF-D745-A077-1E5E2878E580}"/>
              </a:ext>
            </a:extLst>
          </p:cNvPr>
          <p:cNvSpPr txBox="1"/>
          <p:nvPr/>
        </p:nvSpPr>
        <p:spPr>
          <a:xfrm>
            <a:off x="7487313" y="4125929"/>
            <a:ext cx="1427019" cy="369332"/>
          </a:xfrm>
          <a:prstGeom prst="rect">
            <a:avLst/>
          </a:prstGeom>
          <a:noFill/>
        </p:spPr>
        <p:txBody>
          <a:bodyPr wrap="square" rtlCol="0">
            <a:spAutoFit/>
          </a:bodyPr>
          <a:lstStyle/>
          <a:p>
            <a:pPr algn="ctr"/>
            <a:r>
              <a:rPr lang="en-US" dirty="0">
                <a:solidFill>
                  <a:srgbClr val="FF0000"/>
                </a:solidFill>
              </a:rPr>
              <a:t>Unit Testing</a:t>
            </a:r>
          </a:p>
        </p:txBody>
      </p:sp>
      <p:sp>
        <p:nvSpPr>
          <p:cNvPr id="22" name="Oval 21">
            <a:extLst>
              <a:ext uri="{FF2B5EF4-FFF2-40B4-BE49-F238E27FC236}">
                <a16:creationId xmlns:a16="http://schemas.microsoft.com/office/drawing/2014/main" id="{10521AB1-F167-E24C-9FD5-8132DD1B67BD}"/>
              </a:ext>
            </a:extLst>
          </p:cNvPr>
          <p:cNvSpPr/>
          <p:nvPr/>
        </p:nvSpPr>
        <p:spPr>
          <a:xfrm>
            <a:off x="4959394" y="4781651"/>
            <a:ext cx="1898073" cy="9421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23" name="TextBox 22">
            <a:extLst>
              <a:ext uri="{FF2B5EF4-FFF2-40B4-BE49-F238E27FC236}">
                <a16:creationId xmlns:a16="http://schemas.microsoft.com/office/drawing/2014/main" id="{9E9653D3-49E4-6346-BF03-20356ADB9D17}"/>
              </a:ext>
            </a:extLst>
          </p:cNvPr>
          <p:cNvSpPr txBox="1"/>
          <p:nvPr/>
        </p:nvSpPr>
        <p:spPr>
          <a:xfrm>
            <a:off x="5129111" y="4929539"/>
            <a:ext cx="1558637" cy="923330"/>
          </a:xfrm>
          <a:prstGeom prst="rect">
            <a:avLst/>
          </a:prstGeom>
          <a:noFill/>
        </p:spPr>
        <p:txBody>
          <a:bodyPr wrap="square" rtlCol="0">
            <a:spAutoFit/>
          </a:bodyPr>
          <a:lstStyle/>
          <a:p>
            <a:pPr algn="ctr"/>
            <a:r>
              <a:rPr lang="en-US" dirty="0">
                <a:solidFill>
                  <a:srgbClr val="FF0000"/>
                </a:solidFill>
              </a:rPr>
              <a:t>Pair Programming</a:t>
            </a:r>
          </a:p>
        </p:txBody>
      </p:sp>
      <p:sp>
        <p:nvSpPr>
          <p:cNvPr id="24" name="Oval 23">
            <a:extLst>
              <a:ext uri="{FF2B5EF4-FFF2-40B4-BE49-F238E27FC236}">
                <a16:creationId xmlns:a16="http://schemas.microsoft.com/office/drawing/2014/main" id="{951A1C2C-5BDF-434C-9372-C7B0300BCB10}"/>
              </a:ext>
            </a:extLst>
          </p:cNvPr>
          <p:cNvSpPr/>
          <p:nvPr/>
        </p:nvSpPr>
        <p:spPr>
          <a:xfrm>
            <a:off x="1717963" y="4966319"/>
            <a:ext cx="1898073" cy="9421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25" name="TextBox 24">
            <a:extLst>
              <a:ext uri="{FF2B5EF4-FFF2-40B4-BE49-F238E27FC236}">
                <a16:creationId xmlns:a16="http://schemas.microsoft.com/office/drawing/2014/main" id="{5CFDA30E-1403-8940-BC1F-CFD44E16BBDD}"/>
              </a:ext>
            </a:extLst>
          </p:cNvPr>
          <p:cNvSpPr txBox="1"/>
          <p:nvPr/>
        </p:nvSpPr>
        <p:spPr>
          <a:xfrm>
            <a:off x="1953489" y="5252706"/>
            <a:ext cx="1427019" cy="646331"/>
          </a:xfrm>
          <a:prstGeom prst="rect">
            <a:avLst/>
          </a:prstGeom>
          <a:noFill/>
        </p:spPr>
        <p:txBody>
          <a:bodyPr wrap="square" rtlCol="0">
            <a:spAutoFit/>
          </a:bodyPr>
          <a:lstStyle/>
          <a:p>
            <a:pPr algn="ctr"/>
            <a:r>
              <a:rPr lang="en-US" dirty="0">
                <a:solidFill>
                  <a:srgbClr val="FF0000"/>
                </a:solidFill>
              </a:rPr>
              <a:t>Writing Code</a:t>
            </a:r>
          </a:p>
        </p:txBody>
      </p:sp>
    </p:spTree>
    <p:extLst>
      <p:ext uri="{BB962C8B-B14F-4D97-AF65-F5344CB8AC3E}">
        <p14:creationId xmlns:p14="http://schemas.microsoft.com/office/powerpoint/2010/main" val="304260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D6F88A-65EF-294D-A98A-1EA5FA5DB7B4}"/>
              </a:ext>
            </a:extLst>
          </p:cNvPr>
          <p:cNvSpPr>
            <a:spLocks noGrp="1"/>
          </p:cNvSpPr>
          <p:nvPr>
            <p:ph type="title"/>
          </p:nvPr>
        </p:nvSpPr>
        <p:spPr/>
        <p:txBody>
          <a:bodyPr>
            <a:normAutofit/>
          </a:bodyPr>
          <a:lstStyle/>
          <a:p>
            <a:pPr algn="ctr"/>
            <a:r>
              <a:rPr lang="en-US" dirty="0"/>
              <a:t>How we used Extreme Programming</a:t>
            </a:r>
          </a:p>
        </p:txBody>
      </p:sp>
      <p:pic>
        <p:nvPicPr>
          <p:cNvPr id="7" name="Content Placeholder 6">
            <a:extLst>
              <a:ext uri="{FF2B5EF4-FFF2-40B4-BE49-F238E27FC236}">
                <a16:creationId xmlns:a16="http://schemas.microsoft.com/office/drawing/2014/main" id="{1EC8578C-7E04-814E-9A3B-20A8C0F582A1}"/>
              </a:ext>
            </a:extLst>
          </p:cNvPr>
          <p:cNvPicPr>
            <a:picLocks noGrp="1" noChangeAspect="1"/>
          </p:cNvPicPr>
          <p:nvPr>
            <p:ph idx="1"/>
          </p:nvPr>
        </p:nvPicPr>
        <p:blipFill>
          <a:blip r:embed="rId2"/>
          <a:stretch>
            <a:fillRect/>
          </a:stretch>
        </p:blipFill>
        <p:spPr>
          <a:xfrm>
            <a:off x="1553949" y="2052638"/>
            <a:ext cx="8045877" cy="4195762"/>
          </a:xfrm>
        </p:spPr>
      </p:pic>
    </p:spTree>
    <p:extLst>
      <p:ext uri="{BB962C8B-B14F-4D97-AF65-F5344CB8AC3E}">
        <p14:creationId xmlns:p14="http://schemas.microsoft.com/office/powerpoint/2010/main" val="311393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F5C2-5E67-AF40-A5C5-5E6DEA51FFD1}"/>
              </a:ext>
            </a:extLst>
          </p:cNvPr>
          <p:cNvSpPr>
            <a:spLocks noGrp="1"/>
          </p:cNvSpPr>
          <p:nvPr>
            <p:ph type="title"/>
          </p:nvPr>
        </p:nvSpPr>
        <p:spPr/>
        <p:txBody>
          <a:bodyPr/>
          <a:lstStyle/>
          <a:p>
            <a:pPr algn="ctr"/>
            <a:r>
              <a:rPr lang="en-US" dirty="0"/>
              <a:t>Development with each iteration</a:t>
            </a:r>
          </a:p>
        </p:txBody>
      </p:sp>
      <p:sp>
        <p:nvSpPr>
          <p:cNvPr id="3" name="Content Placeholder 2">
            <a:extLst>
              <a:ext uri="{FF2B5EF4-FFF2-40B4-BE49-F238E27FC236}">
                <a16:creationId xmlns:a16="http://schemas.microsoft.com/office/drawing/2014/main" id="{8885F28B-CB3C-0345-A684-F5DBFFACDF10}"/>
              </a:ext>
            </a:extLst>
          </p:cNvPr>
          <p:cNvSpPr>
            <a:spLocks noGrp="1"/>
          </p:cNvSpPr>
          <p:nvPr>
            <p:ph idx="1"/>
          </p:nvPr>
        </p:nvSpPr>
        <p:spPr/>
        <p:txBody>
          <a:bodyPr>
            <a:normAutofit/>
          </a:bodyPr>
          <a:lstStyle/>
          <a:p>
            <a:pPr marL="0" indent="0">
              <a:buNone/>
            </a:pPr>
            <a:r>
              <a:rPr lang="en-US" dirty="0"/>
              <a:t>Iteration 1 –  Get the Speech to Text ready with Google APIs. The bot will ask users questions and record the answers.</a:t>
            </a:r>
          </a:p>
          <a:p>
            <a:pPr marL="0" indent="0">
              <a:buNone/>
            </a:pPr>
            <a:endParaRPr lang="en-US" dirty="0"/>
          </a:p>
          <a:p>
            <a:pPr marL="0" indent="0">
              <a:buNone/>
            </a:pPr>
            <a:r>
              <a:rPr lang="en-US" dirty="0"/>
              <a:t>Iteration 2 – Get the basic </a:t>
            </a:r>
            <a:r>
              <a:rPr lang="en-US" dirty="0" err="1"/>
              <a:t>webapp</a:t>
            </a:r>
            <a:r>
              <a:rPr lang="en-US" dirty="0"/>
              <a:t> ready.</a:t>
            </a:r>
          </a:p>
          <a:p>
            <a:pPr marL="0" indent="0">
              <a:buNone/>
            </a:pPr>
            <a:endParaRPr lang="en-US" dirty="0"/>
          </a:p>
          <a:p>
            <a:pPr marL="0" indent="0">
              <a:buNone/>
            </a:pPr>
            <a:r>
              <a:rPr lang="en-US" dirty="0"/>
              <a:t>Iteration 3 – Get the speech to text working on the </a:t>
            </a:r>
            <a:r>
              <a:rPr lang="en-US" dirty="0" err="1"/>
              <a:t>webapp</a:t>
            </a:r>
            <a:r>
              <a:rPr lang="en-US" dirty="0"/>
              <a:t> and add the extra resume options.</a:t>
            </a:r>
          </a:p>
          <a:p>
            <a:pPr marL="0" indent="0">
              <a:buNone/>
            </a:pPr>
            <a:endParaRPr lang="en-US" dirty="0"/>
          </a:p>
        </p:txBody>
      </p:sp>
    </p:spTree>
    <p:extLst>
      <p:ext uri="{BB962C8B-B14F-4D97-AF65-F5344CB8AC3E}">
        <p14:creationId xmlns:p14="http://schemas.microsoft.com/office/powerpoint/2010/main" val="412077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3EB8-4895-6E47-9DB5-6DE4A2254A93}"/>
              </a:ext>
            </a:extLst>
          </p:cNvPr>
          <p:cNvSpPr>
            <a:spLocks noGrp="1"/>
          </p:cNvSpPr>
          <p:nvPr>
            <p:ph type="title"/>
          </p:nvPr>
        </p:nvSpPr>
        <p:spPr/>
        <p:txBody>
          <a:bodyPr/>
          <a:lstStyle/>
          <a:p>
            <a:pPr algn="ctr"/>
            <a:r>
              <a:rPr lang="en-US" dirty="0"/>
              <a:t>CFG and Tests</a:t>
            </a:r>
          </a:p>
        </p:txBody>
      </p:sp>
      <p:sp>
        <p:nvSpPr>
          <p:cNvPr id="3" name="Content Placeholder 2">
            <a:extLst>
              <a:ext uri="{FF2B5EF4-FFF2-40B4-BE49-F238E27FC236}">
                <a16:creationId xmlns:a16="http://schemas.microsoft.com/office/drawing/2014/main" id="{E037CFA2-6B80-594A-ABF9-5AC48C47B0AA}"/>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449495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{BB69B862-0836-244E-8B91-2ADFE79E3E04}tf10001062</Template>
  <TotalTime>357</TotalTime>
  <Words>367</Words>
  <Application>Microsoft Macintosh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Group 8 </vt:lpstr>
      <vt:lpstr>Inspiration for this project </vt:lpstr>
      <vt:lpstr>Brief info about the project</vt:lpstr>
      <vt:lpstr>Key points about the project</vt:lpstr>
      <vt:lpstr>PowerPoint Presentation</vt:lpstr>
      <vt:lpstr>How we used Extreme Programming</vt:lpstr>
      <vt:lpstr>How we used Extreme Programming</vt:lpstr>
      <vt:lpstr>Development with each iteration</vt:lpstr>
      <vt:lpstr>CFG and Tests</vt:lpstr>
      <vt:lpstr>Future use and development options of this project</vt:lpstr>
      <vt:lpstr>Thank You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dc:title>
  <dc:creator>Microsoft Office User</dc:creator>
  <cp:lastModifiedBy>Microsoft Office User</cp:lastModifiedBy>
  <cp:revision>19</cp:revision>
  <dcterms:created xsi:type="dcterms:W3CDTF">2019-04-14T03:26:52Z</dcterms:created>
  <dcterms:modified xsi:type="dcterms:W3CDTF">2019-04-14T20:24:57Z</dcterms:modified>
</cp:coreProperties>
</file>