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65"/>
  </p:normalViewPr>
  <p:slideViewPr>
    <p:cSldViewPr snapToGrid="0" snapToObjects="1">
      <p:cViewPr varScale="1">
        <p:scale>
          <a:sx n="93" d="100"/>
          <a:sy n="93" d="100"/>
        </p:scale>
        <p:origin x="24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3200" b="0" strike="noStrike" spc="-1">
              <a:latin typeface="Arial"/>
            </a:endParaRPr>
          </a:p>
        </p:txBody>
      </p:sp>
      <p:sp>
        <p:nvSpPr>
          <p:cNvPr id="41"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3200" b="0" strike="noStrike" spc="-1">
              <a:latin typeface="Arial"/>
            </a:endParaRPr>
          </a:p>
        </p:txBody>
      </p:sp>
      <p:sp>
        <p:nvSpPr>
          <p:cNvPr id="42"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3200" b="0" strike="noStrike" spc="-1">
              <a:latin typeface="Arial"/>
            </a:endParaRPr>
          </a:p>
        </p:txBody>
      </p:sp>
      <p:sp>
        <p:nvSpPr>
          <p:cNvPr id="43"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154880" y="2305080"/>
            <a:ext cx="8824680" cy="13716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3200" b="0" strike="noStrike" spc="-1">
              <a:latin typeface="Arial"/>
            </a:endParaRPr>
          </a:p>
        </p:txBody>
      </p:sp>
      <p:sp>
        <p:nvSpPr>
          <p:cNvPr id="86"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3200" b="0" strike="noStrike" spc="-1">
              <a:latin typeface="Arial"/>
            </a:endParaRPr>
          </a:p>
        </p:txBody>
      </p:sp>
      <p:sp>
        <p:nvSpPr>
          <p:cNvPr id="87"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1154880" y="2305080"/>
            <a:ext cx="8824680" cy="13716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18"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3200" b="0" strike="noStrike" spc="-1">
              <a:latin typeface="Arial"/>
            </a:endParaRPr>
          </a:p>
        </p:txBody>
      </p:sp>
      <p:sp>
        <p:nvSpPr>
          <p:cNvPr id="129"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3200" b="0" strike="noStrike" spc="-1">
              <a:latin typeface="Arial"/>
            </a:endParaRPr>
          </a:p>
        </p:txBody>
      </p:sp>
      <p:sp>
        <p:nvSpPr>
          <p:cNvPr id="130"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3200" b="0" strike="noStrike" spc="-1">
              <a:latin typeface="Arial"/>
            </a:endParaRPr>
          </a:p>
        </p:txBody>
      </p:sp>
      <p:sp>
        <p:nvSpPr>
          <p:cNvPr id="131"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154880" y="2305080"/>
            <a:ext cx="8824680" cy="13716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154880" y="1447920"/>
            <a:ext cx="8824680" cy="332856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 name="Picture 7"/>
          <p:cNvPicPr/>
          <p:nvPr/>
        </p:nvPicPr>
        <p:blipFill>
          <a:blip r:embed="rId15"/>
          <a:srcRect l="3610"/>
          <a:stretch/>
        </p:blipFill>
        <p:spPr>
          <a:xfrm>
            <a:off x="0" y="2669760"/>
            <a:ext cx="4035960" cy="4187160"/>
          </a:xfrm>
          <a:prstGeom prst="rect">
            <a:avLst/>
          </a:prstGeom>
          <a:ln>
            <a:noFill/>
          </a:ln>
        </p:spPr>
      </p:pic>
      <p:pic>
        <p:nvPicPr>
          <p:cNvPr id="9" name="Picture 6"/>
          <p:cNvPicPr/>
          <p:nvPr/>
        </p:nvPicPr>
        <p:blipFill>
          <a:blip r:embed="rId16"/>
          <a:srcRect l="35647"/>
          <a:stretch/>
        </p:blipFill>
        <p:spPr>
          <a:xfrm>
            <a:off x="0" y="2892240"/>
            <a:ext cx="1521360" cy="2364480"/>
          </a:xfrm>
          <a:prstGeom prst="rect">
            <a:avLst/>
          </a:prstGeom>
          <a:ln>
            <a:noFill/>
          </a:ln>
        </p:spPr>
      </p:pic>
      <p:sp>
        <p:nvSpPr>
          <p:cNvPr id="2" name="CustomShape 1"/>
          <p:cNvSpPr/>
          <p:nvPr/>
        </p:nvSpPr>
        <p:spPr>
          <a:xfrm>
            <a:off x="8609040" y="1676520"/>
            <a:ext cx="2818440" cy="281844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2360" cy="1140480"/>
          </a:xfrm>
          <a:prstGeom prst="rect">
            <a:avLst/>
          </a:prstGeom>
          <a:ln>
            <a:noFill/>
          </a:ln>
        </p:spPr>
      </p:pic>
      <p:pic>
        <p:nvPicPr>
          <p:cNvPr id="4" name="Picture 9"/>
          <p:cNvPicPr/>
          <p:nvPr/>
        </p:nvPicPr>
        <p:blipFill>
          <a:blip r:embed="rId18"/>
          <a:srcRect b="23333"/>
          <a:stretch/>
        </p:blipFill>
        <p:spPr>
          <a:xfrm>
            <a:off x="8605800" y="6095880"/>
            <a:ext cx="992520" cy="761040"/>
          </a:xfrm>
          <a:prstGeom prst="rect">
            <a:avLst/>
          </a:prstGeom>
          <a:ln>
            <a:noFill/>
          </a:ln>
        </p:spPr>
      </p:pic>
      <p:sp>
        <p:nvSpPr>
          <p:cNvPr id="5" name="CustomShape 2"/>
          <p:cNvSpPr/>
          <p:nvPr/>
        </p:nvSpPr>
        <p:spPr>
          <a:xfrm>
            <a:off x="10437840" y="0"/>
            <a:ext cx="684720" cy="114192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1154880" y="1447920"/>
            <a:ext cx="8824680" cy="3328560"/>
          </a:xfrm>
          <a:prstGeom prst="rect">
            <a:avLst/>
          </a:prstGeom>
        </p:spPr>
        <p:txBody>
          <a:bodyPr lIns="0" tIns="0" rIns="0" bIns="0" anchor="ctr"/>
          <a:lstStyle/>
          <a:p>
            <a:r>
              <a:rPr lang="en-US" sz="1800" b="0" strike="noStrike" spc="-1">
                <a:latin typeface="Arial"/>
              </a:rPr>
              <a:t>Click to edit the title text format</a:t>
            </a:r>
          </a:p>
        </p:txBody>
      </p:sp>
      <p:sp>
        <p:nvSpPr>
          <p:cNvPr id="7" name="PlaceHolder 4"/>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4" name="Picture 7"/>
          <p:cNvPicPr/>
          <p:nvPr/>
        </p:nvPicPr>
        <p:blipFill>
          <a:blip r:embed="rId15"/>
          <a:srcRect l="3610"/>
          <a:stretch/>
        </p:blipFill>
        <p:spPr>
          <a:xfrm>
            <a:off x="0" y="2669760"/>
            <a:ext cx="4035960" cy="4187160"/>
          </a:xfrm>
          <a:prstGeom prst="rect">
            <a:avLst/>
          </a:prstGeom>
          <a:ln>
            <a:noFill/>
          </a:ln>
        </p:spPr>
      </p:pic>
      <p:pic>
        <p:nvPicPr>
          <p:cNvPr id="45" name="Picture 6"/>
          <p:cNvPicPr/>
          <p:nvPr/>
        </p:nvPicPr>
        <p:blipFill>
          <a:blip r:embed="rId16"/>
          <a:srcRect l="35647"/>
          <a:stretch/>
        </p:blipFill>
        <p:spPr>
          <a:xfrm>
            <a:off x="0" y="2892240"/>
            <a:ext cx="1521360" cy="2364480"/>
          </a:xfrm>
          <a:prstGeom prst="rect">
            <a:avLst/>
          </a:prstGeom>
          <a:ln>
            <a:noFill/>
          </a:ln>
        </p:spPr>
      </p:pic>
      <p:sp>
        <p:nvSpPr>
          <p:cNvPr id="46" name="CustomShape 1"/>
          <p:cNvSpPr/>
          <p:nvPr/>
        </p:nvSpPr>
        <p:spPr>
          <a:xfrm>
            <a:off x="8609040" y="1676520"/>
            <a:ext cx="2818440" cy="281844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47" name="Picture 8"/>
          <p:cNvPicPr/>
          <p:nvPr/>
        </p:nvPicPr>
        <p:blipFill>
          <a:blip r:embed="rId17"/>
          <a:srcRect t="28812"/>
          <a:stretch/>
        </p:blipFill>
        <p:spPr>
          <a:xfrm>
            <a:off x="7999560" y="0"/>
            <a:ext cx="1602360" cy="1140480"/>
          </a:xfrm>
          <a:prstGeom prst="rect">
            <a:avLst/>
          </a:prstGeom>
          <a:ln>
            <a:noFill/>
          </a:ln>
        </p:spPr>
      </p:pic>
      <p:pic>
        <p:nvPicPr>
          <p:cNvPr id="48" name="Picture 9"/>
          <p:cNvPicPr/>
          <p:nvPr/>
        </p:nvPicPr>
        <p:blipFill>
          <a:blip r:embed="rId18"/>
          <a:srcRect b="23333"/>
          <a:stretch/>
        </p:blipFill>
        <p:spPr>
          <a:xfrm>
            <a:off x="8605800" y="6095880"/>
            <a:ext cx="992520" cy="761040"/>
          </a:xfrm>
          <a:prstGeom prst="rect">
            <a:avLst/>
          </a:prstGeom>
          <a:ln>
            <a:noFill/>
          </a:ln>
        </p:spPr>
      </p:pic>
      <p:sp>
        <p:nvSpPr>
          <p:cNvPr id="49" name="CustomShape 2"/>
          <p:cNvSpPr/>
          <p:nvPr/>
        </p:nvSpPr>
        <p:spPr>
          <a:xfrm>
            <a:off x="10437840" y="0"/>
            <a:ext cx="684720" cy="114192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0"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1"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8" name="Picture 7"/>
          <p:cNvPicPr/>
          <p:nvPr/>
        </p:nvPicPr>
        <p:blipFill>
          <a:blip r:embed="rId15"/>
          <a:srcRect l="3610"/>
          <a:stretch/>
        </p:blipFill>
        <p:spPr>
          <a:xfrm>
            <a:off x="0" y="2669760"/>
            <a:ext cx="4035960" cy="4187160"/>
          </a:xfrm>
          <a:prstGeom prst="rect">
            <a:avLst/>
          </a:prstGeom>
          <a:ln>
            <a:noFill/>
          </a:ln>
        </p:spPr>
      </p:pic>
      <p:pic>
        <p:nvPicPr>
          <p:cNvPr id="89" name="Picture 6"/>
          <p:cNvPicPr/>
          <p:nvPr/>
        </p:nvPicPr>
        <p:blipFill>
          <a:blip r:embed="rId16"/>
          <a:srcRect l="35647"/>
          <a:stretch/>
        </p:blipFill>
        <p:spPr>
          <a:xfrm>
            <a:off x="0" y="2892240"/>
            <a:ext cx="1521360" cy="2364480"/>
          </a:xfrm>
          <a:prstGeom prst="rect">
            <a:avLst/>
          </a:prstGeom>
          <a:ln>
            <a:noFill/>
          </a:ln>
        </p:spPr>
      </p:pic>
      <p:sp>
        <p:nvSpPr>
          <p:cNvPr id="90" name="CustomShape 1"/>
          <p:cNvSpPr/>
          <p:nvPr/>
        </p:nvSpPr>
        <p:spPr>
          <a:xfrm>
            <a:off x="8609040" y="1676520"/>
            <a:ext cx="2818440" cy="281844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91" name="Picture 8"/>
          <p:cNvPicPr/>
          <p:nvPr/>
        </p:nvPicPr>
        <p:blipFill>
          <a:blip r:embed="rId17"/>
          <a:srcRect t="28812"/>
          <a:stretch/>
        </p:blipFill>
        <p:spPr>
          <a:xfrm>
            <a:off x="7999560" y="0"/>
            <a:ext cx="1602360" cy="1140480"/>
          </a:xfrm>
          <a:prstGeom prst="rect">
            <a:avLst/>
          </a:prstGeom>
          <a:ln>
            <a:noFill/>
          </a:ln>
        </p:spPr>
      </p:pic>
      <p:pic>
        <p:nvPicPr>
          <p:cNvPr id="92" name="Picture 9"/>
          <p:cNvPicPr/>
          <p:nvPr/>
        </p:nvPicPr>
        <p:blipFill>
          <a:blip r:embed="rId18"/>
          <a:srcRect b="23333"/>
          <a:stretch/>
        </p:blipFill>
        <p:spPr>
          <a:xfrm>
            <a:off x="8605800" y="6095880"/>
            <a:ext cx="992520" cy="761040"/>
          </a:xfrm>
          <a:prstGeom prst="rect">
            <a:avLst/>
          </a:prstGeom>
          <a:ln>
            <a:noFill/>
          </a:ln>
        </p:spPr>
      </p:pic>
      <p:sp>
        <p:nvSpPr>
          <p:cNvPr id="93" name="CustomShape 2"/>
          <p:cNvSpPr/>
          <p:nvPr/>
        </p:nvSpPr>
        <p:spPr>
          <a:xfrm>
            <a:off x="10437840" y="0"/>
            <a:ext cx="684720" cy="114192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94" name="PlaceHolder 3"/>
          <p:cNvSpPr>
            <a:spLocks noGrp="1"/>
          </p:cNvSpPr>
          <p:nvPr>
            <p:ph type="title"/>
          </p:nvPr>
        </p:nvSpPr>
        <p:spPr>
          <a:xfrm>
            <a:off x="1154880" y="1447920"/>
            <a:ext cx="8824680" cy="3328560"/>
          </a:xfrm>
          <a:prstGeom prst="rect">
            <a:avLst/>
          </a:prstGeom>
        </p:spPr>
        <p:txBody>
          <a:bodyPr lIns="0" tIns="0" rIns="0" bIns="0" anchor="ctr"/>
          <a:lstStyle/>
          <a:p>
            <a:r>
              <a:rPr lang="en-US" sz="1800" b="0" strike="noStrike" spc="-1">
                <a:latin typeface="Arial"/>
              </a:rPr>
              <a:t>Click to edit the title text format</a:t>
            </a:r>
          </a:p>
        </p:txBody>
      </p:sp>
      <p:sp>
        <p:nvSpPr>
          <p:cNvPr id="95"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154880" y="1447920"/>
            <a:ext cx="8824680" cy="332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7200" b="0" strike="noStrike" spc="-1">
                <a:solidFill>
                  <a:srgbClr val="EBEBEB"/>
                </a:solidFill>
                <a:latin typeface="Century Gothic"/>
                <a:ea typeface="DejaVu Sans"/>
              </a:rPr>
              <a:t>Group 8 </a:t>
            </a:r>
            <a:endParaRPr lang="en-US" sz="7200" b="0" strike="noStrike" spc="-1">
              <a:latin typeface="Arial"/>
            </a:endParaRPr>
          </a:p>
        </p:txBody>
      </p:sp>
      <p:sp>
        <p:nvSpPr>
          <p:cNvPr id="133" name="CustomShape 2"/>
          <p:cNvSpPr/>
          <p:nvPr/>
        </p:nvSpPr>
        <p:spPr>
          <a:xfrm>
            <a:off x="1154880" y="4777560"/>
            <a:ext cx="8824680" cy="86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US" sz="2000" b="0" strike="noStrike" cap="all" spc="-1">
                <a:solidFill>
                  <a:srgbClr val="8AD0D6"/>
                </a:solidFill>
                <a:latin typeface="Century Gothic"/>
                <a:ea typeface="DejaVu Sans"/>
              </a:rPr>
              <a:t>Speech-to-text Resume Builder</a:t>
            </a:r>
            <a:endParaRPr lang="en-US" sz="2000" b="0" strike="noStrike" spc="-1">
              <a:latin typeface="Arial"/>
            </a:endParaRPr>
          </a:p>
          <a:p>
            <a:pPr>
              <a:lnSpc>
                <a:spcPct val="100000"/>
              </a:lnSpc>
              <a:spcBef>
                <a:spcPts val="1001"/>
              </a:spcBef>
            </a:pPr>
            <a:r>
              <a:rPr lang="en-US" sz="2000" b="0" strike="noStrike" cap="all" spc="-1">
                <a:solidFill>
                  <a:srgbClr val="8AD0D6"/>
                </a:solidFill>
                <a:latin typeface="Century Gothic"/>
                <a:ea typeface="DejaVu Sans"/>
              </a:rPr>
              <a:t>(https://github.com/eurashin/CS498-Group8.git)</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a:solidFill>
                  <a:srgbClr val="EBEBEB"/>
                </a:solidFill>
                <a:latin typeface="Century Gothic"/>
                <a:ea typeface="DejaVu Sans"/>
              </a:rPr>
              <a:t>Eura</a:t>
            </a:r>
            <a:endParaRPr lang="en-US" sz="4200" b="0" strike="noStrike" spc="-1">
              <a:latin typeface="Arial"/>
            </a:endParaRPr>
          </a:p>
        </p:txBody>
      </p:sp>
      <p:sp>
        <p:nvSpPr>
          <p:cNvPr id="156" name="CustomShape 2"/>
          <p:cNvSpPr/>
          <p:nvPr/>
        </p:nvSpPr>
        <p:spPr>
          <a:xfrm>
            <a:off x="1103400" y="151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Worked on front-end and integration</a:t>
            </a:r>
            <a:endParaRPr lang="en-US" sz="2000" b="0" strike="noStrike" spc="-1">
              <a:latin typeface="Arial"/>
            </a:endParaRPr>
          </a:p>
          <a:p>
            <a:pPr marL="432000" lvl="1" indent="-215640">
              <a:lnSpc>
                <a:spcPct val="100000"/>
              </a:lnSpc>
              <a:spcBef>
                <a:spcPts val="1001"/>
              </a:spcBef>
              <a:buClr>
                <a:srgbClr val="000000"/>
              </a:buClr>
              <a:buSzPct val="45000"/>
              <a:buFont typeface="Wingdings" charset="2"/>
              <a:buChar char=""/>
            </a:pPr>
            <a:r>
              <a:rPr lang="en-US" sz="2000" b="0" strike="noStrike" spc="-1">
                <a:solidFill>
                  <a:srgbClr val="FFFFFF"/>
                </a:solidFill>
                <a:latin typeface="Century Gothic"/>
                <a:ea typeface="DejaVu Sans"/>
              </a:rPr>
              <a:t>Integrate speech-to-text-API</a:t>
            </a:r>
            <a:endParaRPr lang="en-US" sz="2000" b="0" strike="noStrike" spc="-1">
              <a:latin typeface="Arial"/>
            </a:endParaRPr>
          </a:p>
          <a:p>
            <a:pPr marL="432000" lvl="1" indent="-215640">
              <a:lnSpc>
                <a:spcPct val="100000"/>
              </a:lnSpc>
              <a:spcBef>
                <a:spcPts val="1001"/>
              </a:spcBef>
              <a:buClr>
                <a:srgbClr val="000000"/>
              </a:buClr>
              <a:buSzPct val="45000"/>
              <a:buFont typeface="Wingdings" charset="2"/>
              <a:buChar char=""/>
            </a:pPr>
            <a:r>
              <a:rPr lang="en-US" sz="2000" b="0" strike="noStrike" spc="-1">
                <a:solidFill>
                  <a:srgbClr val="FFFFFF"/>
                </a:solidFill>
                <a:latin typeface="Century Gothic"/>
                <a:ea typeface="DejaVu Sans"/>
              </a:rPr>
              <a:t>Created form template (base of CS/Med/Business) for editing by the user</a:t>
            </a:r>
            <a:endParaRPr lang="en-US" sz="2000" b="0" strike="noStrike" spc="-1">
              <a:latin typeface="Arial"/>
            </a:endParaRPr>
          </a:p>
          <a:p>
            <a:pPr marL="432000" lvl="1" indent="-215640">
              <a:lnSpc>
                <a:spcPct val="100000"/>
              </a:lnSpc>
              <a:spcBef>
                <a:spcPts val="1001"/>
              </a:spcBef>
              <a:buClr>
                <a:srgbClr val="000000"/>
              </a:buClr>
              <a:buSzPct val="45000"/>
              <a:buFont typeface="Wingdings" charset="2"/>
              <a:buChar char=""/>
            </a:pPr>
            <a:r>
              <a:rPr lang="en-US" sz="2000" b="0" strike="noStrike" spc="-1">
                <a:solidFill>
                  <a:srgbClr val="FFFFFF"/>
                </a:solidFill>
                <a:latin typeface="Century Gothic"/>
                <a:ea typeface="DejaVu Sans"/>
              </a:rPr>
              <a:t>Hosted on web using HTTPS (self-signed certificate)</a:t>
            </a:r>
            <a:endParaRPr lang="en-US" sz="2000" b="0" strike="noStrike" spc="-1">
              <a:latin typeface="Arial"/>
            </a:endParaRPr>
          </a:p>
          <a:p>
            <a:pPr marL="432000" lvl="1" indent="-215640">
              <a:lnSpc>
                <a:spcPct val="100000"/>
              </a:lnSpc>
              <a:spcBef>
                <a:spcPts val="1001"/>
              </a:spcBef>
              <a:buClr>
                <a:srgbClr val="000000"/>
              </a:buClr>
              <a:buSzPct val="45000"/>
              <a:buFont typeface="Wingdings" charset="2"/>
              <a:buChar char=""/>
            </a:pPr>
            <a:r>
              <a:rPr lang="en-US" sz="2000" b="0" strike="noStrike" spc="-1">
                <a:solidFill>
                  <a:srgbClr val="FFFFFF"/>
                </a:solidFill>
                <a:latin typeface="Century Gothic"/>
                <a:ea typeface="DejaVu Sans"/>
              </a:rPr>
              <a:t>Contributed to dynamic uploading of questions</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Which user stories?</a:t>
            </a:r>
            <a:endParaRPr lang="en-US" sz="2000" b="0" strike="noStrike" spc="-1">
              <a:latin typeface="Arial"/>
            </a:endParaRPr>
          </a:p>
          <a:p>
            <a:pPr marL="432000" lvl="1" indent="-215640">
              <a:lnSpc>
                <a:spcPct val="100000"/>
              </a:lnSpc>
              <a:spcBef>
                <a:spcPts val="1001"/>
              </a:spcBef>
              <a:buClr>
                <a:srgbClr val="000000"/>
              </a:buClr>
              <a:buSzPct val="45000"/>
              <a:buFont typeface="Wingdings" charset="2"/>
              <a:buChar char=""/>
            </a:pPr>
            <a:r>
              <a:rPr lang="en-US" sz="2000" b="0" strike="noStrike" spc="-1">
                <a:solidFill>
                  <a:srgbClr val="FFFFFF"/>
                </a:solidFill>
                <a:latin typeface="Century Gothic"/>
                <a:ea typeface="DejaVu Sans"/>
              </a:rPr>
              <a:t>Web App Integration (1)</a:t>
            </a:r>
            <a:endParaRPr lang="en-US" sz="2000" b="0" strike="noStrike" spc="-1">
              <a:latin typeface="Arial"/>
            </a:endParaRPr>
          </a:p>
          <a:p>
            <a:pPr marL="432000" lvl="1" indent="-215640">
              <a:lnSpc>
                <a:spcPct val="100000"/>
              </a:lnSpc>
              <a:spcBef>
                <a:spcPts val="1001"/>
              </a:spcBef>
              <a:buClr>
                <a:srgbClr val="000000"/>
              </a:buClr>
              <a:buSzPct val="45000"/>
              <a:buFont typeface="Wingdings" charset="2"/>
              <a:buChar char=""/>
            </a:pPr>
            <a:r>
              <a:rPr lang="en-US" sz="2000" b="0" strike="noStrike" spc="-1">
                <a:solidFill>
                  <a:srgbClr val="FFFFFF"/>
                </a:solidFill>
                <a:latin typeface="Century Gothic"/>
                <a:ea typeface="DejaVu Sans"/>
              </a:rPr>
              <a:t>Review and Edit Resume (3)</a:t>
            </a:r>
            <a:endParaRPr lang="en-US" sz="2000" b="0" strike="noStrike" spc="-1">
              <a:latin typeface="Arial"/>
            </a:endParaRPr>
          </a:p>
          <a:p>
            <a:pPr marL="432000" lvl="1" indent="-215640">
              <a:lnSpc>
                <a:spcPct val="100000"/>
              </a:lnSpc>
              <a:spcBef>
                <a:spcPts val="1001"/>
              </a:spcBef>
              <a:buClr>
                <a:srgbClr val="000000"/>
              </a:buClr>
              <a:buSzPct val="45000"/>
              <a:buFont typeface="Wingdings" charset="2"/>
              <a:buChar char=""/>
            </a:pPr>
            <a:r>
              <a:rPr lang="en-US" sz="2000" b="0" strike="noStrike" spc="-1">
                <a:solidFill>
                  <a:srgbClr val="FFFFFF"/>
                </a:solidFill>
                <a:latin typeface="Century Gothic"/>
                <a:ea typeface="DejaVu Sans"/>
              </a:rPr>
              <a:t>Displaying Questions for User Input and User Responses (5)</a:t>
            </a:r>
            <a:endParaRPr lang="en-US" sz="2000" b="0" strike="noStrike" spc="-1">
              <a:latin typeface="Arial"/>
            </a:endParaRPr>
          </a:p>
          <a:p>
            <a:pPr marL="432000" lvl="1" indent="-215640">
              <a:lnSpc>
                <a:spcPct val="100000"/>
              </a:lnSpc>
              <a:spcBef>
                <a:spcPts val="1001"/>
              </a:spcBef>
              <a:buClr>
                <a:srgbClr val="000000"/>
              </a:buClr>
              <a:buSzPct val="45000"/>
              <a:buFont typeface="Wingdings" charset="2"/>
              <a:buChar char=""/>
            </a:pPr>
            <a:r>
              <a:rPr lang="en-US" sz="2000" b="0" strike="noStrike" spc="-1">
                <a:solidFill>
                  <a:srgbClr val="FFFFFF"/>
                </a:solidFill>
                <a:latin typeface="Century Gothic"/>
                <a:ea typeface="DejaVu Sans"/>
              </a:rPr>
              <a:t>Sections within Resume (6)</a:t>
            </a:r>
            <a:endParaRPr lang="en-US" sz="2000" b="0" strike="noStrike" spc="-1">
              <a:latin typeface="Arial"/>
            </a:endParaRPr>
          </a:p>
          <a:p>
            <a:pPr marL="432000" lvl="1" indent="-215640">
              <a:lnSpc>
                <a:spcPct val="100000"/>
              </a:lnSpc>
              <a:spcBef>
                <a:spcPts val="1001"/>
              </a:spcBef>
              <a:buClr>
                <a:srgbClr val="000000"/>
              </a:buClr>
              <a:buSzPct val="45000"/>
              <a:buFont typeface="Wingdings" charset="2"/>
              <a:buChar char=""/>
            </a:pPr>
            <a:r>
              <a:rPr lang="en-US" sz="2000" b="0" strike="noStrike" spc="-1">
                <a:solidFill>
                  <a:srgbClr val="FFFFFF"/>
                </a:solidFill>
                <a:latin typeface="Century Gothic"/>
                <a:ea typeface="DejaVu Sans"/>
              </a:rPr>
              <a:t>Different Resume Templates (7)xt </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a:solidFill>
                  <a:srgbClr val="EBEBEB"/>
                </a:solidFill>
                <a:latin typeface="Century Gothic"/>
                <a:ea typeface="DejaVu Sans"/>
              </a:rPr>
              <a:t>Evan </a:t>
            </a:r>
            <a:endParaRPr lang="en-US" sz="4200" b="0" strike="noStrike" spc="-1">
              <a:latin typeface="Arial"/>
            </a:endParaRPr>
          </a:p>
        </p:txBody>
      </p:sp>
      <p:sp>
        <p:nvSpPr>
          <p:cNvPr id="158"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Worked on front end development.</a:t>
            </a:r>
            <a:endParaRPr lang="en-US" sz="2000" b="0" strike="noStrike" spc="-1">
              <a:latin typeface="Arial"/>
            </a:endParaRPr>
          </a:p>
          <a:p>
            <a:pPr marL="800280" lvl="1"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Comment bubbles for interview.js</a:t>
            </a:r>
            <a:endParaRPr lang="en-US" sz="2000" b="0" strike="noStrike" spc="-1">
              <a:latin typeface="Arial"/>
            </a:endParaRPr>
          </a:p>
          <a:p>
            <a:pPr marL="800280" lvl="1"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Landing page for resume review, editing, and pdf export (business.html template).</a:t>
            </a:r>
            <a:endParaRPr lang="en-US" sz="2000" b="0" strike="noStrike" spc="-1">
              <a:latin typeface="Arial"/>
            </a:endParaRPr>
          </a:p>
          <a:p>
            <a:pPr marL="800280" lvl="1"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Exporting the final html resume template to a PDF file using the  JS libraries jsPDF and html2canvas.</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Which user stories? </a:t>
            </a:r>
            <a:endParaRPr lang="en-US" sz="2000" b="0" strike="noStrike" spc="-1">
              <a:latin typeface="Arial"/>
            </a:endParaRPr>
          </a:p>
          <a:p>
            <a:pPr marL="800280" lvl="1"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Aesthetics.</a:t>
            </a:r>
            <a:endParaRPr lang="en-US" sz="2000" b="0" strike="noStrike" spc="-1">
              <a:latin typeface="Arial"/>
            </a:endParaRPr>
          </a:p>
          <a:p>
            <a:pPr marL="800280" lvl="1"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Resume Templates.</a:t>
            </a:r>
            <a:endParaRPr lang="en-US" sz="2000" b="0" strike="noStrike" spc="-1">
              <a:latin typeface="Arial"/>
            </a:endParaRPr>
          </a:p>
          <a:p>
            <a:pPr marL="800280" lvl="1"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Web App Integration.</a:t>
            </a:r>
            <a:endParaRPr lang="en-US" sz="2000" b="0" strike="noStrike" spc="-1">
              <a:latin typeface="Arial"/>
            </a:endParaRPr>
          </a:p>
          <a:p>
            <a:pPr marL="800280" lvl="1"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Export Resume as PDF.</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a:solidFill>
                  <a:srgbClr val="EBEBEB"/>
                </a:solidFill>
                <a:latin typeface="Century Gothic"/>
                <a:ea typeface="DejaVu Sans"/>
              </a:rPr>
              <a:t>Tej </a:t>
            </a:r>
            <a:endParaRPr lang="en-US" sz="4200" b="0" strike="noStrike" spc="-1">
              <a:latin typeface="Arial"/>
            </a:endParaRPr>
          </a:p>
        </p:txBody>
      </p:sp>
      <p:sp>
        <p:nvSpPr>
          <p:cNvPr id="160"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Worked on Speech-to-text development in Python during iteration 1. </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Worked on Resume templates and gave inputs on editing them as per our need. Also worked to some extent on CSS and HTML files to enable the questions and answers to function properly. </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Worked on the tsl test cases. </a:t>
            </a:r>
            <a:endParaRPr lang="en-US" sz="2000" b="0" strike="noStrike" spc="-1">
              <a:latin typeface="Arial"/>
            </a:endParaRPr>
          </a:p>
          <a:p>
            <a:pPr marL="360">
              <a:lnSpc>
                <a:spcPct val="100000"/>
              </a:lnSpc>
              <a:spcBef>
                <a:spcPts val="1001"/>
              </a:spcBef>
            </a:pPr>
            <a:endParaRPr lang="en-US" sz="2000" b="0" strike="noStrike" spc="-1">
              <a:latin typeface="Arial"/>
            </a:endParaRPr>
          </a:p>
          <a:p>
            <a:pPr marL="360">
              <a:lnSpc>
                <a:spcPct val="100000"/>
              </a:lnSpc>
              <a:spcBef>
                <a:spcPts val="1001"/>
              </a:spcBef>
            </a:pPr>
            <a:r>
              <a:rPr lang="en-US" sz="2000" b="0" strike="noStrike" spc="-1">
                <a:solidFill>
                  <a:srgbClr val="FFFFFF"/>
                </a:solidFill>
                <a:latin typeface="Century Gothic"/>
                <a:ea typeface="DejaVu Sans"/>
              </a:rPr>
              <a:t>Which user stories ?</a:t>
            </a:r>
            <a:endParaRPr lang="en-US" sz="2000" b="0" strike="noStrike" spc="-1">
              <a:latin typeface="Arial"/>
            </a:endParaRPr>
          </a:p>
          <a:p>
            <a:pPr marL="343440" indent="-342360">
              <a:lnSpc>
                <a:spcPct val="100000"/>
              </a:lnSpc>
              <a:spcBef>
                <a:spcPts val="1001"/>
              </a:spcBef>
              <a:buClr>
                <a:srgbClr val="8AD0D6"/>
              </a:buClr>
              <a:buSzPct val="80000"/>
              <a:buFont typeface="Wingdings" charset="2"/>
              <a:buChar char=""/>
            </a:pPr>
            <a:r>
              <a:rPr lang="en-US" sz="2000" b="0" strike="noStrike" spc="-1">
                <a:solidFill>
                  <a:srgbClr val="FFFFFF"/>
                </a:solidFill>
                <a:latin typeface="Century Gothic"/>
                <a:ea typeface="DejaVu Sans"/>
              </a:rPr>
              <a:t>Accurate speech-to-text bot</a:t>
            </a:r>
            <a:endParaRPr lang="en-US" sz="2000" b="0" strike="noStrike" spc="-1">
              <a:latin typeface="Arial"/>
            </a:endParaRPr>
          </a:p>
          <a:p>
            <a:pPr marL="343440" indent="-342360">
              <a:lnSpc>
                <a:spcPct val="100000"/>
              </a:lnSpc>
              <a:spcBef>
                <a:spcPts val="1001"/>
              </a:spcBef>
              <a:buClr>
                <a:srgbClr val="8AD0D6"/>
              </a:buClr>
              <a:buSzPct val="80000"/>
              <a:buFont typeface="Wingdings" charset="2"/>
              <a:buChar char=""/>
            </a:pPr>
            <a:r>
              <a:rPr lang="en-US" sz="2000" b="0" strike="noStrike" spc="-1">
                <a:solidFill>
                  <a:srgbClr val="FFFFFF"/>
                </a:solidFill>
                <a:latin typeface="Century Gothic"/>
                <a:ea typeface="DejaVu Sans"/>
              </a:rPr>
              <a:t>Unique resume tempelates</a:t>
            </a:r>
            <a:endParaRPr lang="en-US" sz="2000" b="0" strike="noStrike" spc="-1">
              <a:latin typeface="Arial"/>
            </a:endParaRPr>
          </a:p>
          <a:p>
            <a:pPr marL="343440" indent="-342360">
              <a:lnSpc>
                <a:spcPct val="100000"/>
              </a:lnSpc>
              <a:spcBef>
                <a:spcPts val="1001"/>
              </a:spcBef>
              <a:buClr>
                <a:srgbClr val="8AD0D6"/>
              </a:buClr>
              <a:buSzPct val="80000"/>
              <a:buFont typeface="Wingdings" charset="2"/>
              <a:buChar char=""/>
            </a:pPr>
            <a:r>
              <a:rPr lang="en-US" sz="2000" b="0" strike="noStrike" spc="-1">
                <a:solidFill>
                  <a:srgbClr val="FFFFFF"/>
                </a:solidFill>
                <a:latin typeface="Century Gothic"/>
                <a:ea typeface="DejaVu Sans"/>
              </a:rPr>
              <a:t>Background noise and microphone quality </a:t>
            </a:r>
            <a:endParaRPr lang="en-US" sz="2000" b="0" strike="noStrike" spc="-1">
              <a:latin typeface="Arial"/>
            </a:endParaRPr>
          </a:p>
          <a:p>
            <a:pPr>
              <a:lnSpc>
                <a:spcPct val="100000"/>
              </a:lnSpc>
              <a:spcBef>
                <a:spcPts val="1001"/>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a:solidFill>
                  <a:srgbClr val="EBEBEB"/>
                </a:solidFill>
                <a:latin typeface="Century Gothic"/>
                <a:ea typeface="DejaVu Sans"/>
              </a:rPr>
              <a:t>Kyle </a:t>
            </a:r>
            <a:endParaRPr lang="en-US" sz="4200" b="0" strike="noStrike" spc="-1">
              <a:latin typeface="Arial"/>
            </a:endParaRPr>
          </a:p>
        </p:txBody>
      </p:sp>
      <p:sp>
        <p:nvSpPr>
          <p:cNvPr id="162"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ea typeface="DejaVu Sans"/>
              </a:rPr>
              <a:t>Worked on Junit testing and dealt with microphone quality</a:t>
            </a:r>
          </a:p>
          <a:p>
            <a:pPr marL="343080" indent="-34200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ea typeface="DejaVu Sans"/>
              </a:rPr>
              <a:t> Worked on resume templates </a:t>
            </a:r>
          </a:p>
          <a:p>
            <a:pPr marL="343080" indent="-34200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Currently implementing User Accounts</a:t>
            </a:r>
            <a:endParaRPr lang="en-US" sz="2000" b="0" strike="noStrike" spc="-1" dirty="0">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ea typeface="DejaVu Sans"/>
              </a:rPr>
              <a:t>Which user stories? </a:t>
            </a:r>
          </a:p>
          <a:p>
            <a:pPr marL="801180" lvl="1" indent="-342900">
              <a:spcBef>
                <a:spcPts val="1001"/>
              </a:spcBef>
              <a:buClr>
                <a:srgbClr val="8AD0D6"/>
              </a:buClr>
              <a:buSzPct val="80000"/>
              <a:buFont typeface="Arial" panose="020B0604020202020204" pitchFamily="34" charset="0"/>
              <a:buChar char="•"/>
            </a:pPr>
            <a:r>
              <a:rPr lang="en-US" sz="2000" spc="-1" dirty="0">
                <a:solidFill>
                  <a:srgbClr val="FFFFFF"/>
                </a:solidFill>
                <a:latin typeface="Century Gothic"/>
              </a:rPr>
              <a:t>Unique resume templates</a:t>
            </a:r>
          </a:p>
          <a:p>
            <a:pPr marL="801180" lvl="1" indent="-342900">
              <a:spcBef>
                <a:spcPts val="1001"/>
              </a:spcBef>
              <a:buClr>
                <a:srgbClr val="8AD0D6"/>
              </a:buClr>
              <a:buSzPct val="80000"/>
              <a:buFont typeface="Arial" panose="020B0604020202020204" pitchFamily="34" charset="0"/>
              <a:buChar char="•"/>
            </a:pPr>
            <a:r>
              <a:rPr lang="en-US" sz="2000" b="0" strike="noStrike" spc="-1" dirty="0">
                <a:solidFill>
                  <a:srgbClr val="FFFFFF"/>
                </a:solidFill>
                <a:latin typeface="Century Gothic"/>
              </a:rPr>
              <a:t>Background noise and </a:t>
            </a:r>
            <a:r>
              <a:rPr lang="en-US" sz="2000" spc="-1" dirty="0">
                <a:solidFill>
                  <a:srgbClr val="FFFFFF"/>
                </a:solidFill>
                <a:latin typeface="Century Gothic"/>
              </a:rPr>
              <a:t>microphone quality</a:t>
            </a:r>
            <a:endParaRPr lang="en-US" sz="2000" spc="-1" dirty="0">
              <a:solidFill>
                <a:srgbClr val="FFFFFF"/>
              </a:solidFill>
              <a:latin typeface="Arial"/>
            </a:endParaRPr>
          </a:p>
          <a:p>
            <a:pPr marL="801180" lvl="1" indent="-342900">
              <a:spcBef>
                <a:spcPts val="1001"/>
              </a:spcBef>
              <a:buClr>
                <a:srgbClr val="8AD0D6"/>
              </a:buClr>
              <a:buSzPct val="80000"/>
              <a:buFont typeface="Arial" panose="020B0604020202020204" pitchFamily="34" charset="0"/>
              <a:buChar char="•"/>
            </a:pPr>
            <a:r>
              <a:rPr lang="en-US" sz="2000" spc="-1" dirty="0">
                <a:solidFill>
                  <a:srgbClr val="FFFFFF"/>
                </a:solidFill>
                <a:latin typeface="Arial"/>
              </a:rPr>
              <a:t>User Accounts </a:t>
            </a:r>
            <a:endParaRPr lang="en-US" sz="2000"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1154880" y="1447920"/>
            <a:ext cx="9847080" cy="3328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5400" b="0" strike="noStrike" spc="-1">
                <a:solidFill>
                  <a:srgbClr val="FFFFFF"/>
                </a:solidFill>
                <a:latin typeface="Century Gothic"/>
                <a:ea typeface="DejaVu Sans"/>
              </a:rPr>
              <a:t>Demo and Code</a:t>
            </a:r>
            <a:endParaRPr lang="en-US" sz="5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154880" y="1447920"/>
            <a:ext cx="9847080" cy="3328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5400" b="0" strike="noStrike" spc="-1">
                <a:solidFill>
                  <a:srgbClr val="FFFFFF"/>
                </a:solidFill>
                <a:latin typeface="Century Gothic"/>
                <a:ea typeface="DejaVu Sans"/>
              </a:rPr>
              <a:t>To GitHub…</a:t>
            </a:r>
            <a:endParaRPr lang="en-US" sz="5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0" strike="noStrike" spc="-1">
                <a:solidFill>
                  <a:srgbClr val="EBEBEB"/>
                </a:solidFill>
                <a:latin typeface="Century Gothic"/>
                <a:ea typeface="DejaVu Sans"/>
              </a:rPr>
              <a:t>CFG and Tests</a:t>
            </a:r>
            <a:endParaRPr lang="en-US" sz="4200" b="0" strike="noStrike" spc="-1">
              <a:latin typeface="Arial"/>
            </a:endParaRPr>
          </a:p>
        </p:txBody>
      </p:sp>
      <p:sp>
        <p:nvSpPr>
          <p:cNvPr id="166" name="CustomShape 2"/>
          <p:cNvSpPr/>
          <p:nvPr/>
        </p:nvSpPr>
        <p:spPr>
          <a:xfrm>
            <a:off x="602640" y="1455120"/>
            <a:ext cx="565380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FFFFFF"/>
              </a:buClr>
              <a:buFont typeface="Arial"/>
              <a:buChar char="•"/>
            </a:pPr>
            <a:r>
              <a:rPr lang="en-US" sz="2000" b="0" u="sng" strike="noStrike" spc="-1">
                <a:solidFill>
                  <a:srgbClr val="FFFFFF"/>
                </a:solidFill>
                <a:uFillTx/>
                <a:latin typeface="Century Gothic"/>
                <a:ea typeface="DejaVu Sans"/>
              </a:rPr>
              <a:t>TSL tests for the audio component</a:t>
            </a:r>
            <a:endParaRPr lang="en-US" sz="2000" b="0" strike="noStrike" spc="-1">
              <a:latin typeface="Arial"/>
            </a:endParaRPr>
          </a:p>
          <a:p>
            <a:pPr marL="432000" lvl="1" indent="-215640">
              <a:lnSpc>
                <a:spcPct val="100000"/>
              </a:lnSpc>
              <a:buClr>
                <a:srgbClr val="000000"/>
              </a:buClr>
              <a:buSzPct val="45000"/>
              <a:buFont typeface="Wingdings" charset="2"/>
              <a:buChar char=""/>
            </a:pPr>
            <a:r>
              <a:rPr lang="en-US" sz="2000" b="0" strike="noStrike" spc="-1">
                <a:solidFill>
                  <a:srgbClr val="FFFFFF"/>
                </a:solidFill>
                <a:latin typeface="Century Gothic"/>
                <a:ea typeface="DejaVu Sans"/>
              </a:rPr>
              <a:t>31 test frames</a:t>
            </a:r>
            <a:endParaRPr lang="en-US" sz="2000" b="0" strike="noStrike" spc="-1">
              <a:latin typeface="Arial"/>
            </a:endParaRPr>
          </a:p>
          <a:p>
            <a:pPr marL="432000" lvl="1" indent="-215640">
              <a:lnSpc>
                <a:spcPct val="100000"/>
              </a:lnSpc>
              <a:buClr>
                <a:srgbClr val="000000"/>
              </a:buClr>
              <a:buSzPct val="45000"/>
              <a:buFont typeface="Wingdings" charset="2"/>
              <a:buChar char=""/>
            </a:pPr>
            <a:r>
              <a:rPr lang="en-US" sz="2000" b="0" strike="noStrike" spc="-1">
                <a:solidFill>
                  <a:srgbClr val="FFFFFF"/>
                </a:solidFill>
                <a:latin typeface="Century Gothic"/>
                <a:ea typeface="DejaVu Sans"/>
              </a:rPr>
              <a:t>Diverge with types of questions on the resumes</a:t>
            </a:r>
            <a:endParaRPr lang="en-US" sz="2000" b="0" strike="noStrike" spc="-1">
              <a:latin typeface="Arial"/>
            </a:endParaRPr>
          </a:p>
        </p:txBody>
      </p:sp>
      <p:pic>
        <p:nvPicPr>
          <p:cNvPr id="167" name="Picture 166"/>
          <p:cNvPicPr/>
          <p:nvPr/>
        </p:nvPicPr>
        <p:blipFill>
          <a:blip r:embed="rId2"/>
          <a:stretch/>
        </p:blipFill>
        <p:spPr>
          <a:xfrm>
            <a:off x="753840" y="2835000"/>
            <a:ext cx="4123440" cy="3424320"/>
          </a:xfrm>
          <a:prstGeom prst="rect">
            <a:avLst/>
          </a:prstGeom>
          <a:ln>
            <a:noFill/>
          </a:ln>
        </p:spPr>
      </p:pic>
      <p:sp>
        <p:nvSpPr>
          <p:cNvPr id="168" name="CustomShape 3"/>
          <p:cNvSpPr/>
          <p:nvPr/>
        </p:nvSpPr>
        <p:spPr>
          <a:xfrm>
            <a:off x="6143040" y="1396800"/>
            <a:ext cx="565380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FFFFFF"/>
              </a:buClr>
              <a:buFont typeface="Arial"/>
              <a:buChar char="•"/>
            </a:pPr>
            <a:r>
              <a:rPr lang="en-US" sz="2000" b="0" u="sng" strike="noStrike" spc="-1">
                <a:solidFill>
                  <a:srgbClr val="FFFFFF"/>
                </a:solidFill>
                <a:uFillTx/>
                <a:latin typeface="Century Gothic"/>
                <a:ea typeface="DejaVu Sans"/>
              </a:rPr>
              <a:t>Unit tests using JUnit</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0" strike="noStrike" spc="-1">
                <a:solidFill>
                  <a:srgbClr val="EBEBEB"/>
                </a:solidFill>
                <a:latin typeface="Century Gothic"/>
                <a:ea typeface="DejaVu Sans"/>
              </a:rPr>
              <a:t>Issues</a:t>
            </a:r>
            <a:endParaRPr lang="en-US" sz="4200" b="0" strike="noStrike" spc="-1">
              <a:latin typeface="Arial"/>
            </a:endParaRPr>
          </a:p>
        </p:txBody>
      </p:sp>
      <p:sp>
        <p:nvSpPr>
          <p:cNvPr id="170"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US" sz="18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Resolving Review and Edit feature with the Export to PDF feature.</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Getting the test cases set up as the main component was speech to text.</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Having unit tests that work with javascript </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a:solidFill>
                  <a:srgbClr val="EBEBEB"/>
                </a:solidFill>
                <a:latin typeface="Century Gothic"/>
                <a:ea typeface="DejaVu Sans"/>
              </a:rPr>
              <a:t>Future use and development options of this project</a:t>
            </a:r>
            <a:endParaRPr lang="en-US" sz="3600" b="0" strike="noStrike" spc="-1">
              <a:latin typeface="Arial"/>
            </a:endParaRPr>
          </a:p>
        </p:txBody>
      </p:sp>
      <p:sp>
        <p:nvSpPr>
          <p:cNvPr id="172"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spcBef>
                <a:spcPts val="1001"/>
              </a:spcBef>
              <a:buClr>
                <a:srgbClr val="8AD0D6"/>
              </a:buClr>
              <a:buSzPct val="80000"/>
              <a:buFont typeface="Wingdings 3" charset="2"/>
              <a:buChar char=""/>
            </a:pPr>
            <a:r>
              <a:rPr lang="en-US" sz="3200" b="0" strike="noStrike" spc="-1">
                <a:solidFill>
                  <a:srgbClr val="FFFFFF"/>
                </a:solidFill>
                <a:latin typeface="Century Gothic"/>
                <a:ea typeface="DejaVu Sans"/>
              </a:rPr>
              <a:t>Add user accounts to keep track of previous user resumes.</a:t>
            </a:r>
            <a:endParaRPr lang="en-US" sz="32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3200" b="0" strike="noStrike" spc="-1">
                <a:solidFill>
                  <a:srgbClr val="FFFFFF"/>
                </a:solidFill>
                <a:latin typeface="Century Gothic"/>
                <a:ea typeface="DejaVu Sans"/>
              </a:rPr>
              <a:t>Jsunit tests</a:t>
            </a:r>
            <a:endParaRPr lang="en-US" sz="32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3200" b="0" strike="noStrike" spc="-1">
                <a:solidFill>
                  <a:srgbClr val="FFFFFF"/>
                </a:solidFill>
                <a:latin typeface="Century Gothic"/>
                <a:ea typeface="DejaVu Sans"/>
              </a:rPr>
              <a:t>Add more resume options to cater to a larger audience.</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1154880" y="1447920"/>
            <a:ext cx="8824680" cy="332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7200" b="0" strike="noStrike" spc="-1">
                <a:solidFill>
                  <a:srgbClr val="EBEBEB"/>
                </a:solidFill>
                <a:latin typeface="Century Gothic"/>
                <a:ea typeface="DejaVu Sans"/>
              </a:rPr>
              <a:t>Thank You!</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0" strike="noStrike" spc="-1">
                <a:solidFill>
                  <a:srgbClr val="EBEBEB"/>
                </a:solidFill>
                <a:latin typeface="Century Gothic"/>
                <a:ea typeface="DejaVu Sans"/>
              </a:rPr>
              <a:t>Inspiration for this project </a:t>
            </a:r>
            <a:endParaRPr lang="en-US" sz="4200" b="0" strike="noStrike" spc="-1">
              <a:latin typeface="Arial"/>
            </a:endParaRPr>
          </a:p>
        </p:txBody>
      </p:sp>
      <p:sp>
        <p:nvSpPr>
          <p:cNvPr id="135"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480">
              <a:lnSpc>
                <a:spcPct val="100000"/>
              </a:lnSpc>
              <a:spcBef>
                <a:spcPts val="1001"/>
              </a:spcBef>
              <a:buClr>
                <a:srgbClr val="FFFFFF"/>
              </a:buClr>
              <a:buFont typeface="Wingdings" charset="2"/>
              <a:buChar char=""/>
            </a:pPr>
            <a:r>
              <a:rPr lang="en-US" sz="2800" b="0" strike="noStrike" spc="-1">
                <a:solidFill>
                  <a:srgbClr val="FFFFFF"/>
                </a:solidFill>
                <a:latin typeface="Century Gothic"/>
                <a:ea typeface="DejaVu Sans"/>
              </a:rPr>
              <a:t>The need of a good resume is unquestionable. </a:t>
            </a:r>
            <a:endParaRPr lang="en-US" sz="2800" b="0" strike="noStrike" spc="-1">
              <a:latin typeface="Arial"/>
            </a:endParaRPr>
          </a:p>
          <a:p>
            <a:pPr marL="457200" indent="-456480">
              <a:lnSpc>
                <a:spcPct val="100000"/>
              </a:lnSpc>
              <a:spcBef>
                <a:spcPts val="1001"/>
              </a:spcBef>
              <a:buClr>
                <a:srgbClr val="FFFFFF"/>
              </a:buClr>
              <a:buFont typeface="Wingdings" charset="2"/>
              <a:buChar char=""/>
            </a:pPr>
            <a:r>
              <a:rPr lang="en-US" sz="2800" b="0" strike="noStrike" spc="-1">
                <a:solidFill>
                  <a:srgbClr val="FFFFFF"/>
                </a:solidFill>
                <a:latin typeface="Century Gothic"/>
                <a:ea typeface="DejaVu Sans"/>
              </a:rPr>
              <a:t>Many individuals have difficulty putting forward their best selves </a:t>
            </a:r>
            <a:endParaRPr lang="en-US" sz="2800" b="0" strike="noStrike" spc="-1">
              <a:latin typeface="Arial"/>
            </a:endParaRPr>
          </a:p>
          <a:p>
            <a:pPr marL="457200" indent="-456480">
              <a:lnSpc>
                <a:spcPct val="100000"/>
              </a:lnSpc>
              <a:spcBef>
                <a:spcPts val="1001"/>
              </a:spcBef>
              <a:buClr>
                <a:srgbClr val="FFFFFF"/>
              </a:buClr>
              <a:buFont typeface="Wingdings" charset="2"/>
              <a:buChar char=""/>
            </a:pPr>
            <a:r>
              <a:rPr lang="en-US" sz="2800" b="0" strike="noStrike" spc="-1">
                <a:solidFill>
                  <a:srgbClr val="FFFFFF"/>
                </a:solidFill>
                <a:latin typeface="Century Gothic"/>
                <a:ea typeface="DejaVu Sans"/>
              </a:rPr>
              <a:t>Therefore, we planned on building a platform for people to format their resume by just talking about themselves.</a:t>
            </a:r>
            <a:endParaRPr lang="en-US" sz="2800" b="0" strike="noStrike" spc="-1">
              <a:latin typeface="Arial"/>
            </a:endParaRPr>
          </a:p>
          <a:p>
            <a:pPr>
              <a:lnSpc>
                <a:spcPct val="100000"/>
              </a:lnSpc>
              <a:spcBef>
                <a:spcPts val="1001"/>
              </a:spcBef>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0" strike="noStrike" spc="-1">
                <a:solidFill>
                  <a:srgbClr val="EBEBEB"/>
                </a:solidFill>
                <a:latin typeface="Century Gothic"/>
                <a:ea typeface="DejaVu Sans"/>
              </a:rPr>
              <a:t>Brief info about the project</a:t>
            </a:r>
            <a:endParaRPr lang="en-US" sz="4200" b="0" strike="noStrike" spc="-1">
              <a:latin typeface="Arial"/>
            </a:endParaRPr>
          </a:p>
        </p:txBody>
      </p:sp>
      <p:sp>
        <p:nvSpPr>
          <p:cNvPr id="137"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spcBef>
                <a:spcPts val="1001"/>
              </a:spcBef>
              <a:buClr>
                <a:srgbClr val="8AD0D6"/>
              </a:buClr>
              <a:buSzPct val="80000"/>
              <a:buFont typeface="Wingdings 3" charset="2"/>
              <a:buChar char=""/>
            </a:pPr>
            <a:r>
              <a:rPr lang="en-US" sz="2800" b="0" strike="noStrike" spc="-1">
                <a:solidFill>
                  <a:srgbClr val="FFFFFF"/>
                </a:solidFill>
                <a:latin typeface="Century Gothic"/>
                <a:ea typeface="DejaVu Sans"/>
              </a:rPr>
              <a:t>Speech-to-text is the main component.</a:t>
            </a:r>
            <a:endParaRPr lang="en-US" sz="28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800" b="0" strike="noStrike" spc="-1">
                <a:solidFill>
                  <a:srgbClr val="FFFFFF"/>
                </a:solidFill>
                <a:latin typeface="Century Gothic"/>
                <a:ea typeface="DejaVu Sans"/>
              </a:rPr>
              <a:t>So, talk about yourself, get better at it; and also build yourself a Resume.</a:t>
            </a:r>
            <a:endParaRPr lang="en-US" sz="28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800" b="0" strike="noStrike" spc="-1">
                <a:solidFill>
                  <a:srgbClr val="FFFFFF"/>
                </a:solidFill>
                <a:latin typeface="Century Gothic"/>
                <a:ea typeface="DejaVu Sans"/>
              </a:rPr>
              <a:t>Web application that’s open for all to use.</a:t>
            </a:r>
            <a:endParaRPr lang="en-US" sz="28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800" b="0" strike="noStrike" spc="-1">
                <a:solidFill>
                  <a:srgbClr val="FFFFFF"/>
                </a:solidFill>
                <a:latin typeface="Century Gothic"/>
                <a:ea typeface="DejaVu Sans"/>
              </a:rPr>
              <a:t>Get multiple types of Resumes to choose from.</a:t>
            </a:r>
            <a:endParaRPr lang="en-US" sz="28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800" b="0" strike="noStrike" spc="-1">
                <a:solidFill>
                  <a:srgbClr val="FFFFFF"/>
                </a:solidFill>
                <a:latin typeface="Century Gothic"/>
                <a:ea typeface="DejaVu Sans"/>
              </a:rPr>
              <a:t>Languages used – JavaScript, HTML &amp; CSS</a:t>
            </a:r>
            <a:endParaRPr lang="en-US" sz="2800" b="0" strike="noStrike" spc="-1">
              <a:latin typeface="Arial"/>
            </a:endParaRPr>
          </a:p>
          <a:p>
            <a:pPr>
              <a:lnSpc>
                <a:spcPct val="100000"/>
              </a:lnSpc>
              <a:spcBef>
                <a:spcPts val="1001"/>
              </a:spcBef>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0" strike="noStrike" spc="-1">
                <a:solidFill>
                  <a:srgbClr val="EBEBEB"/>
                </a:solidFill>
                <a:latin typeface="Century Gothic"/>
                <a:ea typeface="DejaVu Sans"/>
              </a:rPr>
              <a:t>Key points about the project</a:t>
            </a:r>
            <a:endParaRPr lang="en-US" sz="4200" b="0" strike="noStrike" spc="-1">
              <a:latin typeface="Arial"/>
            </a:endParaRPr>
          </a:p>
        </p:txBody>
      </p:sp>
      <p:sp>
        <p:nvSpPr>
          <p:cNvPr id="139"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It takes away the need for an individual to keep himself/herself aware about the format of a resume. </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It can be used for a broad range of applications such as Medical, Computer Science and Business Style Resumes. </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The more you talk about yourself and your achievements, in brief; the better you get at pitching yourself to the companies.  </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If any false inputs are recorded, the first draft of Resume is an editable file. Then once all is saved, it can be saved as a PDF as a final draft.</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713240" y="599040"/>
            <a:ext cx="880704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a:solidFill>
                  <a:srgbClr val="FFFFFF"/>
                </a:solidFill>
                <a:latin typeface="Century Gothic"/>
                <a:ea typeface="DejaVu Sans"/>
              </a:rPr>
              <a:t>Brief overview of how it works:</a:t>
            </a:r>
            <a:endParaRPr lang="en-US" sz="4200" b="0" strike="noStrike" spc="-1">
              <a:latin typeface="Arial"/>
            </a:endParaRPr>
          </a:p>
        </p:txBody>
      </p:sp>
      <p:sp>
        <p:nvSpPr>
          <p:cNvPr id="141" name="CustomShape 2"/>
          <p:cNvSpPr/>
          <p:nvPr/>
        </p:nvSpPr>
        <p:spPr>
          <a:xfrm>
            <a:off x="3801600" y="1645920"/>
            <a:ext cx="4114080" cy="54792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FFFFFF"/>
                </a:solidFill>
                <a:latin typeface="Arial"/>
                <a:ea typeface="DejaVu Sans"/>
              </a:rPr>
              <a:t>Choose a resume template/theme</a:t>
            </a:r>
            <a:endParaRPr lang="en-US" sz="1800" b="0" strike="noStrike" spc="-1">
              <a:latin typeface="Arial"/>
            </a:endParaRPr>
          </a:p>
        </p:txBody>
      </p:sp>
      <p:sp>
        <p:nvSpPr>
          <p:cNvPr id="142" name="CustomShape 3"/>
          <p:cNvSpPr/>
          <p:nvPr/>
        </p:nvSpPr>
        <p:spPr>
          <a:xfrm>
            <a:off x="3785040" y="2928960"/>
            <a:ext cx="4114080" cy="54792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FFFFFF"/>
                </a:solidFill>
                <a:latin typeface="Arial"/>
                <a:ea typeface="DejaVu Sans"/>
              </a:rPr>
              <a:t>Complete an interview</a:t>
            </a:r>
            <a:endParaRPr lang="en-US" sz="1800" b="0" strike="noStrike" spc="-1">
              <a:latin typeface="Arial"/>
            </a:endParaRPr>
          </a:p>
        </p:txBody>
      </p:sp>
      <p:sp>
        <p:nvSpPr>
          <p:cNvPr id="143" name="CustomShape 4"/>
          <p:cNvSpPr/>
          <p:nvPr/>
        </p:nvSpPr>
        <p:spPr>
          <a:xfrm>
            <a:off x="3749040" y="4225680"/>
            <a:ext cx="4114080" cy="54792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FFFFFF"/>
                </a:solidFill>
                <a:latin typeface="Arial"/>
                <a:ea typeface="DejaVu Sans"/>
              </a:rPr>
              <a:t>Fill and edit resume as a form</a:t>
            </a:r>
            <a:endParaRPr lang="en-US" sz="1800" b="0" strike="noStrike" spc="-1">
              <a:latin typeface="Arial"/>
            </a:endParaRPr>
          </a:p>
        </p:txBody>
      </p:sp>
      <p:sp>
        <p:nvSpPr>
          <p:cNvPr id="144" name="CustomShape 5"/>
          <p:cNvSpPr/>
          <p:nvPr/>
        </p:nvSpPr>
        <p:spPr>
          <a:xfrm>
            <a:off x="3749040" y="5525280"/>
            <a:ext cx="4114080" cy="54792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FFFFFF"/>
                </a:solidFill>
                <a:latin typeface="Arial"/>
                <a:ea typeface="DejaVu Sans"/>
              </a:rPr>
              <a:t>Download resume for printing!</a:t>
            </a:r>
            <a:endParaRPr lang="en-US" sz="1800" b="0" strike="noStrike" spc="-1">
              <a:latin typeface="Arial"/>
            </a:endParaRPr>
          </a:p>
        </p:txBody>
      </p:sp>
      <p:sp>
        <p:nvSpPr>
          <p:cNvPr id="145" name="Line 6"/>
          <p:cNvSpPr/>
          <p:nvPr/>
        </p:nvSpPr>
        <p:spPr>
          <a:xfrm>
            <a:off x="5760720" y="2194560"/>
            <a:ext cx="36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
        <p:nvSpPr>
          <p:cNvPr id="146" name="Line 7"/>
          <p:cNvSpPr/>
          <p:nvPr/>
        </p:nvSpPr>
        <p:spPr>
          <a:xfrm>
            <a:off x="5760720" y="3481200"/>
            <a:ext cx="36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
        <p:nvSpPr>
          <p:cNvPr id="147" name="Line 8"/>
          <p:cNvSpPr/>
          <p:nvPr/>
        </p:nvSpPr>
        <p:spPr>
          <a:xfrm>
            <a:off x="5760720" y="4767840"/>
            <a:ext cx="36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0" strike="noStrike" spc="-1">
                <a:solidFill>
                  <a:srgbClr val="EBEBEB"/>
                </a:solidFill>
                <a:latin typeface="Century Gothic"/>
                <a:ea typeface="DejaVu Sans"/>
              </a:rPr>
              <a:t>Development with each iteration</a:t>
            </a:r>
            <a:endParaRPr lang="en-US" sz="4200" b="0" strike="noStrike" spc="-1">
              <a:latin typeface="Arial"/>
            </a:endParaRPr>
          </a:p>
        </p:txBody>
      </p:sp>
      <p:sp>
        <p:nvSpPr>
          <p:cNvPr id="149"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1001"/>
              </a:spcBef>
              <a:buClr>
                <a:srgbClr val="FFFFFF"/>
              </a:buClr>
              <a:buFont typeface="Wingdings" charset="2"/>
              <a:buChar char=""/>
            </a:pPr>
            <a:r>
              <a:rPr lang="en-US" sz="2000" b="0" strike="noStrike" spc="-1">
                <a:solidFill>
                  <a:srgbClr val="FFFFFF"/>
                </a:solidFill>
                <a:latin typeface="Century Gothic"/>
                <a:ea typeface="DejaVu Sans"/>
              </a:rPr>
              <a:t>Iteration 1 –  Get the Speech to Text ready with Google APIs. The bot will ask users questions and record the answers.</a:t>
            </a:r>
            <a:endParaRPr lang="en-US" sz="2000" b="0" strike="noStrike" spc="-1">
              <a:latin typeface="Arial"/>
            </a:endParaRPr>
          </a:p>
          <a:p>
            <a:pPr>
              <a:lnSpc>
                <a:spcPct val="100000"/>
              </a:lnSpc>
              <a:spcBef>
                <a:spcPts val="1001"/>
              </a:spcBef>
            </a:pPr>
            <a:endParaRPr lang="en-US" sz="2000" b="0" strike="noStrike" spc="-1">
              <a:latin typeface="Arial"/>
            </a:endParaRPr>
          </a:p>
          <a:p>
            <a:pPr marL="343080" indent="-342360">
              <a:lnSpc>
                <a:spcPct val="100000"/>
              </a:lnSpc>
              <a:spcBef>
                <a:spcPts val="1001"/>
              </a:spcBef>
              <a:buClr>
                <a:srgbClr val="FFFFFF"/>
              </a:buClr>
              <a:buFont typeface="Wingdings" charset="2"/>
              <a:buChar char=""/>
            </a:pPr>
            <a:r>
              <a:rPr lang="en-US" sz="2000" b="0" strike="noStrike" spc="-1">
                <a:solidFill>
                  <a:srgbClr val="FFFFFF"/>
                </a:solidFill>
                <a:latin typeface="Century Gothic"/>
                <a:ea typeface="DejaVu Sans"/>
              </a:rPr>
              <a:t>Iteration 2 – Create a basic web application that would display interview questions for the user and display user responses in text bubbles.</a:t>
            </a:r>
            <a:endParaRPr lang="en-US" sz="2000" b="0" strike="noStrike" spc="-1">
              <a:latin typeface="Arial"/>
            </a:endParaRPr>
          </a:p>
          <a:p>
            <a:pPr>
              <a:lnSpc>
                <a:spcPct val="100000"/>
              </a:lnSpc>
              <a:spcBef>
                <a:spcPts val="1001"/>
              </a:spcBef>
            </a:pPr>
            <a:endParaRPr lang="en-US" sz="2000" b="0" strike="noStrike" spc="-1">
              <a:latin typeface="Arial"/>
            </a:endParaRPr>
          </a:p>
          <a:p>
            <a:pPr marL="343080" indent="-342360">
              <a:lnSpc>
                <a:spcPct val="100000"/>
              </a:lnSpc>
              <a:spcBef>
                <a:spcPts val="1001"/>
              </a:spcBef>
              <a:buClr>
                <a:srgbClr val="FFFFFF"/>
              </a:buClr>
              <a:buFont typeface="Wingdings" charset="2"/>
              <a:buChar char=""/>
            </a:pPr>
            <a:r>
              <a:rPr lang="en-US" sz="2000" b="0" strike="noStrike" spc="-1">
                <a:solidFill>
                  <a:srgbClr val="FFFFFF"/>
                </a:solidFill>
                <a:latin typeface="Century Gothic"/>
                <a:ea typeface="DejaVu Sans"/>
              </a:rPr>
              <a:t>Iteration 3 – Complete web application with an editable HTML page after user interview, an HTML to PDF convertor, resume templates, and data base for user accounts. </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0" strike="noStrike" spc="-1">
                <a:solidFill>
                  <a:srgbClr val="EBEBEB"/>
                </a:solidFill>
                <a:latin typeface="Century Gothic"/>
                <a:ea typeface="DejaVu Sans"/>
              </a:rPr>
              <a:t>User Stories Implemented </a:t>
            </a:r>
            <a:endParaRPr lang="en-US" sz="4200" b="0" strike="noStrike" spc="-1">
              <a:latin typeface="Arial"/>
            </a:endParaRPr>
          </a:p>
        </p:txBody>
      </p:sp>
      <p:sp>
        <p:nvSpPr>
          <p:cNvPr id="151"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Web App Integration (1)</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Accurate Text-To-Speech Bot (2)</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Review and Edit Resume (3)</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Export Resume as PDF (4)</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Displaying Questions for User Input and User Responses (5)</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Sections within Resume (6)</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Different Resume Templates (7)</a:t>
            </a:r>
            <a:endParaRPr lang="en-US" sz="20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ea typeface="DejaVu Sans"/>
              </a:rPr>
              <a:t>Dealing with Background Noise/Microphone Quality (8)</a:t>
            </a:r>
            <a:endParaRPr lang="en-US" sz="2000" b="0" strike="noStrike" spc="-1">
              <a:latin typeface="Arial"/>
            </a:endParaRPr>
          </a:p>
          <a:p>
            <a:pPr>
              <a:lnSpc>
                <a:spcPct val="100000"/>
              </a:lnSpc>
              <a:spcBef>
                <a:spcPts val="1001"/>
              </a:spcBef>
            </a:pPr>
            <a:endParaRPr lang="en-US" sz="2000" b="0" strike="noStrike" spc="-1">
              <a:latin typeface="Arial"/>
            </a:endParaRPr>
          </a:p>
          <a:p>
            <a:pPr>
              <a:lnSpc>
                <a:spcPct val="100000"/>
              </a:lnSpc>
              <a:spcBef>
                <a:spcPts val="1001"/>
              </a:spcBef>
            </a:pPr>
            <a:endParaRPr lang="en-US" sz="2000" b="0" strike="noStrike" spc="-1">
              <a:latin typeface="Arial"/>
            </a:endParaRPr>
          </a:p>
          <a:p>
            <a:pPr>
              <a:lnSpc>
                <a:spcPct val="100000"/>
              </a:lnSpc>
              <a:spcBef>
                <a:spcPts val="1001"/>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200" b="0" strike="noStrike" spc="-1">
                <a:solidFill>
                  <a:srgbClr val="EBEBEB"/>
                </a:solidFill>
                <a:latin typeface="Century Gothic"/>
                <a:ea typeface="DejaVu Sans"/>
              </a:rPr>
              <a:t>User Stories In Progress</a:t>
            </a:r>
            <a:endParaRPr lang="en-US" sz="4200" b="0" strike="noStrike" spc="-1">
              <a:latin typeface="Arial"/>
            </a:endParaRPr>
          </a:p>
        </p:txBody>
      </p:sp>
      <p:sp>
        <p:nvSpPr>
          <p:cNvPr id="153"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US" sz="18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800" b="0" strike="noStrike" spc="-1">
                <a:solidFill>
                  <a:srgbClr val="FFFFFF"/>
                </a:solidFill>
                <a:latin typeface="Century Gothic"/>
                <a:ea typeface="DejaVu Sans"/>
              </a:rPr>
              <a:t>User accounts (9)</a:t>
            </a:r>
            <a:endParaRPr lang="en-US" sz="28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800" b="0" strike="noStrike" spc="-1">
                <a:solidFill>
                  <a:srgbClr val="FFFFFF"/>
                </a:solidFill>
                <a:latin typeface="Century Gothic"/>
                <a:ea typeface="DejaVu Sans"/>
              </a:rPr>
              <a:t>Aesthetics (10)</a:t>
            </a:r>
            <a:endParaRPr lang="en-US" sz="2800" b="0" strike="noStrike" spc="-1">
              <a:latin typeface="Arial"/>
            </a:endParaRPr>
          </a:p>
          <a:p>
            <a:pPr marL="343080" indent="-342000">
              <a:lnSpc>
                <a:spcPct val="100000"/>
              </a:lnSpc>
              <a:spcBef>
                <a:spcPts val="1001"/>
              </a:spcBef>
              <a:buClr>
                <a:srgbClr val="8AD0D6"/>
              </a:buClr>
              <a:buSzPct val="80000"/>
              <a:buFont typeface="Wingdings 3" charset="2"/>
              <a:buChar char=""/>
            </a:pPr>
            <a:r>
              <a:rPr lang="en-US" sz="2800" b="0" strike="noStrike" spc="-1">
                <a:solidFill>
                  <a:srgbClr val="FFFFFF"/>
                </a:solidFill>
                <a:latin typeface="Century Gothic"/>
                <a:ea typeface="DejaVu Sans"/>
              </a:rPr>
              <a:t>Embed links to Resume PDF (11)</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154880" y="1447920"/>
            <a:ext cx="9847080" cy="3328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5400" b="0" strike="noStrike" spc="-1">
                <a:solidFill>
                  <a:srgbClr val="FFFFFF"/>
                </a:solidFill>
                <a:latin typeface="Century Gothic"/>
                <a:ea typeface="DejaVu Sans"/>
              </a:rPr>
              <a:t>Team Member Contributions</a:t>
            </a:r>
            <a:endParaRPr lang="en-US" sz="5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{3EF24E29-4D59-CF47-A629-82A59683B909}tf10001062</Template>
  <TotalTime>521</TotalTime>
  <Words>766</Words>
  <Application>Microsoft Macintosh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Century Gothic</vt:lpstr>
      <vt:lpstr>DejaVu Sans</vt:lpstr>
      <vt:lpstr>Symbol</vt:lpstr>
      <vt:lpstr>Wingdings</vt:lpstr>
      <vt:lpstr>Wingdings 3</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dc:title>
  <dc:subject/>
  <dc:creator>Microsoft Office User</dc:creator>
  <dc:description/>
  <cp:lastModifiedBy>Microsoft Office User</cp:lastModifiedBy>
  <cp:revision>34</cp:revision>
  <dcterms:created xsi:type="dcterms:W3CDTF">2019-04-14T03:26:52Z</dcterms:created>
  <dcterms:modified xsi:type="dcterms:W3CDTF">2019-04-15T16:12:37Z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