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62" r:id="rId3"/>
    <p:sldId id="263"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7721-D77E-2821-9B15-3113020973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E71848-05E3-55F7-3707-9BDDD5B91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D32D11-D2A0-20A0-EBA1-CB5A971B3108}"/>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5" name="Footer Placeholder 4">
            <a:extLst>
              <a:ext uri="{FF2B5EF4-FFF2-40B4-BE49-F238E27FC236}">
                <a16:creationId xmlns:a16="http://schemas.microsoft.com/office/drawing/2014/main" id="{29EA39D9-CE73-B678-E85E-FD7D91D49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77713-979E-ED5B-B489-3C4BAAD24C0B}"/>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1051989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86037-B027-8540-F497-C8B2BCED3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E8D810-A51A-5F48-47FD-AB4A7F5228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448615-2918-4F3C-9BF4-74E6F6DB6406}"/>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5" name="Footer Placeholder 4">
            <a:extLst>
              <a:ext uri="{FF2B5EF4-FFF2-40B4-BE49-F238E27FC236}">
                <a16:creationId xmlns:a16="http://schemas.microsoft.com/office/drawing/2014/main" id="{F0AAB157-1C0D-A501-9FB6-D17E48FEC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5158D-E1B1-406B-ABFD-A153FA27950C}"/>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46780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CEE34-77F3-EB00-9BF2-F77A945AE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0CAED6-21F7-DEDB-4510-44FAAF9DC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A9848-2259-E2B2-34C3-5B7D3CF54D22}"/>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5" name="Footer Placeholder 4">
            <a:extLst>
              <a:ext uri="{FF2B5EF4-FFF2-40B4-BE49-F238E27FC236}">
                <a16:creationId xmlns:a16="http://schemas.microsoft.com/office/drawing/2014/main" id="{A3CE63E4-6733-4F99-B627-5126B1E5F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818484-0E45-F6BA-0D4E-07EE8E493840}"/>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2151002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5E77-E1D7-5304-4EFA-DCFA5CA6F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062FD-1E12-294C-F661-EAD63F1D6B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CAC75-EC0A-AADE-326C-1DE6197D530D}"/>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5" name="Footer Placeholder 4">
            <a:extLst>
              <a:ext uri="{FF2B5EF4-FFF2-40B4-BE49-F238E27FC236}">
                <a16:creationId xmlns:a16="http://schemas.microsoft.com/office/drawing/2014/main" id="{5704103D-24AF-95E0-B45A-1076E21F2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89C27-1CC4-932E-30B9-AB2073AA275A}"/>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3400281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E562-CBDE-B070-A15C-808F8E749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0AE967-DBF3-183D-20EA-5B5B1F483E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A3A5ED-B3F5-8FA7-5CE9-43FEA1758ACB}"/>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5" name="Footer Placeholder 4">
            <a:extLst>
              <a:ext uri="{FF2B5EF4-FFF2-40B4-BE49-F238E27FC236}">
                <a16:creationId xmlns:a16="http://schemas.microsoft.com/office/drawing/2014/main" id="{6B1CD2D7-8EBB-CCCD-E4BB-21E247E20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2BB0E7-0C43-4DEE-8856-485CFCEC23D6}"/>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214590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AAE07-60BA-36BF-581C-3B917D23D4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859BD-9A6A-0E95-43E4-B0D9A7B203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1BED3-97C9-4720-AEA7-FE1D8321A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909E6-6016-B45F-94C9-042FC7490887}"/>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6" name="Footer Placeholder 5">
            <a:extLst>
              <a:ext uri="{FF2B5EF4-FFF2-40B4-BE49-F238E27FC236}">
                <a16:creationId xmlns:a16="http://schemas.microsoft.com/office/drawing/2014/main" id="{571D352B-EFED-4026-77CC-77439A6A21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A12AE2-542E-4365-ADE8-31A24CEE5758}"/>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181990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F50A-8625-1052-977A-8E833EEB8C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B435B4-D6AF-134E-479E-094990080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9574BA-BC95-06B7-CDD3-BED2ED7D1A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B8FD68-FB96-FD47-BE91-CB8A0D2EE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96B14-4B6A-4D42-F305-339BD067A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2343FB-13E4-92CE-A0F2-1B93530168EB}"/>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8" name="Footer Placeholder 7">
            <a:extLst>
              <a:ext uri="{FF2B5EF4-FFF2-40B4-BE49-F238E27FC236}">
                <a16:creationId xmlns:a16="http://schemas.microsoft.com/office/drawing/2014/main" id="{698AC463-50C7-FD47-CCBA-E836521611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DD44E1-4957-C09F-9C78-4DAB07ACDFDE}"/>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247315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0F94-E184-4020-012F-FA9389C85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C14EFB-A725-E956-EDC1-75346555A692}"/>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4" name="Footer Placeholder 3">
            <a:extLst>
              <a:ext uri="{FF2B5EF4-FFF2-40B4-BE49-F238E27FC236}">
                <a16:creationId xmlns:a16="http://schemas.microsoft.com/office/drawing/2014/main" id="{504B4603-98EB-D1DF-0398-19E583879F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F8032D-7E82-7D4B-24F4-D45662DB099E}"/>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3469949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C22BA-1652-20C4-4F6C-367628D341CB}"/>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3" name="Footer Placeholder 2">
            <a:extLst>
              <a:ext uri="{FF2B5EF4-FFF2-40B4-BE49-F238E27FC236}">
                <a16:creationId xmlns:a16="http://schemas.microsoft.com/office/drawing/2014/main" id="{EB252867-15AA-701F-E7B2-ED749E21E3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F2ADCA-4FDB-0A7F-4041-32B6AC7F5ECF}"/>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94421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EB77-F1F5-E7D3-73C1-387DADBF3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89ED7E-3B1F-E7E5-0F96-9E2F1F004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1047B-C2DB-99B0-5974-B176988A2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066C7-5FC2-6F63-87D1-8FACCFADC268}"/>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6" name="Footer Placeholder 5">
            <a:extLst>
              <a:ext uri="{FF2B5EF4-FFF2-40B4-BE49-F238E27FC236}">
                <a16:creationId xmlns:a16="http://schemas.microsoft.com/office/drawing/2014/main" id="{5B69697C-153E-196B-F37B-636C09594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90362-5233-EA4A-44CC-872DA87E0DE8}"/>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2748262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C045C-FC55-6AE7-E133-DA60C19A5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9AC9C3-7C8C-4512-5D16-C7C9185FEA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1BDEC3-CB15-F645-0251-EEEEE75993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C16C7-B51A-F4C6-C77A-CD3203A900EE}"/>
              </a:ext>
            </a:extLst>
          </p:cNvPr>
          <p:cNvSpPr>
            <a:spLocks noGrp="1"/>
          </p:cNvSpPr>
          <p:nvPr>
            <p:ph type="dt" sz="half" idx="10"/>
          </p:nvPr>
        </p:nvSpPr>
        <p:spPr/>
        <p:txBody>
          <a:bodyPr/>
          <a:lstStyle/>
          <a:p>
            <a:fld id="{69105FF1-A8D5-45CB-894B-95A7C4A47152}" type="datetimeFigureOut">
              <a:rPr lang="en-US" smtClean="0"/>
              <a:t>5/17/2023</a:t>
            </a:fld>
            <a:endParaRPr lang="en-US"/>
          </a:p>
        </p:txBody>
      </p:sp>
      <p:sp>
        <p:nvSpPr>
          <p:cNvPr id="6" name="Footer Placeholder 5">
            <a:extLst>
              <a:ext uri="{FF2B5EF4-FFF2-40B4-BE49-F238E27FC236}">
                <a16:creationId xmlns:a16="http://schemas.microsoft.com/office/drawing/2014/main" id="{744DF012-6CA4-DEAD-082E-31787C9FD6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83220-0D4C-872C-D6D3-E8DC4D640A1B}"/>
              </a:ext>
            </a:extLst>
          </p:cNvPr>
          <p:cNvSpPr>
            <a:spLocks noGrp="1"/>
          </p:cNvSpPr>
          <p:nvPr>
            <p:ph type="sldNum" sz="quarter" idx="12"/>
          </p:nvPr>
        </p:nvSpPr>
        <p:spPr/>
        <p:txBody>
          <a:bodyPr/>
          <a:lstStyle/>
          <a:p>
            <a:fld id="{A48936C3-EC66-4000-8FC9-974708BE76DE}" type="slidenum">
              <a:rPr lang="en-US" smtClean="0"/>
              <a:t>‹#›</a:t>
            </a:fld>
            <a:endParaRPr lang="en-US"/>
          </a:p>
        </p:txBody>
      </p:sp>
    </p:spTree>
    <p:extLst>
      <p:ext uri="{BB962C8B-B14F-4D97-AF65-F5344CB8AC3E}">
        <p14:creationId xmlns:p14="http://schemas.microsoft.com/office/powerpoint/2010/main" val="305336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0C2187-06D3-A4D1-4B90-76B0B0A9A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3EB66-F386-9C84-F904-63510BBE8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1082F8-70E4-AA1A-97DF-F73DC6E6F3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05FF1-A8D5-45CB-894B-95A7C4A47152}" type="datetimeFigureOut">
              <a:rPr lang="en-US" smtClean="0"/>
              <a:t>5/17/2023</a:t>
            </a:fld>
            <a:endParaRPr lang="en-US"/>
          </a:p>
        </p:txBody>
      </p:sp>
      <p:sp>
        <p:nvSpPr>
          <p:cNvPr id="5" name="Footer Placeholder 4">
            <a:extLst>
              <a:ext uri="{FF2B5EF4-FFF2-40B4-BE49-F238E27FC236}">
                <a16:creationId xmlns:a16="http://schemas.microsoft.com/office/drawing/2014/main" id="{755C1D72-5254-DD5F-A2D0-70F2D8BFB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B287F2-1DE4-8DE9-B06E-C818F5706E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936C3-EC66-4000-8FC9-974708BE76DE}" type="slidenum">
              <a:rPr lang="en-US" smtClean="0"/>
              <a:t>‹#›</a:t>
            </a:fld>
            <a:endParaRPr lang="en-US"/>
          </a:p>
        </p:txBody>
      </p:sp>
    </p:spTree>
    <p:extLst>
      <p:ext uri="{BB962C8B-B14F-4D97-AF65-F5344CB8AC3E}">
        <p14:creationId xmlns:p14="http://schemas.microsoft.com/office/powerpoint/2010/main" val="151245930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81DEFD6E-02F8-27C9-08F2-62E8C9D1F7C4}"/>
              </a:ext>
            </a:extLst>
          </p:cNvPr>
          <p:cNvSpPr>
            <a:spLocks noGrp="1"/>
          </p:cNvSpPr>
          <p:nvPr>
            <p:ph type="ctrTitle"/>
          </p:nvPr>
        </p:nvSpPr>
        <p:spPr>
          <a:xfrm>
            <a:off x="2363602" y="2154383"/>
            <a:ext cx="7464490" cy="1903444"/>
          </a:xfrm>
        </p:spPr>
        <p:txBody>
          <a:bodyPr>
            <a:normAutofit/>
          </a:bodyPr>
          <a:lstStyle/>
          <a:p>
            <a:r>
              <a:rPr lang="en-US" sz="4000" dirty="0">
                <a:solidFill>
                  <a:schemeClr val="tx2"/>
                </a:solidFill>
              </a:rPr>
              <a:t>Maimonides Medical Center</a:t>
            </a:r>
            <a:br>
              <a:rPr lang="en-US" sz="4000" dirty="0">
                <a:solidFill>
                  <a:schemeClr val="tx2"/>
                </a:solidFill>
              </a:rPr>
            </a:br>
            <a:r>
              <a:rPr lang="en-US" sz="4000" dirty="0">
                <a:solidFill>
                  <a:schemeClr val="tx2"/>
                </a:solidFill>
              </a:rPr>
              <a:t>Patient Survey (HCAHPS) Analysis</a:t>
            </a:r>
            <a:br>
              <a:rPr lang="en-US" sz="4000" dirty="0">
                <a:solidFill>
                  <a:schemeClr val="tx2"/>
                </a:solidFill>
              </a:rPr>
            </a:br>
            <a:endParaRPr lang="en-US" sz="4000" dirty="0">
              <a:solidFill>
                <a:schemeClr val="tx2"/>
              </a:solidFill>
            </a:endParaRPr>
          </a:p>
        </p:txBody>
      </p:sp>
      <p:sp>
        <p:nvSpPr>
          <p:cNvPr id="3" name="Subtitle 2">
            <a:extLst>
              <a:ext uri="{FF2B5EF4-FFF2-40B4-BE49-F238E27FC236}">
                <a16:creationId xmlns:a16="http://schemas.microsoft.com/office/drawing/2014/main" id="{736084E0-837E-202A-5F49-2E9B9CE84D1A}"/>
              </a:ext>
            </a:extLst>
          </p:cNvPr>
          <p:cNvSpPr>
            <a:spLocks noGrp="1"/>
          </p:cNvSpPr>
          <p:nvPr>
            <p:ph type="subTitle" idx="1"/>
          </p:nvPr>
        </p:nvSpPr>
        <p:spPr>
          <a:xfrm>
            <a:off x="3215424" y="4057827"/>
            <a:ext cx="5760846" cy="514173"/>
          </a:xfrm>
        </p:spPr>
        <p:txBody>
          <a:bodyPr>
            <a:normAutofit/>
          </a:bodyPr>
          <a:lstStyle/>
          <a:p>
            <a:r>
              <a:rPr lang="en-US" dirty="0">
                <a:solidFill>
                  <a:schemeClr val="tx2"/>
                </a:solidFill>
              </a:rPr>
              <a:t>Presented by Emily Ure </a:t>
            </a:r>
          </a:p>
        </p:txBody>
      </p:sp>
    </p:spTree>
    <p:extLst>
      <p:ext uri="{BB962C8B-B14F-4D97-AF65-F5344CB8AC3E}">
        <p14:creationId xmlns:p14="http://schemas.microsoft.com/office/powerpoint/2010/main" val="219185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0BA4A-F0AC-A4AC-F219-BF211D09C1D1}"/>
              </a:ext>
            </a:extLst>
          </p:cNvPr>
          <p:cNvSpPr>
            <a:spLocks noGrp="1"/>
          </p:cNvSpPr>
          <p:nvPr>
            <p:ph type="title"/>
          </p:nvPr>
        </p:nvSpPr>
        <p:spPr/>
        <p:txBody>
          <a:bodyPr/>
          <a:lstStyle/>
          <a:p>
            <a:r>
              <a:rPr lang="en-US" dirty="0">
                <a:solidFill>
                  <a:schemeClr val="tx2"/>
                </a:solidFill>
              </a:rPr>
              <a:t>Introduction</a:t>
            </a:r>
          </a:p>
        </p:txBody>
      </p:sp>
      <p:sp>
        <p:nvSpPr>
          <p:cNvPr id="3" name="Content Placeholder 2">
            <a:extLst>
              <a:ext uri="{FF2B5EF4-FFF2-40B4-BE49-F238E27FC236}">
                <a16:creationId xmlns:a16="http://schemas.microsoft.com/office/drawing/2014/main" id="{4D19EC63-79F6-214F-76CB-9060FFF7484F}"/>
              </a:ext>
            </a:extLst>
          </p:cNvPr>
          <p:cNvSpPr>
            <a:spLocks noGrp="1"/>
          </p:cNvSpPr>
          <p:nvPr>
            <p:ph idx="1"/>
          </p:nvPr>
        </p:nvSpPr>
        <p:spPr>
          <a:xfrm>
            <a:off x="838200" y="1511559"/>
            <a:ext cx="10515600" cy="4665404"/>
          </a:xfrm>
        </p:spPr>
        <p:txBody>
          <a:bodyPr>
            <a:normAutofit/>
          </a:bodyPr>
          <a:lstStyle/>
          <a:p>
            <a:pPr marL="0" indent="0">
              <a:buNone/>
            </a:pPr>
            <a:endParaRPr lang="en-US" sz="1800" b="0" i="0" dirty="0">
              <a:solidFill>
                <a:schemeClr val="tx2"/>
              </a:solidFill>
              <a:effectLst/>
              <a:latin typeface="Arial" panose="020B0604020202020204" pitchFamily="34" charset="0"/>
            </a:endParaRPr>
          </a:p>
          <a:p>
            <a:pPr algn="just"/>
            <a:r>
              <a:rPr lang="en-US" sz="2000" b="0" i="0" dirty="0">
                <a:solidFill>
                  <a:schemeClr val="tx2"/>
                </a:solidFill>
                <a:effectLst/>
                <a:latin typeface="Arial" panose="020B0604020202020204" pitchFamily="34" charset="0"/>
              </a:rPr>
              <a:t>Maimonides Medical Center’s (MMC) results from three patient satisfaction survey measures as compared to New York State Average</a:t>
            </a:r>
          </a:p>
          <a:p>
            <a:pPr marL="0" indent="0">
              <a:buNone/>
            </a:pPr>
            <a:endParaRPr lang="en-US" sz="2000" b="0" i="0" dirty="0">
              <a:solidFill>
                <a:schemeClr val="tx2"/>
              </a:solidFill>
              <a:effectLst/>
              <a:latin typeface="Arial" panose="020B0604020202020204" pitchFamily="34" charset="0"/>
            </a:endParaRPr>
          </a:p>
          <a:p>
            <a:pPr algn="just"/>
            <a:r>
              <a:rPr lang="en-US" sz="2000" dirty="0">
                <a:solidFill>
                  <a:schemeClr val="tx2"/>
                </a:solidFill>
                <a:latin typeface="Muli"/>
              </a:rPr>
              <a:t>Data comes from the Patient survey (HCAHPS) – Hospital and includes a </a:t>
            </a:r>
            <a:r>
              <a:rPr lang="en-US" sz="2000" b="0" i="0" dirty="0">
                <a:solidFill>
                  <a:schemeClr val="tx2"/>
                </a:solidFill>
                <a:effectLst/>
                <a:latin typeface="Muli"/>
              </a:rPr>
              <a:t>list of hospital ratings for the Hospital Consumer Assessment of Healthcare Providers and Systems (HCAHPS)</a:t>
            </a:r>
          </a:p>
          <a:p>
            <a:pPr marL="0" indent="0">
              <a:buNone/>
            </a:pPr>
            <a:endParaRPr lang="en-US" sz="2000" b="0" i="0" dirty="0">
              <a:solidFill>
                <a:schemeClr val="tx2"/>
              </a:solidFill>
              <a:effectLst/>
              <a:latin typeface="Muli"/>
            </a:endParaRPr>
          </a:p>
          <a:p>
            <a:pPr algn="just"/>
            <a:r>
              <a:rPr lang="en-US" sz="2000" b="0" i="0" dirty="0">
                <a:solidFill>
                  <a:schemeClr val="tx2"/>
                </a:solidFill>
                <a:effectLst/>
                <a:latin typeface="Muli"/>
              </a:rPr>
              <a:t>HCAHPS is a national, standardized survey of hospital patients about their experiences during a recent inpatient hospital stay</a:t>
            </a:r>
            <a:endParaRPr lang="en-US" sz="2000" dirty="0">
              <a:solidFill>
                <a:schemeClr val="tx2"/>
              </a:solidFill>
            </a:endParaRPr>
          </a:p>
          <a:p>
            <a:pPr marL="0" indent="0">
              <a:buNone/>
            </a:pPr>
            <a:endParaRPr lang="en-US" sz="1800" b="0" i="0" dirty="0">
              <a:solidFill>
                <a:schemeClr val="tx2"/>
              </a:solidFill>
              <a:effectLst/>
              <a:latin typeface="Muli"/>
            </a:endParaRPr>
          </a:p>
          <a:p>
            <a:endParaRPr lang="en-US" sz="1800" b="0" i="0" dirty="0">
              <a:solidFill>
                <a:schemeClr val="tx2"/>
              </a:solidFill>
              <a:effectLst/>
              <a:latin typeface="Muli"/>
            </a:endParaRPr>
          </a:p>
        </p:txBody>
      </p:sp>
    </p:spTree>
    <p:extLst>
      <p:ext uri="{BB962C8B-B14F-4D97-AF65-F5344CB8AC3E}">
        <p14:creationId xmlns:p14="http://schemas.microsoft.com/office/powerpoint/2010/main" val="4142611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3C0F-78F0-8316-ABA7-88A807B85CBF}"/>
              </a:ext>
            </a:extLst>
          </p:cNvPr>
          <p:cNvSpPr>
            <a:spLocks noGrp="1"/>
          </p:cNvSpPr>
          <p:nvPr>
            <p:ph type="title"/>
          </p:nvPr>
        </p:nvSpPr>
        <p:spPr/>
        <p:txBody>
          <a:bodyPr/>
          <a:lstStyle/>
          <a:p>
            <a:r>
              <a:rPr lang="en-US" dirty="0">
                <a:solidFill>
                  <a:schemeClr val="tx2"/>
                </a:solidFill>
              </a:rPr>
              <a:t>Data Description</a:t>
            </a:r>
          </a:p>
        </p:txBody>
      </p:sp>
      <p:sp>
        <p:nvSpPr>
          <p:cNvPr id="3" name="Content Placeholder 2">
            <a:extLst>
              <a:ext uri="{FF2B5EF4-FFF2-40B4-BE49-F238E27FC236}">
                <a16:creationId xmlns:a16="http://schemas.microsoft.com/office/drawing/2014/main" id="{A5B6BFAD-0F80-2FDF-6E19-51AEB905F3CF}"/>
              </a:ext>
            </a:extLst>
          </p:cNvPr>
          <p:cNvSpPr>
            <a:spLocks noGrp="1"/>
          </p:cNvSpPr>
          <p:nvPr>
            <p:ph idx="1"/>
          </p:nvPr>
        </p:nvSpPr>
        <p:spPr>
          <a:xfrm>
            <a:off x="838200" y="1502230"/>
            <a:ext cx="10515600" cy="4674734"/>
          </a:xfrm>
        </p:spPr>
        <p:txBody>
          <a:bodyPr>
            <a:normAutofit/>
          </a:bodyPr>
          <a:lstStyle/>
          <a:p>
            <a:endParaRPr lang="en-US" sz="2000" dirty="0">
              <a:solidFill>
                <a:schemeClr val="tx2"/>
              </a:solidFill>
            </a:endParaRPr>
          </a:p>
          <a:p>
            <a:pPr algn="just"/>
            <a:r>
              <a:rPr lang="en-US" sz="2000" dirty="0">
                <a:solidFill>
                  <a:schemeClr val="tx2"/>
                </a:solidFill>
              </a:rPr>
              <a:t>The </a:t>
            </a:r>
            <a:r>
              <a:rPr lang="en-US" sz="2000" dirty="0">
                <a:solidFill>
                  <a:schemeClr val="tx2"/>
                </a:solidFill>
                <a:latin typeface="Muli"/>
              </a:rPr>
              <a:t>Patient survey (HCAHPS) – Hospital </a:t>
            </a:r>
            <a:r>
              <a:rPr lang="en-US" sz="2000" dirty="0">
                <a:solidFill>
                  <a:schemeClr val="tx2"/>
                </a:solidFill>
              </a:rPr>
              <a:t>survey is available on Data.CMS.gov</a:t>
            </a:r>
          </a:p>
          <a:p>
            <a:endParaRPr lang="en-US" sz="2000" dirty="0">
              <a:solidFill>
                <a:schemeClr val="tx2"/>
              </a:solidFill>
            </a:endParaRPr>
          </a:p>
          <a:p>
            <a:pPr algn="just"/>
            <a:r>
              <a:rPr lang="en-US" sz="2000" dirty="0">
                <a:solidFill>
                  <a:schemeClr val="tx2"/>
                </a:solidFill>
              </a:rPr>
              <a:t>Data was published by the Centers for Medicare and Medicaid Services and was last updated on April 5, 2023 and released on April 26, 2023 </a:t>
            </a:r>
          </a:p>
          <a:p>
            <a:pPr marL="0" indent="0">
              <a:buNone/>
            </a:pPr>
            <a:endParaRPr lang="en-US" sz="2000" dirty="0">
              <a:solidFill>
                <a:schemeClr val="tx2"/>
              </a:solidFill>
            </a:endParaRPr>
          </a:p>
          <a:p>
            <a:pPr algn="just"/>
            <a:r>
              <a:rPr lang="en-US" sz="2000" dirty="0">
                <a:solidFill>
                  <a:schemeClr val="tx2"/>
                </a:solidFill>
              </a:rPr>
              <a:t>Survey includes data from hospitals throughout the United States and patient responses to various questions about their experience at the hospital, interactions with hospital staff and the standard of care provided</a:t>
            </a:r>
          </a:p>
          <a:p>
            <a:pPr algn="just"/>
            <a:endParaRPr lang="en-US" sz="2000" dirty="0">
              <a:solidFill>
                <a:schemeClr val="tx2"/>
              </a:solidFill>
            </a:endParaRPr>
          </a:p>
          <a:p>
            <a:pPr marL="0" indent="0" algn="just">
              <a:buNone/>
            </a:pPr>
            <a:endParaRPr lang="en-US" sz="2000" dirty="0">
              <a:solidFill>
                <a:schemeClr val="tx2"/>
              </a:solidFill>
            </a:endParaRPr>
          </a:p>
          <a:p>
            <a:pPr marL="0" indent="0" algn="just">
              <a:buNone/>
            </a:pPr>
            <a:endParaRPr lang="en-US" sz="2000" dirty="0">
              <a:solidFill>
                <a:schemeClr val="tx2"/>
              </a:solidFill>
            </a:endParaRPr>
          </a:p>
          <a:p>
            <a:endParaRPr lang="en-US" sz="2000" dirty="0">
              <a:solidFill>
                <a:schemeClr val="tx2"/>
              </a:solidFill>
            </a:endParaRPr>
          </a:p>
          <a:p>
            <a:endParaRPr lang="en-US" sz="2000" dirty="0">
              <a:solidFill>
                <a:schemeClr val="tx2"/>
              </a:solidFill>
            </a:endParaRPr>
          </a:p>
          <a:p>
            <a:endParaRPr lang="en-US" sz="2000" dirty="0">
              <a:solidFill>
                <a:schemeClr val="tx2"/>
              </a:solidFill>
            </a:endParaRPr>
          </a:p>
        </p:txBody>
      </p:sp>
    </p:spTree>
    <p:extLst>
      <p:ext uri="{BB962C8B-B14F-4D97-AF65-F5344CB8AC3E}">
        <p14:creationId xmlns:p14="http://schemas.microsoft.com/office/powerpoint/2010/main" val="190310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parallel, diagram&#10;&#10;Description automatically generated">
            <a:extLst>
              <a:ext uri="{FF2B5EF4-FFF2-40B4-BE49-F238E27FC236}">
                <a16:creationId xmlns:a16="http://schemas.microsoft.com/office/drawing/2014/main" id="{D8AA357F-79E3-2281-B9D7-EDDFE8F8FD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569" y="989588"/>
            <a:ext cx="9258862" cy="5309119"/>
          </a:xfrm>
        </p:spPr>
      </p:pic>
      <p:sp>
        <p:nvSpPr>
          <p:cNvPr id="2" name="TextBox 1">
            <a:extLst>
              <a:ext uri="{FF2B5EF4-FFF2-40B4-BE49-F238E27FC236}">
                <a16:creationId xmlns:a16="http://schemas.microsoft.com/office/drawing/2014/main" id="{E5B919C8-DB1C-4E24-0595-CBF7CE90F319}"/>
              </a:ext>
            </a:extLst>
          </p:cNvPr>
          <p:cNvSpPr txBox="1"/>
          <p:nvPr/>
        </p:nvSpPr>
        <p:spPr>
          <a:xfrm>
            <a:off x="2496112" y="6298243"/>
            <a:ext cx="588623" cy="307777"/>
          </a:xfrm>
          <a:prstGeom prst="rect">
            <a:avLst/>
          </a:prstGeom>
          <a:noFill/>
        </p:spPr>
        <p:txBody>
          <a:bodyPr wrap="none" rtlCol="0">
            <a:spAutoFit/>
          </a:bodyPr>
          <a:lstStyle/>
          <a:p>
            <a:r>
              <a:rPr lang="en-US" sz="1400" dirty="0">
                <a:solidFill>
                  <a:schemeClr val="tx1">
                    <a:lumMod val="75000"/>
                    <a:lumOff val="25000"/>
                  </a:schemeClr>
                </a:solidFill>
              </a:rPr>
              <a:t>MMC</a:t>
            </a:r>
            <a:endParaRPr lang="en-US" sz="1200" dirty="0">
              <a:solidFill>
                <a:schemeClr val="tx1">
                  <a:lumMod val="75000"/>
                  <a:lumOff val="25000"/>
                </a:schemeClr>
              </a:solidFill>
            </a:endParaRPr>
          </a:p>
        </p:txBody>
      </p:sp>
      <p:sp>
        <p:nvSpPr>
          <p:cNvPr id="3" name="TextBox 2">
            <a:extLst>
              <a:ext uri="{FF2B5EF4-FFF2-40B4-BE49-F238E27FC236}">
                <a16:creationId xmlns:a16="http://schemas.microsoft.com/office/drawing/2014/main" id="{B04CB890-73DB-4C2C-63B8-EF1F76146C71}"/>
              </a:ext>
            </a:extLst>
          </p:cNvPr>
          <p:cNvSpPr txBox="1"/>
          <p:nvPr/>
        </p:nvSpPr>
        <p:spPr>
          <a:xfrm>
            <a:off x="3387904" y="6290776"/>
            <a:ext cx="1657741" cy="307777"/>
          </a:xfrm>
          <a:prstGeom prst="rect">
            <a:avLst/>
          </a:prstGeom>
          <a:noFill/>
        </p:spPr>
        <p:txBody>
          <a:bodyPr wrap="square" rtlCol="0">
            <a:spAutoFit/>
          </a:bodyPr>
          <a:lstStyle/>
          <a:p>
            <a:r>
              <a:rPr lang="en-US" sz="1400" dirty="0">
                <a:solidFill>
                  <a:schemeClr val="tx1">
                    <a:lumMod val="75000"/>
                    <a:lumOff val="25000"/>
                  </a:schemeClr>
                </a:solidFill>
              </a:rPr>
              <a:t>New York State Avg.</a:t>
            </a:r>
          </a:p>
        </p:txBody>
      </p:sp>
      <p:sp>
        <p:nvSpPr>
          <p:cNvPr id="4" name="TextBox 3">
            <a:extLst>
              <a:ext uri="{FF2B5EF4-FFF2-40B4-BE49-F238E27FC236}">
                <a16:creationId xmlns:a16="http://schemas.microsoft.com/office/drawing/2014/main" id="{C8C6647E-42D2-DBF8-063C-82A26B42D56B}"/>
              </a:ext>
            </a:extLst>
          </p:cNvPr>
          <p:cNvSpPr txBox="1"/>
          <p:nvPr/>
        </p:nvSpPr>
        <p:spPr>
          <a:xfrm>
            <a:off x="5348815" y="6298244"/>
            <a:ext cx="588623" cy="307777"/>
          </a:xfrm>
          <a:prstGeom prst="rect">
            <a:avLst/>
          </a:prstGeom>
          <a:noFill/>
        </p:spPr>
        <p:txBody>
          <a:bodyPr wrap="none" rtlCol="0">
            <a:spAutoFit/>
          </a:bodyPr>
          <a:lstStyle/>
          <a:p>
            <a:r>
              <a:rPr lang="en-US" sz="1400" dirty="0">
                <a:solidFill>
                  <a:schemeClr val="tx1">
                    <a:lumMod val="75000"/>
                    <a:lumOff val="25000"/>
                  </a:schemeClr>
                </a:solidFill>
              </a:rPr>
              <a:t>MMC</a:t>
            </a:r>
            <a:endParaRPr lang="en-US" sz="1200" dirty="0">
              <a:solidFill>
                <a:schemeClr val="tx1">
                  <a:lumMod val="75000"/>
                  <a:lumOff val="25000"/>
                </a:schemeClr>
              </a:solidFill>
            </a:endParaRPr>
          </a:p>
        </p:txBody>
      </p:sp>
      <p:sp>
        <p:nvSpPr>
          <p:cNvPr id="6" name="TextBox 5">
            <a:extLst>
              <a:ext uri="{FF2B5EF4-FFF2-40B4-BE49-F238E27FC236}">
                <a16:creationId xmlns:a16="http://schemas.microsoft.com/office/drawing/2014/main" id="{3836D2D9-E0D9-E0AD-1C66-00D6C9A4DEFB}"/>
              </a:ext>
            </a:extLst>
          </p:cNvPr>
          <p:cNvSpPr txBox="1"/>
          <p:nvPr/>
        </p:nvSpPr>
        <p:spPr>
          <a:xfrm>
            <a:off x="6268521" y="6282683"/>
            <a:ext cx="1657741" cy="307777"/>
          </a:xfrm>
          <a:prstGeom prst="rect">
            <a:avLst/>
          </a:prstGeom>
          <a:noFill/>
        </p:spPr>
        <p:txBody>
          <a:bodyPr wrap="square" rtlCol="0">
            <a:spAutoFit/>
          </a:bodyPr>
          <a:lstStyle/>
          <a:p>
            <a:r>
              <a:rPr lang="en-US" sz="1400" dirty="0">
                <a:solidFill>
                  <a:schemeClr val="tx1">
                    <a:lumMod val="75000"/>
                    <a:lumOff val="25000"/>
                  </a:schemeClr>
                </a:solidFill>
              </a:rPr>
              <a:t>New York State Avg</a:t>
            </a:r>
            <a:r>
              <a:rPr lang="en-US" sz="1400" dirty="0"/>
              <a:t>.</a:t>
            </a:r>
          </a:p>
        </p:txBody>
      </p:sp>
      <p:sp>
        <p:nvSpPr>
          <p:cNvPr id="7" name="TextBox 6">
            <a:extLst>
              <a:ext uri="{FF2B5EF4-FFF2-40B4-BE49-F238E27FC236}">
                <a16:creationId xmlns:a16="http://schemas.microsoft.com/office/drawing/2014/main" id="{D3F197E6-E4AC-FF2B-24D8-817E5F6F810E}"/>
              </a:ext>
            </a:extLst>
          </p:cNvPr>
          <p:cNvSpPr txBox="1"/>
          <p:nvPr/>
        </p:nvSpPr>
        <p:spPr>
          <a:xfrm>
            <a:off x="9149138" y="6282683"/>
            <a:ext cx="1657741" cy="307777"/>
          </a:xfrm>
          <a:prstGeom prst="rect">
            <a:avLst/>
          </a:prstGeom>
          <a:noFill/>
        </p:spPr>
        <p:txBody>
          <a:bodyPr wrap="square" rtlCol="0">
            <a:spAutoFit/>
          </a:bodyPr>
          <a:lstStyle/>
          <a:p>
            <a:r>
              <a:rPr lang="en-US" sz="1400" dirty="0">
                <a:solidFill>
                  <a:schemeClr val="tx1">
                    <a:lumMod val="75000"/>
                    <a:lumOff val="25000"/>
                  </a:schemeClr>
                </a:solidFill>
              </a:rPr>
              <a:t>New York State Avg</a:t>
            </a:r>
            <a:r>
              <a:rPr lang="en-US" sz="1400" dirty="0"/>
              <a:t>.</a:t>
            </a:r>
          </a:p>
        </p:txBody>
      </p:sp>
      <p:sp>
        <p:nvSpPr>
          <p:cNvPr id="8" name="TextBox 7">
            <a:extLst>
              <a:ext uri="{FF2B5EF4-FFF2-40B4-BE49-F238E27FC236}">
                <a16:creationId xmlns:a16="http://schemas.microsoft.com/office/drawing/2014/main" id="{3ABADCAF-019D-80BD-CF23-C045ADA20FBF}"/>
              </a:ext>
            </a:extLst>
          </p:cNvPr>
          <p:cNvSpPr txBox="1"/>
          <p:nvPr/>
        </p:nvSpPr>
        <p:spPr>
          <a:xfrm>
            <a:off x="8229431" y="6290696"/>
            <a:ext cx="588623" cy="307777"/>
          </a:xfrm>
          <a:prstGeom prst="rect">
            <a:avLst/>
          </a:prstGeom>
          <a:noFill/>
        </p:spPr>
        <p:txBody>
          <a:bodyPr wrap="none" rtlCol="0">
            <a:spAutoFit/>
          </a:bodyPr>
          <a:lstStyle/>
          <a:p>
            <a:r>
              <a:rPr lang="en-US" sz="1400" dirty="0">
                <a:solidFill>
                  <a:schemeClr val="tx1">
                    <a:lumMod val="75000"/>
                    <a:lumOff val="25000"/>
                  </a:schemeClr>
                </a:solidFill>
              </a:rPr>
              <a:t>MMC</a:t>
            </a:r>
            <a:endParaRPr lang="en-US" sz="1200" dirty="0">
              <a:solidFill>
                <a:schemeClr val="tx1">
                  <a:lumMod val="75000"/>
                  <a:lumOff val="25000"/>
                </a:schemeClr>
              </a:solidFill>
            </a:endParaRPr>
          </a:p>
        </p:txBody>
      </p:sp>
      <p:sp>
        <p:nvSpPr>
          <p:cNvPr id="9" name="Title 1">
            <a:extLst>
              <a:ext uri="{FF2B5EF4-FFF2-40B4-BE49-F238E27FC236}">
                <a16:creationId xmlns:a16="http://schemas.microsoft.com/office/drawing/2014/main" id="{4DF50C3C-FAA6-2997-0B49-912A8FB3C342}"/>
              </a:ext>
            </a:extLst>
          </p:cNvPr>
          <p:cNvSpPr>
            <a:spLocks noGrp="1"/>
          </p:cNvSpPr>
          <p:nvPr>
            <p:ph type="title"/>
          </p:nvPr>
        </p:nvSpPr>
        <p:spPr>
          <a:xfrm>
            <a:off x="838200" y="365125"/>
            <a:ext cx="10515600" cy="502621"/>
          </a:xfrm>
        </p:spPr>
        <p:txBody>
          <a:bodyPr>
            <a:noAutofit/>
          </a:bodyPr>
          <a:lstStyle/>
          <a:p>
            <a:pPr algn="ctr"/>
            <a:r>
              <a:rPr lang="en-US" sz="3200" dirty="0">
                <a:solidFill>
                  <a:schemeClr val="tx2"/>
                </a:solidFill>
              </a:rPr>
              <a:t>Survey Results</a:t>
            </a:r>
          </a:p>
        </p:txBody>
      </p:sp>
    </p:spTree>
    <p:extLst>
      <p:ext uri="{BB962C8B-B14F-4D97-AF65-F5344CB8AC3E}">
        <p14:creationId xmlns:p14="http://schemas.microsoft.com/office/powerpoint/2010/main" val="406457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9686-802B-694B-0D26-DF386CA33B72}"/>
              </a:ext>
            </a:extLst>
          </p:cNvPr>
          <p:cNvSpPr>
            <a:spLocks noGrp="1"/>
          </p:cNvSpPr>
          <p:nvPr>
            <p:ph type="title"/>
          </p:nvPr>
        </p:nvSpPr>
        <p:spPr/>
        <p:txBody>
          <a:bodyPr/>
          <a:lstStyle/>
          <a:p>
            <a:r>
              <a:rPr lang="en-US" dirty="0">
                <a:solidFill>
                  <a:schemeClr val="tx2"/>
                </a:solidFill>
              </a:rPr>
              <a:t>Conclusion</a:t>
            </a:r>
          </a:p>
        </p:txBody>
      </p:sp>
      <p:sp>
        <p:nvSpPr>
          <p:cNvPr id="3" name="Content Placeholder 2">
            <a:extLst>
              <a:ext uri="{FF2B5EF4-FFF2-40B4-BE49-F238E27FC236}">
                <a16:creationId xmlns:a16="http://schemas.microsoft.com/office/drawing/2014/main" id="{A6EE6AA5-9C13-A632-30D1-D4653F37F399}"/>
              </a:ext>
            </a:extLst>
          </p:cNvPr>
          <p:cNvSpPr>
            <a:spLocks noGrp="1"/>
          </p:cNvSpPr>
          <p:nvPr>
            <p:ph idx="1"/>
          </p:nvPr>
        </p:nvSpPr>
        <p:spPr/>
        <p:txBody>
          <a:bodyPr>
            <a:normAutofit fontScale="92500" lnSpcReduction="20000"/>
          </a:bodyPr>
          <a:lstStyle/>
          <a:p>
            <a:pPr algn="just"/>
            <a:r>
              <a:rPr lang="en-US" sz="2200" dirty="0">
                <a:solidFill>
                  <a:schemeClr val="tx2"/>
                </a:solidFill>
              </a:rPr>
              <a:t>MMC responses to three patient satisfaction survey results analyzed are lower than the New York hospital average</a:t>
            </a:r>
          </a:p>
          <a:p>
            <a:pPr algn="just"/>
            <a:endParaRPr lang="en-US" sz="2200" dirty="0">
              <a:solidFill>
                <a:schemeClr val="tx2"/>
              </a:solidFill>
            </a:endParaRPr>
          </a:p>
          <a:p>
            <a:pPr algn="just"/>
            <a:r>
              <a:rPr lang="en-US" sz="2200" dirty="0">
                <a:solidFill>
                  <a:schemeClr val="tx2"/>
                </a:solidFill>
              </a:rPr>
              <a:t>MMC can connect with hospitals that have better patient responses to the same patient satisfaction questions to determine what areas need improvement at MMC</a:t>
            </a:r>
          </a:p>
          <a:p>
            <a:pPr algn="just"/>
            <a:endParaRPr lang="en-US" sz="2200" dirty="0">
              <a:solidFill>
                <a:schemeClr val="tx2"/>
              </a:solidFill>
            </a:endParaRPr>
          </a:p>
          <a:p>
            <a:pPr algn="just"/>
            <a:r>
              <a:rPr lang="en-US" sz="2200" dirty="0">
                <a:solidFill>
                  <a:schemeClr val="tx2"/>
                </a:solidFill>
              </a:rPr>
              <a:t>It is important for MMC to maintain satisfactory levels of patient satisfaction scores because Medicare and Medicaid reimbursements are based on the scores provided</a:t>
            </a:r>
          </a:p>
          <a:p>
            <a:pPr marL="0" indent="0">
              <a:buNone/>
            </a:pPr>
            <a:endParaRPr lang="en-US" sz="2000" dirty="0">
              <a:solidFill>
                <a:schemeClr val="tx2"/>
              </a:solidFill>
            </a:endParaRPr>
          </a:p>
          <a:p>
            <a:endParaRPr lang="en-US" sz="2000" dirty="0">
              <a:solidFill>
                <a:schemeClr val="tx2"/>
              </a:solidFill>
            </a:endParaRPr>
          </a:p>
          <a:p>
            <a:endParaRPr lang="en-US" dirty="0">
              <a:solidFill>
                <a:schemeClr val="tx2"/>
              </a:solidFill>
            </a:endParaRPr>
          </a:p>
          <a:p>
            <a:endParaRPr lang="en-US" dirty="0">
              <a:solidFill>
                <a:schemeClr val="tx2"/>
              </a:solidFill>
            </a:endParaRPr>
          </a:p>
          <a:p>
            <a:pPr marL="0" indent="0">
              <a:buNone/>
            </a:pPr>
            <a:r>
              <a:rPr lang="en-US" dirty="0">
                <a:solidFill>
                  <a:schemeClr val="tx2"/>
                </a:solidFill>
              </a:rPr>
              <a:t> </a:t>
            </a:r>
          </a:p>
        </p:txBody>
      </p:sp>
    </p:spTree>
    <p:extLst>
      <p:ext uri="{BB962C8B-B14F-4D97-AF65-F5344CB8AC3E}">
        <p14:creationId xmlns:p14="http://schemas.microsoft.com/office/powerpoint/2010/main" val="60863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220</TotalTime>
  <Words>251</Words>
  <Application>Microsoft Office PowerPoint</Application>
  <PresentationFormat>Widescreen</PresentationFormat>
  <Paragraphs>38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Muli</vt:lpstr>
      <vt:lpstr>Office Theme</vt:lpstr>
      <vt:lpstr>Maimonides Medical Center Patient Survey (HCAHPS) Analysis </vt:lpstr>
      <vt:lpstr>Introduction</vt:lpstr>
      <vt:lpstr>Data Description</vt:lpstr>
      <vt:lpstr>Survey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Ure</dc:creator>
  <cp:lastModifiedBy>Emily Ure</cp:lastModifiedBy>
  <cp:revision>18</cp:revision>
  <dcterms:created xsi:type="dcterms:W3CDTF">2023-05-16T13:35:32Z</dcterms:created>
  <dcterms:modified xsi:type="dcterms:W3CDTF">2023-05-17T14:59:03Z</dcterms:modified>
</cp:coreProperties>
</file>