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48" r:id="rId4"/>
  </p:sldMasterIdLst>
  <p:notesMasterIdLst>
    <p:notesMasterId r:id="rId19"/>
  </p:notesMasterIdLst>
  <p:handoutMasterIdLst>
    <p:handoutMasterId r:id="rId20"/>
  </p:handoutMasterIdLst>
  <p:sldIdLst>
    <p:sldId id="256" r:id="rId5"/>
    <p:sldId id="265" r:id="rId6"/>
    <p:sldId id="267" r:id="rId7"/>
    <p:sldId id="266" r:id="rId8"/>
    <p:sldId id="268" r:id="rId9"/>
    <p:sldId id="269" r:id="rId10"/>
    <p:sldId id="272" r:id="rId11"/>
    <p:sldId id="271" r:id="rId12"/>
    <p:sldId id="274" r:id="rId13"/>
    <p:sldId id="273" r:id="rId14"/>
    <p:sldId id="280" r:id="rId15"/>
    <p:sldId id="277" r:id="rId16"/>
    <p:sldId id="279" r:id="rId17"/>
    <p:sldId id="278" r:id="rId18"/>
  </p:sldIdLst>
  <p:sldSz cx="9144000" cy="5143500" type="screen16x9"/>
  <p:notesSz cx="6858000" cy="91440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44C96"/>
    <a:srgbClr val="9CCFBE"/>
    <a:srgbClr val="2F3469"/>
    <a:srgbClr val="FFFFFF"/>
    <a:srgbClr val="00C0C4"/>
    <a:srgbClr val="898989"/>
    <a:srgbClr val="ED8D0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9D60B22-D56A-440A-72B3-1F521447896F}" v="1" dt="2022-09-05T08:41:26.287"/>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52" autoAdjust="0"/>
    <p:restoredTop sz="99771" autoAdjust="0"/>
  </p:normalViewPr>
  <p:slideViewPr>
    <p:cSldViewPr snapToGrid="0" snapToObjects="1">
      <p:cViewPr varScale="1">
        <p:scale>
          <a:sx n="134" d="100"/>
          <a:sy n="134" d="100"/>
        </p:scale>
        <p:origin x="808" y="168"/>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p:cViewPr varScale="1">
        <p:scale>
          <a:sx n="94" d="100"/>
          <a:sy n="94" d="100"/>
        </p:scale>
        <p:origin x="-3824" y="-10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slie DAGANAUD" userId="S::l.daganaud@m2iformation.fr::9f08f709-baea-48c8-991b-6ee074f5876c" providerId="AD" clId="Web-{E9D60B22-D56A-440A-72B3-1F521447896F}"/>
    <pc:docChg chg="modSld">
      <pc:chgData name="Leslie DAGANAUD" userId="S::l.daganaud@m2iformation.fr::9f08f709-baea-48c8-991b-6ee074f5876c" providerId="AD" clId="Web-{E9D60B22-D56A-440A-72B3-1F521447896F}" dt="2022-09-05T08:41:26.287" v="0" actId="1076"/>
      <pc:docMkLst>
        <pc:docMk/>
      </pc:docMkLst>
      <pc:sldChg chg="modSp">
        <pc:chgData name="Leslie DAGANAUD" userId="S::l.daganaud@m2iformation.fr::9f08f709-baea-48c8-991b-6ee074f5876c" providerId="AD" clId="Web-{E9D60B22-D56A-440A-72B3-1F521447896F}" dt="2022-09-05T08:41:26.287" v="0" actId="1076"/>
        <pc:sldMkLst>
          <pc:docMk/>
          <pc:sldMk cId="421265044" sldId="271"/>
        </pc:sldMkLst>
        <pc:spChg chg="mod">
          <ac:chgData name="Leslie DAGANAUD" userId="S::l.daganaud@m2iformation.fr::9f08f709-baea-48c8-991b-6ee074f5876c" providerId="AD" clId="Web-{E9D60B22-D56A-440A-72B3-1F521447896F}" dt="2022-09-05T08:41:26.287" v="0" actId="1076"/>
          <ac:spMkLst>
            <pc:docMk/>
            <pc:sldMk cId="421265044" sldId="271"/>
            <ac:spMk id="9" creationId="{162B5AD0-073E-BE47-A95B-D0FC264C249A}"/>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5BD7FCF-7611-C144-B927-13A76FA8230E}" type="datetimeFigureOut">
              <a:rPr lang="fr-FR" smtClean="0"/>
              <a:t>05/09/2022</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13F4F45-D05D-5C40-82C7-EDE96948D1F7}" type="slidenum">
              <a:rPr lang="fr-FR" smtClean="0"/>
              <a:t>‹N°›</a:t>
            </a:fld>
            <a:endParaRPr lang="fr-FR"/>
          </a:p>
        </p:txBody>
      </p:sp>
    </p:spTree>
    <p:extLst>
      <p:ext uri="{BB962C8B-B14F-4D97-AF65-F5344CB8AC3E}">
        <p14:creationId xmlns:p14="http://schemas.microsoft.com/office/powerpoint/2010/main" val="37997208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55BC2F-E4EE-6A4C-97BB-5CDD47BC602F}" type="datetimeFigureOut">
              <a:rPr lang="fr-FR" smtClean="0"/>
              <a:t>05/09/2022</a:t>
            </a:fld>
            <a:endParaRPr lang="fr-FR"/>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7F9AE1-46C6-1445-B122-C3E0B43A2D2D}" type="slidenum">
              <a:rPr lang="fr-FR" smtClean="0"/>
              <a:t>‹N°›</a:t>
            </a:fld>
            <a:endParaRPr lang="fr-FR"/>
          </a:p>
        </p:txBody>
      </p:sp>
    </p:spTree>
    <p:extLst>
      <p:ext uri="{BB962C8B-B14F-4D97-AF65-F5344CB8AC3E}">
        <p14:creationId xmlns:p14="http://schemas.microsoft.com/office/powerpoint/2010/main" val="195779876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1E7F9AE1-46C6-1445-B122-C3E0B43A2D2D}" type="slidenum">
              <a:rPr lang="fr-FR" smtClean="0"/>
              <a:t>11</a:t>
            </a:fld>
            <a:endParaRPr lang="fr-FR"/>
          </a:p>
        </p:txBody>
      </p:sp>
    </p:spTree>
    <p:extLst>
      <p:ext uri="{BB962C8B-B14F-4D97-AF65-F5344CB8AC3E}">
        <p14:creationId xmlns:p14="http://schemas.microsoft.com/office/powerpoint/2010/main" val="11165135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1E7F9AE1-46C6-1445-B122-C3E0B43A2D2D}" type="slidenum">
              <a:rPr lang="fr-FR" smtClean="0"/>
              <a:t>13</a:t>
            </a:fld>
            <a:endParaRPr lang="fr-FR"/>
          </a:p>
        </p:txBody>
      </p:sp>
    </p:spTree>
    <p:extLst>
      <p:ext uri="{BB962C8B-B14F-4D97-AF65-F5344CB8AC3E}">
        <p14:creationId xmlns:p14="http://schemas.microsoft.com/office/powerpoint/2010/main" val="12713215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age Titre">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3" name="Image 2" descr="Logo 2i Tech Academy - RVB - Blanc.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63688" y="1675348"/>
            <a:ext cx="4501893" cy="1798984"/>
          </a:xfrm>
          <a:prstGeom prst="rect">
            <a:avLst/>
          </a:prstGeom>
        </p:spPr>
      </p:pic>
      <p:sp>
        <p:nvSpPr>
          <p:cNvPr id="9" name="Rectangle 8"/>
          <p:cNvSpPr/>
          <p:nvPr userDrawn="1"/>
        </p:nvSpPr>
        <p:spPr>
          <a:xfrm>
            <a:off x="84153" y="4789633"/>
            <a:ext cx="359563" cy="22188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068474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3600450"/>
            <a:ext cx="5486400" cy="425054"/>
          </a:xfrm>
        </p:spPr>
        <p:txBody>
          <a:bodyPr anchor="b"/>
          <a:lstStyle>
            <a:lvl1pPr algn="l">
              <a:defRPr sz="2000" b="1"/>
            </a:lvl1pPr>
          </a:lstStyle>
          <a:p>
            <a:r>
              <a:rPr lang="fr-FR" dirty="0"/>
              <a:t>Cliquez et modifiez le titre</a:t>
            </a:r>
          </a:p>
        </p:txBody>
      </p:sp>
      <p:sp>
        <p:nvSpPr>
          <p:cNvPr id="3" name="Espace réservé pour une image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4025503"/>
            <a:ext cx="5486400" cy="603647"/>
          </a:xfrm>
        </p:spPr>
        <p:txBody>
          <a:bodyPr/>
          <a:lstStyle>
            <a:lvl1pPr marL="0" indent="0" algn="l">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dirty="0"/>
              <a:t>Cliquez pour modifier les styles du texte du masque</a:t>
            </a:r>
          </a:p>
        </p:txBody>
      </p:sp>
      <p:sp>
        <p:nvSpPr>
          <p:cNvPr id="5" name="Espace réservé de la date 4"/>
          <p:cNvSpPr>
            <a:spLocks noGrp="1"/>
          </p:cNvSpPr>
          <p:nvPr>
            <p:ph type="dt" sz="half" idx="10"/>
          </p:nvPr>
        </p:nvSpPr>
        <p:spPr>
          <a:xfrm>
            <a:off x="5145088" y="185477"/>
            <a:ext cx="2133600" cy="273844"/>
          </a:xfrm>
          <a:prstGeom prst="rect">
            <a:avLst/>
          </a:prstGeom>
        </p:spPr>
        <p:txBody>
          <a:bodyPr/>
          <a:lstStyle>
            <a:lvl1pPr algn="r">
              <a:defRPr sz="1000"/>
            </a:lvl1pPr>
          </a:lstStyle>
          <a:p>
            <a:endParaRPr lang="fr-FR" dirty="0"/>
          </a:p>
        </p:txBody>
      </p:sp>
      <p:sp>
        <p:nvSpPr>
          <p:cNvPr id="7" name="Espace réservé du numéro de diapositive 6"/>
          <p:cNvSpPr>
            <a:spLocks noGrp="1"/>
          </p:cNvSpPr>
          <p:nvPr>
            <p:ph type="sldNum" sz="quarter" idx="12"/>
          </p:nvPr>
        </p:nvSpPr>
        <p:spPr/>
        <p:txBody>
          <a:bodyPr/>
          <a:lstStyle/>
          <a:p>
            <a:fld id="{53150826-5ADB-0A4F-AE02-85E5D1DD3CA9}" type="slidenum">
              <a:rPr lang="fr-FR" smtClean="0"/>
              <a:t>‹N°›</a:t>
            </a:fld>
            <a:endParaRPr lang="fr-FR" dirty="0"/>
          </a:p>
        </p:txBody>
      </p:sp>
    </p:spTree>
    <p:extLst>
      <p:ext uri="{BB962C8B-B14F-4D97-AF65-F5344CB8AC3E}">
        <p14:creationId xmlns:p14="http://schemas.microsoft.com/office/powerpoint/2010/main" val="2193899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solidFill>
                  <a:srgbClr val="2F3469"/>
                </a:solidFill>
              </a:defRPr>
            </a:lvl1pPr>
          </a:lstStyle>
          <a:p>
            <a:r>
              <a:rPr lang="fr-FR" dirty="0"/>
              <a:t>Cliquez et modifiez le titre</a:t>
            </a:r>
          </a:p>
        </p:txBody>
      </p:sp>
      <p:sp>
        <p:nvSpPr>
          <p:cNvPr id="3" name="Espace réservé du texte vertical 2"/>
          <p:cNvSpPr>
            <a:spLocks noGrp="1"/>
          </p:cNvSpPr>
          <p:nvPr>
            <p:ph type="body" orient="vert" idx="1"/>
          </p:nvPr>
        </p:nvSpPr>
        <p:spPr/>
        <p:txBody>
          <a:bodyPr vert="eaVert"/>
          <a:lstStyle>
            <a:lvl1pPr>
              <a:buClr>
                <a:srgbClr val="9CCFBE"/>
              </a:buClr>
              <a:defRPr/>
            </a:lvl1pPr>
            <a:lvl2pPr>
              <a:buClr>
                <a:srgbClr val="C44C96"/>
              </a:buClr>
              <a:defRPr/>
            </a:lvl2pPr>
            <a:lvl3pPr>
              <a:buClr>
                <a:srgbClr val="9CCFBE"/>
              </a:buClr>
              <a:defRPr/>
            </a:lvl3pPr>
            <a:lvl4pPr>
              <a:buClr>
                <a:srgbClr val="C44C96"/>
              </a:buClr>
              <a:defRPr/>
            </a:lvl4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6" name="Espace réservé du numéro de diapositive 5"/>
          <p:cNvSpPr>
            <a:spLocks noGrp="1"/>
          </p:cNvSpPr>
          <p:nvPr>
            <p:ph type="sldNum" sz="quarter" idx="12"/>
          </p:nvPr>
        </p:nvSpPr>
        <p:spPr/>
        <p:txBody>
          <a:bodyPr/>
          <a:lstStyle/>
          <a:p>
            <a:fld id="{53150826-5ADB-0A4F-AE02-85E5D1DD3CA9}" type="slidenum">
              <a:rPr lang="fr-FR" smtClean="0"/>
              <a:t>‹N°›</a:t>
            </a:fld>
            <a:endParaRPr lang="fr-FR"/>
          </a:p>
        </p:txBody>
      </p:sp>
    </p:spTree>
    <p:extLst>
      <p:ext uri="{BB962C8B-B14F-4D97-AF65-F5344CB8AC3E}">
        <p14:creationId xmlns:p14="http://schemas.microsoft.com/office/powerpoint/2010/main" val="18908874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376115" y="205979"/>
            <a:ext cx="1878607" cy="4388644"/>
          </a:xfrm>
        </p:spPr>
        <p:txBody>
          <a:bodyPr vert="eaVert"/>
          <a:lstStyle>
            <a:lvl1pPr>
              <a:defRPr>
                <a:solidFill>
                  <a:srgbClr val="2F3469"/>
                </a:solidFill>
              </a:defRPr>
            </a:lvl1pPr>
          </a:lstStyle>
          <a:p>
            <a:r>
              <a:rPr lang="fr-FR" dirty="0"/>
              <a:t>Cliquez et modifiez le titre</a:t>
            </a:r>
          </a:p>
        </p:txBody>
      </p:sp>
      <p:sp>
        <p:nvSpPr>
          <p:cNvPr id="3" name="Espace réservé du texte vertical 2"/>
          <p:cNvSpPr>
            <a:spLocks noGrp="1"/>
          </p:cNvSpPr>
          <p:nvPr>
            <p:ph type="body" orient="vert" idx="1"/>
          </p:nvPr>
        </p:nvSpPr>
        <p:spPr>
          <a:xfrm>
            <a:off x="266090" y="205979"/>
            <a:ext cx="5941905" cy="4388644"/>
          </a:xfrm>
        </p:spPr>
        <p:txBody>
          <a:bodyPr vert="eaVert"/>
          <a:lstStyle>
            <a:lvl1pPr>
              <a:buClr>
                <a:srgbClr val="9CCFBE"/>
              </a:buClr>
              <a:defRPr/>
            </a:lvl1pPr>
            <a:lvl2pPr>
              <a:buClr>
                <a:srgbClr val="C44C96"/>
              </a:buClr>
              <a:defRPr/>
            </a:lvl2pPr>
            <a:lvl3pPr>
              <a:buClr>
                <a:srgbClr val="9CCFBE"/>
              </a:buClr>
              <a:defRPr/>
            </a:lvl3pPr>
            <a:lvl4pPr>
              <a:buClr>
                <a:srgbClr val="C44C96"/>
              </a:buClr>
              <a:defRPr/>
            </a:lvl4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6" name="Espace réservé du numéro de diapositive 5"/>
          <p:cNvSpPr>
            <a:spLocks noGrp="1"/>
          </p:cNvSpPr>
          <p:nvPr>
            <p:ph type="sldNum" sz="quarter" idx="12"/>
          </p:nvPr>
        </p:nvSpPr>
        <p:spPr/>
        <p:txBody>
          <a:bodyPr/>
          <a:lstStyle/>
          <a:p>
            <a:fld id="{53150826-5ADB-0A4F-AE02-85E5D1DD3CA9}" type="slidenum">
              <a:rPr lang="fr-FR" smtClean="0"/>
              <a:t>‹N°›</a:t>
            </a:fld>
            <a:endParaRPr lang="fr-FR"/>
          </a:p>
        </p:txBody>
      </p:sp>
    </p:spTree>
    <p:extLst>
      <p:ext uri="{BB962C8B-B14F-4D97-AF65-F5344CB8AC3E}">
        <p14:creationId xmlns:p14="http://schemas.microsoft.com/office/powerpoint/2010/main" val="33400382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lide1">
    <p:spTree>
      <p:nvGrpSpPr>
        <p:cNvPr id="1" name=""/>
        <p:cNvGrpSpPr/>
        <p:nvPr/>
      </p:nvGrpSpPr>
      <p:grpSpPr>
        <a:xfrm>
          <a:off x="0" y="0"/>
          <a:ext cx="0" cy="0"/>
          <a:chOff x="0" y="0"/>
          <a:chExt cx="0" cy="0"/>
        </a:xfrm>
      </p:grpSpPr>
      <p:pic>
        <p:nvPicPr>
          <p:cNvPr id="23" name="Image 22" descr="Une image contenant horloge&#10;&#10;Description générée automatiquement">
            <a:extLst>
              <a:ext uri="{FF2B5EF4-FFF2-40B4-BE49-F238E27FC236}">
                <a16:creationId xmlns:a16="http://schemas.microsoft.com/office/drawing/2014/main" id="{0175180B-6FFA-4ABD-8B1E-D2426535E7D5}"/>
              </a:ext>
            </a:extLst>
          </p:cNvPr>
          <p:cNvPicPr>
            <a:picLocks noChangeAspect="1"/>
          </p:cNvPicPr>
          <p:nvPr userDrawn="1"/>
        </p:nvPicPr>
        <p:blipFill>
          <a:blip r:embed="rId2"/>
          <a:stretch>
            <a:fillRect/>
          </a:stretch>
        </p:blipFill>
        <p:spPr>
          <a:xfrm>
            <a:off x="-479798" y="0"/>
            <a:ext cx="1876425" cy="5143500"/>
          </a:xfrm>
          <a:prstGeom prst="rect">
            <a:avLst/>
          </a:prstGeom>
        </p:spPr>
      </p:pic>
    </p:spTree>
    <p:extLst>
      <p:ext uri="{BB962C8B-B14F-4D97-AF65-F5344CB8AC3E}">
        <p14:creationId xmlns:p14="http://schemas.microsoft.com/office/powerpoint/2010/main" val="5025765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extLst>
      <p:ext uri="{BB962C8B-B14F-4D97-AF65-F5344CB8AC3E}">
        <p14:creationId xmlns:p14="http://schemas.microsoft.com/office/powerpoint/2010/main" val="4258065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266090" y="1597819"/>
            <a:ext cx="7988632" cy="1102519"/>
          </a:xfrm>
        </p:spPr>
        <p:txBody>
          <a:bodyPr/>
          <a:lstStyle>
            <a:lvl1pPr algn="ctr">
              <a:defRPr b="1">
                <a:solidFill>
                  <a:srgbClr val="2F3469"/>
                </a:solidFill>
              </a:defRPr>
            </a:lvl1pPr>
          </a:lstStyle>
          <a:p>
            <a:r>
              <a:rPr lang="fr-FR" dirty="0"/>
              <a:t>Cliquez et modifiez le titre</a:t>
            </a:r>
          </a:p>
        </p:txBody>
      </p:sp>
      <p:sp>
        <p:nvSpPr>
          <p:cNvPr id="3" name="Sous-titre 2"/>
          <p:cNvSpPr>
            <a:spLocks noGrp="1"/>
          </p:cNvSpPr>
          <p:nvPr>
            <p:ph type="subTitle" idx="1"/>
          </p:nvPr>
        </p:nvSpPr>
        <p:spPr>
          <a:xfrm>
            <a:off x="995545" y="2700338"/>
            <a:ext cx="6400800" cy="1314450"/>
          </a:xfrm>
        </p:spPr>
        <p:txBody>
          <a:bodyPr>
            <a:normAutofit/>
          </a:bodyPr>
          <a:lstStyle>
            <a:lvl1pPr marL="0" indent="0" algn="ctr">
              <a:buNone/>
              <a:defRPr sz="2000">
                <a:solidFill>
                  <a:srgbClr val="9CCFBE"/>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a:t>Cliquez pour modifier le style des sous-titres du masque</a:t>
            </a:r>
          </a:p>
        </p:txBody>
      </p:sp>
      <p:sp>
        <p:nvSpPr>
          <p:cNvPr id="6" name="Espace réservé du numéro de diapositive 5"/>
          <p:cNvSpPr>
            <a:spLocks noGrp="1"/>
          </p:cNvSpPr>
          <p:nvPr>
            <p:ph type="sldNum" sz="quarter" idx="12"/>
          </p:nvPr>
        </p:nvSpPr>
        <p:spPr/>
        <p:txBody>
          <a:bodyPr/>
          <a:lstStyle/>
          <a:p>
            <a:fld id="{53150826-5ADB-0A4F-AE02-85E5D1DD3CA9}" type="slidenum">
              <a:rPr lang="fr-FR" smtClean="0"/>
              <a:t>‹N°›</a:t>
            </a:fld>
            <a:endParaRPr lang="fr-FR" dirty="0"/>
          </a:p>
        </p:txBody>
      </p:sp>
    </p:spTree>
    <p:extLst>
      <p:ext uri="{BB962C8B-B14F-4D97-AF65-F5344CB8AC3E}">
        <p14:creationId xmlns:p14="http://schemas.microsoft.com/office/powerpoint/2010/main" val="2708886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solidFill>
                  <a:srgbClr val="2F3469"/>
                </a:solidFill>
              </a:defRPr>
            </a:lvl1pPr>
          </a:lstStyle>
          <a:p>
            <a:r>
              <a:rPr lang="fr-FR" dirty="0"/>
              <a:t>Cliquez et modifiez le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numéro de diapositive 5"/>
          <p:cNvSpPr>
            <a:spLocks noGrp="1"/>
          </p:cNvSpPr>
          <p:nvPr>
            <p:ph type="sldNum" sz="quarter" idx="12"/>
          </p:nvPr>
        </p:nvSpPr>
        <p:spPr/>
        <p:txBody>
          <a:bodyPr/>
          <a:lstStyle/>
          <a:p>
            <a:fld id="{53150826-5ADB-0A4F-AE02-85E5D1DD3CA9}" type="slidenum">
              <a:rPr lang="fr-FR" smtClean="0"/>
              <a:t>‹N°›</a:t>
            </a:fld>
            <a:endParaRPr lang="fr-FR"/>
          </a:p>
        </p:txBody>
      </p:sp>
    </p:spTree>
    <p:extLst>
      <p:ext uri="{BB962C8B-B14F-4D97-AF65-F5344CB8AC3E}">
        <p14:creationId xmlns:p14="http://schemas.microsoft.com/office/powerpoint/2010/main" val="1856611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En-tête de section">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67116" y="2565325"/>
            <a:ext cx="7987605" cy="1021557"/>
          </a:xfrm>
        </p:spPr>
        <p:txBody>
          <a:bodyPr anchor="t"/>
          <a:lstStyle>
            <a:lvl1pPr algn="l">
              <a:defRPr sz="4000" b="1" cap="all">
                <a:solidFill>
                  <a:schemeClr val="bg1"/>
                </a:solidFill>
              </a:defRPr>
            </a:lvl1pPr>
          </a:lstStyle>
          <a:p>
            <a:r>
              <a:rPr lang="fr-FR" dirty="0"/>
              <a:t>Cliquez et modifiez le titre</a:t>
            </a:r>
          </a:p>
        </p:txBody>
      </p:sp>
      <p:sp>
        <p:nvSpPr>
          <p:cNvPr id="3" name="Espace réservé du texte 2"/>
          <p:cNvSpPr>
            <a:spLocks noGrp="1"/>
          </p:cNvSpPr>
          <p:nvPr>
            <p:ph type="body" idx="1"/>
          </p:nvPr>
        </p:nvSpPr>
        <p:spPr>
          <a:xfrm>
            <a:off x="267116" y="1440184"/>
            <a:ext cx="7987605" cy="1125141"/>
          </a:xfrm>
        </p:spPr>
        <p:txBody>
          <a:bodyPr anchor="b"/>
          <a:lstStyle>
            <a:lvl1pPr marL="0" indent="0">
              <a:buNone/>
              <a:defRPr sz="2000">
                <a:solidFill>
                  <a:srgbClr val="9CCFBE"/>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dirty="0"/>
              <a:t>Cliquez pour modifier les styles du texte du masque</a:t>
            </a:r>
          </a:p>
        </p:txBody>
      </p:sp>
      <p:sp>
        <p:nvSpPr>
          <p:cNvPr id="6" name="Espace réservé du numéro de diapositive 5"/>
          <p:cNvSpPr>
            <a:spLocks noGrp="1"/>
          </p:cNvSpPr>
          <p:nvPr>
            <p:ph type="sldNum" sz="quarter" idx="12"/>
          </p:nvPr>
        </p:nvSpPr>
        <p:spPr/>
        <p:txBody>
          <a:bodyPr/>
          <a:lstStyle/>
          <a:p>
            <a:fld id="{53150826-5ADB-0A4F-AE02-85E5D1DD3CA9}" type="slidenum">
              <a:rPr lang="fr-FR" smtClean="0"/>
              <a:t>‹N°›</a:t>
            </a:fld>
            <a:endParaRPr lang="fr-FR"/>
          </a:p>
        </p:txBody>
      </p:sp>
    </p:spTree>
    <p:extLst>
      <p:ext uri="{BB962C8B-B14F-4D97-AF65-F5344CB8AC3E}">
        <p14:creationId xmlns:p14="http://schemas.microsoft.com/office/powerpoint/2010/main" val="3874880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solidFill>
                  <a:srgbClr val="2F3469"/>
                </a:solidFill>
              </a:defRPr>
            </a:lvl1pPr>
          </a:lstStyle>
          <a:p>
            <a:r>
              <a:rPr lang="fr-FR" dirty="0"/>
              <a:t>Cliquez et modifiez le titre</a:t>
            </a:r>
          </a:p>
        </p:txBody>
      </p:sp>
      <p:sp>
        <p:nvSpPr>
          <p:cNvPr id="3" name="Espace réservé du contenu 2"/>
          <p:cNvSpPr>
            <a:spLocks noGrp="1"/>
          </p:cNvSpPr>
          <p:nvPr>
            <p:ph sz="half" idx="1"/>
          </p:nvPr>
        </p:nvSpPr>
        <p:spPr>
          <a:xfrm>
            <a:off x="266090" y="1200151"/>
            <a:ext cx="3907507" cy="3394472"/>
          </a:xfrm>
        </p:spPr>
        <p:txBody>
          <a:bodyPr/>
          <a:lstStyle>
            <a:lvl1pPr>
              <a:buClr>
                <a:srgbClr val="9CCFBE"/>
              </a:buClr>
              <a:defRPr sz="2800"/>
            </a:lvl1pPr>
            <a:lvl2pPr>
              <a:buClr>
                <a:srgbClr val="C44C96"/>
              </a:buClr>
              <a:defRPr sz="2400"/>
            </a:lvl2pPr>
            <a:lvl3pPr>
              <a:buClr>
                <a:srgbClr val="9CCFBE"/>
              </a:buClr>
              <a:defRPr sz="2000"/>
            </a:lvl3pPr>
            <a:lvl4pPr>
              <a:buClr>
                <a:srgbClr val="C44C96"/>
              </a:buClr>
              <a:defRPr sz="1800"/>
            </a:lvl4pPr>
            <a:lvl5pPr>
              <a:defRPr sz="1800"/>
            </a:lvl5pPr>
            <a:lvl6pPr>
              <a:defRPr sz="1800"/>
            </a:lvl6pPr>
            <a:lvl7pPr>
              <a:defRPr sz="1800"/>
            </a:lvl7pPr>
            <a:lvl8pPr>
              <a:defRPr sz="1800"/>
            </a:lvl8pPr>
            <a:lvl9pPr>
              <a:defRPr sz="1800"/>
            </a:lvl9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7" name="Espace réservé du numéro de diapositive 6"/>
          <p:cNvSpPr>
            <a:spLocks noGrp="1"/>
          </p:cNvSpPr>
          <p:nvPr>
            <p:ph type="sldNum" sz="quarter" idx="12"/>
          </p:nvPr>
        </p:nvSpPr>
        <p:spPr/>
        <p:txBody>
          <a:bodyPr/>
          <a:lstStyle/>
          <a:p>
            <a:fld id="{53150826-5ADB-0A4F-AE02-85E5D1DD3CA9}" type="slidenum">
              <a:rPr lang="fr-FR" smtClean="0"/>
              <a:t>‹N°›</a:t>
            </a:fld>
            <a:endParaRPr lang="fr-FR"/>
          </a:p>
        </p:txBody>
      </p:sp>
      <p:sp>
        <p:nvSpPr>
          <p:cNvPr id="9" name="Espace réservé du contenu 2"/>
          <p:cNvSpPr>
            <a:spLocks noGrp="1"/>
          </p:cNvSpPr>
          <p:nvPr>
            <p:ph sz="half" idx="14"/>
          </p:nvPr>
        </p:nvSpPr>
        <p:spPr>
          <a:xfrm>
            <a:off x="4347215" y="1200151"/>
            <a:ext cx="3907507" cy="3394472"/>
          </a:xfrm>
        </p:spPr>
        <p:txBody>
          <a:bodyPr/>
          <a:lstStyle>
            <a:lvl1pPr>
              <a:buClr>
                <a:srgbClr val="9CCFBE"/>
              </a:buClr>
              <a:defRPr sz="2800"/>
            </a:lvl1pPr>
            <a:lvl2pPr>
              <a:buClr>
                <a:srgbClr val="C44C96"/>
              </a:buClr>
              <a:defRPr sz="2400"/>
            </a:lvl2pPr>
            <a:lvl3pPr>
              <a:buClr>
                <a:srgbClr val="9CCFBE"/>
              </a:buClr>
              <a:defRPr sz="2000"/>
            </a:lvl3pPr>
            <a:lvl4pPr>
              <a:buClr>
                <a:srgbClr val="C44C96"/>
              </a:buClr>
              <a:defRPr sz="1800"/>
            </a:lvl4pPr>
            <a:lvl5pPr>
              <a:defRPr sz="1800"/>
            </a:lvl5pPr>
            <a:lvl6pPr>
              <a:defRPr sz="1800"/>
            </a:lvl6pPr>
            <a:lvl7pPr>
              <a:defRPr sz="1800"/>
            </a:lvl7pPr>
            <a:lvl8pPr>
              <a:defRPr sz="1800"/>
            </a:lvl8pPr>
            <a:lvl9pPr>
              <a:defRPr sz="1800"/>
            </a:lvl9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Tree>
    <p:extLst>
      <p:ext uri="{BB962C8B-B14F-4D97-AF65-F5344CB8AC3E}">
        <p14:creationId xmlns:p14="http://schemas.microsoft.com/office/powerpoint/2010/main" val="4163125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solidFill>
                  <a:srgbClr val="2F3469"/>
                </a:solidFill>
              </a:defRPr>
            </a:lvl1pPr>
          </a:lstStyle>
          <a:p>
            <a:r>
              <a:rPr lang="fr-FR" dirty="0"/>
              <a:t>Cliquez et modifiez le titre</a:t>
            </a:r>
          </a:p>
        </p:txBody>
      </p:sp>
      <p:sp>
        <p:nvSpPr>
          <p:cNvPr id="3" name="Espace réservé du texte 2"/>
          <p:cNvSpPr>
            <a:spLocks noGrp="1"/>
          </p:cNvSpPr>
          <p:nvPr>
            <p:ph type="body" idx="1"/>
          </p:nvPr>
        </p:nvSpPr>
        <p:spPr>
          <a:xfrm>
            <a:off x="267092" y="1151335"/>
            <a:ext cx="390650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a:t>Cliquez pour modifier les styles du texte du masque</a:t>
            </a:r>
          </a:p>
        </p:txBody>
      </p:sp>
      <p:sp>
        <p:nvSpPr>
          <p:cNvPr id="4" name="Espace réservé du contenu 3"/>
          <p:cNvSpPr>
            <a:spLocks noGrp="1"/>
          </p:cNvSpPr>
          <p:nvPr>
            <p:ph sz="half" idx="2"/>
          </p:nvPr>
        </p:nvSpPr>
        <p:spPr>
          <a:xfrm>
            <a:off x="267092" y="1631156"/>
            <a:ext cx="3906505" cy="2963466"/>
          </a:xfrm>
        </p:spPr>
        <p:txBody>
          <a:bodyPr/>
          <a:lstStyle>
            <a:lvl1pPr>
              <a:buClr>
                <a:srgbClr val="9CCFBE"/>
              </a:buClr>
              <a:defRPr sz="2400"/>
            </a:lvl1pPr>
            <a:lvl2pPr>
              <a:buClr>
                <a:srgbClr val="C44C96"/>
              </a:buClr>
              <a:defRPr sz="2000"/>
            </a:lvl2pPr>
            <a:lvl3pPr>
              <a:buClr>
                <a:srgbClr val="9CCFBE"/>
              </a:buClr>
              <a:defRPr sz="1800"/>
            </a:lvl3pPr>
            <a:lvl4pPr>
              <a:buClr>
                <a:srgbClr val="C44C96"/>
              </a:buClr>
              <a:defRPr sz="1600"/>
            </a:lvl4pPr>
            <a:lvl5pPr>
              <a:defRPr sz="1600"/>
            </a:lvl5pPr>
            <a:lvl6pPr>
              <a:defRPr sz="1600"/>
            </a:lvl6pPr>
            <a:lvl7pPr>
              <a:defRPr sz="1600"/>
            </a:lvl7pPr>
            <a:lvl8pPr>
              <a:defRPr sz="1600"/>
            </a:lvl8pPr>
            <a:lvl9pPr>
              <a:defRPr sz="1600"/>
            </a:lvl9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9" name="Espace réservé du numéro de diapositive 8"/>
          <p:cNvSpPr>
            <a:spLocks noGrp="1"/>
          </p:cNvSpPr>
          <p:nvPr>
            <p:ph type="sldNum" sz="quarter" idx="12"/>
          </p:nvPr>
        </p:nvSpPr>
        <p:spPr/>
        <p:txBody>
          <a:bodyPr/>
          <a:lstStyle/>
          <a:p>
            <a:fld id="{53150826-5ADB-0A4F-AE02-85E5D1DD3CA9}" type="slidenum">
              <a:rPr lang="fr-FR" smtClean="0"/>
              <a:t>‹N°›</a:t>
            </a:fld>
            <a:endParaRPr lang="fr-FR"/>
          </a:p>
        </p:txBody>
      </p:sp>
      <p:sp>
        <p:nvSpPr>
          <p:cNvPr id="12" name="Espace réservé du texte 2"/>
          <p:cNvSpPr>
            <a:spLocks noGrp="1"/>
          </p:cNvSpPr>
          <p:nvPr>
            <p:ph type="body" idx="13"/>
          </p:nvPr>
        </p:nvSpPr>
        <p:spPr>
          <a:xfrm>
            <a:off x="4348217" y="1151335"/>
            <a:ext cx="390650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a:t>Cliquez pour modifier les styles du texte du masque</a:t>
            </a:r>
          </a:p>
        </p:txBody>
      </p:sp>
      <p:sp>
        <p:nvSpPr>
          <p:cNvPr id="10" name="Espace réservé du contenu 3"/>
          <p:cNvSpPr>
            <a:spLocks noGrp="1"/>
          </p:cNvSpPr>
          <p:nvPr>
            <p:ph sz="half" idx="14"/>
          </p:nvPr>
        </p:nvSpPr>
        <p:spPr>
          <a:xfrm>
            <a:off x="4346054" y="1631156"/>
            <a:ext cx="3906505" cy="2963466"/>
          </a:xfrm>
        </p:spPr>
        <p:txBody>
          <a:bodyPr/>
          <a:lstStyle>
            <a:lvl1pPr>
              <a:buClr>
                <a:srgbClr val="9CCFBE"/>
              </a:buClr>
              <a:defRPr sz="2400"/>
            </a:lvl1pPr>
            <a:lvl2pPr>
              <a:buClr>
                <a:srgbClr val="C44C96"/>
              </a:buClr>
              <a:defRPr sz="2000"/>
            </a:lvl2pPr>
            <a:lvl3pPr>
              <a:buClr>
                <a:srgbClr val="9CCFBE"/>
              </a:buClr>
              <a:defRPr sz="1800"/>
            </a:lvl3pPr>
            <a:lvl4pPr>
              <a:buClr>
                <a:srgbClr val="C44C96"/>
              </a:buClr>
              <a:defRPr sz="1600"/>
            </a:lvl4pPr>
            <a:lvl5pPr>
              <a:defRPr sz="1600"/>
            </a:lvl5pPr>
            <a:lvl6pPr>
              <a:defRPr sz="1600"/>
            </a:lvl6pPr>
            <a:lvl7pPr>
              <a:defRPr sz="1600"/>
            </a:lvl7pPr>
            <a:lvl8pPr>
              <a:defRPr sz="1600"/>
            </a:lvl8pPr>
            <a:lvl9pPr>
              <a:defRPr sz="1600"/>
            </a:lvl9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Tree>
    <p:extLst>
      <p:ext uri="{BB962C8B-B14F-4D97-AF65-F5344CB8AC3E}">
        <p14:creationId xmlns:p14="http://schemas.microsoft.com/office/powerpoint/2010/main" val="3799696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solidFill>
                  <a:srgbClr val="2F3469"/>
                </a:solidFill>
              </a:defRPr>
            </a:lvl1pPr>
          </a:lstStyle>
          <a:p>
            <a:r>
              <a:rPr lang="fr-FR" dirty="0"/>
              <a:t>Cliquez et modifiez le titre</a:t>
            </a:r>
          </a:p>
        </p:txBody>
      </p:sp>
      <p:sp>
        <p:nvSpPr>
          <p:cNvPr id="5" name="Espace réservé du numéro de diapositive 4"/>
          <p:cNvSpPr>
            <a:spLocks noGrp="1"/>
          </p:cNvSpPr>
          <p:nvPr>
            <p:ph type="sldNum" sz="quarter" idx="12"/>
          </p:nvPr>
        </p:nvSpPr>
        <p:spPr/>
        <p:txBody>
          <a:bodyPr/>
          <a:lstStyle/>
          <a:p>
            <a:fld id="{53150826-5ADB-0A4F-AE02-85E5D1DD3CA9}" type="slidenum">
              <a:rPr lang="fr-FR" smtClean="0"/>
              <a:t>‹N°›</a:t>
            </a:fld>
            <a:endParaRPr lang="fr-FR"/>
          </a:p>
        </p:txBody>
      </p:sp>
    </p:spTree>
    <p:extLst>
      <p:ext uri="{BB962C8B-B14F-4D97-AF65-F5344CB8AC3E}">
        <p14:creationId xmlns:p14="http://schemas.microsoft.com/office/powerpoint/2010/main" val="1837645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53150826-5ADB-0A4F-AE02-85E5D1DD3CA9}" type="slidenum">
              <a:rPr lang="fr-FR" smtClean="0"/>
              <a:t>‹N°›</a:t>
            </a:fld>
            <a:endParaRPr lang="fr-FR"/>
          </a:p>
        </p:txBody>
      </p:sp>
    </p:spTree>
    <p:extLst>
      <p:ext uri="{BB962C8B-B14F-4D97-AF65-F5344CB8AC3E}">
        <p14:creationId xmlns:p14="http://schemas.microsoft.com/office/powerpoint/2010/main" val="1397324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267092" y="204787"/>
            <a:ext cx="2907801" cy="871538"/>
          </a:xfrm>
        </p:spPr>
        <p:txBody>
          <a:bodyPr anchor="b"/>
          <a:lstStyle>
            <a:lvl1pPr algn="l">
              <a:defRPr sz="2000" b="1"/>
            </a:lvl1pPr>
          </a:lstStyle>
          <a:p>
            <a:r>
              <a:rPr lang="fr-FR"/>
              <a:t>Cliquez et modifiez le titre</a:t>
            </a:r>
          </a:p>
        </p:txBody>
      </p:sp>
      <p:sp>
        <p:nvSpPr>
          <p:cNvPr id="3" name="Espace réservé du contenu 2"/>
          <p:cNvSpPr>
            <a:spLocks noGrp="1"/>
          </p:cNvSpPr>
          <p:nvPr>
            <p:ph idx="1"/>
          </p:nvPr>
        </p:nvSpPr>
        <p:spPr>
          <a:xfrm>
            <a:off x="3346950" y="204788"/>
            <a:ext cx="4907772" cy="4389835"/>
          </a:xfrm>
        </p:spPr>
        <p:txBody>
          <a:bodyPr/>
          <a:lstStyle>
            <a:lvl1pPr>
              <a:buClr>
                <a:srgbClr val="9CCFBE"/>
              </a:buClr>
              <a:defRPr sz="3200"/>
            </a:lvl1pPr>
            <a:lvl2pPr>
              <a:buClr>
                <a:srgbClr val="C44C96"/>
              </a:buClr>
              <a:defRPr sz="2800"/>
            </a:lvl2pPr>
            <a:lvl3pPr>
              <a:buClr>
                <a:srgbClr val="9CCFBE"/>
              </a:buClr>
              <a:defRPr sz="2400"/>
            </a:lvl3pPr>
            <a:lvl4pPr>
              <a:buClr>
                <a:srgbClr val="C44C96"/>
              </a:buClr>
              <a:defRPr sz="2000"/>
            </a:lvl4pPr>
            <a:lvl5pPr>
              <a:defRPr sz="2000"/>
            </a:lvl5pPr>
            <a:lvl6pPr>
              <a:defRPr sz="2000"/>
            </a:lvl6pPr>
            <a:lvl7pPr>
              <a:defRPr sz="2000"/>
            </a:lvl7pPr>
            <a:lvl8pPr>
              <a:defRPr sz="2000"/>
            </a:lvl8pPr>
            <a:lvl9pPr>
              <a:defRPr sz="2000"/>
            </a:lvl9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u texte 3"/>
          <p:cNvSpPr>
            <a:spLocks noGrp="1"/>
          </p:cNvSpPr>
          <p:nvPr>
            <p:ph type="body" sz="half" idx="2"/>
          </p:nvPr>
        </p:nvSpPr>
        <p:spPr>
          <a:xfrm>
            <a:off x="267092" y="1076326"/>
            <a:ext cx="2907801"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dirty="0"/>
              <a:t>Cliquez pour modifier les styles du texte du masque</a:t>
            </a:r>
          </a:p>
        </p:txBody>
      </p:sp>
      <p:sp>
        <p:nvSpPr>
          <p:cNvPr id="7" name="Espace réservé du numéro de diapositive 6"/>
          <p:cNvSpPr>
            <a:spLocks noGrp="1"/>
          </p:cNvSpPr>
          <p:nvPr>
            <p:ph type="sldNum" sz="quarter" idx="12"/>
          </p:nvPr>
        </p:nvSpPr>
        <p:spPr/>
        <p:txBody>
          <a:bodyPr/>
          <a:lstStyle/>
          <a:p>
            <a:fld id="{53150826-5ADB-0A4F-AE02-85E5D1DD3CA9}" type="slidenum">
              <a:rPr lang="fr-FR" smtClean="0"/>
              <a:t>‹N°›</a:t>
            </a:fld>
            <a:endParaRPr lang="fr-FR"/>
          </a:p>
        </p:txBody>
      </p:sp>
    </p:spTree>
    <p:extLst>
      <p:ext uri="{BB962C8B-B14F-4D97-AF65-F5344CB8AC3E}">
        <p14:creationId xmlns:p14="http://schemas.microsoft.com/office/powerpoint/2010/main" val="1985792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6"/>
          <a:stretch>
            <a:fillRect/>
          </a:stretch>
        </a:blip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266090" y="205979"/>
            <a:ext cx="7988632" cy="857250"/>
          </a:xfrm>
          <a:prstGeom prst="rect">
            <a:avLst/>
          </a:prstGeom>
        </p:spPr>
        <p:txBody>
          <a:bodyPr vert="horz" lIns="91440" tIns="45720" rIns="91440" bIns="45720" rtlCol="0" anchor="ctr">
            <a:normAutofit/>
          </a:bodyPr>
          <a:lstStyle/>
          <a:p>
            <a:r>
              <a:rPr lang="fr-FR" dirty="0"/>
              <a:t>Cliquez et modifiez le titre</a:t>
            </a:r>
          </a:p>
        </p:txBody>
      </p:sp>
      <p:sp>
        <p:nvSpPr>
          <p:cNvPr id="3" name="Espace réservé du texte 2"/>
          <p:cNvSpPr>
            <a:spLocks noGrp="1"/>
          </p:cNvSpPr>
          <p:nvPr>
            <p:ph type="body" idx="1"/>
          </p:nvPr>
        </p:nvSpPr>
        <p:spPr>
          <a:xfrm>
            <a:off x="266090" y="1200151"/>
            <a:ext cx="7988632" cy="3394472"/>
          </a:xfrm>
          <a:prstGeom prst="rect">
            <a:avLst/>
          </a:prstGeom>
        </p:spPr>
        <p:txBody>
          <a:bodyPr vert="horz" lIns="91440" tIns="45720" rIns="91440" bIns="4572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6" name="Espace réservé du numéro de diapositive 5"/>
          <p:cNvSpPr>
            <a:spLocks noGrp="1"/>
          </p:cNvSpPr>
          <p:nvPr>
            <p:ph type="sldNum" sz="quarter" idx="4"/>
          </p:nvPr>
        </p:nvSpPr>
        <p:spPr>
          <a:xfrm>
            <a:off x="266090" y="4767263"/>
            <a:ext cx="2133600" cy="273844"/>
          </a:xfrm>
          <a:prstGeom prst="rect">
            <a:avLst/>
          </a:prstGeom>
        </p:spPr>
        <p:txBody>
          <a:bodyPr vert="horz" lIns="91440" tIns="45720" rIns="91440" bIns="45720" rtlCol="0" anchor="ctr"/>
          <a:lstStyle>
            <a:lvl1pPr algn="l">
              <a:defRPr sz="1200">
                <a:solidFill>
                  <a:srgbClr val="C44C96"/>
                </a:solidFill>
              </a:defRPr>
            </a:lvl1pPr>
          </a:lstStyle>
          <a:p>
            <a:fld id="{53150826-5ADB-0A4F-AE02-85E5D1DD3CA9}" type="slidenum">
              <a:rPr lang="fr-FR" smtClean="0"/>
              <a:pPr/>
              <a:t>‹N°›</a:t>
            </a:fld>
            <a:endParaRPr lang="fr-FR" dirty="0"/>
          </a:p>
        </p:txBody>
      </p:sp>
      <p:sp>
        <p:nvSpPr>
          <p:cNvPr id="4" name="Ellipse 3"/>
          <p:cNvSpPr/>
          <p:nvPr userDrawn="1"/>
        </p:nvSpPr>
        <p:spPr>
          <a:xfrm>
            <a:off x="230653" y="4879433"/>
            <a:ext cx="70874" cy="70874"/>
          </a:xfrm>
          <a:prstGeom prst="ellipse">
            <a:avLst/>
          </a:prstGeom>
          <a:solidFill>
            <a:srgbClr val="C44C9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231152548"/>
      </p:ext>
    </p:extLst>
  </p:cSld>
  <p:clrMap bg1="lt1" tx1="dk1" bg2="lt2" tx2="dk2" accent1="accent1" accent2="accent2" accent3="accent3" accent4="accent4" accent5="accent5" accent6="accent6" hlink="hlink" folHlink="folHlink"/>
  <p:sldLayoutIdLst>
    <p:sldLayoutId id="2147483660"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1" r:id="rId13"/>
    <p:sldLayoutId id="2147483662" r:id="rId14"/>
  </p:sldLayoutIdLst>
  <p:hf hdr="0" dt="0"/>
  <p:txStyles>
    <p:titleStyle>
      <a:lvl1pPr algn="l"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Clr>
          <a:srgbClr val="9CCFBE"/>
        </a:buClr>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Clr>
          <a:srgbClr val="C44C96"/>
        </a:buClr>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Clr>
          <a:srgbClr val="9CCFBE"/>
        </a:buClr>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Clr>
          <a:srgbClr val="C44C96"/>
        </a:buClr>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9924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au 8">
            <a:extLst>
              <a:ext uri="{FF2B5EF4-FFF2-40B4-BE49-F238E27FC236}">
                <a16:creationId xmlns:a16="http://schemas.microsoft.com/office/drawing/2014/main" id="{1DB32AA0-26C0-9244-A094-538614759831}"/>
              </a:ext>
            </a:extLst>
          </p:cNvPr>
          <p:cNvGraphicFramePr>
            <a:graphicFrameLocks noGrp="1"/>
          </p:cNvGraphicFramePr>
          <p:nvPr>
            <p:extLst>
              <p:ext uri="{D42A27DB-BD31-4B8C-83A1-F6EECF244321}">
                <p14:modId xmlns:p14="http://schemas.microsoft.com/office/powerpoint/2010/main" val="366015245"/>
              </p:ext>
            </p:extLst>
          </p:nvPr>
        </p:nvGraphicFramePr>
        <p:xfrm>
          <a:off x="1622914" y="780324"/>
          <a:ext cx="6512196" cy="4417124"/>
        </p:xfrm>
        <a:graphic>
          <a:graphicData uri="http://schemas.openxmlformats.org/drawingml/2006/table">
            <a:tbl>
              <a:tblPr/>
              <a:tblGrid>
                <a:gridCol w="6512196">
                  <a:extLst>
                    <a:ext uri="{9D8B030D-6E8A-4147-A177-3AD203B41FA5}">
                      <a16:colId xmlns:a16="http://schemas.microsoft.com/office/drawing/2014/main" val="1187817874"/>
                    </a:ext>
                  </a:extLst>
                </a:gridCol>
              </a:tblGrid>
              <a:tr h="3441791">
                <a:tc>
                  <a:txBody>
                    <a:bodyPr/>
                    <a:lstStyle/>
                    <a:p>
                      <a:pPr marL="285750" marR="0" lvl="0" indent="-285750" algn="l"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fr-FR" sz="1400" b="0" i="0" dirty="0">
                          <a:effectLst/>
                          <a:latin typeface="Futura Std Medium" panose="020B0502020204020303" pitchFamily="34" charset="77"/>
                        </a:rPr>
                        <a:t>Le projet devra couvrir obligatoirement les compétences :</a:t>
                      </a:r>
                    </a:p>
                    <a:p>
                      <a:pPr marL="312738" marR="0" lvl="0" indent="0" algn="l" defTabSz="457200" rtl="0" eaLnBrk="1" fontAlgn="auto" latinLnBrk="0" hangingPunct="1">
                        <a:lnSpc>
                          <a:spcPct val="150000"/>
                        </a:lnSpc>
                        <a:spcBef>
                          <a:spcPts val="0"/>
                        </a:spcBef>
                        <a:spcAft>
                          <a:spcPts val="0"/>
                        </a:spcAft>
                        <a:buClrTx/>
                        <a:buSzTx/>
                        <a:buFont typeface="Arial" panose="020B0604020202020204" pitchFamily="34" charset="0"/>
                        <a:buNone/>
                        <a:tabLst/>
                        <a:defRPr/>
                      </a:pPr>
                      <a:r>
                        <a:rPr lang="fr-FR" sz="1200" b="0" i="0" u="sng" dirty="0">
                          <a:effectLst/>
                          <a:latin typeface="Futura Std Medium" panose="020B0502020204020303" pitchFamily="34" charset="77"/>
                        </a:rPr>
                        <a:t>Activité 1 :</a:t>
                      </a:r>
                    </a:p>
                    <a:p>
                      <a:pPr marL="801688" indent="-223838">
                        <a:lnSpc>
                          <a:spcPct val="150000"/>
                        </a:lnSpc>
                        <a:buFont typeface="Wingdings" pitchFamily="2" charset="2"/>
                        <a:buChar char="Ø"/>
                        <a:tabLst/>
                      </a:pPr>
                      <a:r>
                        <a:rPr lang="fr-FR" sz="1100" b="0" i="1" kern="1200" dirty="0">
                          <a:solidFill>
                            <a:schemeClr val="tx1"/>
                          </a:solidFill>
                          <a:effectLst/>
                          <a:latin typeface="Futura Std Medium" panose="020B0502020204020303" pitchFamily="34" charset="77"/>
                          <a:ea typeface="+mn-ea"/>
                          <a:cs typeface="+mn-cs"/>
                        </a:rPr>
                        <a:t>Maquetter une application</a:t>
                      </a:r>
                    </a:p>
                    <a:p>
                      <a:pPr marL="801688" indent="-223838">
                        <a:lnSpc>
                          <a:spcPct val="150000"/>
                        </a:lnSpc>
                        <a:buFont typeface="Wingdings" pitchFamily="2" charset="2"/>
                        <a:buChar char="Ø"/>
                        <a:tabLst/>
                      </a:pPr>
                      <a:r>
                        <a:rPr lang="fr-FR" sz="1100" b="0" i="1" kern="1200" dirty="0">
                          <a:solidFill>
                            <a:schemeClr val="tx1"/>
                          </a:solidFill>
                          <a:effectLst/>
                          <a:latin typeface="Futura Std Medium" panose="020B0502020204020303" pitchFamily="34" charset="77"/>
                          <a:ea typeface="+mn-ea"/>
                          <a:cs typeface="+mn-cs"/>
                        </a:rPr>
                        <a:t>Réaliser une interface utilisateur web statique et adaptable </a:t>
                      </a:r>
                    </a:p>
                    <a:p>
                      <a:pPr marL="801688" indent="-223838">
                        <a:lnSpc>
                          <a:spcPct val="150000"/>
                        </a:lnSpc>
                        <a:buFont typeface="Wingdings" pitchFamily="2" charset="2"/>
                        <a:buChar char="Ø"/>
                        <a:tabLst/>
                      </a:pPr>
                      <a:r>
                        <a:rPr lang="fr-FR" sz="1100" b="0" i="1" kern="1200" dirty="0">
                          <a:solidFill>
                            <a:schemeClr val="tx1"/>
                          </a:solidFill>
                          <a:effectLst/>
                          <a:latin typeface="Futura Std Medium" panose="020B0502020204020303" pitchFamily="34" charset="77"/>
                          <a:ea typeface="+mn-ea"/>
                          <a:cs typeface="+mn-cs"/>
                        </a:rPr>
                        <a:t>Développer une interface utilisateur web dynamique</a:t>
                      </a:r>
                    </a:p>
                    <a:p>
                      <a:pPr marL="274638" indent="0">
                        <a:lnSpc>
                          <a:spcPct val="150000"/>
                        </a:lnSpc>
                        <a:buFont typeface="Wingdings" pitchFamily="2" charset="2"/>
                        <a:buNone/>
                        <a:tabLst/>
                      </a:pPr>
                      <a:r>
                        <a:rPr lang="fr-FR" sz="1100" b="0" i="1" kern="1200" dirty="0">
                          <a:solidFill>
                            <a:schemeClr val="tx1"/>
                          </a:solidFill>
                          <a:effectLst/>
                          <a:latin typeface="Futura Std Medium" panose="020B0502020204020303" pitchFamily="34" charset="77"/>
                          <a:ea typeface="+mn-ea"/>
                          <a:cs typeface="+mn-cs"/>
                        </a:rPr>
                        <a:t>ou</a:t>
                      </a:r>
                    </a:p>
                    <a:p>
                      <a:pPr marL="801688" indent="-223838">
                        <a:lnSpc>
                          <a:spcPct val="150000"/>
                        </a:lnSpc>
                        <a:buFont typeface="Wingdings" pitchFamily="2" charset="2"/>
                        <a:buChar char="Ø"/>
                        <a:tabLst/>
                      </a:pPr>
                      <a:r>
                        <a:rPr lang="fr-FR" sz="1100" b="0" i="1" kern="1200" dirty="0">
                          <a:solidFill>
                            <a:schemeClr val="tx1"/>
                          </a:solidFill>
                          <a:effectLst/>
                          <a:latin typeface="Futura Std Medium" panose="020B0502020204020303" pitchFamily="34" charset="77"/>
                          <a:ea typeface="+mn-ea"/>
                          <a:cs typeface="+mn-cs"/>
                        </a:rPr>
                        <a:t>Maquetter une application</a:t>
                      </a:r>
                    </a:p>
                    <a:p>
                      <a:pPr marL="801688" indent="-223838">
                        <a:lnSpc>
                          <a:spcPct val="150000"/>
                        </a:lnSpc>
                        <a:buFont typeface="Wingdings" pitchFamily="2" charset="2"/>
                        <a:buChar char="Ø"/>
                        <a:tabLst/>
                      </a:pPr>
                      <a:r>
                        <a:rPr lang="fr-FR" sz="1100" b="0" i="1" kern="1200" dirty="0">
                          <a:solidFill>
                            <a:schemeClr val="tx1"/>
                          </a:solidFill>
                          <a:effectLst/>
                          <a:latin typeface="Futura Std Medium" panose="020B0502020204020303" pitchFamily="34" charset="77"/>
                          <a:ea typeface="+mn-ea"/>
                          <a:cs typeface="+mn-cs"/>
                        </a:rPr>
                        <a:t>Réaliser une interface utilisateur avec une solution de gestion de contenu ou e-commerce</a:t>
                      </a:r>
                    </a:p>
                    <a:p>
                      <a:pPr marL="312738" indent="0">
                        <a:lnSpc>
                          <a:spcPct val="150000"/>
                        </a:lnSpc>
                        <a:buFont typeface="Wingdings" pitchFamily="2" charset="2"/>
                        <a:buNone/>
                        <a:tabLst/>
                      </a:pPr>
                      <a:r>
                        <a:rPr lang="fr-FR" sz="1200" b="0" i="0" u="sng" dirty="0">
                          <a:effectLst/>
                          <a:latin typeface="Futura Std Medium" panose="020B0502020204020303" pitchFamily="34" charset="77"/>
                        </a:rPr>
                        <a:t>Activité 2 :</a:t>
                      </a:r>
                      <a:endParaRPr lang="fr-FR" sz="1200" b="0" i="1" kern="1200" dirty="0">
                        <a:solidFill>
                          <a:schemeClr val="tx1"/>
                        </a:solidFill>
                        <a:effectLst/>
                        <a:latin typeface="Futura Std Medium" panose="020B0502020204020303" pitchFamily="34" charset="77"/>
                        <a:ea typeface="+mn-ea"/>
                        <a:cs typeface="+mn-cs"/>
                      </a:endParaRPr>
                    </a:p>
                    <a:p>
                      <a:pPr marL="801688" indent="-223838">
                        <a:lnSpc>
                          <a:spcPct val="150000"/>
                        </a:lnSpc>
                        <a:buFont typeface="Wingdings" pitchFamily="2" charset="2"/>
                        <a:buChar char="Ø"/>
                        <a:tabLst/>
                      </a:pPr>
                      <a:r>
                        <a:rPr lang="fr-FR" sz="1100" b="0" i="1" kern="1200" dirty="0">
                          <a:solidFill>
                            <a:schemeClr val="tx1"/>
                          </a:solidFill>
                          <a:effectLst/>
                          <a:latin typeface="Futura Std Medium" panose="020B0502020204020303" pitchFamily="34" charset="77"/>
                          <a:ea typeface="+mn-ea"/>
                          <a:cs typeface="+mn-cs"/>
                        </a:rPr>
                        <a:t>Développer les composants d’accès aux données</a:t>
                      </a:r>
                    </a:p>
                    <a:p>
                      <a:pPr marL="801688" indent="-223838">
                        <a:lnSpc>
                          <a:spcPct val="150000"/>
                        </a:lnSpc>
                        <a:buFont typeface="Wingdings" pitchFamily="2" charset="2"/>
                        <a:buChar char="Ø"/>
                        <a:tabLst/>
                      </a:pPr>
                      <a:r>
                        <a:rPr lang="fr-FR" sz="1100" b="0" i="1" kern="1200" dirty="0">
                          <a:solidFill>
                            <a:schemeClr val="tx1"/>
                          </a:solidFill>
                          <a:effectLst/>
                          <a:latin typeface="Futura Std Medium" panose="020B0502020204020303" pitchFamily="34" charset="77"/>
                          <a:ea typeface="+mn-ea"/>
                          <a:cs typeface="+mn-cs"/>
                        </a:rPr>
                        <a:t>Développer la partie back-end d’une application web ou web mobile</a:t>
                      </a:r>
                    </a:p>
                    <a:p>
                      <a:pPr marL="93663" indent="0">
                        <a:lnSpc>
                          <a:spcPct val="150000"/>
                        </a:lnSpc>
                        <a:buFont typeface="Wingdings" pitchFamily="2" charset="2"/>
                        <a:buNone/>
                        <a:tabLst/>
                      </a:pPr>
                      <a:r>
                        <a:rPr lang="fr-FR" sz="1100" b="0" i="1" kern="1200" dirty="0">
                          <a:solidFill>
                            <a:schemeClr val="tx1"/>
                          </a:solidFill>
                          <a:effectLst/>
                          <a:latin typeface="Futura Std Medium" panose="020B0502020204020303" pitchFamily="34" charset="77"/>
                          <a:ea typeface="+mn-ea"/>
                          <a:cs typeface="+mn-cs"/>
                        </a:rPr>
                        <a:t>ou</a:t>
                      </a:r>
                    </a:p>
                    <a:p>
                      <a:pPr marL="801688" indent="-223838">
                        <a:lnSpc>
                          <a:spcPct val="150000"/>
                        </a:lnSpc>
                        <a:buFont typeface="Wingdings" pitchFamily="2" charset="2"/>
                        <a:buChar char="Ø"/>
                        <a:tabLst/>
                      </a:pPr>
                      <a:r>
                        <a:rPr lang="fr-FR" sz="1100" b="0" i="1" kern="1200" dirty="0">
                          <a:solidFill>
                            <a:schemeClr val="tx1"/>
                          </a:solidFill>
                          <a:effectLst/>
                          <a:latin typeface="Futura Std Medium" panose="020B0502020204020303" pitchFamily="34" charset="77"/>
                          <a:ea typeface="+mn-ea"/>
                          <a:cs typeface="+mn-cs"/>
                        </a:rPr>
                        <a:t>Développer les composants d’accès aux données</a:t>
                      </a:r>
                    </a:p>
                    <a:p>
                      <a:pPr marL="801688" indent="-223838">
                        <a:lnSpc>
                          <a:spcPct val="150000"/>
                        </a:lnSpc>
                        <a:buFont typeface="Wingdings" pitchFamily="2" charset="2"/>
                        <a:buChar char="Ø"/>
                        <a:tabLst/>
                      </a:pPr>
                      <a:r>
                        <a:rPr lang="fr-FR" sz="1100" b="0" i="1" kern="1200" dirty="0">
                          <a:solidFill>
                            <a:schemeClr val="tx1"/>
                          </a:solidFill>
                          <a:effectLst/>
                          <a:latin typeface="Futura Std Medium" panose="020B0502020204020303" pitchFamily="34" charset="77"/>
                          <a:ea typeface="+mn-ea"/>
                          <a:cs typeface="+mn-cs"/>
                        </a:rPr>
                        <a:t>Elaborer et mettre en œuvre des composants dans une application de gestion de contenu ou e-commerce</a:t>
                      </a:r>
                      <a:endParaRPr lang="fr-FR" b="0" i="1" dirty="0">
                        <a:effectLst/>
                        <a:latin typeface="Futura Std Medium" panose="020B0502020204020303" pitchFamily="34" charset="77"/>
                      </a:endParaRPr>
                    </a:p>
                    <a:p>
                      <a:pPr marL="285750" marR="0" lvl="0" indent="-285750" algn="l"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fr-FR" sz="1400" b="0" i="0" dirty="0">
                          <a:effectLst/>
                          <a:latin typeface="Futura Std Medium" panose="020B0502020204020303" pitchFamily="34" charset="77"/>
                        </a:rPr>
                        <a:t>Le référentiel n’impose pas de technologies. </a:t>
                      </a:r>
                    </a:p>
                  </a:txBody>
                  <a:tcPr marL="47625" marR="47625" marT="0" marB="0">
                    <a:lnL>
                      <a:noFill/>
                    </a:lnL>
                    <a:lnR>
                      <a:noFill/>
                    </a:lnR>
                    <a:lnT>
                      <a:noFill/>
                    </a:lnT>
                    <a:lnB>
                      <a:noFill/>
                    </a:lnB>
                  </a:tcPr>
                </a:tc>
                <a:extLst>
                  <a:ext uri="{0D108BD9-81ED-4DB2-BD59-A6C34878D82A}">
                    <a16:rowId xmlns:a16="http://schemas.microsoft.com/office/drawing/2014/main" val="1720765533"/>
                  </a:ext>
                </a:extLst>
              </a:tr>
            </a:tbl>
          </a:graphicData>
        </a:graphic>
      </p:graphicFrame>
      <p:sp>
        <p:nvSpPr>
          <p:cNvPr id="10" name="object 117">
            <a:extLst>
              <a:ext uri="{FF2B5EF4-FFF2-40B4-BE49-F238E27FC236}">
                <a16:creationId xmlns:a16="http://schemas.microsoft.com/office/drawing/2014/main" id="{6103B0FF-ADEC-2A4F-81CD-4AE549491390}"/>
              </a:ext>
            </a:extLst>
          </p:cNvPr>
          <p:cNvSpPr/>
          <p:nvPr/>
        </p:nvSpPr>
        <p:spPr>
          <a:xfrm>
            <a:off x="1386186" y="77370"/>
            <a:ext cx="6512196" cy="631190"/>
          </a:xfrm>
          <a:custGeom>
            <a:avLst/>
            <a:gdLst/>
            <a:ahLst/>
            <a:cxnLst/>
            <a:rect l="l" t="t" r="r" b="b"/>
            <a:pathLst>
              <a:path w="7073265" h="631190">
                <a:moveTo>
                  <a:pt x="7072883" y="0"/>
                </a:moveTo>
                <a:lnTo>
                  <a:pt x="0" y="0"/>
                </a:lnTo>
                <a:lnTo>
                  <a:pt x="0" y="630935"/>
                </a:lnTo>
                <a:lnTo>
                  <a:pt x="7072883" y="630935"/>
                </a:lnTo>
                <a:lnTo>
                  <a:pt x="7072883" y="0"/>
                </a:lnTo>
                <a:close/>
              </a:path>
            </a:pathLst>
          </a:custGeom>
          <a:solidFill>
            <a:srgbClr val="2D336A"/>
          </a:solidFill>
        </p:spPr>
        <p:txBody>
          <a:bodyPr wrap="square" lIns="0" tIns="0" rIns="0" bIns="0" rtlCol="0"/>
          <a:lstStyle/>
          <a:p>
            <a:r>
              <a:rPr lang="fr-FR" sz="2000" b="1" dirty="0">
                <a:solidFill>
                  <a:schemeClr val="bg1"/>
                </a:solidFill>
                <a:latin typeface="Futura Std Medium" panose="020B0502020204020303" pitchFamily="34" charset="77"/>
              </a:rPr>
              <a:t>RÉALISER LE PROJET</a:t>
            </a:r>
            <a:endParaRPr sz="2000" b="1" dirty="0">
              <a:solidFill>
                <a:schemeClr val="bg1"/>
              </a:solidFill>
              <a:latin typeface="Futura Std Medium" panose="020B0502020204020303" pitchFamily="34" charset="77"/>
            </a:endParaRPr>
          </a:p>
        </p:txBody>
      </p:sp>
      <p:sp>
        <p:nvSpPr>
          <p:cNvPr id="11" name="object 54">
            <a:extLst>
              <a:ext uri="{FF2B5EF4-FFF2-40B4-BE49-F238E27FC236}">
                <a16:creationId xmlns:a16="http://schemas.microsoft.com/office/drawing/2014/main" id="{B3DDD151-D256-BE4F-8247-8C177793A16A}"/>
              </a:ext>
            </a:extLst>
          </p:cNvPr>
          <p:cNvSpPr/>
          <p:nvPr/>
        </p:nvSpPr>
        <p:spPr>
          <a:xfrm>
            <a:off x="7898382" y="77592"/>
            <a:ext cx="767080" cy="631190"/>
          </a:xfrm>
          <a:custGeom>
            <a:avLst/>
            <a:gdLst/>
            <a:ahLst/>
            <a:cxnLst/>
            <a:rect l="l" t="t" r="r" b="b"/>
            <a:pathLst>
              <a:path w="767079" h="631190">
                <a:moveTo>
                  <a:pt x="383286" y="0"/>
                </a:moveTo>
                <a:lnTo>
                  <a:pt x="0" y="0"/>
                </a:lnTo>
                <a:lnTo>
                  <a:pt x="0" y="630935"/>
                </a:lnTo>
                <a:lnTo>
                  <a:pt x="383286" y="630935"/>
                </a:lnTo>
                <a:lnTo>
                  <a:pt x="435301" y="628056"/>
                </a:lnTo>
                <a:lnTo>
                  <a:pt x="485187" y="619668"/>
                </a:lnTo>
                <a:lnTo>
                  <a:pt x="532489" y="606147"/>
                </a:lnTo>
                <a:lnTo>
                  <a:pt x="576749" y="587868"/>
                </a:lnTo>
                <a:lnTo>
                  <a:pt x="617511" y="565209"/>
                </a:lnTo>
                <a:lnTo>
                  <a:pt x="654319" y="538543"/>
                </a:lnTo>
                <a:lnTo>
                  <a:pt x="686717" y="508247"/>
                </a:lnTo>
                <a:lnTo>
                  <a:pt x="714248" y="474697"/>
                </a:lnTo>
                <a:lnTo>
                  <a:pt x="736455" y="438269"/>
                </a:lnTo>
                <a:lnTo>
                  <a:pt x="752882" y="399337"/>
                </a:lnTo>
                <a:lnTo>
                  <a:pt x="763073" y="358278"/>
                </a:lnTo>
                <a:lnTo>
                  <a:pt x="766572" y="315467"/>
                </a:lnTo>
                <a:lnTo>
                  <a:pt x="763073" y="272657"/>
                </a:lnTo>
                <a:lnTo>
                  <a:pt x="752882" y="231598"/>
                </a:lnTo>
                <a:lnTo>
                  <a:pt x="736455" y="192666"/>
                </a:lnTo>
                <a:lnTo>
                  <a:pt x="714248" y="156238"/>
                </a:lnTo>
                <a:lnTo>
                  <a:pt x="686717" y="122688"/>
                </a:lnTo>
                <a:lnTo>
                  <a:pt x="654319" y="92392"/>
                </a:lnTo>
                <a:lnTo>
                  <a:pt x="617511" y="65726"/>
                </a:lnTo>
                <a:lnTo>
                  <a:pt x="576749" y="43067"/>
                </a:lnTo>
                <a:lnTo>
                  <a:pt x="532489" y="24788"/>
                </a:lnTo>
                <a:lnTo>
                  <a:pt x="485187" y="11267"/>
                </a:lnTo>
                <a:lnTo>
                  <a:pt x="435301" y="2879"/>
                </a:lnTo>
                <a:lnTo>
                  <a:pt x="383286" y="0"/>
                </a:lnTo>
                <a:close/>
              </a:path>
            </a:pathLst>
          </a:custGeom>
          <a:solidFill>
            <a:srgbClr val="2D336A"/>
          </a:solidFill>
        </p:spPr>
        <p:txBody>
          <a:bodyPr wrap="square" lIns="0" tIns="0" rIns="0" bIns="0" rtlCol="0"/>
          <a:lstStyle/>
          <a:p>
            <a:endParaRPr/>
          </a:p>
        </p:txBody>
      </p:sp>
    </p:spTree>
    <p:extLst>
      <p:ext uri="{BB962C8B-B14F-4D97-AF65-F5344CB8AC3E}">
        <p14:creationId xmlns:p14="http://schemas.microsoft.com/office/powerpoint/2010/main" val="2194768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au 8">
            <a:extLst>
              <a:ext uri="{FF2B5EF4-FFF2-40B4-BE49-F238E27FC236}">
                <a16:creationId xmlns:a16="http://schemas.microsoft.com/office/drawing/2014/main" id="{1DB32AA0-26C0-9244-A094-538614759831}"/>
              </a:ext>
            </a:extLst>
          </p:cNvPr>
          <p:cNvGraphicFramePr>
            <a:graphicFrameLocks noGrp="1"/>
          </p:cNvGraphicFramePr>
          <p:nvPr>
            <p:extLst>
              <p:ext uri="{D42A27DB-BD31-4B8C-83A1-F6EECF244321}">
                <p14:modId xmlns:p14="http://schemas.microsoft.com/office/powerpoint/2010/main" val="360841509"/>
              </p:ext>
            </p:extLst>
          </p:nvPr>
        </p:nvGraphicFramePr>
        <p:xfrm>
          <a:off x="1754868" y="1400175"/>
          <a:ext cx="6000639" cy="2632165"/>
        </p:xfrm>
        <a:graphic>
          <a:graphicData uri="http://schemas.openxmlformats.org/drawingml/2006/table">
            <a:tbl>
              <a:tblPr/>
              <a:tblGrid>
                <a:gridCol w="6000639">
                  <a:extLst>
                    <a:ext uri="{9D8B030D-6E8A-4147-A177-3AD203B41FA5}">
                      <a16:colId xmlns:a16="http://schemas.microsoft.com/office/drawing/2014/main" val="1187817874"/>
                    </a:ext>
                  </a:extLst>
                </a:gridCol>
              </a:tblGrid>
              <a:tr h="2632165">
                <a:tc>
                  <a:txBody>
                    <a:bodyPr/>
                    <a:lstStyle/>
                    <a:p>
                      <a:pPr marL="285750" marR="0" lvl="0" indent="-285750" algn="l"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fr-FR" sz="1400" b="0" i="0" dirty="0">
                          <a:effectLst/>
                          <a:latin typeface="Futura Std Medium" panose="020B0502020204020303" pitchFamily="34" charset="77"/>
                        </a:rPr>
                        <a:t>Vous devrez écrire un résumé de votre projet en Français et l’envoyer 10 jours avant à l’organisatrice de votre Examen. </a:t>
                      </a:r>
                    </a:p>
                    <a:p>
                      <a:pPr marL="285750" marR="0" lvl="0" indent="-285750" algn="l"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fr-FR" sz="1400" b="0" i="0" dirty="0">
                        <a:effectLst/>
                        <a:latin typeface="Futura Std Medium" panose="020B0502020204020303" pitchFamily="34" charset="77"/>
                      </a:endParaRPr>
                    </a:p>
                    <a:p>
                      <a:pPr marL="285750" marR="0" lvl="0" indent="-285750" algn="l"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fr-FR" sz="1400" b="0" i="0" dirty="0">
                          <a:effectLst/>
                          <a:latin typeface="Futura Std Medium" panose="020B0502020204020303" pitchFamily="34" charset="77"/>
                        </a:rPr>
                        <a:t>20 lignes soit 200 à 250 mots</a:t>
                      </a:r>
                    </a:p>
                    <a:p>
                      <a:pPr marL="285750" marR="0" lvl="0" indent="-285750" algn="l"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fr-FR" sz="1400" b="0" i="0" dirty="0">
                        <a:effectLst/>
                        <a:latin typeface="Futura Std Medium" panose="020B0502020204020303" pitchFamily="34" charset="77"/>
                      </a:endParaRPr>
                    </a:p>
                  </a:txBody>
                  <a:tcPr marL="47625" marR="47625" marT="0" marB="0">
                    <a:lnL>
                      <a:noFill/>
                    </a:lnL>
                    <a:lnR>
                      <a:noFill/>
                    </a:lnR>
                    <a:lnT>
                      <a:noFill/>
                    </a:lnT>
                    <a:lnB>
                      <a:noFill/>
                    </a:lnB>
                  </a:tcPr>
                </a:tc>
                <a:extLst>
                  <a:ext uri="{0D108BD9-81ED-4DB2-BD59-A6C34878D82A}">
                    <a16:rowId xmlns:a16="http://schemas.microsoft.com/office/drawing/2014/main" val="1720765533"/>
                  </a:ext>
                </a:extLst>
              </a:tr>
            </a:tbl>
          </a:graphicData>
        </a:graphic>
      </p:graphicFrame>
      <p:sp>
        <p:nvSpPr>
          <p:cNvPr id="10" name="object 117">
            <a:extLst>
              <a:ext uri="{FF2B5EF4-FFF2-40B4-BE49-F238E27FC236}">
                <a16:creationId xmlns:a16="http://schemas.microsoft.com/office/drawing/2014/main" id="{6103B0FF-ADEC-2A4F-81CD-4AE549491390}"/>
              </a:ext>
            </a:extLst>
          </p:cNvPr>
          <p:cNvSpPr/>
          <p:nvPr/>
        </p:nvSpPr>
        <p:spPr>
          <a:xfrm>
            <a:off x="1386186" y="263434"/>
            <a:ext cx="6512196" cy="631190"/>
          </a:xfrm>
          <a:custGeom>
            <a:avLst/>
            <a:gdLst/>
            <a:ahLst/>
            <a:cxnLst/>
            <a:rect l="l" t="t" r="r" b="b"/>
            <a:pathLst>
              <a:path w="7073265" h="631190">
                <a:moveTo>
                  <a:pt x="7072883" y="0"/>
                </a:moveTo>
                <a:lnTo>
                  <a:pt x="0" y="0"/>
                </a:lnTo>
                <a:lnTo>
                  <a:pt x="0" y="630935"/>
                </a:lnTo>
                <a:lnTo>
                  <a:pt x="7072883" y="630935"/>
                </a:lnTo>
                <a:lnTo>
                  <a:pt x="7072883" y="0"/>
                </a:lnTo>
                <a:close/>
              </a:path>
            </a:pathLst>
          </a:custGeom>
          <a:solidFill>
            <a:srgbClr val="2D336A"/>
          </a:solidFill>
        </p:spPr>
        <p:txBody>
          <a:bodyPr wrap="square" lIns="0" tIns="0" rIns="0" bIns="0" rtlCol="0"/>
          <a:lstStyle/>
          <a:p>
            <a:r>
              <a:rPr lang="fr-FR" sz="2000" b="1" dirty="0">
                <a:solidFill>
                  <a:schemeClr val="bg1"/>
                </a:solidFill>
                <a:latin typeface="Futura Std Medium" panose="020B0502020204020303" pitchFamily="34" charset="77"/>
              </a:rPr>
              <a:t>RÉALISER LE RESUME DU PROJET</a:t>
            </a:r>
            <a:endParaRPr sz="2000" b="1" dirty="0">
              <a:solidFill>
                <a:schemeClr val="bg1"/>
              </a:solidFill>
              <a:latin typeface="Futura Std Medium" panose="020B0502020204020303" pitchFamily="34" charset="77"/>
            </a:endParaRPr>
          </a:p>
        </p:txBody>
      </p:sp>
      <p:sp>
        <p:nvSpPr>
          <p:cNvPr id="11" name="object 54">
            <a:extLst>
              <a:ext uri="{FF2B5EF4-FFF2-40B4-BE49-F238E27FC236}">
                <a16:creationId xmlns:a16="http://schemas.microsoft.com/office/drawing/2014/main" id="{B3DDD151-D256-BE4F-8247-8C177793A16A}"/>
              </a:ext>
            </a:extLst>
          </p:cNvPr>
          <p:cNvSpPr/>
          <p:nvPr/>
        </p:nvSpPr>
        <p:spPr>
          <a:xfrm>
            <a:off x="7898382" y="263434"/>
            <a:ext cx="767080" cy="631190"/>
          </a:xfrm>
          <a:custGeom>
            <a:avLst/>
            <a:gdLst/>
            <a:ahLst/>
            <a:cxnLst/>
            <a:rect l="l" t="t" r="r" b="b"/>
            <a:pathLst>
              <a:path w="767079" h="631190">
                <a:moveTo>
                  <a:pt x="383286" y="0"/>
                </a:moveTo>
                <a:lnTo>
                  <a:pt x="0" y="0"/>
                </a:lnTo>
                <a:lnTo>
                  <a:pt x="0" y="630935"/>
                </a:lnTo>
                <a:lnTo>
                  <a:pt x="383286" y="630935"/>
                </a:lnTo>
                <a:lnTo>
                  <a:pt x="435301" y="628056"/>
                </a:lnTo>
                <a:lnTo>
                  <a:pt x="485187" y="619668"/>
                </a:lnTo>
                <a:lnTo>
                  <a:pt x="532489" y="606147"/>
                </a:lnTo>
                <a:lnTo>
                  <a:pt x="576749" y="587868"/>
                </a:lnTo>
                <a:lnTo>
                  <a:pt x="617511" y="565209"/>
                </a:lnTo>
                <a:lnTo>
                  <a:pt x="654319" y="538543"/>
                </a:lnTo>
                <a:lnTo>
                  <a:pt x="686717" y="508247"/>
                </a:lnTo>
                <a:lnTo>
                  <a:pt x="714248" y="474697"/>
                </a:lnTo>
                <a:lnTo>
                  <a:pt x="736455" y="438269"/>
                </a:lnTo>
                <a:lnTo>
                  <a:pt x="752882" y="399337"/>
                </a:lnTo>
                <a:lnTo>
                  <a:pt x="763073" y="358278"/>
                </a:lnTo>
                <a:lnTo>
                  <a:pt x="766572" y="315467"/>
                </a:lnTo>
                <a:lnTo>
                  <a:pt x="763073" y="272657"/>
                </a:lnTo>
                <a:lnTo>
                  <a:pt x="752882" y="231598"/>
                </a:lnTo>
                <a:lnTo>
                  <a:pt x="736455" y="192666"/>
                </a:lnTo>
                <a:lnTo>
                  <a:pt x="714248" y="156238"/>
                </a:lnTo>
                <a:lnTo>
                  <a:pt x="686717" y="122688"/>
                </a:lnTo>
                <a:lnTo>
                  <a:pt x="654319" y="92392"/>
                </a:lnTo>
                <a:lnTo>
                  <a:pt x="617511" y="65726"/>
                </a:lnTo>
                <a:lnTo>
                  <a:pt x="576749" y="43067"/>
                </a:lnTo>
                <a:lnTo>
                  <a:pt x="532489" y="24788"/>
                </a:lnTo>
                <a:lnTo>
                  <a:pt x="485187" y="11267"/>
                </a:lnTo>
                <a:lnTo>
                  <a:pt x="435301" y="2879"/>
                </a:lnTo>
                <a:lnTo>
                  <a:pt x="383286" y="0"/>
                </a:lnTo>
                <a:close/>
              </a:path>
            </a:pathLst>
          </a:custGeom>
          <a:solidFill>
            <a:srgbClr val="2D336A"/>
          </a:solidFill>
        </p:spPr>
        <p:txBody>
          <a:bodyPr wrap="square" lIns="0" tIns="0" rIns="0" bIns="0" rtlCol="0"/>
          <a:lstStyle/>
          <a:p>
            <a:endParaRPr/>
          </a:p>
        </p:txBody>
      </p:sp>
    </p:spTree>
    <p:extLst>
      <p:ext uri="{BB962C8B-B14F-4D97-AF65-F5344CB8AC3E}">
        <p14:creationId xmlns:p14="http://schemas.microsoft.com/office/powerpoint/2010/main" val="32383454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17">
            <a:extLst>
              <a:ext uri="{FF2B5EF4-FFF2-40B4-BE49-F238E27FC236}">
                <a16:creationId xmlns:a16="http://schemas.microsoft.com/office/drawing/2014/main" id="{12656927-573D-AD4C-AD4C-664E947A8469}"/>
              </a:ext>
            </a:extLst>
          </p:cNvPr>
          <p:cNvSpPr/>
          <p:nvPr/>
        </p:nvSpPr>
        <p:spPr>
          <a:xfrm>
            <a:off x="1386186" y="118468"/>
            <a:ext cx="6512196" cy="400110"/>
          </a:xfrm>
          <a:custGeom>
            <a:avLst/>
            <a:gdLst/>
            <a:ahLst/>
            <a:cxnLst/>
            <a:rect l="l" t="t" r="r" b="b"/>
            <a:pathLst>
              <a:path w="7073265" h="631190">
                <a:moveTo>
                  <a:pt x="7072883" y="0"/>
                </a:moveTo>
                <a:lnTo>
                  <a:pt x="0" y="0"/>
                </a:lnTo>
                <a:lnTo>
                  <a:pt x="0" y="630935"/>
                </a:lnTo>
                <a:lnTo>
                  <a:pt x="7072883" y="630935"/>
                </a:lnTo>
                <a:lnTo>
                  <a:pt x="7072883" y="0"/>
                </a:lnTo>
                <a:close/>
              </a:path>
            </a:pathLst>
          </a:custGeom>
          <a:solidFill>
            <a:srgbClr val="2D336A"/>
          </a:solidFill>
        </p:spPr>
        <p:txBody>
          <a:bodyPr wrap="square" lIns="0" tIns="0" rIns="0" bIns="0" rtlCol="0"/>
          <a:lstStyle/>
          <a:p>
            <a:r>
              <a:rPr lang="fr-FR" sz="2000" b="1" dirty="0">
                <a:solidFill>
                  <a:schemeClr val="bg1"/>
                </a:solidFill>
                <a:latin typeface="Futura Std Medium" panose="020B0502020204020303" pitchFamily="34" charset="77"/>
              </a:rPr>
              <a:t>REDACTION DU DOSSIER DU PROJET</a:t>
            </a:r>
            <a:endParaRPr sz="2000" b="1" dirty="0">
              <a:solidFill>
                <a:schemeClr val="bg1"/>
              </a:solidFill>
              <a:latin typeface="Futura Std Medium" panose="020B0502020204020303" pitchFamily="34" charset="77"/>
            </a:endParaRPr>
          </a:p>
        </p:txBody>
      </p:sp>
      <p:sp>
        <p:nvSpPr>
          <p:cNvPr id="3" name="object 54">
            <a:extLst>
              <a:ext uri="{FF2B5EF4-FFF2-40B4-BE49-F238E27FC236}">
                <a16:creationId xmlns:a16="http://schemas.microsoft.com/office/drawing/2014/main" id="{0114F6DD-4852-1F45-8C79-F966564526D6}"/>
              </a:ext>
            </a:extLst>
          </p:cNvPr>
          <p:cNvSpPr/>
          <p:nvPr/>
        </p:nvSpPr>
        <p:spPr>
          <a:xfrm>
            <a:off x="7898382" y="118468"/>
            <a:ext cx="767080" cy="400110"/>
          </a:xfrm>
          <a:custGeom>
            <a:avLst/>
            <a:gdLst/>
            <a:ahLst/>
            <a:cxnLst/>
            <a:rect l="l" t="t" r="r" b="b"/>
            <a:pathLst>
              <a:path w="767079" h="631190">
                <a:moveTo>
                  <a:pt x="383286" y="0"/>
                </a:moveTo>
                <a:lnTo>
                  <a:pt x="0" y="0"/>
                </a:lnTo>
                <a:lnTo>
                  <a:pt x="0" y="630935"/>
                </a:lnTo>
                <a:lnTo>
                  <a:pt x="383286" y="630935"/>
                </a:lnTo>
                <a:lnTo>
                  <a:pt x="435301" y="628056"/>
                </a:lnTo>
                <a:lnTo>
                  <a:pt x="485187" y="619668"/>
                </a:lnTo>
                <a:lnTo>
                  <a:pt x="532489" y="606147"/>
                </a:lnTo>
                <a:lnTo>
                  <a:pt x="576749" y="587868"/>
                </a:lnTo>
                <a:lnTo>
                  <a:pt x="617511" y="565209"/>
                </a:lnTo>
                <a:lnTo>
                  <a:pt x="654319" y="538543"/>
                </a:lnTo>
                <a:lnTo>
                  <a:pt x="686717" y="508247"/>
                </a:lnTo>
                <a:lnTo>
                  <a:pt x="714248" y="474697"/>
                </a:lnTo>
                <a:lnTo>
                  <a:pt x="736455" y="438269"/>
                </a:lnTo>
                <a:lnTo>
                  <a:pt x="752882" y="399337"/>
                </a:lnTo>
                <a:lnTo>
                  <a:pt x="763073" y="358278"/>
                </a:lnTo>
                <a:lnTo>
                  <a:pt x="766572" y="315467"/>
                </a:lnTo>
                <a:lnTo>
                  <a:pt x="763073" y="272657"/>
                </a:lnTo>
                <a:lnTo>
                  <a:pt x="752882" y="231598"/>
                </a:lnTo>
                <a:lnTo>
                  <a:pt x="736455" y="192666"/>
                </a:lnTo>
                <a:lnTo>
                  <a:pt x="714248" y="156238"/>
                </a:lnTo>
                <a:lnTo>
                  <a:pt x="686717" y="122688"/>
                </a:lnTo>
                <a:lnTo>
                  <a:pt x="654319" y="92392"/>
                </a:lnTo>
                <a:lnTo>
                  <a:pt x="617511" y="65726"/>
                </a:lnTo>
                <a:lnTo>
                  <a:pt x="576749" y="43067"/>
                </a:lnTo>
                <a:lnTo>
                  <a:pt x="532489" y="24788"/>
                </a:lnTo>
                <a:lnTo>
                  <a:pt x="485187" y="11267"/>
                </a:lnTo>
                <a:lnTo>
                  <a:pt x="435301" y="2879"/>
                </a:lnTo>
                <a:lnTo>
                  <a:pt x="383286" y="0"/>
                </a:lnTo>
                <a:close/>
              </a:path>
            </a:pathLst>
          </a:custGeom>
          <a:solidFill>
            <a:srgbClr val="2D336A"/>
          </a:solidFill>
        </p:spPr>
        <p:txBody>
          <a:bodyPr wrap="square" lIns="0" tIns="0" rIns="0" bIns="0" rtlCol="0"/>
          <a:lstStyle/>
          <a:p>
            <a:endParaRPr/>
          </a:p>
        </p:txBody>
      </p:sp>
      <p:sp>
        <p:nvSpPr>
          <p:cNvPr id="4" name="Rectangle 3">
            <a:extLst>
              <a:ext uri="{FF2B5EF4-FFF2-40B4-BE49-F238E27FC236}">
                <a16:creationId xmlns:a16="http://schemas.microsoft.com/office/drawing/2014/main" id="{B6692681-0DB9-0040-9191-0D47E1F4B73D}"/>
              </a:ext>
            </a:extLst>
          </p:cNvPr>
          <p:cNvSpPr/>
          <p:nvPr/>
        </p:nvSpPr>
        <p:spPr>
          <a:xfrm>
            <a:off x="1386186" y="863280"/>
            <a:ext cx="7279276" cy="3539430"/>
          </a:xfrm>
          <a:prstGeom prst="rect">
            <a:avLst/>
          </a:prstGeom>
        </p:spPr>
        <p:txBody>
          <a:bodyPr wrap="square">
            <a:spAutoFit/>
          </a:bodyPr>
          <a:lstStyle/>
          <a:p>
            <a:pPr marL="342900" indent="-342900">
              <a:buFontTx/>
              <a:buAutoNum type="arabicPeriod"/>
            </a:pPr>
            <a:r>
              <a:rPr lang="fr-FR" sz="1400" dirty="0">
                <a:latin typeface="Futura Std Medium" panose="020B0502020204020303" pitchFamily="34" charset="77"/>
              </a:rPr>
              <a:t>Liste des compétences du référentiel qui sont couvertes par le projet</a:t>
            </a:r>
          </a:p>
          <a:p>
            <a:pPr marL="342900" indent="-342900">
              <a:buFontTx/>
              <a:buAutoNum type="arabicPeriod"/>
            </a:pPr>
            <a:r>
              <a:rPr lang="fr-FR" sz="1400" dirty="0">
                <a:latin typeface="Futura Std Medium" panose="020B0502020204020303" pitchFamily="34" charset="77"/>
              </a:rPr>
              <a:t>Résumer du projet en français d’une longueur d’environ 20 lignes soit 200 à 250 mots</a:t>
            </a:r>
          </a:p>
          <a:p>
            <a:pPr marL="342900" indent="-342900">
              <a:buFontTx/>
              <a:buAutoNum type="arabicPeriod"/>
            </a:pPr>
            <a:r>
              <a:rPr lang="fr-FR" sz="1400" dirty="0">
                <a:latin typeface="Futura Std Medium" panose="020B0502020204020303" pitchFamily="34" charset="77"/>
              </a:rPr>
              <a:t>Cahier des charges, expression des besoins, ou spécifications fonctionnelles du projet</a:t>
            </a:r>
          </a:p>
          <a:p>
            <a:pPr marL="342900" indent="-342900">
              <a:buFontTx/>
              <a:buAutoNum type="arabicPeriod"/>
            </a:pPr>
            <a:r>
              <a:rPr lang="fr-FR" sz="1400" dirty="0">
                <a:latin typeface="Futura Std Medium" panose="020B0502020204020303" pitchFamily="34" charset="77"/>
              </a:rPr>
              <a:t>Spécifications techniques du projet, élaborées par le candidat y compris pour la sécurité et le web mobile</a:t>
            </a:r>
          </a:p>
          <a:p>
            <a:pPr marL="342900" indent="-342900">
              <a:buFontTx/>
              <a:buAutoNum type="arabicPeriod"/>
            </a:pPr>
            <a:r>
              <a:rPr lang="fr-FR" sz="1400" dirty="0">
                <a:latin typeface="Futura Std Medium" panose="020B0502020204020303" pitchFamily="34" charset="77"/>
              </a:rPr>
              <a:t>Réalisations du candidat comportant les extraits de code les plus significatifs et en les argumentant y compris pour la sécurité et le web mobile</a:t>
            </a:r>
          </a:p>
          <a:p>
            <a:pPr marL="342900" indent="-342900">
              <a:buFontTx/>
              <a:buAutoNum type="arabicPeriod"/>
            </a:pPr>
            <a:r>
              <a:rPr lang="fr-FR" sz="1400" dirty="0">
                <a:latin typeface="Futura Std Medium" panose="020B0502020204020303" pitchFamily="34" charset="77"/>
              </a:rPr>
              <a:t>Présentation du jeu d’essai élaboré par le candidat de la fonctionnalité la plus représentative(données en entrée, données attendues, données obtenues)</a:t>
            </a:r>
          </a:p>
          <a:p>
            <a:pPr marL="358775" indent="-350838"/>
            <a:r>
              <a:rPr lang="fr-FR" sz="1400" dirty="0">
                <a:latin typeface="Futura Std Medium" panose="020B0502020204020303" pitchFamily="34" charset="77"/>
              </a:rPr>
              <a:t>7.    Description de la veille, effectuée par le candidat durant le projet, sur les vulnérabilités de sécurité</a:t>
            </a:r>
          </a:p>
          <a:p>
            <a:pPr marL="358775" indent="-350838">
              <a:buAutoNum type="arabicPeriod" startAt="8"/>
            </a:pPr>
            <a:r>
              <a:rPr lang="fr-FR" sz="1400" dirty="0">
                <a:latin typeface="Futura Std Medium" panose="020B0502020204020303" pitchFamily="34" charset="77"/>
              </a:rPr>
              <a:t>Description d’une situation de travail ayant nécessité une recherche, effectuée par le candidat durant le projet à partir de site anglophone</a:t>
            </a:r>
          </a:p>
          <a:p>
            <a:pPr marL="358775" indent="-350838">
              <a:buAutoNum type="arabicPeriod" startAt="8"/>
            </a:pPr>
            <a:r>
              <a:rPr lang="fr-FR" sz="1400" dirty="0">
                <a:latin typeface="Futura Std Medium" panose="020B0502020204020303" pitchFamily="34" charset="77"/>
              </a:rPr>
              <a:t>Extrait du site anglophone utilisé dans le cadre de la recherche d écrite précédemment accompagné de la traduction effectuée par le candidat sans traducteur automatique (environ 750 signes)</a:t>
            </a:r>
          </a:p>
        </p:txBody>
      </p:sp>
      <p:sp>
        <p:nvSpPr>
          <p:cNvPr id="5" name="ZoneTexte 4">
            <a:extLst>
              <a:ext uri="{FF2B5EF4-FFF2-40B4-BE49-F238E27FC236}">
                <a16:creationId xmlns:a16="http://schemas.microsoft.com/office/drawing/2014/main" id="{D2D6811C-87F8-8B46-AB53-F265D1D0FC42}"/>
              </a:ext>
            </a:extLst>
          </p:cNvPr>
          <p:cNvSpPr txBox="1"/>
          <p:nvPr/>
        </p:nvSpPr>
        <p:spPr>
          <a:xfrm>
            <a:off x="1854356" y="463170"/>
            <a:ext cx="3300760" cy="400110"/>
          </a:xfrm>
          <a:prstGeom prst="rect">
            <a:avLst/>
          </a:prstGeom>
          <a:noFill/>
        </p:spPr>
        <p:txBody>
          <a:bodyPr wrap="square" rtlCol="0">
            <a:spAutoFit/>
          </a:bodyPr>
          <a:lstStyle/>
          <a:p>
            <a:r>
              <a:rPr lang="fr-FR" sz="2000" b="1" u="sng" dirty="0">
                <a:latin typeface="Futura Std Condensed" panose="020B0502020204020303" pitchFamily="34" charset="77"/>
              </a:rPr>
              <a:t>Le plan type</a:t>
            </a:r>
          </a:p>
        </p:txBody>
      </p:sp>
      <p:sp>
        <p:nvSpPr>
          <p:cNvPr id="6" name="ZoneTexte 5">
            <a:extLst>
              <a:ext uri="{FF2B5EF4-FFF2-40B4-BE49-F238E27FC236}">
                <a16:creationId xmlns:a16="http://schemas.microsoft.com/office/drawing/2014/main" id="{1A1E811B-A6DC-6C48-B3C7-8035687EC14A}"/>
              </a:ext>
            </a:extLst>
          </p:cNvPr>
          <p:cNvSpPr txBox="1"/>
          <p:nvPr/>
        </p:nvSpPr>
        <p:spPr>
          <a:xfrm>
            <a:off x="1529061" y="4424246"/>
            <a:ext cx="5753498" cy="646331"/>
          </a:xfrm>
          <a:prstGeom prst="rect">
            <a:avLst/>
          </a:prstGeom>
          <a:noFill/>
        </p:spPr>
        <p:txBody>
          <a:bodyPr wrap="none" rtlCol="0">
            <a:spAutoFit/>
          </a:bodyPr>
          <a:lstStyle/>
          <a:p>
            <a:r>
              <a:rPr lang="fr-FR" b="1" dirty="0">
                <a:latin typeface="Futura Std Condensed" panose="020B0502020204020303" pitchFamily="34" charset="77"/>
              </a:rPr>
              <a:t>La longueur du projet doit être entre 30 et 35 pages hors Annexes.</a:t>
            </a:r>
          </a:p>
          <a:p>
            <a:r>
              <a:rPr lang="fr-FR" b="1" u="sng" dirty="0">
                <a:latin typeface="Futura Std Condensed" panose="020B0502020204020303" pitchFamily="34" charset="77"/>
              </a:rPr>
              <a:t>Le dossier Projet est à envoyer un jour avant la session d’examen !</a:t>
            </a:r>
          </a:p>
        </p:txBody>
      </p:sp>
    </p:spTree>
    <p:extLst>
      <p:ext uri="{BB962C8B-B14F-4D97-AF65-F5344CB8AC3E}">
        <p14:creationId xmlns:p14="http://schemas.microsoft.com/office/powerpoint/2010/main" val="3021472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117">
            <a:extLst>
              <a:ext uri="{FF2B5EF4-FFF2-40B4-BE49-F238E27FC236}">
                <a16:creationId xmlns:a16="http://schemas.microsoft.com/office/drawing/2014/main" id="{D245BD1F-BF5A-FC49-A461-358E8B33A166}"/>
              </a:ext>
            </a:extLst>
          </p:cNvPr>
          <p:cNvSpPr/>
          <p:nvPr/>
        </p:nvSpPr>
        <p:spPr>
          <a:xfrm>
            <a:off x="1386186" y="140770"/>
            <a:ext cx="6512196" cy="631190"/>
          </a:xfrm>
          <a:custGeom>
            <a:avLst/>
            <a:gdLst/>
            <a:ahLst/>
            <a:cxnLst/>
            <a:rect l="l" t="t" r="r" b="b"/>
            <a:pathLst>
              <a:path w="7073265" h="631190">
                <a:moveTo>
                  <a:pt x="7072883" y="0"/>
                </a:moveTo>
                <a:lnTo>
                  <a:pt x="0" y="0"/>
                </a:lnTo>
                <a:lnTo>
                  <a:pt x="0" y="630935"/>
                </a:lnTo>
                <a:lnTo>
                  <a:pt x="7072883" y="630935"/>
                </a:lnTo>
                <a:lnTo>
                  <a:pt x="7072883" y="0"/>
                </a:lnTo>
                <a:close/>
              </a:path>
            </a:pathLst>
          </a:custGeom>
          <a:solidFill>
            <a:srgbClr val="2D336A"/>
          </a:solidFill>
        </p:spPr>
        <p:txBody>
          <a:bodyPr wrap="square" lIns="0" tIns="0" rIns="0" bIns="0" rtlCol="0"/>
          <a:lstStyle/>
          <a:p>
            <a:r>
              <a:rPr lang="fr-FR" sz="2000" b="1" dirty="0">
                <a:solidFill>
                  <a:schemeClr val="bg1"/>
                </a:solidFill>
                <a:latin typeface="Futura Std Medium" panose="020B0502020204020303" pitchFamily="34" charset="77"/>
              </a:rPr>
              <a:t>DOSSIER PROFESSIONNEL</a:t>
            </a:r>
          </a:p>
          <a:p>
            <a:endParaRPr sz="2000" b="1" dirty="0">
              <a:solidFill>
                <a:schemeClr val="bg1"/>
              </a:solidFill>
              <a:latin typeface="Futura Std Medium" panose="020B0502020204020303" pitchFamily="34" charset="77"/>
            </a:endParaRPr>
          </a:p>
        </p:txBody>
      </p:sp>
      <p:sp>
        <p:nvSpPr>
          <p:cNvPr id="4" name="object 54">
            <a:extLst>
              <a:ext uri="{FF2B5EF4-FFF2-40B4-BE49-F238E27FC236}">
                <a16:creationId xmlns:a16="http://schemas.microsoft.com/office/drawing/2014/main" id="{D49816E1-23E5-2C4E-A392-95124E6EBB14}"/>
              </a:ext>
            </a:extLst>
          </p:cNvPr>
          <p:cNvSpPr/>
          <p:nvPr/>
        </p:nvSpPr>
        <p:spPr>
          <a:xfrm>
            <a:off x="7898382" y="140770"/>
            <a:ext cx="767080" cy="631190"/>
          </a:xfrm>
          <a:custGeom>
            <a:avLst/>
            <a:gdLst/>
            <a:ahLst/>
            <a:cxnLst/>
            <a:rect l="l" t="t" r="r" b="b"/>
            <a:pathLst>
              <a:path w="767079" h="631190">
                <a:moveTo>
                  <a:pt x="383286" y="0"/>
                </a:moveTo>
                <a:lnTo>
                  <a:pt x="0" y="0"/>
                </a:lnTo>
                <a:lnTo>
                  <a:pt x="0" y="630935"/>
                </a:lnTo>
                <a:lnTo>
                  <a:pt x="383286" y="630935"/>
                </a:lnTo>
                <a:lnTo>
                  <a:pt x="435301" y="628056"/>
                </a:lnTo>
                <a:lnTo>
                  <a:pt x="485187" y="619668"/>
                </a:lnTo>
                <a:lnTo>
                  <a:pt x="532489" y="606147"/>
                </a:lnTo>
                <a:lnTo>
                  <a:pt x="576749" y="587868"/>
                </a:lnTo>
                <a:lnTo>
                  <a:pt x="617511" y="565209"/>
                </a:lnTo>
                <a:lnTo>
                  <a:pt x="654319" y="538543"/>
                </a:lnTo>
                <a:lnTo>
                  <a:pt x="686717" y="508247"/>
                </a:lnTo>
                <a:lnTo>
                  <a:pt x="714248" y="474697"/>
                </a:lnTo>
                <a:lnTo>
                  <a:pt x="736455" y="438269"/>
                </a:lnTo>
                <a:lnTo>
                  <a:pt x="752882" y="399337"/>
                </a:lnTo>
                <a:lnTo>
                  <a:pt x="763073" y="358278"/>
                </a:lnTo>
                <a:lnTo>
                  <a:pt x="766572" y="315467"/>
                </a:lnTo>
                <a:lnTo>
                  <a:pt x="763073" y="272657"/>
                </a:lnTo>
                <a:lnTo>
                  <a:pt x="752882" y="231598"/>
                </a:lnTo>
                <a:lnTo>
                  <a:pt x="736455" y="192666"/>
                </a:lnTo>
                <a:lnTo>
                  <a:pt x="714248" y="156238"/>
                </a:lnTo>
                <a:lnTo>
                  <a:pt x="686717" y="122688"/>
                </a:lnTo>
                <a:lnTo>
                  <a:pt x="654319" y="92392"/>
                </a:lnTo>
                <a:lnTo>
                  <a:pt x="617511" y="65726"/>
                </a:lnTo>
                <a:lnTo>
                  <a:pt x="576749" y="43067"/>
                </a:lnTo>
                <a:lnTo>
                  <a:pt x="532489" y="24788"/>
                </a:lnTo>
                <a:lnTo>
                  <a:pt x="485187" y="11267"/>
                </a:lnTo>
                <a:lnTo>
                  <a:pt x="435301" y="2879"/>
                </a:lnTo>
                <a:lnTo>
                  <a:pt x="383286" y="0"/>
                </a:lnTo>
                <a:close/>
              </a:path>
            </a:pathLst>
          </a:custGeom>
          <a:solidFill>
            <a:srgbClr val="2D336A"/>
          </a:solidFill>
        </p:spPr>
        <p:txBody>
          <a:bodyPr wrap="square" lIns="0" tIns="0" rIns="0" bIns="0" rtlCol="0"/>
          <a:lstStyle/>
          <a:p>
            <a:endParaRPr/>
          </a:p>
        </p:txBody>
      </p:sp>
      <p:sp>
        <p:nvSpPr>
          <p:cNvPr id="5" name="Rectangle 4">
            <a:extLst>
              <a:ext uri="{FF2B5EF4-FFF2-40B4-BE49-F238E27FC236}">
                <a16:creationId xmlns:a16="http://schemas.microsoft.com/office/drawing/2014/main" id="{7717079F-1436-0542-BC78-905DC981B291}"/>
              </a:ext>
            </a:extLst>
          </p:cNvPr>
          <p:cNvSpPr/>
          <p:nvPr/>
        </p:nvSpPr>
        <p:spPr>
          <a:xfrm>
            <a:off x="1386186" y="771960"/>
            <a:ext cx="7279276" cy="4154984"/>
          </a:xfrm>
          <a:prstGeom prst="rect">
            <a:avLst/>
          </a:prstGeom>
        </p:spPr>
        <p:txBody>
          <a:bodyPr wrap="square">
            <a:spAutoFit/>
          </a:bodyPr>
          <a:lstStyle/>
          <a:p>
            <a:pPr marL="342900" indent="-342900">
              <a:buFont typeface="+mj-lt"/>
              <a:buAutoNum type="arabicPeriod"/>
            </a:pPr>
            <a:r>
              <a:rPr lang="fr-FR" sz="1200" dirty="0">
                <a:solidFill>
                  <a:srgbClr val="0070C0"/>
                </a:solidFill>
                <a:latin typeface="Futura Std Medium" panose="020B0502020204020303" pitchFamily="34" charset="77"/>
              </a:rPr>
              <a:t>Qu’est-ce que le dossier professionnel?</a:t>
            </a:r>
          </a:p>
          <a:p>
            <a:r>
              <a:rPr lang="fr-FR" sz="1200" dirty="0">
                <a:latin typeface="Futura Std Medium" panose="020B0502020204020303" pitchFamily="34" charset="77"/>
              </a:rPr>
              <a:t>Ce dossier est un élément obligatoire du système de validation du titre professionnel, au même titre que l’épreuve, le résultat des ECF (évaluations passées en cours de formation) et l’entretien final.</a:t>
            </a:r>
            <a:br>
              <a:rPr lang="fr-FR" sz="1200" dirty="0">
                <a:latin typeface="Futura Std Medium" panose="020B0502020204020303" pitchFamily="34" charset="77"/>
              </a:rPr>
            </a:br>
            <a:r>
              <a:rPr lang="fr-FR" sz="1200" dirty="0">
                <a:latin typeface="Futura Std Medium" panose="020B0502020204020303" pitchFamily="34" charset="77"/>
              </a:rPr>
              <a:t>Ce document présente au jury des exemples de votre pratique professionnelle.</a:t>
            </a:r>
            <a:br>
              <a:rPr lang="fr-FR" sz="1200" dirty="0">
                <a:latin typeface="Futura Std Medium" panose="020B0502020204020303" pitchFamily="34" charset="77"/>
              </a:rPr>
            </a:br>
            <a:r>
              <a:rPr lang="fr-FR" sz="1200" dirty="0">
                <a:latin typeface="Futura Std Medium" panose="020B0502020204020303" pitchFamily="34" charset="77"/>
              </a:rPr>
              <a:t>Ils sont issus de votre formation en centre, ou de périodes en entreprise. </a:t>
            </a:r>
          </a:p>
          <a:p>
            <a:pPr marL="342900" indent="-342900">
              <a:buAutoNum type="arabicPeriod" startAt="2"/>
            </a:pPr>
            <a:r>
              <a:rPr lang="fr-FR" sz="1200" dirty="0">
                <a:solidFill>
                  <a:srgbClr val="0070C0"/>
                </a:solidFill>
                <a:latin typeface="Futura Std Medium" panose="020B0502020204020303" pitchFamily="34" charset="77"/>
              </a:rPr>
              <a:t>Quel est son objectif?</a:t>
            </a:r>
          </a:p>
          <a:p>
            <a:r>
              <a:rPr lang="fr-FR" sz="1200" dirty="0">
                <a:latin typeface="Futura Std Medium" panose="020B0502020204020303" pitchFamily="34" charset="77"/>
              </a:rPr>
              <a:t>Le DP vous permet de mettre en valeur votre pratique professionnelle et d’en parler au jury pendant l’entretien final.</a:t>
            </a:r>
          </a:p>
          <a:p>
            <a:r>
              <a:rPr lang="fr-FR" sz="1200" dirty="0">
                <a:latin typeface="Futura Std Medium" panose="020B0502020204020303" pitchFamily="34" charset="77"/>
              </a:rPr>
              <a:t>Pour le jury, c’est l’un des éléments d’évaluation sur lesquels il s’appuie pour vous octroyer le titre professionnel. </a:t>
            </a:r>
          </a:p>
          <a:p>
            <a:pPr marL="342900" indent="-342900">
              <a:buAutoNum type="arabicPeriod" startAt="3"/>
            </a:pPr>
            <a:r>
              <a:rPr lang="fr-FR" sz="1200" dirty="0">
                <a:solidFill>
                  <a:srgbClr val="0070C0"/>
                </a:solidFill>
                <a:latin typeface="Futura Std Medium" panose="020B0502020204020303" pitchFamily="34" charset="77"/>
              </a:rPr>
              <a:t>Quand le compléter?</a:t>
            </a:r>
          </a:p>
          <a:p>
            <a:r>
              <a:rPr lang="fr-FR" sz="1200" dirty="0">
                <a:latin typeface="Futura Std Medium" panose="020B0502020204020303" pitchFamily="34" charset="77"/>
              </a:rPr>
              <a:t>Commencez sa rédaction dès que possible et remplissez-le au fur et à mesure de votre parcours. </a:t>
            </a:r>
          </a:p>
          <a:p>
            <a:pPr marL="342900" indent="-342900">
              <a:buAutoNum type="arabicPeriod" startAt="4"/>
            </a:pPr>
            <a:r>
              <a:rPr lang="fr-FR" sz="1200" dirty="0">
                <a:solidFill>
                  <a:srgbClr val="0070C0"/>
                </a:solidFill>
                <a:latin typeface="Futura Std Medium" panose="020B0502020204020303" pitchFamily="34" charset="77"/>
              </a:rPr>
              <a:t>Sous quelle forme se présente-t-il?</a:t>
            </a:r>
          </a:p>
          <a:p>
            <a:r>
              <a:rPr lang="fr-FR" sz="1200" dirty="0">
                <a:latin typeface="Futura Std Medium" panose="020B0502020204020303" pitchFamily="34" charset="77"/>
              </a:rPr>
              <a:t>Votre DP doit respecter le modèle officiel.</a:t>
            </a:r>
          </a:p>
          <a:p>
            <a:r>
              <a:rPr lang="fr-FR" sz="1200" dirty="0">
                <a:latin typeface="Futura Std Medium" panose="020B0502020204020303" pitchFamily="34" charset="77"/>
              </a:rPr>
              <a:t>Vous numérotez les pages. Quand le dossier est complet, vous l’agrafez ou le reliez. </a:t>
            </a:r>
          </a:p>
          <a:p>
            <a:pPr marL="342900" indent="-342900">
              <a:buAutoNum type="arabicPeriod" startAt="5"/>
            </a:pPr>
            <a:r>
              <a:rPr lang="fr-FR" sz="1200" dirty="0">
                <a:solidFill>
                  <a:srgbClr val="0070C0"/>
                </a:solidFill>
                <a:latin typeface="Futura Std Medium" panose="020B0502020204020303" pitchFamily="34" charset="77"/>
              </a:rPr>
              <a:t>Quels documents sont à votre disposition pour le rédiger?</a:t>
            </a:r>
          </a:p>
          <a:p>
            <a:r>
              <a:rPr lang="fr-FR" sz="1200" dirty="0">
                <a:latin typeface="Futura Std Medium" panose="020B0502020204020303" pitchFamily="34" charset="77"/>
              </a:rPr>
              <a:t>Le référentiel des activités type et les fiches compétences. </a:t>
            </a:r>
          </a:p>
          <a:p>
            <a:pPr marL="342900" indent="-342900">
              <a:buAutoNum type="arabicPeriod" startAt="6"/>
            </a:pPr>
            <a:r>
              <a:rPr lang="fr-FR" sz="1200" dirty="0">
                <a:solidFill>
                  <a:srgbClr val="0070C0"/>
                </a:solidFill>
                <a:latin typeface="Futura Std Medium" panose="020B0502020204020303" pitchFamily="34" charset="77"/>
              </a:rPr>
              <a:t>Comment le remplir?</a:t>
            </a:r>
          </a:p>
          <a:p>
            <a:r>
              <a:rPr lang="fr-FR" sz="1200" dirty="0">
                <a:latin typeface="Futura Std Medium" panose="020B0502020204020303" pitchFamily="34" charset="77"/>
              </a:rPr>
              <a:t>Le DP doit rester un document simple et court. </a:t>
            </a:r>
          </a:p>
          <a:p>
            <a:r>
              <a:rPr lang="fr-FR" sz="1200" dirty="0">
                <a:latin typeface="Futura Std Medium" panose="020B0502020204020303" pitchFamily="34" charset="77"/>
              </a:rPr>
              <a:t>Le jury aura peu de temps pour en prendre connaissance.</a:t>
            </a:r>
          </a:p>
          <a:p>
            <a:r>
              <a:rPr lang="fr-FR" sz="1200" dirty="0">
                <a:latin typeface="Futura Std Medium" panose="020B0502020204020303" pitchFamily="34" charset="77"/>
              </a:rPr>
              <a:t>Le DP doit comprendre au maximum trente pages.</a:t>
            </a:r>
          </a:p>
          <a:p>
            <a:r>
              <a:rPr lang="fr-FR" sz="1200" dirty="0">
                <a:latin typeface="Futura Std Medium" panose="020B0502020204020303" pitchFamily="34" charset="77"/>
              </a:rPr>
              <a:t>Le DP contient plusieurs rubriques, certaines obligatoires, d’autres facultatives. </a:t>
            </a:r>
          </a:p>
        </p:txBody>
      </p:sp>
    </p:spTree>
    <p:extLst>
      <p:ext uri="{BB962C8B-B14F-4D97-AF65-F5344CB8AC3E}">
        <p14:creationId xmlns:p14="http://schemas.microsoft.com/office/powerpoint/2010/main" val="1652430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17">
            <a:extLst>
              <a:ext uri="{FF2B5EF4-FFF2-40B4-BE49-F238E27FC236}">
                <a16:creationId xmlns:a16="http://schemas.microsoft.com/office/drawing/2014/main" id="{97660FD9-1C6E-6D4A-B00A-C4F3B308B16A}"/>
              </a:ext>
            </a:extLst>
          </p:cNvPr>
          <p:cNvSpPr/>
          <p:nvPr/>
        </p:nvSpPr>
        <p:spPr>
          <a:xfrm>
            <a:off x="1386186" y="249252"/>
            <a:ext cx="6512196" cy="631190"/>
          </a:xfrm>
          <a:custGeom>
            <a:avLst/>
            <a:gdLst/>
            <a:ahLst/>
            <a:cxnLst/>
            <a:rect l="l" t="t" r="r" b="b"/>
            <a:pathLst>
              <a:path w="7073265" h="631190">
                <a:moveTo>
                  <a:pt x="7072883" y="0"/>
                </a:moveTo>
                <a:lnTo>
                  <a:pt x="0" y="0"/>
                </a:lnTo>
                <a:lnTo>
                  <a:pt x="0" y="630935"/>
                </a:lnTo>
                <a:lnTo>
                  <a:pt x="7072883" y="630935"/>
                </a:lnTo>
                <a:lnTo>
                  <a:pt x="7072883" y="0"/>
                </a:lnTo>
                <a:close/>
              </a:path>
            </a:pathLst>
          </a:custGeom>
          <a:solidFill>
            <a:srgbClr val="2D336A"/>
          </a:solidFill>
        </p:spPr>
        <p:txBody>
          <a:bodyPr wrap="square" lIns="0" tIns="0" rIns="0" bIns="0" rtlCol="0"/>
          <a:lstStyle/>
          <a:p>
            <a:r>
              <a:rPr lang="fr-FR" sz="2000" b="1" dirty="0">
                <a:solidFill>
                  <a:schemeClr val="bg1"/>
                </a:solidFill>
                <a:latin typeface="Futura Std Medium" panose="020B0502020204020303" pitchFamily="34" charset="77"/>
              </a:rPr>
              <a:t>PRESENTATION </a:t>
            </a:r>
            <a:r>
              <a:rPr lang="fr-FR" sz="2000" b="1">
                <a:solidFill>
                  <a:schemeClr val="bg1"/>
                </a:solidFill>
                <a:latin typeface="Futura Std Medium" panose="020B0502020204020303" pitchFamily="34" charset="77"/>
              </a:rPr>
              <a:t>ORALE </a:t>
            </a:r>
            <a:endParaRPr sz="2000" b="1" dirty="0">
              <a:solidFill>
                <a:schemeClr val="bg1"/>
              </a:solidFill>
              <a:latin typeface="Futura Std Medium" panose="020B0502020204020303" pitchFamily="34" charset="77"/>
            </a:endParaRPr>
          </a:p>
        </p:txBody>
      </p:sp>
      <p:sp>
        <p:nvSpPr>
          <p:cNvPr id="3" name="object 54">
            <a:extLst>
              <a:ext uri="{FF2B5EF4-FFF2-40B4-BE49-F238E27FC236}">
                <a16:creationId xmlns:a16="http://schemas.microsoft.com/office/drawing/2014/main" id="{91A4EEFA-3EDE-6D41-927F-0C64B00A0E7B}"/>
              </a:ext>
            </a:extLst>
          </p:cNvPr>
          <p:cNvSpPr/>
          <p:nvPr/>
        </p:nvSpPr>
        <p:spPr>
          <a:xfrm>
            <a:off x="7898382" y="249252"/>
            <a:ext cx="767080" cy="631190"/>
          </a:xfrm>
          <a:custGeom>
            <a:avLst/>
            <a:gdLst/>
            <a:ahLst/>
            <a:cxnLst/>
            <a:rect l="l" t="t" r="r" b="b"/>
            <a:pathLst>
              <a:path w="767079" h="631190">
                <a:moveTo>
                  <a:pt x="383286" y="0"/>
                </a:moveTo>
                <a:lnTo>
                  <a:pt x="0" y="0"/>
                </a:lnTo>
                <a:lnTo>
                  <a:pt x="0" y="630935"/>
                </a:lnTo>
                <a:lnTo>
                  <a:pt x="383286" y="630935"/>
                </a:lnTo>
                <a:lnTo>
                  <a:pt x="435301" y="628056"/>
                </a:lnTo>
                <a:lnTo>
                  <a:pt x="485187" y="619668"/>
                </a:lnTo>
                <a:lnTo>
                  <a:pt x="532489" y="606147"/>
                </a:lnTo>
                <a:lnTo>
                  <a:pt x="576749" y="587868"/>
                </a:lnTo>
                <a:lnTo>
                  <a:pt x="617511" y="565209"/>
                </a:lnTo>
                <a:lnTo>
                  <a:pt x="654319" y="538543"/>
                </a:lnTo>
                <a:lnTo>
                  <a:pt x="686717" y="508247"/>
                </a:lnTo>
                <a:lnTo>
                  <a:pt x="714248" y="474697"/>
                </a:lnTo>
                <a:lnTo>
                  <a:pt x="736455" y="438269"/>
                </a:lnTo>
                <a:lnTo>
                  <a:pt x="752882" y="399337"/>
                </a:lnTo>
                <a:lnTo>
                  <a:pt x="763073" y="358278"/>
                </a:lnTo>
                <a:lnTo>
                  <a:pt x="766572" y="315467"/>
                </a:lnTo>
                <a:lnTo>
                  <a:pt x="763073" y="272657"/>
                </a:lnTo>
                <a:lnTo>
                  <a:pt x="752882" y="231598"/>
                </a:lnTo>
                <a:lnTo>
                  <a:pt x="736455" y="192666"/>
                </a:lnTo>
                <a:lnTo>
                  <a:pt x="714248" y="156238"/>
                </a:lnTo>
                <a:lnTo>
                  <a:pt x="686717" y="122688"/>
                </a:lnTo>
                <a:lnTo>
                  <a:pt x="654319" y="92392"/>
                </a:lnTo>
                <a:lnTo>
                  <a:pt x="617511" y="65726"/>
                </a:lnTo>
                <a:lnTo>
                  <a:pt x="576749" y="43067"/>
                </a:lnTo>
                <a:lnTo>
                  <a:pt x="532489" y="24788"/>
                </a:lnTo>
                <a:lnTo>
                  <a:pt x="485187" y="11267"/>
                </a:lnTo>
                <a:lnTo>
                  <a:pt x="435301" y="2879"/>
                </a:lnTo>
                <a:lnTo>
                  <a:pt x="383286" y="0"/>
                </a:lnTo>
                <a:close/>
              </a:path>
            </a:pathLst>
          </a:custGeom>
          <a:solidFill>
            <a:srgbClr val="2D336A"/>
          </a:solidFill>
        </p:spPr>
        <p:txBody>
          <a:bodyPr wrap="square" lIns="0" tIns="0" rIns="0" bIns="0" rtlCol="0"/>
          <a:lstStyle/>
          <a:p>
            <a:endParaRPr/>
          </a:p>
        </p:txBody>
      </p:sp>
      <p:sp>
        <p:nvSpPr>
          <p:cNvPr id="4" name="ZoneTexte 3">
            <a:extLst>
              <a:ext uri="{FF2B5EF4-FFF2-40B4-BE49-F238E27FC236}">
                <a16:creationId xmlns:a16="http://schemas.microsoft.com/office/drawing/2014/main" id="{5AC95140-0E5B-394C-84DA-86870280BD28}"/>
              </a:ext>
            </a:extLst>
          </p:cNvPr>
          <p:cNvSpPr txBox="1"/>
          <p:nvPr/>
        </p:nvSpPr>
        <p:spPr>
          <a:xfrm>
            <a:off x="1683261" y="1088876"/>
            <a:ext cx="6794256" cy="264258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fr-FR" sz="1400" dirty="0">
                <a:latin typeface="Futura Std Medium" panose="020B0502020204020303" pitchFamily="34" charset="77"/>
              </a:rPr>
              <a:t>Présentation de l’entreprise et/ou du service et contexte du projet a été réalisé(cahier des charges, environnement humain et technique)</a:t>
            </a:r>
          </a:p>
          <a:p>
            <a:pPr marL="285750" indent="-285750">
              <a:lnSpc>
                <a:spcPct val="150000"/>
              </a:lnSpc>
              <a:buFont typeface="Arial" panose="020B0604020202020204" pitchFamily="34" charset="0"/>
              <a:buChar char="•"/>
            </a:pPr>
            <a:r>
              <a:rPr lang="fr-FR" sz="1400" dirty="0">
                <a:latin typeface="Futura Std Medium" panose="020B0502020204020303" pitchFamily="34" charset="77"/>
              </a:rPr>
              <a:t>Conception et codage des composants front-end et des composants back-end</a:t>
            </a:r>
          </a:p>
          <a:p>
            <a:pPr marL="285750" indent="-285750">
              <a:lnSpc>
                <a:spcPct val="150000"/>
              </a:lnSpc>
              <a:buFont typeface="Arial" panose="020B0604020202020204" pitchFamily="34" charset="0"/>
              <a:buChar char="•"/>
            </a:pPr>
            <a:r>
              <a:rPr lang="fr-FR" sz="1400" dirty="0">
                <a:latin typeface="Futura Std Medium" panose="020B0502020204020303" pitchFamily="34" charset="77"/>
              </a:rPr>
              <a:t>Présentation des éléments les plus significatifs de l’interface de l’application</a:t>
            </a:r>
          </a:p>
          <a:p>
            <a:pPr marL="285750" indent="-285750">
              <a:lnSpc>
                <a:spcPct val="150000"/>
              </a:lnSpc>
              <a:buFont typeface="Arial" panose="020B0604020202020204" pitchFamily="34" charset="0"/>
              <a:buChar char="•"/>
            </a:pPr>
            <a:r>
              <a:rPr lang="fr-FR" sz="1400" dirty="0">
                <a:latin typeface="Futura Std Medium" panose="020B0502020204020303" pitchFamily="34" charset="77"/>
              </a:rPr>
              <a:t>Présentation du jeu d’essai de la fonctionnalité la plus représentative (données en entrée, données attendues, données obtenues) et analyser des écarts éventuel</a:t>
            </a:r>
          </a:p>
          <a:p>
            <a:pPr marL="285750" indent="-285750">
              <a:lnSpc>
                <a:spcPct val="150000"/>
              </a:lnSpc>
              <a:buFont typeface="Arial" panose="020B0604020202020204" pitchFamily="34" charset="0"/>
              <a:buChar char="•"/>
            </a:pPr>
            <a:r>
              <a:rPr lang="fr-FR" sz="1400" dirty="0">
                <a:latin typeface="Futura Std Medium" panose="020B0502020204020303" pitchFamily="34" charset="77"/>
              </a:rPr>
              <a:t> Présentation d’un exemple de recherche effectuée à partir de site anglophone</a:t>
            </a:r>
          </a:p>
          <a:p>
            <a:pPr marL="285750" indent="-285750">
              <a:lnSpc>
                <a:spcPct val="150000"/>
              </a:lnSpc>
              <a:buFont typeface="Arial" panose="020B0604020202020204" pitchFamily="34" charset="0"/>
              <a:buChar char="•"/>
            </a:pPr>
            <a:r>
              <a:rPr lang="fr-FR" sz="1400" dirty="0">
                <a:latin typeface="Futura Std Medium" panose="020B0502020204020303" pitchFamily="34" charset="77"/>
              </a:rPr>
              <a:t>Synthèse et conclusion (satisfactions et difficultés rencontrées)</a:t>
            </a:r>
          </a:p>
        </p:txBody>
      </p:sp>
    </p:spTree>
    <p:extLst>
      <p:ext uri="{BB962C8B-B14F-4D97-AF65-F5344CB8AC3E}">
        <p14:creationId xmlns:p14="http://schemas.microsoft.com/office/powerpoint/2010/main" val="2277108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61279441-2438-B745-8B40-6FFE0FD1CE9C}"/>
              </a:ext>
            </a:extLst>
          </p:cNvPr>
          <p:cNvSpPr txBox="1"/>
          <p:nvPr/>
        </p:nvSpPr>
        <p:spPr>
          <a:xfrm>
            <a:off x="1724297" y="548640"/>
            <a:ext cx="2708366" cy="461665"/>
          </a:xfrm>
          <a:prstGeom prst="rect">
            <a:avLst/>
          </a:prstGeom>
          <a:noFill/>
        </p:spPr>
        <p:txBody>
          <a:bodyPr wrap="square" rtlCol="0">
            <a:spAutoFit/>
          </a:bodyPr>
          <a:lstStyle/>
          <a:p>
            <a:r>
              <a:rPr lang="fr-FR" sz="2400" b="1" dirty="0">
                <a:latin typeface="Futura LT Book" panose="02000504030000020003" pitchFamily="2" charset="0"/>
              </a:rPr>
              <a:t>Sommaire</a:t>
            </a:r>
          </a:p>
        </p:txBody>
      </p:sp>
      <p:sp>
        <p:nvSpPr>
          <p:cNvPr id="3" name="ZoneTexte 2">
            <a:extLst>
              <a:ext uri="{FF2B5EF4-FFF2-40B4-BE49-F238E27FC236}">
                <a16:creationId xmlns:a16="http://schemas.microsoft.com/office/drawing/2014/main" id="{72DDEEF9-1CBC-C740-ACD6-633C75E9C47F}"/>
              </a:ext>
            </a:extLst>
          </p:cNvPr>
          <p:cNvSpPr txBox="1"/>
          <p:nvPr/>
        </p:nvSpPr>
        <p:spPr>
          <a:xfrm>
            <a:off x="1724297" y="1323702"/>
            <a:ext cx="6561059" cy="2585323"/>
          </a:xfrm>
          <a:prstGeom prst="rect">
            <a:avLst/>
          </a:prstGeom>
          <a:noFill/>
        </p:spPr>
        <p:txBody>
          <a:bodyPr wrap="square" rtlCol="0">
            <a:spAutoFit/>
          </a:bodyPr>
          <a:lstStyle/>
          <a:p>
            <a:pPr>
              <a:lnSpc>
                <a:spcPct val="150000"/>
              </a:lnSpc>
            </a:pPr>
            <a:r>
              <a:rPr lang="fr-FR" dirty="0">
                <a:latin typeface="Futura LT Book" panose="02000504030000020003" pitchFamily="2" charset="0"/>
              </a:rPr>
              <a:t>1. Le titre				</a:t>
            </a:r>
          </a:p>
          <a:p>
            <a:pPr>
              <a:lnSpc>
                <a:spcPct val="150000"/>
              </a:lnSpc>
            </a:pPr>
            <a:r>
              <a:rPr lang="fr-FR" dirty="0">
                <a:latin typeface="Futura LT Book" panose="02000504030000020003" pitchFamily="2" charset="0"/>
              </a:rPr>
              <a:t>2. Les modalités d’évaluations du titre					</a:t>
            </a:r>
          </a:p>
          <a:p>
            <a:pPr>
              <a:lnSpc>
                <a:spcPct val="150000"/>
              </a:lnSpc>
            </a:pPr>
            <a:r>
              <a:rPr lang="fr-FR" dirty="0">
                <a:latin typeface="Futura LT Book" panose="02000504030000020003" pitchFamily="2" charset="0"/>
              </a:rPr>
              <a:t>3. Ce que vous devez produire					</a:t>
            </a:r>
          </a:p>
          <a:p>
            <a:pPr>
              <a:lnSpc>
                <a:spcPct val="150000"/>
              </a:lnSpc>
            </a:pPr>
            <a:r>
              <a:rPr lang="fr-FR" dirty="0">
                <a:latin typeface="Futura LT Book" panose="02000504030000020003" pitchFamily="2" charset="0"/>
              </a:rPr>
              <a:t>		</a:t>
            </a:r>
          </a:p>
          <a:p>
            <a:endParaRPr lang="fr-FR" dirty="0">
              <a:latin typeface="Futura LT Book" panose="02000504030000020003" pitchFamily="2" charset="0"/>
            </a:endParaRPr>
          </a:p>
          <a:p>
            <a:r>
              <a:rPr lang="fr-FR" dirty="0">
                <a:solidFill>
                  <a:schemeClr val="tx2"/>
                </a:solidFill>
              </a:rPr>
              <a:t>			</a:t>
            </a:r>
          </a:p>
          <a:p>
            <a:endParaRPr lang="fr-FR" dirty="0"/>
          </a:p>
        </p:txBody>
      </p:sp>
    </p:spTree>
    <p:extLst>
      <p:ext uri="{BB962C8B-B14F-4D97-AF65-F5344CB8AC3E}">
        <p14:creationId xmlns:p14="http://schemas.microsoft.com/office/powerpoint/2010/main" val="2924657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88000">
              <a:srgbClr val="2D336A"/>
            </a:gs>
            <a:gs pos="0">
              <a:srgbClr val="9CCFBD"/>
            </a:gs>
          </a:gsLst>
          <a:lin ang="12000000" scaled="0"/>
        </a:gradFill>
        <a:effectLst/>
      </p:bgPr>
    </p:bg>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101D5BB2-CA99-4D98-8BAE-2A83E43FC8A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86300" y="114300"/>
            <a:ext cx="4514850" cy="2945562"/>
          </a:xfrm>
          <a:prstGeom prst="rect">
            <a:avLst/>
          </a:prstGeom>
          <a:noFill/>
        </p:spPr>
      </p:pic>
      <p:sp>
        <p:nvSpPr>
          <p:cNvPr id="3" name="Rectangle 2">
            <a:extLst>
              <a:ext uri="{FF2B5EF4-FFF2-40B4-BE49-F238E27FC236}">
                <a16:creationId xmlns:a16="http://schemas.microsoft.com/office/drawing/2014/main" id="{A75063F4-FC61-324B-B14C-904251FBFB6D}"/>
              </a:ext>
            </a:extLst>
          </p:cNvPr>
          <p:cNvSpPr/>
          <p:nvPr/>
        </p:nvSpPr>
        <p:spPr>
          <a:xfrm>
            <a:off x="1250798" y="3655758"/>
            <a:ext cx="2673503" cy="646331"/>
          </a:xfrm>
          <a:prstGeom prst="rect">
            <a:avLst/>
          </a:prstGeom>
        </p:spPr>
        <p:txBody>
          <a:bodyPr wrap="square">
            <a:spAutoFit/>
          </a:bodyPr>
          <a:lstStyle/>
          <a:p>
            <a:r>
              <a:rPr lang="fr-FR" sz="3600" dirty="0">
                <a:solidFill>
                  <a:schemeClr val="bg1"/>
                </a:solidFill>
                <a:latin typeface="Futura Std Book" panose="020B0502020204020303" pitchFamily="34" charset="77"/>
              </a:rPr>
              <a:t>LE TITRE</a:t>
            </a:r>
            <a:r>
              <a:rPr lang="fr-FR" sz="3600" dirty="0">
                <a:solidFill>
                  <a:schemeClr val="bg1"/>
                </a:solidFill>
                <a:latin typeface="Futura Std Condensed" panose="020B0502020204020303" pitchFamily="34" charset="77"/>
              </a:rPr>
              <a:t>	</a:t>
            </a:r>
          </a:p>
        </p:txBody>
      </p:sp>
    </p:spTree>
    <p:extLst>
      <p:ext uri="{BB962C8B-B14F-4D97-AF65-F5344CB8AC3E}">
        <p14:creationId xmlns:p14="http://schemas.microsoft.com/office/powerpoint/2010/main" val="3682340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117">
            <a:extLst>
              <a:ext uri="{FF2B5EF4-FFF2-40B4-BE49-F238E27FC236}">
                <a16:creationId xmlns:a16="http://schemas.microsoft.com/office/drawing/2014/main" id="{4DBE2B50-C63D-194C-A930-A598F5487DC6}"/>
              </a:ext>
            </a:extLst>
          </p:cNvPr>
          <p:cNvSpPr/>
          <p:nvPr/>
        </p:nvSpPr>
        <p:spPr>
          <a:xfrm>
            <a:off x="1386186" y="263434"/>
            <a:ext cx="5700413" cy="631190"/>
          </a:xfrm>
          <a:custGeom>
            <a:avLst/>
            <a:gdLst/>
            <a:ahLst/>
            <a:cxnLst/>
            <a:rect l="l" t="t" r="r" b="b"/>
            <a:pathLst>
              <a:path w="7073265" h="631190">
                <a:moveTo>
                  <a:pt x="7072883" y="0"/>
                </a:moveTo>
                <a:lnTo>
                  <a:pt x="0" y="0"/>
                </a:lnTo>
                <a:lnTo>
                  <a:pt x="0" y="630935"/>
                </a:lnTo>
                <a:lnTo>
                  <a:pt x="7072883" y="630935"/>
                </a:lnTo>
                <a:lnTo>
                  <a:pt x="7072883" y="0"/>
                </a:lnTo>
                <a:close/>
              </a:path>
            </a:pathLst>
          </a:custGeom>
          <a:solidFill>
            <a:srgbClr val="2D336A"/>
          </a:solidFill>
        </p:spPr>
        <p:txBody>
          <a:bodyPr wrap="square" lIns="0" tIns="0" rIns="0" bIns="0" rtlCol="0"/>
          <a:lstStyle/>
          <a:p>
            <a:r>
              <a:rPr lang="fr-FR" sz="2800" b="1" dirty="0">
                <a:solidFill>
                  <a:schemeClr val="bg1"/>
                </a:solidFill>
                <a:latin typeface="Futura Std Medium" panose="020B0502020204020303" pitchFamily="34" charset="77"/>
              </a:rPr>
              <a:t>Les différents types de Diplômes</a:t>
            </a:r>
            <a:endParaRPr sz="2800" b="1" dirty="0">
              <a:solidFill>
                <a:schemeClr val="bg1"/>
              </a:solidFill>
              <a:latin typeface="Futura Std Medium" panose="020B0502020204020303" pitchFamily="34" charset="77"/>
            </a:endParaRPr>
          </a:p>
        </p:txBody>
      </p:sp>
      <p:sp>
        <p:nvSpPr>
          <p:cNvPr id="5" name="object 54">
            <a:extLst>
              <a:ext uri="{FF2B5EF4-FFF2-40B4-BE49-F238E27FC236}">
                <a16:creationId xmlns:a16="http://schemas.microsoft.com/office/drawing/2014/main" id="{D9D4E02D-0A6A-B341-A3A5-CB18F8ADF335}"/>
              </a:ext>
            </a:extLst>
          </p:cNvPr>
          <p:cNvSpPr/>
          <p:nvPr/>
        </p:nvSpPr>
        <p:spPr>
          <a:xfrm>
            <a:off x="7086599" y="263434"/>
            <a:ext cx="767080" cy="631190"/>
          </a:xfrm>
          <a:custGeom>
            <a:avLst/>
            <a:gdLst/>
            <a:ahLst/>
            <a:cxnLst/>
            <a:rect l="l" t="t" r="r" b="b"/>
            <a:pathLst>
              <a:path w="767079" h="631190">
                <a:moveTo>
                  <a:pt x="383286" y="0"/>
                </a:moveTo>
                <a:lnTo>
                  <a:pt x="0" y="0"/>
                </a:lnTo>
                <a:lnTo>
                  <a:pt x="0" y="630935"/>
                </a:lnTo>
                <a:lnTo>
                  <a:pt x="383286" y="630935"/>
                </a:lnTo>
                <a:lnTo>
                  <a:pt x="435301" y="628056"/>
                </a:lnTo>
                <a:lnTo>
                  <a:pt x="485187" y="619668"/>
                </a:lnTo>
                <a:lnTo>
                  <a:pt x="532489" y="606147"/>
                </a:lnTo>
                <a:lnTo>
                  <a:pt x="576749" y="587868"/>
                </a:lnTo>
                <a:lnTo>
                  <a:pt x="617511" y="565209"/>
                </a:lnTo>
                <a:lnTo>
                  <a:pt x="654319" y="538543"/>
                </a:lnTo>
                <a:lnTo>
                  <a:pt x="686717" y="508247"/>
                </a:lnTo>
                <a:lnTo>
                  <a:pt x="714248" y="474697"/>
                </a:lnTo>
                <a:lnTo>
                  <a:pt x="736455" y="438269"/>
                </a:lnTo>
                <a:lnTo>
                  <a:pt x="752882" y="399337"/>
                </a:lnTo>
                <a:lnTo>
                  <a:pt x="763073" y="358278"/>
                </a:lnTo>
                <a:lnTo>
                  <a:pt x="766572" y="315467"/>
                </a:lnTo>
                <a:lnTo>
                  <a:pt x="763073" y="272657"/>
                </a:lnTo>
                <a:lnTo>
                  <a:pt x="752882" y="231598"/>
                </a:lnTo>
                <a:lnTo>
                  <a:pt x="736455" y="192666"/>
                </a:lnTo>
                <a:lnTo>
                  <a:pt x="714248" y="156238"/>
                </a:lnTo>
                <a:lnTo>
                  <a:pt x="686717" y="122688"/>
                </a:lnTo>
                <a:lnTo>
                  <a:pt x="654319" y="92392"/>
                </a:lnTo>
                <a:lnTo>
                  <a:pt x="617511" y="65726"/>
                </a:lnTo>
                <a:lnTo>
                  <a:pt x="576749" y="43067"/>
                </a:lnTo>
                <a:lnTo>
                  <a:pt x="532489" y="24788"/>
                </a:lnTo>
                <a:lnTo>
                  <a:pt x="485187" y="11267"/>
                </a:lnTo>
                <a:lnTo>
                  <a:pt x="435301" y="2879"/>
                </a:lnTo>
                <a:lnTo>
                  <a:pt x="383286" y="0"/>
                </a:lnTo>
                <a:close/>
              </a:path>
            </a:pathLst>
          </a:custGeom>
          <a:solidFill>
            <a:srgbClr val="2D336A"/>
          </a:solidFill>
        </p:spPr>
        <p:txBody>
          <a:bodyPr wrap="square" lIns="0" tIns="0" rIns="0" bIns="0" rtlCol="0"/>
          <a:lstStyle/>
          <a:p>
            <a:endParaRPr/>
          </a:p>
        </p:txBody>
      </p:sp>
      <p:sp>
        <p:nvSpPr>
          <p:cNvPr id="6" name="Espace réservé du contenu 2">
            <a:extLst>
              <a:ext uri="{FF2B5EF4-FFF2-40B4-BE49-F238E27FC236}">
                <a16:creationId xmlns:a16="http://schemas.microsoft.com/office/drawing/2014/main" id="{46D3A97F-BBC4-6E45-93A4-091FF1735157}"/>
              </a:ext>
            </a:extLst>
          </p:cNvPr>
          <p:cNvSpPr txBox="1">
            <a:spLocks/>
          </p:cNvSpPr>
          <p:nvPr/>
        </p:nvSpPr>
        <p:spPr>
          <a:xfrm>
            <a:off x="1386186" y="1111052"/>
            <a:ext cx="7601271" cy="4032448"/>
          </a:xfrm>
          <a:prstGeom prst="rect">
            <a:avLst/>
          </a:prstGeom>
        </p:spPr>
        <p:txBody>
          <a:bodyPr>
            <a:normAutofit fontScale="77500" lnSpcReduction="20000"/>
          </a:bodyPr>
          <a:lstStyle>
            <a:lvl1pPr marL="342900" indent="-342900" algn="l" defTabSz="457200" rtl="0" eaLnBrk="1" latinLnBrk="0" hangingPunct="1">
              <a:spcBef>
                <a:spcPct val="20000"/>
              </a:spcBef>
              <a:buClr>
                <a:srgbClr val="9CCFBE"/>
              </a:buClr>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Clr>
                <a:srgbClr val="C44C96"/>
              </a:buClr>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Clr>
                <a:srgbClr val="9CCFBE"/>
              </a:buClr>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Clr>
                <a:srgbClr val="C44C96"/>
              </a:buClr>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fr-FR" sz="2300" b="1" dirty="0">
                <a:latin typeface="Futura Std Book" panose="020B0502020204020303" pitchFamily="34" charset="77"/>
              </a:rPr>
              <a:t>Il existe deux types de reconnaissance officielle par l'Etat du niveau des diplômes : </a:t>
            </a:r>
          </a:p>
          <a:p>
            <a:pPr marL="0" indent="0">
              <a:buNone/>
            </a:pPr>
            <a:endParaRPr lang="fr-FR" sz="2300" b="1" dirty="0">
              <a:latin typeface="Futura Std Book" panose="020B0502020204020303" pitchFamily="34" charset="77"/>
            </a:endParaRPr>
          </a:p>
          <a:p>
            <a:pPr lvl="1"/>
            <a:r>
              <a:rPr lang="fr-FR" sz="2000" i="1" dirty="0">
                <a:latin typeface="Futura Std Medium" panose="020B0502020204020303" pitchFamily="34" charset="77"/>
              </a:rPr>
              <a:t>« A</a:t>
            </a:r>
            <a:r>
              <a:rPr lang="fr-FR" sz="2000" dirty="0">
                <a:latin typeface="Futura Std Medium" panose="020B0502020204020303" pitchFamily="34" charset="77"/>
              </a:rPr>
              <a:t>cadémique » sous la responsabilité du ministère de l'éducation nationale et de l'enseignement supérieur (diplômes et grades universitaires, niveaux Bac + 3, +5,…), axé sur les connaissances – le savoir</a:t>
            </a:r>
          </a:p>
          <a:p>
            <a:pPr marL="457200" lvl="1" indent="0">
              <a:buNone/>
            </a:pPr>
            <a:endParaRPr lang="fr-FR" sz="2000" dirty="0">
              <a:latin typeface="Futura Std Medium" panose="020B0502020204020303" pitchFamily="34" charset="77"/>
            </a:endParaRPr>
          </a:p>
          <a:p>
            <a:pPr lvl="1"/>
            <a:r>
              <a:rPr lang="fr-FR" sz="2000" dirty="0">
                <a:latin typeface="Futura Std Medium" panose="020B0502020204020303" pitchFamily="34" charset="77"/>
              </a:rPr>
              <a:t>« Professionnelle » sous la responsabilité du ministère du travail (du niveau 4 au niveau 7), axé sur les compétences – le savoir faire</a:t>
            </a:r>
          </a:p>
          <a:p>
            <a:endParaRPr lang="fr-FR" sz="2300" dirty="0">
              <a:latin typeface="Futura Std Medium" panose="020B0502020204020303" pitchFamily="34" charset="77"/>
            </a:endParaRPr>
          </a:p>
          <a:p>
            <a:r>
              <a:rPr lang="fr-FR" sz="2000" dirty="0">
                <a:latin typeface="Futura Std Medium" panose="020B0502020204020303" pitchFamily="34" charset="77"/>
              </a:rPr>
              <a:t>Le Répertoire National des Certifications Professionnelles est le support de cette reconnaissance professionnelle. C'est une base de données juridique portant sur les diplômes, titres, certificats,....., dont le niveau de qualification professionnelle  est officiellement reconnu. </a:t>
            </a:r>
          </a:p>
          <a:p>
            <a:pPr marL="0" indent="0">
              <a:buFont typeface="Arial"/>
              <a:buNone/>
            </a:pPr>
            <a:endParaRPr lang="fr-FR" sz="2000" dirty="0">
              <a:latin typeface="Futura Std Medium" panose="020B0502020204020303" pitchFamily="34" charset="77"/>
            </a:endParaRPr>
          </a:p>
          <a:p>
            <a:r>
              <a:rPr lang="fr-FR" sz="2000" dirty="0">
                <a:latin typeface="Futura Std Medium" panose="020B0502020204020303" pitchFamily="34" charset="77"/>
              </a:rPr>
              <a:t>Toute certification professionnelle (titre, diplôme, certificat..) enregistrée au RNCP fait l'objet d'un texte officiel  publié au Journal officiel de la République française</a:t>
            </a:r>
          </a:p>
          <a:p>
            <a:endParaRPr lang="fr-FR" sz="2300" dirty="0">
              <a:latin typeface="Futura Std Medium" panose="020B0502020204020303" pitchFamily="34" charset="77"/>
            </a:endParaRPr>
          </a:p>
          <a:p>
            <a:endParaRPr lang="fr-FR" i="1" dirty="0">
              <a:latin typeface="Futura Std Medium" panose="020B0502020204020303" pitchFamily="34" charset="77"/>
            </a:endParaRPr>
          </a:p>
          <a:p>
            <a:pPr lvl="2"/>
            <a:endParaRPr lang="fr-FR" i="1" dirty="0">
              <a:latin typeface="Futura Std Medium" panose="020B0502020204020303" pitchFamily="34" charset="77"/>
            </a:endParaRPr>
          </a:p>
          <a:p>
            <a:pPr lvl="2">
              <a:lnSpc>
                <a:spcPct val="110000"/>
              </a:lnSpc>
            </a:pPr>
            <a:endParaRPr lang="fr-FR" dirty="0"/>
          </a:p>
        </p:txBody>
      </p:sp>
    </p:spTree>
    <p:extLst>
      <p:ext uri="{BB962C8B-B14F-4D97-AF65-F5344CB8AC3E}">
        <p14:creationId xmlns:p14="http://schemas.microsoft.com/office/powerpoint/2010/main" val="273078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117">
            <a:extLst>
              <a:ext uri="{FF2B5EF4-FFF2-40B4-BE49-F238E27FC236}">
                <a16:creationId xmlns:a16="http://schemas.microsoft.com/office/drawing/2014/main" id="{10F1FBF8-5A88-F94C-B8C6-D81E101D2161}"/>
              </a:ext>
            </a:extLst>
          </p:cNvPr>
          <p:cNvSpPr/>
          <p:nvPr/>
        </p:nvSpPr>
        <p:spPr>
          <a:xfrm>
            <a:off x="1386186" y="263434"/>
            <a:ext cx="6186188" cy="631190"/>
          </a:xfrm>
          <a:custGeom>
            <a:avLst/>
            <a:gdLst/>
            <a:ahLst/>
            <a:cxnLst/>
            <a:rect l="l" t="t" r="r" b="b"/>
            <a:pathLst>
              <a:path w="7073265" h="631190">
                <a:moveTo>
                  <a:pt x="7072883" y="0"/>
                </a:moveTo>
                <a:lnTo>
                  <a:pt x="0" y="0"/>
                </a:lnTo>
                <a:lnTo>
                  <a:pt x="0" y="630935"/>
                </a:lnTo>
                <a:lnTo>
                  <a:pt x="7072883" y="630935"/>
                </a:lnTo>
                <a:lnTo>
                  <a:pt x="7072883" y="0"/>
                </a:lnTo>
                <a:close/>
              </a:path>
            </a:pathLst>
          </a:custGeom>
          <a:solidFill>
            <a:srgbClr val="2D336A"/>
          </a:solidFill>
        </p:spPr>
        <p:txBody>
          <a:bodyPr wrap="square" lIns="0" tIns="0" rIns="0" bIns="0" rtlCol="0"/>
          <a:lstStyle/>
          <a:p>
            <a:r>
              <a:rPr lang="fr-FR" sz="2700" b="1" dirty="0">
                <a:solidFill>
                  <a:schemeClr val="bg1"/>
                </a:solidFill>
                <a:latin typeface="Futura Std Medium" panose="020B0502020204020303" pitchFamily="34" charset="77"/>
              </a:rPr>
              <a:t>Les compétences liées aux Titres DWWM</a:t>
            </a:r>
            <a:endParaRPr sz="2700" b="1" dirty="0">
              <a:solidFill>
                <a:schemeClr val="bg1"/>
              </a:solidFill>
              <a:latin typeface="Futura Std Medium" panose="020B0502020204020303" pitchFamily="34" charset="77"/>
            </a:endParaRPr>
          </a:p>
        </p:txBody>
      </p:sp>
      <p:sp>
        <p:nvSpPr>
          <p:cNvPr id="4" name="object 54">
            <a:extLst>
              <a:ext uri="{FF2B5EF4-FFF2-40B4-BE49-F238E27FC236}">
                <a16:creationId xmlns:a16="http://schemas.microsoft.com/office/drawing/2014/main" id="{22AFB219-E017-2740-AB02-3A875E13C50D}"/>
              </a:ext>
            </a:extLst>
          </p:cNvPr>
          <p:cNvSpPr/>
          <p:nvPr/>
        </p:nvSpPr>
        <p:spPr>
          <a:xfrm>
            <a:off x="7572374" y="263434"/>
            <a:ext cx="767080" cy="631190"/>
          </a:xfrm>
          <a:custGeom>
            <a:avLst/>
            <a:gdLst/>
            <a:ahLst/>
            <a:cxnLst/>
            <a:rect l="l" t="t" r="r" b="b"/>
            <a:pathLst>
              <a:path w="767079" h="631190">
                <a:moveTo>
                  <a:pt x="383286" y="0"/>
                </a:moveTo>
                <a:lnTo>
                  <a:pt x="0" y="0"/>
                </a:lnTo>
                <a:lnTo>
                  <a:pt x="0" y="630935"/>
                </a:lnTo>
                <a:lnTo>
                  <a:pt x="383286" y="630935"/>
                </a:lnTo>
                <a:lnTo>
                  <a:pt x="435301" y="628056"/>
                </a:lnTo>
                <a:lnTo>
                  <a:pt x="485187" y="619668"/>
                </a:lnTo>
                <a:lnTo>
                  <a:pt x="532489" y="606147"/>
                </a:lnTo>
                <a:lnTo>
                  <a:pt x="576749" y="587868"/>
                </a:lnTo>
                <a:lnTo>
                  <a:pt x="617511" y="565209"/>
                </a:lnTo>
                <a:lnTo>
                  <a:pt x="654319" y="538543"/>
                </a:lnTo>
                <a:lnTo>
                  <a:pt x="686717" y="508247"/>
                </a:lnTo>
                <a:lnTo>
                  <a:pt x="714248" y="474697"/>
                </a:lnTo>
                <a:lnTo>
                  <a:pt x="736455" y="438269"/>
                </a:lnTo>
                <a:lnTo>
                  <a:pt x="752882" y="399337"/>
                </a:lnTo>
                <a:lnTo>
                  <a:pt x="763073" y="358278"/>
                </a:lnTo>
                <a:lnTo>
                  <a:pt x="766572" y="315467"/>
                </a:lnTo>
                <a:lnTo>
                  <a:pt x="763073" y="272657"/>
                </a:lnTo>
                <a:lnTo>
                  <a:pt x="752882" y="231598"/>
                </a:lnTo>
                <a:lnTo>
                  <a:pt x="736455" y="192666"/>
                </a:lnTo>
                <a:lnTo>
                  <a:pt x="714248" y="156238"/>
                </a:lnTo>
                <a:lnTo>
                  <a:pt x="686717" y="122688"/>
                </a:lnTo>
                <a:lnTo>
                  <a:pt x="654319" y="92392"/>
                </a:lnTo>
                <a:lnTo>
                  <a:pt x="617511" y="65726"/>
                </a:lnTo>
                <a:lnTo>
                  <a:pt x="576749" y="43067"/>
                </a:lnTo>
                <a:lnTo>
                  <a:pt x="532489" y="24788"/>
                </a:lnTo>
                <a:lnTo>
                  <a:pt x="485187" y="11267"/>
                </a:lnTo>
                <a:lnTo>
                  <a:pt x="435301" y="2879"/>
                </a:lnTo>
                <a:lnTo>
                  <a:pt x="383286" y="0"/>
                </a:lnTo>
                <a:close/>
              </a:path>
            </a:pathLst>
          </a:custGeom>
          <a:solidFill>
            <a:srgbClr val="2D336A"/>
          </a:solidFill>
        </p:spPr>
        <p:txBody>
          <a:bodyPr wrap="square" lIns="0" tIns="0" rIns="0" bIns="0" rtlCol="0"/>
          <a:lstStyle/>
          <a:p>
            <a:endParaRPr/>
          </a:p>
        </p:txBody>
      </p:sp>
      <p:graphicFrame>
        <p:nvGraphicFramePr>
          <p:cNvPr id="6" name="Tableau 5">
            <a:extLst>
              <a:ext uri="{FF2B5EF4-FFF2-40B4-BE49-F238E27FC236}">
                <a16:creationId xmlns:a16="http://schemas.microsoft.com/office/drawing/2014/main" id="{0966EE5D-1131-AE43-8722-DB37F41E8704}"/>
              </a:ext>
            </a:extLst>
          </p:cNvPr>
          <p:cNvGraphicFramePr>
            <a:graphicFrameLocks noGrp="1"/>
          </p:cNvGraphicFramePr>
          <p:nvPr>
            <p:extLst>
              <p:ext uri="{D42A27DB-BD31-4B8C-83A1-F6EECF244321}">
                <p14:modId xmlns:p14="http://schemas.microsoft.com/office/powerpoint/2010/main" val="3222645546"/>
              </p:ext>
            </p:extLst>
          </p:nvPr>
        </p:nvGraphicFramePr>
        <p:xfrm>
          <a:off x="1632494" y="2606212"/>
          <a:ext cx="6961414" cy="426720"/>
        </p:xfrm>
        <a:graphic>
          <a:graphicData uri="http://schemas.openxmlformats.org/drawingml/2006/table">
            <a:tbl>
              <a:tblPr/>
              <a:tblGrid>
                <a:gridCol w="6961414">
                  <a:extLst>
                    <a:ext uri="{9D8B030D-6E8A-4147-A177-3AD203B41FA5}">
                      <a16:colId xmlns:a16="http://schemas.microsoft.com/office/drawing/2014/main" val="2028414497"/>
                    </a:ext>
                  </a:extLst>
                </a:gridCol>
              </a:tblGrid>
              <a:tr h="0">
                <a:tc>
                  <a:txBody>
                    <a:bodyPr/>
                    <a:lstStyle/>
                    <a:p>
                      <a:pPr marL="285750" indent="-285750">
                        <a:buFont typeface="Arial" panose="020B0604020202020204" pitchFamily="34" charset="0"/>
                        <a:buChar char="•"/>
                      </a:pPr>
                      <a:r>
                        <a:rPr lang="fr-FR" sz="1400" b="0" i="0" kern="1200" dirty="0">
                          <a:solidFill>
                            <a:schemeClr val="tx1"/>
                          </a:solidFill>
                          <a:effectLst/>
                          <a:latin typeface="Futura Std Medium" panose="020B0502020204020303" pitchFamily="34" charset="77"/>
                          <a:ea typeface="+mn-ea"/>
                          <a:cs typeface="+mn-cs"/>
                        </a:rPr>
                        <a:t>Développer la partie front-end d’une application web ou web mobile en intégrant les recommandations de sécurité</a:t>
                      </a:r>
                    </a:p>
                  </a:txBody>
                  <a:tcPr marL="47625" marR="47625" marT="0" marB="0">
                    <a:lnL>
                      <a:noFill/>
                    </a:lnL>
                    <a:lnR>
                      <a:noFill/>
                    </a:lnR>
                    <a:lnT>
                      <a:noFill/>
                    </a:lnT>
                    <a:lnB>
                      <a:noFill/>
                    </a:lnB>
                  </a:tcPr>
                </a:tc>
                <a:extLst>
                  <a:ext uri="{0D108BD9-81ED-4DB2-BD59-A6C34878D82A}">
                    <a16:rowId xmlns:a16="http://schemas.microsoft.com/office/drawing/2014/main" val="2125420120"/>
                  </a:ext>
                </a:extLst>
              </a:tr>
            </a:tbl>
          </a:graphicData>
        </a:graphic>
      </p:graphicFrame>
      <p:graphicFrame>
        <p:nvGraphicFramePr>
          <p:cNvPr id="7" name="Tableau 6">
            <a:extLst>
              <a:ext uri="{FF2B5EF4-FFF2-40B4-BE49-F238E27FC236}">
                <a16:creationId xmlns:a16="http://schemas.microsoft.com/office/drawing/2014/main" id="{89698ABA-D8F9-0F44-9B40-36B5B6376DAB}"/>
              </a:ext>
            </a:extLst>
          </p:cNvPr>
          <p:cNvGraphicFramePr>
            <a:graphicFrameLocks noGrp="1"/>
          </p:cNvGraphicFramePr>
          <p:nvPr>
            <p:extLst>
              <p:ext uri="{D42A27DB-BD31-4B8C-83A1-F6EECF244321}">
                <p14:modId xmlns:p14="http://schemas.microsoft.com/office/powerpoint/2010/main" val="3509333372"/>
              </p:ext>
            </p:extLst>
          </p:nvPr>
        </p:nvGraphicFramePr>
        <p:xfrm>
          <a:off x="1632494" y="3706861"/>
          <a:ext cx="6221185" cy="426720"/>
        </p:xfrm>
        <a:graphic>
          <a:graphicData uri="http://schemas.openxmlformats.org/drawingml/2006/table">
            <a:tbl>
              <a:tblPr/>
              <a:tblGrid>
                <a:gridCol w="6221185">
                  <a:extLst>
                    <a:ext uri="{9D8B030D-6E8A-4147-A177-3AD203B41FA5}">
                      <a16:colId xmlns:a16="http://schemas.microsoft.com/office/drawing/2014/main" val="2028414497"/>
                    </a:ext>
                  </a:extLst>
                </a:gridCol>
              </a:tblGrid>
              <a:tr h="0">
                <a:tc>
                  <a:txBody>
                    <a:bodyPr/>
                    <a:lstStyle/>
                    <a:p>
                      <a:pPr marL="285750" indent="-285750">
                        <a:buFont typeface="Arial" panose="020B0604020202020204" pitchFamily="34" charset="0"/>
                        <a:buChar char="•"/>
                      </a:pPr>
                      <a:r>
                        <a:rPr lang="fr-FR" sz="1400" b="0" i="0" kern="1200" dirty="0">
                          <a:solidFill>
                            <a:schemeClr val="tx1"/>
                          </a:solidFill>
                          <a:effectLst/>
                          <a:latin typeface="Futura Std Medium" panose="020B0502020204020303" pitchFamily="34" charset="77"/>
                          <a:ea typeface="+mn-ea"/>
                          <a:cs typeface="+mn-cs"/>
                        </a:rPr>
                        <a:t>Développer la partie Back-end d’une application web ou web mobile en intégrant les recommandations de sécurité</a:t>
                      </a:r>
                    </a:p>
                  </a:txBody>
                  <a:tcPr marL="47625" marR="47625" marT="0" marB="0">
                    <a:lnL>
                      <a:noFill/>
                    </a:lnL>
                    <a:lnR>
                      <a:noFill/>
                    </a:lnR>
                    <a:lnT>
                      <a:noFill/>
                    </a:lnT>
                    <a:lnB>
                      <a:noFill/>
                    </a:lnB>
                  </a:tcPr>
                </a:tc>
                <a:extLst>
                  <a:ext uri="{0D108BD9-81ED-4DB2-BD59-A6C34878D82A}">
                    <a16:rowId xmlns:a16="http://schemas.microsoft.com/office/drawing/2014/main" val="2125420120"/>
                  </a:ext>
                </a:extLst>
              </a:tr>
            </a:tbl>
          </a:graphicData>
        </a:graphic>
      </p:graphicFrame>
      <p:sp>
        <p:nvSpPr>
          <p:cNvPr id="9" name="ZoneTexte 8">
            <a:extLst>
              <a:ext uri="{FF2B5EF4-FFF2-40B4-BE49-F238E27FC236}">
                <a16:creationId xmlns:a16="http://schemas.microsoft.com/office/drawing/2014/main" id="{242E9DA7-F523-6F4F-9154-17DA75B82104}"/>
              </a:ext>
            </a:extLst>
          </p:cNvPr>
          <p:cNvSpPr txBox="1"/>
          <p:nvPr/>
        </p:nvSpPr>
        <p:spPr>
          <a:xfrm>
            <a:off x="1496786" y="1874572"/>
            <a:ext cx="3429000" cy="461665"/>
          </a:xfrm>
          <a:prstGeom prst="rect">
            <a:avLst/>
          </a:prstGeom>
          <a:noFill/>
        </p:spPr>
        <p:txBody>
          <a:bodyPr wrap="square" rtlCol="0">
            <a:spAutoFit/>
          </a:bodyPr>
          <a:lstStyle/>
          <a:p>
            <a:r>
              <a:rPr lang="fr-FR" sz="2400" b="1" dirty="0">
                <a:latin typeface="Futura Std Condensed" panose="020B0502020204020303" pitchFamily="34" charset="77"/>
              </a:rPr>
              <a:t>Les activités types</a:t>
            </a:r>
          </a:p>
        </p:txBody>
      </p:sp>
      <p:sp>
        <p:nvSpPr>
          <p:cNvPr id="11" name="ZoneTexte 10">
            <a:extLst>
              <a:ext uri="{FF2B5EF4-FFF2-40B4-BE49-F238E27FC236}">
                <a16:creationId xmlns:a16="http://schemas.microsoft.com/office/drawing/2014/main" id="{E5921CC5-19B6-124F-92F6-EA5E8ED2A906}"/>
              </a:ext>
            </a:extLst>
          </p:cNvPr>
          <p:cNvSpPr txBox="1"/>
          <p:nvPr/>
        </p:nvSpPr>
        <p:spPr>
          <a:xfrm>
            <a:off x="1496786" y="1105453"/>
            <a:ext cx="6724185" cy="400110"/>
          </a:xfrm>
          <a:prstGeom prst="rect">
            <a:avLst/>
          </a:prstGeom>
          <a:noFill/>
        </p:spPr>
        <p:txBody>
          <a:bodyPr wrap="square" rtlCol="0">
            <a:spAutoFit/>
          </a:bodyPr>
          <a:lstStyle/>
          <a:p>
            <a:r>
              <a:rPr lang="fr-FR" sz="2000" dirty="0">
                <a:latin typeface="Futura Std Medium" panose="020B0502020204020303" pitchFamily="34" charset="77"/>
              </a:rPr>
              <a:t>Développeur Web Web Mobile – Niveau 5</a:t>
            </a:r>
          </a:p>
        </p:txBody>
      </p:sp>
    </p:spTree>
    <p:extLst>
      <p:ext uri="{BB962C8B-B14F-4D97-AF65-F5344CB8AC3E}">
        <p14:creationId xmlns:p14="http://schemas.microsoft.com/office/powerpoint/2010/main" val="2376718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au 1">
            <a:extLst>
              <a:ext uri="{FF2B5EF4-FFF2-40B4-BE49-F238E27FC236}">
                <a16:creationId xmlns:a16="http://schemas.microsoft.com/office/drawing/2014/main" id="{D211B451-79E4-BC4B-B4C1-BCA98E5D8A95}"/>
              </a:ext>
            </a:extLst>
          </p:cNvPr>
          <p:cNvGraphicFramePr>
            <a:graphicFrameLocks noGrp="1"/>
          </p:cNvGraphicFramePr>
          <p:nvPr>
            <p:extLst>
              <p:ext uri="{D42A27DB-BD31-4B8C-83A1-F6EECF244321}">
                <p14:modId xmlns:p14="http://schemas.microsoft.com/office/powerpoint/2010/main" val="1791817353"/>
              </p:ext>
            </p:extLst>
          </p:nvPr>
        </p:nvGraphicFramePr>
        <p:xfrm>
          <a:off x="1506311" y="216087"/>
          <a:ext cx="7988300" cy="610849"/>
        </p:xfrm>
        <a:graphic>
          <a:graphicData uri="http://schemas.openxmlformats.org/drawingml/2006/table">
            <a:tbl>
              <a:tblPr/>
              <a:tblGrid>
                <a:gridCol w="7988300">
                  <a:extLst>
                    <a:ext uri="{9D8B030D-6E8A-4147-A177-3AD203B41FA5}">
                      <a16:colId xmlns:a16="http://schemas.microsoft.com/office/drawing/2014/main" val="2028414497"/>
                    </a:ext>
                  </a:extLst>
                </a:gridCol>
              </a:tblGrid>
              <a:tr h="610849">
                <a:tc>
                  <a:txBody>
                    <a:bodyPr/>
                    <a:lstStyle/>
                    <a:p>
                      <a:pPr marL="285750" indent="-285750">
                        <a:buFont typeface="Arial" panose="020B0604020202020204" pitchFamily="34" charset="0"/>
                        <a:buChar char="•"/>
                      </a:pPr>
                      <a:r>
                        <a:rPr lang="fr-FR" b="1" i="0" dirty="0">
                          <a:effectLst/>
                          <a:latin typeface="Futura Std Condensed" panose="020B0502020204020303" pitchFamily="34" charset="77"/>
                        </a:rPr>
                        <a:t>1</a:t>
                      </a:r>
                      <a:r>
                        <a:rPr lang="fr-FR" sz="1700" b="1" i="0" dirty="0">
                          <a:effectLst/>
                          <a:latin typeface="Futura Std Condensed" panose="020B0502020204020303" pitchFamily="34" charset="77"/>
                        </a:rPr>
                        <a:t>. </a:t>
                      </a:r>
                      <a:r>
                        <a:rPr lang="fr-FR" sz="1700" b="1" i="0" kern="1200" dirty="0">
                          <a:solidFill>
                            <a:schemeClr val="tx1"/>
                          </a:solidFill>
                          <a:effectLst/>
                          <a:latin typeface="Futura Std Condensed" panose="020B0502020204020303" pitchFamily="34" charset="77"/>
                          <a:ea typeface="+mn-ea"/>
                          <a:cs typeface="+mn-cs"/>
                        </a:rPr>
                        <a:t>Développer la partie front-end d’une application web ou web mobile en intégrant les recommandations de sécurité</a:t>
                      </a:r>
                      <a:endParaRPr lang="fr-FR" sz="1700" b="1" i="0" dirty="0">
                        <a:effectLst/>
                        <a:latin typeface="Futura Std Condensed" panose="020B0502020204020303" pitchFamily="34" charset="77"/>
                      </a:endParaRPr>
                    </a:p>
                  </a:txBody>
                  <a:tcPr marL="47625" marR="47625" marT="0" marB="0">
                    <a:lnL>
                      <a:noFill/>
                    </a:lnL>
                    <a:lnR>
                      <a:noFill/>
                    </a:lnR>
                    <a:lnT>
                      <a:noFill/>
                    </a:lnT>
                    <a:lnB>
                      <a:noFill/>
                    </a:lnB>
                  </a:tcPr>
                </a:tc>
                <a:extLst>
                  <a:ext uri="{0D108BD9-81ED-4DB2-BD59-A6C34878D82A}">
                    <a16:rowId xmlns:a16="http://schemas.microsoft.com/office/drawing/2014/main" val="2125420120"/>
                  </a:ext>
                </a:extLst>
              </a:tr>
            </a:tbl>
          </a:graphicData>
        </a:graphic>
      </p:graphicFrame>
      <p:sp>
        <p:nvSpPr>
          <p:cNvPr id="3" name="ZoneTexte 2">
            <a:extLst>
              <a:ext uri="{FF2B5EF4-FFF2-40B4-BE49-F238E27FC236}">
                <a16:creationId xmlns:a16="http://schemas.microsoft.com/office/drawing/2014/main" id="{640639F8-3B96-2E40-B8C3-35E079782691}"/>
              </a:ext>
            </a:extLst>
          </p:cNvPr>
          <p:cNvSpPr txBox="1"/>
          <p:nvPr/>
        </p:nvSpPr>
        <p:spPr>
          <a:xfrm>
            <a:off x="1649184" y="804877"/>
            <a:ext cx="6498771" cy="189885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fr-FR" sz="1600" dirty="0">
                <a:latin typeface="Futura Std Medium" panose="020B0502020204020303" pitchFamily="34" charset="77"/>
              </a:rPr>
              <a:t>Maquetter une application</a:t>
            </a:r>
          </a:p>
          <a:p>
            <a:pPr marL="285750" indent="-285750">
              <a:lnSpc>
                <a:spcPct val="150000"/>
              </a:lnSpc>
              <a:buFont typeface="Arial" panose="020B0604020202020204" pitchFamily="34" charset="0"/>
              <a:buChar char="•"/>
            </a:pPr>
            <a:r>
              <a:rPr lang="fr-FR" sz="1600" dirty="0">
                <a:latin typeface="Futura Std Medium" panose="020B0502020204020303" pitchFamily="34" charset="77"/>
              </a:rPr>
              <a:t>Réaliser une interface utilisateur web statique et adaptable</a:t>
            </a:r>
          </a:p>
          <a:p>
            <a:pPr marL="285750" indent="-285750">
              <a:lnSpc>
                <a:spcPct val="150000"/>
              </a:lnSpc>
              <a:buFont typeface="Arial" panose="020B0604020202020204" pitchFamily="34" charset="0"/>
              <a:buChar char="•"/>
            </a:pPr>
            <a:r>
              <a:rPr lang="fr-FR" sz="1600" dirty="0">
                <a:latin typeface="Futura Std Medium" panose="020B0502020204020303" pitchFamily="34" charset="77"/>
              </a:rPr>
              <a:t>Développer une interface utilisateur web dynamique</a:t>
            </a:r>
          </a:p>
          <a:p>
            <a:pPr marL="285750" indent="-285750">
              <a:lnSpc>
                <a:spcPct val="150000"/>
              </a:lnSpc>
              <a:buFont typeface="Arial" panose="020B0604020202020204" pitchFamily="34" charset="0"/>
              <a:buChar char="•"/>
            </a:pPr>
            <a:r>
              <a:rPr lang="fr-FR" sz="1600" dirty="0">
                <a:latin typeface="Futura Std Medium" panose="020B0502020204020303" pitchFamily="34" charset="77"/>
              </a:rPr>
              <a:t>Réaliser une interface utilisateur avec une solution de gestion de contenu ou e-commerce</a:t>
            </a:r>
          </a:p>
        </p:txBody>
      </p:sp>
      <p:graphicFrame>
        <p:nvGraphicFramePr>
          <p:cNvPr id="4" name="Tableau 3">
            <a:extLst>
              <a:ext uri="{FF2B5EF4-FFF2-40B4-BE49-F238E27FC236}">
                <a16:creationId xmlns:a16="http://schemas.microsoft.com/office/drawing/2014/main" id="{E6D126A2-16C5-3248-906A-B2ED4451601C}"/>
              </a:ext>
            </a:extLst>
          </p:cNvPr>
          <p:cNvGraphicFramePr>
            <a:graphicFrameLocks noGrp="1"/>
          </p:cNvGraphicFramePr>
          <p:nvPr>
            <p:extLst>
              <p:ext uri="{D42A27DB-BD31-4B8C-83A1-F6EECF244321}">
                <p14:modId xmlns:p14="http://schemas.microsoft.com/office/powerpoint/2010/main" val="1788702998"/>
              </p:ext>
            </p:extLst>
          </p:nvPr>
        </p:nvGraphicFramePr>
        <p:xfrm>
          <a:off x="1649185" y="2703730"/>
          <a:ext cx="6221185" cy="777240"/>
        </p:xfrm>
        <a:graphic>
          <a:graphicData uri="http://schemas.openxmlformats.org/drawingml/2006/table">
            <a:tbl>
              <a:tblPr/>
              <a:tblGrid>
                <a:gridCol w="6221185">
                  <a:extLst>
                    <a:ext uri="{9D8B030D-6E8A-4147-A177-3AD203B41FA5}">
                      <a16:colId xmlns:a16="http://schemas.microsoft.com/office/drawing/2014/main" val="2028414497"/>
                    </a:ext>
                  </a:extLst>
                </a:gridCol>
              </a:tblGrid>
              <a:tr h="0">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fr-FR" sz="1700" b="1" i="0" dirty="0">
                          <a:effectLst/>
                          <a:latin typeface="Futura Std Condensed" panose="020B0502020204020303" pitchFamily="34" charset="77"/>
                        </a:rPr>
                        <a:t>2. </a:t>
                      </a:r>
                      <a:r>
                        <a:rPr lang="fr-FR" sz="1700" b="1" i="0" kern="1200" dirty="0">
                          <a:solidFill>
                            <a:schemeClr val="tx1"/>
                          </a:solidFill>
                          <a:effectLst/>
                          <a:latin typeface="Futura Std Condensed" panose="020B0502020204020303" pitchFamily="34" charset="77"/>
                          <a:ea typeface="+mn-ea"/>
                          <a:cs typeface="+mn-cs"/>
                        </a:rPr>
                        <a:t>Développer la partie back-end d’une application web ou web mobile en intégrant les recommandations de sécurité</a:t>
                      </a:r>
                    </a:p>
                  </a:txBody>
                  <a:tcPr marL="47625" marR="47625" marT="0" marB="0">
                    <a:lnL>
                      <a:noFill/>
                    </a:lnL>
                    <a:lnR>
                      <a:noFill/>
                    </a:lnR>
                    <a:lnT>
                      <a:noFill/>
                    </a:lnT>
                    <a:lnB>
                      <a:noFill/>
                    </a:lnB>
                  </a:tcPr>
                </a:tc>
                <a:extLst>
                  <a:ext uri="{0D108BD9-81ED-4DB2-BD59-A6C34878D82A}">
                    <a16:rowId xmlns:a16="http://schemas.microsoft.com/office/drawing/2014/main" val="2125420120"/>
                  </a:ext>
                </a:extLst>
              </a:tr>
            </a:tbl>
          </a:graphicData>
        </a:graphic>
      </p:graphicFrame>
      <p:sp>
        <p:nvSpPr>
          <p:cNvPr id="5" name="ZoneTexte 4">
            <a:extLst>
              <a:ext uri="{FF2B5EF4-FFF2-40B4-BE49-F238E27FC236}">
                <a16:creationId xmlns:a16="http://schemas.microsoft.com/office/drawing/2014/main" id="{AEF7C9AE-D8F0-AE47-8C54-0F3F5F98209E}"/>
              </a:ext>
            </a:extLst>
          </p:cNvPr>
          <p:cNvSpPr txBox="1"/>
          <p:nvPr/>
        </p:nvSpPr>
        <p:spPr>
          <a:xfrm>
            <a:off x="1649185" y="3252370"/>
            <a:ext cx="6498771" cy="178600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fr-FR" sz="1500" dirty="0">
                <a:latin typeface="Futura Std Medium" panose="020B0502020204020303" pitchFamily="34" charset="77"/>
              </a:rPr>
              <a:t>Créer une base de données</a:t>
            </a:r>
          </a:p>
          <a:p>
            <a:pPr marL="285750" indent="-285750">
              <a:lnSpc>
                <a:spcPct val="150000"/>
              </a:lnSpc>
              <a:buFont typeface="Arial" panose="020B0604020202020204" pitchFamily="34" charset="0"/>
              <a:buChar char="•"/>
            </a:pPr>
            <a:r>
              <a:rPr lang="fr-FR" sz="1500" dirty="0">
                <a:latin typeface="Futura Std Medium" panose="020B0502020204020303" pitchFamily="34" charset="77"/>
              </a:rPr>
              <a:t>Développer les composants d’accès aux données</a:t>
            </a:r>
          </a:p>
          <a:p>
            <a:pPr marL="285750" indent="-285750">
              <a:lnSpc>
                <a:spcPct val="150000"/>
              </a:lnSpc>
              <a:buFont typeface="Arial" panose="020B0604020202020204" pitchFamily="34" charset="0"/>
              <a:buChar char="•"/>
            </a:pPr>
            <a:r>
              <a:rPr lang="fr-FR" sz="1500" dirty="0">
                <a:latin typeface="Futura Std Medium" panose="020B0502020204020303" pitchFamily="34" charset="77"/>
              </a:rPr>
              <a:t>Développer la partie back-end d’une application web ou web mobile</a:t>
            </a:r>
          </a:p>
          <a:p>
            <a:pPr marL="285750" indent="-285750">
              <a:lnSpc>
                <a:spcPct val="150000"/>
              </a:lnSpc>
              <a:buFont typeface="Arial" panose="020B0604020202020204" pitchFamily="34" charset="0"/>
              <a:buChar char="•"/>
            </a:pPr>
            <a:r>
              <a:rPr lang="fr-FR" sz="1500" dirty="0">
                <a:latin typeface="Futura Std Medium" panose="020B0502020204020303" pitchFamily="34" charset="77"/>
              </a:rPr>
              <a:t>Elaborer et mettre en œuvre des composants dans une application de gestion de contenu ou e-commerce</a:t>
            </a:r>
          </a:p>
        </p:txBody>
      </p:sp>
    </p:spTree>
    <p:extLst>
      <p:ext uri="{BB962C8B-B14F-4D97-AF65-F5344CB8AC3E}">
        <p14:creationId xmlns:p14="http://schemas.microsoft.com/office/powerpoint/2010/main" val="1981103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88000">
              <a:srgbClr val="2D336A"/>
            </a:gs>
            <a:gs pos="0">
              <a:srgbClr val="9CCFBD"/>
            </a:gs>
          </a:gsLst>
          <a:lin ang="12000000" scaled="0"/>
        </a:gradFill>
        <a:effectLst/>
      </p:bgPr>
    </p:bg>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101D5BB2-CA99-4D98-8BAE-2A83E43FC8A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86300" y="114300"/>
            <a:ext cx="4514850" cy="2945562"/>
          </a:xfrm>
          <a:prstGeom prst="rect">
            <a:avLst/>
          </a:prstGeom>
          <a:noFill/>
        </p:spPr>
      </p:pic>
      <p:sp>
        <p:nvSpPr>
          <p:cNvPr id="3" name="Rectangle 2">
            <a:extLst>
              <a:ext uri="{FF2B5EF4-FFF2-40B4-BE49-F238E27FC236}">
                <a16:creationId xmlns:a16="http://schemas.microsoft.com/office/drawing/2014/main" id="{A75063F4-FC61-324B-B14C-904251FBFB6D}"/>
              </a:ext>
            </a:extLst>
          </p:cNvPr>
          <p:cNvSpPr/>
          <p:nvPr/>
        </p:nvSpPr>
        <p:spPr>
          <a:xfrm>
            <a:off x="1250798" y="3655758"/>
            <a:ext cx="6009973" cy="1200329"/>
          </a:xfrm>
          <a:prstGeom prst="rect">
            <a:avLst/>
          </a:prstGeom>
        </p:spPr>
        <p:txBody>
          <a:bodyPr wrap="square">
            <a:spAutoFit/>
          </a:bodyPr>
          <a:lstStyle/>
          <a:p>
            <a:r>
              <a:rPr lang="fr-FR" sz="3600" dirty="0">
                <a:solidFill>
                  <a:schemeClr val="bg1"/>
                </a:solidFill>
                <a:latin typeface="Futura Std Book" panose="020B0502020204020303" pitchFamily="34" charset="77"/>
              </a:rPr>
              <a:t>LES MODALITES D’EVALUATIONS DU TITRE</a:t>
            </a:r>
            <a:r>
              <a:rPr lang="fr-FR" sz="3600" dirty="0">
                <a:solidFill>
                  <a:schemeClr val="bg1"/>
                </a:solidFill>
                <a:latin typeface="Futura Std Condensed" panose="020B0502020204020303" pitchFamily="34" charset="77"/>
              </a:rPr>
              <a:t>	</a:t>
            </a:r>
          </a:p>
        </p:txBody>
      </p:sp>
    </p:spTree>
    <p:extLst>
      <p:ext uri="{BB962C8B-B14F-4D97-AF65-F5344CB8AC3E}">
        <p14:creationId xmlns:p14="http://schemas.microsoft.com/office/powerpoint/2010/main" val="2873221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17">
            <a:extLst>
              <a:ext uri="{FF2B5EF4-FFF2-40B4-BE49-F238E27FC236}">
                <a16:creationId xmlns:a16="http://schemas.microsoft.com/office/drawing/2014/main" id="{6CF8E5AA-413D-6D48-B05D-1DFECE33554D}"/>
              </a:ext>
            </a:extLst>
          </p:cNvPr>
          <p:cNvSpPr/>
          <p:nvPr/>
        </p:nvSpPr>
        <p:spPr>
          <a:xfrm>
            <a:off x="1386186" y="263434"/>
            <a:ext cx="5700413" cy="631190"/>
          </a:xfrm>
          <a:custGeom>
            <a:avLst/>
            <a:gdLst/>
            <a:ahLst/>
            <a:cxnLst/>
            <a:rect l="l" t="t" r="r" b="b"/>
            <a:pathLst>
              <a:path w="7073265" h="631190">
                <a:moveTo>
                  <a:pt x="7072883" y="0"/>
                </a:moveTo>
                <a:lnTo>
                  <a:pt x="0" y="0"/>
                </a:lnTo>
                <a:lnTo>
                  <a:pt x="0" y="630935"/>
                </a:lnTo>
                <a:lnTo>
                  <a:pt x="7072883" y="630935"/>
                </a:lnTo>
                <a:lnTo>
                  <a:pt x="7072883" y="0"/>
                </a:lnTo>
                <a:close/>
              </a:path>
            </a:pathLst>
          </a:custGeom>
          <a:solidFill>
            <a:srgbClr val="2D336A"/>
          </a:solidFill>
        </p:spPr>
        <p:txBody>
          <a:bodyPr wrap="square" lIns="0" tIns="0" rIns="0" bIns="0" rtlCol="0"/>
          <a:lstStyle/>
          <a:p>
            <a:r>
              <a:rPr lang="fr-FR" sz="2700" b="1" dirty="0">
                <a:solidFill>
                  <a:schemeClr val="bg1"/>
                </a:solidFill>
                <a:latin typeface="Futura Std Medium" panose="020B0502020204020303" pitchFamily="34" charset="77"/>
              </a:rPr>
              <a:t>Organisation de l’épreuve</a:t>
            </a:r>
            <a:endParaRPr sz="2700" b="1" dirty="0">
              <a:solidFill>
                <a:schemeClr val="bg1"/>
              </a:solidFill>
              <a:latin typeface="Futura Std Medium" panose="020B0502020204020303" pitchFamily="34" charset="77"/>
            </a:endParaRPr>
          </a:p>
        </p:txBody>
      </p:sp>
      <p:sp>
        <p:nvSpPr>
          <p:cNvPr id="3" name="object 54">
            <a:extLst>
              <a:ext uri="{FF2B5EF4-FFF2-40B4-BE49-F238E27FC236}">
                <a16:creationId xmlns:a16="http://schemas.microsoft.com/office/drawing/2014/main" id="{5D1A5ABA-03CA-6740-8BB4-A3F092762438}"/>
              </a:ext>
            </a:extLst>
          </p:cNvPr>
          <p:cNvSpPr/>
          <p:nvPr/>
        </p:nvSpPr>
        <p:spPr>
          <a:xfrm>
            <a:off x="7086599" y="263434"/>
            <a:ext cx="767080" cy="631190"/>
          </a:xfrm>
          <a:custGeom>
            <a:avLst/>
            <a:gdLst/>
            <a:ahLst/>
            <a:cxnLst/>
            <a:rect l="l" t="t" r="r" b="b"/>
            <a:pathLst>
              <a:path w="767079" h="631190">
                <a:moveTo>
                  <a:pt x="383286" y="0"/>
                </a:moveTo>
                <a:lnTo>
                  <a:pt x="0" y="0"/>
                </a:lnTo>
                <a:lnTo>
                  <a:pt x="0" y="630935"/>
                </a:lnTo>
                <a:lnTo>
                  <a:pt x="383286" y="630935"/>
                </a:lnTo>
                <a:lnTo>
                  <a:pt x="435301" y="628056"/>
                </a:lnTo>
                <a:lnTo>
                  <a:pt x="485187" y="619668"/>
                </a:lnTo>
                <a:lnTo>
                  <a:pt x="532489" y="606147"/>
                </a:lnTo>
                <a:lnTo>
                  <a:pt x="576749" y="587868"/>
                </a:lnTo>
                <a:lnTo>
                  <a:pt x="617511" y="565209"/>
                </a:lnTo>
                <a:lnTo>
                  <a:pt x="654319" y="538543"/>
                </a:lnTo>
                <a:lnTo>
                  <a:pt x="686717" y="508247"/>
                </a:lnTo>
                <a:lnTo>
                  <a:pt x="714248" y="474697"/>
                </a:lnTo>
                <a:lnTo>
                  <a:pt x="736455" y="438269"/>
                </a:lnTo>
                <a:lnTo>
                  <a:pt x="752882" y="399337"/>
                </a:lnTo>
                <a:lnTo>
                  <a:pt x="763073" y="358278"/>
                </a:lnTo>
                <a:lnTo>
                  <a:pt x="766572" y="315467"/>
                </a:lnTo>
                <a:lnTo>
                  <a:pt x="763073" y="272657"/>
                </a:lnTo>
                <a:lnTo>
                  <a:pt x="752882" y="231598"/>
                </a:lnTo>
                <a:lnTo>
                  <a:pt x="736455" y="192666"/>
                </a:lnTo>
                <a:lnTo>
                  <a:pt x="714248" y="156238"/>
                </a:lnTo>
                <a:lnTo>
                  <a:pt x="686717" y="122688"/>
                </a:lnTo>
                <a:lnTo>
                  <a:pt x="654319" y="92392"/>
                </a:lnTo>
                <a:lnTo>
                  <a:pt x="617511" y="65726"/>
                </a:lnTo>
                <a:lnTo>
                  <a:pt x="576749" y="43067"/>
                </a:lnTo>
                <a:lnTo>
                  <a:pt x="532489" y="24788"/>
                </a:lnTo>
                <a:lnTo>
                  <a:pt x="485187" y="11267"/>
                </a:lnTo>
                <a:lnTo>
                  <a:pt x="435301" y="2879"/>
                </a:lnTo>
                <a:lnTo>
                  <a:pt x="383286" y="0"/>
                </a:lnTo>
                <a:close/>
              </a:path>
            </a:pathLst>
          </a:custGeom>
          <a:solidFill>
            <a:srgbClr val="2D336A"/>
          </a:solidFill>
        </p:spPr>
        <p:txBody>
          <a:bodyPr wrap="square" lIns="0" tIns="0" rIns="0" bIns="0" rtlCol="0"/>
          <a:lstStyle/>
          <a:p>
            <a:endParaRPr/>
          </a:p>
        </p:txBody>
      </p:sp>
      <p:graphicFrame>
        <p:nvGraphicFramePr>
          <p:cNvPr id="5" name="Tableau 4">
            <a:extLst>
              <a:ext uri="{FF2B5EF4-FFF2-40B4-BE49-F238E27FC236}">
                <a16:creationId xmlns:a16="http://schemas.microsoft.com/office/drawing/2014/main" id="{D6AB7CC3-1BC8-6541-B177-FA569F2C5736}"/>
              </a:ext>
            </a:extLst>
          </p:cNvPr>
          <p:cNvGraphicFramePr>
            <a:graphicFrameLocks noGrp="1"/>
          </p:cNvGraphicFramePr>
          <p:nvPr>
            <p:extLst>
              <p:ext uri="{D42A27DB-BD31-4B8C-83A1-F6EECF244321}">
                <p14:modId xmlns:p14="http://schemas.microsoft.com/office/powerpoint/2010/main" val="663522155"/>
              </p:ext>
            </p:extLst>
          </p:nvPr>
        </p:nvGraphicFramePr>
        <p:xfrm>
          <a:off x="1657350" y="1652171"/>
          <a:ext cx="6582655" cy="3169920"/>
        </p:xfrm>
        <a:graphic>
          <a:graphicData uri="http://schemas.openxmlformats.org/drawingml/2006/table">
            <a:tbl>
              <a:tblPr/>
              <a:tblGrid>
                <a:gridCol w="6582655">
                  <a:extLst>
                    <a:ext uri="{9D8B030D-6E8A-4147-A177-3AD203B41FA5}">
                      <a16:colId xmlns:a16="http://schemas.microsoft.com/office/drawing/2014/main" val="10781318"/>
                    </a:ext>
                  </a:extLst>
                </a:gridCol>
              </a:tblGrid>
              <a:tr h="2210367">
                <a:tc>
                  <a:txBody>
                    <a:bodyPr/>
                    <a:lstStyle/>
                    <a:p>
                      <a:pPr marL="285750" indent="-285750">
                        <a:lnSpc>
                          <a:spcPct val="100000"/>
                        </a:lnSpc>
                        <a:buFont typeface="Arial" panose="020B0604020202020204" pitchFamily="34" charset="0"/>
                        <a:buChar char="•"/>
                      </a:pPr>
                      <a:r>
                        <a:rPr lang="fr-FR" sz="1600" b="1" i="0" dirty="0">
                          <a:effectLst/>
                          <a:latin typeface="Futura Std Condensed" panose="020B0502020204020303" pitchFamily="34" charset="77"/>
                        </a:rPr>
                        <a:t>Présentation individuel d'un projet réalisé en amont de la session - 35 minutes :</a:t>
                      </a:r>
                    </a:p>
                    <a:p>
                      <a:pPr marL="757238" indent="-223838">
                        <a:lnSpc>
                          <a:spcPct val="150000"/>
                        </a:lnSpc>
                        <a:buFont typeface="Wingdings" pitchFamily="2" charset="2"/>
                        <a:buChar char="ü"/>
                        <a:tabLst/>
                      </a:pPr>
                      <a:r>
                        <a:rPr lang="fr-FR" sz="1600" b="0" i="0" dirty="0">
                          <a:effectLst/>
                          <a:latin typeface="Futura Std Condensed" panose="020B0502020204020303" pitchFamily="34" charset="77"/>
                        </a:rPr>
                        <a:t>Présentation du projet à l’aide d’un support de présentation</a:t>
                      </a:r>
                    </a:p>
                    <a:p>
                      <a:pPr marL="285750" indent="-285750">
                        <a:lnSpc>
                          <a:spcPct val="150000"/>
                        </a:lnSpc>
                        <a:buFont typeface="Arial" panose="020B0604020202020204" pitchFamily="34" charset="0"/>
                        <a:buChar char="•"/>
                      </a:pPr>
                      <a:r>
                        <a:rPr lang="fr-FR" sz="1600" b="1" i="0" dirty="0">
                          <a:effectLst/>
                          <a:latin typeface="Futura Std Condensed" panose="020B0502020204020303" pitchFamily="34" charset="77"/>
                        </a:rPr>
                        <a:t>Entretien technique – 40 minutes :</a:t>
                      </a:r>
                    </a:p>
                    <a:p>
                      <a:pPr marL="757238" indent="-279400">
                        <a:lnSpc>
                          <a:spcPct val="150000"/>
                        </a:lnSpc>
                        <a:buFont typeface="Wingdings" pitchFamily="2" charset="2"/>
                        <a:buChar char="ü"/>
                        <a:tabLst/>
                      </a:pPr>
                      <a:r>
                        <a:rPr lang="fr-FR" sz="1600" b="0" i="0" dirty="0">
                          <a:effectLst/>
                          <a:latin typeface="Futura Std Condensed" panose="020B0502020204020303" pitchFamily="34" charset="77"/>
                        </a:rPr>
                        <a:t>Questions des jurys sur le projet et la présentation pour valider les compétences du titre</a:t>
                      </a:r>
                    </a:p>
                    <a:p>
                      <a:pPr marL="285750" indent="-285750">
                        <a:lnSpc>
                          <a:spcPct val="150000"/>
                        </a:lnSpc>
                        <a:buFont typeface="Arial" panose="020B0604020202020204" pitchFamily="34" charset="0"/>
                        <a:buChar char="•"/>
                      </a:pPr>
                      <a:r>
                        <a:rPr lang="fr-FR" sz="1600" b="1" i="0" dirty="0">
                          <a:effectLst/>
                          <a:latin typeface="Futura Std Condensed" panose="020B0502020204020303" pitchFamily="34" charset="77"/>
                        </a:rPr>
                        <a:t>Entretien final – 15 minutes</a:t>
                      </a:r>
                    </a:p>
                    <a:p>
                      <a:pPr marL="801688" marR="0" lvl="0" indent="-279400" algn="l" defTabSz="457200" rtl="0" eaLnBrk="1" fontAlgn="auto" latinLnBrk="0" hangingPunct="1">
                        <a:lnSpc>
                          <a:spcPct val="100000"/>
                        </a:lnSpc>
                        <a:spcBef>
                          <a:spcPts val="0"/>
                        </a:spcBef>
                        <a:spcAft>
                          <a:spcPts val="0"/>
                        </a:spcAft>
                        <a:buClrTx/>
                        <a:buSzTx/>
                        <a:buFont typeface="Wingdings" pitchFamily="2" charset="2"/>
                        <a:buChar char="ü"/>
                        <a:tabLst/>
                        <a:defRPr/>
                      </a:pPr>
                      <a:r>
                        <a:rPr lang="fr-FR" sz="1600" b="0" i="0" dirty="0">
                          <a:effectLst/>
                          <a:latin typeface="Futura Std Condensed" panose="020B0502020204020303" pitchFamily="34" charset="77"/>
                        </a:rPr>
                        <a:t>Questions des jurys pour vérifier la capacité du candidat à appréhender la globalité du métier (DP et CC)</a:t>
                      </a:r>
                      <a:endParaRPr lang="fr-FR" sz="1600" b="1" i="0" dirty="0">
                        <a:effectLst/>
                        <a:latin typeface="Futura Std Condensed" panose="020B0502020204020303" pitchFamily="34" charset="77"/>
                      </a:endParaRPr>
                    </a:p>
                  </a:txBody>
                  <a:tcPr marL="47625" marR="47625" marT="0" marB="0">
                    <a:lnL>
                      <a:noFill/>
                    </a:lnL>
                    <a:lnR>
                      <a:noFill/>
                    </a:lnR>
                    <a:lnT>
                      <a:noFill/>
                    </a:lnT>
                    <a:lnB>
                      <a:noFill/>
                    </a:lnB>
                  </a:tcPr>
                </a:tc>
                <a:extLst>
                  <a:ext uri="{0D108BD9-81ED-4DB2-BD59-A6C34878D82A}">
                    <a16:rowId xmlns:a16="http://schemas.microsoft.com/office/drawing/2014/main" val="951539417"/>
                  </a:ext>
                </a:extLst>
              </a:tr>
            </a:tbl>
          </a:graphicData>
        </a:graphic>
      </p:graphicFrame>
      <p:sp>
        <p:nvSpPr>
          <p:cNvPr id="8" name="ZoneTexte 7">
            <a:extLst>
              <a:ext uri="{FF2B5EF4-FFF2-40B4-BE49-F238E27FC236}">
                <a16:creationId xmlns:a16="http://schemas.microsoft.com/office/drawing/2014/main" id="{6C7502BF-925E-2246-98D7-9F0AE574230E}"/>
              </a:ext>
            </a:extLst>
          </p:cNvPr>
          <p:cNvSpPr txBox="1"/>
          <p:nvPr/>
        </p:nvSpPr>
        <p:spPr>
          <a:xfrm>
            <a:off x="1545524" y="1027065"/>
            <a:ext cx="6308155" cy="338554"/>
          </a:xfrm>
          <a:prstGeom prst="rect">
            <a:avLst/>
          </a:prstGeom>
          <a:noFill/>
        </p:spPr>
        <p:txBody>
          <a:bodyPr wrap="square" rtlCol="0">
            <a:spAutoFit/>
          </a:bodyPr>
          <a:lstStyle/>
          <a:p>
            <a:r>
              <a:rPr lang="fr-FR" sz="1600" dirty="0">
                <a:latin typeface="Futura Std Medium" panose="020B0502020204020303" pitchFamily="34" charset="77"/>
              </a:rPr>
              <a:t>L’épreuve se déroule sur les deux derniers jours de votre formation</a:t>
            </a:r>
          </a:p>
        </p:txBody>
      </p:sp>
      <p:sp>
        <p:nvSpPr>
          <p:cNvPr id="9" name="ZoneTexte 8">
            <a:extLst>
              <a:ext uri="{FF2B5EF4-FFF2-40B4-BE49-F238E27FC236}">
                <a16:creationId xmlns:a16="http://schemas.microsoft.com/office/drawing/2014/main" id="{162B5AD0-073E-BE47-A95B-D0FC264C249A}"/>
              </a:ext>
            </a:extLst>
          </p:cNvPr>
          <p:cNvSpPr txBox="1"/>
          <p:nvPr/>
        </p:nvSpPr>
        <p:spPr>
          <a:xfrm>
            <a:off x="1590114" y="4559225"/>
            <a:ext cx="6582655" cy="523220"/>
          </a:xfrm>
          <a:prstGeom prst="rect">
            <a:avLst/>
          </a:prstGeom>
          <a:noFill/>
        </p:spPr>
        <p:txBody>
          <a:bodyPr wrap="square" rtlCol="0">
            <a:spAutoFit/>
          </a:bodyPr>
          <a:lstStyle/>
          <a:p>
            <a:r>
              <a:rPr lang="fr-FR" sz="1400" dirty="0">
                <a:latin typeface="Futura Std Medium" panose="020B0502020204020303" pitchFamily="34" charset="77"/>
              </a:rPr>
              <a:t>Un jury externe constitué de deux personnes sera présente pour vous évaluer sur les points de compétences du titre</a:t>
            </a:r>
          </a:p>
        </p:txBody>
      </p:sp>
    </p:spTree>
    <p:extLst>
      <p:ext uri="{BB962C8B-B14F-4D97-AF65-F5344CB8AC3E}">
        <p14:creationId xmlns:p14="http://schemas.microsoft.com/office/powerpoint/2010/main" val="421265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88000">
              <a:srgbClr val="2D336A"/>
            </a:gs>
            <a:gs pos="0">
              <a:srgbClr val="9CCFBD"/>
            </a:gs>
          </a:gsLst>
          <a:lin ang="12000000" scaled="0"/>
        </a:gradFill>
        <a:effectLst/>
      </p:bgPr>
    </p:bg>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101D5BB2-CA99-4D98-8BAE-2A83E43FC8A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86300" y="114300"/>
            <a:ext cx="4514850" cy="2945562"/>
          </a:xfrm>
          <a:prstGeom prst="rect">
            <a:avLst/>
          </a:prstGeom>
          <a:noFill/>
        </p:spPr>
      </p:pic>
      <p:sp>
        <p:nvSpPr>
          <p:cNvPr id="3" name="Rectangle 2">
            <a:extLst>
              <a:ext uri="{FF2B5EF4-FFF2-40B4-BE49-F238E27FC236}">
                <a16:creationId xmlns:a16="http://schemas.microsoft.com/office/drawing/2014/main" id="{A75063F4-FC61-324B-B14C-904251FBFB6D}"/>
              </a:ext>
            </a:extLst>
          </p:cNvPr>
          <p:cNvSpPr/>
          <p:nvPr/>
        </p:nvSpPr>
        <p:spPr>
          <a:xfrm>
            <a:off x="1250798" y="3655758"/>
            <a:ext cx="6009973" cy="1200329"/>
          </a:xfrm>
          <a:prstGeom prst="rect">
            <a:avLst/>
          </a:prstGeom>
        </p:spPr>
        <p:txBody>
          <a:bodyPr wrap="square">
            <a:spAutoFit/>
          </a:bodyPr>
          <a:lstStyle/>
          <a:p>
            <a:r>
              <a:rPr lang="fr-FR" sz="3600" dirty="0">
                <a:solidFill>
                  <a:schemeClr val="bg1"/>
                </a:solidFill>
                <a:latin typeface="Futura Std Book" panose="020B0502020204020303" pitchFamily="34" charset="77"/>
              </a:rPr>
              <a:t>CE QUE VOUS DEVEZ PRODUIRE AVANT LE TITRE</a:t>
            </a:r>
            <a:endParaRPr lang="fr-FR" sz="3600" dirty="0">
              <a:solidFill>
                <a:schemeClr val="bg1"/>
              </a:solidFill>
              <a:latin typeface="Futura Std Condensed" panose="020B0502020204020303" pitchFamily="34" charset="77"/>
            </a:endParaRPr>
          </a:p>
        </p:txBody>
      </p:sp>
    </p:spTree>
    <p:extLst>
      <p:ext uri="{BB962C8B-B14F-4D97-AF65-F5344CB8AC3E}">
        <p14:creationId xmlns:p14="http://schemas.microsoft.com/office/powerpoint/2010/main" val="297724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e7641cff-424a-45c3-be3f-4df2fed229ad">
      <Terms xmlns="http://schemas.microsoft.com/office/infopath/2007/PartnerControls"/>
    </lcf76f155ced4ddcb4097134ff3c332f>
    <TaxCatchAll xmlns="d1299a23-e6d8-41cd-9d7c-97149d03c0a9"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0E344F888C3CA42ABE5424266CB7603" ma:contentTypeVersion="16" ma:contentTypeDescription="Create a new document." ma:contentTypeScope="" ma:versionID="d7988dee68d09798ea5ba827d0d92a3d">
  <xsd:schema xmlns:xsd="http://www.w3.org/2001/XMLSchema" xmlns:xs="http://www.w3.org/2001/XMLSchema" xmlns:p="http://schemas.microsoft.com/office/2006/metadata/properties" xmlns:ns2="e7641cff-424a-45c3-be3f-4df2fed229ad" xmlns:ns3="d1299a23-e6d8-41cd-9d7c-97149d03c0a9" targetNamespace="http://schemas.microsoft.com/office/2006/metadata/properties" ma:root="true" ma:fieldsID="9f77e1c9b4e4c16591eae9673f323a49" ns2:_="" ns3:_="">
    <xsd:import namespace="e7641cff-424a-45c3-be3f-4df2fed229ad"/>
    <xsd:import namespace="d1299a23-e6d8-41cd-9d7c-97149d03c0a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element ref="ns2:MediaServiceLocation"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7641cff-424a-45c3-be3f-4df2fed229a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Location" ma:index="18" nillable="true" ma:displayName="Location" ma:internalName="MediaServiceLocatio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f1ef0391-2f80-4e2f-b100-314f6b263a87"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d1299a23-e6d8-41cd-9d7c-97149d03c0a9"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6a2df938-0729-4983-b396-6e81e74c5286}" ma:internalName="TaxCatchAll" ma:showField="CatchAllData" ma:web="d1299a23-e6d8-41cd-9d7c-97149d03c0a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984D8DB-71C1-4B42-96EB-31458275267C}">
  <ds:schemaRefs>
    <ds:schemaRef ds:uri="http://schemas.microsoft.com/office/2006/metadata/properties"/>
    <ds:schemaRef ds:uri="http://schemas.microsoft.com/office/infopath/2007/PartnerControls"/>
    <ds:schemaRef ds:uri="e7641cff-424a-45c3-be3f-4df2fed229ad"/>
    <ds:schemaRef ds:uri="d1299a23-e6d8-41cd-9d7c-97149d03c0a9"/>
  </ds:schemaRefs>
</ds:datastoreItem>
</file>

<file path=customXml/itemProps2.xml><?xml version="1.0" encoding="utf-8"?>
<ds:datastoreItem xmlns:ds="http://schemas.openxmlformats.org/officeDocument/2006/customXml" ds:itemID="{A5F67901-ADE1-4474-B1D3-D98AD5877D5B}">
  <ds:schemaRefs>
    <ds:schemaRef ds:uri="http://schemas.microsoft.com/sharepoint/v3/contenttype/forms"/>
  </ds:schemaRefs>
</ds:datastoreItem>
</file>

<file path=customXml/itemProps3.xml><?xml version="1.0" encoding="utf-8"?>
<ds:datastoreItem xmlns:ds="http://schemas.openxmlformats.org/officeDocument/2006/customXml" ds:itemID="{05170A47-954D-4BD2-B8DD-FB5F8837C0CC}"/>
</file>

<file path=docProps/app.xml><?xml version="1.0" encoding="utf-8"?>
<Properties xmlns="http://schemas.openxmlformats.org/officeDocument/2006/extended-properties" xmlns:vt="http://schemas.openxmlformats.org/officeDocument/2006/docPropsVTypes">
  <TotalTime>2665</TotalTime>
  <Words>1129</Words>
  <Application>Microsoft Office PowerPoint</Application>
  <PresentationFormat>Affichage à l'écran (16:9)</PresentationFormat>
  <Paragraphs>106</Paragraphs>
  <Slides>14</Slides>
  <Notes>2</Notes>
  <HiddenSlides>0</HiddenSlides>
  <MMClips>0</MMClips>
  <ScaleCrop>false</ScaleCrop>
  <HeadingPairs>
    <vt:vector size="4" baseType="variant">
      <vt:variant>
        <vt:lpstr>Thème</vt:lpstr>
      </vt:variant>
      <vt:variant>
        <vt:i4>1</vt:i4>
      </vt:variant>
      <vt:variant>
        <vt:lpstr>Titres des diapositives</vt:lpstr>
      </vt:variant>
      <vt:variant>
        <vt:i4>14</vt:i4>
      </vt:variant>
    </vt:vector>
  </HeadingPairs>
  <TitlesOfParts>
    <vt:vector size="15" baseType="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groupe o2i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Diane diane</dc:creator>
  <cp:lastModifiedBy>Christelle Robin</cp:lastModifiedBy>
  <cp:revision>122</cp:revision>
  <dcterms:created xsi:type="dcterms:W3CDTF">2019-07-19T11:28:42Z</dcterms:created>
  <dcterms:modified xsi:type="dcterms:W3CDTF">2022-09-05T08:41:26Z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0x010100B0E344F888C3CA42ABE5424266CB7603</vt:lpwstr>
  </property>
  <property fmtid="{D5CDD505-2E9C-101B-9397-08002B2CF9AE}" pid="3" name="MediaServiceImageTags">
    <vt:lpwstr/>
  </property>
</Properties>
</file>